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9144000"/>
  <p:notesSz cx="6807200" cy="9906000"/>
  <p:embeddedFontLst>
    <p:embeddedFont>
      <p:font typeface="Garamond"/>
      <p:regular r:id="rId70"/>
      <p:bold r:id="rId71"/>
      <p:italic r:id="rId72"/>
      <p:boldItalic r:id="rId73"/>
    </p:embeddedFont>
    <p:embeddedFont>
      <p:font typeface="Tahoma"/>
      <p:regular r:id="rId74"/>
      <p:bold r:id="rId75"/>
    </p:embeddedFont>
    <p:embeddedFont>
      <p:font typeface="Arial Black"/>
      <p:regular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B92C15-623C-43B9-91A5-09727C91644D}">
  <a:tblStyle styleId="{0BB92C15-623C-43B9-91A5-09727C9164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Garamond-boldItalic.fntdata"/><Relationship Id="rId72" Type="http://schemas.openxmlformats.org/officeDocument/2006/relationships/font" Target="fonts/Garamond-italic.fntdata"/><Relationship Id="rId31" Type="http://schemas.openxmlformats.org/officeDocument/2006/relationships/slide" Target="slides/slide24.xml"/><Relationship Id="rId75" Type="http://schemas.openxmlformats.org/officeDocument/2006/relationships/font" Target="fonts/Tahoma-bold.fntdata"/><Relationship Id="rId30" Type="http://schemas.openxmlformats.org/officeDocument/2006/relationships/slide" Target="slides/slide23.xml"/><Relationship Id="rId74" Type="http://schemas.openxmlformats.org/officeDocument/2006/relationships/font" Target="fonts/Tahoma-regular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76" Type="http://schemas.openxmlformats.org/officeDocument/2006/relationships/font" Target="fonts/ArialBlack-regular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Garamond-bold.fntdata"/><Relationship Id="rId70" Type="http://schemas.openxmlformats.org/officeDocument/2006/relationships/font" Target="fonts/Garamond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2949990" cy="4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167" y="2"/>
            <a:ext cx="2951512" cy="49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9702"/>
            <a:ext cx="2949990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2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2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Federo"/>
                <a:ea typeface="Federo"/>
                <a:cs typeface="Federo"/>
                <a:sym typeface="Federo"/>
              </a:rPr>
              <a:t>Asymptotic : tiệm cận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coefficient : hệ số</a:t>
            </a:r>
            <a:endParaRPr/>
          </a:p>
        </p:txBody>
      </p:sp>
      <p:sp>
        <p:nvSpPr>
          <p:cNvPr id="352" name="Google Shape;352;p2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3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5" name="Google Shape;425;p3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3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6" name="Google Shape;446;p3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4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7" name="Google Shape;457;p3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</a:rPr>
              <a:t>Exponential: số mũ</a:t>
            </a:r>
            <a:endParaRPr/>
          </a:p>
        </p:txBody>
      </p:sp>
      <p:sp>
        <p:nvSpPr>
          <p:cNvPr id="458" name="Google Shape;458;p3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5" name="Google Shape;475;p3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5" name="Google Shape;495;p3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6" name="Google Shape;506;p4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5" name="Google Shape;515;p4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4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1" name="Google Shape;531;p4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3" name="Google Shape;543;p4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5" name="Google Shape;555;p4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4" name="Google Shape;564;p4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4" name="Google Shape;574;p4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4" name="Google Shape;584;p4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8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p5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5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5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1" name="Google Shape;631;p53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3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4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0" name="Google Shape;640;p54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4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5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9" name="Google Shape;649;p55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5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8" name="Google Shape;658;p5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5" name="Google Shape;665;p5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4" name="Google Shape;674;p5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8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5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9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-231754" lvl="0" marL="23175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0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2" name="Google Shape;702;p60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60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1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p61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1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:notes"/>
          <p:cNvSpPr/>
          <p:nvPr>
            <p:ph idx="2" type="sldImg"/>
          </p:nvPr>
        </p:nvSpPr>
        <p:spPr>
          <a:xfrm>
            <a:off x="92710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62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2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928688" y="742950"/>
            <a:ext cx="4951412" cy="37131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78894" y="4703314"/>
            <a:ext cx="5449413" cy="445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</a:rPr>
              <a:t>Quadratic: bậc 2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</a:rPr>
              <a:t>Cubic: bậc 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</a:rPr>
              <a:t>polynomial : đa thức</a:t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54167" y="9409702"/>
            <a:ext cx="2951512" cy="494762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5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533400" y="6553200"/>
            <a:ext cx="1905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533400" y="6553200"/>
            <a:ext cx="2667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b="0" i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pload.wikimedia.org/wikipedia/commons/0/00/Transistor_Count_and_Moore's_Law_-_2008.svg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sakai.it.tdt.edu.vn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61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hyperlink" Target="http://sakai.it.tdt.edu.vn/" TargetMode="External"/><Relationship Id="rId5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 Structures and Algorithms</a:t>
            </a:r>
            <a:endParaRPr sz="4400"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rPr lang="en-US" sz="4400">
                <a:solidFill>
                  <a:srgbClr val="FF0000"/>
                </a:solidFill>
              </a:rPr>
              <a:t>Analysis of Algorithms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What is an algorithm?</a:t>
            </a:r>
            <a:endParaRPr/>
          </a:p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Algorithm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57200" y="1066800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step-by-step procedure for solving a problem.</a:t>
            </a:r>
            <a:endParaRPr sz="2800"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Properties of an algorithm: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Each step of an algorithm must be </a:t>
            </a:r>
            <a:r>
              <a:rPr lang="en-US" sz="2400">
                <a:solidFill>
                  <a:srgbClr val="C00000"/>
                </a:solidFill>
              </a:rPr>
              <a:t>exact</a:t>
            </a:r>
            <a:r>
              <a:rPr lang="en-US" sz="2400"/>
              <a:t>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 algorithm must </a:t>
            </a:r>
            <a:r>
              <a:rPr lang="en-US" sz="2400">
                <a:solidFill>
                  <a:srgbClr val="C00000"/>
                </a:solidFill>
              </a:rPr>
              <a:t>terminate</a:t>
            </a:r>
            <a:r>
              <a:rPr lang="en-US" sz="2400"/>
              <a:t>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 algorithm must be </a:t>
            </a:r>
            <a:r>
              <a:rPr lang="en-US" sz="2400">
                <a:solidFill>
                  <a:srgbClr val="C00000"/>
                </a:solidFill>
              </a:rPr>
              <a:t>effective</a:t>
            </a:r>
            <a:r>
              <a:rPr lang="en-US" sz="2400"/>
              <a:t>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 algorithm should be </a:t>
            </a:r>
            <a:r>
              <a:rPr lang="en-US" sz="2400">
                <a:solidFill>
                  <a:srgbClr val="C00000"/>
                </a:solidFill>
              </a:rPr>
              <a:t>general</a:t>
            </a:r>
            <a:r>
              <a:rPr lang="en-US" sz="2400"/>
              <a:t>.</a:t>
            </a:r>
            <a:endParaRPr/>
          </a:p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206" name="Google Shape;206;p35"/>
          <p:cNvGrpSpPr/>
          <p:nvPr/>
        </p:nvGrpSpPr>
        <p:grpSpPr>
          <a:xfrm>
            <a:off x="3295650" y="3962400"/>
            <a:ext cx="2438400" cy="2438400"/>
            <a:chOff x="1257300" y="0"/>
            <a:chExt cx="2438400" cy="2438400"/>
          </a:xfrm>
        </p:grpSpPr>
        <p:sp>
          <p:nvSpPr>
            <p:cNvPr id="207" name="Google Shape;207;p35"/>
            <p:cNvSpPr/>
            <p:nvPr/>
          </p:nvSpPr>
          <p:spPr>
            <a:xfrm>
              <a:off x="1257300" y="0"/>
              <a:ext cx="2438400" cy="2438400"/>
            </a:xfrm>
            <a:prstGeom prst="diamond">
              <a:avLst/>
            </a:prstGeom>
            <a:gradFill>
              <a:gsLst>
                <a:gs pos="0">
                  <a:srgbClr val="9193A4"/>
                </a:gs>
                <a:gs pos="80000">
                  <a:srgbClr val="BFC1D7"/>
                </a:gs>
                <a:gs pos="100000">
                  <a:srgbClr val="BFC2D9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488948" y="231648"/>
              <a:ext cx="950976" cy="9509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1F80"/>
                </a:gs>
                <a:gs pos="80000">
                  <a:srgbClr val="0029AA"/>
                </a:gs>
                <a:gs pos="100000">
                  <a:srgbClr val="0028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5"/>
            <p:cNvSpPr txBox="1"/>
            <p:nvPr/>
          </p:nvSpPr>
          <p:spPr>
            <a:xfrm>
              <a:off x="1535371" y="278071"/>
              <a:ext cx="858130" cy="8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Exact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2513076" y="231648"/>
              <a:ext cx="950976" cy="9509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1F80"/>
                </a:gs>
                <a:gs pos="80000">
                  <a:srgbClr val="0029AA"/>
                </a:gs>
                <a:gs pos="100000">
                  <a:srgbClr val="0028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5"/>
            <p:cNvSpPr txBox="1"/>
            <p:nvPr/>
          </p:nvSpPr>
          <p:spPr>
            <a:xfrm>
              <a:off x="2559499" y="278071"/>
              <a:ext cx="858130" cy="8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Terminate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488948" y="1255776"/>
              <a:ext cx="950976" cy="9509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1F80"/>
                </a:gs>
                <a:gs pos="80000">
                  <a:srgbClr val="0029AA"/>
                </a:gs>
                <a:gs pos="100000">
                  <a:srgbClr val="0028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5"/>
            <p:cNvSpPr txBox="1"/>
            <p:nvPr/>
          </p:nvSpPr>
          <p:spPr>
            <a:xfrm>
              <a:off x="1535371" y="1302199"/>
              <a:ext cx="858130" cy="8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Effective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2513076" y="1255776"/>
              <a:ext cx="950976" cy="95097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1F80"/>
                </a:gs>
                <a:gs pos="80000">
                  <a:srgbClr val="0029AA"/>
                </a:gs>
                <a:gs pos="100000">
                  <a:srgbClr val="0028A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 txBox="1"/>
            <p:nvPr/>
          </p:nvSpPr>
          <p:spPr>
            <a:xfrm>
              <a:off x="2559499" y="1302199"/>
              <a:ext cx="858130" cy="858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General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3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What do we mean by Analysis of Algorithms?</a:t>
            </a:r>
            <a:endParaRPr/>
          </a:p>
        </p:txBody>
      </p:sp>
      <p:sp>
        <p:nvSpPr>
          <p:cNvPr id="223" name="Google Shape;223;p36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What is Analysis of Algorithms?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C00000"/>
                </a:solidFill>
              </a:rPr>
              <a:t>Analysis of algorithms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Provides tools for contrasting the efficiency of different methods of solution (rather than programs)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Complexity</a:t>
            </a:r>
            <a:r>
              <a:rPr b="1" lang="en-US" sz="2400">
                <a:solidFill>
                  <a:schemeClr val="folHlink"/>
                </a:solidFill>
              </a:rPr>
              <a:t> </a:t>
            </a:r>
            <a:r>
              <a:rPr lang="en-US" sz="2400"/>
              <a:t>of algorithms</a:t>
            </a:r>
            <a:endParaRPr/>
          </a:p>
          <a:p>
            <a:pPr indent="-287338" lvl="1" marL="669925" rtl="0" algn="l">
              <a:spcBef>
                <a:spcPts val="6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10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C00000"/>
                </a:solidFill>
              </a:rPr>
              <a:t>A comparison of algorithms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Should </a:t>
            </a:r>
            <a:r>
              <a:rPr lang="en-US" sz="2400">
                <a:solidFill>
                  <a:srgbClr val="0000FF"/>
                </a:solidFill>
              </a:rPr>
              <a:t>focus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/>
              <a:t>on significant differences in the </a:t>
            </a:r>
            <a:r>
              <a:rPr lang="en-US" sz="2400">
                <a:solidFill>
                  <a:srgbClr val="0000FF"/>
                </a:solidFill>
              </a:rPr>
              <a:t>efficiency</a:t>
            </a:r>
            <a:r>
              <a:rPr lang="en-US" sz="2400"/>
              <a:t> of the algorithms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Should </a:t>
            </a:r>
            <a:r>
              <a:rPr lang="en-US" sz="2400">
                <a:solidFill>
                  <a:srgbClr val="0000FF"/>
                </a:solidFill>
              </a:rPr>
              <a:t>not</a:t>
            </a:r>
            <a:r>
              <a:rPr lang="en-US" sz="2400"/>
              <a:t> consider reductions in computing costs due to clever coding tricks. Tricks may reduce the readability of an algorithm.</a:t>
            </a:r>
            <a:endParaRPr/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2" name="Google Shape;232;p3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2.2	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Determining the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Efficiency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of Algorithms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To evaluate rigorously the </a:t>
            </a:r>
            <a:r>
              <a:rPr lang="en-US" sz="2800">
                <a:solidFill>
                  <a:srgbClr val="0000FF"/>
                </a:solidFill>
              </a:rPr>
              <a:t>resources</a:t>
            </a:r>
            <a:r>
              <a:rPr lang="en-US" sz="2800"/>
              <a:t> (</a:t>
            </a:r>
            <a:r>
              <a:rPr lang="en-US" sz="2800">
                <a:solidFill>
                  <a:srgbClr val="C00000"/>
                </a:solidFill>
              </a:rPr>
              <a:t>time</a:t>
            </a:r>
            <a:r>
              <a:rPr lang="en-US" sz="2800"/>
              <a:t> and </a:t>
            </a:r>
            <a:r>
              <a:rPr lang="en-US" sz="2800">
                <a:solidFill>
                  <a:srgbClr val="C00000"/>
                </a:solidFill>
              </a:rPr>
              <a:t>space</a:t>
            </a:r>
            <a:r>
              <a:rPr lang="en-US" sz="2800"/>
              <a:t>) </a:t>
            </a:r>
            <a:r>
              <a:rPr lang="en-US" sz="2800">
                <a:solidFill>
                  <a:srgbClr val="0000FF"/>
                </a:solidFill>
              </a:rPr>
              <a:t>needed</a:t>
            </a:r>
            <a:r>
              <a:rPr lang="en-US" sz="2800"/>
              <a:t> by an algorithm and represent the result of the analysis with a </a:t>
            </a:r>
            <a:r>
              <a:rPr lang="en-US" sz="2800">
                <a:solidFill>
                  <a:srgbClr val="C00000"/>
                </a:solidFill>
              </a:rPr>
              <a:t>formula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will emphasize more on the </a:t>
            </a:r>
            <a:r>
              <a:rPr lang="en-US" sz="2800">
                <a:solidFill>
                  <a:srgbClr val="C00000"/>
                </a:solidFill>
              </a:rPr>
              <a:t>time</a:t>
            </a:r>
            <a:r>
              <a:rPr lang="en-US" sz="2800"/>
              <a:t> requirement rather than space requirement here</a:t>
            </a:r>
            <a:endParaRPr sz="28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time requirement of an algorithm is also called its </a:t>
            </a:r>
            <a:r>
              <a:rPr lang="en-US" sz="2800">
                <a:solidFill>
                  <a:srgbClr val="C00000"/>
                </a:solidFill>
              </a:rPr>
              <a:t>time complexity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41" name="Google Shape;241;p3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By measuring the run time?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249" name="Google Shape;249;p39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</p:grpSpPr>
        <p:sp>
          <p:nvSpPr>
            <p:cNvPr id="250" name="Google Shape;250;p39"/>
            <p:cNvSpPr txBox="1"/>
            <p:nvPr/>
          </p:nvSpPr>
          <p:spPr>
            <a:xfrm>
              <a:off x="609600" y="1143000"/>
              <a:ext cx="7848600" cy="37338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TimeTest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static void 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startTime = System.currentTimeMillis();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total = </a:t>
              </a:r>
              <a:r>
                <a:rPr b="1" i="0" lang="en-US" sz="20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 = </a:t>
              </a:r>
              <a:r>
                <a:rPr b="1" i="0" lang="en-US" sz="20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 &lt; </a:t>
              </a:r>
              <a:r>
                <a:rPr b="1" i="0" lang="en-US" sz="2000" u="none" cap="none" strike="noStrike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10000000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total += i;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 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stopTime = System.currentTimeMillis();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i="0" lang="en-US" sz="20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 </a:t>
              </a: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elapsedTime = stopTime - startTime;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System.out.println(elapsedTime);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Noto Sans Symbols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 </a:t>
              </a:r>
              <a:endParaRPr b="1" i="0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TimeTest.java</a:t>
              </a:r>
              <a:endParaRPr/>
            </a:p>
          </p:txBody>
        </p:sp>
      </p:grpSp>
      <p:sp>
        <p:nvSpPr>
          <p:cNvPr id="252" name="Google Shape;252;p39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 time depends on the compiler, the computer used, and the current work load of the computer.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457200" y="228600"/>
            <a:ext cx="838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2.4 Exact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run time is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not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always needed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Char char="❑"/>
            </a:pPr>
            <a:r>
              <a:rPr lang="en-US" sz="3200"/>
              <a:t>Using exact run time is not meaningful when we want to </a:t>
            </a:r>
            <a:r>
              <a:rPr lang="en-US" sz="3200">
                <a:solidFill>
                  <a:srgbClr val="C00000"/>
                </a:solidFill>
              </a:rPr>
              <a:t>compare</a:t>
            </a:r>
            <a:r>
              <a:rPr lang="en-US" sz="3200"/>
              <a:t> two algorithms</a:t>
            </a:r>
            <a:endParaRPr/>
          </a:p>
          <a:p>
            <a:pPr indent="-457200" lvl="0" marL="1041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coded in different languages,</a:t>
            </a:r>
            <a:endParaRPr/>
          </a:p>
          <a:p>
            <a:pPr indent="-457200" lvl="0" marL="1041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using different data sets, or</a:t>
            </a:r>
            <a:endParaRPr/>
          </a:p>
          <a:p>
            <a:pPr indent="-457200" lvl="0" marL="1041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running on different computers.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64" name="Google Shape;264;p4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457200" y="2286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2.5	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Determining the Efficiency of Algorithms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Difficulties with comparing </a:t>
            </a:r>
            <a:r>
              <a:rPr lang="en-US" sz="2400">
                <a:solidFill>
                  <a:srgbClr val="0000FF"/>
                </a:solidFill>
              </a:rPr>
              <a:t>programs</a:t>
            </a:r>
            <a:r>
              <a:rPr lang="en-US" sz="2400"/>
              <a:t> instead of </a:t>
            </a:r>
            <a:r>
              <a:rPr lang="en-US" sz="2400">
                <a:solidFill>
                  <a:srgbClr val="0000FF"/>
                </a:solidFill>
              </a:rPr>
              <a:t>algorithms</a:t>
            </a:r>
            <a:r>
              <a:rPr b="1" lang="en-US" sz="2800"/>
              <a:t>	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How are the algorithms coded?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Which compiler is used?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What computer should you use?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What data should the programs use?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Algorithm analysis should be </a:t>
            </a:r>
            <a:r>
              <a:rPr lang="en-US" sz="2400">
                <a:solidFill>
                  <a:srgbClr val="C00000"/>
                </a:solidFill>
              </a:rPr>
              <a:t>independent of</a:t>
            </a:r>
            <a:r>
              <a:rPr lang="en-US" sz="2800">
                <a:solidFill>
                  <a:srgbClr val="C00000"/>
                </a:solidFill>
              </a:rPr>
              <a:t> 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Specific implementations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Compilers and their optimizers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Computers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Data</a:t>
            </a:r>
            <a:endParaRPr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73" name="Google Shape;273;p4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Execution Time of Algorithms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Instead of working out the exact timing, we count the number of some or all of the </a:t>
            </a:r>
            <a:r>
              <a:rPr lang="en-US" sz="2800">
                <a:solidFill>
                  <a:srgbClr val="0000FF"/>
                </a:solidFill>
              </a:rPr>
              <a:t>primitive operations </a:t>
            </a:r>
            <a:r>
              <a:rPr lang="en-US" sz="2800"/>
              <a:t>(e.g. </a:t>
            </a:r>
            <a:r>
              <a:rPr lang="en-US" sz="2800">
                <a:solidFill>
                  <a:srgbClr val="800000"/>
                </a:solidFill>
              </a:rPr>
              <a:t>+</a:t>
            </a:r>
            <a:r>
              <a:rPr lang="en-US" sz="2800"/>
              <a:t>, </a:t>
            </a:r>
            <a:r>
              <a:rPr lang="en-US" sz="2800">
                <a:solidFill>
                  <a:srgbClr val="800000"/>
                </a:solidFill>
              </a:rPr>
              <a:t>-</a:t>
            </a:r>
            <a:r>
              <a:rPr lang="en-US" sz="2800"/>
              <a:t>, </a:t>
            </a:r>
            <a:r>
              <a:rPr lang="en-US" sz="2800">
                <a:solidFill>
                  <a:srgbClr val="800000"/>
                </a:solidFill>
              </a:rPr>
              <a:t>*</a:t>
            </a:r>
            <a:r>
              <a:rPr lang="en-US" sz="2800"/>
              <a:t>, </a:t>
            </a:r>
            <a:r>
              <a:rPr lang="en-US" sz="2800">
                <a:solidFill>
                  <a:srgbClr val="800000"/>
                </a:solidFill>
              </a:rPr>
              <a:t>/</a:t>
            </a:r>
            <a:r>
              <a:rPr lang="en-US" sz="2800"/>
              <a:t>, </a:t>
            </a:r>
            <a:r>
              <a:rPr lang="en-US" sz="2800">
                <a:solidFill>
                  <a:srgbClr val="800000"/>
                </a:solidFill>
              </a:rPr>
              <a:t>assignment</a:t>
            </a:r>
            <a:r>
              <a:rPr lang="en-US" sz="2800"/>
              <a:t>, …) needed.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Counting an algorithm's </a:t>
            </a:r>
            <a:r>
              <a:rPr lang="en-US" sz="2800">
                <a:solidFill>
                  <a:srgbClr val="0000FF"/>
                </a:solidFill>
              </a:rPr>
              <a:t>operations</a:t>
            </a:r>
            <a:r>
              <a:rPr lang="en-US" sz="2800"/>
              <a:t> is a way to assess its efficiency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An algorithm’s execution time is related to the </a:t>
            </a:r>
            <a:r>
              <a:rPr lang="en-US" sz="2400">
                <a:solidFill>
                  <a:srgbClr val="0000FF"/>
                </a:solidFill>
              </a:rPr>
              <a:t>number of operations</a:t>
            </a:r>
            <a:r>
              <a:rPr lang="en-US" sz="2400"/>
              <a:t> it requires.</a:t>
            </a:r>
            <a:endParaRPr/>
          </a:p>
          <a:p>
            <a:pPr indent="-325438" lvl="1" marL="66992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Examples</a:t>
            </a:r>
            <a:endParaRPr/>
          </a:p>
          <a:p>
            <a:pPr indent="-350838" lvl="2" marL="10223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Traversal of a linked list</a:t>
            </a:r>
            <a:endParaRPr/>
          </a:p>
          <a:p>
            <a:pPr indent="-350838" lvl="2" marL="10223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Towers of Hanoi</a:t>
            </a:r>
            <a:endParaRPr/>
          </a:p>
          <a:p>
            <a:pPr indent="-350838" lvl="2" marL="10223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Nested Loops</a:t>
            </a:r>
            <a:endParaRPr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82" name="Google Shape;282;p4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Algorithm Growth Rates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Algorithm Growth Rates (1/2)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457200" y="1066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An algorithm’s time requirements can be measured as a function of the </a:t>
            </a:r>
            <a:r>
              <a:rPr lang="en-US" sz="2800">
                <a:solidFill>
                  <a:srgbClr val="C00000"/>
                </a:solidFill>
              </a:rPr>
              <a:t>problem size</a:t>
            </a:r>
            <a:r>
              <a:rPr lang="en-US" sz="2800"/>
              <a:t>, say </a:t>
            </a:r>
            <a:r>
              <a:rPr i="1" lang="en-US" sz="2800">
                <a:solidFill>
                  <a:srgbClr val="C00000"/>
                </a:solidFill>
              </a:rPr>
              <a:t>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An algorithm’s </a:t>
            </a:r>
            <a:r>
              <a:rPr lang="en-US" sz="2800">
                <a:solidFill>
                  <a:srgbClr val="0000FF"/>
                </a:solidFill>
              </a:rPr>
              <a:t>growth rate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Enables the comparison of one algorithm with another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Examples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Algorithm A requires time proportional to </a:t>
            </a:r>
            <a:r>
              <a:rPr i="1" lang="en-US" sz="2000">
                <a:solidFill>
                  <a:srgbClr val="C00000"/>
                </a:solidFill>
              </a:rPr>
              <a:t>n</a:t>
            </a:r>
            <a:r>
              <a:rPr b="1" baseline="30000" lang="en-US" sz="2000">
                <a:solidFill>
                  <a:srgbClr val="C00000"/>
                </a:solidFill>
              </a:rPr>
              <a:t>2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Algorithm B requires time proportional to </a:t>
            </a:r>
            <a:r>
              <a:rPr i="1" lang="en-US" sz="2000">
                <a:solidFill>
                  <a:srgbClr val="C00000"/>
                </a:solidFill>
              </a:rPr>
              <a:t>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Algorithm efficiency is typically a concern for </a:t>
            </a:r>
            <a:r>
              <a:rPr lang="en-US" sz="2800">
                <a:solidFill>
                  <a:srgbClr val="C00000"/>
                </a:solidFill>
              </a:rPr>
              <a:t>large problems </a:t>
            </a:r>
            <a:r>
              <a:rPr lang="en-US" sz="2800"/>
              <a:t>only. </a:t>
            </a:r>
            <a:r>
              <a:rPr lang="en-US" sz="2800">
                <a:solidFill>
                  <a:srgbClr val="0000FF"/>
                </a:solidFill>
              </a:rPr>
              <a:t>Why?</a:t>
            </a:r>
            <a:endParaRPr/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98" name="Google Shape;298;p4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Algorithm Growth Rates (2/2)</a:t>
            </a:r>
            <a:endParaRPr/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6" name="Google Shape;306;p45"/>
          <p:cNvSpPr txBox="1"/>
          <p:nvPr/>
        </p:nvSpPr>
        <p:spPr>
          <a:xfrm>
            <a:off x="990600" y="5486400"/>
            <a:ext cx="7772400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- Time requirements as a function of the problem size </a:t>
            </a:r>
            <a:r>
              <a:rPr lang="en-US" sz="2000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i="1"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7" name="Google Shape;3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47800"/>
            <a:ext cx="6169025" cy="38306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5"/>
          <p:cNvCxnSpPr/>
          <p:nvPr/>
        </p:nvCxnSpPr>
        <p:spPr>
          <a:xfrm>
            <a:off x="6172200" y="1828800"/>
            <a:ext cx="533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45"/>
          <p:cNvCxnSpPr/>
          <p:nvPr/>
        </p:nvCxnSpPr>
        <p:spPr>
          <a:xfrm>
            <a:off x="6324600" y="2362200"/>
            <a:ext cx="5334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45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Problem size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Computation cost of an algorithm</a:t>
            </a:r>
            <a:endParaRPr/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457200" y="1066800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How many operations are required?</a:t>
            </a:r>
            <a:endParaRPr sz="2800">
              <a:solidFill>
                <a:srgbClr val="0000FF"/>
              </a:solidFill>
            </a:endParaRPr>
          </a:p>
        </p:txBody>
      </p:sp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20" name="Google Shape;320;p46"/>
          <p:cNvSpPr txBox="1"/>
          <p:nvPr/>
        </p:nvSpPr>
        <p:spPr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i=1; i&lt;=n;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perform 100 operations; 	</a:t>
            </a:r>
            <a:r>
              <a:rPr lang="en-US" sz="2000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for (int j=1; j&lt;=n;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perform 2 operations;  	</a:t>
            </a:r>
            <a:r>
              <a:rPr lang="en-US" sz="2000">
                <a:solidFill>
                  <a:srgbClr val="CC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321" name="Google Shape;321;p46"/>
          <p:cNvSpPr txBox="1"/>
          <p:nvPr/>
        </p:nvSpPr>
        <p:spPr>
          <a:xfrm>
            <a:off x="990601" y="4038601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Ops	=	A + B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3886200"/>
            <a:ext cx="2438401" cy="8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38401" y="4876801"/>
            <a:ext cx="1828800" cy="84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1" y="5029201"/>
            <a:ext cx="16002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5029202"/>
            <a:ext cx="1676401" cy="41265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457200" y="228600"/>
            <a:ext cx="83820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Counting the number of statements</a:t>
            </a:r>
            <a:endParaRPr/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457200" y="1066800"/>
            <a:ext cx="8458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To simplify the counting further, we can ignore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the different types of operations, and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0000FF"/>
                </a:solidFill>
              </a:rPr>
              <a:t>different number of operations in a statement,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	and simply </a:t>
            </a:r>
            <a:r>
              <a:rPr lang="en-US" sz="2800">
                <a:solidFill>
                  <a:srgbClr val="C00000"/>
                </a:solidFill>
              </a:rPr>
              <a:t>count the number of statements executed</a:t>
            </a:r>
            <a:r>
              <a:rPr lang="en-US" sz="2800"/>
              <a:t>.</a:t>
            </a:r>
            <a:endParaRPr/>
          </a:p>
        </p:txBody>
      </p:sp>
      <p:sp>
        <p:nvSpPr>
          <p:cNvPr id="335" name="Google Shape;335;p4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pic>
        <p:nvPicPr>
          <p:cNvPr id="336" name="Google Shape;3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/>
          <p:nvPr/>
        </p:nvSpPr>
        <p:spPr>
          <a:xfrm>
            <a:off x="457200" y="3505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total number of statements executed in the previous example is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3886200"/>
            <a:ext cx="1981200" cy="5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Approximation of analysis results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457200" y="1066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Very often, we are interested only in using a simple term to</a:t>
            </a:r>
            <a:r>
              <a:rPr lang="en-US" sz="2800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indicate how efficient an algorithm is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 The exact formula of an algorithm’s performance is not really needed.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		Given the formula: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3n</a:t>
            </a:r>
            <a:r>
              <a:rPr b="1" baseline="30000"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+ 2n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+ log n + 1/(4n)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dominating term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3n</a:t>
            </a:r>
            <a:r>
              <a:rPr b="1" baseline="30000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can tell us approximately how the algorithm performs.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What kind of approximation of the analysis of algorithms do we need?</a:t>
            </a:r>
            <a:endParaRPr/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48" name="Google Shape;348;p4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Asymptotic analysis</a:t>
            </a:r>
            <a:endParaRPr/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457200" y="11430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analysis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an analysis of algorithms that focuses 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analyzing the problems of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 input size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considering only the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leading term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of the formula, and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ignoring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coefficient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of the leading term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Some notations are needed in asymptotic analysis</a:t>
            </a:r>
            <a:endParaRPr/>
          </a:p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7" name="Google Shape;357;p4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Big O notation</a:t>
            </a:r>
            <a:endParaRPr/>
          </a:p>
        </p:txBody>
      </p:sp>
      <p:sp>
        <p:nvSpPr>
          <p:cNvPr id="364" name="Google Shape;364;p5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Definition</a:t>
            </a:r>
            <a:endParaRPr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457200" y="10668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Given a function f(</a:t>
            </a:r>
            <a:r>
              <a:rPr i="1" lang="en-US" sz="2600"/>
              <a:t>n</a:t>
            </a:r>
            <a:r>
              <a:rPr lang="en-US" sz="2600"/>
              <a:t>), we say g(</a:t>
            </a:r>
            <a:r>
              <a:rPr i="1" lang="en-US" sz="2600"/>
              <a:t>n</a:t>
            </a:r>
            <a:r>
              <a:rPr lang="en-US" sz="2600"/>
              <a:t>) is an (asymptotic) </a:t>
            </a:r>
            <a:r>
              <a:rPr lang="en-US" sz="2600">
                <a:solidFill>
                  <a:srgbClr val="0000FF"/>
                </a:solidFill>
              </a:rPr>
              <a:t>upper bound </a:t>
            </a:r>
            <a:r>
              <a:rPr lang="en-US" sz="2600"/>
              <a:t>of f(</a:t>
            </a:r>
            <a:r>
              <a:rPr i="1" lang="en-US" sz="2600"/>
              <a:t>n</a:t>
            </a:r>
            <a:r>
              <a:rPr lang="en-US" sz="2600"/>
              <a:t>), denoted as f(</a:t>
            </a:r>
            <a:r>
              <a:rPr i="1" lang="en-US" sz="2600"/>
              <a:t>n</a:t>
            </a:r>
            <a:r>
              <a:rPr lang="en-US" sz="2600"/>
              <a:t>) = </a:t>
            </a:r>
            <a:r>
              <a:rPr lang="en-US" sz="2600">
                <a:solidFill>
                  <a:srgbClr val="C00000"/>
                </a:solidFill>
              </a:rPr>
              <a:t>O</a:t>
            </a:r>
            <a:r>
              <a:rPr lang="en-US" sz="2600"/>
              <a:t>(g(</a:t>
            </a:r>
            <a:r>
              <a:rPr i="1" lang="en-US" sz="2600"/>
              <a:t>n</a:t>
            </a:r>
            <a:r>
              <a:rPr lang="en-US" sz="2600"/>
              <a:t>)), if there exist a constant </a:t>
            </a:r>
            <a:r>
              <a:rPr i="1" lang="en-US" sz="2600">
                <a:solidFill>
                  <a:srgbClr val="C00000"/>
                </a:solidFill>
              </a:rPr>
              <a:t>c </a:t>
            </a:r>
            <a:r>
              <a:rPr lang="en-US" sz="2600"/>
              <a:t>&gt; 0, and a positive integer </a:t>
            </a:r>
            <a:r>
              <a:rPr i="1" lang="en-US" sz="2600">
                <a:solidFill>
                  <a:srgbClr val="C00000"/>
                </a:solidFill>
              </a:rPr>
              <a:t>n</a:t>
            </a:r>
            <a:r>
              <a:rPr baseline="-25000" lang="en-US" sz="2600">
                <a:solidFill>
                  <a:srgbClr val="C00000"/>
                </a:solidFill>
              </a:rPr>
              <a:t>0</a:t>
            </a:r>
            <a:r>
              <a:rPr lang="en-US" sz="2600"/>
              <a:t> such that f(</a:t>
            </a:r>
            <a:r>
              <a:rPr i="1" lang="en-US" sz="2600"/>
              <a:t>n</a:t>
            </a:r>
            <a:r>
              <a:rPr lang="en-US" sz="2600"/>
              <a:t>) ≤ </a:t>
            </a:r>
            <a:r>
              <a:rPr i="1" lang="en-US" sz="2600">
                <a:solidFill>
                  <a:srgbClr val="C00000"/>
                </a:solidFill>
              </a:rPr>
              <a:t>c</a:t>
            </a:r>
            <a:r>
              <a:rPr lang="en-US" sz="2600"/>
              <a:t>*g(</a:t>
            </a:r>
            <a:r>
              <a:rPr i="1" lang="en-US" sz="2600"/>
              <a:t>n</a:t>
            </a:r>
            <a:r>
              <a:rPr lang="en-US" sz="2600"/>
              <a:t>) for </a:t>
            </a:r>
            <a:r>
              <a:rPr lang="en-US" sz="2600" u="sng"/>
              <a:t>all</a:t>
            </a:r>
            <a:r>
              <a:rPr lang="en-US" sz="2600"/>
              <a:t> </a:t>
            </a:r>
            <a:r>
              <a:rPr i="1" lang="en-US" sz="2600"/>
              <a:t>n</a:t>
            </a:r>
            <a:r>
              <a:rPr lang="en-US" sz="2600"/>
              <a:t> ≥ </a:t>
            </a:r>
            <a:r>
              <a:rPr i="1" lang="en-US" sz="2600">
                <a:solidFill>
                  <a:srgbClr val="C00000"/>
                </a:solidFill>
              </a:rPr>
              <a:t>n</a:t>
            </a:r>
            <a:r>
              <a:rPr baseline="-25000" lang="en-US" sz="2600">
                <a:solidFill>
                  <a:srgbClr val="C00000"/>
                </a:solidFill>
              </a:rPr>
              <a:t>0</a:t>
            </a:r>
            <a:r>
              <a:rPr lang="en-US" sz="2600"/>
              <a:t>.</a:t>
            </a:r>
            <a:endParaRPr/>
          </a:p>
        </p:txBody>
      </p:sp>
      <p:sp>
        <p:nvSpPr>
          <p:cNvPr id="372" name="Google Shape;372;p5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73" name="Google Shape;373;p51"/>
          <p:cNvSpPr txBox="1"/>
          <p:nvPr/>
        </p:nvSpPr>
        <p:spPr>
          <a:xfrm>
            <a:off x="381000" y="3132083"/>
            <a:ext cx="3200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8" lvl="1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said to be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bounded from above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g(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25438" lvl="1" marL="355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O()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the “big O” notation.</a:t>
            </a:r>
            <a:endParaRPr b="0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51"/>
          <p:cNvCxnSpPr/>
          <p:nvPr/>
        </p:nvCxnSpPr>
        <p:spPr>
          <a:xfrm>
            <a:off x="3505200" y="5867400"/>
            <a:ext cx="449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51"/>
          <p:cNvCxnSpPr/>
          <p:nvPr/>
        </p:nvCxnSpPr>
        <p:spPr>
          <a:xfrm>
            <a:off x="3733800" y="3581400"/>
            <a:ext cx="0" cy="2438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6" name="Google Shape;376;p51"/>
          <p:cNvSpPr/>
          <p:nvPr/>
        </p:nvSpPr>
        <p:spPr>
          <a:xfrm>
            <a:off x="4038600" y="4368800"/>
            <a:ext cx="4800600" cy="1193800"/>
          </a:xfrm>
          <a:custGeom>
            <a:rect b="b" l="l" r="r" t="t"/>
            <a:pathLst>
              <a:path extrusionOk="0" h="752" w="3024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cap="flat" cmpd="sng" w="2857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1"/>
          <p:cNvSpPr/>
          <p:nvPr/>
        </p:nvSpPr>
        <p:spPr>
          <a:xfrm>
            <a:off x="3886200" y="3429000"/>
            <a:ext cx="4876800" cy="2057400"/>
          </a:xfrm>
          <a:custGeom>
            <a:rect b="b" l="l" r="r" t="t"/>
            <a:pathLst>
              <a:path extrusionOk="0" h="1296" w="3072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7086600" y="35814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*g(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79" name="Google Shape;379;p51"/>
          <p:cNvSpPr txBox="1"/>
          <p:nvPr/>
        </p:nvSpPr>
        <p:spPr>
          <a:xfrm>
            <a:off x="7772400" y="43434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380" name="Google Shape;380;p51"/>
          <p:cNvCxnSpPr/>
          <p:nvPr/>
        </p:nvCxnSpPr>
        <p:spPr>
          <a:xfrm>
            <a:off x="7239000" y="4419600"/>
            <a:ext cx="0" cy="144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med" w="med" type="none"/>
            <a:tailEnd len="med" w="med" type="none"/>
          </a:ln>
        </p:spPr>
      </p:cxnSp>
      <p:sp>
        <p:nvSpPr>
          <p:cNvPr id="381" name="Google Shape;381;p51"/>
          <p:cNvSpPr txBox="1"/>
          <p:nvPr/>
        </p:nvSpPr>
        <p:spPr>
          <a:xfrm>
            <a:off x="6934200" y="57912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3962400" y="5029200"/>
            <a:ext cx="4953000" cy="685800"/>
          </a:xfrm>
          <a:custGeom>
            <a:rect b="b" l="l" r="r" t="t"/>
            <a:pathLst>
              <a:path extrusionOk="0" h="1296" w="3072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6172200" y="510540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84" name="Google Shape;384;p5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O(1)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O(logn)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O(n)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O(nlogn)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O(n^2)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O(n^3)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O(2^n)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Độ phức tạp nó phải rơi vào các hàm này</a:t>
            </a:r>
            <a:endParaRPr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O(1): câu lệnh gán, điều kiện, công thức tính toán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Quy tắc cộng: dành cho những câu lệnh cùng cấp, độ phức tạp của nó là giá trị max.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Quy tắc nhân: dành cho những khối lệnh lồng với nhau</a:t>
            </a:r>
            <a:endParaRPr/>
          </a:p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4.2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Ignore the coefficients of all terms</a:t>
            </a:r>
            <a:endParaRPr/>
          </a:p>
        </p:txBody>
      </p:sp>
      <p:sp>
        <p:nvSpPr>
          <p:cNvPr id="405" name="Google Shape;405;p54"/>
          <p:cNvSpPr txBox="1"/>
          <p:nvPr>
            <p:ph idx="1" type="body"/>
          </p:nvPr>
        </p:nvSpPr>
        <p:spPr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Based on the definition, </a:t>
            </a:r>
            <a:r>
              <a:rPr lang="en-US" sz="2800">
                <a:solidFill>
                  <a:srgbClr val="0000FF"/>
                </a:solidFill>
              </a:rPr>
              <a:t>2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baseline="30000" lang="en-US" sz="2800">
                <a:solidFill>
                  <a:srgbClr val="0000FF"/>
                </a:solidFill>
              </a:rPr>
              <a:t>2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and</a:t>
            </a:r>
            <a:r>
              <a:rPr lang="en-US" sz="2800">
                <a:solidFill>
                  <a:srgbClr val="0000FF"/>
                </a:solidFill>
              </a:rPr>
              <a:t> 30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baseline="30000" lang="en-US" sz="2800">
                <a:solidFill>
                  <a:srgbClr val="0000FF"/>
                </a:solidFill>
              </a:rPr>
              <a:t>2</a:t>
            </a:r>
            <a:r>
              <a:rPr lang="en-US" sz="2800"/>
              <a:t> have the same upper bound 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baseline="30000" lang="en-US" sz="2800">
                <a:solidFill>
                  <a:srgbClr val="0000FF"/>
                </a:solidFill>
              </a:rPr>
              <a:t>2</a:t>
            </a:r>
            <a:r>
              <a:rPr lang="en-US" sz="2800"/>
              <a:t>, i.e.,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2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 = O(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0" lvl="1" marL="344487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0" lvl="1" marL="344487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 </a:t>
            </a:r>
            <a:endParaRPr sz="2400"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30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 = O(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They differ only in the choice of </a:t>
            </a:r>
            <a:r>
              <a:rPr i="1" lang="en-US" sz="2400"/>
              <a:t>c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Therefore, in big O notation, we can omit the coefficients of all terms in a formula: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Example: </a:t>
            </a:r>
            <a:r>
              <a:rPr lang="en-US" sz="2400">
                <a:solidFill>
                  <a:srgbClr val="0000FF"/>
                </a:solidFill>
              </a:rPr>
              <a:t>f(</a:t>
            </a:r>
            <a:r>
              <a:rPr i="1" lang="en-US" sz="2400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) = 2</a:t>
            </a:r>
            <a:r>
              <a:rPr i="1" lang="en-US" sz="2400">
                <a:solidFill>
                  <a:srgbClr val="0000FF"/>
                </a:solidFill>
              </a:rPr>
              <a:t>n</a:t>
            </a:r>
            <a:r>
              <a:rPr baseline="30000" lang="en-US" sz="2400">
                <a:solidFill>
                  <a:srgbClr val="0000FF"/>
                </a:solidFill>
              </a:rPr>
              <a:t>2</a:t>
            </a:r>
            <a:r>
              <a:rPr lang="en-US" sz="2400">
                <a:solidFill>
                  <a:srgbClr val="0000FF"/>
                </a:solidFill>
              </a:rPr>
              <a:t> + 100</a:t>
            </a:r>
            <a:r>
              <a:rPr i="1" lang="en-US" sz="2400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 = O(</a:t>
            </a:r>
            <a:r>
              <a:rPr i="1" lang="en-US" sz="2400">
                <a:solidFill>
                  <a:srgbClr val="0000FF"/>
                </a:solidFill>
              </a:rPr>
              <a:t>n</a:t>
            </a:r>
            <a:r>
              <a:rPr baseline="30000" lang="en-US" sz="2400">
                <a:solidFill>
                  <a:srgbClr val="0000FF"/>
                </a:solidFill>
              </a:rPr>
              <a:t>2</a:t>
            </a:r>
            <a:r>
              <a:rPr lang="en-US" sz="2400">
                <a:solidFill>
                  <a:srgbClr val="0000FF"/>
                </a:solidFill>
              </a:rPr>
              <a:t>) + O(</a:t>
            </a:r>
            <a:r>
              <a:rPr i="1" lang="en-US" sz="2400">
                <a:solidFill>
                  <a:srgbClr val="0000FF"/>
                </a:solidFill>
              </a:rPr>
              <a:t>n</a:t>
            </a:r>
            <a:r>
              <a:rPr lang="en-US" sz="2400">
                <a:solidFill>
                  <a:srgbClr val="0000FF"/>
                </a:solidFill>
              </a:rPr>
              <a:t>)</a:t>
            </a:r>
            <a:endParaRPr sz="2400"/>
          </a:p>
        </p:txBody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7" name="Google Shape;407;p5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Finding the constants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c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and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n</a:t>
            </a:r>
            <a:r>
              <a:rPr b="1" baseline="-25000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0</a:t>
            </a:r>
            <a:endParaRPr/>
          </a:p>
        </p:txBody>
      </p:sp>
      <p:sp>
        <p:nvSpPr>
          <p:cNvPr id="416" name="Google Shape;416;p55"/>
          <p:cNvSpPr txBox="1"/>
          <p:nvPr>
            <p:ph idx="1" type="body"/>
          </p:nvPr>
        </p:nvSpPr>
        <p:spPr>
          <a:xfrm>
            <a:off x="457200" y="987385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Given f(</a:t>
            </a:r>
            <a:r>
              <a:rPr i="1" lang="en-US" sz="2800"/>
              <a:t>n</a:t>
            </a:r>
            <a:r>
              <a:rPr lang="en-US" sz="2800"/>
              <a:t>) = 2</a:t>
            </a:r>
            <a:r>
              <a:rPr i="1" lang="en-US" sz="2800"/>
              <a:t>n</a:t>
            </a:r>
            <a:r>
              <a:rPr baseline="30000" lang="en-US" sz="2800"/>
              <a:t>2</a:t>
            </a:r>
            <a:r>
              <a:rPr lang="en-US" sz="2800"/>
              <a:t> + 100</a:t>
            </a:r>
            <a:r>
              <a:rPr i="1" lang="en-US" sz="2800"/>
              <a:t>n</a:t>
            </a:r>
            <a:r>
              <a:rPr lang="en-US" sz="2800"/>
              <a:t>, prove that </a:t>
            </a:r>
            <a:r>
              <a:rPr lang="en-US" sz="2800">
                <a:solidFill>
                  <a:srgbClr val="0000FF"/>
                </a:solidFill>
              </a:rPr>
              <a:t>f(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lang="en-US" sz="2800">
                <a:solidFill>
                  <a:srgbClr val="0000FF"/>
                </a:solidFill>
              </a:rPr>
              <a:t>) = O(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baseline="30000" lang="en-US" sz="2800">
                <a:solidFill>
                  <a:srgbClr val="0000FF"/>
                </a:solidFill>
              </a:rPr>
              <a:t>2</a:t>
            </a:r>
            <a:r>
              <a:rPr lang="en-US" sz="2800">
                <a:solidFill>
                  <a:srgbClr val="0000FF"/>
                </a:solidFill>
              </a:rPr>
              <a:t>)</a:t>
            </a:r>
            <a:r>
              <a:rPr lang="en-US" sz="2800"/>
              <a:t>.</a:t>
            </a:r>
            <a:endParaRPr sz="2800"/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18" name="Google Shape;418;p55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that: 2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2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</a:t>
            </a: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whenever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524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the constants to be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 and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definition, we have f(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O(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419" name="Google Shape;419;p55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2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 g(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≤ f(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yet g(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an asymptotic upper bound of f(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AutoNum type="arabicPeriod"/>
            </a:pP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 unique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example, we can choose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 + 100 = 102, and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(because f(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≤ 102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∀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1)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 Can we write f(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O(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152400" y="6400800"/>
            <a:ext cx="304800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25" lIns="9125" spcFirstLastPara="1" rIns="9125" wrap="square" tIns="91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◈</a:t>
            </a:r>
            <a:endParaRPr/>
          </a:p>
        </p:txBody>
      </p:sp>
      <p:sp>
        <p:nvSpPr>
          <p:cNvPr id="422" name="Google Shape;422;p5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4.4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Is the bound </a:t>
            </a: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tight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?</a:t>
            </a:r>
            <a:endParaRPr/>
          </a:p>
        </p:txBody>
      </p:sp>
      <p:sp>
        <p:nvSpPr>
          <p:cNvPr id="429" name="Google Shape;429;p56"/>
          <p:cNvSpPr txBox="1"/>
          <p:nvPr>
            <p:ph idx="1" type="body"/>
          </p:nvPr>
        </p:nvSpPr>
        <p:spPr>
          <a:xfrm>
            <a:off x="457200" y="1066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complexity of an algorithm can be bounded by many functions.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Example: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Let f(</a:t>
            </a:r>
            <a:r>
              <a:rPr i="1" lang="en-US" sz="2400"/>
              <a:t>n</a:t>
            </a:r>
            <a:r>
              <a:rPr lang="en-US" sz="2400"/>
              <a:t>) = 2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 + 100</a:t>
            </a:r>
            <a:r>
              <a:rPr i="1" lang="en-US" sz="2400"/>
              <a:t>n</a:t>
            </a:r>
            <a:r>
              <a:rPr lang="en-US" sz="2400"/>
              <a:t>.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f(</a:t>
            </a:r>
            <a:r>
              <a:rPr i="1" lang="en-US" sz="2400"/>
              <a:t>n</a:t>
            </a:r>
            <a:r>
              <a:rPr lang="en-US" sz="2400"/>
              <a:t>) is bounded by </a:t>
            </a:r>
            <a:r>
              <a:rPr i="1" lang="en-US" sz="2400"/>
              <a:t>n</a:t>
            </a:r>
            <a:r>
              <a:rPr baseline="30000" lang="en-US" sz="2400"/>
              <a:t>2</a:t>
            </a:r>
            <a:r>
              <a:rPr lang="en-US" sz="2400"/>
              <a:t>, </a:t>
            </a:r>
            <a:r>
              <a:rPr i="1" lang="en-US" sz="2400"/>
              <a:t>n</a:t>
            </a:r>
            <a:r>
              <a:rPr baseline="30000" lang="en-US" sz="2400"/>
              <a:t>3</a:t>
            </a:r>
            <a:r>
              <a:rPr lang="en-US" sz="2400"/>
              <a:t>, </a:t>
            </a:r>
            <a:r>
              <a:rPr i="1" lang="en-US" sz="2400"/>
              <a:t>n</a:t>
            </a:r>
            <a:r>
              <a:rPr baseline="30000" lang="en-US" sz="2400"/>
              <a:t>4</a:t>
            </a:r>
            <a:r>
              <a:rPr lang="en-US" sz="2400"/>
              <a:t> and many others according to the definition of big O notation.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Hence, the following are all correct: 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f(</a:t>
            </a:r>
            <a:r>
              <a:rPr i="1" lang="en-US" sz="2000"/>
              <a:t>n</a:t>
            </a:r>
            <a:r>
              <a:rPr lang="en-US" sz="2000"/>
              <a:t>) = O(</a:t>
            </a:r>
            <a:r>
              <a:rPr i="1" lang="en-US" sz="2000"/>
              <a:t>n</a:t>
            </a:r>
            <a:r>
              <a:rPr baseline="30000" lang="en-US" sz="2000"/>
              <a:t>2</a:t>
            </a:r>
            <a:r>
              <a:rPr lang="en-US" sz="2000"/>
              <a:t>); f(</a:t>
            </a:r>
            <a:r>
              <a:rPr i="1" lang="en-US" sz="2000"/>
              <a:t>n</a:t>
            </a:r>
            <a:r>
              <a:rPr lang="en-US" sz="2000"/>
              <a:t>) = O(</a:t>
            </a:r>
            <a:r>
              <a:rPr i="1" lang="en-US" sz="2000"/>
              <a:t>n</a:t>
            </a:r>
            <a:r>
              <a:rPr baseline="30000" lang="en-US" sz="2000"/>
              <a:t>3</a:t>
            </a:r>
            <a:r>
              <a:rPr lang="en-US" sz="2000"/>
              <a:t>); f(</a:t>
            </a:r>
            <a:r>
              <a:rPr i="1" lang="en-US" sz="2000"/>
              <a:t>n</a:t>
            </a:r>
            <a:r>
              <a:rPr lang="en-US" sz="2000"/>
              <a:t>) = O(</a:t>
            </a:r>
            <a:r>
              <a:rPr i="1" lang="en-US" sz="2000"/>
              <a:t>n</a:t>
            </a:r>
            <a:r>
              <a:rPr baseline="30000" lang="en-US" sz="2000"/>
              <a:t>4</a:t>
            </a:r>
            <a:r>
              <a:rPr lang="en-US" sz="2000"/>
              <a:t>)</a:t>
            </a:r>
            <a:endParaRPr sz="20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However, we are more interested in the </a:t>
            </a:r>
            <a:r>
              <a:rPr lang="en-US" sz="2800">
                <a:solidFill>
                  <a:srgbClr val="0000FF"/>
                </a:solidFill>
              </a:rPr>
              <a:t>tightest bound </a:t>
            </a:r>
            <a:r>
              <a:rPr lang="en-US" sz="2800"/>
              <a:t>which is </a:t>
            </a:r>
            <a:r>
              <a:rPr i="1" lang="en-US" sz="2800">
                <a:solidFill>
                  <a:srgbClr val="C00000"/>
                </a:solidFill>
              </a:rPr>
              <a:t>n</a:t>
            </a:r>
            <a:r>
              <a:rPr baseline="30000" lang="en-US" sz="2800">
                <a:solidFill>
                  <a:srgbClr val="C00000"/>
                </a:solidFill>
              </a:rPr>
              <a:t>2</a:t>
            </a:r>
            <a:r>
              <a:rPr lang="en-US" sz="2800"/>
              <a:t> for this case.</a:t>
            </a:r>
            <a:endParaRPr/>
          </a:p>
        </p:txBody>
      </p:sp>
      <p:sp>
        <p:nvSpPr>
          <p:cNvPr id="430" name="Google Shape;430;p5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31" name="Google Shape;431;p5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Growth Terms: Order-of-Magnitude</a:t>
            </a:r>
            <a:endParaRPr/>
          </a:p>
        </p:txBody>
      </p:sp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457200" y="1066800"/>
            <a:ext cx="8458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asymptotic analysis, a formula can be simplified to a single term with coefficient </a:t>
            </a:r>
            <a:r>
              <a:rPr lang="en-US" sz="2800">
                <a:solidFill>
                  <a:srgbClr val="C00000"/>
                </a:solidFill>
              </a:rPr>
              <a:t>1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Such a term is called a </a:t>
            </a:r>
            <a:r>
              <a:rPr lang="en-US" sz="2800">
                <a:solidFill>
                  <a:srgbClr val="0000FF"/>
                </a:solidFill>
              </a:rPr>
              <a:t>growth term </a:t>
            </a:r>
            <a:r>
              <a:rPr lang="en-US" sz="2800"/>
              <a:t>(</a:t>
            </a:r>
            <a:r>
              <a:rPr lang="en-US" sz="2800">
                <a:solidFill>
                  <a:srgbClr val="0000FF"/>
                </a:solidFill>
              </a:rPr>
              <a:t>rate of growth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order of growth</a:t>
            </a:r>
            <a:r>
              <a:rPr lang="en-US" sz="2800"/>
              <a:t>, </a:t>
            </a:r>
            <a:r>
              <a:rPr lang="en-US" sz="2800">
                <a:solidFill>
                  <a:srgbClr val="C00000"/>
                </a:solidFill>
              </a:rPr>
              <a:t>order-of-magnitude</a:t>
            </a:r>
            <a:r>
              <a:rPr lang="en-US" sz="28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most common growth terms can be ordered as follows: </a:t>
            </a:r>
            <a:r>
              <a:rPr lang="en-US" sz="2000"/>
              <a:t>(note: many others are not shown)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  </a:t>
            </a:r>
            <a:r>
              <a:rPr lang="en-US" sz="2200"/>
              <a:t>O(1) &lt; O(log 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lang="en-US" sz="2200"/>
              <a:t> log 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baseline="30000" lang="en-US" sz="2200"/>
              <a:t>2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baseline="30000" lang="en-US" sz="2200"/>
              <a:t>3</a:t>
            </a:r>
            <a:r>
              <a:rPr lang="en-US" sz="2200"/>
              <a:t>) &lt; O(2</a:t>
            </a:r>
            <a:r>
              <a:rPr baseline="30000" i="1" lang="en-US" sz="2200"/>
              <a:t>n</a:t>
            </a:r>
            <a:r>
              <a:rPr lang="en-US" sz="2200"/>
              <a:t>)  &lt; …</a:t>
            </a:r>
            <a:endParaRPr sz="2200"/>
          </a:p>
        </p:txBody>
      </p:sp>
      <p:sp>
        <p:nvSpPr>
          <p:cNvPr id="439" name="Google Shape;439;p5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40" name="Google Shape;440;p5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“log” = log base 2, or log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“log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log base 10; “ln” = log base e. In big O, all these log functions are the same. (Why?)</a:t>
            </a:r>
            <a:endParaRPr/>
          </a:p>
        </p:txBody>
      </p:sp>
      <p:sp>
        <p:nvSpPr>
          <p:cNvPr id="441" name="Google Shape;441;p5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  <p:sp>
        <p:nvSpPr>
          <p:cNvPr id="442" name="Google Shape;442;p57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“fastest”</a:t>
            </a:r>
            <a:endParaRPr/>
          </a:p>
        </p:txBody>
      </p:sp>
      <p:sp>
        <p:nvSpPr>
          <p:cNvPr id="443" name="Google Shape;443;p57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“slowest”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Examples on big O notation</a:t>
            </a:r>
            <a:endParaRPr/>
          </a:p>
        </p:txBody>
      </p:sp>
      <p:sp>
        <p:nvSpPr>
          <p:cNvPr id="450" name="Google Shape;450;p58"/>
          <p:cNvSpPr txBox="1"/>
          <p:nvPr>
            <p:ph idx="1" type="body"/>
          </p:nvPr>
        </p:nvSpPr>
        <p:spPr>
          <a:xfrm>
            <a:off x="457200" y="12954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f1(</a:t>
            </a:r>
            <a:r>
              <a:rPr i="1" lang="en-US" sz="3200"/>
              <a:t>n</a:t>
            </a:r>
            <a:r>
              <a:rPr lang="en-US" sz="3200"/>
              <a:t>) 	= ½</a:t>
            </a:r>
            <a:r>
              <a:rPr i="1" lang="en-US" sz="3200"/>
              <a:t>n</a:t>
            </a:r>
            <a:r>
              <a:rPr lang="en-US" sz="3200"/>
              <a:t> + 4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		= O(</a:t>
            </a:r>
            <a:r>
              <a:rPr i="1" lang="en-US" sz="3200"/>
              <a:t>n</a:t>
            </a:r>
            <a:r>
              <a:rPr lang="en-US" sz="3200"/>
              <a:t>)</a:t>
            </a:r>
            <a:endParaRPr sz="3200">
              <a:solidFill>
                <a:srgbClr val="008000"/>
              </a:solidFill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f2(</a:t>
            </a:r>
            <a:r>
              <a:rPr i="1" lang="en-US" sz="3200"/>
              <a:t>n</a:t>
            </a:r>
            <a:r>
              <a:rPr lang="en-US" sz="3200"/>
              <a:t>) 	= 240</a:t>
            </a:r>
            <a:r>
              <a:rPr i="1" lang="en-US" sz="3200"/>
              <a:t>n</a:t>
            </a:r>
            <a:r>
              <a:rPr lang="en-US" sz="3200"/>
              <a:t> + 0.001</a:t>
            </a:r>
            <a:r>
              <a:rPr i="1" lang="en-US" sz="3200"/>
              <a:t>n</a:t>
            </a:r>
            <a:r>
              <a:rPr b="1" baseline="30000" lang="en-US" sz="3200"/>
              <a:t>2</a:t>
            </a:r>
            <a:r>
              <a:rPr b="1" lang="en-US" sz="3200"/>
              <a:t>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		= O(</a:t>
            </a:r>
            <a:r>
              <a:rPr i="1" lang="en-US" sz="3200"/>
              <a:t>n</a:t>
            </a:r>
            <a:r>
              <a:rPr b="1" baseline="30000" lang="en-US" sz="3200"/>
              <a:t>2</a:t>
            </a:r>
            <a:r>
              <a:rPr lang="en-US" sz="32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f3(</a:t>
            </a:r>
            <a:r>
              <a:rPr i="1" lang="en-US" sz="3200"/>
              <a:t>n</a:t>
            </a:r>
            <a:r>
              <a:rPr lang="en-US" sz="3200"/>
              <a:t>)   = </a:t>
            </a:r>
            <a:r>
              <a:rPr i="1" lang="en-US" sz="3200"/>
              <a:t>n</a:t>
            </a:r>
            <a:r>
              <a:rPr lang="en-US" sz="3200"/>
              <a:t> log </a:t>
            </a:r>
            <a:r>
              <a:rPr i="1" lang="en-US" sz="3200"/>
              <a:t>n</a:t>
            </a:r>
            <a:r>
              <a:rPr lang="en-US" sz="3200"/>
              <a:t> + log </a:t>
            </a:r>
            <a:r>
              <a:rPr i="1" lang="en-US" sz="3200"/>
              <a:t>n</a:t>
            </a:r>
            <a:r>
              <a:rPr lang="en-US" sz="3200"/>
              <a:t> + </a:t>
            </a:r>
            <a:r>
              <a:rPr i="1" lang="en-US" sz="3200"/>
              <a:t>n</a:t>
            </a:r>
            <a:r>
              <a:rPr lang="en-US" sz="3200"/>
              <a:t> log (log </a:t>
            </a:r>
            <a:r>
              <a:rPr i="1" lang="en-US" sz="3200"/>
              <a:t>n</a:t>
            </a:r>
            <a:r>
              <a:rPr lang="en-US" sz="3200"/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             = O(</a:t>
            </a:r>
            <a:r>
              <a:rPr i="1" lang="en-US" sz="3200"/>
              <a:t>n</a:t>
            </a:r>
            <a:r>
              <a:rPr lang="en-US" sz="3200"/>
              <a:t> log </a:t>
            </a:r>
            <a:r>
              <a:rPr i="1" lang="en-US" sz="3200"/>
              <a:t>n</a:t>
            </a:r>
            <a:r>
              <a:rPr lang="en-US" sz="3200"/>
              <a:t>)     </a:t>
            </a:r>
            <a:endParaRPr/>
          </a:p>
        </p:txBody>
      </p:sp>
      <p:sp>
        <p:nvSpPr>
          <p:cNvPr id="451" name="Google Shape;451;p5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52" name="Google Shape;452;p5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4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j04348590000[1]" id="453" name="Google Shape;4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464820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4.7 Exponential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Time Algorithms</a:t>
            </a:r>
            <a:endParaRPr/>
          </a:p>
        </p:txBody>
      </p:sp>
      <p:sp>
        <p:nvSpPr>
          <p:cNvPr id="461" name="Google Shape;461;p59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Suppose we have a problem that, for an input consisting of 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lang="en-US" sz="2800"/>
              <a:t> items, can be solved by going through </a:t>
            </a:r>
            <a:r>
              <a:rPr lang="en-US" sz="2800">
                <a:solidFill>
                  <a:srgbClr val="0000FF"/>
                </a:solidFill>
              </a:rPr>
              <a:t>2</a:t>
            </a:r>
            <a:r>
              <a:rPr baseline="30000" i="1" lang="en-US" sz="2800">
                <a:solidFill>
                  <a:srgbClr val="0000FF"/>
                </a:solidFill>
              </a:rPr>
              <a:t>n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cases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We say the complexity is </a:t>
            </a:r>
            <a:r>
              <a:rPr lang="en-US" sz="2400">
                <a:solidFill>
                  <a:srgbClr val="C00000"/>
                </a:solidFill>
              </a:rPr>
              <a:t>exponential time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Q: What sort of problems?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use a supercomputer that analyses 200 million cases per second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15 items, 164 microseconds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30 items, 5.36 seconds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50 items, more than two months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80 items, 191 million years!</a:t>
            </a:r>
            <a:endParaRPr/>
          </a:p>
        </p:txBody>
      </p:sp>
      <p:sp>
        <p:nvSpPr>
          <p:cNvPr id="462" name="Google Shape;462;p5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63" name="Google Shape;463;p5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4.8 Quadratic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Time Algorithms</a:t>
            </a:r>
            <a:endParaRPr/>
          </a:p>
        </p:txBody>
      </p:sp>
      <p:sp>
        <p:nvSpPr>
          <p:cNvPr id="470" name="Google Shape;470;p60"/>
          <p:cNvSpPr txBox="1"/>
          <p:nvPr>
            <p:ph idx="1" type="body"/>
          </p:nvPr>
        </p:nvSpPr>
        <p:spPr>
          <a:xfrm>
            <a:off x="457200" y="11430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Suppose solving the same problem with another algorithm will use </a:t>
            </a:r>
            <a:r>
              <a:rPr lang="en-US" sz="2800">
                <a:solidFill>
                  <a:srgbClr val="0000FF"/>
                </a:solidFill>
              </a:rPr>
              <a:t>300</a:t>
            </a:r>
            <a:r>
              <a:rPr i="1" lang="en-US" sz="2800">
                <a:solidFill>
                  <a:srgbClr val="0000FF"/>
                </a:solidFill>
              </a:rPr>
              <a:t>n</a:t>
            </a:r>
            <a:r>
              <a:rPr baseline="30000" lang="en-US" sz="2800">
                <a:solidFill>
                  <a:srgbClr val="0000FF"/>
                </a:solidFill>
              </a:rPr>
              <a:t>2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/>
              <a:t>clock cycles on a 80386, running at 33MHz (very slow old PC)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We say the complexity is </a:t>
            </a:r>
            <a:r>
              <a:rPr lang="en-US" sz="2400">
                <a:solidFill>
                  <a:srgbClr val="C00000"/>
                </a:solidFill>
              </a:rPr>
              <a:t>quadratic time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15 items, 2 milliseconds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30 items, 8 milliseconds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50 items, 22 milliseconds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Input with 80 items, 58 milliseconds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What observations do you have from the results of these two algorithms? What if the supercomputer speed is increased by 1000 times?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It is very important to use an </a:t>
            </a:r>
            <a:r>
              <a:rPr lang="en-US" sz="2400">
                <a:solidFill>
                  <a:srgbClr val="C00000"/>
                </a:solidFill>
              </a:rPr>
              <a:t>efficient algorithm </a:t>
            </a:r>
            <a:r>
              <a:rPr lang="en-US" sz="2400"/>
              <a:t>to solve a problem</a:t>
            </a:r>
            <a:endParaRPr/>
          </a:p>
        </p:txBody>
      </p:sp>
      <p:sp>
        <p:nvSpPr>
          <p:cNvPr id="471" name="Google Shape;471;p6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72" name="Google Shape;472;p6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457200" y="228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4.9	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Order-of-Magnitude Analysis and Big O Notation (1/2)</a:t>
            </a:r>
            <a:endParaRPr/>
          </a:p>
        </p:txBody>
      </p:sp>
      <p:sp>
        <p:nvSpPr>
          <p:cNvPr id="479" name="Google Shape;479;p6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pic>
        <p:nvPicPr>
          <p:cNvPr id="480" name="Google Shape;48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52600"/>
            <a:ext cx="7772400" cy="333216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1"/>
          <p:cNvSpPr txBox="1"/>
          <p:nvPr/>
        </p:nvSpPr>
        <p:spPr>
          <a:xfrm>
            <a:off x="533400" y="5257800"/>
            <a:ext cx="7924800" cy="414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- Comparison of growth-rate functions in tabular form</a:t>
            </a:r>
            <a:endParaRPr/>
          </a:p>
        </p:txBody>
      </p:sp>
      <p:sp>
        <p:nvSpPr>
          <p:cNvPr id="482" name="Google Shape;482;p6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2"/>
          <p:cNvSpPr txBox="1"/>
          <p:nvPr>
            <p:ph type="title"/>
          </p:nvPr>
        </p:nvSpPr>
        <p:spPr>
          <a:xfrm>
            <a:off x="457200" y="228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4.9	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Order-of-Magnitude Analysis and Big O Notation (2/2)</a:t>
            </a:r>
            <a:endParaRPr/>
          </a:p>
        </p:txBody>
      </p:sp>
      <p:sp>
        <p:nvSpPr>
          <p:cNvPr id="489" name="Google Shape;489;p6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90" name="Google Shape;490;p62"/>
          <p:cNvSpPr txBox="1"/>
          <p:nvPr/>
        </p:nvSpPr>
        <p:spPr>
          <a:xfrm>
            <a:off x="533400" y="5638800"/>
            <a:ext cx="7924800" cy="414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Figure - Comparison of growth-rate functions in graphical form</a:t>
            </a:r>
            <a:endParaRPr/>
          </a:p>
        </p:txBody>
      </p:sp>
      <p:pic>
        <p:nvPicPr>
          <p:cNvPr id="491" name="Google Shape;49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447800"/>
            <a:ext cx="5903913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"/>
          <p:cNvSpPr txBox="1"/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4.10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Example: Moore’s Law</a:t>
            </a:r>
            <a:endParaRPr/>
          </a:p>
        </p:txBody>
      </p:sp>
      <p:sp>
        <p:nvSpPr>
          <p:cNvPr id="499" name="Google Shape;499;p6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pic>
        <p:nvPicPr>
          <p:cNvPr descr="File:Transistor Count and Moore's Law - 2008.svg" id="500" name="Google Shape;500;p6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4967" l="3030" r="6060" t="0"/>
          <a:stretch/>
        </p:blipFill>
        <p:spPr>
          <a:xfrm>
            <a:off x="3546764" y="1447800"/>
            <a:ext cx="5292436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3"/>
          <p:cNvSpPr/>
          <p:nvPr/>
        </p:nvSpPr>
        <p:spPr>
          <a:xfrm>
            <a:off x="304800" y="1371600"/>
            <a:ext cx="3429000" cy="374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co-founder Gordon Moore is a visionary. In 1965, his prediction, popularly known as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Moore's Law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states that the number of transistors per square inch on an integrated circuit chip will be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increased exponentially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double about every two years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Intel has kept that pace for nearly 40 years.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GordonMoore.jpg" id="502" name="Google Shape;502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200" y="228600"/>
            <a:ext cx="1328738" cy="125396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Recording of modifications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website address is changed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http://sakai.it.tdt.edu.vn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Course codes cs1010, cs1020, cs2010 are placed by 501042, 501043, 502043 respectively.</a:t>
            </a:r>
            <a:endParaRPr/>
          </a:p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4"/>
          <p:cNvSpPr txBox="1"/>
          <p:nvPr>
            <p:ph type="title"/>
          </p:nvPr>
        </p:nvSpPr>
        <p:spPr>
          <a:xfrm>
            <a:off x="457200" y="228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4.11 Summary: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Order-of-Magnitude Analysis and Big O Notation</a:t>
            </a:r>
            <a:endParaRPr/>
          </a:p>
        </p:txBody>
      </p:sp>
      <p:sp>
        <p:nvSpPr>
          <p:cNvPr id="510" name="Google Shape;510;p64"/>
          <p:cNvSpPr txBox="1"/>
          <p:nvPr>
            <p:ph idx="1" type="body"/>
          </p:nvPr>
        </p:nvSpPr>
        <p:spPr>
          <a:xfrm>
            <a:off x="457200" y="16002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Order of growth of some common functions: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320"/>
              <a:buNone/>
            </a:pPr>
            <a:r>
              <a:rPr lang="en-US" sz="2200"/>
              <a:t>O(1) &lt; O(log 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lang="en-US" sz="2200"/>
              <a:t> log </a:t>
            </a:r>
            <a:r>
              <a:rPr i="1" lang="en-US" sz="2200"/>
              <a:t>n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baseline="30000" lang="en-US" sz="2200"/>
              <a:t>2</a:t>
            </a:r>
            <a:r>
              <a:rPr lang="en-US" sz="2200"/>
              <a:t>) &lt; O(</a:t>
            </a:r>
            <a:r>
              <a:rPr i="1" lang="en-US" sz="2200"/>
              <a:t>n</a:t>
            </a:r>
            <a:r>
              <a:rPr baseline="30000" lang="en-US" sz="2200"/>
              <a:t>3</a:t>
            </a:r>
            <a:r>
              <a:rPr lang="en-US" sz="2200"/>
              <a:t>) &lt; O(2</a:t>
            </a:r>
            <a:r>
              <a:rPr baseline="30000" i="1" lang="en-US" sz="2200"/>
              <a:t>n</a:t>
            </a:r>
            <a:r>
              <a:rPr lang="en-US" sz="2200"/>
              <a:t>) &lt; …</a:t>
            </a:r>
            <a:endParaRPr sz="22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Properties of growth-rate functions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You can ignore low-order terms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You can ignore a multiplicative constant in the high-order term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O(f(</a:t>
            </a:r>
            <a:r>
              <a:rPr i="1" lang="en-US" sz="2400"/>
              <a:t>n</a:t>
            </a:r>
            <a:r>
              <a:rPr lang="en-US" sz="2400"/>
              <a:t>)) + O(g(</a:t>
            </a:r>
            <a:r>
              <a:rPr i="1" lang="en-US" sz="2400"/>
              <a:t>n</a:t>
            </a:r>
            <a:r>
              <a:rPr lang="en-US" sz="2400"/>
              <a:t>)) = O( f(</a:t>
            </a:r>
            <a:r>
              <a:rPr i="1" lang="en-US" sz="2400"/>
              <a:t>n</a:t>
            </a:r>
            <a:r>
              <a:rPr lang="en-US" sz="2400"/>
              <a:t>) + g(</a:t>
            </a:r>
            <a:r>
              <a:rPr i="1" lang="en-US" sz="2400"/>
              <a:t>n</a:t>
            </a:r>
            <a:r>
              <a:rPr lang="en-US" sz="2400"/>
              <a:t>) )</a:t>
            </a:r>
            <a:endParaRPr/>
          </a:p>
        </p:txBody>
      </p:sp>
      <p:sp>
        <p:nvSpPr>
          <p:cNvPr id="511" name="Google Shape;511;p6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12" name="Google Shape;512;p6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5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3" lvl="0" marL="5127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	How to find the complexity of a program?</a:t>
            </a:r>
            <a:endParaRPr/>
          </a:p>
        </p:txBody>
      </p:sp>
      <p:sp>
        <p:nvSpPr>
          <p:cNvPr id="519" name="Google Shape;519;p6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Some rules of thumb and examples</a:t>
            </a:r>
            <a:endParaRPr/>
          </a:p>
        </p:txBody>
      </p:sp>
      <p:sp>
        <p:nvSpPr>
          <p:cNvPr id="526" name="Google Shape;526;p66"/>
          <p:cNvSpPr txBox="1"/>
          <p:nvPr>
            <p:ph idx="1" type="body"/>
          </p:nvPr>
        </p:nvSpPr>
        <p:spPr>
          <a:xfrm>
            <a:off x="457200" y="1066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Basically just </a:t>
            </a:r>
            <a:r>
              <a:rPr lang="en-US" sz="2400">
                <a:solidFill>
                  <a:srgbClr val="990033"/>
                </a:solidFill>
              </a:rPr>
              <a:t>count the number of statements executed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If there are only a small number of simple statements in a program			 		– O(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If there is a ‘for’ loop dictated by a loop index that goes up to </a:t>
            </a:r>
            <a:r>
              <a:rPr i="1" lang="en-US" sz="2400"/>
              <a:t>n</a:t>
            </a:r>
            <a:r>
              <a:rPr lang="en-US" sz="2400"/>
              <a:t> 					– O(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If there is a nested ‘for’ loop with outer one controlled by </a:t>
            </a:r>
            <a:r>
              <a:rPr i="1" lang="en-US" sz="2400"/>
              <a:t>n</a:t>
            </a:r>
            <a:r>
              <a:rPr lang="en-US" sz="2400"/>
              <a:t> and the inner one controlled by </a:t>
            </a:r>
            <a:r>
              <a:rPr i="1" lang="en-US" sz="2400"/>
              <a:t>m</a:t>
            </a:r>
            <a:r>
              <a:rPr lang="en-US" sz="2400"/>
              <a:t> 	– O(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*</a:t>
            </a:r>
            <a:r>
              <a:rPr i="1" lang="en-US" sz="2400">
                <a:solidFill>
                  <a:srgbClr val="C00000"/>
                </a:solidFill>
              </a:rPr>
              <a:t>m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For a loop with a range of values </a:t>
            </a:r>
            <a:r>
              <a:rPr i="1" lang="en-US" sz="2400"/>
              <a:t>n</a:t>
            </a:r>
            <a:r>
              <a:rPr lang="en-US" sz="2400"/>
              <a:t>, and each iteration reduces the range by a fixed constant fraction (eg: ½) 							– O(</a:t>
            </a:r>
            <a:r>
              <a:rPr lang="en-US" sz="2400">
                <a:solidFill>
                  <a:srgbClr val="C00000"/>
                </a:solidFill>
              </a:rPr>
              <a:t>log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For a recursive method, each call is usually O(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). So 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if </a:t>
            </a:r>
            <a:r>
              <a:rPr i="1" lang="en-US" sz="2200"/>
              <a:t>n</a:t>
            </a:r>
            <a:r>
              <a:rPr lang="en-US" sz="2200"/>
              <a:t> calls are made – O(</a:t>
            </a:r>
            <a:r>
              <a:rPr i="1" lang="en-US" sz="2200">
                <a:solidFill>
                  <a:srgbClr val="C00000"/>
                </a:solidFill>
              </a:rPr>
              <a:t>n</a:t>
            </a:r>
            <a:r>
              <a:rPr lang="en-US" sz="2200"/>
              <a:t>)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if </a:t>
            </a:r>
            <a:r>
              <a:rPr i="1" lang="en-US" sz="2200"/>
              <a:t>n</a:t>
            </a:r>
            <a:r>
              <a:rPr lang="en-US" sz="2200"/>
              <a:t> log </a:t>
            </a:r>
            <a:r>
              <a:rPr i="1" lang="en-US" sz="2200"/>
              <a:t>n</a:t>
            </a:r>
            <a:r>
              <a:rPr lang="en-US" sz="2200"/>
              <a:t> calls are made – O(</a:t>
            </a:r>
            <a:r>
              <a:rPr i="1" lang="en-US" sz="2200">
                <a:solidFill>
                  <a:srgbClr val="C00000"/>
                </a:solidFill>
              </a:rPr>
              <a:t>n</a:t>
            </a:r>
            <a:r>
              <a:rPr lang="en-US" sz="2200"/>
              <a:t> </a:t>
            </a:r>
            <a:r>
              <a:rPr lang="en-US" sz="2200">
                <a:solidFill>
                  <a:srgbClr val="C00000"/>
                </a:solidFill>
              </a:rPr>
              <a:t>log </a:t>
            </a:r>
            <a:r>
              <a:rPr i="1" lang="en-US" sz="2200">
                <a:solidFill>
                  <a:srgbClr val="C00000"/>
                </a:solidFill>
              </a:rPr>
              <a:t>n</a:t>
            </a:r>
            <a:r>
              <a:rPr lang="en-US" sz="2200"/>
              <a:t>)</a:t>
            </a:r>
            <a:endParaRPr/>
          </a:p>
        </p:txBody>
      </p:sp>
      <p:sp>
        <p:nvSpPr>
          <p:cNvPr id="527" name="Google Shape;527;p6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28" name="Google Shape;528;p6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5.2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Examples on finding complexity (1/2)</a:t>
            </a:r>
            <a:endParaRPr/>
          </a:p>
        </p:txBody>
      </p:sp>
      <p:sp>
        <p:nvSpPr>
          <p:cNvPr id="535" name="Google Shape;535;p67"/>
          <p:cNvSpPr txBox="1"/>
          <p:nvPr>
            <p:ph idx="1" type="body"/>
          </p:nvPr>
        </p:nvSpPr>
        <p:spPr>
          <a:xfrm>
            <a:off x="457200" y="9144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What is the complexity of the following code fragment?</a:t>
            </a:r>
            <a:endParaRPr sz="2000"/>
          </a:p>
        </p:txBody>
      </p:sp>
      <p:sp>
        <p:nvSpPr>
          <p:cNvPr id="536" name="Google Shape;536;p6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37" name="Google Shape;537;p67"/>
          <p:cNvSpPr txBox="1"/>
          <p:nvPr/>
        </p:nvSpPr>
        <p:spPr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sum = 0;</a:t>
            </a:r>
            <a:endParaRPr/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i=1; i&lt;n; i=i*2) {</a:t>
            </a:r>
            <a:endParaRPr b="0" i="0" sz="20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sum++;</a:t>
            </a:r>
            <a:endParaRPr/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38" name="Google Shape;538;p67"/>
          <p:cNvSpPr txBox="1"/>
          <p:nvPr/>
        </p:nvSpPr>
        <p:spPr>
          <a:xfrm>
            <a:off x="457200" y="2695039"/>
            <a:ext cx="8458200" cy="1724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clear that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incremented only when 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 = 1, 2, 4, 8, …, 2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⎣log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⎦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There are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 iterations. So the complexity is O(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O(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7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Computer Science,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means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aseline="-25000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2 is replaced by 10 in the ‘for’ loop, the complexity is O(log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which is the same as O(log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(Why?)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</a:t>
            </a:r>
            <a:endParaRPr/>
          </a:p>
        </p:txBody>
      </p:sp>
      <p:sp>
        <p:nvSpPr>
          <p:cNvPr id="540" name="Google Shape;540;p6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8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5.2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Examples on finding complexity (2/2)</a:t>
            </a:r>
            <a:endParaRPr/>
          </a:p>
        </p:txBody>
      </p:sp>
      <p:sp>
        <p:nvSpPr>
          <p:cNvPr id="547" name="Google Shape;547;p68"/>
          <p:cNvSpPr txBox="1"/>
          <p:nvPr>
            <p:ph idx="1" type="body"/>
          </p:nvPr>
        </p:nvSpPr>
        <p:spPr>
          <a:xfrm>
            <a:off x="457200" y="914400"/>
            <a:ext cx="8458200" cy="760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What is the complexity of the following code fragment? </a:t>
            </a:r>
            <a:br>
              <a:rPr lang="en-US" sz="2400"/>
            </a:br>
            <a:r>
              <a:rPr lang="en-US" sz="2000"/>
              <a:t>(For simplicity, let’s assume that </a:t>
            </a:r>
            <a:r>
              <a:rPr i="1" lang="en-US" sz="2000"/>
              <a:t>n</a:t>
            </a:r>
            <a:r>
              <a:rPr lang="en-US" sz="2000"/>
              <a:t> is some power of 3.)</a:t>
            </a:r>
            <a:endParaRPr sz="1800"/>
          </a:p>
        </p:txBody>
      </p:sp>
      <p:sp>
        <p:nvSpPr>
          <p:cNvPr id="548" name="Google Shape;548;p6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49" name="Google Shape;549;p68"/>
          <p:cNvSpPr txBox="1"/>
          <p:nvPr/>
        </p:nvSpPr>
        <p:spPr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sum = 0;</a:t>
            </a:r>
            <a:endParaRPr/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(int i=1; i&lt;n; i=i*3) {</a:t>
            </a:r>
            <a:endParaRPr b="0" i="0" sz="18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for (j=1; j&lt;=i; j++) {</a:t>
            </a:r>
            <a:endParaRPr b="0" i="0" sz="18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sum++;</a:t>
            </a:r>
            <a:endParaRPr/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1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50" name="Google Shape;550;p68"/>
          <p:cNvSpPr txBox="1"/>
          <p:nvPr/>
        </p:nvSpPr>
        <p:spPr>
          <a:xfrm>
            <a:off x="457200" y="3429000"/>
            <a:ext cx="84582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	= 1 + 3 + 9 + 27 + … + 3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(log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1 + 3 + … +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/9 +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/3 +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/3 +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/9 + … + 3 + 1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(reversing the terms in previous step)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(1 + 1/3 + 1/9 + 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≤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(3/2)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3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O(</a:t>
            </a:r>
            <a:r>
              <a:rPr i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6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  <p:sp>
        <p:nvSpPr>
          <p:cNvPr id="552" name="Google Shape;552;p68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(1 + 1/3 + 1/9 + …) ≤ 3/2?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slide 56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5.3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Analysis of Tower of Hanoi</a:t>
            </a:r>
            <a:endParaRPr/>
          </a:p>
        </p:txBody>
      </p:sp>
      <p:sp>
        <p:nvSpPr>
          <p:cNvPr id="559" name="Google Shape;559;p69"/>
          <p:cNvSpPr txBox="1"/>
          <p:nvPr>
            <p:ph idx="1" type="body"/>
          </p:nvPr>
        </p:nvSpPr>
        <p:spPr>
          <a:xfrm>
            <a:off x="457200" y="12954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Number of moves made by the algorithm is </a:t>
            </a:r>
            <a:br>
              <a:rPr lang="en-US" sz="2800"/>
            </a:br>
            <a:r>
              <a:rPr lang="en-US" sz="2800">
                <a:solidFill>
                  <a:srgbClr val="C00000"/>
                </a:solidFill>
              </a:rPr>
              <a:t>2</a:t>
            </a:r>
            <a:r>
              <a:rPr b="1" baseline="30000" i="1" lang="en-US" sz="2800">
                <a:solidFill>
                  <a:srgbClr val="C00000"/>
                </a:solidFill>
              </a:rPr>
              <a:t>n</a:t>
            </a:r>
            <a:r>
              <a:rPr lang="en-US" sz="2800">
                <a:solidFill>
                  <a:srgbClr val="C00000"/>
                </a:solidFill>
              </a:rPr>
              <a:t> – 1</a:t>
            </a:r>
            <a:r>
              <a:rPr lang="en-US" sz="2800"/>
              <a:t>.   Prove it!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>
                <a:solidFill>
                  <a:srgbClr val="800000"/>
                </a:solidFill>
              </a:rPr>
              <a:t>Hints:</a:t>
            </a:r>
            <a:r>
              <a:rPr lang="en-US" sz="2400"/>
              <a:t> f(1)=1,  f(</a:t>
            </a:r>
            <a:r>
              <a:rPr i="1" lang="en-US" sz="2400"/>
              <a:t>n</a:t>
            </a:r>
            <a:r>
              <a:rPr lang="en-US" sz="2400"/>
              <a:t>)=f(</a:t>
            </a:r>
            <a:r>
              <a:rPr i="1" lang="en-US" sz="2400"/>
              <a:t>n</a:t>
            </a:r>
            <a:r>
              <a:rPr lang="en-US" sz="2400"/>
              <a:t>-1) + 1 + f(</a:t>
            </a:r>
            <a:r>
              <a:rPr i="1" lang="en-US" sz="2400"/>
              <a:t>n</a:t>
            </a:r>
            <a:r>
              <a:rPr lang="en-US" sz="2400"/>
              <a:t>-1), and </a:t>
            </a:r>
            <a:r>
              <a:rPr lang="en-US" sz="2400">
                <a:solidFill>
                  <a:srgbClr val="0000FF"/>
                </a:solidFill>
              </a:rPr>
              <a:t>prove by induction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Assume each move takes </a:t>
            </a:r>
            <a:r>
              <a:rPr i="1" lang="en-US" sz="2800"/>
              <a:t>t</a:t>
            </a:r>
            <a:r>
              <a:rPr lang="en-US" sz="2800"/>
              <a:t> time, then: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rPr lang="en-US" sz="3200"/>
              <a:t>   </a:t>
            </a:r>
            <a:r>
              <a:rPr lang="en-US" sz="2800"/>
              <a:t>f(</a:t>
            </a:r>
            <a:r>
              <a:rPr i="1" lang="en-US" sz="2800"/>
              <a:t>n</a:t>
            </a:r>
            <a:r>
              <a:rPr lang="en-US" sz="2800"/>
              <a:t>) = </a:t>
            </a:r>
            <a:r>
              <a:rPr i="1" lang="en-US" sz="2800"/>
              <a:t>t</a:t>
            </a:r>
            <a:r>
              <a:rPr lang="en-US" sz="2800"/>
              <a:t> * (2</a:t>
            </a:r>
            <a:r>
              <a:rPr baseline="30000" i="1" lang="en-US" sz="2800"/>
              <a:t>n</a:t>
            </a:r>
            <a:r>
              <a:rPr lang="en-US" sz="2800"/>
              <a:t>-1) = O(</a:t>
            </a:r>
            <a:r>
              <a:rPr lang="en-US" sz="2800">
                <a:solidFill>
                  <a:srgbClr val="C00000"/>
                </a:solidFill>
              </a:rPr>
              <a:t>2</a:t>
            </a:r>
            <a:r>
              <a:rPr baseline="30000" i="1" lang="en-US" sz="2800">
                <a:solidFill>
                  <a:srgbClr val="C00000"/>
                </a:solidFill>
              </a:rPr>
              <a:t>n</a:t>
            </a:r>
            <a:r>
              <a:rPr lang="en-US" sz="2800"/>
              <a:t>).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 Tower of Hanoi algorithm is an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rgbClr val="0000FF"/>
                </a:solidFill>
              </a:rPr>
              <a:t>exponential time algorithm</a:t>
            </a:r>
            <a:r>
              <a:rPr lang="en-US" sz="2800"/>
              <a:t>.</a:t>
            </a:r>
            <a:endParaRPr/>
          </a:p>
        </p:txBody>
      </p:sp>
      <p:sp>
        <p:nvSpPr>
          <p:cNvPr id="560" name="Google Shape;560;p6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61" name="Google Shape;561;p6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5.4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Eg: Analysis of Sequential Search (1/2)</a:t>
            </a:r>
            <a:endParaRPr/>
          </a:p>
        </p:txBody>
      </p:sp>
      <p:sp>
        <p:nvSpPr>
          <p:cNvPr id="568" name="Google Shape;568;p70"/>
          <p:cNvSpPr txBox="1"/>
          <p:nvPr>
            <p:ph idx="1" type="body"/>
          </p:nvPr>
        </p:nvSpPr>
        <p:spPr>
          <a:xfrm>
            <a:off x="457200" y="1295400"/>
            <a:ext cx="7620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Check whether an item </a:t>
            </a:r>
            <a:r>
              <a:rPr lang="en-US" sz="2800">
                <a:solidFill>
                  <a:srgbClr val="0000FF"/>
                </a:solidFill>
              </a:rPr>
              <a:t>x</a:t>
            </a:r>
            <a:r>
              <a:rPr lang="en-US" sz="2800"/>
              <a:t> is in an unsorted array a[]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found, it returns position of </a:t>
            </a:r>
            <a:r>
              <a:rPr lang="en-US" sz="2400">
                <a:solidFill>
                  <a:srgbClr val="0000FF"/>
                </a:solidFill>
              </a:rPr>
              <a:t>x</a:t>
            </a:r>
            <a:r>
              <a:rPr lang="en-US" sz="2400"/>
              <a:t> in array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not found, it returns -1</a:t>
            </a:r>
            <a:endParaRPr/>
          </a:p>
          <a:p>
            <a:pPr indent="-233998" lvl="1" marL="669925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569" name="Google Shape;569;p7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70" name="Google Shape;570;p70"/>
          <p:cNvSpPr txBox="1"/>
          <p:nvPr/>
        </p:nvSpPr>
        <p:spPr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seqSearch</a:t>
            </a: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(int[] a, int len, int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for (int i = 0; i &lt; len; i++)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if (a[i] == x)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return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571" name="Google Shape;571;p7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1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5.4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Eg: Analysis of Sequential Search (2/2)</a:t>
            </a:r>
            <a:endParaRPr/>
          </a:p>
        </p:txBody>
      </p:sp>
      <p:sp>
        <p:nvSpPr>
          <p:cNvPr id="578" name="Google Shape;578;p71"/>
          <p:cNvSpPr txBox="1"/>
          <p:nvPr>
            <p:ph idx="1" type="body"/>
          </p:nvPr>
        </p:nvSpPr>
        <p:spPr>
          <a:xfrm>
            <a:off x="4572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Time spent in each iteration through the loop is at most some constant </a:t>
            </a:r>
            <a:r>
              <a:rPr i="1" lang="en-US" sz="2400">
                <a:solidFill>
                  <a:srgbClr val="C00000"/>
                </a:solidFill>
              </a:rPr>
              <a:t>t</a:t>
            </a:r>
            <a:r>
              <a:rPr b="1" baseline="-25000" i="1" lang="en-US" sz="2400">
                <a:solidFill>
                  <a:srgbClr val="C00000"/>
                </a:solidFill>
              </a:rPr>
              <a:t>1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Time spent outside the loop is at most some constant </a:t>
            </a:r>
            <a:r>
              <a:rPr i="1" lang="en-US" sz="2400">
                <a:solidFill>
                  <a:srgbClr val="C00000"/>
                </a:solidFill>
              </a:rPr>
              <a:t>t</a:t>
            </a:r>
            <a:r>
              <a:rPr b="1" baseline="-25000" lang="en-US" sz="2400">
                <a:solidFill>
                  <a:srgbClr val="C00000"/>
                </a:solidFill>
              </a:rPr>
              <a:t>2</a:t>
            </a:r>
            <a:endParaRPr b="1" sz="24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00FF"/>
                </a:solidFill>
              </a:rPr>
              <a:t>Maximum number of iterations </a:t>
            </a:r>
            <a:r>
              <a:rPr lang="en-US" sz="2400"/>
              <a:t>is </a:t>
            </a:r>
            <a:r>
              <a:rPr i="1" lang="en-US" sz="2400">
                <a:solidFill>
                  <a:srgbClr val="CC0000"/>
                </a:solidFill>
              </a:rPr>
              <a:t>n</a:t>
            </a:r>
            <a:r>
              <a:rPr lang="en-US" sz="2400"/>
              <a:t>, the length of the array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Hence, the asymptotic upper bound is:  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solidFill>
                  <a:srgbClr val="C00000"/>
                </a:solidFill>
              </a:rPr>
              <a:t>t</a:t>
            </a:r>
            <a:r>
              <a:rPr b="1" baseline="-25000" lang="en-US" sz="2400">
                <a:solidFill>
                  <a:srgbClr val="C00000"/>
                </a:solidFill>
              </a:rPr>
              <a:t>1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baseline="30000" lang="en-US" sz="2400">
                <a:solidFill>
                  <a:srgbClr val="C0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+</a:t>
            </a:r>
            <a:r>
              <a:rPr baseline="30000" lang="en-US" sz="2400">
                <a:solidFill>
                  <a:srgbClr val="C00000"/>
                </a:solidFill>
              </a:rPr>
              <a:t> </a:t>
            </a:r>
            <a:r>
              <a:rPr i="1" lang="en-US" sz="2400">
                <a:solidFill>
                  <a:srgbClr val="C00000"/>
                </a:solidFill>
              </a:rPr>
              <a:t>t</a:t>
            </a:r>
            <a:r>
              <a:rPr b="1" baseline="-25000" lang="en-US" sz="2400">
                <a:solidFill>
                  <a:srgbClr val="C00000"/>
                </a:solidFill>
              </a:rPr>
              <a:t>2</a:t>
            </a:r>
            <a:r>
              <a:rPr b="1" lang="en-US" sz="2400">
                <a:solidFill>
                  <a:srgbClr val="C0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=  </a:t>
            </a:r>
            <a:r>
              <a:rPr lang="en-US" sz="2400">
                <a:solidFill>
                  <a:srgbClr val="C00000"/>
                </a:solidFill>
              </a:rPr>
              <a:t>O(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)</a:t>
            </a:r>
            <a:r>
              <a:rPr lang="en-US" sz="2400"/>
              <a:t>  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 u="sng">
                <a:solidFill>
                  <a:srgbClr val="0000FF"/>
                </a:solidFill>
              </a:rPr>
              <a:t>Rule of Thumb: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chemeClr val="folHlink"/>
                </a:solidFill>
              </a:rPr>
              <a:t>   </a:t>
            </a:r>
            <a:r>
              <a:rPr lang="en-US" sz="2000"/>
              <a:t>In general, a loop of </a:t>
            </a:r>
            <a:r>
              <a:rPr i="1" lang="en-US" sz="2000"/>
              <a:t>n</a:t>
            </a:r>
            <a:r>
              <a:rPr lang="en-US" sz="20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  iterations will lead to </a:t>
            </a:r>
            <a:r>
              <a:rPr lang="en-US" sz="2000">
                <a:solidFill>
                  <a:srgbClr val="C00000"/>
                </a:solidFill>
              </a:rPr>
              <a:t>O(</a:t>
            </a:r>
            <a:r>
              <a:rPr i="1" lang="en-US" sz="2000">
                <a:solidFill>
                  <a:srgbClr val="C00000"/>
                </a:solidFill>
              </a:rPr>
              <a:t>n</a:t>
            </a:r>
            <a:r>
              <a:rPr lang="en-US" sz="2000">
                <a:solidFill>
                  <a:srgbClr val="C00000"/>
                </a:solidFill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chemeClr val="folHlink"/>
                </a:solidFill>
              </a:rPr>
              <a:t>   </a:t>
            </a:r>
            <a:r>
              <a:rPr lang="en-US" sz="2000"/>
              <a:t>growth rate (</a:t>
            </a:r>
            <a:r>
              <a:rPr lang="en-US" sz="2000">
                <a:solidFill>
                  <a:srgbClr val="800080"/>
                </a:solidFill>
              </a:rPr>
              <a:t>linear </a:t>
            </a:r>
            <a:r>
              <a:rPr lang="en-US" sz="2000"/>
              <a:t>complexity).</a:t>
            </a:r>
            <a:endParaRPr sz="2000"/>
          </a:p>
        </p:txBody>
      </p:sp>
      <p:sp>
        <p:nvSpPr>
          <p:cNvPr id="579" name="Google Shape;579;p7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80" name="Google Shape;580;p71"/>
          <p:cNvSpPr txBox="1"/>
          <p:nvPr/>
        </p:nvSpPr>
        <p:spPr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int </a:t>
            </a:r>
            <a:r>
              <a:rPr lang="en-US" sz="16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seqSearch</a:t>
            </a: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(int[] a,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int len, int 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for (int i = 0; i &lt; len; i++)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if (a[i] == 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return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581" name="Google Shape;581;p7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5.5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Eg: Binary Search Algorithm</a:t>
            </a:r>
            <a:endParaRPr/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4572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Requires array to be </a:t>
            </a:r>
            <a:r>
              <a:rPr lang="en-US" sz="2800">
                <a:solidFill>
                  <a:srgbClr val="C00000"/>
                </a:solidFill>
              </a:rPr>
              <a:t>sorted</a:t>
            </a:r>
            <a:r>
              <a:rPr lang="en-US" sz="2800"/>
              <a:t> in ascending order</a:t>
            </a:r>
            <a:endParaRPr b="1" sz="2800"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Maintain subarray where </a:t>
            </a:r>
            <a:r>
              <a:rPr lang="en-US" sz="2800">
                <a:solidFill>
                  <a:srgbClr val="C00000"/>
                </a:solidFill>
              </a:rPr>
              <a:t>x</a:t>
            </a:r>
            <a:r>
              <a:rPr lang="en-US" sz="2800"/>
              <a:t> (the search key) might be located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Repeatedly compare </a:t>
            </a:r>
            <a:r>
              <a:rPr lang="en-US" sz="2800">
                <a:solidFill>
                  <a:srgbClr val="C00000"/>
                </a:solidFill>
              </a:rPr>
              <a:t>x</a:t>
            </a:r>
            <a:r>
              <a:rPr lang="en-US" sz="2800"/>
              <a:t> with </a:t>
            </a:r>
            <a:r>
              <a:rPr lang="en-US" sz="2800">
                <a:solidFill>
                  <a:srgbClr val="0000FF"/>
                </a:solidFill>
              </a:rPr>
              <a:t>m</a:t>
            </a:r>
            <a:r>
              <a:rPr lang="en-US" sz="2800"/>
              <a:t>, the middle element of current subarray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</a:t>
            </a:r>
            <a:r>
              <a:rPr lang="en-US" sz="2400">
                <a:solidFill>
                  <a:srgbClr val="C00000"/>
                </a:solidFill>
              </a:rPr>
              <a:t>x</a:t>
            </a:r>
            <a:r>
              <a:rPr lang="en-US" sz="2400"/>
              <a:t> = </a:t>
            </a:r>
            <a:r>
              <a:rPr lang="en-US" sz="2400">
                <a:solidFill>
                  <a:srgbClr val="0000FF"/>
                </a:solidFill>
              </a:rPr>
              <a:t>m</a:t>
            </a:r>
            <a:r>
              <a:rPr lang="en-US" sz="2400"/>
              <a:t>, found it!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</a:t>
            </a:r>
            <a:r>
              <a:rPr lang="en-US" sz="2400">
                <a:solidFill>
                  <a:srgbClr val="C00000"/>
                </a:solidFill>
              </a:rPr>
              <a:t>x</a:t>
            </a:r>
            <a:r>
              <a:rPr lang="en-US" sz="2400"/>
              <a:t> &gt; </a:t>
            </a:r>
            <a:r>
              <a:rPr lang="en-US" sz="2400">
                <a:solidFill>
                  <a:srgbClr val="0000FF"/>
                </a:solidFill>
              </a:rPr>
              <a:t>m</a:t>
            </a:r>
            <a:r>
              <a:rPr lang="en-US" sz="2400"/>
              <a:t>, continue search in subarray after </a:t>
            </a:r>
            <a:r>
              <a:rPr lang="en-US" sz="2400">
                <a:solidFill>
                  <a:srgbClr val="0000FF"/>
                </a:solidFill>
              </a:rPr>
              <a:t>m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If </a:t>
            </a:r>
            <a:r>
              <a:rPr lang="en-US" sz="2400">
                <a:solidFill>
                  <a:srgbClr val="C00000"/>
                </a:solidFill>
              </a:rPr>
              <a:t>x</a:t>
            </a:r>
            <a:r>
              <a:rPr lang="en-US" sz="2400"/>
              <a:t> &lt; </a:t>
            </a:r>
            <a:r>
              <a:rPr lang="en-US" sz="2400">
                <a:solidFill>
                  <a:srgbClr val="0000FF"/>
                </a:solidFill>
              </a:rPr>
              <a:t>m</a:t>
            </a:r>
            <a:r>
              <a:rPr lang="en-US" sz="2400"/>
              <a:t>, continue search in subarray before </a:t>
            </a:r>
            <a:r>
              <a:rPr lang="en-US" sz="2400">
                <a:solidFill>
                  <a:srgbClr val="0000FF"/>
                </a:solidFill>
              </a:rPr>
              <a:t>m</a:t>
            </a:r>
            <a:endParaRPr/>
          </a:p>
        </p:txBody>
      </p:sp>
      <p:sp>
        <p:nvSpPr>
          <p:cNvPr id="589" name="Google Shape;589;p7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0" name="Google Shape;590;p7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3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5.6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Eg: Non-recursive Binary Search (1/2)</a:t>
            </a:r>
            <a:endParaRPr/>
          </a:p>
        </p:txBody>
      </p:sp>
      <p:sp>
        <p:nvSpPr>
          <p:cNvPr id="597" name="Google Shape;597;p73"/>
          <p:cNvSpPr txBox="1"/>
          <p:nvPr>
            <p:ph idx="1" type="body"/>
          </p:nvPr>
        </p:nvSpPr>
        <p:spPr>
          <a:xfrm>
            <a:off x="457200" y="1143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Data in the array a[] are sorted in ascending order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598" name="Google Shape;598;p7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9" name="Google Shape;599;p73"/>
          <p:cNvSpPr txBox="1"/>
          <p:nvPr/>
        </p:nvSpPr>
        <p:spPr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int </a:t>
            </a:r>
            <a:r>
              <a:rPr lang="en-US" sz="20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binSearch</a:t>
            </a: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(int[] a, int len, int x)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int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mid</a:t>
            </a: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low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int high = len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while (low &lt;= high)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mid</a:t>
            </a: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(low + high) /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if (x == a[mid]) return mid;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else if (x &gt; a[mid]) low = mid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else high = mid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00" name="Google Shape;600;p7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99FF">
              <a:alpha val="24705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3399"/>
                </a:solidFill>
                <a:latin typeface="Federo"/>
                <a:ea typeface="Federo"/>
                <a:cs typeface="Federo"/>
                <a:sym typeface="Federo"/>
              </a:rPr>
              <a:t>Objectives</a:t>
            </a:r>
            <a:endParaRPr b="1" sz="4000">
              <a:solidFill>
                <a:srgbClr val="003399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1038388" y="1291740"/>
            <a:ext cx="7330696" cy="3277031"/>
            <a:chOff x="1" y="3228"/>
            <a:chExt cx="7330696" cy="3277031"/>
          </a:xfrm>
        </p:grpSpPr>
        <p:sp>
          <p:nvSpPr>
            <p:cNvPr id="140" name="Google Shape;140;p29"/>
            <p:cNvSpPr/>
            <p:nvPr/>
          </p:nvSpPr>
          <p:spPr>
            <a:xfrm rot="5400000">
              <a:off x="-232566" y="432358"/>
              <a:ext cx="1550445" cy="1085311"/>
            </a:xfrm>
            <a:prstGeom prst="chevron">
              <a:avLst>
                <a:gd fmla="val 50000" name="adj"/>
              </a:avLst>
            </a:prstGeom>
            <a:solidFill>
              <a:srgbClr val="9933FF"/>
            </a:solidFill>
            <a:ln cap="flat" cmpd="sng" w="25400">
              <a:solidFill>
                <a:srgbClr val="99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9"/>
            <p:cNvSpPr txBox="1"/>
            <p:nvPr/>
          </p:nvSpPr>
          <p:spPr>
            <a:xfrm>
              <a:off x="2" y="742447"/>
              <a:ext cx="1085311" cy="46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2" name="Google Shape;142;p29"/>
            <p:cNvSpPr/>
            <p:nvPr/>
          </p:nvSpPr>
          <p:spPr>
            <a:xfrm rot="5400000">
              <a:off x="3507545" y="-2419006"/>
              <a:ext cx="1400918" cy="624538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9"/>
            <p:cNvSpPr txBox="1"/>
            <p:nvPr/>
          </p:nvSpPr>
          <p:spPr>
            <a:xfrm>
              <a:off x="1085312" y="71614"/>
              <a:ext cx="6176999" cy="1264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introduce the theoretical basis for measuring the efficiency of algorithms</a:t>
              </a:r>
              <a:endParaRPr/>
            </a:p>
          </p:txBody>
        </p:sp>
        <p:sp>
          <p:nvSpPr>
            <p:cNvPr id="144" name="Google Shape;144;p29"/>
            <p:cNvSpPr/>
            <p:nvPr/>
          </p:nvSpPr>
          <p:spPr>
            <a:xfrm rot="5400000">
              <a:off x="-232566" y="1962381"/>
              <a:ext cx="1550445" cy="1085311"/>
            </a:xfrm>
            <a:prstGeom prst="chevron">
              <a:avLst>
                <a:gd fmla="val 50000" name="adj"/>
              </a:avLst>
            </a:prstGeom>
            <a:solidFill>
              <a:srgbClr val="FF7C80"/>
            </a:solidFill>
            <a:ln cap="flat" cmpd="sng" w="25400">
              <a:solidFill>
                <a:srgbClr val="FF7C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9"/>
            <p:cNvSpPr txBox="1"/>
            <p:nvPr/>
          </p:nvSpPr>
          <p:spPr>
            <a:xfrm>
              <a:off x="2" y="2272470"/>
              <a:ext cx="1085311" cy="465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6" name="Google Shape;146;p29"/>
            <p:cNvSpPr/>
            <p:nvPr/>
          </p:nvSpPr>
          <p:spPr>
            <a:xfrm rot="5400000">
              <a:off x="3470276" y="-763644"/>
              <a:ext cx="1472834" cy="624538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9"/>
            <p:cNvSpPr txBox="1"/>
            <p:nvPr/>
          </p:nvSpPr>
          <p:spPr>
            <a:xfrm>
              <a:off x="1084000" y="1694530"/>
              <a:ext cx="6173488" cy="1329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70675" spcFirstLastPara="1" rIns="15225" wrap="square" tIns="152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learn how to use such measure to compare the efficiency of different algorithms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9"/>
          <p:cNvSpPr txBox="1"/>
          <p:nvPr>
            <p:ph idx="4294967295" type="ftr"/>
          </p:nvPr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4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5.6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Eg: Non-recursive Binary Search (2/2)</a:t>
            </a:r>
            <a:endParaRPr/>
          </a:p>
        </p:txBody>
      </p:sp>
      <p:sp>
        <p:nvSpPr>
          <p:cNvPr id="607" name="Google Shape;607;p74"/>
          <p:cNvSpPr txBox="1"/>
          <p:nvPr>
            <p:ph idx="1" type="body"/>
          </p:nvPr>
        </p:nvSpPr>
        <p:spPr>
          <a:xfrm>
            <a:off x="457200" y="1143000"/>
            <a:ext cx="8458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Time spent outside the loop is at most </a:t>
            </a:r>
            <a:r>
              <a:rPr i="1" lang="en-US" sz="2800">
                <a:solidFill>
                  <a:srgbClr val="CC0000"/>
                </a:solidFill>
              </a:rPr>
              <a:t>t</a:t>
            </a:r>
            <a:r>
              <a:rPr b="1" baseline="-25000" i="1" lang="en-US" sz="2800">
                <a:solidFill>
                  <a:srgbClr val="CC0000"/>
                </a:solidFill>
              </a:rPr>
              <a:t>1</a:t>
            </a:r>
            <a:endParaRPr b="1" i="1" sz="2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Time spent in each iteration of the loop is at most </a:t>
            </a:r>
            <a:r>
              <a:rPr i="1" lang="en-US" sz="2800">
                <a:solidFill>
                  <a:srgbClr val="CC0000"/>
                </a:solidFill>
              </a:rPr>
              <a:t>t</a:t>
            </a:r>
            <a:r>
              <a:rPr b="1" baseline="-25000" i="1" lang="en-US" sz="2800">
                <a:solidFill>
                  <a:srgbClr val="CC0000"/>
                </a:solidFill>
              </a:rPr>
              <a:t>2</a:t>
            </a:r>
            <a:endParaRPr b="1" i="1" sz="2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For inputs of size </a:t>
            </a:r>
            <a:r>
              <a:rPr i="1" lang="en-US" sz="2800">
                <a:solidFill>
                  <a:srgbClr val="CC0000"/>
                </a:solidFill>
              </a:rPr>
              <a:t>n</a:t>
            </a:r>
            <a:r>
              <a:rPr lang="en-US" sz="2800"/>
              <a:t>, if we go through at most </a:t>
            </a:r>
            <a:r>
              <a:rPr lang="en-US" sz="2800">
                <a:solidFill>
                  <a:srgbClr val="CC0000"/>
                </a:solidFill>
              </a:rPr>
              <a:t>f(</a:t>
            </a:r>
            <a:r>
              <a:rPr i="1" lang="en-US" sz="2800">
                <a:solidFill>
                  <a:srgbClr val="CC0000"/>
                </a:solidFill>
              </a:rPr>
              <a:t>n</a:t>
            </a:r>
            <a:r>
              <a:rPr lang="en-US" sz="2800">
                <a:solidFill>
                  <a:srgbClr val="CC0000"/>
                </a:solidFill>
              </a:rPr>
              <a:t>)</a:t>
            </a:r>
            <a:r>
              <a:rPr lang="en-US" sz="2800"/>
              <a:t> iterations,  then the complexity is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solidFill>
                  <a:srgbClr val="CC0000"/>
                </a:solidFill>
              </a:rPr>
              <a:t>	</a:t>
            </a:r>
            <a:r>
              <a:rPr i="1" lang="en-US" sz="2800">
                <a:solidFill>
                  <a:srgbClr val="CC0000"/>
                </a:solidFill>
              </a:rPr>
              <a:t>t</a:t>
            </a:r>
            <a:r>
              <a:rPr b="1" baseline="-25000" i="1" lang="en-US" sz="2800">
                <a:solidFill>
                  <a:srgbClr val="CC0000"/>
                </a:solidFill>
              </a:rPr>
              <a:t>1</a:t>
            </a:r>
            <a:r>
              <a:rPr baseline="30000"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</a:rPr>
              <a:t>+</a:t>
            </a:r>
            <a:r>
              <a:rPr baseline="30000" lang="en-US" sz="2800">
                <a:solidFill>
                  <a:srgbClr val="CC0000"/>
                </a:solidFill>
              </a:rPr>
              <a:t> </a:t>
            </a:r>
            <a:r>
              <a:rPr i="1" lang="en-US" sz="2800">
                <a:solidFill>
                  <a:srgbClr val="CC0000"/>
                </a:solidFill>
              </a:rPr>
              <a:t>t</a:t>
            </a:r>
            <a:r>
              <a:rPr b="1" baseline="-25000" i="1" lang="en-US" sz="2800">
                <a:solidFill>
                  <a:srgbClr val="CC0000"/>
                </a:solidFill>
              </a:rPr>
              <a:t>2</a:t>
            </a:r>
            <a:r>
              <a:rPr b="1" baseline="-25000"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</a:rPr>
              <a:t>f(</a:t>
            </a:r>
            <a:r>
              <a:rPr i="1" lang="en-US" sz="2800">
                <a:solidFill>
                  <a:srgbClr val="CC0000"/>
                </a:solidFill>
              </a:rPr>
              <a:t>n</a:t>
            </a:r>
            <a:r>
              <a:rPr lang="en-US" sz="2800">
                <a:solidFill>
                  <a:srgbClr val="CC0000"/>
                </a:solidFill>
              </a:rPr>
              <a:t>)</a:t>
            </a:r>
            <a:r>
              <a:rPr lang="en-US" sz="2800"/>
              <a:t>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20"/>
              <a:buNone/>
            </a:pPr>
            <a:r>
              <a:rPr lang="en-US" sz="2800"/>
              <a:t>	or </a:t>
            </a:r>
            <a:r>
              <a:rPr lang="en-US" sz="2800">
                <a:solidFill>
                  <a:srgbClr val="CC0000"/>
                </a:solidFill>
              </a:rPr>
              <a:t>O(f(</a:t>
            </a:r>
            <a:r>
              <a:rPr i="1" lang="en-US" sz="2800">
                <a:solidFill>
                  <a:srgbClr val="CC0000"/>
                </a:solidFill>
              </a:rPr>
              <a:t>n</a:t>
            </a:r>
            <a:r>
              <a:rPr lang="en-US" sz="2800">
                <a:solidFill>
                  <a:srgbClr val="CC0000"/>
                </a:solidFill>
              </a:rPr>
              <a:t>))</a:t>
            </a:r>
            <a:r>
              <a:rPr lang="en-US" sz="2800"/>
              <a:t> </a:t>
            </a:r>
            <a:endParaRPr/>
          </a:p>
        </p:txBody>
      </p:sp>
      <p:sp>
        <p:nvSpPr>
          <p:cNvPr id="608" name="Google Shape;608;p7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09" name="Google Shape;609;p74"/>
          <p:cNvSpPr txBox="1"/>
          <p:nvPr/>
        </p:nvSpPr>
        <p:spPr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 static int </a:t>
            </a:r>
            <a:r>
              <a:rPr lang="en-US" sz="14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binSearch</a:t>
            </a: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(int[] a, int len, int x)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int </a:t>
            </a:r>
            <a:r>
              <a:rPr lang="en-US" sz="1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mid</a:t>
            </a: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low =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int high = len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while (low &lt;= high)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-US" sz="14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mid</a:t>
            </a: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 (low + high) /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if (x == a[mid])  return mid;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else if (x &gt; a[mid]) low = mid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else high = mid - 1;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return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  <p:sp>
        <p:nvSpPr>
          <p:cNvPr id="610" name="Google Shape;610;p74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5"/>
          <p:cNvSpPr txBox="1"/>
          <p:nvPr>
            <p:ph type="title"/>
          </p:nvPr>
        </p:nvSpPr>
        <p:spPr>
          <a:xfrm>
            <a:off x="457200" y="2286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5.6	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Bounding f(n), the number of iterations (1/2)</a:t>
            </a:r>
            <a:endParaRPr/>
          </a:p>
        </p:txBody>
      </p:sp>
      <p:sp>
        <p:nvSpPr>
          <p:cNvPr id="617" name="Google Shape;617;p75"/>
          <p:cNvSpPr txBox="1"/>
          <p:nvPr>
            <p:ph idx="1" type="body"/>
          </p:nvPr>
        </p:nvSpPr>
        <p:spPr>
          <a:xfrm>
            <a:off x="457200" y="1600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At any point during binary search, part of array is “</a:t>
            </a:r>
            <a:r>
              <a:rPr i="1" lang="en-US" sz="2400">
                <a:solidFill>
                  <a:srgbClr val="0000FF"/>
                </a:solidFill>
              </a:rPr>
              <a:t>alive</a:t>
            </a:r>
            <a:r>
              <a:rPr lang="en-US" sz="2400"/>
              <a:t>” (might contain the point </a:t>
            </a:r>
            <a:r>
              <a:rPr lang="en-US" sz="2400">
                <a:solidFill>
                  <a:srgbClr val="C00000"/>
                </a:solidFill>
              </a:rPr>
              <a:t>x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Each iteration of loop eliminates at least </a:t>
            </a:r>
            <a:r>
              <a:rPr lang="en-US" sz="2400">
                <a:solidFill>
                  <a:srgbClr val="0000FF"/>
                </a:solidFill>
              </a:rPr>
              <a:t>half</a:t>
            </a:r>
            <a:r>
              <a:rPr lang="en-US" sz="2400"/>
              <a:t> of previously “</a:t>
            </a:r>
            <a:r>
              <a:rPr i="1" lang="en-US" sz="2400"/>
              <a:t>alive</a:t>
            </a:r>
            <a:r>
              <a:rPr lang="en-US" sz="2400"/>
              <a:t>” elements  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At the beginning, all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/>
              <a:t> elements are “</a:t>
            </a:r>
            <a:r>
              <a:rPr i="1" lang="en-US" sz="2400"/>
              <a:t>alive</a:t>
            </a:r>
            <a:r>
              <a:rPr lang="en-US" sz="2400"/>
              <a:t>”, and after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After 1 iteration, at most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/2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/>
              <a:t>elements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/>
              <a:t>are left, or alive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After 2 iterations, at most </a:t>
            </a:r>
            <a:r>
              <a:rPr lang="en-US" sz="2400">
                <a:solidFill>
                  <a:srgbClr val="C00000"/>
                </a:solidFill>
              </a:rPr>
              <a:t>(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/2)/2 =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/4 =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/2</a:t>
            </a:r>
            <a:r>
              <a:rPr b="1" baseline="30000" lang="en-US" sz="2400">
                <a:solidFill>
                  <a:srgbClr val="C00000"/>
                </a:solidFill>
              </a:rPr>
              <a:t>2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are left 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After 3 iterations, at most </a:t>
            </a:r>
            <a:r>
              <a:rPr lang="en-US" sz="2400">
                <a:solidFill>
                  <a:srgbClr val="C00000"/>
                </a:solidFill>
              </a:rPr>
              <a:t>(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/4)/2 =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/8 =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/2</a:t>
            </a:r>
            <a:r>
              <a:rPr b="1" baseline="30000" lang="en-US" sz="2400">
                <a:solidFill>
                  <a:srgbClr val="C00000"/>
                </a:solidFill>
              </a:rPr>
              <a:t>3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are left</a:t>
            </a:r>
            <a:endParaRPr/>
          </a:p>
          <a:p>
            <a:pPr indent="-315913" lvl="3" marL="1339850" rtl="0" algn="l">
              <a:spcBef>
                <a:spcPts val="300"/>
              </a:spcBef>
              <a:spcAft>
                <a:spcPts val="0"/>
              </a:spcAft>
              <a:buSzPts val="1680"/>
              <a:buNone/>
            </a:pPr>
            <a:r>
              <a:rPr lang="en-US" sz="2400"/>
              <a:t>: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After </a:t>
            </a:r>
            <a:r>
              <a:rPr i="1" lang="en-US" sz="2400">
                <a:solidFill>
                  <a:srgbClr val="C00000"/>
                </a:solidFill>
              </a:rPr>
              <a:t>i</a:t>
            </a:r>
            <a:r>
              <a:rPr lang="en-US" sz="2400"/>
              <a:t> iterations, at most </a:t>
            </a:r>
            <a:r>
              <a:rPr i="1" lang="en-US" sz="2400">
                <a:solidFill>
                  <a:srgbClr val="C00000"/>
                </a:solidFill>
              </a:rPr>
              <a:t>n</a:t>
            </a:r>
            <a:r>
              <a:rPr lang="en-US" sz="2400">
                <a:solidFill>
                  <a:srgbClr val="C00000"/>
                </a:solidFill>
              </a:rPr>
              <a:t>/2</a:t>
            </a:r>
            <a:r>
              <a:rPr b="1" baseline="30000" i="1" lang="en-US" sz="2400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are left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At the final iteration, at most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1</a:t>
            </a:r>
            <a:r>
              <a:rPr lang="en-US" sz="2400">
                <a:solidFill>
                  <a:srgbClr val="CC0000"/>
                </a:solidFill>
              </a:rPr>
              <a:t> </a:t>
            </a:r>
            <a:r>
              <a:rPr lang="en-US" sz="2400"/>
              <a:t>element is left</a:t>
            </a:r>
            <a:endParaRPr/>
          </a:p>
        </p:txBody>
      </p:sp>
      <p:sp>
        <p:nvSpPr>
          <p:cNvPr id="618" name="Google Shape;618;p7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19" name="Google Shape;619;p7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6"/>
          <p:cNvSpPr txBox="1"/>
          <p:nvPr>
            <p:ph type="title"/>
          </p:nvPr>
        </p:nvSpPr>
        <p:spPr>
          <a:xfrm>
            <a:off x="457200" y="2286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03275" lvl="0" marL="803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5.6 	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Bounding f(n), the number of iterations (2/2)</a:t>
            </a:r>
            <a:endParaRPr/>
          </a:p>
        </p:txBody>
      </p:sp>
      <p:sp>
        <p:nvSpPr>
          <p:cNvPr id="626" name="Google Shape;626;p76"/>
          <p:cNvSpPr txBox="1"/>
          <p:nvPr>
            <p:ph idx="1" type="body"/>
          </p:nvPr>
        </p:nvSpPr>
        <p:spPr>
          <a:xfrm>
            <a:off x="457200" y="14478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In the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</a:rPr>
              <a:t>worst case</a:t>
            </a:r>
            <a:r>
              <a:rPr lang="en-US" sz="2400"/>
              <a:t>, we have to search all the way up to the last iteration </a:t>
            </a:r>
            <a:r>
              <a:rPr lang="en-US" sz="2400">
                <a:solidFill>
                  <a:srgbClr val="C00000"/>
                </a:solidFill>
              </a:rPr>
              <a:t>k</a:t>
            </a:r>
            <a:r>
              <a:rPr lang="en-US" sz="2400"/>
              <a:t> with only one element left.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We have: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rgbClr val="C00000"/>
                </a:solidFill>
              </a:rPr>
              <a:t> 		</a:t>
            </a:r>
            <a:r>
              <a:rPr lang="en-US" sz="2200">
                <a:solidFill>
                  <a:srgbClr val="C00000"/>
                </a:solidFill>
              </a:rPr>
              <a:t>n/2</a:t>
            </a:r>
            <a:r>
              <a:rPr b="1" baseline="30000" lang="en-US" sz="2200">
                <a:solidFill>
                  <a:srgbClr val="C00000"/>
                </a:solidFill>
              </a:rPr>
              <a:t>k</a:t>
            </a:r>
            <a:r>
              <a:rPr baseline="30000" lang="en-US" sz="2200">
                <a:solidFill>
                  <a:srgbClr val="C00000"/>
                </a:solidFill>
              </a:rPr>
              <a:t> </a:t>
            </a:r>
            <a:r>
              <a:rPr lang="en-US" sz="2200">
                <a:solidFill>
                  <a:srgbClr val="C00000"/>
                </a:solidFill>
              </a:rPr>
              <a:t>= 1  </a:t>
            </a:r>
            <a:endParaRPr/>
          </a:p>
          <a:p>
            <a:pPr indent="0" lvl="1" marL="1143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C00000"/>
                </a:solidFill>
              </a:rPr>
              <a:t>		 2</a:t>
            </a:r>
            <a:r>
              <a:rPr b="1" baseline="30000" lang="en-US" sz="2200">
                <a:solidFill>
                  <a:srgbClr val="C00000"/>
                </a:solidFill>
              </a:rPr>
              <a:t>k</a:t>
            </a:r>
            <a:r>
              <a:rPr b="1" lang="en-US" sz="2200">
                <a:solidFill>
                  <a:srgbClr val="C00000"/>
                </a:solidFill>
              </a:rPr>
              <a:t> </a:t>
            </a:r>
            <a:r>
              <a:rPr lang="en-US" sz="2200">
                <a:solidFill>
                  <a:srgbClr val="C00000"/>
                </a:solidFill>
              </a:rPr>
              <a:t>  = n  </a:t>
            </a:r>
            <a:endParaRPr/>
          </a:p>
          <a:p>
            <a:pPr indent="0" lvl="1" marL="1143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C00000"/>
                </a:solidFill>
              </a:rPr>
              <a:t>		 k    = log 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2400"/>
              <a:t>Hence, the binary search algorithm takes O(f(n)) , or O(</a:t>
            </a:r>
            <a:r>
              <a:rPr lang="en-US" sz="2400">
                <a:solidFill>
                  <a:srgbClr val="C00000"/>
                </a:solidFill>
              </a:rPr>
              <a:t>log n</a:t>
            </a:r>
            <a:r>
              <a:rPr lang="en-US" sz="2400"/>
              <a:t>) times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b="1" lang="en-US" sz="2400" u="sng">
                <a:solidFill>
                  <a:srgbClr val="0000FF"/>
                </a:solidFill>
              </a:rPr>
              <a:t>Rule of Thumb: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In general, when the domain of interest is </a:t>
            </a:r>
            <a:r>
              <a:rPr lang="en-US" sz="2400">
                <a:solidFill>
                  <a:srgbClr val="0000FF"/>
                </a:solidFill>
              </a:rPr>
              <a:t>reduced by a fraction</a:t>
            </a:r>
            <a:r>
              <a:rPr lang="en-US" sz="2400"/>
              <a:t> (eg. by 1/2, 1/3, 1/10, etc.) for each iteration of a loop, then it will lead to O(</a:t>
            </a:r>
            <a:r>
              <a:rPr lang="en-US" sz="2400">
                <a:solidFill>
                  <a:srgbClr val="C00000"/>
                </a:solidFill>
              </a:rPr>
              <a:t>log n</a:t>
            </a:r>
            <a:r>
              <a:rPr lang="en-US" sz="2400"/>
              <a:t>) growth rate.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The complexity is </a:t>
            </a:r>
            <a:r>
              <a:rPr lang="en-US" sz="2400">
                <a:solidFill>
                  <a:srgbClr val="800080"/>
                </a:solidFill>
              </a:rPr>
              <a:t>log</a:t>
            </a:r>
            <a:r>
              <a:rPr b="1" baseline="-25000" lang="en-US" sz="2400">
                <a:solidFill>
                  <a:srgbClr val="800080"/>
                </a:solidFill>
              </a:rPr>
              <a:t>2</a:t>
            </a:r>
            <a:r>
              <a:rPr lang="en-US" sz="2400">
                <a:solidFill>
                  <a:srgbClr val="800080"/>
                </a:solidFill>
              </a:rPr>
              <a:t>n</a:t>
            </a:r>
            <a:r>
              <a:rPr lang="en-US" sz="2400"/>
              <a:t>.</a:t>
            </a:r>
            <a:endParaRPr/>
          </a:p>
        </p:txBody>
      </p:sp>
      <p:sp>
        <p:nvSpPr>
          <p:cNvPr id="627" name="Google Shape;627;p7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28" name="Google Shape;628;p76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7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5.6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Analysis of Different Cases</a:t>
            </a:r>
            <a:endParaRPr/>
          </a:p>
        </p:txBody>
      </p:sp>
      <p:sp>
        <p:nvSpPr>
          <p:cNvPr id="635" name="Google Shape;635;p77"/>
          <p:cNvSpPr txBox="1"/>
          <p:nvPr>
            <p:ph idx="1" type="body"/>
          </p:nvPr>
        </p:nvSpPr>
        <p:spPr>
          <a:xfrm>
            <a:off x="457200" y="11430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i="1" lang="en-US" sz="2400">
                <a:solidFill>
                  <a:srgbClr val="C00000"/>
                </a:solidFill>
              </a:rPr>
              <a:t>Worst-Case Analysis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Interested in the worst-case behaviour.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 determination of the maximum amount of time that an algorithm requires to solve problems of size </a:t>
            </a:r>
            <a:r>
              <a:rPr i="1" lang="en-US" sz="2000"/>
              <a:t>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i="1" lang="en-US" sz="2400">
                <a:solidFill>
                  <a:srgbClr val="C00000"/>
                </a:solidFill>
              </a:rPr>
              <a:t>Best-Case Analysis</a:t>
            </a:r>
            <a:r>
              <a:rPr lang="en-US" sz="2400">
                <a:solidFill>
                  <a:srgbClr val="C00000"/>
                </a:solidFill>
              </a:rPr>
              <a:t>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Interested in the best-case behaviour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Not useful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None/>
            </a:pPr>
            <a:r>
              <a:rPr i="1" lang="en-US" sz="2400">
                <a:solidFill>
                  <a:srgbClr val="C00000"/>
                </a:solidFill>
              </a:rPr>
              <a:t>Average-Case Analysis</a:t>
            </a:r>
            <a:r>
              <a:rPr lang="en-US" sz="2400">
                <a:solidFill>
                  <a:srgbClr val="C00000"/>
                </a:solidFill>
              </a:rPr>
              <a:t>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 determination of the average amount of time that an algorithm requires to solve problems of size </a:t>
            </a:r>
            <a:r>
              <a:rPr i="1" lang="en-US" sz="2000"/>
              <a:t>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Have to know the probability distribution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The hardest</a:t>
            </a:r>
            <a:endParaRPr/>
          </a:p>
        </p:txBody>
      </p:sp>
      <p:sp>
        <p:nvSpPr>
          <p:cNvPr id="636" name="Google Shape;636;p7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37" name="Google Shape;637;p77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/>
          <p:nvPr>
            <p:ph type="title"/>
          </p:nvPr>
        </p:nvSpPr>
        <p:spPr>
          <a:xfrm>
            <a:off x="457200" y="2286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5.7 </a:t>
            </a: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The Efficiency of Searching Algorithms</a:t>
            </a:r>
            <a:endParaRPr/>
          </a:p>
        </p:txBody>
      </p:sp>
      <p:sp>
        <p:nvSpPr>
          <p:cNvPr id="644" name="Google Shape;644;p7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45" name="Google Shape;645;p78"/>
          <p:cNvSpPr txBox="1"/>
          <p:nvPr>
            <p:ph idx="1" type="body"/>
          </p:nvPr>
        </p:nvSpPr>
        <p:spPr>
          <a:xfrm>
            <a:off x="4572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Example: Efficiency of </a:t>
            </a:r>
            <a:r>
              <a:rPr lang="en-US" sz="2600">
                <a:solidFill>
                  <a:srgbClr val="0000FF"/>
                </a:solidFill>
              </a:rPr>
              <a:t>Sequential Search </a:t>
            </a:r>
            <a:r>
              <a:rPr lang="en-US" sz="2600"/>
              <a:t>(data not sorted)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Worst case: O(</a:t>
            </a:r>
            <a:r>
              <a:rPr i="1" lang="en-US" sz="2400"/>
              <a:t>n</a:t>
            </a:r>
            <a:r>
              <a:rPr lang="en-US" sz="2400"/>
              <a:t>)</a:t>
            </a:r>
            <a:endParaRPr/>
          </a:p>
          <a:p>
            <a:pPr indent="-350838" lvl="2" marL="1022350" rtl="0" algn="l"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Which case?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Average case: O(</a:t>
            </a:r>
            <a:r>
              <a:rPr i="1" lang="en-US" sz="2400"/>
              <a:t>n</a:t>
            </a:r>
            <a:r>
              <a:rPr lang="en-US" sz="2400"/>
              <a:t>)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Best case: O(1)</a:t>
            </a:r>
            <a:endParaRPr/>
          </a:p>
          <a:p>
            <a:pPr indent="-350838" lvl="2" marL="1022350" rtl="0" algn="l"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00000"/>
                </a:solidFill>
              </a:rPr>
              <a:t>Why? Which case?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Unsuccessful search?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Q: What is the best case complexity of </a:t>
            </a:r>
            <a:r>
              <a:rPr lang="en-US" sz="2600">
                <a:solidFill>
                  <a:srgbClr val="0000FF"/>
                </a:solidFill>
              </a:rPr>
              <a:t>Binary Search </a:t>
            </a:r>
            <a:r>
              <a:rPr lang="en-US" sz="2600"/>
              <a:t>(data sorted)?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Best case complexity is not interesting. Why?</a:t>
            </a:r>
            <a:endParaRPr/>
          </a:p>
          <a:p>
            <a:pPr indent="-233998" lvl="1" marL="669925" rtl="0" algn="l"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646" name="Google Shape;646;p78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 txBox="1"/>
          <p:nvPr>
            <p:ph type="title"/>
          </p:nvPr>
        </p:nvSpPr>
        <p:spPr>
          <a:xfrm>
            <a:off x="4572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5.8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Keeping Your Perspective</a:t>
            </a:r>
            <a:endParaRPr/>
          </a:p>
        </p:txBody>
      </p:sp>
      <p:sp>
        <p:nvSpPr>
          <p:cNvPr id="653" name="Google Shape;653;p7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54" name="Google Shape;654;p79"/>
          <p:cNvSpPr txBox="1"/>
          <p:nvPr/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problem size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always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you can probably ignore an algorithm’s efficiency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trade-offs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an algorithm’s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requirements and its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algorithms for both style and efficiency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-of-magnitude analysis focuses on </a:t>
            </a: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problems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other measures, such as big Omega (Ω), big theta (Θ), little oh (o), and little omega (ω). These may be covered in more advanced module.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9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3" lvl="0" marL="5127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	Some experiments</a:t>
            </a:r>
            <a:endParaRPr b="1" sz="4400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662" name="Google Shape;662;p80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1"/>
          <p:cNvSpPr txBox="1"/>
          <p:nvPr>
            <p:ph type="title"/>
          </p:nvPr>
        </p:nvSpPr>
        <p:spPr>
          <a:xfrm>
            <a:off x="4572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Compare Running Times (1/3)</a:t>
            </a:r>
            <a:endParaRPr/>
          </a:p>
        </p:txBody>
      </p:sp>
      <p:sp>
        <p:nvSpPr>
          <p:cNvPr id="669" name="Google Shape;669;p8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70" name="Google Shape;670;p81"/>
          <p:cNvSpPr txBox="1"/>
          <p:nvPr/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compare a single loop, a double nested loop, and a triply nested loop 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CompareRunningTimes1.java, CompareRunningTimes2.java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CompareRunningTimes3.java 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program on different values of </a:t>
            </a: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4572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Compare Running Times (2/3)</a:t>
            </a:r>
            <a:endParaRPr/>
          </a:p>
        </p:txBody>
      </p:sp>
      <p:sp>
        <p:nvSpPr>
          <p:cNvPr id="678" name="Google Shape;678;p8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679" name="Google Shape;679;p82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680" name="Google Shape;680;p82"/>
            <p:cNvSpPr txBox="1"/>
            <p:nvPr/>
          </p:nvSpPr>
          <p:spPr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System.out.print("Enter problem size n: 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 = sc.nextInt();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startTime = System.currentTimeMillis();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Single loop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i&lt;n;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x++;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stopTime = System.currentTimeMillis();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long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elapsedTime = stopTime - startTime;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1" name="Google Shape;681;p82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CompareRunningTimes1.java</a:t>
              </a:r>
              <a:endParaRPr/>
            </a:p>
          </p:txBody>
        </p:sp>
      </p:grpSp>
      <p:grpSp>
        <p:nvGrpSpPr>
          <p:cNvPr id="682" name="Google Shape;682;p82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683" name="Google Shape;683;p82"/>
            <p:cNvSpPr txBox="1"/>
            <p:nvPr/>
          </p:nvSpPr>
          <p:spPr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Doubly nested loop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i&lt;n;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j&lt;n; j++)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x++;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4" name="Google Shape;684;p82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ompareRunningTimes2.java</a:t>
              </a:r>
              <a:endParaRPr/>
            </a:p>
          </p:txBody>
        </p:sp>
      </p:grpSp>
      <p:grpSp>
        <p:nvGrpSpPr>
          <p:cNvPr id="685" name="Google Shape;685;p82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686" name="Google Shape;686;p82"/>
            <p:cNvSpPr txBox="1"/>
            <p:nvPr/>
          </p:nvSpPr>
          <p:spPr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=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b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b="1" lang="en-US" sz="18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Triply nested loop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i&lt;n;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j&lt;n; j++)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for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k=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 k&lt;n; k++)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	x++;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7" name="Google Shape;687;p82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CompareRunningTimes3.java</a:t>
              </a:r>
              <a:endParaRPr/>
            </a:p>
          </p:txBody>
        </p:sp>
      </p:grpSp>
      <p:sp>
        <p:nvSpPr>
          <p:cNvPr id="688" name="Google Shape;688;p8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3"/>
          <p:cNvSpPr txBox="1"/>
          <p:nvPr>
            <p:ph type="title"/>
          </p:nvPr>
        </p:nvSpPr>
        <p:spPr>
          <a:xfrm>
            <a:off x="4572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6.1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Compare Running Times (3/3)</a:t>
            </a:r>
            <a:endParaRPr/>
          </a:p>
        </p:txBody>
      </p:sp>
      <p:sp>
        <p:nvSpPr>
          <p:cNvPr id="695" name="Google Shape;695;p8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aphicFrame>
        <p:nvGraphicFramePr>
          <p:cNvPr id="696" name="Google Shape;696;p83"/>
          <p:cNvGraphicFramePr/>
          <p:nvPr/>
        </p:nvGraphicFramePr>
        <p:xfrm>
          <a:off x="269633" y="99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{0BB92C15-623C-43B9-91A5-09727C91644D}</a:tableStyleId>
              </a:tblPr>
              <a:tblGrid>
                <a:gridCol w="1150175"/>
                <a:gridCol w="1124325"/>
                <a:gridCol w="1537200"/>
                <a:gridCol w="1693600"/>
                <a:gridCol w="1411325"/>
                <a:gridCol w="1793625"/>
              </a:tblGrid>
              <a:tr h="965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/>
                        <a:t>n</a:t>
                      </a:r>
                      <a:endParaRPr i="1"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Single loop O(</a:t>
                      </a:r>
                      <a:r>
                        <a:rPr i="1" lang="en-US" sz="2000" u="none" cap="none" strike="noStrike"/>
                        <a:t>n</a:t>
                      </a:r>
                      <a:r>
                        <a:rPr lang="en-US" sz="2000" u="none" cap="none" strike="noStrike"/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4C4C7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Doubly nested loop O(</a:t>
                      </a:r>
                      <a:r>
                        <a:rPr i="1" lang="en-US" sz="2000" u="none" cap="none" strike="noStrike"/>
                        <a:t>n</a:t>
                      </a:r>
                      <a:r>
                        <a:rPr baseline="30000" lang="en-US" sz="2000" u="none" cap="none" strike="noStrike"/>
                        <a:t>2</a:t>
                      </a:r>
                      <a:r>
                        <a:rPr lang="en-US" sz="2000" u="none" cap="none" strike="noStrike"/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276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Ratio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276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Triply nested loop O(</a:t>
                      </a:r>
                      <a:r>
                        <a:rPr i="1" lang="en-US" sz="2000" u="none" cap="none" strike="noStrike"/>
                        <a:t>n</a:t>
                      </a:r>
                      <a:r>
                        <a:rPr baseline="30000" lang="en-US" sz="2000" u="none" cap="none" strike="noStrike"/>
                        <a:t>3</a:t>
                      </a:r>
                      <a:r>
                        <a:rPr lang="en-US" sz="2000" u="none" cap="none" strike="noStrike"/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Ratio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solidFill>
                      <a:srgbClr val="7030A0"/>
                    </a:solidFill>
                  </a:tcPr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7/2 = 3.5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131/29 = 4.52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12/7 = 1.71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960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7.33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17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17/12 = 1.42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7506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7.82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1600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38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38/17 = 2.24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59950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7.99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3200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124/38 = 3.26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478959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7.99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6400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466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3.76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8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12800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1844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3.96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25600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7329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3.97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51200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29288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4.00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7" name="Google Shape;697;p83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83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8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55" name="Google Shape;155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56" name="Google Shape;156;p30"/>
          <p:cNvGrpSpPr/>
          <p:nvPr/>
        </p:nvGrpSpPr>
        <p:grpSpPr>
          <a:xfrm>
            <a:off x="620225" y="1371661"/>
            <a:ext cx="7801876" cy="4622676"/>
            <a:chOff x="86825" y="61"/>
            <a:chExt cx="7801876" cy="4622676"/>
          </a:xfrm>
        </p:grpSpPr>
        <p:sp>
          <p:nvSpPr>
            <p:cNvPr id="157" name="Google Shape;157;p30"/>
            <p:cNvSpPr/>
            <p:nvPr/>
          </p:nvSpPr>
          <p:spPr>
            <a:xfrm rot="10800000">
              <a:off x="485206" y="61"/>
              <a:ext cx="7403495" cy="2229100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 txBox="1"/>
            <p:nvPr/>
          </p:nvSpPr>
          <p:spPr>
            <a:xfrm>
              <a:off x="1042481" y="61"/>
              <a:ext cx="6846220" cy="22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10: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Algorithm Efficiency and Sorting, pages 529 to 541.</a:t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86825" y="192947"/>
              <a:ext cx="1843328" cy="184332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 rot="10800000">
              <a:off x="767068" y="2779409"/>
              <a:ext cx="6631547" cy="1843328"/>
            </a:xfrm>
            <a:prstGeom prst="homePlate">
              <a:avLst>
                <a:gd fmla="val 50000" name="adj"/>
              </a:avLst>
            </a:prstGeom>
            <a:solidFill>
              <a:srgbClr val="FFFF6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 txBox="1"/>
            <p:nvPr/>
          </p:nvSpPr>
          <p:spPr>
            <a:xfrm>
              <a:off x="1227901" y="2779409"/>
              <a:ext cx="6170715" cy="1843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812850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IT-TDT Sakai 🡪 501043 website 🡪  Lessons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sng" cap="none" strike="noStrik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http://sakai.it.tdt.edu.vn</a:t>
              </a:r>
              <a:endPara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207268" y="2779409"/>
              <a:ext cx="1843328" cy="1843328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-3999" l="0" r="0" t="-3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30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4"/>
          <p:cNvSpPr txBox="1"/>
          <p:nvPr>
            <p:ph type="ctrTitle"/>
          </p:nvPr>
        </p:nvSpPr>
        <p:spPr>
          <a:xfrm>
            <a:off x="914400" y="1524000"/>
            <a:ext cx="7848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2763" lvl="0" marL="5127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	Equalities used in analysis of algorithms</a:t>
            </a:r>
            <a:endParaRPr/>
          </a:p>
        </p:txBody>
      </p:sp>
      <p:sp>
        <p:nvSpPr>
          <p:cNvPr id="706" name="Google Shape;706;p8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5"/>
          <p:cNvSpPr txBox="1"/>
          <p:nvPr>
            <p:ph type="title"/>
          </p:nvPr>
        </p:nvSpPr>
        <p:spPr>
          <a:xfrm>
            <a:off x="457200" y="228600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7.1 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Formulas</a:t>
            </a:r>
            <a:endParaRPr/>
          </a:p>
        </p:txBody>
      </p:sp>
      <p:sp>
        <p:nvSpPr>
          <p:cNvPr id="713" name="Google Shape;713;p8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14" name="Google Shape;714;p85"/>
          <p:cNvSpPr txBox="1"/>
          <p:nvPr/>
        </p:nvSpPr>
        <p:spPr>
          <a:xfrm>
            <a:off x="457200" y="1066799"/>
            <a:ext cx="8229600" cy="4361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43" r="0" t="-13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5" name="Google Shape;715;p85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  <p:sp>
        <p:nvSpPr>
          <p:cNvPr id="716" name="Google Shape;716;p85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1;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sum = 1/(1 – 1/3) = 3/2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28600"/>
            <a:ext cx="8534400" cy="788988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Programs used in this lecture</a:t>
            </a:r>
            <a:endParaRPr sz="4000"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TimeTest.java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CompareRunningTimes1.java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CompareRunningTimes2.java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FF"/>
                </a:solidFill>
              </a:rPr>
              <a:t>CompareRunningTimes3.java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72" name="Google Shape;172;p31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Outline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What is an </a:t>
            </a:r>
            <a:r>
              <a:rPr lang="en-US" sz="3200">
                <a:solidFill>
                  <a:srgbClr val="0000FF"/>
                </a:solidFill>
              </a:rPr>
              <a:t>Algorithm</a:t>
            </a:r>
            <a:r>
              <a:rPr lang="en-US" sz="3200"/>
              <a:t>?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What do we mean by </a:t>
            </a:r>
            <a:r>
              <a:rPr lang="en-US" sz="3200">
                <a:solidFill>
                  <a:srgbClr val="0000FF"/>
                </a:solidFill>
              </a:rPr>
              <a:t>Analysis of Algorithms</a:t>
            </a:r>
            <a:r>
              <a:rPr lang="en-US" sz="3200"/>
              <a:t>?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Algorithm Growth Rates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>
                <a:solidFill>
                  <a:srgbClr val="0000FF"/>
                </a:solidFill>
              </a:rPr>
              <a:t>Big-O</a:t>
            </a:r>
            <a:r>
              <a:rPr lang="en-US" sz="3200"/>
              <a:t> notation – Upper Bound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How to find the complexity of a program?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Some experiments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AutoNum type="arabicPeriod"/>
            </a:pPr>
            <a:r>
              <a:rPr lang="en-US" sz="3200"/>
              <a:t>Equalities used in analysis of algorithms</a:t>
            </a:r>
            <a:endParaRPr sz="3200"/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1" name="Google Shape;181;p32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You are expected to know…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FF"/>
                </a:solidFill>
              </a:rPr>
              <a:t>Proof by induction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C00000"/>
                </a:solidFill>
              </a:rPr>
              <a:t>Operations on logarithm function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FF"/>
                </a:solidFill>
              </a:rPr>
              <a:t>Arithmetic and geometric progressions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Their sums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C00000"/>
                </a:solidFill>
              </a:rPr>
              <a:t>Linear, quadratic, cubic, polynomial functions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080"/>
              <a:buChar char="■"/>
            </a:pPr>
            <a:r>
              <a:rPr lang="en-US" sz="3200">
                <a:solidFill>
                  <a:srgbClr val="0000FF"/>
                </a:solidFill>
              </a:rPr>
              <a:t>ceiling, floor, absolute value</a:t>
            </a:r>
            <a:endParaRPr sz="3200">
              <a:solidFill>
                <a:srgbClr val="0000FF"/>
              </a:solidFill>
            </a:endParaRPr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90" name="Google Shape;190;p33"/>
          <p:cNvSpPr txBox="1"/>
          <p:nvPr/>
        </p:nvSpPr>
        <p:spPr>
          <a:xfrm>
            <a:off x="533400" y="6553200"/>
            <a:ext cx="25146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[501043 Lecture 11: Analysis of Algorithms]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