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6858000" cx="9144000"/>
  <p:notesSz cx="6797675" cy="9926625"/>
  <p:embeddedFontLst>
    <p:embeddedFont>
      <p:font typeface="Garamond"/>
      <p:regular r:id="rId89"/>
      <p:bold r:id="rId90"/>
      <p:italic r:id="rId91"/>
      <p:boldItalic r:id="rId92"/>
    </p:embeddedFont>
    <p:embeddedFont>
      <p:font typeface="Arial Black"/>
      <p:regular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AD130-5E23-4494-B810-FDE11965DCF9}">
  <a:tblStyle styleId="{594AD130-5E23-4494-B810-FDE11965DCF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Garamond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Garamond-italic.fntdata"/><Relationship Id="rId90" Type="http://schemas.openxmlformats.org/officeDocument/2006/relationships/font" Target="fonts/Garamond-bold.fntdata"/><Relationship Id="rId93" Type="http://schemas.openxmlformats.org/officeDocument/2006/relationships/font" Target="fonts/ArialBlack-regular.fntdata"/><Relationship Id="rId92" Type="http://schemas.openxmlformats.org/officeDocument/2006/relationships/font" Target="fonts/Garamond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774" y="1"/>
            <a:ext cx="294738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305"/>
            <a:ext cx="294586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Dense: dày, đặc</a:t>
            </a:r>
            <a:endParaRPr/>
          </a:p>
        </p:txBody>
      </p:sp>
      <p:sp>
        <p:nvSpPr>
          <p:cNvPr id="295" name="Google Shape;295;p1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7" name="Google Shape;417;p2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scatter: sự phân tán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Evenly: đều, ngang nhau</a:t>
            </a:r>
            <a:endParaRPr/>
          </a:p>
        </p:txBody>
      </p:sp>
      <p:sp>
        <p:nvSpPr>
          <p:cNvPr id="418" name="Google Shape;418;p2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2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5" name="Google Shape;475;p3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76" name="Google Shape;476;p3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3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3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2" name="Google Shape;532;p3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2" name="Google Shape;552;p3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9" name="Google Shape;559;p3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1" name="Google Shape;571;p3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0" name="Google Shape;580;p3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Probing: tìm kiếm</a:t>
            </a:r>
            <a:endParaRPr/>
          </a:p>
        </p:txBody>
      </p:sp>
      <p:sp>
        <p:nvSpPr>
          <p:cNvPr id="581" name="Google Shape;581;p3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9" name="Google Shape;589;p4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4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5" name="Google Shape;625;p4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5" name="Google Shape;635;p4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3" name="Google Shape;673;p4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1" name="Google Shape;701;p4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1" name="Google Shape;731;p4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5" name="Google Shape;765;p4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1" name="Google Shape;801;p4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1" name="Google Shape;841;p5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7" name="Google Shape;877;p5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4" name="Google Shape;914;p5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8" name="Google Shape;948;p5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3" name="Google Shape;983;p5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3" name="Google Shape;993;p5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Occupied: chiếm đóng</a:t>
            </a:r>
            <a:endParaRPr/>
          </a:p>
        </p:txBody>
      </p:sp>
      <p:sp>
        <p:nvSpPr>
          <p:cNvPr id="994" name="Google Shape;994;p5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8" name="Google Shape;1028;p5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9" name="Google Shape;1029;p5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5" name="Google Shape;1065;p5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6" name="Google Shape;1066;p5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9" name="Google Shape;1099;p5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0" name="Google Shape;1100;p5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4" name="Google Shape;1134;p5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Consecutive: liền nhau</a:t>
            </a:r>
            <a:endParaRPr/>
          </a:p>
        </p:txBody>
      </p:sp>
      <p:sp>
        <p:nvSpPr>
          <p:cNvPr id="1135" name="Google Shape;1135;p5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-231754" lvl="0" marL="23175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9" name="Google Shape;1169;p6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9" name="Google Shape;1179;p6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9" name="Google Shape;1189;p6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9" name="Google Shape;1199;p6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0" name="Google Shape;1200;p6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8" name="Google Shape;1228;p6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9" name="Google Shape;1229;p6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1" name="Google Shape;1261;p6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62" name="Google Shape;1262;p6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1" name="Google Shape;1271;p6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1" name="Google Shape;1281;p6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1" name="Google Shape;1291;p6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2" name="Google Shape;1292;p6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2" name="Google Shape;1322;p6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3" name="Google Shape;1323;p6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7" name="Google Shape;1357;p7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8" name="Google Shape;1358;p7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0" name="Google Shape;1390;p7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1" name="Google Shape;1391;p7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0" name="Google Shape;1400;p7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7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7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9" name="Google Shape;1409;p7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7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9" name="Google Shape;1419;p7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7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8" name="Google Shape;1428;p7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7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5" name="Google Shape;1435;p7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7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6" name="Google Shape;1446;p7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6" name="Google Shape;1456;p7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6" name="Google Shape;1466;p7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8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0" name="Google Shape;1480;p8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8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8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" y="6553200"/>
            <a:ext cx="1905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b="0" i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wikipedia.org/wiki/Modular_arithmetic" TargetMode="External"/><Relationship Id="rId4" Type="http://schemas.openxmlformats.org/officeDocument/2006/relationships/hyperlink" Target="http://en.wikipedia.org/wiki/Donald_Knuth" TargetMode="External"/><Relationship Id="rId5" Type="http://schemas.openxmlformats.org/officeDocument/2006/relationships/hyperlink" Target="http://en.wikipedia.org/wiki/Hans_Peter_Luhn" TargetMode="External"/><Relationship Id="rId6" Type="http://schemas.openxmlformats.org/officeDocument/2006/relationships/hyperlink" Target="http://en.wikipedia.org/wiki/IBM" TargetMode="External"/><Relationship Id="rId7" Type="http://schemas.openxmlformats.org/officeDocument/2006/relationships/hyperlink" Target="http://en.wikipedia.org/wiki/Robert_Morris_(cryptographer)" TargetMode="External"/><Relationship Id="rId8" Type="http://schemas.openxmlformats.org/officeDocument/2006/relationships/hyperlink" Target="http://en.wikipedia.org/wiki/Communications_of_the_AC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akai.it.tdt.edu.vn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visualgo.net/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sakai.it.tdt.edu.vn/" TargetMode="External"/><Relationship Id="rId6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java.sun.com/j2se/1.5.0/docs/api/java/lang/Cloneable.html" TargetMode="External"/><Relationship Id="rId4" Type="http://schemas.openxmlformats.org/officeDocument/2006/relationships/hyperlink" Target="http://java.sun.com/j2se/1.5.0/docs/api/java/io/Serializable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 Structures and Algorithms</a:t>
            </a:r>
            <a:endParaRPr sz="44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40"/>
              <a:buFont typeface="Noto Sans Symbols"/>
              <a:buNone/>
            </a:pPr>
            <a:r>
              <a:rPr lang="en-US" sz="3600">
                <a:solidFill>
                  <a:srgbClr val="FF0000"/>
                </a:solidFill>
              </a:rPr>
              <a:t>Hashing</a:t>
            </a:r>
            <a:endParaRPr sz="3600"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981200" y="4648200"/>
            <a:ext cx="6400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efficient look-up in a table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Direct Addressing Table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simplified version of hash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SBS Transit Problem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10668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Retrieval: </a:t>
            </a:r>
            <a:r>
              <a:rPr lang="en-US" sz="3200">
                <a:solidFill>
                  <a:srgbClr val="C00000"/>
                </a:solidFill>
              </a:rPr>
              <a:t>find</a:t>
            </a:r>
            <a:r>
              <a:rPr lang="en-US" sz="3200"/>
              <a:t>(</a:t>
            </a:r>
            <a:r>
              <a:rPr i="1" lang="en-US" sz="3200"/>
              <a:t>num</a:t>
            </a:r>
            <a:r>
              <a:rPr lang="en-US" sz="3200"/>
              <a:t>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Find the bus route of bus service number </a:t>
            </a:r>
            <a:r>
              <a:rPr i="1" lang="en-US" sz="2800"/>
              <a:t>num</a:t>
            </a:r>
            <a:endParaRPr i="1" sz="2800"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Insertion: </a:t>
            </a:r>
            <a:r>
              <a:rPr lang="en-US" sz="3200">
                <a:solidFill>
                  <a:srgbClr val="C00000"/>
                </a:solidFill>
              </a:rPr>
              <a:t>insert</a:t>
            </a:r>
            <a:r>
              <a:rPr lang="en-US" sz="3200"/>
              <a:t>(</a:t>
            </a:r>
            <a:r>
              <a:rPr i="1" lang="en-US" sz="3200"/>
              <a:t>num</a:t>
            </a:r>
            <a:r>
              <a:rPr lang="en-US" sz="3200"/>
              <a:t>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Introduce a new bus service number </a:t>
            </a:r>
            <a:r>
              <a:rPr i="1" lang="en-US" sz="2800"/>
              <a:t>num</a:t>
            </a:r>
            <a:endParaRPr i="1" sz="2800"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Deletion: </a:t>
            </a:r>
            <a:r>
              <a:rPr lang="en-US" sz="3200">
                <a:solidFill>
                  <a:srgbClr val="C00000"/>
                </a:solidFill>
              </a:rPr>
              <a:t>delete</a:t>
            </a:r>
            <a:r>
              <a:rPr lang="en-US" sz="3200"/>
              <a:t>(</a:t>
            </a:r>
            <a:r>
              <a:rPr i="1" lang="en-US" sz="3200"/>
              <a:t>num</a:t>
            </a:r>
            <a:r>
              <a:rPr lang="en-US" sz="3200"/>
              <a:t>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Remove bus service number </a:t>
            </a:r>
            <a:r>
              <a:rPr i="1" lang="en-US" sz="2800"/>
              <a:t>num</a:t>
            </a:r>
            <a:endParaRPr i="1" sz="2800"/>
          </a:p>
          <a:p>
            <a:pPr indent="-233998" lvl="1" marL="66992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09" name="Google Shape;209;p3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SBS Transit Problem</a:t>
            </a:r>
            <a:endParaRPr/>
          </a:p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17" name="Google Shape;217;p36"/>
          <p:cNvSpPr/>
          <p:nvPr/>
        </p:nvSpPr>
        <p:spPr>
          <a:xfrm>
            <a:off x="838200" y="1447800"/>
            <a:ext cx="43765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bus numbers 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 between 0 and 999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an array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 Boolean values.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838200" y="3276600"/>
            <a:ext cx="40334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bus </a:t>
            </a:r>
            <a:r>
              <a:rPr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i="1"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set </a:t>
            </a:r>
            <a:r>
              <a:rPr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position </a:t>
            </a:r>
            <a:r>
              <a:rPr i="1"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true.</a:t>
            </a:r>
            <a:endParaRPr/>
          </a:p>
        </p:txBody>
      </p:sp>
      <p:grpSp>
        <p:nvGrpSpPr>
          <p:cNvPr id="219" name="Google Shape;219;p36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220" name="Google Shape;220;p36"/>
            <p:cNvSpPr/>
            <p:nvPr/>
          </p:nvSpPr>
          <p:spPr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sp>
          <p:nvSpPr>
            <p:cNvPr id="223" name="Google Shape;223;p36"/>
            <p:cNvSpPr txBox="1"/>
            <p:nvPr/>
          </p:nvSpPr>
          <p:spPr>
            <a:xfrm>
              <a:off x="5715000" y="16510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5257800" y="4662488"/>
              <a:ext cx="838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sp>
          <p:nvSpPr>
            <p:cNvPr id="226" name="Google Shape;226;p36"/>
            <p:cNvSpPr txBox="1"/>
            <p:nvPr/>
          </p:nvSpPr>
          <p:spPr>
            <a:xfrm>
              <a:off x="5562600" y="27320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/>
            </a:p>
          </p:txBody>
        </p:sp>
        <p:sp>
          <p:nvSpPr>
            <p:cNvPr id="228" name="Google Shape;228;p36"/>
            <p:cNvSpPr txBox="1"/>
            <p:nvPr/>
          </p:nvSpPr>
          <p:spPr>
            <a:xfrm>
              <a:off x="5562600" y="15128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29" name="Google Shape;229;p36"/>
            <p:cNvSpPr txBox="1"/>
            <p:nvPr/>
          </p:nvSpPr>
          <p:spPr>
            <a:xfrm>
              <a:off x="5562600" y="2108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0" name="Google Shape;230;p36"/>
            <p:cNvSpPr txBox="1"/>
            <p:nvPr/>
          </p:nvSpPr>
          <p:spPr>
            <a:xfrm>
              <a:off x="5259387" y="5257800"/>
              <a:ext cx="8366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/>
            </a:p>
          </p:txBody>
        </p:sp>
      </p:grpSp>
      <p:sp>
        <p:nvSpPr>
          <p:cNvPr id="232" name="Google Shape;232;p3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Direct Addressing Table (1/2)</a:t>
            </a:r>
            <a:endParaRPr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40" name="Google Shape;240;p37"/>
          <p:cNvSpPr/>
          <p:nvPr/>
        </p:nvSpPr>
        <p:spPr>
          <a:xfrm>
            <a:off x="533400" y="1447800"/>
            <a:ext cx="350520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want to maintain </a:t>
            </a:r>
            <a:r>
              <a:rPr b="0" i="0" lang="en-US" sz="24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additional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a bus, use an array of 1000 slots, each can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an object which contains the details of the bus route.</a:t>
            </a:r>
            <a:endParaRPr/>
          </a:p>
          <a:p>
            <a:pPr indent="0" lvl="4" marL="635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want to store the key values, i.e. bus numbers, also.</a:t>
            </a:r>
            <a:endParaRPr/>
          </a:p>
        </p:txBody>
      </p:sp>
      <p:grpSp>
        <p:nvGrpSpPr>
          <p:cNvPr id="241" name="Google Shape;241;p37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42" name="Google Shape;242;p37"/>
            <p:cNvSpPr/>
            <p:nvPr/>
          </p:nvSpPr>
          <p:spPr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data_2</a:t>
              </a:r>
              <a:endParaRPr/>
            </a:p>
          </p:txBody>
        </p:sp>
        <p:cxnSp>
          <p:nvCxnSpPr>
            <p:cNvPr id="243" name="Google Shape;243;p37"/>
            <p:cNvCxnSpPr>
              <a:stCxn id="244" idx="3"/>
              <a:endCxn id="242" idx="2"/>
            </p:cNvCxnSpPr>
            <p:nvPr/>
          </p:nvCxnSpPr>
          <p:spPr>
            <a:xfrm>
              <a:off x="5943600" y="3124200"/>
              <a:ext cx="762000" cy="108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grpSp>
          <p:nvGrpSpPr>
            <p:cNvPr id="245" name="Google Shape;245;p37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246" name="Google Shape;246;p37"/>
              <p:cNvSpPr/>
              <p:nvPr/>
            </p:nvSpPr>
            <p:spPr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/>
              </a:p>
            </p:txBody>
          </p:sp>
          <p:sp>
            <p:nvSpPr>
              <p:cNvPr id="247" name="Google Shape;247;p37"/>
              <p:cNvSpPr/>
              <p:nvPr/>
            </p:nvSpPr>
            <p:spPr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/>
              </a:p>
            </p:txBody>
          </p:sp>
          <p:sp>
            <p:nvSpPr>
              <p:cNvPr id="248" name="Google Shape;248;p37"/>
              <p:cNvSpPr/>
              <p:nvPr/>
            </p:nvSpPr>
            <p:spPr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/>
              </a:p>
            </p:txBody>
          </p:sp>
          <p:sp>
            <p:nvSpPr>
              <p:cNvPr id="249" name="Google Shape;249;p37"/>
              <p:cNvSpPr txBox="1"/>
              <p:nvPr/>
            </p:nvSpPr>
            <p:spPr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7"/>
              <p:cNvSpPr txBox="1"/>
              <p:nvPr/>
            </p:nvSpPr>
            <p:spPr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998</a:t>
                </a:r>
                <a:endParaRPr/>
              </a:p>
            </p:txBody>
          </p:sp>
          <p:sp>
            <p:nvSpPr>
              <p:cNvPr id="244" name="Google Shape;244;p37"/>
              <p:cNvSpPr/>
              <p:nvPr/>
            </p:nvSpPr>
            <p:spPr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/>
              </a:p>
            </p:txBody>
          </p:sp>
          <p:sp>
            <p:nvSpPr>
              <p:cNvPr id="251" name="Google Shape;251;p37"/>
              <p:cNvSpPr txBox="1"/>
              <p:nvPr/>
            </p:nvSpPr>
            <p:spPr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/>
              </a:p>
            </p:txBody>
          </p:sp>
          <p:sp>
            <p:nvSpPr>
              <p:cNvPr id="253" name="Google Shape;253;p37"/>
              <p:cNvSpPr txBox="1"/>
              <p:nvPr/>
            </p:nvSpPr>
            <p:spPr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54" name="Google Shape;254;p37"/>
              <p:cNvSpPr txBox="1"/>
              <p:nvPr/>
            </p:nvSpPr>
            <p:spPr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55" name="Google Shape;255;p37"/>
              <p:cNvSpPr txBox="1"/>
              <p:nvPr/>
            </p:nvSpPr>
            <p:spPr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999</a:t>
                </a:r>
                <a:endParaRPr/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/>
              </a:p>
            </p:txBody>
          </p:sp>
        </p:grpSp>
        <p:sp>
          <p:nvSpPr>
            <p:cNvPr id="257" name="Google Shape;257;p37"/>
            <p:cNvSpPr/>
            <p:nvPr/>
          </p:nvSpPr>
          <p:spPr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data_998</a:t>
              </a:r>
              <a:endParaRPr/>
            </a:p>
          </p:txBody>
        </p:sp>
        <p:cxnSp>
          <p:nvCxnSpPr>
            <p:cNvPr id="258" name="Google Shape;258;p37"/>
            <p:cNvCxnSpPr>
              <a:stCxn id="248" idx="3"/>
              <a:endCxn id="257" idx="2"/>
            </p:cNvCxnSpPr>
            <p:nvPr/>
          </p:nvCxnSpPr>
          <p:spPr>
            <a:xfrm flipH="1" rot="10800000">
              <a:off x="5943600" y="4908800"/>
              <a:ext cx="762000" cy="69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259" name="Google Shape;259;p3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Direct Addressing Table (2/2)</a:t>
            </a:r>
            <a:endParaRPr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67" name="Google Shape;267;p38"/>
          <p:cNvSpPr/>
          <p:nvPr/>
        </p:nvSpPr>
        <p:spPr>
          <a:xfrm>
            <a:off x="1066800" y="1524000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we can store the data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directly in the table slots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also.</a:t>
            </a:r>
            <a:endParaRPr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269" name="Google Shape;269;p38"/>
            <p:cNvSpPr/>
            <p:nvPr/>
          </p:nvSpPr>
          <p:spPr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data_998</a:t>
              </a:r>
              <a:endParaRPr/>
            </a:p>
          </p:txBody>
        </p:sp>
        <p:sp>
          <p:nvSpPr>
            <p:cNvPr id="272" name="Google Shape;272;p38"/>
            <p:cNvSpPr txBox="1"/>
            <p:nvPr/>
          </p:nvSpPr>
          <p:spPr>
            <a:xfrm>
              <a:off x="5715000" y="16510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 txBox="1"/>
            <p:nvPr/>
          </p:nvSpPr>
          <p:spPr>
            <a:xfrm>
              <a:off x="5257800" y="4662488"/>
              <a:ext cx="838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data_2</a:t>
              </a:r>
              <a:endParaRPr/>
            </a:p>
          </p:txBody>
        </p:sp>
        <p:sp>
          <p:nvSpPr>
            <p:cNvPr id="275" name="Google Shape;275;p38"/>
            <p:cNvSpPr txBox="1"/>
            <p:nvPr/>
          </p:nvSpPr>
          <p:spPr>
            <a:xfrm>
              <a:off x="5562600" y="27320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 txBox="1"/>
            <p:nvPr/>
          </p:nvSpPr>
          <p:spPr>
            <a:xfrm>
              <a:off x="5562600" y="15128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78" name="Google Shape;278;p38"/>
            <p:cNvSpPr txBox="1"/>
            <p:nvPr/>
          </p:nvSpPr>
          <p:spPr>
            <a:xfrm>
              <a:off x="5562600" y="2108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9" name="Google Shape;279;p38"/>
            <p:cNvSpPr txBox="1"/>
            <p:nvPr/>
          </p:nvSpPr>
          <p:spPr>
            <a:xfrm>
              <a:off x="5259387" y="5257800"/>
              <a:ext cx="8366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8"/>
          <p:cNvSpPr/>
          <p:nvPr/>
        </p:nvSpPr>
        <p:spPr>
          <a:xfrm>
            <a:off x="800100" y="3276799"/>
            <a:ext cx="43053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2913" lvl="4" marL="4492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What are the advantages and disadvantages of these 2 approaches?</a:t>
            </a:r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Direct Addressing Table: Operations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90" name="Google Shape;290;p39"/>
          <p:cNvSpPr txBox="1"/>
          <p:nvPr/>
        </p:nvSpPr>
        <p:spPr>
          <a:xfrm>
            <a:off x="685800" y="1600201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(key, data)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a[key] = data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where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a[]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array – the table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a[key] = </a:t>
            </a:r>
            <a:r>
              <a:rPr b="0" i="0" lang="en-US" sz="3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a[key]</a:t>
            </a:r>
            <a:endParaRPr/>
          </a:p>
        </p:txBody>
      </p:sp>
      <p:sp>
        <p:nvSpPr>
          <p:cNvPr id="291" name="Google Shape;291;p3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Direct Addressing Table: Restrictions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Keys must be </a:t>
            </a:r>
            <a:r>
              <a:rPr lang="en-US" sz="3200">
                <a:solidFill>
                  <a:srgbClr val="FF0000"/>
                </a:solidFill>
              </a:rPr>
              <a:t>non-negative</a:t>
            </a:r>
            <a:r>
              <a:rPr lang="en-US" sz="3200"/>
              <a:t> </a:t>
            </a:r>
            <a:r>
              <a:rPr lang="en-US" sz="3200">
                <a:solidFill>
                  <a:srgbClr val="C00000"/>
                </a:solidFill>
              </a:rPr>
              <a:t>integer values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What happens for key values 151A and NR10?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Range of keys must be </a:t>
            </a:r>
            <a:r>
              <a:rPr lang="en-US" sz="3200">
                <a:solidFill>
                  <a:srgbClr val="C00000"/>
                </a:solidFill>
              </a:rPr>
              <a:t>small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Keys must be </a:t>
            </a:r>
            <a:r>
              <a:rPr lang="en-US" sz="3200">
                <a:solidFill>
                  <a:srgbClr val="C00000"/>
                </a:solidFill>
              </a:rPr>
              <a:t>dense</a:t>
            </a:r>
            <a:r>
              <a:rPr lang="en-US" sz="3200"/>
              <a:t>, i.e. not many gaps in the key values.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How to overcome these restrictions?</a:t>
            </a:r>
            <a:endParaRPr/>
          </a:p>
          <a:p>
            <a:pPr indent="-233998" lvl="1" marL="66992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0" name="Google Shape;300;p4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Hash Table</a:t>
            </a:r>
            <a:endParaRPr/>
          </a:p>
        </p:txBody>
      </p:sp>
      <p:sp>
        <p:nvSpPr>
          <p:cNvPr id="307" name="Google Shape;307;p41"/>
          <p:cNvSpPr txBox="1"/>
          <p:nvPr>
            <p:ph idx="1" type="subTitle"/>
          </p:nvPr>
        </p:nvSpPr>
        <p:spPr>
          <a:xfrm>
            <a:off x="1981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Hash Table is a 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of direct addressing table, to remove the latter’s restrictions.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Origins of the term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Hash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term "hash" </a:t>
            </a:r>
            <a:r>
              <a:rPr lang="en-US" sz="2400"/>
              <a:t>comes by way of analogy with its standard meaning in the physical world, to "</a:t>
            </a:r>
            <a:r>
              <a:rPr lang="en-US" sz="2400">
                <a:solidFill>
                  <a:srgbClr val="CC0000"/>
                </a:solidFill>
              </a:rPr>
              <a:t>chop and mix</a:t>
            </a:r>
            <a:r>
              <a:rPr lang="en-US" sz="2400"/>
              <a:t>".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Indeed, typical hash functions, like the </a:t>
            </a:r>
            <a:r>
              <a:rPr b="1" lang="en-US" sz="2400" u="sng">
                <a:solidFill>
                  <a:schemeClr val="hlink"/>
                </a:solidFill>
                <a:hlinkClick r:id="rId3"/>
              </a:rPr>
              <a:t>mod</a:t>
            </a:r>
            <a:r>
              <a:rPr lang="en-US" sz="2400"/>
              <a:t> operation, “chop” the input domain into many sub-domains that get “mixed” into the output range.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Donald Knuth</a:t>
            </a:r>
            <a:r>
              <a:rPr lang="en-US" sz="2400"/>
              <a:t> notes that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Hans Peter Luhn</a:t>
            </a:r>
            <a:r>
              <a:rPr lang="en-US" sz="2400"/>
              <a:t> of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IBM</a:t>
            </a:r>
            <a:r>
              <a:rPr lang="en-US" sz="2400"/>
              <a:t> appears to have been the first to use the concept, in a memo dated January 1953, and that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Robert Morris</a:t>
            </a:r>
            <a:r>
              <a:rPr lang="en-US" sz="2400"/>
              <a:t> used the term in a survey paper in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CACM</a:t>
            </a:r>
            <a:r>
              <a:rPr lang="en-US" sz="2400"/>
              <a:t> which elevated the term from technical jargon to formal terminology</a:t>
            </a:r>
            <a:r>
              <a:rPr lang="en-US" sz="2800"/>
              <a:t>.</a:t>
            </a:r>
            <a:endParaRPr/>
          </a:p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16" name="Google Shape;316;p4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Ideas</a:t>
            </a:r>
            <a:endParaRPr/>
          </a:p>
        </p:txBody>
      </p:sp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2192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Map </a:t>
            </a:r>
            <a:r>
              <a:rPr lang="en-US" sz="3200">
                <a:solidFill>
                  <a:srgbClr val="0000FF"/>
                </a:solidFill>
              </a:rPr>
              <a:t>large</a:t>
            </a:r>
            <a:r>
              <a:rPr lang="en-US" sz="3200"/>
              <a:t> integers to </a:t>
            </a:r>
            <a:r>
              <a:rPr lang="en-US" sz="3200">
                <a:solidFill>
                  <a:srgbClr val="0000FF"/>
                </a:solidFill>
              </a:rPr>
              <a:t>smaller</a:t>
            </a:r>
            <a:r>
              <a:rPr lang="en-US" sz="3200"/>
              <a:t> integers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Map </a:t>
            </a:r>
            <a:r>
              <a:rPr lang="en-US" sz="3200">
                <a:solidFill>
                  <a:srgbClr val="0000FF"/>
                </a:solidFill>
              </a:rPr>
              <a:t>non-integer</a:t>
            </a:r>
            <a:r>
              <a:rPr lang="en-US" sz="3200"/>
              <a:t> keys to </a:t>
            </a:r>
            <a:r>
              <a:rPr lang="en-US" sz="3200">
                <a:solidFill>
                  <a:srgbClr val="0000FF"/>
                </a:solidFill>
              </a:rPr>
              <a:t>integers</a:t>
            </a:r>
            <a:endParaRPr/>
          </a:p>
        </p:txBody>
      </p:sp>
      <p:sp>
        <p:nvSpPr>
          <p:cNvPr id="325" name="Google Shape;325;p43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HASHING</a:t>
            </a:r>
            <a:endParaRPr sz="5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4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333" name="Google Shape;333;p44"/>
            <p:cNvSpPr/>
            <p:nvPr/>
          </p:nvSpPr>
          <p:spPr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 Table</a:t>
            </a:r>
            <a:endParaRPr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8" name="Google Shape;338;p44"/>
          <p:cNvSpPr txBox="1"/>
          <p:nvPr/>
        </p:nvSpPr>
        <p:spPr>
          <a:xfrm>
            <a:off x="4800600" y="1447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1431925" y="1674167"/>
            <a:ext cx="15568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66752378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1447800" y="3352800"/>
            <a:ext cx="15568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68744483</a:t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342" name="Google Shape;342;p44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343" name="Google Shape;343;p44"/>
            <p:cNvSpPr txBox="1"/>
            <p:nvPr/>
          </p:nvSpPr>
          <p:spPr>
            <a:xfrm>
              <a:off x="4648200" y="1905000"/>
              <a:ext cx="685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cxnSp>
          <p:nvCxnSpPr>
            <p:cNvPr id="344" name="Google Shape;344;p44"/>
            <p:cNvCxnSpPr>
              <a:stCxn id="341" idx="6"/>
            </p:cNvCxnSpPr>
            <p:nvPr/>
          </p:nvCxnSpPr>
          <p:spPr>
            <a:xfrm>
              <a:off x="4572000" y="2283767"/>
              <a:ext cx="685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345" name="Google Shape;345;p44"/>
          <p:cNvCxnSpPr>
            <a:stCxn id="339" idx="3"/>
            <a:endCxn id="341" idx="2"/>
          </p:cNvCxnSpPr>
          <p:nvPr/>
        </p:nvCxnSpPr>
        <p:spPr>
          <a:xfrm>
            <a:off x="2988761" y="1904999"/>
            <a:ext cx="821100" cy="37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6" name="Google Shape;346;p44"/>
          <p:cNvSpPr/>
          <p:nvPr/>
        </p:nvSpPr>
        <p:spPr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347" name="Google Shape;347;p44"/>
          <p:cNvCxnSpPr>
            <a:stCxn id="340" idx="3"/>
            <a:endCxn id="346" idx="2"/>
          </p:cNvCxnSpPr>
          <p:nvPr/>
        </p:nvCxnSpPr>
        <p:spPr>
          <a:xfrm>
            <a:off x="3004636" y="3583632"/>
            <a:ext cx="805500" cy="4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349" name="Google Shape;349;p44"/>
            <p:cNvCxnSpPr>
              <a:stCxn id="346" idx="6"/>
            </p:cNvCxnSpPr>
            <p:nvPr/>
          </p:nvCxnSpPr>
          <p:spPr>
            <a:xfrm>
              <a:off x="4572000" y="4038600"/>
              <a:ext cx="685800" cy="457200"/>
            </a:xfrm>
            <a:prstGeom prst="curvedConnector3">
              <a:avLst>
                <a:gd fmla="val 5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0" name="Google Shape;350;p44"/>
            <p:cNvSpPr txBox="1"/>
            <p:nvPr/>
          </p:nvSpPr>
          <p:spPr>
            <a:xfrm>
              <a:off x="4572000" y="4419600"/>
              <a:ext cx="6126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974</a:t>
              </a:r>
              <a:endParaRPr/>
            </a:p>
          </p:txBody>
        </p:sp>
      </p:grpSp>
      <p:grpSp>
        <p:nvGrpSpPr>
          <p:cNvPr id="351" name="Google Shape;351;p44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352" name="Google Shape;352;p44"/>
            <p:cNvSpPr/>
            <p:nvPr/>
          </p:nvSpPr>
          <p:spPr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68744483,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cxnSp>
          <p:nvCxnSpPr>
            <p:cNvPr id="353" name="Google Shape;353;p44"/>
            <p:cNvCxnSpPr>
              <a:stCxn id="354" idx="3"/>
              <a:endCxn id="352" idx="2"/>
            </p:cNvCxnSpPr>
            <p:nvPr/>
          </p:nvCxnSpPr>
          <p:spPr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4" name="Google Shape;354;p44"/>
            <p:cNvSpPr/>
            <p:nvPr/>
          </p:nvSpPr>
          <p:spPr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44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356" name="Google Shape;356;p44"/>
            <p:cNvSpPr/>
            <p:nvPr/>
          </p:nvSpPr>
          <p:spPr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66752378,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cxnSp>
          <p:nvCxnSpPr>
            <p:cNvPr id="357" name="Google Shape;357;p44"/>
            <p:cNvCxnSpPr>
              <a:stCxn id="358" idx="3"/>
              <a:endCxn id="356" idx="2"/>
            </p:cNvCxnSpPr>
            <p:nvPr/>
          </p:nvCxnSpPr>
          <p:spPr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8" name="Google Shape;358;p44"/>
            <p:cNvSpPr/>
            <p:nvPr/>
          </p:nvSpPr>
          <p:spPr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44"/>
          <p:cNvSpPr/>
          <p:nvPr/>
        </p:nvSpPr>
        <p:spPr>
          <a:xfrm>
            <a:off x="914400" y="4724400"/>
            <a:ext cx="2853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is a hash function</a:t>
            </a:r>
            <a:endParaRPr/>
          </a:p>
        </p:txBody>
      </p:sp>
      <p:sp>
        <p:nvSpPr>
          <p:cNvPr id="360" name="Google Shape;360;p44"/>
          <p:cNvSpPr txBox="1"/>
          <p:nvPr/>
        </p:nvSpPr>
        <p:spPr>
          <a:xfrm>
            <a:off x="914400" y="5334000"/>
            <a:ext cx="34448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store the key values.  </a:t>
            </a: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 Table: Operations</a:t>
            </a:r>
            <a:endParaRPr/>
          </a:p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69" name="Google Shape;369;p45"/>
          <p:cNvSpPr txBox="1"/>
          <p:nvPr/>
        </p:nvSpPr>
        <p:spPr>
          <a:xfrm>
            <a:off x="685800" y="1600201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(key, data)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a[</a:t>
            </a:r>
            <a:r>
              <a:rPr b="0" i="0" lang="en-US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(key)] = data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 function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a[]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array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a[</a:t>
            </a:r>
            <a:r>
              <a:rPr b="0" i="0" lang="en-US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(key)] = </a:t>
            </a:r>
            <a:r>
              <a:rPr b="0" i="0" lang="en-US" sz="3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a[</a:t>
            </a:r>
            <a:r>
              <a:rPr b="0" i="0" lang="en-US" sz="3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(key)]</a:t>
            </a:r>
            <a:endParaRPr/>
          </a:p>
        </p:txBody>
      </p:sp>
      <p:sp>
        <p:nvSpPr>
          <p:cNvPr id="370" name="Google Shape;370;p45"/>
          <p:cNvSpPr/>
          <p:nvPr/>
        </p:nvSpPr>
        <p:spPr>
          <a:xfrm>
            <a:off x="4724400" y="3581400"/>
            <a:ext cx="3810000" cy="13849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2A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this does </a:t>
            </a:r>
            <a:r>
              <a:rPr b="1"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for </a:t>
            </a:r>
            <a:r>
              <a:rPr b="1"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cases! (Why?)</a:t>
            </a:r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46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378" name="Google Shape;378;p46"/>
            <p:cNvSpPr/>
            <p:nvPr/>
          </p:nvSpPr>
          <p:spPr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 Table: Collision</a:t>
            </a:r>
            <a:endParaRPr/>
          </a:p>
        </p:txBody>
      </p:sp>
      <p:sp>
        <p:nvSpPr>
          <p:cNvPr id="382" name="Google Shape;382;p4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83" name="Google Shape;383;p46"/>
          <p:cNvSpPr txBox="1"/>
          <p:nvPr/>
        </p:nvSpPr>
        <p:spPr>
          <a:xfrm>
            <a:off x="4800600" y="1447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1828800" y="3733800"/>
            <a:ext cx="15568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67774385</a:t>
            </a:r>
            <a:endParaRPr/>
          </a:p>
        </p:txBody>
      </p:sp>
      <p:sp>
        <p:nvSpPr>
          <p:cNvPr id="385" name="Google Shape;385;p46"/>
          <p:cNvSpPr/>
          <p:nvPr/>
        </p:nvSpPr>
        <p:spPr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386" name="Google Shape;386;p46"/>
          <p:cNvCxnSpPr>
            <a:stCxn id="385" idx="6"/>
            <a:endCxn id="387" idx="1"/>
          </p:cNvCxnSpPr>
          <p:nvPr/>
        </p:nvCxnSpPr>
        <p:spPr>
          <a:xfrm flipH="1" rot="10800000">
            <a:off x="4648200" y="2209800"/>
            <a:ext cx="60960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8" name="Google Shape;388;p46"/>
          <p:cNvCxnSpPr>
            <a:endCxn id="385" idx="2"/>
          </p:cNvCxnSpPr>
          <p:nvPr/>
        </p:nvCxnSpPr>
        <p:spPr>
          <a:xfrm>
            <a:off x="3352800" y="3962400"/>
            <a:ext cx="533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389" name="Google Shape;389;p46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390" name="Google Shape;390;p46"/>
            <p:cNvSpPr/>
            <p:nvPr/>
          </p:nvSpPr>
          <p:spPr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68744483,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cxnSp>
          <p:nvCxnSpPr>
            <p:cNvPr id="391" name="Google Shape;391;p46"/>
            <p:cNvCxnSpPr>
              <a:stCxn id="392" idx="3"/>
              <a:endCxn id="390" idx="2"/>
            </p:cNvCxnSpPr>
            <p:nvPr/>
          </p:nvCxnSpPr>
          <p:spPr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92" name="Google Shape;392;p46"/>
            <p:cNvSpPr/>
            <p:nvPr/>
          </p:nvSpPr>
          <p:spPr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46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394" name="Google Shape;394;p46"/>
            <p:cNvSpPr/>
            <p:nvPr/>
          </p:nvSpPr>
          <p:spPr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66752378,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cxnSp>
          <p:nvCxnSpPr>
            <p:cNvPr id="395" name="Google Shape;395;p46"/>
            <p:cNvCxnSpPr>
              <a:stCxn id="387" idx="3"/>
              <a:endCxn id="394" idx="2"/>
            </p:cNvCxnSpPr>
            <p:nvPr/>
          </p:nvCxnSpPr>
          <p:spPr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87" name="Google Shape;387;p46"/>
            <p:cNvSpPr/>
            <p:nvPr/>
          </p:nvSpPr>
          <p:spPr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46"/>
          <p:cNvSpPr/>
          <p:nvPr/>
        </p:nvSpPr>
        <p:spPr>
          <a:xfrm>
            <a:off x="381000" y="4800600"/>
            <a:ext cx="45883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a “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collision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when two keys have the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hash value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381000" y="1219200"/>
            <a:ext cx="4572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 function does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 that two different keys go into </a:t>
            </a:r>
            <a:r>
              <a:rPr b="1" lang="en-US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slots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 It is usually a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mapping and not one-to-one.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67774385 hashes to the same location of 66752378.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Two Important Issues</a:t>
            </a:r>
            <a:endParaRPr/>
          </a:p>
        </p:txBody>
      </p:sp>
      <p:sp>
        <p:nvSpPr>
          <p:cNvPr id="405" name="Google Shape;405;p4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40"/>
              <a:buChar char="■"/>
            </a:pPr>
            <a:r>
              <a:rPr lang="en-US" sz="3600"/>
              <a:t>How to </a:t>
            </a:r>
            <a:r>
              <a:rPr lang="en-US" sz="3600">
                <a:solidFill>
                  <a:srgbClr val="C00000"/>
                </a:solidFill>
              </a:rPr>
              <a:t>hash</a:t>
            </a:r>
            <a:r>
              <a:rPr lang="en-US" sz="3600"/>
              <a:t>?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340"/>
              <a:buChar char="■"/>
            </a:pPr>
            <a:r>
              <a:rPr lang="en-US" sz="3600"/>
              <a:t>How to </a:t>
            </a:r>
            <a:r>
              <a:rPr lang="en-US" sz="3600">
                <a:solidFill>
                  <a:srgbClr val="C00000"/>
                </a:solidFill>
              </a:rPr>
              <a:t>resolve collisions</a:t>
            </a:r>
            <a:r>
              <a:rPr lang="en-US" sz="3600"/>
              <a:t>?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340"/>
              <a:buChar char="■"/>
            </a:pPr>
            <a:r>
              <a:rPr lang="en-US" sz="3600"/>
              <a:t>These are important issues that can affect the efficiency of hashing</a:t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Hash Functions</a:t>
            </a:r>
            <a:endParaRPr/>
          </a:p>
        </p:txBody>
      </p:sp>
      <p:sp>
        <p:nvSpPr>
          <p:cNvPr id="414" name="Google Shape;414;p48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Criteria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Good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Hash Functions</a:t>
            </a:r>
            <a:endParaRPr/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33CC"/>
                </a:solidFill>
              </a:rPr>
              <a:t>Fast</a:t>
            </a:r>
            <a:r>
              <a:rPr lang="en-US" sz="3200"/>
              <a:t> to compute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Scatter keys </a:t>
            </a:r>
            <a:r>
              <a:rPr lang="en-US" sz="3200">
                <a:solidFill>
                  <a:srgbClr val="0033CC"/>
                </a:solidFill>
              </a:rPr>
              <a:t>evenly</a:t>
            </a:r>
            <a:r>
              <a:rPr lang="en-US" sz="3200"/>
              <a:t> throughout the hash table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CC"/>
                </a:solidFill>
              </a:rPr>
              <a:t>Less collisions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Need </a:t>
            </a:r>
            <a:r>
              <a:rPr lang="en-US" sz="3200">
                <a:solidFill>
                  <a:srgbClr val="0000CC"/>
                </a:solidFill>
              </a:rPr>
              <a:t>less slots</a:t>
            </a:r>
            <a:r>
              <a:rPr lang="en-US" sz="3200"/>
              <a:t> (space)</a:t>
            </a:r>
            <a:endParaRPr/>
          </a:p>
        </p:txBody>
      </p:sp>
      <p:sp>
        <p:nvSpPr>
          <p:cNvPr id="422" name="Google Shape;422;p4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23" name="Google Shape;423;p4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Bad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Hash Function</a:t>
            </a:r>
            <a:endParaRPr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Select Digits – </a:t>
            </a:r>
            <a:r>
              <a:rPr lang="en-US" sz="2400"/>
              <a:t>e.g. choose the </a:t>
            </a:r>
            <a:r>
              <a:rPr lang="en-US" sz="2400">
                <a:solidFill>
                  <a:srgbClr val="A50021"/>
                </a:solidFill>
              </a:rPr>
              <a:t>4</a:t>
            </a:r>
            <a:r>
              <a:rPr baseline="30000" lang="en-US" sz="2400">
                <a:solidFill>
                  <a:srgbClr val="A50021"/>
                </a:solidFill>
              </a:rPr>
              <a:t>th</a:t>
            </a:r>
            <a:r>
              <a:rPr lang="en-US" sz="2400">
                <a:solidFill>
                  <a:srgbClr val="A50021"/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A50021"/>
                </a:solidFill>
              </a:rPr>
              <a:t>8</a:t>
            </a:r>
            <a:r>
              <a:rPr baseline="30000" lang="en-US" sz="2400">
                <a:solidFill>
                  <a:srgbClr val="A50021"/>
                </a:solidFill>
              </a:rPr>
              <a:t>th</a:t>
            </a:r>
            <a:r>
              <a:rPr lang="en-US" sz="2400">
                <a:solidFill>
                  <a:srgbClr val="A50021"/>
                </a:solidFill>
              </a:rPr>
              <a:t> </a:t>
            </a:r>
            <a:r>
              <a:rPr lang="en-US" sz="2400"/>
              <a:t>digits of a phone number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hash(677</a:t>
            </a:r>
            <a:r>
              <a:rPr b="1" lang="en-US">
                <a:solidFill>
                  <a:srgbClr val="FF0000"/>
                </a:solidFill>
              </a:rPr>
              <a:t>5</a:t>
            </a:r>
            <a:r>
              <a:rPr lang="en-US"/>
              <a:t>437</a:t>
            </a:r>
            <a:r>
              <a:rPr b="1" lang="en-US">
                <a:solidFill>
                  <a:srgbClr val="FF0000"/>
                </a:solidFill>
              </a:rPr>
              <a:t>8</a:t>
            </a:r>
            <a:r>
              <a:rPr lang="en-US"/>
              <a:t>) = 58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hash(634</a:t>
            </a:r>
            <a:r>
              <a:rPr b="1" lang="en-US">
                <a:solidFill>
                  <a:srgbClr val="FF0000"/>
                </a:solidFill>
              </a:rPr>
              <a:t>9</a:t>
            </a:r>
            <a:r>
              <a:rPr lang="en-US"/>
              <a:t>782</a:t>
            </a:r>
            <a:r>
              <a:rPr b="1" lang="en-US">
                <a:solidFill>
                  <a:srgbClr val="FF0000"/>
                </a:solidFill>
              </a:rPr>
              <a:t>0</a:t>
            </a:r>
            <a:r>
              <a:rPr lang="en-US"/>
              <a:t>) = 90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What happen when you hash Singapore’s house phone numbers by selecting the </a:t>
            </a:r>
            <a:r>
              <a:rPr lang="en-US">
                <a:solidFill>
                  <a:srgbClr val="0000FF"/>
                </a:solidFill>
              </a:rPr>
              <a:t>first three digits</a:t>
            </a:r>
            <a:r>
              <a:rPr lang="en-US"/>
              <a:t>?</a:t>
            </a:r>
            <a:endParaRPr/>
          </a:p>
        </p:txBody>
      </p:sp>
      <p:sp>
        <p:nvSpPr>
          <p:cNvPr id="431" name="Google Shape;431;p5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2" name="Google Shape;432;p5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Perfect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Hash Functions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FF0000"/>
                </a:solidFill>
              </a:rPr>
              <a:t>Perfect hash function</a:t>
            </a:r>
            <a:r>
              <a:rPr lang="en-US" sz="2400"/>
              <a:t> is a </a:t>
            </a:r>
            <a:r>
              <a:rPr b="1" lang="en-US" sz="2400">
                <a:solidFill>
                  <a:srgbClr val="009900"/>
                </a:solidFill>
              </a:rPr>
              <a:t>one-to-one</a:t>
            </a:r>
            <a:r>
              <a:rPr lang="en-US" sz="2400">
                <a:solidFill>
                  <a:srgbClr val="009900"/>
                </a:solidFill>
              </a:rPr>
              <a:t> mapping</a:t>
            </a:r>
            <a:r>
              <a:rPr lang="en-US" sz="2400"/>
              <a:t> between keys and hash values. So </a:t>
            </a:r>
            <a:r>
              <a:rPr lang="en-US" sz="2400">
                <a:solidFill>
                  <a:srgbClr val="0000FF"/>
                </a:solidFill>
              </a:rPr>
              <a:t>no collision</a:t>
            </a:r>
            <a:r>
              <a:rPr lang="en-US" sz="2400"/>
              <a:t> occurs.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Possible if </a:t>
            </a:r>
            <a:r>
              <a:rPr lang="en-US" sz="2400">
                <a:solidFill>
                  <a:srgbClr val="0000CC"/>
                </a:solidFill>
              </a:rPr>
              <a:t>all keys are </a:t>
            </a:r>
            <a:r>
              <a:rPr lang="en-US" sz="2400">
                <a:solidFill>
                  <a:srgbClr val="FF0000"/>
                </a:solidFill>
              </a:rPr>
              <a:t>known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660033"/>
                </a:solidFill>
              </a:rPr>
              <a:t>Applications: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compiler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interpreter</a:t>
            </a:r>
            <a:r>
              <a:rPr lang="en-US" sz="2400"/>
              <a:t> search for reserved words; shell interpreter searches for built-in commands.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33CC"/>
                </a:solidFill>
              </a:rPr>
              <a:t>GNU</a:t>
            </a:r>
            <a:r>
              <a:rPr lang="en-US" sz="2400">
                <a:solidFill>
                  <a:srgbClr val="0066FF"/>
                </a:solidFill>
              </a:rPr>
              <a:t> </a:t>
            </a:r>
            <a:r>
              <a:rPr lang="en-US" sz="2400">
                <a:solidFill>
                  <a:srgbClr val="A50021"/>
                </a:solidFill>
              </a:rPr>
              <a:t>gperf</a:t>
            </a:r>
            <a:r>
              <a:rPr lang="en-US" sz="2400"/>
              <a:t> is a freely available perfect hash function generator written in C++ that automatically constructs perfect functions (a C++ program) from a user supplied list of keywords.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FF0000"/>
                </a:solidFill>
              </a:rPr>
              <a:t>Minimal </a:t>
            </a:r>
            <a:r>
              <a:rPr lang="en-US" sz="2400">
                <a:solidFill>
                  <a:srgbClr val="0000CC"/>
                </a:solidFill>
              </a:rPr>
              <a:t>perfect hash function</a:t>
            </a:r>
            <a:r>
              <a:rPr lang="en-US" sz="2400"/>
              <a:t>: The table size is the same as the number of keywords supplied.</a:t>
            </a:r>
            <a:endParaRPr/>
          </a:p>
        </p:txBody>
      </p:sp>
      <p:sp>
        <p:nvSpPr>
          <p:cNvPr id="440" name="Google Shape;440;p5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41" name="Google Shape;441;p5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Uniform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Hash Functions</a:t>
            </a:r>
            <a:endParaRPr/>
          </a:p>
        </p:txBody>
      </p:sp>
      <p:sp>
        <p:nvSpPr>
          <p:cNvPr id="448" name="Google Shape;448;p52"/>
          <p:cNvSpPr txBox="1"/>
          <p:nvPr>
            <p:ph idx="1" type="body"/>
          </p:nvPr>
        </p:nvSpPr>
        <p:spPr>
          <a:xfrm>
            <a:off x="457200" y="1219200"/>
            <a:ext cx="8458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Distributes keys </a:t>
            </a:r>
            <a:r>
              <a:rPr lang="en-US" sz="2800">
                <a:solidFill>
                  <a:srgbClr val="FF0000"/>
                </a:solidFill>
              </a:rPr>
              <a:t>evenly </a:t>
            </a:r>
            <a:r>
              <a:rPr lang="en-US" sz="2800"/>
              <a:t>in the hash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2800" u="sng">
                <a:solidFill>
                  <a:srgbClr val="A50021"/>
                </a:solidFill>
              </a:rPr>
              <a:t>Example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</a:t>
            </a:r>
            <a:r>
              <a:rPr i="1" lang="en-US" sz="2400"/>
              <a:t>k</a:t>
            </a:r>
            <a:r>
              <a:rPr lang="en-US" sz="2400"/>
              <a:t> integers are </a:t>
            </a:r>
            <a:r>
              <a:rPr lang="en-US" sz="2400">
                <a:solidFill>
                  <a:srgbClr val="FF0000"/>
                </a:solidFill>
              </a:rPr>
              <a:t>uniformly</a:t>
            </a:r>
            <a:r>
              <a:rPr lang="en-US" sz="2400"/>
              <a:t> distributed among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and </a:t>
            </a:r>
            <a:r>
              <a:rPr i="1" lang="en-US" sz="2400">
                <a:solidFill>
                  <a:srgbClr val="FF0000"/>
                </a:solidFill>
              </a:rPr>
              <a:t>X</a:t>
            </a:r>
            <a:r>
              <a:rPr lang="en-US" sz="2400">
                <a:solidFill>
                  <a:srgbClr val="FF0000"/>
                </a:solidFill>
              </a:rPr>
              <a:t>-1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we can map the values to a hash table of size </a:t>
            </a:r>
            <a:r>
              <a:rPr b="1" i="1" lang="en-US" sz="2400">
                <a:solidFill>
                  <a:srgbClr val="FF0000"/>
                </a:solidFill>
              </a:rPr>
              <a:t>m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</a:t>
            </a:r>
            <a:r>
              <a:rPr i="1" lang="en-US" sz="2400"/>
              <a:t>m</a:t>
            </a:r>
            <a:r>
              <a:rPr lang="en-US" sz="2400"/>
              <a:t> &lt; </a:t>
            </a:r>
            <a:r>
              <a:rPr i="1" lang="en-US" sz="2400"/>
              <a:t>X</a:t>
            </a:r>
            <a:r>
              <a:rPr lang="en-US" sz="2400"/>
              <a:t>)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using the hash function below</a:t>
            </a:r>
            <a:endParaRPr/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pic>
        <p:nvPicPr>
          <p:cNvPr id="450" name="Google Shape;4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798421"/>
            <a:ext cx="23622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 txBox="1"/>
          <p:nvPr/>
        </p:nvSpPr>
        <p:spPr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key value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]: close interval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): open interval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0 ≤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⎣ ⎦ is the </a:t>
            </a:r>
            <a:r>
              <a:rPr i="1" lang="en-US" sz="2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floor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endParaRPr i="1" sz="20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Division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method (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mod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operator</a:t>
            </a:r>
            <a:r>
              <a:rPr lang="en-US"/>
              <a:t>)</a:t>
            </a:r>
            <a:endParaRPr/>
          </a:p>
        </p:txBody>
      </p:sp>
      <p:sp>
        <p:nvSpPr>
          <p:cNvPr id="459" name="Google Shape;459;p53"/>
          <p:cNvSpPr txBox="1"/>
          <p:nvPr>
            <p:ph idx="1" type="body"/>
          </p:nvPr>
        </p:nvSpPr>
        <p:spPr>
          <a:xfrm>
            <a:off x="457200" y="1219200"/>
            <a:ext cx="8458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Map into a hash table of </a:t>
            </a:r>
            <a:r>
              <a:rPr b="1" i="1" lang="en-US" sz="2800">
                <a:solidFill>
                  <a:srgbClr val="0000FF"/>
                </a:solidFill>
              </a:rPr>
              <a:t>m</a:t>
            </a:r>
            <a:r>
              <a:rPr lang="en-US" sz="2800"/>
              <a:t> slots.</a:t>
            </a:r>
            <a:endParaRPr sz="18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Use the </a:t>
            </a:r>
            <a:r>
              <a:rPr lang="en-US" sz="2800">
                <a:solidFill>
                  <a:srgbClr val="FF0000"/>
                </a:solidFill>
              </a:rPr>
              <a:t>modulo</a:t>
            </a:r>
            <a:r>
              <a:rPr lang="en-US" sz="2800"/>
              <a:t> operator (</a:t>
            </a:r>
            <a:r>
              <a:rPr b="1" lang="en-US" sz="2800">
                <a:solidFill>
                  <a:srgbClr val="FF0000"/>
                </a:solidFill>
              </a:rPr>
              <a:t>%</a:t>
            </a:r>
            <a:r>
              <a:rPr lang="en-US" sz="2800"/>
              <a:t> in Java) to map an integer to a value between 0 and </a:t>
            </a:r>
            <a:r>
              <a:rPr i="1" lang="en-US" sz="2800"/>
              <a:t>m</a:t>
            </a:r>
            <a:r>
              <a:rPr lang="en-US" sz="2800"/>
              <a:t>-1.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i="1" lang="en-US" sz="2800"/>
              <a:t>n</a:t>
            </a:r>
            <a:r>
              <a:rPr lang="en-US" sz="2800"/>
              <a:t> </a:t>
            </a:r>
            <a:r>
              <a:rPr lang="en-US" sz="2800">
                <a:solidFill>
                  <a:srgbClr val="C00000"/>
                </a:solidFill>
              </a:rPr>
              <a:t>mod</a:t>
            </a:r>
            <a:r>
              <a:rPr lang="en-US" sz="2800"/>
              <a:t> </a:t>
            </a:r>
            <a:r>
              <a:rPr i="1" lang="en-US" sz="2800"/>
              <a:t>m</a:t>
            </a:r>
            <a:r>
              <a:rPr lang="en-US" sz="2800"/>
              <a:t> = remainder of </a:t>
            </a:r>
            <a:r>
              <a:rPr i="1" lang="en-US" sz="2800"/>
              <a:t>n</a:t>
            </a:r>
            <a:r>
              <a:rPr lang="en-US" sz="2800"/>
              <a:t> divided by </a:t>
            </a:r>
            <a:r>
              <a:rPr i="1" lang="en-US" sz="2800"/>
              <a:t>m</a:t>
            </a:r>
            <a:r>
              <a:rPr lang="en-US" sz="2800"/>
              <a:t>, where </a:t>
            </a:r>
            <a:r>
              <a:rPr i="1" lang="en-US" sz="2800"/>
              <a:t>n</a:t>
            </a:r>
            <a:r>
              <a:rPr lang="en-US" sz="2800"/>
              <a:t> and </a:t>
            </a:r>
            <a:r>
              <a:rPr i="1" lang="en-US" sz="2800"/>
              <a:t>m</a:t>
            </a:r>
            <a:r>
              <a:rPr lang="en-US" sz="2800"/>
              <a:t> are positive integers. </a:t>
            </a:r>
            <a:endParaRPr/>
          </a:p>
        </p:txBody>
      </p:sp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61" name="Google Shape;461;p53"/>
          <p:cNvSpPr txBox="1"/>
          <p:nvPr/>
        </p:nvSpPr>
        <p:spPr>
          <a:xfrm>
            <a:off x="762000" y="5029200"/>
            <a:ext cx="43845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most popular method.</a:t>
            </a:r>
            <a:endParaRPr/>
          </a:p>
        </p:txBody>
      </p:sp>
      <p:grpSp>
        <p:nvGrpSpPr>
          <p:cNvPr id="462" name="Google Shape;462;p53"/>
          <p:cNvGrpSpPr/>
          <p:nvPr/>
        </p:nvGrpSpPr>
        <p:grpSpPr>
          <a:xfrm>
            <a:off x="1508950" y="3810000"/>
            <a:ext cx="5425250" cy="1006475"/>
            <a:chOff x="1248" y="2552"/>
            <a:chExt cx="3120" cy="634"/>
          </a:xfrm>
        </p:grpSpPr>
        <p:sp>
          <p:nvSpPr>
            <p:cNvPr id="463" name="Google Shape;463;p53"/>
            <p:cNvSpPr/>
            <p:nvPr/>
          </p:nvSpPr>
          <p:spPr>
            <a:xfrm>
              <a:off x="1248" y="2592"/>
              <a:ext cx="3120" cy="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3962" y="2603"/>
              <a:ext cx="324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56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3161" y="2603"/>
              <a:ext cx="199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5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3"/>
            <p:cNvSpPr/>
            <p:nvPr/>
          </p:nvSpPr>
          <p:spPr>
            <a:xfrm>
              <a:off x="2325" y="2603"/>
              <a:ext cx="199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5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3"/>
            <p:cNvSpPr/>
            <p:nvPr/>
          </p:nvSpPr>
          <p:spPr>
            <a:xfrm>
              <a:off x="1315" y="2603"/>
              <a:ext cx="846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5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3"/>
            <p:cNvSpPr/>
            <p:nvPr/>
          </p:nvSpPr>
          <p:spPr>
            <a:xfrm>
              <a:off x="3488" y="2603"/>
              <a:ext cx="37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</a:t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3"/>
            <p:cNvSpPr/>
            <p:nvPr/>
          </p:nvSpPr>
          <p:spPr>
            <a:xfrm>
              <a:off x="2562" y="2603"/>
              <a:ext cx="149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3"/>
            <p:cNvSpPr/>
            <p:nvPr/>
          </p:nvSpPr>
          <p:spPr>
            <a:xfrm>
              <a:off x="2165" y="2603"/>
              <a:ext cx="149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3"/>
            <p:cNvSpPr/>
            <p:nvPr/>
          </p:nvSpPr>
          <p:spPr>
            <a:xfrm>
              <a:off x="2813" y="2552"/>
              <a:ext cx="246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5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How to pick </a:t>
            </a:r>
            <a:r>
              <a:rPr b="1" i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m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?</a:t>
            </a:r>
            <a:endParaRPr/>
          </a:p>
        </p:txBody>
      </p:sp>
      <p:sp>
        <p:nvSpPr>
          <p:cNvPr id="479" name="Google Shape;479;p54"/>
          <p:cNvSpPr txBox="1"/>
          <p:nvPr>
            <p:ph idx="1" type="body"/>
          </p:nvPr>
        </p:nvSpPr>
        <p:spPr>
          <a:xfrm>
            <a:off x="457200" y="12192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choice of </a:t>
            </a:r>
            <a:r>
              <a:rPr i="1" lang="en-US" sz="2800"/>
              <a:t>m</a:t>
            </a:r>
            <a:r>
              <a:rPr lang="en-US" sz="2800"/>
              <a:t> (or </a:t>
            </a:r>
            <a:r>
              <a:rPr lang="en-US" sz="2800">
                <a:solidFill>
                  <a:srgbClr val="0033CC"/>
                </a:solidFill>
              </a:rPr>
              <a:t>hash table size</a:t>
            </a:r>
            <a:r>
              <a:rPr lang="en-US" sz="2800"/>
              <a:t>) is important. If </a:t>
            </a:r>
            <a:r>
              <a:rPr i="1" lang="en-US" sz="2800">
                <a:solidFill>
                  <a:srgbClr val="A50021"/>
                </a:solidFill>
              </a:rPr>
              <a:t>m</a:t>
            </a:r>
            <a:r>
              <a:rPr lang="en-US" sz="2800"/>
              <a:t> is power of two, say </a:t>
            </a:r>
            <a:r>
              <a:rPr lang="en-US" sz="2800">
                <a:solidFill>
                  <a:srgbClr val="A50021"/>
                </a:solidFill>
              </a:rPr>
              <a:t>2</a:t>
            </a:r>
            <a:r>
              <a:rPr baseline="30000" i="1" lang="en-US" sz="2800">
                <a:solidFill>
                  <a:srgbClr val="A50021"/>
                </a:solidFill>
              </a:rPr>
              <a:t>n</a:t>
            </a:r>
            <a:r>
              <a:rPr lang="en-US" sz="2800"/>
              <a:t>, then key modulo of </a:t>
            </a:r>
            <a:r>
              <a:rPr i="1" lang="en-US" sz="2800"/>
              <a:t>m</a:t>
            </a:r>
            <a:r>
              <a:rPr lang="en-US" sz="2800"/>
              <a:t> is the same as extracting the last </a:t>
            </a:r>
            <a:r>
              <a:rPr i="1" lang="en-US" sz="2800"/>
              <a:t>n</a:t>
            </a:r>
            <a:r>
              <a:rPr lang="en-US" sz="2800"/>
              <a:t> bits of the key.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If </a:t>
            </a:r>
            <a:r>
              <a:rPr i="1" lang="en-US" sz="2800">
                <a:solidFill>
                  <a:srgbClr val="A50021"/>
                </a:solidFill>
              </a:rPr>
              <a:t>m</a:t>
            </a:r>
            <a:r>
              <a:rPr lang="en-US" sz="2800"/>
              <a:t> is </a:t>
            </a:r>
            <a:r>
              <a:rPr lang="en-US" sz="2800">
                <a:solidFill>
                  <a:srgbClr val="A50021"/>
                </a:solidFill>
              </a:rPr>
              <a:t>10</a:t>
            </a:r>
            <a:r>
              <a:rPr baseline="30000" i="1" lang="en-US" sz="2800">
                <a:solidFill>
                  <a:srgbClr val="A50021"/>
                </a:solidFill>
              </a:rPr>
              <a:t>n</a:t>
            </a:r>
            <a:r>
              <a:rPr lang="en-US" sz="2800"/>
              <a:t>, then our hash values is the last </a:t>
            </a:r>
            <a:r>
              <a:rPr i="1" lang="en-US" sz="2800"/>
              <a:t>n</a:t>
            </a:r>
            <a:r>
              <a:rPr lang="en-US" sz="2800"/>
              <a:t> digit of keys.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Both are no good.</a:t>
            </a:r>
            <a:endParaRPr/>
          </a:p>
        </p:txBody>
      </p:sp>
      <p:sp>
        <p:nvSpPr>
          <p:cNvPr id="480" name="Google Shape;480;p5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81" name="Google Shape;481;p54"/>
          <p:cNvSpPr txBox="1"/>
          <p:nvPr/>
        </p:nvSpPr>
        <p:spPr>
          <a:xfrm>
            <a:off x="457200" y="44196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Rule of thumb:</a:t>
            </a:r>
            <a:endParaRPr/>
          </a:p>
          <a:p>
            <a:pPr indent="-325438" lvl="1" marL="669925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prime number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a power of two to be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Multiplication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method</a:t>
            </a:r>
            <a:endParaRPr/>
          </a:p>
        </p:txBody>
      </p:sp>
      <p:sp>
        <p:nvSpPr>
          <p:cNvPr id="489" name="Google Shape;489;p55"/>
          <p:cNvSpPr txBox="1"/>
          <p:nvPr>
            <p:ph idx="1" type="body"/>
          </p:nvPr>
        </p:nvSpPr>
        <p:spPr>
          <a:xfrm>
            <a:off x="457200" y="1219200"/>
            <a:ext cx="8458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9263" lvl="0" marL="449263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1.	Multiply by a constant real number 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/>
              <a:t> </a:t>
            </a:r>
            <a:r>
              <a:rPr lang="en-US" sz="2800">
                <a:solidFill>
                  <a:srgbClr val="0000CC"/>
                </a:solidFill>
              </a:rPr>
              <a:t>between 0 and 1</a:t>
            </a:r>
            <a:endParaRPr/>
          </a:p>
          <a:p>
            <a:pPr indent="-449263" lvl="0" marL="449263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2.	Extract the fractional part</a:t>
            </a:r>
            <a:endParaRPr/>
          </a:p>
          <a:p>
            <a:pPr indent="-449263" lvl="0" marL="449263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3.	Multiply by </a:t>
            </a:r>
            <a:r>
              <a:rPr i="1" lang="en-US" sz="2800">
                <a:solidFill>
                  <a:srgbClr val="0000FF"/>
                </a:solidFill>
              </a:rPr>
              <a:t>m</a:t>
            </a:r>
            <a:r>
              <a:rPr lang="en-US" sz="2800"/>
              <a:t>, the hash table size</a:t>
            </a:r>
            <a:endParaRPr/>
          </a:p>
        </p:txBody>
      </p:sp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491" name="Google Shape;491;p55"/>
          <p:cNvGrpSpPr/>
          <p:nvPr/>
        </p:nvGrpSpPr>
        <p:grpSpPr>
          <a:xfrm>
            <a:off x="280100" y="3200400"/>
            <a:ext cx="8900050" cy="1130300"/>
            <a:chOff x="864" y="2072"/>
            <a:chExt cx="4405" cy="761"/>
          </a:xfrm>
        </p:grpSpPr>
        <p:sp>
          <p:nvSpPr>
            <p:cNvPr id="492" name="Google Shape;492;p55"/>
            <p:cNvSpPr/>
            <p:nvPr/>
          </p:nvSpPr>
          <p:spPr>
            <a:xfrm>
              <a:off x="864" y="2208"/>
              <a:ext cx="417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3991" y="2197"/>
              <a:ext cx="190" cy="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4561" y="2197"/>
              <a:ext cx="190" cy="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3073" y="2072"/>
              <a:ext cx="181" cy="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8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(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4717" y="2072"/>
              <a:ext cx="317" cy="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8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)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633" y="2197"/>
              <a:ext cx="190" cy="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4831" y="2197"/>
              <a:ext cx="438" cy="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⎦ 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4130" y="2253"/>
              <a:ext cx="47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lang="en-US" sz="4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3201" y="2253"/>
              <a:ext cx="47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lang="en-US" sz="4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2772" y="2253"/>
              <a:ext cx="499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1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1857" y="2253"/>
              <a:ext cx="181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912" y="2256"/>
              <a:ext cx="771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3689" y="2206"/>
              <a:ext cx="224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5"/>
            <p:cNvSpPr/>
            <p:nvPr/>
          </p:nvSpPr>
          <p:spPr>
            <a:xfrm>
              <a:off x="2306" y="2206"/>
              <a:ext cx="224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2075" y="2253"/>
              <a:ext cx="13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1709" y="2253"/>
              <a:ext cx="13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55"/>
          <p:cNvSpPr txBox="1"/>
          <p:nvPr/>
        </p:nvSpPr>
        <p:spPr>
          <a:xfrm>
            <a:off x="685800" y="4724400"/>
            <a:ext cx="73152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reciprocal of the 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golden ratio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(sqrt(5) - 1)/2 = 0.618033  seems to be a good choice for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(recommended by Knuth).</a:t>
            </a:r>
            <a:endParaRPr/>
          </a:p>
        </p:txBody>
      </p:sp>
      <p:sp>
        <p:nvSpPr>
          <p:cNvPr id="509" name="Google Shape;509;p5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type="title"/>
          </p:nvPr>
        </p:nvSpPr>
        <p:spPr>
          <a:xfrm>
            <a:off x="422366" y="236536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Hashing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strings </a:t>
            </a:r>
            <a:r>
              <a:rPr b="1" lang="en-US" sz="3600">
                <a:solidFill>
                  <a:srgbClr val="0033CC"/>
                </a:solidFill>
                <a:latin typeface="Federo"/>
                <a:ea typeface="Federo"/>
                <a:cs typeface="Federo"/>
                <a:sym typeface="Federo"/>
              </a:rPr>
              <a:t>(1/4)</a:t>
            </a:r>
            <a:endParaRPr/>
          </a:p>
        </p:txBody>
      </p:sp>
      <p:sp>
        <p:nvSpPr>
          <p:cNvPr id="516" name="Google Shape;516;p56"/>
          <p:cNvSpPr txBox="1"/>
          <p:nvPr>
            <p:ph idx="1" type="body"/>
          </p:nvPr>
        </p:nvSpPr>
        <p:spPr>
          <a:xfrm>
            <a:off x="457200" y="1219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An example hash function for strings:</a:t>
            </a:r>
            <a:endParaRPr/>
          </a:p>
        </p:txBody>
      </p:sp>
      <p:sp>
        <p:nvSpPr>
          <p:cNvPr id="517" name="Google Shape;517;p5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18" name="Google Shape;518;p56"/>
          <p:cNvSpPr txBox="1"/>
          <p:nvPr/>
        </p:nvSpPr>
        <p:spPr>
          <a:xfrm>
            <a:off x="457200" y="1981199"/>
            <a:ext cx="8229600" cy="3825875"/>
          </a:xfrm>
          <a:prstGeom prst="rect">
            <a:avLst/>
          </a:prstGeom>
          <a:noFill/>
          <a:ln cap="flat" cmpd="sng" w="28575">
            <a:solidFill>
              <a:srgbClr val="C0C0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 </a:t>
            </a:r>
            <a:r>
              <a:rPr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 s is a string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sum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 c in s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 </a:t>
            </a:r>
            <a:r>
              <a:rPr b="1" i="0" lang="en-US" sz="3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ASCII values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all characters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</a:t>
            </a:r>
            <a:r>
              <a:rPr b="1" i="0" lang="en-US" sz="3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is the hash table size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19" name="Google Shape;519;p5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Hashing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strings</a:t>
            </a:r>
            <a:r>
              <a:rPr b="1" lang="en-US" sz="3600">
                <a:solidFill>
                  <a:srgbClr val="0033CC"/>
                </a:solidFill>
                <a:latin typeface="Federo"/>
                <a:ea typeface="Federo"/>
                <a:cs typeface="Federo"/>
                <a:sym typeface="Federo"/>
              </a:rPr>
              <a:t>:</a:t>
            </a:r>
            <a:r>
              <a:rPr b="1" lang="en-US" sz="3600">
                <a:solidFill>
                  <a:srgbClr val="0000FF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b="1" lang="en-US" sz="3600">
                <a:solidFill>
                  <a:srgbClr val="0033CC"/>
                </a:solidFill>
                <a:latin typeface="Federo"/>
                <a:ea typeface="Federo"/>
                <a:cs typeface="Federo"/>
                <a:sym typeface="Federo"/>
              </a:rPr>
              <a:t>Examples (2/4)</a:t>
            </a:r>
            <a:endParaRPr/>
          </a:p>
        </p:txBody>
      </p:sp>
      <p:sp>
        <p:nvSpPr>
          <p:cNvPr id="526" name="Google Shape;526;p57"/>
          <p:cNvSpPr txBox="1"/>
          <p:nvPr>
            <p:ph idx="1" type="body"/>
          </p:nvPr>
        </p:nvSpPr>
        <p:spPr>
          <a:xfrm>
            <a:off x="457200" y="1219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lang="en-US" sz="2800"/>
              <a:t>hash(“Tan Ah Teck”)</a:t>
            </a:r>
            <a:endParaRPr/>
          </a:p>
        </p:txBody>
      </p:sp>
      <p:sp>
        <p:nvSpPr>
          <p:cNvPr id="527" name="Google Shape;527;p5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28" name="Google Shape;528;p57"/>
          <p:cNvSpPr txBox="1"/>
          <p:nvPr/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(“T” + “a” + “n” + “ ”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“A” + “h” + “ ”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“T” + “e” + “c” + “k”)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  </a:t>
            </a:r>
            <a:r>
              <a:rPr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 hash table size is 11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(84 + 97 + 110 + 32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65 + 104 + 32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84 + 101 + 99 + 107)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825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Hashing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strings</a:t>
            </a:r>
            <a:r>
              <a:rPr b="1" lang="en-US" sz="3600">
                <a:solidFill>
                  <a:srgbClr val="0033CC"/>
                </a:solidFill>
                <a:latin typeface="Federo"/>
                <a:ea typeface="Federo"/>
                <a:cs typeface="Federo"/>
                <a:sym typeface="Federo"/>
              </a:rPr>
              <a:t>: Examples (3/4)</a:t>
            </a:r>
            <a:endParaRPr/>
          </a:p>
        </p:txBody>
      </p:sp>
      <p:sp>
        <p:nvSpPr>
          <p:cNvPr id="536" name="Google Shape;536;p5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37" name="Google Shape;537;p58"/>
          <p:cNvSpPr txBox="1"/>
          <p:nvPr>
            <p:ph idx="1" type="body"/>
          </p:nvPr>
        </p:nvSpPr>
        <p:spPr>
          <a:xfrm>
            <a:off x="457200" y="1219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All 3 strings below have the </a:t>
            </a:r>
            <a:r>
              <a:rPr lang="en-US" sz="2800">
                <a:solidFill>
                  <a:srgbClr val="C00000"/>
                </a:solidFill>
              </a:rPr>
              <a:t>same</a:t>
            </a:r>
            <a:r>
              <a:rPr lang="en-US" sz="2800">
                <a:solidFill>
                  <a:srgbClr val="0000FF"/>
                </a:solidFill>
              </a:rPr>
              <a:t> hash value</a:t>
            </a:r>
            <a:r>
              <a:rPr lang="en-US" sz="2800"/>
              <a:t>! Why?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Lee Chin Tan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Chen Le Tian</a:t>
            </a:r>
            <a:endParaRPr sz="2400"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Chan Tin Lee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C00000"/>
                </a:solidFill>
              </a:rPr>
              <a:t>Problem: </a:t>
            </a:r>
            <a:r>
              <a:rPr lang="en-US" sz="2800"/>
              <a:t>This hash function value does not depend on positions of characters! – Bad 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Hashing of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strings </a:t>
            </a:r>
            <a:r>
              <a:rPr b="1" lang="en-US" sz="3600">
                <a:solidFill>
                  <a:srgbClr val="0033CC"/>
                </a:solidFill>
                <a:latin typeface="Federo"/>
                <a:ea typeface="Federo"/>
                <a:cs typeface="Federo"/>
                <a:sym typeface="Federo"/>
              </a:rPr>
              <a:t>(4/4)</a:t>
            </a:r>
            <a:endParaRPr/>
          </a:p>
        </p:txBody>
      </p:sp>
      <p:sp>
        <p:nvSpPr>
          <p:cNvPr id="545" name="Google Shape;545;p5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457200" y="1143000"/>
            <a:ext cx="8458200" cy="1290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better hash function for strings is to “shift” the sum after each character, so that the positions of the characters affect the hash value.</a:t>
            </a:r>
            <a:endParaRPr/>
          </a:p>
        </p:txBody>
      </p:sp>
      <p:sp>
        <p:nvSpPr>
          <p:cNvPr id="547" name="Google Shape;547;p59"/>
          <p:cNvSpPr txBox="1"/>
          <p:nvPr/>
        </p:nvSpPr>
        <p:spPr>
          <a:xfrm>
            <a:off x="533400" y="2550304"/>
            <a:ext cx="8077200" cy="2895600"/>
          </a:xfrm>
          <a:prstGeom prst="rect">
            <a:avLst/>
          </a:prstGeom>
          <a:noFill/>
          <a:ln cap="flat" cmpd="sng" w="28575">
            <a:solidFill>
              <a:srgbClr val="C0C0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/>
          </a:p>
          <a:p>
            <a:pPr indent="0" lvl="0" marL="1111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sum = 0</a:t>
            </a:r>
            <a:endParaRPr/>
          </a:p>
          <a:p>
            <a:pPr indent="0" lvl="0" marL="1111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 c in s {</a:t>
            </a:r>
            <a:endParaRPr/>
          </a:p>
          <a:p>
            <a:pPr indent="0" lvl="0" marL="1111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 =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sum*</a:t>
            </a:r>
            <a:r>
              <a:rPr b="0" i="0" lang="en-US" sz="28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endParaRPr/>
          </a:p>
          <a:p>
            <a:pPr indent="0" lvl="0" marL="1111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111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   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 is the hash table size</a:t>
            </a:r>
            <a:endParaRPr/>
          </a:p>
        </p:txBody>
      </p:sp>
      <p:sp>
        <p:nvSpPr>
          <p:cNvPr id="548" name="Google Shape;548;p59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Java’s String.hashCode() uses *31 as well.</a:t>
            </a:r>
            <a:endParaRPr/>
          </a:p>
        </p:txBody>
      </p:sp>
      <p:sp>
        <p:nvSpPr>
          <p:cNvPr id="549" name="Google Shape;549;p5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Collision Resolution</a:t>
            </a:r>
            <a:endParaRPr/>
          </a:p>
        </p:txBody>
      </p:sp>
      <p:sp>
        <p:nvSpPr>
          <p:cNvPr id="556" name="Google Shape;556;p6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Probability of Collision (1/2)</a:t>
            </a:r>
            <a:endParaRPr/>
          </a:p>
        </p:txBody>
      </p:sp>
      <p:sp>
        <p:nvSpPr>
          <p:cNvPr id="563" name="Google Shape;563;p61"/>
          <p:cNvSpPr txBox="1"/>
          <p:nvPr>
            <p:ph idx="1" type="body"/>
          </p:nvPr>
        </p:nvSpPr>
        <p:spPr>
          <a:xfrm>
            <a:off x="457200" y="1143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b="1" lang="en-US" sz="2400">
                <a:solidFill>
                  <a:srgbClr val="CC0000"/>
                </a:solidFill>
              </a:rPr>
              <a:t>von Mises Paradox </a:t>
            </a:r>
            <a:r>
              <a:rPr b="1" lang="en-US" sz="2400">
                <a:solidFill>
                  <a:srgbClr val="3333FF"/>
                </a:solidFill>
              </a:rPr>
              <a:t>(The Birthday Paradox)</a:t>
            </a:r>
            <a:r>
              <a:rPr lang="en-US" sz="2400"/>
              <a:t>: </a:t>
            </a:r>
            <a:br>
              <a:rPr lang="en-US" sz="2400"/>
            </a:br>
            <a:r>
              <a:rPr lang="en-US" sz="2400"/>
              <a:t>“How many people must be in a room before the probability that some </a:t>
            </a:r>
            <a:r>
              <a:rPr lang="en-US" sz="2400">
                <a:solidFill>
                  <a:srgbClr val="0033CC"/>
                </a:solidFill>
              </a:rPr>
              <a:t>share a birthday</a:t>
            </a:r>
            <a:r>
              <a:rPr lang="en-US" sz="2400"/>
              <a:t>, ignoring the year and leap days, becomes at least 50 percent?”</a:t>
            </a:r>
            <a:endParaRPr/>
          </a:p>
        </p:txBody>
      </p:sp>
      <p:sp>
        <p:nvSpPr>
          <p:cNvPr id="564" name="Google Shape;564;p6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65" name="Google Shape;565;p61"/>
          <p:cNvSpPr txBox="1"/>
          <p:nvPr/>
        </p:nvSpPr>
        <p:spPr>
          <a:xfrm>
            <a:off x="533400" y="2890684"/>
            <a:ext cx="8300885" cy="1452716"/>
          </a:xfrm>
          <a:prstGeom prst="rect">
            <a:avLst/>
          </a:prstGeom>
          <a:noFill/>
          <a:ln cap="flat" cmpd="sng" w="28575">
            <a:solidFill>
              <a:srgbClr val="C0C0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Probability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birthday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681" y="3326452"/>
            <a:ext cx="5597525" cy="88106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  <p:sp>
        <p:nvSpPr>
          <p:cNvPr id="568" name="Google Shape;568;p61"/>
          <p:cNvSpPr txBox="1"/>
          <p:nvPr/>
        </p:nvSpPr>
        <p:spPr>
          <a:xfrm>
            <a:off x="533400" y="4562167"/>
            <a:ext cx="8300885" cy="1794822"/>
          </a:xfrm>
          <a:prstGeom prst="rect">
            <a:avLst/>
          </a:prstGeom>
          <a:noFill/>
          <a:ln cap="flat" cmpd="sng" w="28575">
            <a:solidFill>
              <a:srgbClr val="C0C0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Probability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(same birthday)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= 1 – Q(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0.507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you need only 23 people in the room!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Probability of Collision (2/2)</a:t>
            </a:r>
            <a:endParaRPr/>
          </a:p>
        </p:txBody>
      </p:sp>
      <p:sp>
        <p:nvSpPr>
          <p:cNvPr id="575" name="Google Shape;575;p62"/>
          <p:cNvSpPr txBox="1"/>
          <p:nvPr>
            <p:ph idx="1" type="body"/>
          </p:nvPr>
        </p:nvSpPr>
        <p:spPr>
          <a:xfrm>
            <a:off x="457200" y="1219200"/>
            <a:ext cx="8077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This means that if there are </a:t>
            </a:r>
            <a:r>
              <a:rPr lang="en-US" sz="2800">
                <a:solidFill>
                  <a:srgbClr val="C00000"/>
                </a:solidFill>
              </a:rPr>
              <a:t>23</a:t>
            </a:r>
            <a:r>
              <a:rPr lang="en-US" sz="2800"/>
              <a:t> people in a room, the probability that some people share a birthday is </a:t>
            </a:r>
            <a:r>
              <a:rPr lang="en-US" sz="2800">
                <a:solidFill>
                  <a:srgbClr val="C00000"/>
                </a:solidFill>
              </a:rPr>
              <a:t>50.7%</a:t>
            </a:r>
            <a:r>
              <a:rPr lang="en-US" sz="2800"/>
              <a:t>!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the hashing context, if we insert </a:t>
            </a:r>
            <a:r>
              <a:rPr lang="en-US" sz="2800">
                <a:solidFill>
                  <a:srgbClr val="C00000"/>
                </a:solidFill>
              </a:rPr>
              <a:t>23</a:t>
            </a:r>
            <a:r>
              <a:rPr lang="en-US" sz="2800"/>
              <a:t> keys into a table with </a:t>
            </a:r>
            <a:r>
              <a:rPr lang="en-US" sz="2800">
                <a:solidFill>
                  <a:srgbClr val="C00000"/>
                </a:solidFill>
              </a:rPr>
              <a:t>365</a:t>
            </a:r>
            <a:r>
              <a:rPr lang="en-US" sz="2800"/>
              <a:t> slots, </a:t>
            </a:r>
            <a:r>
              <a:rPr lang="en-US" sz="2800" u="sng"/>
              <a:t>more than half of the time</a:t>
            </a:r>
            <a:r>
              <a:rPr lang="en-US" sz="2800"/>
              <a:t> we will get collisions! Such a result is counter-intuitive to many.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So, collision is very likely!</a:t>
            </a:r>
            <a:endParaRPr/>
          </a:p>
        </p:txBody>
      </p:sp>
      <p:sp>
        <p:nvSpPr>
          <p:cNvPr id="576" name="Google Shape;576;p6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77" name="Google Shape;577;p6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Collision Resolution Techniques</a:t>
            </a:r>
            <a:endParaRPr/>
          </a:p>
        </p:txBody>
      </p:sp>
      <p:sp>
        <p:nvSpPr>
          <p:cNvPr id="584" name="Google Shape;584;p63"/>
          <p:cNvSpPr txBox="1"/>
          <p:nvPr>
            <p:ph idx="1" type="body"/>
          </p:nvPr>
        </p:nvSpPr>
        <p:spPr>
          <a:xfrm>
            <a:off x="457200" y="1219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C00000"/>
                </a:solidFill>
              </a:rPr>
              <a:t>Separate Chaining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FF"/>
                </a:solidFill>
              </a:rPr>
              <a:t>Linear Probing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C00000"/>
                </a:solidFill>
              </a:rPr>
              <a:t>Quadratic Probing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FF"/>
                </a:solidFill>
              </a:rPr>
              <a:t>Double Hashing</a:t>
            </a:r>
            <a:endParaRPr/>
          </a:p>
        </p:txBody>
      </p:sp>
      <p:sp>
        <p:nvSpPr>
          <p:cNvPr id="585" name="Google Shape;585;p6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86" name="Google Shape;586;p6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website address is changed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http://sakai.it.tdt.edu.vn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codes cs1010, cs1020, cs2010 are placed by 501042, 501043, 502043 respectively.</a:t>
            </a:r>
            <a:endParaRPr/>
          </a:p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Separate Chaining</a:t>
            </a:r>
            <a:endParaRPr/>
          </a:p>
        </p:txBody>
      </p:sp>
      <p:sp>
        <p:nvSpPr>
          <p:cNvPr id="593" name="Google Shape;593;p6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594" name="Google Shape;594;p64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595" name="Google Shape;595;p64"/>
            <p:cNvSpPr/>
            <p:nvPr/>
          </p:nvSpPr>
          <p:spPr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4"/>
            <p:cNvSpPr/>
            <p:nvPr/>
          </p:nvSpPr>
          <p:spPr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4"/>
            <p:cNvSpPr/>
            <p:nvPr/>
          </p:nvSpPr>
          <p:spPr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4"/>
            <p:cNvSpPr txBox="1"/>
            <p:nvPr/>
          </p:nvSpPr>
          <p:spPr>
            <a:xfrm>
              <a:off x="1143000" y="15240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4"/>
            <p:cNvSpPr txBox="1"/>
            <p:nvPr/>
          </p:nvSpPr>
          <p:spPr>
            <a:xfrm>
              <a:off x="9144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00" name="Google Shape;600;p64"/>
            <p:cNvSpPr txBox="1"/>
            <p:nvPr/>
          </p:nvSpPr>
          <p:spPr>
            <a:xfrm>
              <a:off x="457200" y="5029200"/>
              <a:ext cx="10668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m-1</a:t>
              </a:r>
              <a:endParaRPr/>
            </a:p>
          </p:txBody>
        </p:sp>
        <p:sp>
          <p:nvSpPr>
            <p:cNvPr id="601" name="Google Shape;601;p64"/>
            <p:cNvSpPr/>
            <p:nvPr/>
          </p:nvSpPr>
          <p:spPr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k2,data</a:t>
              </a:r>
              <a:endParaRPr/>
            </a:p>
          </p:txBody>
        </p:sp>
        <p:sp>
          <p:nvSpPr>
            <p:cNvPr id="602" name="Google Shape;602;p64"/>
            <p:cNvSpPr/>
            <p:nvPr/>
          </p:nvSpPr>
          <p:spPr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k1,data</a:t>
              </a:r>
              <a:endParaRPr/>
            </a:p>
          </p:txBody>
        </p:sp>
        <p:sp>
          <p:nvSpPr>
            <p:cNvPr id="603" name="Google Shape;603;p64"/>
            <p:cNvSpPr/>
            <p:nvPr/>
          </p:nvSpPr>
          <p:spPr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k3,data</a:t>
              </a:r>
              <a:endParaRPr/>
            </a:p>
          </p:txBody>
        </p:sp>
        <p:sp>
          <p:nvSpPr>
            <p:cNvPr id="604" name="Google Shape;604;p64"/>
            <p:cNvSpPr/>
            <p:nvPr/>
          </p:nvSpPr>
          <p:spPr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64"/>
            <p:cNvCxnSpPr/>
            <p:nvPr/>
          </p:nvCxnSpPr>
          <p:spPr>
            <a:xfrm>
              <a:off x="2057400" y="1676400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06" name="Google Shape;606;p64"/>
            <p:cNvCxnSpPr/>
            <p:nvPr/>
          </p:nvCxnSpPr>
          <p:spPr>
            <a:xfrm>
              <a:off x="2057400" y="2819400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607" name="Google Shape;607;p64"/>
            <p:cNvCxnSpPr/>
            <p:nvPr/>
          </p:nvCxnSpPr>
          <p:spPr>
            <a:xfrm>
              <a:off x="2133600" y="5334000"/>
              <a:ext cx="1676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608" name="Google Shape;608;p64"/>
            <p:cNvSpPr/>
            <p:nvPr/>
          </p:nvSpPr>
          <p:spPr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k4,data</a:t>
              </a:r>
              <a:endParaRPr/>
            </a:p>
          </p:txBody>
        </p:sp>
        <p:cxnSp>
          <p:nvCxnSpPr>
            <p:cNvPr id="609" name="Google Shape;609;p64"/>
            <p:cNvCxnSpPr>
              <a:stCxn id="601" idx="6"/>
              <a:endCxn id="608" idx="2"/>
            </p:cNvCxnSpPr>
            <p:nvPr/>
          </p:nvCxnSpPr>
          <p:spPr>
            <a:xfrm>
              <a:off x="5257800" y="2781300"/>
              <a:ext cx="685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610" name="Google Shape;610;p64"/>
          <p:cNvSpPr/>
          <p:nvPr/>
        </p:nvSpPr>
        <p:spPr>
          <a:xfrm>
            <a:off x="2971800" y="3276600"/>
            <a:ext cx="5943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straight forward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linked-list</a:t>
            </a:r>
            <a:r>
              <a:rPr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the collided keys. Should we order the data in each linked list by their key values?</a:t>
            </a:r>
            <a:endParaRPr/>
          </a:p>
        </p:txBody>
      </p:sp>
      <p:sp>
        <p:nvSpPr>
          <p:cNvPr id="611" name="Google Shape;611;p64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sp>
        <p:nvSpPr>
          <p:cNvPr id="612" name="Google Shape;612;p6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Hash operations</a:t>
            </a:r>
            <a:endParaRPr/>
          </a:p>
        </p:txBody>
      </p:sp>
      <p:sp>
        <p:nvSpPr>
          <p:cNvPr id="619" name="Google Shape;619;p6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20" name="Google Shape;620;p65"/>
          <p:cNvSpPr txBox="1"/>
          <p:nvPr/>
        </p:nvSpPr>
        <p:spPr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chaining</a:t>
            </a:r>
            <a:endParaRPr/>
          </a:p>
        </p:txBody>
      </p:sp>
      <p:sp>
        <p:nvSpPr>
          <p:cNvPr id="621" name="Google Shape;621;p65"/>
          <p:cNvSpPr txBox="1"/>
          <p:nvPr/>
        </p:nvSpPr>
        <p:spPr>
          <a:xfrm>
            <a:off x="4572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(key, data)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Insert data into the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a[h(key)]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Takes O(1) time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 key from the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a[h(key)]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Takes O(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time, where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length of the chain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data from the 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a[h(key)]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Takes O(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time, where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length of the chain</a:t>
            </a:r>
            <a:endParaRPr/>
          </a:p>
        </p:txBody>
      </p:sp>
      <p:sp>
        <p:nvSpPr>
          <p:cNvPr id="622" name="Google Shape;622;p6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"/>
          <p:cNvSpPr txBox="1"/>
          <p:nvPr>
            <p:ph type="title"/>
          </p:nvPr>
        </p:nvSpPr>
        <p:spPr>
          <a:xfrm>
            <a:off x="457200" y="3810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 Analysis: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Performance of Hash Table</a:t>
            </a:r>
            <a:endParaRPr/>
          </a:p>
        </p:txBody>
      </p:sp>
      <p:sp>
        <p:nvSpPr>
          <p:cNvPr id="629" name="Google Shape;629;p66"/>
          <p:cNvSpPr txBox="1"/>
          <p:nvPr>
            <p:ph idx="1" type="body"/>
          </p:nvPr>
        </p:nvSpPr>
        <p:spPr>
          <a:xfrm>
            <a:off x="457200" y="1219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i="1" lang="en-US" sz="2800">
                <a:solidFill>
                  <a:srgbClr val="C00000"/>
                </a:solidFill>
              </a:rPr>
              <a:t>n</a:t>
            </a:r>
            <a:r>
              <a:rPr lang="en-US" sz="2800"/>
              <a:t>: number of keys in the hash table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i="1" lang="en-US" sz="2800">
                <a:solidFill>
                  <a:srgbClr val="C00000"/>
                </a:solidFill>
              </a:rPr>
              <a:t>m</a:t>
            </a:r>
            <a:r>
              <a:rPr lang="en-US" sz="2800"/>
              <a:t>: size of the hash tables – number of slots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C00000"/>
                </a:solidFill>
              </a:rPr>
              <a:t>α</a:t>
            </a:r>
            <a:r>
              <a:rPr lang="en-US" sz="2800"/>
              <a:t>: </a:t>
            </a:r>
            <a:r>
              <a:rPr lang="en-US" sz="2800">
                <a:solidFill>
                  <a:srgbClr val="0000FF"/>
                </a:solidFill>
              </a:rPr>
              <a:t>load factor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		α = </a:t>
            </a:r>
            <a:r>
              <a:rPr i="1" lang="en-US" sz="2800"/>
              <a:t>n</a:t>
            </a:r>
            <a:r>
              <a:rPr lang="en-US" sz="2800"/>
              <a:t>/</a:t>
            </a:r>
            <a:r>
              <a:rPr i="1" lang="en-US" sz="2800"/>
              <a:t>m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	a measure of </a:t>
            </a:r>
            <a:r>
              <a:rPr lang="en-US" sz="2800">
                <a:solidFill>
                  <a:srgbClr val="0000FF"/>
                </a:solidFill>
              </a:rPr>
              <a:t>how full </a:t>
            </a:r>
            <a:r>
              <a:rPr lang="en-US" sz="2800"/>
              <a:t>the hash table is. If table size is the number of linked lists, then α is the average length of the linked lists.</a:t>
            </a:r>
            <a:endParaRPr sz="2800"/>
          </a:p>
        </p:txBody>
      </p:sp>
      <p:sp>
        <p:nvSpPr>
          <p:cNvPr id="630" name="Google Shape;630;p6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31" name="Google Shape;631;p66"/>
          <p:cNvSpPr txBox="1"/>
          <p:nvPr/>
        </p:nvSpPr>
        <p:spPr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chaining</a:t>
            </a:r>
            <a:endParaRPr/>
          </a:p>
        </p:txBody>
      </p:sp>
      <p:sp>
        <p:nvSpPr>
          <p:cNvPr id="632" name="Google Shape;632;p6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7"/>
          <p:cNvSpPr txBox="1"/>
          <p:nvPr>
            <p:ph type="title"/>
          </p:nvPr>
        </p:nvSpPr>
        <p:spPr>
          <a:xfrm>
            <a:off x="457200" y="381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Reconstructing Hash Table</a:t>
            </a:r>
            <a:endParaRPr/>
          </a:p>
        </p:txBody>
      </p:sp>
      <p:sp>
        <p:nvSpPr>
          <p:cNvPr id="639" name="Google Shape;639;p67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To keep α bounded, we may need to </a:t>
            </a:r>
            <a:r>
              <a:rPr lang="en-US" sz="2800">
                <a:solidFill>
                  <a:srgbClr val="C00000"/>
                </a:solidFill>
              </a:rPr>
              <a:t>reconstruct</a:t>
            </a:r>
            <a:r>
              <a:rPr lang="en-US" sz="2800"/>
              <a:t> the whole table when the load factor exceeds the bound.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Whenever the load factor exceeds the bound, we need to </a:t>
            </a:r>
            <a:r>
              <a:rPr lang="en-US" sz="2800">
                <a:solidFill>
                  <a:srgbClr val="0000FF"/>
                </a:solidFill>
              </a:rPr>
              <a:t>rehash</a:t>
            </a:r>
            <a:r>
              <a:rPr lang="en-US" sz="2800"/>
              <a:t> all keys into a </a:t>
            </a:r>
            <a:r>
              <a:rPr lang="en-US" sz="2800">
                <a:solidFill>
                  <a:srgbClr val="0000FF"/>
                </a:solidFill>
              </a:rPr>
              <a:t>bigger </a:t>
            </a:r>
            <a:r>
              <a:rPr lang="en-US" sz="2800"/>
              <a:t>table (increase </a:t>
            </a:r>
            <a:r>
              <a:rPr i="1" lang="en-US" sz="2800"/>
              <a:t>m</a:t>
            </a:r>
            <a:r>
              <a:rPr lang="en-US" sz="2800"/>
              <a:t> to reduce α), say double the table size </a:t>
            </a:r>
            <a:r>
              <a:rPr i="1" lang="en-US" sz="2800"/>
              <a:t>m</a:t>
            </a:r>
            <a:r>
              <a:rPr lang="en-US" sz="2800"/>
              <a:t>.</a:t>
            </a:r>
            <a:endParaRPr/>
          </a:p>
        </p:txBody>
      </p:sp>
      <p:sp>
        <p:nvSpPr>
          <p:cNvPr id="640" name="Google Shape;640;p6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41" name="Google Shape;641;p67"/>
          <p:cNvSpPr txBox="1"/>
          <p:nvPr/>
        </p:nvSpPr>
        <p:spPr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chaining</a:t>
            </a:r>
            <a:endParaRPr/>
          </a:p>
        </p:txBody>
      </p:sp>
      <p:sp>
        <p:nvSpPr>
          <p:cNvPr id="642" name="Google Shape;642;p6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</a:t>
            </a:r>
            <a:endParaRPr/>
          </a:p>
        </p:txBody>
      </p:sp>
      <p:sp>
        <p:nvSpPr>
          <p:cNvPr id="649" name="Google Shape;649;p6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50" name="Google Shape;650;p68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grpSp>
        <p:nvGrpSpPr>
          <p:cNvPr id="651" name="Google Shape;651;p68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652" name="Google Shape;652;p68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8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54" name="Google Shape;654;p68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8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8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8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8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8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8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8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2" name="Google Shape;662;p68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63" name="Google Shape;663;p68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64" name="Google Shape;664;p68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65" name="Google Shape;665;p68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66" name="Google Shape;666;p68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667" name="Google Shape;667;p68"/>
          <p:cNvSpPr/>
          <p:nvPr/>
        </p:nvSpPr>
        <p:spPr>
          <a:xfrm>
            <a:off x="457200" y="1676400"/>
            <a:ext cx="29718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table size m=7</a:t>
            </a:r>
            <a:endParaRPr/>
          </a:p>
        </p:txBody>
      </p:sp>
      <p:sp>
        <p:nvSpPr>
          <p:cNvPr id="668" name="Google Shape;668;p68"/>
          <p:cNvSpPr txBox="1"/>
          <p:nvPr/>
        </p:nvSpPr>
        <p:spPr>
          <a:xfrm>
            <a:off x="457200" y="2971800"/>
            <a:ext cx="3187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7 is a prime number.</a:t>
            </a:r>
            <a:endParaRPr/>
          </a:p>
        </p:txBody>
      </p:sp>
      <p:sp>
        <p:nvSpPr>
          <p:cNvPr id="669" name="Google Shape;669;p68"/>
          <p:cNvSpPr/>
          <p:nvPr/>
        </p:nvSpPr>
        <p:spPr>
          <a:xfrm>
            <a:off x="5715000" y="1676400"/>
            <a:ext cx="3048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when we get a </a:t>
            </a:r>
            <a:r>
              <a:rPr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collision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scan through the table looking for the 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next empty slot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(wrapping around when we reach the last slot).</a:t>
            </a:r>
            <a:endParaRPr/>
          </a:p>
        </p:txBody>
      </p:sp>
      <p:sp>
        <p:nvSpPr>
          <p:cNvPr id="670" name="Google Shape;670;p6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18</a:t>
            </a:r>
            <a:endParaRPr/>
          </a:p>
        </p:txBody>
      </p:sp>
      <p:sp>
        <p:nvSpPr>
          <p:cNvPr id="677" name="Google Shape;677;p6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78" name="Google Shape;678;p69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679" name="Google Shape;679;p69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680" name="Google Shape;680;p69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9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82" name="Google Shape;682;p69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9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9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9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9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9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9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9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90" name="Google Shape;690;p69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91" name="Google Shape;691;p69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92" name="Google Shape;692;p69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93" name="Google Shape;693;p69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94" name="Google Shape;694;p69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695" name="Google Shape;695;p69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696" name="Google Shape;696;p69"/>
          <p:cNvSpPr txBox="1"/>
          <p:nvPr/>
        </p:nvSpPr>
        <p:spPr>
          <a:xfrm>
            <a:off x="457200" y="24384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hash(18) = 18 mod 7 = 4</a:t>
            </a:r>
            <a:endParaRPr/>
          </a:p>
        </p:txBody>
      </p:sp>
      <p:sp>
        <p:nvSpPr>
          <p:cNvPr id="697" name="Google Shape;697;p69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698" name="Google Shape;698;p6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14</a:t>
            </a:r>
            <a:endParaRPr/>
          </a:p>
        </p:txBody>
      </p:sp>
      <p:sp>
        <p:nvSpPr>
          <p:cNvPr id="705" name="Google Shape;705;p7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06" name="Google Shape;706;p70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707" name="Google Shape;707;p70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708" name="Google Shape;708;p70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0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0" name="Google Shape;710;p70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0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0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0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0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0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0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0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8" name="Google Shape;718;p70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9" name="Google Shape;719;p70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20" name="Google Shape;720;p70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21" name="Google Shape;721;p70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22" name="Google Shape;722;p70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723" name="Google Shape;723;p70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724" name="Google Shape;724;p70"/>
          <p:cNvSpPr txBox="1"/>
          <p:nvPr/>
        </p:nvSpPr>
        <p:spPr>
          <a:xfrm>
            <a:off x="457200" y="24384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hash(18) = 18 mod 7 = 4</a:t>
            </a:r>
            <a:endParaRPr/>
          </a:p>
        </p:txBody>
      </p:sp>
      <p:sp>
        <p:nvSpPr>
          <p:cNvPr id="725" name="Google Shape;725;p70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726" name="Google Shape;726;p70"/>
          <p:cNvSpPr txBox="1"/>
          <p:nvPr/>
        </p:nvSpPr>
        <p:spPr>
          <a:xfrm>
            <a:off x="457200" y="28956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hash(14) = 14 mod 7 = 0</a:t>
            </a:r>
            <a:endParaRPr/>
          </a:p>
        </p:txBody>
      </p:sp>
      <p:sp>
        <p:nvSpPr>
          <p:cNvPr id="727" name="Google Shape;727;p70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728" name="Google Shape;728;p7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21</a:t>
            </a:r>
            <a:endParaRPr/>
          </a:p>
        </p:txBody>
      </p:sp>
      <p:sp>
        <p:nvSpPr>
          <p:cNvPr id="735" name="Google Shape;735;p7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36" name="Google Shape;736;p71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737" name="Google Shape;737;p71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738" name="Google Shape;738;p71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1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40" name="Google Shape;740;p71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1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1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1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1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1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1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1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48" name="Google Shape;748;p71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49" name="Google Shape;749;p71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50" name="Google Shape;750;p71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51" name="Google Shape;751;p71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52" name="Google Shape;752;p71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753" name="Google Shape;753;p71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754" name="Google Shape;754;p71"/>
          <p:cNvSpPr txBox="1"/>
          <p:nvPr/>
        </p:nvSpPr>
        <p:spPr>
          <a:xfrm>
            <a:off x="457200" y="24384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hash(18) = 18 mod 7 = 4</a:t>
            </a:r>
            <a:endParaRPr/>
          </a:p>
        </p:txBody>
      </p:sp>
      <p:sp>
        <p:nvSpPr>
          <p:cNvPr id="755" name="Google Shape;755;p71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756" name="Google Shape;756;p71"/>
          <p:cNvSpPr txBox="1"/>
          <p:nvPr/>
        </p:nvSpPr>
        <p:spPr>
          <a:xfrm>
            <a:off x="457200" y="28956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hash(14) = 14 mod 7 = 0</a:t>
            </a:r>
            <a:endParaRPr/>
          </a:p>
        </p:txBody>
      </p:sp>
      <p:sp>
        <p:nvSpPr>
          <p:cNvPr id="757" name="Google Shape;757;p71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758" name="Google Shape;758;p71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759" name="Google Shape;759;p71"/>
          <p:cNvSpPr txBox="1"/>
          <p:nvPr/>
        </p:nvSpPr>
        <p:spPr>
          <a:xfrm>
            <a:off x="457200" y="3352800"/>
            <a:ext cx="2986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21 mod 7 = 0</a:t>
            </a:r>
            <a:endParaRPr/>
          </a:p>
        </p:txBody>
      </p:sp>
      <p:sp>
        <p:nvSpPr>
          <p:cNvPr id="760" name="Google Shape;760;p71"/>
          <p:cNvSpPr/>
          <p:nvPr/>
        </p:nvSpPr>
        <p:spPr>
          <a:xfrm>
            <a:off x="5334000" y="2362200"/>
            <a:ext cx="35365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Collision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for 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next empty slot.</a:t>
            </a:r>
            <a:endParaRPr/>
          </a:p>
        </p:txBody>
      </p:sp>
      <p:sp>
        <p:nvSpPr>
          <p:cNvPr id="761" name="Google Shape;761;p71"/>
          <p:cNvSpPr/>
          <p:nvPr/>
        </p:nvSpPr>
        <p:spPr>
          <a:xfrm>
            <a:off x="5126636" y="1738859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1</a:t>
            </a:r>
            <a:endParaRPr/>
          </a:p>
        </p:txBody>
      </p:sp>
      <p:sp>
        <p:nvSpPr>
          <p:cNvPr id="769" name="Google Shape;769;p7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70" name="Google Shape;770;p72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771" name="Google Shape;771;p7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772" name="Google Shape;772;p72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2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74" name="Google Shape;774;p72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2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2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2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2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2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2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2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2" name="Google Shape;782;p72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83" name="Google Shape;783;p72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84" name="Google Shape;784;p72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85" name="Google Shape;785;p72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86" name="Google Shape;786;p72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787" name="Google Shape;787;p72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788" name="Google Shape;788;p72"/>
          <p:cNvSpPr txBox="1"/>
          <p:nvPr/>
        </p:nvSpPr>
        <p:spPr>
          <a:xfrm>
            <a:off x="457200" y="24384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hash(18) = 18 mod 7 = 4</a:t>
            </a:r>
            <a:endParaRPr/>
          </a:p>
        </p:txBody>
      </p:sp>
      <p:sp>
        <p:nvSpPr>
          <p:cNvPr id="789" name="Google Shape;789;p72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457200" y="28956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hash(14) = 14 mod 7 = 0</a:t>
            </a:r>
            <a:endParaRPr/>
          </a:p>
        </p:txBody>
      </p:sp>
      <p:sp>
        <p:nvSpPr>
          <p:cNvPr id="791" name="Google Shape;791;p72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792" name="Google Shape;792;p72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793" name="Google Shape;793;p72"/>
          <p:cNvSpPr txBox="1"/>
          <p:nvPr/>
        </p:nvSpPr>
        <p:spPr>
          <a:xfrm>
            <a:off x="457200" y="3352800"/>
            <a:ext cx="2986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21 mod 7 = 0</a:t>
            </a:r>
            <a:endParaRPr/>
          </a:p>
        </p:txBody>
      </p:sp>
      <p:sp>
        <p:nvSpPr>
          <p:cNvPr id="794" name="Google Shape;794;p72"/>
          <p:cNvSpPr/>
          <p:nvPr/>
        </p:nvSpPr>
        <p:spPr>
          <a:xfrm>
            <a:off x="5791200" y="1600200"/>
            <a:ext cx="3048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Collides with 21 (hash value 0). Look for 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next empty slot.</a:t>
            </a:r>
            <a:endParaRPr/>
          </a:p>
        </p:txBody>
      </p:sp>
      <p:sp>
        <p:nvSpPr>
          <p:cNvPr id="795" name="Google Shape;795;p72"/>
          <p:cNvSpPr/>
          <p:nvPr/>
        </p:nvSpPr>
        <p:spPr>
          <a:xfrm>
            <a:off x="5105400" y="2438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2"/>
          <p:cNvSpPr txBox="1"/>
          <p:nvPr/>
        </p:nvSpPr>
        <p:spPr>
          <a:xfrm>
            <a:off x="457200" y="3810000"/>
            <a:ext cx="27013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hash(1) = 1 mod 7 = 1</a:t>
            </a:r>
            <a:endParaRPr/>
          </a:p>
        </p:txBody>
      </p:sp>
      <p:sp>
        <p:nvSpPr>
          <p:cNvPr id="797" name="Google Shape;797;p72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8" name="Google Shape;798;p7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35</a:t>
            </a:r>
            <a:endParaRPr/>
          </a:p>
        </p:txBody>
      </p:sp>
      <p:sp>
        <p:nvSpPr>
          <p:cNvPr id="805" name="Google Shape;805;p7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06" name="Google Shape;806;p73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807" name="Google Shape;807;p73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808" name="Google Shape;808;p73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3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3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3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3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3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3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3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3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18" name="Google Shape;818;p73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19" name="Google Shape;819;p73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20" name="Google Shape;820;p73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21" name="Google Shape;821;p73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22" name="Google Shape;822;p73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823" name="Google Shape;823;p73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824" name="Google Shape;824;p73"/>
          <p:cNvSpPr txBox="1"/>
          <p:nvPr/>
        </p:nvSpPr>
        <p:spPr>
          <a:xfrm>
            <a:off x="457200" y="24384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hash(18) = 18 mod 7 = 4</a:t>
            </a:r>
            <a:endParaRPr/>
          </a:p>
        </p:txBody>
      </p:sp>
      <p:sp>
        <p:nvSpPr>
          <p:cNvPr id="825" name="Google Shape;825;p73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826" name="Google Shape;826;p73"/>
          <p:cNvSpPr txBox="1"/>
          <p:nvPr/>
        </p:nvSpPr>
        <p:spPr>
          <a:xfrm>
            <a:off x="457200" y="2895600"/>
            <a:ext cx="3029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hash(14) = 14 mod 7 = 0</a:t>
            </a:r>
            <a:endParaRPr/>
          </a:p>
        </p:txBody>
      </p:sp>
      <p:sp>
        <p:nvSpPr>
          <p:cNvPr id="827" name="Google Shape;827;p73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828" name="Google Shape;828;p73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829" name="Google Shape;829;p73"/>
          <p:cNvSpPr txBox="1"/>
          <p:nvPr/>
        </p:nvSpPr>
        <p:spPr>
          <a:xfrm>
            <a:off x="457200" y="3352800"/>
            <a:ext cx="2986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21 mod 7 = 0</a:t>
            </a:r>
            <a:endParaRPr/>
          </a:p>
        </p:txBody>
      </p:sp>
      <p:sp>
        <p:nvSpPr>
          <p:cNvPr id="830" name="Google Shape;830;p73"/>
          <p:cNvSpPr/>
          <p:nvPr/>
        </p:nvSpPr>
        <p:spPr>
          <a:xfrm>
            <a:off x="5791200" y="1600200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Collision, need to check </a:t>
            </a:r>
            <a:r>
              <a:rPr lang="en-US" sz="24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next 3 slots.</a:t>
            </a:r>
            <a:endParaRPr/>
          </a:p>
        </p:txBody>
      </p:sp>
      <p:sp>
        <p:nvSpPr>
          <p:cNvPr id="831" name="Google Shape;831;p73"/>
          <p:cNvSpPr/>
          <p:nvPr/>
        </p:nvSpPr>
        <p:spPr>
          <a:xfrm>
            <a:off x="5105400" y="2438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3"/>
          <p:cNvSpPr txBox="1"/>
          <p:nvPr/>
        </p:nvSpPr>
        <p:spPr>
          <a:xfrm>
            <a:off x="457200" y="3810000"/>
            <a:ext cx="27013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hash(1) = 1 mod 7 = 1</a:t>
            </a:r>
            <a:endParaRPr/>
          </a:p>
        </p:txBody>
      </p:sp>
      <p:sp>
        <p:nvSpPr>
          <p:cNvPr id="833" name="Google Shape;833;p73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835" name="Google Shape;835;p73"/>
          <p:cNvSpPr/>
          <p:nvPr/>
        </p:nvSpPr>
        <p:spPr>
          <a:xfrm>
            <a:off x="5105400" y="31242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3"/>
          <p:cNvSpPr txBox="1"/>
          <p:nvPr/>
        </p:nvSpPr>
        <p:spPr>
          <a:xfrm>
            <a:off x="457200" y="4267200"/>
            <a:ext cx="2986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hash(35) = 35 mod 7 = 0</a:t>
            </a:r>
            <a:endParaRPr/>
          </a:p>
        </p:txBody>
      </p:sp>
      <p:sp>
        <p:nvSpPr>
          <p:cNvPr id="837" name="Google Shape;837;p73"/>
          <p:cNvSpPr/>
          <p:nvPr/>
        </p:nvSpPr>
        <p:spPr>
          <a:xfrm>
            <a:off x="5105400" y="17526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7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99FF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Objectives</a:t>
            </a:r>
            <a:endParaRPr b="1" sz="4000">
              <a:solidFill>
                <a:srgbClr val="003399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40" name="Google Shape;140;p29"/>
          <p:cNvGrpSpPr/>
          <p:nvPr/>
        </p:nvGrpSpPr>
        <p:grpSpPr>
          <a:xfrm>
            <a:off x="990601" y="1829263"/>
            <a:ext cx="7330696" cy="3198890"/>
            <a:chOff x="1" y="463"/>
            <a:chExt cx="7330696" cy="3198890"/>
          </a:xfrm>
        </p:grpSpPr>
        <p:sp>
          <p:nvSpPr>
            <p:cNvPr id="141" name="Google Shape;141;p29"/>
            <p:cNvSpPr/>
            <p:nvPr/>
          </p:nvSpPr>
          <p:spPr>
            <a:xfrm rot="5400000">
              <a:off x="-237950" y="439527"/>
              <a:ext cx="1586337" cy="1110435"/>
            </a:xfrm>
            <a:prstGeom prst="chevron">
              <a:avLst>
                <a:gd fmla="val 50000" name="adj"/>
              </a:avLst>
            </a:prstGeom>
            <a:solidFill>
              <a:srgbClr val="9933FF"/>
            </a:solidFill>
            <a:ln cap="flat" cmpd="sng" w="25400">
              <a:solidFill>
                <a:srgbClr val="99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9"/>
            <p:cNvSpPr txBox="1"/>
            <p:nvPr/>
          </p:nvSpPr>
          <p:spPr>
            <a:xfrm>
              <a:off x="2" y="756794"/>
              <a:ext cx="1110435" cy="475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 rot="5400000">
              <a:off x="3503892" y="-2392994"/>
              <a:ext cx="1433348" cy="622026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1110435" y="70433"/>
              <a:ext cx="6150292" cy="1293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understand how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hashing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used to accelerate table lookup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 rot="5400000">
              <a:off x="-237950" y="1850967"/>
              <a:ext cx="1586337" cy="1110435"/>
            </a:xfrm>
            <a:prstGeom prst="chevron">
              <a:avLst>
                <a:gd fmla="val 50000" name="adj"/>
              </a:avLst>
            </a:prstGeom>
            <a:solidFill>
              <a:srgbClr val="FF7C80"/>
            </a:solidFill>
            <a:ln cap="flat" cmpd="sng" w="25400">
              <a:solidFill>
                <a:srgbClr val="FF7C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9"/>
            <p:cNvSpPr txBox="1"/>
            <p:nvPr/>
          </p:nvSpPr>
          <p:spPr>
            <a:xfrm>
              <a:off x="2" y="2168234"/>
              <a:ext cx="1110435" cy="475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 rot="5400000">
              <a:off x="3465795" y="-853307"/>
              <a:ext cx="1506928" cy="622026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9"/>
            <p:cNvSpPr txBox="1"/>
            <p:nvPr/>
          </p:nvSpPr>
          <p:spPr>
            <a:xfrm>
              <a:off x="1109129" y="1576922"/>
              <a:ext cx="6146700" cy="135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study the issue of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collision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techniques to resolve it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9"/>
          <p:cNvSpPr txBox="1"/>
          <p:nvPr>
            <p:ph idx="4294967295" type="ftr"/>
          </p:nvPr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Find 35</a:t>
            </a:r>
            <a:endParaRPr/>
          </a:p>
        </p:txBody>
      </p:sp>
      <p:sp>
        <p:nvSpPr>
          <p:cNvPr id="845" name="Google Shape;845;p7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46" name="Google Shape;846;p74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847" name="Google Shape;847;p74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848" name="Google Shape;848;p74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4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0" name="Google Shape;850;p74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4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4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4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4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4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4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4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8" name="Google Shape;858;p74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9" name="Google Shape;859;p74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60" name="Google Shape;860;p74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61" name="Google Shape;861;p74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62" name="Google Shape;862;p74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863" name="Google Shape;863;p74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864" name="Google Shape;864;p74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hash(35) = 0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866" name="Google Shape;866;p74"/>
          <p:cNvSpPr/>
          <p:nvPr/>
        </p:nvSpPr>
        <p:spPr>
          <a:xfrm>
            <a:off x="-3962400" y="2362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868" name="Google Shape;868;p74"/>
          <p:cNvSpPr/>
          <p:nvPr/>
        </p:nvSpPr>
        <p:spPr>
          <a:xfrm>
            <a:off x="5791200" y="1600200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35, after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probes.</a:t>
            </a:r>
            <a:endParaRPr sz="2400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05400" y="2438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872" name="Google Shape;872;p74"/>
          <p:cNvSpPr/>
          <p:nvPr/>
        </p:nvSpPr>
        <p:spPr>
          <a:xfrm>
            <a:off x="5105400" y="31242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5105400" y="17526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Find 8</a:t>
            </a:r>
            <a:endParaRPr/>
          </a:p>
        </p:txBody>
      </p:sp>
      <p:sp>
        <p:nvSpPr>
          <p:cNvPr id="881" name="Google Shape;881;p7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82" name="Google Shape;882;p75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883" name="Google Shape;883;p75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884" name="Google Shape;884;p75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5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6" name="Google Shape;886;p75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5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5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5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5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5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5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5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4" name="Google Shape;894;p75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95" name="Google Shape;895;p75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96" name="Google Shape;896;p75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97" name="Google Shape;897;p75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98" name="Google Shape;898;p75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899" name="Google Shape;899;p75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900" name="Google Shape;900;p75"/>
          <p:cNvSpPr txBox="1"/>
          <p:nvPr/>
        </p:nvSpPr>
        <p:spPr>
          <a:xfrm>
            <a:off x="457200" y="2438400"/>
            <a:ext cx="14863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hash(8) = 1</a:t>
            </a:r>
            <a:endParaRPr/>
          </a:p>
        </p:txBody>
      </p:sp>
      <p:sp>
        <p:nvSpPr>
          <p:cNvPr id="901" name="Google Shape;901;p75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791200" y="1600200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NOT found.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probes!</a:t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105400" y="29718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75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07" name="Google Shape;907;p75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908" name="Google Shape;908;p75"/>
          <p:cNvSpPr/>
          <p:nvPr/>
        </p:nvSpPr>
        <p:spPr>
          <a:xfrm>
            <a:off x="5105400" y="36576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5"/>
          <p:cNvSpPr/>
          <p:nvPr/>
        </p:nvSpPr>
        <p:spPr>
          <a:xfrm>
            <a:off x="5105400" y="22860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5"/>
          <p:cNvSpPr/>
          <p:nvPr/>
        </p:nvSpPr>
        <p:spPr>
          <a:xfrm>
            <a:off x="5105400" y="4343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7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Delete 21</a:t>
            </a:r>
            <a:endParaRPr/>
          </a:p>
        </p:txBody>
      </p:sp>
      <p:sp>
        <p:nvSpPr>
          <p:cNvPr id="918" name="Google Shape;918;p7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19" name="Google Shape;919;p76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920" name="Google Shape;920;p76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921" name="Google Shape;921;p76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6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23" name="Google Shape;923;p76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6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6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6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6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6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6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6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31" name="Google Shape;931;p76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2" name="Google Shape;932;p76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33" name="Google Shape;933;p76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34" name="Google Shape;934;p76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35" name="Google Shape;935;p76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936" name="Google Shape;936;p76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937" name="Google Shape;937;p76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0</a:t>
            </a:r>
            <a:endParaRPr/>
          </a:p>
        </p:txBody>
      </p:sp>
      <p:sp>
        <p:nvSpPr>
          <p:cNvPr id="938" name="Google Shape;938;p76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939" name="Google Shape;939;p76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40" name="Google Shape;940;p76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941" name="Google Shape;941;p76"/>
          <p:cNvSpPr/>
          <p:nvPr/>
        </p:nvSpPr>
        <p:spPr>
          <a:xfrm>
            <a:off x="5791200" y="1600200"/>
            <a:ext cx="2743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simply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value, because it can affect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942" name="Google Shape;942;p76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43" name="Google Shape;943;p76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944" name="Google Shape;944;p76"/>
          <p:cNvSpPr/>
          <p:nvPr/>
        </p:nvSpPr>
        <p:spPr>
          <a:xfrm>
            <a:off x="5105400" y="1676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Find 35</a:t>
            </a:r>
            <a:endParaRPr/>
          </a:p>
        </p:txBody>
      </p:sp>
      <p:sp>
        <p:nvSpPr>
          <p:cNvPr id="952" name="Google Shape;952;p7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53" name="Google Shape;953;p77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954" name="Google Shape;954;p77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955" name="Google Shape;955;p77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7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57" name="Google Shape;957;p77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7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7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7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7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7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7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7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5" name="Google Shape;965;p77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6" name="Google Shape;966;p77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67" name="Google Shape;967;p77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8" name="Google Shape;968;p77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69" name="Google Shape;969;p77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970" name="Google Shape;970;p77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971" name="Google Shape;971;p77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hash(35) = 0</a:t>
            </a:r>
            <a:endParaRPr/>
          </a:p>
        </p:txBody>
      </p:sp>
      <p:sp>
        <p:nvSpPr>
          <p:cNvPr id="972" name="Google Shape;972;p77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973" name="Google Shape;973;p77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74" name="Google Shape;974;p77"/>
          <p:cNvSpPr/>
          <p:nvPr/>
        </p:nvSpPr>
        <p:spPr>
          <a:xfrm>
            <a:off x="5791200" y="1600200"/>
            <a:ext cx="2743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simply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value, because it can affect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975" name="Google Shape;975;p77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6" name="Google Shape;976;p77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>
            <a:off x="5105400" y="1676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7"/>
          <p:cNvSpPr/>
          <p:nvPr/>
        </p:nvSpPr>
        <p:spPr>
          <a:xfrm>
            <a:off x="5791200" y="3505200"/>
            <a:ext cx="2743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NOT found!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Incorrect!</a:t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for deletion,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cannot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remove the key value!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How to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delete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?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987" name="Google Shape;987;p7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88" name="Google Shape;988;p78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sp>
        <p:nvSpPr>
          <p:cNvPr id="989" name="Google Shape;989;p78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b="1" lang="en-US">
                <a:solidFill>
                  <a:srgbClr val="FF0000"/>
                </a:solidFill>
              </a:rPr>
              <a:t>Lazy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Deletion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Use</a:t>
            </a:r>
            <a:r>
              <a:rPr lang="en-US">
                <a:solidFill>
                  <a:srgbClr val="0033CC"/>
                </a:solidFill>
              </a:rPr>
              <a:t> three</a:t>
            </a:r>
            <a:r>
              <a:rPr lang="en-US"/>
              <a:t> different </a:t>
            </a:r>
            <a:r>
              <a:rPr lang="en-US">
                <a:solidFill>
                  <a:srgbClr val="0000FF"/>
                </a:solidFill>
              </a:rPr>
              <a:t>states </a:t>
            </a:r>
            <a:r>
              <a:rPr lang="en-US"/>
              <a:t>of a slot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Occupied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Occupied but mark as deleted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Empty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When a value is removed from linear probed hash table, we just </a:t>
            </a:r>
            <a:r>
              <a:rPr lang="en-US">
                <a:solidFill>
                  <a:srgbClr val="0033CC"/>
                </a:solidFill>
              </a:rPr>
              <a:t>mark</a:t>
            </a:r>
            <a:r>
              <a:rPr lang="en-US"/>
              <a:t> the status of the slot as “</a:t>
            </a:r>
            <a:r>
              <a:rPr lang="en-US">
                <a:solidFill>
                  <a:srgbClr val="CC0000"/>
                </a:solidFill>
              </a:rPr>
              <a:t>deleted</a:t>
            </a:r>
            <a:r>
              <a:rPr lang="en-US"/>
              <a:t>”, instead of emptying the slot.</a:t>
            </a:r>
            <a:endParaRPr/>
          </a:p>
        </p:txBody>
      </p:sp>
      <p:sp>
        <p:nvSpPr>
          <p:cNvPr id="990" name="Google Shape;990;p7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9"/>
          <p:cNvSpPr txBox="1"/>
          <p:nvPr>
            <p:ph type="title"/>
          </p:nvPr>
        </p:nvSpPr>
        <p:spPr>
          <a:xfrm>
            <a:off x="457200" y="33459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Delete 21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97" name="Google Shape;997;p7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98" name="Google Shape;998;p79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999" name="Google Shape;999;p79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000" name="Google Shape;1000;p79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9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02" name="Google Shape;1002;p79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9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9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9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9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9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9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9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0" name="Google Shape;1010;p79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11" name="Google Shape;1011;p79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12" name="Google Shape;1012;p79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13" name="Google Shape;1013;p79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14" name="Google Shape;1014;p79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015" name="Google Shape;1015;p79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016" name="Google Shape;1016;p79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0</a:t>
            </a:r>
            <a:endParaRPr/>
          </a:p>
        </p:txBody>
      </p:sp>
      <p:sp>
        <p:nvSpPr>
          <p:cNvPr id="1017" name="Google Shape;1017;p79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18" name="Google Shape;1018;p79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19" name="Google Shape;1019;p79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020" name="Google Shape;1020;p79"/>
          <p:cNvSpPr/>
          <p:nvPr/>
        </p:nvSpPr>
        <p:spPr>
          <a:xfrm>
            <a:off x="5791200" y="1600200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 1 is occupied but now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marked as deleted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21" name="Google Shape;1021;p79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2" name="Google Shape;1022;p79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23" name="Google Shape;1023;p79"/>
          <p:cNvSpPr/>
          <p:nvPr/>
        </p:nvSpPr>
        <p:spPr>
          <a:xfrm>
            <a:off x="5105400" y="1676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9"/>
          <p:cNvSpPr txBox="1"/>
          <p:nvPr/>
        </p:nvSpPr>
        <p:spPr>
          <a:xfrm>
            <a:off x="4343400" y="20574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5" name="Google Shape;1025;p7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Find 35</a:t>
            </a:r>
            <a:endParaRPr/>
          </a:p>
        </p:txBody>
      </p:sp>
      <p:sp>
        <p:nvSpPr>
          <p:cNvPr id="1032" name="Google Shape;1032;p8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33" name="Google Shape;1033;p80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1034" name="Google Shape;1034;p80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035" name="Google Shape;1035;p80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0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37" name="Google Shape;1037;p80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0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0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0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0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0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0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0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45" name="Google Shape;1045;p80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46" name="Google Shape;1046;p80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47" name="Google Shape;1047;p80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8" name="Google Shape;1048;p80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49" name="Google Shape;1049;p80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050" name="Google Shape;1050;p80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051" name="Google Shape;1051;p80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hash(35) = 0</a:t>
            </a:r>
            <a:endParaRPr/>
          </a:p>
        </p:txBody>
      </p:sp>
      <p:sp>
        <p:nvSpPr>
          <p:cNvPr id="1052" name="Google Shape;1052;p80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53" name="Google Shape;1053;p80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54" name="Google Shape;1054;p80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55" name="Google Shape;1055;p80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56" name="Google Shape;1056;p80"/>
          <p:cNvSpPr/>
          <p:nvPr/>
        </p:nvSpPr>
        <p:spPr>
          <a:xfrm>
            <a:off x="5105400" y="16764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0"/>
          <p:cNvSpPr/>
          <p:nvPr/>
        </p:nvSpPr>
        <p:spPr>
          <a:xfrm>
            <a:off x="5791200" y="3505200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can find 35</a:t>
            </a:r>
            <a:endParaRPr/>
          </a:p>
        </p:txBody>
      </p:sp>
      <p:sp>
        <p:nvSpPr>
          <p:cNvPr id="1058" name="Google Shape;1058;p80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059" name="Google Shape;1059;p80"/>
          <p:cNvSpPr txBox="1"/>
          <p:nvPr/>
        </p:nvSpPr>
        <p:spPr>
          <a:xfrm>
            <a:off x="4343400" y="20574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60" name="Google Shape;1060;p80"/>
          <p:cNvSpPr/>
          <p:nvPr/>
        </p:nvSpPr>
        <p:spPr>
          <a:xfrm>
            <a:off x="5105400" y="29718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0"/>
          <p:cNvSpPr/>
          <p:nvPr/>
        </p:nvSpPr>
        <p:spPr>
          <a:xfrm>
            <a:off x="5105400" y="2286000"/>
            <a:ext cx="207364" cy="584616"/>
          </a:xfrm>
          <a:custGeom>
            <a:rect b="b" l="l" r="r" t="t"/>
            <a:pathLst>
              <a:path extrusionOk="0" h="584616" w="149902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15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(1/2)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069" name="Google Shape;1069;p8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70" name="Google Shape;1070;p81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1071" name="Google Shape;1071;p81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072" name="Google Shape;1072;p81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1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74" name="Google Shape;1074;p81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1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1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1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1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1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1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1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82" name="Google Shape;1082;p81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83" name="Google Shape;1083;p81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84" name="Google Shape;1084;p81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85" name="Google Shape;1085;p81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86" name="Google Shape;1086;p81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087" name="Google Shape;1087;p81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088" name="Google Shape;1088;p81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hash(15) = 1</a:t>
            </a:r>
            <a:endParaRPr/>
          </a:p>
        </p:txBody>
      </p:sp>
      <p:sp>
        <p:nvSpPr>
          <p:cNvPr id="1089" name="Google Shape;1089;p81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90" name="Google Shape;1090;p81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91" name="Google Shape;1091;p81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92" name="Google Shape;1092;p81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93" name="Google Shape;1093;p81"/>
          <p:cNvSpPr/>
          <p:nvPr/>
        </p:nvSpPr>
        <p:spPr>
          <a:xfrm>
            <a:off x="5486400" y="1676401"/>
            <a:ext cx="3124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 1 is marked as deleted.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continue to search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15, and found that 15 is not in the hash table (total 5 probes).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we insert this new value 15 into the slot that has been marked as deleted (i.e. slot 1).</a:t>
            </a:r>
            <a:endParaRPr/>
          </a:p>
        </p:txBody>
      </p:sp>
      <p:sp>
        <p:nvSpPr>
          <p:cNvPr id="1094" name="Google Shape;1094;p81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095" name="Google Shape;1095;p81"/>
          <p:cNvSpPr txBox="1"/>
          <p:nvPr/>
        </p:nvSpPr>
        <p:spPr>
          <a:xfrm>
            <a:off x="4343400" y="20574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96" name="Google Shape;1096;p8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15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(2/2)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03" name="Google Shape;1103;p8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04" name="Google Shape;1104;p82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1105" name="Google Shape;1105;p8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106" name="Google Shape;1106;p82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2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08" name="Google Shape;1108;p82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2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82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82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82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82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2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2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16" name="Google Shape;1116;p82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17" name="Google Shape;1117;p82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18" name="Google Shape;1118;p82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19" name="Google Shape;1119;p82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20" name="Google Shape;1120;p82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121" name="Google Shape;1121;p82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122" name="Google Shape;1122;p82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hash(15) = 1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127" name="Google Shape;1127;p82"/>
          <p:cNvSpPr/>
          <p:nvPr/>
        </p:nvSpPr>
        <p:spPr>
          <a:xfrm>
            <a:off x="5486400" y="1676401"/>
            <a:ext cx="3124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15 is inserted into slot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was marked as deleted.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should insert a new value in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 slot so that the find operation for this value will be the fastest.</a:t>
            </a:r>
            <a:endParaRPr/>
          </a:p>
        </p:txBody>
      </p:sp>
      <p:sp>
        <p:nvSpPr>
          <p:cNvPr id="1128" name="Google Shape;1128;p82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129" name="Google Shape;1129;p82"/>
          <p:cNvSpPr txBox="1"/>
          <p:nvPr/>
        </p:nvSpPr>
        <p:spPr>
          <a:xfrm>
            <a:off x="4343400" y="20574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30" name="Google Shape;1130;p82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131" name="Google Shape;1131;p8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Problem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of Linear Probing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38" name="Google Shape;1138;p8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39" name="Google Shape;1139;p83"/>
          <p:cNvSpPr txBox="1"/>
          <p:nvPr/>
        </p:nvSpPr>
        <p:spPr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endParaRPr/>
          </a:p>
        </p:txBody>
      </p:sp>
      <p:grpSp>
        <p:nvGrpSpPr>
          <p:cNvPr id="1140" name="Google Shape;1140;p83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141" name="Google Shape;1141;p83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3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43" name="Google Shape;1143;p83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3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3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3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3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3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3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3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51" name="Google Shape;1151;p83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52" name="Google Shape;1152;p83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53" name="Google Shape;1153;p83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54" name="Google Shape;1154;p83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55" name="Google Shape;1155;p83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156" name="Google Shape;1156;p83"/>
          <p:cNvSpPr/>
          <p:nvPr/>
        </p:nvSpPr>
        <p:spPr>
          <a:xfrm>
            <a:off x="457200" y="1484187"/>
            <a:ext cx="2971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create many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consecutive occupied slots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increasing the running time of find/insert/delete.</a:t>
            </a:r>
            <a:endParaRPr/>
          </a:p>
        </p:txBody>
      </p:sp>
      <p:sp>
        <p:nvSpPr>
          <p:cNvPr id="1157" name="Google Shape;1157;p83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158" name="Google Shape;1158;p83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159" name="Google Shape;1159;p83"/>
          <p:cNvSpPr/>
          <p:nvPr/>
        </p:nvSpPr>
        <p:spPr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0" name="Google Shape;1160;p83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161" name="Google Shape;1161;p83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grpSp>
        <p:nvGrpSpPr>
          <p:cNvPr id="1162" name="Google Shape;1162;p8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1163" name="Google Shape;1163;p83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0026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3"/>
            <p:cNvSpPr/>
            <p:nvPr/>
          </p:nvSpPr>
          <p:spPr>
            <a:xfrm>
              <a:off x="5791200" y="2590800"/>
              <a:ext cx="2286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Consecutive occupied slots.</a:t>
              </a:r>
              <a:endParaRPr/>
            </a:p>
          </p:txBody>
        </p:sp>
      </p:grpSp>
      <p:sp>
        <p:nvSpPr>
          <p:cNvPr id="1165" name="Google Shape;1165;p83"/>
          <p:cNvSpPr/>
          <p:nvPr/>
        </p:nvSpPr>
        <p:spPr>
          <a:xfrm>
            <a:off x="381000" y="4191000"/>
            <a:ext cx="3124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Clustering</a:t>
            </a:r>
            <a:endParaRPr/>
          </a:p>
        </p:txBody>
      </p:sp>
      <p:sp>
        <p:nvSpPr>
          <p:cNvPr id="1166" name="Google Shape;1166;p8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57" name="Google Shape;157;p30"/>
          <p:cNvGrpSpPr/>
          <p:nvPr/>
        </p:nvGrpSpPr>
        <p:grpSpPr>
          <a:xfrm>
            <a:off x="620225" y="1371661"/>
            <a:ext cx="7801876" cy="4622676"/>
            <a:chOff x="86825" y="61"/>
            <a:chExt cx="7801876" cy="4622676"/>
          </a:xfrm>
        </p:grpSpPr>
        <p:sp>
          <p:nvSpPr>
            <p:cNvPr id="158" name="Google Shape;158;p30"/>
            <p:cNvSpPr/>
            <p:nvPr/>
          </p:nvSpPr>
          <p:spPr>
            <a:xfrm rot="10800000">
              <a:off x="485206" y="61"/>
              <a:ext cx="7403495" cy="2229100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 txBox="1"/>
            <p:nvPr/>
          </p:nvSpPr>
          <p:spPr>
            <a:xfrm>
              <a:off x="1042481" y="61"/>
              <a:ext cx="6846220" cy="22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13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section 13.2, pages 761 to 787.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Visualgo: </a:t>
              </a:r>
              <a:r>
                <a:rPr b="0" i="0" lang="en-US" sz="2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http://visualgo.net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86825" y="192947"/>
              <a:ext cx="1843328" cy="1843328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 rot="10800000">
              <a:off x="767068" y="2779409"/>
              <a:ext cx="6631547" cy="1843328"/>
            </a:xfrm>
            <a:prstGeom prst="homePlate">
              <a:avLst>
                <a:gd fmla="val 50000" name="adj"/>
              </a:avLst>
            </a:prstGeom>
            <a:solidFill>
              <a:srgbClr val="FFFF6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1227901" y="2779409"/>
              <a:ext cx="6170715" cy="1843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IT-TDT Sakai 🡪 501043 website 🡪  Lessons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http://sakai.it.tdt.edu.vn</a:t>
              </a:r>
              <a:endPara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07268" y="2779409"/>
              <a:ext cx="1843328" cy="1843328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-3999" l="0" r="0" t="-3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3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8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</a:t>
            </a:r>
            <a:endParaRPr/>
          </a:p>
        </p:txBody>
      </p:sp>
      <p:sp>
        <p:nvSpPr>
          <p:cNvPr id="1173" name="Google Shape;1173;p8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74" name="Google Shape;1174;p84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sp>
        <p:nvSpPr>
          <p:cNvPr id="1175" name="Google Shape;1175;p84"/>
          <p:cNvSpPr/>
          <p:nvPr/>
        </p:nvSpPr>
        <p:spPr>
          <a:xfrm>
            <a:off x="914400" y="1295400"/>
            <a:ext cx="7467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probe sequence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linear probing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hash(key)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:</a:t>
            </a:r>
            <a:endParaRPr/>
          </a:p>
        </p:txBody>
      </p:sp>
      <p:sp>
        <p:nvSpPr>
          <p:cNvPr id="1176" name="Google Shape;1176;p8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Modified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Linear Probing</a:t>
            </a:r>
            <a:endParaRPr/>
          </a:p>
        </p:txBody>
      </p:sp>
      <p:sp>
        <p:nvSpPr>
          <p:cNvPr id="1183" name="Google Shape;1183;p8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84" name="Google Shape;1184;p85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sp>
        <p:nvSpPr>
          <p:cNvPr id="1185" name="Google Shape;1185;p85"/>
          <p:cNvSpPr/>
          <p:nvPr/>
        </p:nvSpPr>
        <p:spPr>
          <a:xfrm>
            <a:off x="533400" y="1295400"/>
            <a:ext cx="8305800" cy="469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modify linear probing to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primary clustering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modify the </a:t>
            </a:r>
            <a:r>
              <a:rPr lang="en-US" sz="28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probe sequence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follows: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hash(key)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i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some constant integer &gt;1 and is co-prime to </a:t>
            </a:r>
            <a:r>
              <a:rPr i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Since </a:t>
            </a:r>
            <a:r>
              <a:rPr i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co-primes, the probe sequence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covers all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slots in the hash table.</a:t>
            </a:r>
            <a:endParaRPr/>
          </a:p>
        </p:txBody>
      </p:sp>
      <p:sp>
        <p:nvSpPr>
          <p:cNvPr id="1186" name="Google Shape;1186;p8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8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Quadratic Probing</a:t>
            </a:r>
            <a:endParaRPr/>
          </a:p>
        </p:txBody>
      </p:sp>
      <p:sp>
        <p:nvSpPr>
          <p:cNvPr id="1193" name="Google Shape;1193;p8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94" name="Google Shape;1194;p86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sp>
        <p:nvSpPr>
          <p:cNvPr id="1195" name="Google Shape;1195;p86"/>
          <p:cNvSpPr/>
          <p:nvPr/>
        </p:nvSpPr>
        <p:spPr>
          <a:xfrm>
            <a:off x="533400" y="1295400"/>
            <a:ext cx="8305800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probe sequence is: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hash(key)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 hash(key) + </a:t>
            </a:r>
            <a:r>
              <a:rPr b="1" i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30000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196" name="Google Shape;1196;p8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Quadratic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3</a:t>
            </a:r>
            <a:endParaRPr/>
          </a:p>
        </p:txBody>
      </p:sp>
      <p:sp>
        <p:nvSpPr>
          <p:cNvPr id="1203" name="Google Shape;1203;p8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04" name="Google Shape;1204;p87"/>
          <p:cNvSpPr txBox="1"/>
          <p:nvPr/>
        </p:nvSpPr>
        <p:spPr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  <a:endParaRPr/>
          </a:p>
        </p:txBody>
      </p:sp>
      <p:grpSp>
        <p:nvGrpSpPr>
          <p:cNvPr id="1205" name="Google Shape;1205;p87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206" name="Google Shape;1206;p87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7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08" name="Google Shape;1208;p87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7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7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7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7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7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7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7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16" name="Google Shape;1216;p87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17" name="Google Shape;1217;p87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18" name="Google Shape;1218;p87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19" name="Google Shape;1219;p87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20" name="Google Shape;1220;p87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221" name="Google Shape;1221;p87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222" name="Google Shape;1222;p87"/>
          <p:cNvSpPr txBox="1"/>
          <p:nvPr/>
        </p:nvSpPr>
        <p:spPr>
          <a:xfrm>
            <a:off x="457200" y="2438400"/>
            <a:ext cx="14863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hash(3) = 3</a:t>
            </a:r>
            <a:endParaRPr/>
          </a:p>
        </p:txBody>
      </p:sp>
      <p:sp>
        <p:nvSpPr>
          <p:cNvPr id="1223" name="Google Shape;1223;p87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224" name="Google Shape;1224;p87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25" name="Google Shape;1225;p8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8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Quadratic Probing: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38</a:t>
            </a:r>
            <a:endParaRPr/>
          </a:p>
        </p:txBody>
      </p:sp>
      <p:sp>
        <p:nvSpPr>
          <p:cNvPr id="1232" name="Google Shape;1232;p8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33" name="Google Shape;1233;p88"/>
          <p:cNvSpPr txBox="1"/>
          <p:nvPr/>
        </p:nvSpPr>
        <p:spPr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  <a:endParaRPr/>
          </a:p>
        </p:txBody>
      </p:sp>
      <p:grpSp>
        <p:nvGrpSpPr>
          <p:cNvPr id="1234" name="Google Shape;1234;p88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235" name="Google Shape;1235;p88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88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37" name="Google Shape;1237;p88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8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8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8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8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88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88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8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45" name="Google Shape;1245;p88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46" name="Google Shape;1246;p88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47" name="Google Shape;1247;p88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48" name="Google Shape;1248;p88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49" name="Google Shape;1249;p88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250" name="Google Shape;1250;p88"/>
          <p:cNvSpPr/>
          <p:nvPr/>
        </p:nvSpPr>
        <p:spPr>
          <a:xfrm>
            <a:off x="457200" y="1676400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</p:txBody>
      </p:sp>
      <p:sp>
        <p:nvSpPr>
          <p:cNvPr id="1251" name="Google Shape;1251;p88"/>
          <p:cNvSpPr txBox="1"/>
          <p:nvPr/>
        </p:nvSpPr>
        <p:spPr>
          <a:xfrm>
            <a:off x="457200" y="2438400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hash(38) = 3</a:t>
            </a:r>
            <a:endParaRPr/>
          </a:p>
        </p:txBody>
      </p:sp>
      <p:sp>
        <p:nvSpPr>
          <p:cNvPr id="1252" name="Google Shape;1252;p88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253" name="Google Shape;1253;p88"/>
          <p:cNvSpPr/>
          <p:nvPr/>
        </p:nvSpPr>
        <p:spPr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54" name="Google Shape;1254;p88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cxnSp>
        <p:nvCxnSpPr>
          <p:cNvPr id="1255" name="Google Shape;1255;p88"/>
          <p:cNvCxnSpPr/>
          <p:nvPr/>
        </p:nvCxnSpPr>
        <p:spPr>
          <a:xfrm flipH="1" rot="-5400000">
            <a:off x="4801350" y="3885450"/>
            <a:ext cx="6096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56" name="Google Shape;1256;p88"/>
          <p:cNvCxnSpPr/>
          <p:nvPr/>
        </p:nvCxnSpPr>
        <p:spPr>
          <a:xfrm flipH="1" rot="-5400000">
            <a:off x="4337100" y="4349700"/>
            <a:ext cx="2057400" cy="5208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57" name="Google Shape;1257;p88"/>
          <p:cNvCxnSpPr/>
          <p:nvPr/>
        </p:nvCxnSpPr>
        <p:spPr>
          <a:xfrm rot="5400000">
            <a:off x="5060900" y="1416000"/>
            <a:ext cx="381000" cy="2922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58" name="Google Shape;1258;p8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Theorem of Quadratic Probing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265" name="Google Shape;1265;p8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66" name="Google Shape;1266;p89"/>
          <p:cNvSpPr txBox="1"/>
          <p:nvPr/>
        </p:nvSpPr>
        <p:spPr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  <a:endParaRPr/>
          </a:p>
        </p:txBody>
      </p:sp>
      <p:sp>
        <p:nvSpPr>
          <p:cNvPr id="1267" name="Google Shape;1267;p89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If </a:t>
            </a:r>
            <a:r>
              <a:rPr lang="en-US" sz="2800">
                <a:solidFill>
                  <a:srgbClr val="C00000"/>
                </a:solidFill>
              </a:rPr>
              <a:t>α &lt; 0.5</a:t>
            </a:r>
            <a:r>
              <a:rPr lang="en-US" sz="2800"/>
              <a:t>, and </a:t>
            </a:r>
            <a:r>
              <a:rPr i="1" lang="en-US" sz="2800">
                <a:solidFill>
                  <a:srgbClr val="C00000"/>
                </a:solidFill>
              </a:rPr>
              <a:t>m</a:t>
            </a:r>
            <a:r>
              <a:rPr lang="en-US" sz="2800"/>
              <a:t> is </a:t>
            </a:r>
            <a:r>
              <a:rPr lang="en-US" sz="2800">
                <a:solidFill>
                  <a:srgbClr val="C00000"/>
                </a:solidFill>
              </a:rPr>
              <a:t>prime</a:t>
            </a:r>
            <a:r>
              <a:rPr lang="en-US" sz="2800"/>
              <a:t>, then we can always find an empty slot.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   (</a:t>
            </a:r>
            <a:r>
              <a:rPr i="1" lang="en-US" sz="2800">
                <a:solidFill>
                  <a:srgbClr val="CC0000"/>
                </a:solidFill>
              </a:rPr>
              <a:t>m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is the table size and </a:t>
            </a:r>
            <a:r>
              <a:rPr lang="en-US" sz="2800">
                <a:solidFill>
                  <a:srgbClr val="CC0000"/>
                </a:solidFill>
              </a:rPr>
              <a:t>α</a:t>
            </a:r>
            <a:r>
              <a:rPr lang="en-US" sz="2800"/>
              <a:t> is the </a:t>
            </a:r>
            <a:r>
              <a:rPr lang="en-US" sz="2800">
                <a:solidFill>
                  <a:srgbClr val="0033CC"/>
                </a:solidFill>
              </a:rPr>
              <a:t>load factor</a:t>
            </a:r>
            <a:r>
              <a:rPr lang="en-US" sz="28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Note: </a:t>
            </a:r>
            <a:r>
              <a:rPr lang="en-US" sz="2800">
                <a:solidFill>
                  <a:srgbClr val="C00000"/>
                </a:solidFill>
              </a:rPr>
              <a:t>α &lt; 0.5 </a:t>
            </a:r>
            <a:r>
              <a:rPr lang="en-US" sz="2800"/>
              <a:t>means the hash table is less than half full.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Q: How can we be sure that quadratic probing </a:t>
            </a:r>
            <a:r>
              <a:rPr lang="en-US" sz="2800">
                <a:solidFill>
                  <a:srgbClr val="0000FF"/>
                </a:solidFill>
              </a:rPr>
              <a:t>always terminates</a:t>
            </a:r>
            <a:r>
              <a:rPr lang="en-US" sz="2800"/>
              <a:t>?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Insert 12 into the previous example, followed by 10. See what happen?</a:t>
            </a:r>
            <a:endParaRPr/>
          </a:p>
        </p:txBody>
      </p:sp>
      <p:sp>
        <p:nvSpPr>
          <p:cNvPr id="1268" name="Google Shape;1268;p89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Problem of Quadratic Probing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275" name="Google Shape;1275;p9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76" name="Google Shape;1276;p90"/>
          <p:cNvSpPr txBox="1"/>
          <p:nvPr/>
        </p:nvSpPr>
        <p:spPr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  <a:endParaRPr/>
          </a:p>
        </p:txBody>
      </p:sp>
      <p:sp>
        <p:nvSpPr>
          <p:cNvPr id="1277" name="Google Shape;1277;p90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If two keys have the </a:t>
            </a:r>
            <a:r>
              <a:rPr lang="en-US" sz="2800">
                <a:solidFill>
                  <a:srgbClr val="0033CC"/>
                </a:solidFill>
              </a:rPr>
              <a:t>same</a:t>
            </a:r>
            <a:r>
              <a:rPr lang="en-US" sz="2800"/>
              <a:t> initial position, their probe sequences are the </a:t>
            </a:r>
            <a:r>
              <a:rPr lang="en-US" sz="2800">
                <a:solidFill>
                  <a:srgbClr val="0033CC"/>
                </a:solidFill>
              </a:rPr>
              <a:t>same</a:t>
            </a:r>
            <a:r>
              <a:rPr lang="en-US" sz="2800"/>
              <a:t>.</a:t>
            </a:r>
            <a:endParaRPr sz="1000"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This is called</a:t>
            </a:r>
            <a:r>
              <a:rPr b="1" lang="en-US" sz="2800"/>
              <a:t> </a:t>
            </a:r>
            <a:r>
              <a:rPr lang="en-US" sz="2800">
                <a:solidFill>
                  <a:srgbClr val="C00000"/>
                </a:solidFill>
              </a:rPr>
              <a:t>secondary clustering</a:t>
            </a:r>
            <a:r>
              <a:rPr b="1" lang="en-US" sz="2800"/>
              <a:t>.</a:t>
            </a:r>
            <a:endParaRPr b="1" sz="1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But it is not as bad as linear probing.</a:t>
            </a:r>
            <a:endParaRPr sz="4800"/>
          </a:p>
        </p:txBody>
      </p:sp>
      <p:sp>
        <p:nvSpPr>
          <p:cNvPr id="1278" name="Google Shape;1278;p9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Double Hashing</a:t>
            </a:r>
            <a:endParaRPr/>
          </a:p>
        </p:txBody>
      </p:sp>
      <p:sp>
        <p:nvSpPr>
          <p:cNvPr id="1285" name="Google Shape;1285;p9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86" name="Google Shape;1286;p91"/>
          <p:cNvSpPr txBox="1"/>
          <p:nvPr/>
        </p:nvSpPr>
        <p:spPr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resolution technique</a:t>
            </a:r>
            <a:endParaRPr/>
          </a:p>
        </p:txBody>
      </p:sp>
      <p:sp>
        <p:nvSpPr>
          <p:cNvPr id="1287" name="Google Shape;1287;p91"/>
          <p:cNvSpPr/>
          <p:nvPr/>
        </p:nvSpPr>
        <p:spPr>
          <a:xfrm>
            <a:off x="533400" y="1295400"/>
            <a:ext cx="8305800" cy="44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2 hash functions: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hash(key)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 hash(key) +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1*</a:t>
            </a: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 hash(key) +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2*</a:t>
            </a: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 hash(key) +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3*</a:t>
            </a: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(key) ) %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2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-2500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the </a:t>
            </a: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r>
              <a:rPr lang="en-US" sz="2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 function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slots to  jump each time a collision occurs.</a:t>
            </a:r>
            <a:r>
              <a:rPr baseline="-2500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88" name="Google Shape;1288;p9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9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Double Hashing: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21</a:t>
            </a:r>
            <a:endParaRPr/>
          </a:p>
        </p:txBody>
      </p:sp>
      <p:sp>
        <p:nvSpPr>
          <p:cNvPr id="1295" name="Google Shape;1295;p9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96" name="Google Shape;1296;p92"/>
          <p:cNvSpPr txBox="1"/>
          <p:nvPr/>
        </p:nvSpPr>
        <p:spPr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  <a:endParaRPr/>
          </a:p>
        </p:txBody>
      </p:sp>
      <p:grpSp>
        <p:nvGrpSpPr>
          <p:cNvPr id="1297" name="Google Shape;1297;p9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298" name="Google Shape;1298;p92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2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300" name="Google Shape;1300;p92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2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2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2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2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2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2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2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08" name="Google Shape;1308;p92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09" name="Google Shape;1309;p92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10" name="Google Shape;1310;p92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11" name="Google Shape;1311;p92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12" name="Google Shape;1312;p92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313" name="Google Shape;1313;p92"/>
          <p:cNvSpPr/>
          <p:nvPr/>
        </p:nvSpPr>
        <p:spPr>
          <a:xfrm>
            <a:off x="457200" y="1447800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1"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 5</a:t>
            </a:r>
            <a:endParaRPr/>
          </a:p>
        </p:txBody>
      </p:sp>
      <p:sp>
        <p:nvSpPr>
          <p:cNvPr id="1314" name="Google Shape;1314;p92"/>
          <p:cNvSpPr txBox="1"/>
          <p:nvPr/>
        </p:nvSpPr>
        <p:spPr>
          <a:xfrm>
            <a:off x="457200" y="2438400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hash(21)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(21) = 1</a:t>
            </a:r>
            <a:endParaRPr/>
          </a:p>
        </p:txBody>
      </p:sp>
      <p:sp>
        <p:nvSpPr>
          <p:cNvPr id="1315" name="Google Shape;1315;p92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316" name="Google Shape;1316;p92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317" name="Google Shape;1317;p92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cxnSp>
        <p:nvCxnSpPr>
          <p:cNvPr id="1318" name="Google Shape;1318;p92"/>
          <p:cNvCxnSpPr/>
          <p:nvPr/>
        </p:nvCxnSpPr>
        <p:spPr>
          <a:xfrm flipH="1" rot="-5400000">
            <a:off x="4877550" y="2056650"/>
            <a:ext cx="6096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19" name="Google Shape;1319;p9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Double Hashing: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4</a:t>
            </a:r>
            <a:endParaRPr/>
          </a:p>
        </p:txBody>
      </p:sp>
      <p:sp>
        <p:nvSpPr>
          <p:cNvPr id="1326" name="Google Shape;1326;p9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27" name="Google Shape;1327;p93"/>
          <p:cNvSpPr txBox="1"/>
          <p:nvPr/>
        </p:nvSpPr>
        <p:spPr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  <a:endParaRPr/>
          </a:p>
        </p:txBody>
      </p:sp>
      <p:grpSp>
        <p:nvGrpSpPr>
          <p:cNvPr id="1328" name="Google Shape;1328;p93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329" name="Google Shape;1329;p93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3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331" name="Google Shape;1331;p93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3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3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3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3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3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3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3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39" name="Google Shape;1339;p93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40" name="Google Shape;1340;p93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41" name="Google Shape;1341;p93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42" name="Google Shape;1342;p93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43" name="Google Shape;1343;p93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344" name="Google Shape;1344;p93"/>
          <p:cNvSpPr/>
          <p:nvPr/>
        </p:nvSpPr>
        <p:spPr>
          <a:xfrm>
            <a:off x="457200" y="1447800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1"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5</a:t>
            </a:r>
            <a:endParaRPr/>
          </a:p>
        </p:txBody>
      </p:sp>
      <p:sp>
        <p:nvSpPr>
          <p:cNvPr id="1345" name="Google Shape;1345;p93"/>
          <p:cNvSpPr txBox="1"/>
          <p:nvPr/>
        </p:nvSpPr>
        <p:spPr>
          <a:xfrm>
            <a:off x="457200" y="2438400"/>
            <a:ext cx="15808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hash(4)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= 4</a:t>
            </a:r>
            <a:endParaRPr/>
          </a:p>
        </p:txBody>
      </p:sp>
      <p:sp>
        <p:nvSpPr>
          <p:cNvPr id="1346" name="Google Shape;1346;p93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347" name="Google Shape;1347;p93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348" name="Google Shape;1348;p93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349" name="Google Shape;1349;p93"/>
          <p:cNvSpPr/>
          <p:nvPr/>
        </p:nvSpPr>
        <p:spPr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350" name="Google Shape;1350;p93"/>
          <p:cNvCxnSpPr/>
          <p:nvPr/>
        </p:nvCxnSpPr>
        <p:spPr>
          <a:xfrm flipH="1" rot="-5400000">
            <a:off x="4603800" y="4692600"/>
            <a:ext cx="1524000" cy="5208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1" name="Google Shape;1351;p93"/>
          <p:cNvCxnSpPr/>
          <p:nvPr/>
        </p:nvCxnSpPr>
        <p:spPr>
          <a:xfrm rot="5400000">
            <a:off x="4870400" y="1682700"/>
            <a:ext cx="914400" cy="4446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2" name="Google Shape;1352;p93"/>
          <p:cNvCxnSpPr/>
          <p:nvPr/>
        </p:nvCxnSpPr>
        <p:spPr>
          <a:xfrm flipH="1" rot="-5400000">
            <a:off x="3886950" y="3580650"/>
            <a:ext cx="24384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53" name="Google Shape;1353;p93"/>
          <p:cNvSpPr/>
          <p:nvPr/>
        </p:nvSpPr>
        <p:spPr>
          <a:xfrm>
            <a:off x="5791200" y="1600200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insert 4, the probe sequence is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4, 8, 12, 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9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Outline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2925" lvl="1" marL="54292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Direct Addressing Table</a:t>
            </a:r>
            <a:endParaRPr/>
          </a:p>
          <a:p>
            <a:pPr indent="-542925" lvl="1" marL="54292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Hash Table</a:t>
            </a:r>
            <a:endParaRPr/>
          </a:p>
          <a:p>
            <a:pPr indent="-542925" lvl="1" marL="54292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Hash Functions</a:t>
            </a:r>
            <a:endParaRPr/>
          </a:p>
          <a:p>
            <a:pPr indent="-352425" lvl="2" marL="8953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Good/bad/perfect/uniform hash function</a:t>
            </a:r>
            <a:endParaRPr/>
          </a:p>
          <a:p>
            <a:pPr indent="-542925" lvl="1" marL="54292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Collision Resolution</a:t>
            </a:r>
            <a:endParaRPr sz="2000">
              <a:solidFill>
                <a:srgbClr val="0000FF"/>
              </a:solidFill>
            </a:endParaRPr>
          </a:p>
          <a:p>
            <a:pPr indent="-352425" lvl="2" marL="8953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Separate Chaining</a:t>
            </a:r>
            <a:endParaRPr/>
          </a:p>
          <a:p>
            <a:pPr indent="-352425" lvl="2" marL="8953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Linear Probing</a:t>
            </a:r>
            <a:endParaRPr/>
          </a:p>
          <a:p>
            <a:pPr indent="-352425" lvl="2" marL="8953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Quadratic Probing</a:t>
            </a:r>
            <a:endParaRPr/>
          </a:p>
          <a:p>
            <a:pPr indent="-352425" lvl="2" marL="8953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Double Hashing</a:t>
            </a:r>
            <a:endParaRPr/>
          </a:p>
          <a:p>
            <a:pPr indent="-542925" lvl="1" marL="54292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Summary</a:t>
            </a:r>
            <a:endParaRPr/>
          </a:p>
          <a:p>
            <a:pPr indent="-542925" lvl="0" marL="54292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aramond"/>
              <a:buAutoNum type="arabicPeriod" startAt="6"/>
            </a:pPr>
            <a:r>
              <a:rPr lang="en-US" sz="2400">
                <a:solidFill>
                  <a:srgbClr val="0000FF"/>
                </a:solidFill>
              </a:rPr>
              <a:t>Java HashMap Class</a:t>
            </a:r>
            <a:endParaRPr/>
          </a:p>
          <a:p>
            <a:pPr indent="-457200" lvl="1" marL="100012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73" name="Google Shape;173;p3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9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Double Hashing: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Insert 35</a:t>
            </a:r>
            <a:endParaRPr/>
          </a:p>
        </p:txBody>
      </p:sp>
      <p:sp>
        <p:nvSpPr>
          <p:cNvPr id="1361" name="Google Shape;1361;p9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62" name="Google Shape;1362;p94"/>
          <p:cNvSpPr txBox="1"/>
          <p:nvPr/>
        </p:nvSpPr>
        <p:spPr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  <a:endParaRPr/>
          </a:p>
        </p:txBody>
      </p:sp>
      <p:grpSp>
        <p:nvGrpSpPr>
          <p:cNvPr id="1363" name="Google Shape;1363;p94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1364" name="Google Shape;1364;p94"/>
            <p:cNvSpPr txBox="1"/>
            <p:nvPr/>
          </p:nvSpPr>
          <p:spPr>
            <a:xfrm>
              <a:off x="3733800" y="160020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4"/>
            <p:cNvSpPr txBox="1"/>
            <p:nvPr/>
          </p:nvSpPr>
          <p:spPr>
            <a:xfrm>
              <a:off x="3505200" y="1447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366" name="Google Shape;1366;p94"/>
            <p:cNvSpPr/>
            <p:nvPr/>
          </p:nvSpPr>
          <p:spPr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4"/>
            <p:cNvSpPr/>
            <p:nvPr/>
          </p:nvSpPr>
          <p:spPr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4"/>
            <p:cNvSpPr/>
            <p:nvPr/>
          </p:nvSpPr>
          <p:spPr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4"/>
            <p:cNvSpPr/>
            <p:nvPr/>
          </p:nvSpPr>
          <p:spPr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4"/>
            <p:cNvSpPr/>
            <p:nvPr/>
          </p:nvSpPr>
          <p:spPr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4"/>
            <p:cNvSpPr/>
            <p:nvPr/>
          </p:nvSpPr>
          <p:spPr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4"/>
            <p:cNvSpPr/>
            <p:nvPr/>
          </p:nvSpPr>
          <p:spPr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4"/>
            <p:cNvSpPr txBox="1"/>
            <p:nvPr/>
          </p:nvSpPr>
          <p:spPr>
            <a:xfrm>
              <a:off x="3505200" y="2057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74" name="Google Shape;1374;p94"/>
            <p:cNvSpPr txBox="1"/>
            <p:nvPr/>
          </p:nvSpPr>
          <p:spPr>
            <a:xfrm>
              <a:off x="3505200" y="2681288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75" name="Google Shape;1375;p94"/>
            <p:cNvSpPr txBox="1"/>
            <p:nvPr/>
          </p:nvSpPr>
          <p:spPr>
            <a:xfrm>
              <a:off x="3505200" y="32766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76" name="Google Shape;1376;p94"/>
            <p:cNvSpPr txBox="1"/>
            <p:nvPr/>
          </p:nvSpPr>
          <p:spPr>
            <a:xfrm>
              <a:off x="3505200" y="38862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77" name="Google Shape;1377;p94"/>
            <p:cNvSpPr txBox="1"/>
            <p:nvPr/>
          </p:nvSpPr>
          <p:spPr>
            <a:xfrm>
              <a:off x="3505200" y="44958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78" name="Google Shape;1378;p94"/>
            <p:cNvSpPr txBox="1"/>
            <p:nvPr/>
          </p:nvSpPr>
          <p:spPr>
            <a:xfrm>
              <a:off x="3505200" y="5105400"/>
              <a:ext cx="533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379" name="Google Shape;1379;p94"/>
          <p:cNvSpPr/>
          <p:nvPr/>
        </p:nvSpPr>
        <p:spPr>
          <a:xfrm>
            <a:off x="457200" y="1447800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1"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5</a:t>
            </a:r>
            <a:endParaRPr/>
          </a:p>
        </p:txBody>
      </p:sp>
      <p:sp>
        <p:nvSpPr>
          <p:cNvPr id="1380" name="Google Shape;1380;p94"/>
          <p:cNvSpPr txBox="1"/>
          <p:nvPr/>
        </p:nvSpPr>
        <p:spPr>
          <a:xfrm>
            <a:off x="457200" y="2438400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hash(35)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(35) = 0</a:t>
            </a:r>
            <a:endParaRPr/>
          </a:p>
        </p:txBody>
      </p:sp>
      <p:sp>
        <p:nvSpPr>
          <p:cNvPr id="1381" name="Google Shape;1381;p94"/>
          <p:cNvSpPr/>
          <p:nvPr/>
        </p:nvSpPr>
        <p:spPr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382" name="Google Shape;1382;p94"/>
          <p:cNvSpPr/>
          <p:nvPr/>
        </p:nvSpPr>
        <p:spPr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383" name="Google Shape;1383;p94"/>
          <p:cNvSpPr/>
          <p:nvPr/>
        </p:nvSpPr>
        <p:spPr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384" name="Google Shape;1384;p94"/>
          <p:cNvSpPr/>
          <p:nvPr/>
        </p:nvSpPr>
        <p:spPr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85" name="Google Shape;1385;p94"/>
          <p:cNvSpPr/>
          <p:nvPr/>
        </p:nvSpPr>
        <p:spPr>
          <a:xfrm>
            <a:off x="5715000" y="1600200"/>
            <a:ext cx="3048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if we insert 35, the probe sequence is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0, 0, 0,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wrong?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hash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(35)=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 acceptable!</a:t>
            </a:r>
            <a:endParaRPr/>
          </a:p>
        </p:txBody>
      </p:sp>
      <p:cxnSp>
        <p:nvCxnSpPr>
          <p:cNvPr id="1386" name="Google Shape;1386;p94"/>
          <p:cNvCxnSpPr/>
          <p:nvPr/>
        </p:nvCxnSpPr>
        <p:spPr>
          <a:xfrm rot="10800000">
            <a:off x="4572100" y="1447900"/>
            <a:ext cx="546000" cy="317400"/>
          </a:xfrm>
          <a:prstGeom prst="curvedConnector4">
            <a:avLst>
              <a:gd fmla="val -39544" name="adj1"/>
              <a:gd fmla="val 168053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87" name="Google Shape;1387;p94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Warning</a:t>
            </a:r>
            <a:endParaRPr b="1" sz="3600">
              <a:solidFill>
                <a:srgbClr val="C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394" name="Google Shape;1394;p9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95" name="Google Shape;1395;p95"/>
          <p:cNvSpPr txBox="1"/>
          <p:nvPr/>
        </p:nvSpPr>
        <p:spPr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  <a:endParaRPr/>
          </a:p>
        </p:txBody>
      </p:sp>
      <p:sp>
        <p:nvSpPr>
          <p:cNvPr id="1396" name="Google Shape;1396;p95"/>
          <p:cNvSpPr txBox="1"/>
          <p:nvPr>
            <p:ph idx="1" type="body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1" lang="en-US" sz="2800"/>
              <a:t>Secondary hash function must </a:t>
            </a:r>
            <a:r>
              <a:rPr b="1" lang="en-US" sz="2800">
                <a:solidFill>
                  <a:srgbClr val="CC0000"/>
                </a:solidFill>
              </a:rPr>
              <a:t>not</a:t>
            </a:r>
            <a:r>
              <a:rPr b="1" lang="en-US" sz="2800"/>
              <a:t> evaluate to </a:t>
            </a:r>
            <a:r>
              <a:rPr b="1" lang="en-US" sz="2800">
                <a:solidFill>
                  <a:srgbClr val="FF0000"/>
                </a:solidFill>
              </a:rPr>
              <a:t>0</a:t>
            </a:r>
            <a:r>
              <a:rPr b="1" lang="en-US" sz="2800"/>
              <a:t>!</a:t>
            </a:r>
            <a:endParaRPr b="1" sz="10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To solve this problem, simply change hash</a:t>
            </a:r>
            <a:r>
              <a:rPr baseline="-25000" lang="en-US" sz="2800"/>
              <a:t>2</a:t>
            </a:r>
            <a:r>
              <a:rPr lang="en-US" sz="2800"/>
              <a:t>(key) in the above example to:</a:t>
            </a:r>
            <a:br>
              <a:rPr lang="en-US" sz="2800"/>
            </a:br>
            <a:endParaRPr sz="1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           hash</a:t>
            </a:r>
            <a:r>
              <a:rPr baseline="-25000" lang="en-US" sz="2800"/>
              <a:t>2</a:t>
            </a:r>
            <a:r>
              <a:rPr lang="en-US" sz="2800"/>
              <a:t>(key) = </a:t>
            </a:r>
            <a:r>
              <a:rPr lang="en-US" sz="2800">
                <a:solidFill>
                  <a:srgbClr val="800000"/>
                </a:solidFill>
              </a:rPr>
              <a:t>5 – (key % 5)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rgbClr val="0033CC"/>
                </a:solidFill>
              </a:rPr>
              <a:t>   </a:t>
            </a:r>
            <a:endParaRPr sz="1000">
              <a:solidFill>
                <a:srgbClr val="0033CC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lang="en-US" sz="2400">
                <a:solidFill>
                  <a:srgbClr val="0000FF"/>
                </a:solidFill>
              </a:rPr>
              <a:t>Note</a:t>
            </a:r>
            <a:r>
              <a:rPr lang="en-US" sz="2400">
                <a:solidFill>
                  <a:srgbClr val="0033CC"/>
                </a:solidFill>
              </a:rPr>
              <a:t>:</a:t>
            </a:r>
            <a:r>
              <a:rPr lang="en-US" sz="2400"/>
              <a:t> </a:t>
            </a:r>
            <a:endParaRPr/>
          </a:p>
          <a:p>
            <a:pPr indent="-269874" lvl="0" marL="630238" rt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❑"/>
            </a:pPr>
            <a:r>
              <a:rPr lang="en-US" sz="2400"/>
              <a:t>If hash</a:t>
            </a:r>
            <a:r>
              <a:rPr baseline="-25000" lang="en-US" sz="2400"/>
              <a:t>2</a:t>
            </a:r>
            <a:r>
              <a:rPr lang="en-US" sz="2400"/>
              <a:t>(k) = </a:t>
            </a:r>
            <a:r>
              <a:rPr lang="en-US" sz="2400">
                <a:solidFill>
                  <a:srgbClr val="A50021"/>
                </a:solidFill>
              </a:rPr>
              <a:t>1</a:t>
            </a:r>
            <a:r>
              <a:rPr lang="en-US" sz="2400"/>
              <a:t>, then it is the same as linear probing.</a:t>
            </a:r>
            <a:endParaRPr/>
          </a:p>
          <a:p>
            <a:pPr indent="-269874" lvl="0" marL="630238" rt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❑"/>
            </a:pPr>
            <a:r>
              <a:rPr lang="en-US" sz="2400"/>
              <a:t>If hash</a:t>
            </a:r>
            <a:r>
              <a:rPr baseline="-25000" lang="en-US" sz="2400"/>
              <a:t>2</a:t>
            </a:r>
            <a:r>
              <a:rPr lang="en-US" sz="2400"/>
              <a:t>(k) = </a:t>
            </a:r>
            <a:r>
              <a:rPr i="1" lang="en-US" sz="2400"/>
              <a:t>d</a:t>
            </a:r>
            <a:r>
              <a:rPr lang="en-US" sz="2400"/>
              <a:t>, where </a:t>
            </a:r>
            <a:r>
              <a:rPr i="1" lang="en-US" sz="2400"/>
              <a:t>d</a:t>
            </a:r>
            <a:r>
              <a:rPr lang="en-US" sz="2400"/>
              <a:t> is a constant integer &gt; 1, then it is the same as modified linear probing.</a:t>
            </a:r>
            <a:endParaRPr/>
          </a:p>
        </p:txBody>
      </p:sp>
      <p:sp>
        <p:nvSpPr>
          <p:cNvPr id="1397" name="Google Shape;1397;p95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96"/>
          <p:cNvSpPr txBox="1"/>
          <p:nvPr>
            <p:ph type="title"/>
          </p:nvPr>
        </p:nvSpPr>
        <p:spPr>
          <a:xfrm>
            <a:off x="457200" y="2286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1688" lvl="0" marL="8016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4.5	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Criteria of Good Collision Resolution Method</a:t>
            </a:r>
            <a:endParaRPr/>
          </a:p>
        </p:txBody>
      </p:sp>
      <p:sp>
        <p:nvSpPr>
          <p:cNvPr id="1404" name="Google Shape;1404;p96"/>
          <p:cNvSpPr txBox="1"/>
          <p:nvPr>
            <p:ph idx="1" type="body"/>
          </p:nvPr>
        </p:nvSpPr>
        <p:spPr>
          <a:xfrm>
            <a:off x="457200" y="1828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Minimize clustering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Always find</a:t>
            </a:r>
            <a:r>
              <a:rPr lang="en-US" sz="2800"/>
              <a:t> an empty slot if it exists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Give different probe sequences when 2 initial probes are the same </a:t>
            </a:r>
            <a:r>
              <a:rPr lang="en-US" sz="2400"/>
              <a:t>(i.e. </a:t>
            </a:r>
            <a:r>
              <a:rPr lang="en-US" sz="2400">
                <a:solidFill>
                  <a:srgbClr val="0000FF"/>
                </a:solidFill>
              </a:rPr>
              <a:t>no secondary clustering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Fast</a:t>
            </a:r>
            <a:endParaRPr/>
          </a:p>
        </p:txBody>
      </p:sp>
      <p:sp>
        <p:nvSpPr>
          <p:cNvPr id="1405" name="Google Shape;1405;p9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06" name="Google Shape;1406;p96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9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ADT Table Operations</a:t>
            </a:r>
            <a:endParaRPr/>
          </a:p>
        </p:txBody>
      </p:sp>
      <p:sp>
        <p:nvSpPr>
          <p:cNvPr id="1413" name="Google Shape;1413;p9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14" name="Google Shape;1414;p97"/>
          <p:cNvSpPr txBox="1"/>
          <p:nvPr/>
        </p:nvSpPr>
        <p:spPr>
          <a:xfrm>
            <a:off x="533400" y="4114800"/>
            <a:ext cx="8077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0113" lvl="0" marL="9001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Note: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Binary Search Tree (BST) will be covered in 502043 Data Structures and Algorithms II.</a:t>
            </a:r>
            <a:endParaRPr b="0" i="0" sz="2400" u="none" cap="none" strike="noStrike">
              <a:solidFill>
                <a:srgbClr val="33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5" name="Google Shape;1415;p97"/>
          <p:cNvGraphicFramePr/>
          <p:nvPr/>
        </p:nvGraphicFramePr>
        <p:xfrm>
          <a:off x="761999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{594AD130-5E23-4494-B810-FDE11965DCF9}</a:tableStyleId>
              </a:tblPr>
              <a:tblGrid>
                <a:gridCol w="1899875"/>
                <a:gridCol w="1975100"/>
                <a:gridCol w="1643925"/>
                <a:gridCol w="16439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Sorted Array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Balanced BST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Hashing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Deletion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Retrieval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16" name="Google Shape;1416;p97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9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Summary</a:t>
            </a:r>
            <a:endParaRPr/>
          </a:p>
        </p:txBody>
      </p:sp>
      <p:sp>
        <p:nvSpPr>
          <p:cNvPr id="1423" name="Google Shape;1423;p98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How to hash? </a:t>
            </a:r>
            <a:r>
              <a:rPr lang="en-US" sz="2400"/>
              <a:t>Criteria for good hash functions?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How to </a:t>
            </a:r>
            <a:r>
              <a:rPr lang="en-US">
                <a:solidFill>
                  <a:srgbClr val="C00000"/>
                </a:solidFill>
              </a:rPr>
              <a:t>resolve collision</a:t>
            </a:r>
            <a:r>
              <a:rPr lang="en-US"/>
              <a:t>?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/>
              <a:t>   </a:t>
            </a:r>
            <a:r>
              <a:rPr lang="en-US">
                <a:solidFill>
                  <a:srgbClr val="0000FF"/>
                </a:solidFill>
              </a:rPr>
              <a:t>Collision resolution techniques</a:t>
            </a:r>
            <a:r>
              <a:rPr lang="en-US"/>
              <a:t>: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8000"/>
                </a:solidFill>
              </a:rPr>
              <a:t>separate chaining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8000"/>
                </a:solidFill>
              </a:rPr>
              <a:t>linear probing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8000"/>
                </a:solidFill>
              </a:rPr>
              <a:t>quadratic probing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8000"/>
                </a:solidFill>
              </a:rPr>
              <a:t>double hashing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Problem on deletions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C00000"/>
                </a:solidFill>
              </a:rPr>
              <a:t>Primary</a:t>
            </a:r>
            <a:r>
              <a:rPr lang="en-US"/>
              <a:t> clustering and </a:t>
            </a:r>
            <a:r>
              <a:rPr lang="en-US">
                <a:solidFill>
                  <a:srgbClr val="C00000"/>
                </a:solidFill>
              </a:rPr>
              <a:t>secondary</a:t>
            </a:r>
            <a:r>
              <a:rPr lang="en-US"/>
              <a:t> clustering. </a:t>
            </a:r>
            <a:endParaRPr/>
          </a:p>
        </p:txBody>
      </p:sp>
      <p:sp>
        <p:nvSpPr>
          <p:cNvPr id="1424" name="Google Shape;1424;p9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25" name="Google Shape;1425;p98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9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Java HashMap Class</a:t>
            </a:r>
            <a:endParaRPr/>
          </a:p>
        </p:txBody>
      </p:sp>
      <p:sp>
        <p:nvSpPr>
          <p:cNvPr id="1432" name="Google Shape;1432;p99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00"/>
          <p:cNvSpPr txBox="1"/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Class HashMap &lt;K, V&gt;</a:t>
            </a:r>
            <a:endParaRPr/>
          </a:p>
        </p:txBody>
      </p:sp>
      <p:sp>
        <p:nvSpPr>
          <p:cNvPr id="1439" name="Google Shape;1439;p100"/>
          <p:cNvSpPr txBox="1"/>
          <p:nvPr>
            <p:ph idx="1" type="body"/>
          </p:nvPr>
        </p:nvSpPr>
        <p:spPr>
          <a:xfrm>
            <a:off x="381000" y="2819400"/>
            <a:ext cx="853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 sz="2200"/>
              <a:t>This class implements a hash map, which maps </a:t>
            </a:r>
            <a:r>
              <a:rPr lang="en-US" sz="2200">
                <a:solidFill>
                  <a:srgbClr val="FF0000"/>
                </a:solidFill>
              </a:rPr>
              <a:t>keys</a:t>
            </a:r>
            <a:r>
              <a:rPr lang="en-US" sz="2200"/>
              <a:t> to </a:t>
            </a:r>
            <a:r>
              <a:rPr lang="en-US" sz="2200">
                <a:solidFill>
                  <a:srgbClr val="FF0000"/>
                </a:solidFill>
              </a:rPr>
              <a:t>values</a:t>
            </a:r>
            <a:r>
              <a:rPr lang="en-US" sz="2200"/>
              <a:t>. Any non-null object can be used as a key or as a value. 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   </a:t>
            </a:r>
            <a:r>
              <a:rPr b="1" lang="en-US" sz="2000">
                <a:solidFill>
                  <a:srgbClr val="0033CC"/>
                </a:solidFill>
              </a:rPr>
              <a:t>e.g.</a:t>
            </a:r>
            <a:r>
              <a:rPr lang="en-US" sz="2000"/>
              <a:t> We can create a hash map that maps people names to their ages. It uses  the names as keys, and the ages as the values.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 sz="2200"/>
              <a:t>The </a:t>
            </a:r>
            <a:r>
              <a:rPr lang="en-US" sz="2200">
                <a:solidFill>
                  <a:srgbClr val="0000CC"/>
                </a:solidFill>
              </a:rPr>
              <a:t>AbstractMap </a:t>
            </a:r>
            <a:r>
              <a:rPr lang="en-US" sz="2200"/>
              <a:t>is an abstract class that provides a skeletal implementation of the </a:t>
            </a:r>
            <a:r>
              <a:rPr lang="en-US" sz="2200">
                <a:solidFill>
                  <a:srgbClr val="0000FF"/>
                </a:solidFill>
              </a:rPr>
              <a:t>Map</a:t>
            </a:r>
            <a:r>
              <a:rPr lang="en-US" sz="2200"/>
              <a:t> interface. </a:t>
            </a:r>
            <a:endParaRPr sz="2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 sz="2200"/>
              <a:t>Generally, the default </a:t>
            </a:r>
            <a:r>
              <a:rPr lang="en-US" sz="2200">
                <a:solidFill>
                  <a:srgbClr val="CC0000"/>
                </a:solidFill>
              </a:rPr>
              <a:t>load factor</a:t>
            </a:r>
            <a:r>
              <a:rPr lang="en-US" sz="2200"/>
              <a:t> (</a:t>
            </a:r>
            <a:r>
              <a:rPr lang="en-US" sz="2200">
                <a:solidFill>
                  <a:srgbClr val="CC0000"/>
                </a:solidFill>
              </a:rPr>
              <a:t>0.75</a:t>
            </a:r>
            <a:r>
              <a:rPr lang="en-US" sz="2200"/>
              <a:t>) offers a good tradeoff between time and space costs.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 sz="2200"/>
              <a:t>The default HashMap capacity is </a:t>
            </a:r>
            <a:r>
              <a:rPr lang="en-US" sz="2200">
                <a:solidFill>
                  <a:srgbClr val="A50021"/>
                </a:solidFill>
              </a:rPr>
              <a:t>16</a:t>
            </a:r>
            <a:r>
              <a:rPr lang="en-US" sz="2200"/>
              <a:t>.</a:t>
            </a:r>
            <a:endParaRPr sz="2200"/>
          </a:p>
        </p:txBody>
      </p:sp>
      <p:sp>
        <p:nvSpPr>
          <p:cNvPr id="1440" name="Google Shape;1440;p10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41" name="Google Shape;1441;p100"/>
          <p:cNvSpPr txBox="1"/>
          <p:nvPr/>
        </p:nvSpPr>
        <p:spPr>
          <a:xfrm>
            <a:off x="838200" y="1219200"/>
            <a:ext cx="7696200" cy="137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93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HashMap&lt;K,V&gt;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3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AbstractMap&lt;K,V&gt;</a:t>
            </a:r>
            <a:endParaRPr/>
          </a:p>
          <a:p>
            <a:pPr indent="0" lvl="0" marL="1793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implements Map&lt;K,V&gt;,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Cloneable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Serializable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00"/>
          <p:cNvSpPr txBox="1"/>
          <p:nvPr/>
        </p:nvSpPr>
        <p:spPr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java.util.HaspMap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00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01"/>
          <p:cNvSpPr txBox="1"/>
          <p:nvPr>
            <p:ph idx="1" type="body"/>
          </p:nvPr>
        </p:nvSpPr>
        <p:spPr>
          <a:xfrm>
            <a:off x="381000" y="11430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b="1" lang="en-US" sz="2400">
                <a:solidFill>
                  <a:srgbClr val="0000FF"/>
                </a:solidFill>
              </a:rPr>
              <a:t>Constructors </a:t>
            </a:r>
            <a:r>
              <a:rPr lang="en-US" sz="2400"/>
              <a:t>summary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HashMap() </a:t>
            </a:r>
            <a:endParaRPr sz="2000">
              <a:solidFill>
                <a:srgbClr val="0000FF"/>
              </a:solidFill>
            </a:endParaRPr>
          </a:p>
          <a:p>
            <a:pPr indent="0" lvl="2" marL="989013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Constructs an empty HashMap with a default initial capacity (</a:t>
            </a:r>
            <a:r>
              <a:rPr lang="en-US" sz="1800">
                <a:solidFill>
                  <a:srgbClr val="CC0000"/>
                </a:solidFill>
              </a:rPr>
              <a:t>16</a:t>
            </a:r>
            <a:r>
              <a:rPr lang="en-US" sz="1800"/>
              <a:t>) and the default load factor of </a:t>
            </a:r>
            <a:r>
              <a:rPr lang="en-US" sz="1800">
                <a:solidFill>
                  <a:srgbClr val="CC0000"/>
                </a:solidFill>
              </a:rPr>
              <a:t>0.75</a:t>
            </a:r>
            <a:r>
              <a:rPr lang="en-US" sz="1800"/>
              <a:t>.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HashMap(int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initialCapacity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2000">
              <a:solidFill>
                <a:srgbClr val="0033CC"/>
              </a:solidFill>
            </a:endParaRPr>
          </a:p>
          <a:p>
            <a:pPr indent="0" lvl="2" marL="989013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Constructs an empty HashMap with the specified initial capacity and the default load factor of </a:t>
            </a:r>
            <a:r>
              <a:rPr lang="en-US" sz="1800">
                <a:solidFill>
                  <a:srgbClr val="CC0000"/>
                </a:solidFill>
              </a:rPr>
              <a:t>0.75</a:t>
            </a:r>
            <a:r>
              <a:rPr lang="en-US" sz="1800"/>
              <a:t>. 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HashMap(int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initialCapacity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float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loadFactor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2" marL="989013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Constructs an empty HashMap with the specified initial capacity and load factor. 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HashMap(Map&lt;? extends K, ? extends V&gt; m)</a:t>
            </a:r>
            <a:endParaRPr/>
          </a:p>
          <a:p>
            <a:pPr indent="0" lvl="2" marL="989013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Constructs a new HashMap with the same mappings as the specified Map.</a:t>
            </a:r>
            <a:b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800"/>
          </a:p>
          <a:p>
            <a:pPr indent="-260350" lvl="0" marL="342900" rtl="0" algn="l"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52095" lvl="0" marL="342900" rtl="0" algn="l">
              <a:spcBef>
                <a:spcPts val="6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/>
          </a:p>
        </p:txBody>
      </p:sp>
      <p:sp>
        <p:nvSpPr>
          <p:cNvPr id="1450" name="Google Shape;1450;p10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51" name="Google Shape;1451;p101"/>
          <p:cNvSpPr txBox="1"/>
          <p:nvPr/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solidFill>
                  <a:schemeClr val="dk2"/>
                </a:solidFill>
                <a:latin typeface="Federo"/>
                <a:ea typeface="Federo"/>
                <a:cs typeface="Federo"/>
                <a:sym typeface="Federo"/>
              </a:rPr>
              <a:t>Class HashMap &lt;K, V&gt;</a:t>
            </a:r>
            <a:endParaRPr/>
          </a:p>
        </p:txBody>
      </p:sp>
      <p:sp>
        <p:nvSpPr>
          <p:cNvPr id="1452" name="Google Shape;1452;p101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  <p:sp>
        <p:nvSpPr>
          <p:cNvPr id="1453" name="Google Shape;1453;p101"/>
          <p:cNvSpPr txBox="1"/>
          <p:nvPr/>
        </p:nvSpPr>
        <p:spPr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java.util.HaspMap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02"/>
          <p:cNvSpPr txBox="1"/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Class HashMap &lt;K, V&gt;</a:t>
            </a:r>
            <a:endParaRPr/>
          </a:p>
        </p:txBody>
      </p:sp>
      <p:sp>
        <p:nvSpPr>
          <p:cNvPr id="1460" name="Google Shape;1460;p102"/>
          <p:cNvSpPr txBox="1"/>
          <p:nvPr>
            <p:ph idx="1" type="body"/>
          </p:nvPr>
        </p:nvSpPr>
        <p:spPr>
          <a:xfrm>
            <a:off x="381000" y="12192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Some methods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void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clear()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          Removes all of the mappings from this map. </a:t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boolean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containsKey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(Object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>
                <a:solidFill>
                  <a:srgbClr val="A500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key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          Returns true if this map contains a mapping for the specified key.</a:t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boolean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containsValue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(Object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A500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    Returns true if this map maps one or more keys to the specified value.</a:t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V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(Object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key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br>
              <a:rPr lang="en-US" sz="1800"/>
            </a:br>
            <a:r>
              <a:rPr lang="en-US" sz="1800"/>
              <a:t>    Returns the value to which the specified key is mapped, or null if this map contains no mapping for the key. </a:t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V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put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(K</a:t>
            </a:r>
            <a:r>
              <a:rPr lang="en-US" sz="2000">
                <a:solidFill>
                  <a:srgbClr val="00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key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, V 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br>
              <a:rPr lang="en-US" sz="1800"/>
            </a:br>
            <a:r>
              <a:rPr lang="en-US" sz="1800"/>
              <a:t>    Associates the specified value with the specified key in this map. </a:t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170"/>
              <a:buChar char="■"/>
            </a:pPr>
            <a:r>
              <a:rPr b="1" lang="en-US" sz="1800"/>
              <a:t>...</a:t>
            </a:r>
            <a:endParaRPr/>
          </a:p>
        </p:txBody>
      </p:sp>
      <p:sp>
        <p:nvSpPr>
          <p:cNvPr id="1461" name="Google Shape;1461;p10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62" name="Google Shape;1462;p10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  <p:sp>
        <p:nvSpPr>
          <p:cNvPr id="1463" name="Google Shape;1463;p102"/>
          <p:cNvSpPr txBox="1"/>
          <p:nvPr/>
        </p:nvSpPr>
        <p:spPr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java.util.HaspMap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0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</a:t>
            </a:r>
            <a:endParaRPr/>
          </a:p>
        </p:txBody>
      </p:sp>
      <p:sp>
        <p:nvSpPr>
          <p:cNvPr id="1470" name="Google Shape;1470;p103"/>
          <p:cNvSpPr txBox="1"/>
          <p:nvPr>
            <p:ph idx="1" type="body"/>
          </p:nvPr>
        </p:nvSpPr>
        <p:spPr>
          <a:xfrm>
            <a:off x="381000" y="1143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A50021"/>
                </a:solidFill>
              </a:rPr>
              <a:t>Example:</a:t>
            </a:r>
            <a:r>
              <a:rPr lang="en-US" sz="2400"/>
              <a:t> Create a hashmap that maps people names to their ages. It uses </a:t>
            </a:r>
            <a:r>
              <a:rPr lang="en-US" sz="2400">
                <a:solidFill>
                  <a:srgbClr val="0000FF"/>
                </a:solidFill>
              </a:rPr>
              <a:t>names </a:t>
            </a:r>
            <a:r>
              <a:rPr lang="en-US" sz="2400"/>
              <a:t>as</a:t>
            </a:r>
            <a:r>
              <a:rPr lang="en-US" sz="2400">
                <a:solidFill>
                  <a:srgbClr val="0000FF"/>
                </a:solidFill>
              </a:rPr>
              <a:t> key</a:t>
            </a:r>
            <a:r>
              <a:rPr lang="en-US" sz="2400"/>
              <a:t>, and the </a:t>
            </a:r>
            <a:r>
              <a:rPr lang="en-US" sz="2400">
                <a:solidFill>
                  <a:srgbClr val="0000FF"/>
                </a:solidFill>
              </a:rPr>
              <a:t>ages </a:t>
            </a:r>
            <a:r>
              <a:rPr lang="en-US" sz="2400"/>
              <a:t>as their</a:t>
            </a:r>
            <a:r>
              <a:rPr lang="en-US" sz="2400">
                <a:solidFill>
                  <a:srgbClr val="0000FF"/>
                </a:solidFill>
              </a:rPr>
              <a:t> values</a:t>
            </a:r>
            <a:r>
              <a:rPr lang="en-US" sz="2400"/>
              <a:t>.</a:t>
            </a:r>
            <a:endParaRPr/>
          </a:p>
        </p:txBody>
      </p:sp>
      <p:sp>
        <p:nvSpPr>
          <p:cNvPr id="1471" name="Google Shape;1471;p10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72" name="Google Shape;1472;p103"/>
          <p:cNvSpPr txBox="1"/>
          <p:nvPr/>
        </p:nvSpPr>
        <p:spPr>
          <a:xfrm>
            <a:off x="609600" y="5238093"/>
            <a:ext cx="548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above code is: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0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Janet =&gt; 46</a:t>
            </a:r>
            <a:endParaRPr/>
          </a:p>
        </p:txBody>
      </p:sp>
      <p:grpSp>
        <p:nvGrpSpPr>
          <p:cNvPr id="1473" name="Google Shape;1473;p103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1474" name="Google Shape;1474;p103"/>
            <p:cNvSpPr txBox="1"/>
            <p:nvPr/>
          </p:nvSpPr>
          <p:spPr>
            <a:xfrm>
              <a:off x="304800" y="2438400"/>
              <a:ext cx="8686800" cy="2590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7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HashMap</a:t>
              </a:r>
              <a:r>
                <a:rPr b="0" i="0" lang="en-US" sz="1800" u="none" cap="none" strike="noStrike">
                  <a:solidFill>
                    <a:srgbClr val="8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&lt;String, Integer&gt;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hm = new HashMap</a:t>
              </a:r>
              <a:r>
                <a:rPr b="0" i="0" lang="en-US" sz="1800" u="none" cap="none" strike="noStrike">
                  <a:solidFill>
                    <a:srgbClr val="8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&lt;String, Integer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&gt;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();</a:t>
              </a:r>
              <a:endParaRPr/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// placing items into the hashmap</a:t>
              </a:r>
              <a:endParaRPr b="0" i="0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hm.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put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("Mike", 52);</a:t>
              </a:r>
              <a:endParaRPr/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hm.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put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("Janet", 46);</a:t>
              </a:r>
              <a:endParaRPr/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hm.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put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("Jack", 46);</a:t>
              </a:r>
              <a:endParaRPr/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// retrieving item from the hashmap</a:t>
              </a:r>
              <a:endParaRPr b="0" i="0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indent="-342900" lvl="0" marL="342900" marR="0" rtl="0" algn="l"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System.out.println("Janet =&gt; " + hm.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get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("Janet"));</a:t>
              </a:r>
              <a:endParaRPr/>
            </a:p>
          </p:txBody>
        </p:sp>
        <p:sp>
          <p:nvSpPr>
            <p:cNvPr id="1475" name="Google Shape;1475;p103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TestHash.java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6" name="Google Shape;1476;p10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  <p:sp>
        <p:nvSpPr>
          <p:cNvPr id="1477" name="Google Shape;1477;p103"/>
          <p:cNvSpPr txBox="1"/>
          <p:nvPr/>
        </p:nvSpPr>
        <p:spPr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java.util.HaspMap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What is Hashing?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2925" lvl="1" marL="542925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</a:rPr>
              <a:t>Hashing </a:t>
            </a:r>
            <a:r>
              <a:rPr lang="en-US" sz="2800"/>
              <a:t>is an algorithm (via a </a:t>
            </a:r>
            <a:r>
              <a:rPr lang="en-US" sz="2800">
                <a:solidFill>
                  <a:srgbClr val="C00000"/>
                </a:solidFill>
              </a:rPr>
              <a:t>hash function</a:t>
            </a:r>
            <a:r>
              <a:rPr lang="en-US" sz="2800"/>
              <a:t>) that maps large data sets of variable length, called </a:t>
            </a:r>
            <a:r>
              <a:rPr i="1" lang="en-US" sz="2800">
                <a:solidFill>
                  <a:srgbClr val="C00000"/>
                </a:solidFill>
              </a:rPr>
              <a:t>keys</a:t>
            </a:r>
            <a:r>
              <a:rPr lang="en-US" sz="2800"/>
              <a:t>, to smaller data sets of a fixed length.</a:t>
            </a:r>
            <a:endParaRPr sz="2800">
              <a:solidFill>
                <a:srgbClr val="0000FF"/>
              </a:solidFill>
            </a:endParaRPr>
          </a:p>
          <a:p>
            <a:pPr indent="-542925" lvl="1" marL="542925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3360"/>
              <a:buFont typeface="Noto Sans Symbols"/>
              <a:buChar char="▪"/>
            </a:pPr>
            <a:r>
              <a:rPr lang="en-US" sz="280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  <a:endParaRPr/>
          </a:p>
          <a:p>
            <a:pPr indent="-542925" lvl="1" marL="542925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US" sz="2800"/>
              <a:t>Widely used in many kinds of computer software, particularly for associative arrays, database indexing, caches, and sets.</a:t>
            </a:r>
            <a:endParaRPr/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2" name="Google Shape;182;p32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04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0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5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9    1    20   5   101    66     15</a:t>
            </a:r>
            <a:endParaRPr/>
          </a:p>
        </p:txBody>
      </p:sp>
      <p:sp>
        <p:nvSpPr>
          <p:cNvPr id="1490" name="Google Shape;1490;p10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ADT Table Operations</a:t>
            </a:r>
            <a:endParaRPr/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90" name="Google Shape;190;p33"/>
          <p:cNvSpPr txBox="1"/>
          <p:nvPr/>
        </p:nvSpPr>
        <p:spPr>
          <a:xfrm>
            <a:off x="533400" y="3682130"/>
            <a:ext cx="8077200" cy="7374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0113" lvl="0" marL="9001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Note: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Binary Search Tree (BST) will be covered in 502043 Data Structures and Algorithms II.</a:t>
            </a:r>
            <a:endParaRPr b="0" i="0" sz="2000" u="none" cap="none" strike="noStrike">
              <a:solidFill>
                <a:srgbClr val="33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33"/>
          <p:cNvGraphicFramePr/>
          <p:nvPr/>
        </p:nvGraphicFramePr>
        <p:xfrm>
          <a:off x="761999" y="1015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{594AD130-5E23-4494-B810-FDE11965DCF9}</a:tableStyleId>
              </a:tblPr>
              <a:tblGrid>
                <a:gridCol w="1899875"/>
                <a:gridCol w="1975100"/>
                <a:gridCol w="1643925"/>
                <a:gridCol w="16439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Sorted Array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Balanced BST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Hashing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Deletion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Retrieval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O(log </a:t>
                      </a:r>
                      <a:r>
                        <a:rPr b="0" i="1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B2B2B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O(1)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avg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33"/>
          <p:cNvSpPr txBox="1"/>
          <p:nvPr/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13: Hashing]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4648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2925" lvl="1" marL="5429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US" sz="2800"/>
              <a:t>Hence, hash table supports the table ADT in constant time on average for the above operations. It has many applications.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