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7772400" cx="10058400"/>
  <p:notesSz cx="10058400" cy="7772400"/>
  <p:embeddedFontLst>
    <p:embeddedFont>
      <p:font typeface="Garamond"/>
      <p:regular r:id="rId53"/>
      <p:bold r:id="rId54"/>
      <p:italic r:id="rId55"/>
      <p:boldItalic r:id="rId56"/>
    </p:embeddedFont>
    <p:embeddedFont>
      <p:font typeface="Arial Black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8" roundtripDataSignature="AMtx7mgEYvR9Dw7vVCtfykwH6DQA2WL8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8598FD-B82C-4636-B817-AA795C1BB965}">
  <a:tblStyle styleId="{7E8598FD-B82C-4636-B817-AA795C1BB9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Garamond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Garamond-italic.fntdata"/><Relationship Id="rId10" Type="http://schemas.openxmlformats.org/officeDocument/2006/relationships/slide" Target="slides/slide3.xml"/><Relationship Id="rId54" Type="http://schemas.openxmlformats.org/officeDocument/2006/relationships/font" Target="fonts/Garamond-bold.fntdata"/><Relationship Id="rId13" Type="http://schemas.openxmlformats.org/officeDocument/2006/relationships/slide" Target="slides/slide6.xml"/><Relationship Id="rId57" Type="http://schemas.openxmlformats.org/officeDocument/2006/relationships/font" Target="fonts/ArialBlack-regular.fntdata"/><Relationship Id="rId12" Type="http://schemas.openxmlformats.org/officeDocument/2006/relationships/slide" Target="slides/slide5.xml"/><Relationship Id="rId56" Type="http://schemas.openxmlformats.org/officeDocument/2006/relationships/font" Target="fonts/Garamond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/>
          <p:nvPr/>
        </p:nvSpPr>
        <p:spPr>
          <a:xfrm>
            <a:off x="670560" y="1381760"/>
            <a:ext cx="8717280" cy="103632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47"/>
          <p:cNvCxnSpPr/>
          <p:nvPr/>
        </p:nvCxnSpPr>
        <p:spPr>
          <a:xfrm>
            <a:off x="2179320" y="4490720"/>
            <a:ext cx="716311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47"/>
          <p:cNvSpPr txBox="1"/>
          <p:nvPr>
            <p:ph type="ctrTitle"/>
          </p:nvPr>
        </p:nvSpPr>
        <p:spPr>
          <a:xfrm>
            <a:off x="1005840" y="1727200"/>
            <a:ext cx="8385493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" type="subTitle"/>
          </p:nvPr>
        </p:nvSpPr>
        <p:spPr>
          <a:xfrm>
            <a:off x="2179320" y="4490720"/>
            <a:ext cx="7208520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16"/>
              </a:spcBef>
              <a:spcAft>
                <a:spcPts val="0"/>
              </a:spcAft>
              <a:buSzPts val="2002"/>
              <a:buFont typeface="Noto Sans Symbols"/>
              <a:buNone/>
              <a:defRPr sz="308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2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2"/>
          <p:cNvSpPr txBox="1"/>
          <p:nvPr>
            <p:ph idx="1" type="body"/>
          </p:nvPr>
        </p:nvSpPr>
        <p:spPr>
          <a:xfrm rot="5400000">
            <a:off x="1920240" y="-208280"/>
            <a:ext cx="6217920" cy="905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3"/>
          <p:cNvSpPr txBox="1"/>
          <p:nvPr>
            <p:ph type="title"/>
          </p:nvPr>
        </p:nvSpPr>
        <p:spPr>
          <a:xfrm rot="5400000">
            <a:off x="4839970" y="2711450"/>
            <a:ext cx="716788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3"/>
          <p:cNvSpPr txBox="1"/>
          <p:nvPr>
            <p:ph idx="1" type="body"/>
          </p:nvPr>
        </p:nvSpPr>
        <p:spPr>
          <a:xfrm rot="5400000">
            <a:off x="229870" y="532130"/>
            <a:ext cx="7167880" cy="6621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591465" y="1908555"/>
            <a:ext cx="8875468" cy="509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>
            <a:off x="590804" y="2031746"/>
            <a:ext cx="3582035" cy="4370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2" type="body"/>
          </p:nvPr>
        </p:nvSpPr>
        <p:spPr>
          <a:xfrm>
            <a:off x="5197081" y="2031746"/>
            <a:ext cx="3910329" cy="3968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3"/>
          <p:cNvSpPr txBox="1"/>
          <p:nvPr>
            <p:ph type="ctrTitle"/>
          </p:nvPr>
        </p:nvSpPr>
        <p:spPr>
          <a:xfrm>
            <a:off x="795400" y="636016"/>
            <a:ext cx="8467598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4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794544" y="4994487"/>
            <a:ext cx="854964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" type="body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430"/>
              <a:buNone/>
              <a:defRPr sz="2200"/>
            </a:lvl1pPr>
            <a:lvl2pPr indent="-228600" lvl="1" marL="914400" algn="l">
              <a:spcBef>
                <a:spcPts val="396"/>
              </a:spcBef>
              <a:spcAft>
                <a:spcPts val="0"/>
              </a:spcAft>
              <a:buSzPts val="1188"/>
              <a:buNone/>
              <a:defRPr sz="1979"/>
            </a:lvl2pPr>
            <a:lvl3pPr indent="-228600" lvl="2" marL="1371600" algn="l">
              <a:spcBef>
                <a:spcPts val="352"/>
              </a:spcBef>
              <a:spcAft>
                <a:spcPts val="0"/>
              </a:spcAft>
              <a:buSzPts val="1144"/>
              <a:buNone/>
              <a:defRPr sz="1760"/>
            </a:lvl3pPr>
            <a:lvl4pPr indent="-228600" lvl="3" marL="1828800" algn="l">
              <a:spcBef>
                <a:spcPts val="308"/>
              </a:spcBef>
              <a:spcAft>
                <a:spcPts val="0"/>
              </a:spcAft>
              <a:buSzPts val="1078"/>
              <a:buNone/>
              <a:defRPr sz="1540"/>
            </a:lvl4pPr>
            <a:lvl5pPr indent="-228600" lvl="4" marL="22860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5pPr>
            <a:lvl6pPr indent="-228600" lvl="5" marL="27432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6pPr>
            <a:lvl7pPr indent="-228600" lvl="6" marL="32004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7pPr>
            <a:lvl8pPr indent="-228600" lvl="7" marL="36576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8pPr>
            <a:lvl9pPr indent="-228600" lvl="8" marL="4114800" algn="l"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502920" y="1381760"/>
            <a:ext cx="4442460" cy="6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727" lvl="0" marL="457200" algn="l">
              <a:spcBef>
                <a:spcPts val="616"/>
              </a:spcBef>
              <a:spcAft>
                <a:spcPts val="0"/>
              </a:spcAft>
              <a:buSzPts val="2002"/>
              <a:buChar char="■"/>
              <a:defRPr sz="3080"/>
            </a:lvl1pPr>
            <a:lvl2pPr indent="-329183" lvl="1" marL="914400" algn="l">
              <a:spcBef>
                <a:spcPts val="528"/>
              </a:spcBef>
              <a:spcAft>
                <a:spcPts val="0"/>
              </a:spcAft>
              <a:buSzPts val="1584"/>
              <a:buChar char="❑"/>
              <a:defRPr sz="2640"/>
            </a:lvl2pPr>
            <a:lvl3pPr indent="-319405" lvl="2" marL="1371600" algn="l">
              <a:spcBef>
                <a:spcPts val="440"/>
              </a:spcBef>
              <a:spcAft>
                <a:spcPts val="0"/>
              </a:spcAft>
              <a:buSzPts val="1430"/>
              <a:buChar char="■"/>
              <a:defRPr sz="2200"/>
            </a:lvl3pPr>
            <a:lvl4pPr indent="-316611" lvl="3" marL="1828800" algn="l">
              <a:spcBef>
                <a:spcPts val="396"/>
              </a:spcBef>
              <a:spcAft>
                <a:spcPts val="0"/>
              </a:spcAft>
              <a:buSzPts val="1386"/>
              <a:buChar char="❑"/>
              <a:defRPr sz="1979"/>
            </a:lvl4pPr>
            <a:lvl5pPr indent="-322897" lvl="4" marL="22860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5pPr>
            <a:lvl6pPr indent="-322897" lvl="5" marL="27432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6pPr>
            <a:lvl7pPr indent="-322897" lvl="6" marL="32004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7pPr>
            <a:lvl8pPr indent="-322897" lvl="7" marL="36576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8pPr>
            <a:lvl9pPr indent="-322897" lvl="8" marL="41148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9pPr>
          </a:lstStyle>
          <a:p/>
        </p:txBody>
      </p:sp>
      <p:sp>
        <p:nvSpPr>
          <p:cNvPr id="31" name="Google Shape;31;p56"/>
          <p:cNvSpPr txBox="1"/>
          <p:nvPr>
            <p:ph idx="2" type="body"/>
          </p:nvPr>
        </p:nvSpPr>
        <p:spPr>
          <a:xfrm>
            <a:off x="5113020" y="1381760"/>
            <a:ext cx="4442460" cy="6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727" lvl="0" marL="457200" algn="l">
              <a:spcBef>
                <a:spcPts val="616"/>
              </a:spcBef>
              <a:spcAft>
                <a:spcPts val="0"/>
              </a:spcAft>
              <a:buSzPts val="2002"/>
              <a:buChar char="■"/>
              <a:defRPr sz="3080"/>
            </a:lvl1pPr>
            <a:lvl2pPr indent="-329183" lvl="1" marL="914400" algn="l">
              <a:spcBef>
                <a:spcPts val="528"/>
              </a:spcBef>
              <a:spcAft>
                <a:spcPts val="0"/>
              </a:spcAft>
              <a:buSzPts val="1584"/>
              <a:buChar char="❑"/>
              <a:defRPr sz="2640"/>
            </a:lvl2pPr>
            <a:lvl3pPr indent="-319405" lvl="2" marL="1371600" algn="l">
              <a:spcBef>
                <a:spcPts val="440"/>
              </a:spcBef>
              <a:spcAft>
                <a:spcPts val="0"/>
              </a:spcAft>
              <a:buSzPts val="1430"/>
              <a:buChar char="■"/>
              <a:defRPr sz="2200"/>
            </a:lvl3pPr>
            <a:lvl4pPr indent="-316611" lvl="3" marL="1828800" algn="l">
              <a:spcBef>
                <a:spcPts val="396"/>
              </a:spcBef>
              <a:spcAft>
                <a:spcPts val="0"/>
              </a:spcAft>
              <a:buSzPts val="1386"/>
              <a:buChar char="❑"/>
              <a:defRPr sz="1979"/>
            </a:lvl4pPr>
            <a:lvl5pPr indent="-322897" lvl="4" marL="22860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5pPr>
            <a:lvl6pPr indent="-322897" lvl="5" marL="27432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6pPr>
            <a:lvl7pPr indent="-322897" lvl="6" marL="32004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7pPr>
            <a:lvl8pPr indent="-322897" lvl="7" marL="36576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8pPr>
            <a:lvl9pPr indent="-322897" lvl="8" marL="4114800" algn="l"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" type="body"/>
          </p:nvPr>
        </p:nvSpPr>
        <p:spPr>
          <a:xfrm>
            <a:off x="502920" y="1739795"/>
            <a:ext cx="4444207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28"/>
              </a:spcBef>
              <a:spcAft>
                <a:spcPts val="0"/>
              </a:spcAft>
              <a:buSzPts val="1716"/>
              <a:buNone/>
              <a:defRPr b="1" sz="2640"/>
            </a:lvl1pPr>
            <a:lvl2pPr indent="-228600" lvl="1" marL="914400" algn="l">
              <a:spcBef>
                <a:spcPts val="440"/>
              </a:spcBef>
              <a:spcAft>
                <a:spcPts val="0"/>
              </a:spcAft>
              <a:buSzPts val="1320"/>
              <a:buNone/>
              <a:defRPr b="1" sz="2200"/>
            </a:lvl2pPr>
            <a:lvl3pPr indent="-228600" lvl="2" marL="1371600" algn="l">
              <a:spcBef>
                <a:spcPts val="396"/>
              </a:spcBef>
              <a:spcAft>
                <a:spcPts val="0"/>
              </a:spcAft>
              <a:buSzPts val="1287"/>
              <a:buNone/>
              <a:defRPr b="1" sz="1979"/>
            </a:lvl3pPr>
            <a:lvl4pPr indent="-228600" lvl="3" marL="1828800" algn="l">
              <a:spcBef>
                <a:spcPts val="352"/>
              </a:spcBef>
              <a:spcAft>
                <a:spcPts val="0"/>
              </a:spcAft>
              <a:buSzPts val="1232"/>
              <a:buNone/>
              <a:defRPr b="1" sz="1760"/>
            </a:lvl4pPr>
            <a:lvl5pPr indent="-228600" lvl="4" marL="22860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5pPr>
            <a:lvl6pPr indent="-228600" lvl="5" marL="27432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6pPr>
            <a:lvl7pPr indent="-228600" lvl="6" marL="32004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7pPr>
            <a:lvl8pPr indent="-228600" lvl="7" marL="36576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8pPr>
            <a:lvl9pPr indent="-228600" lvl="8" marL="41148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9pPr>
          </a:lstStyle>
          <a:p/>
        </p:txBody>
      </p:sp>
      <p:sp>
        <p:nvSpPr>
          <p:cNvPr id="35" name="Google Shape;35;p57"/>
          <p:cNvSpPr txBox="1"/>
          <p:nvPr>
            <p:ph idx="2" type="body"/>
          </p:nvPr>
        </p:nvSpPr>
        <p:spPr>
          <a:xfrm>
            <a:off x="502920" y="2464859"/>
            <a:ext cx="4444207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566" lvl="0" marL="457200" algn="l"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1pPr>
            <a:lvl2pPr indent="-312419" lvl="1" marL="914400" algn="l">
              <a:spcBef>
                <a:spcPts val="440"/>
              </a:spcBef>
              <a:spcAft>
                <a:spcPts val="0"/>
              </a:spcAft>
              <a:buSzPts val="1320"/>
              <a:buChar char="❑"/>
              <a:defRPr sz="2200"/>
            </a:lvl2pPr>
            <a:lvl3pPr indent="-310324" lvl="2" marL="1371600" algn="l">
              <a:spcBef>
                <a:spcPts val="396"/>
              </a:spcBef>
              <a:spcAft>
                <a:spcPts val="0"/>
              </a:spcAft>
              <a:buSzPts val="1287"/>
              <a:buChar char="■"/>
              <a:defRPr sz="1979"/>
            </a:lvl3pPr>
            <a:lvl4pPr indent="-306832" lvl="3" marL="1828800" algn="l">
              <a:spcBef>
                <a:spcPts val="352"/>
              </a:spcBef>
              <a:spcAft>
                <a:spcPts val="0"/>
              </a:spcAft>
              <a:buSzPts val="1232"/>
              <a:buChar char="❑"/>
              <a:defRPr sz="1760"/>
            </a:lvl4pPr>
            <a:lvl5pPr indent="-312420" lvl="4" marL="22860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5pPr>
            <a:lvl6pPr indent="-312420" lvl="5" marL="27432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6pPr>
            <a:lvl7pPr indent="-312420" lvl="6" marL="32004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7pPr>
            <a:lvl8pPr indent="-312420" lvl="7" marL="36576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8pPr>
            <a:lvl9pPr indent="-312420" lvl="8" marL="41148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9pPr>
          </a:lstStyle>
          <a:p/>
        </p:txBody>
      </p:sp>
      <p:sp>
        <p:nvSpPr>
          <p:cNvPr id="36" name="Google Shape;36;p57"/>
          <p:cNvSpPr txBox="1"/>
          <p:nvPr>
            <p:ph idx="3" type="body"/>
          </p:nvPr>
        </p:nvSpPr>
        <p:spPr>
          <a:xfrm>
            <a:off x="5109528" y="1739795"/>
            <a:ext cx="4445953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28"/>
              </a:spcBef>
              <a:spcAft>
                <a:spcPts val="0"/>
              </a:spcAft>
              <a:buSzPts val="1716"/>
              <a:buNone/>
              <a:defRPr b="1" sz="2640"/>
            </a:lvl1pPr>
            <a:lvl2pPr indent="-228600" lvl="1" marL="914400" algn="l">
              <a:spcBef>
                <a:spcPts val="440"/>
              </a:spcBef>
              <a:spcAft>
                <a:spcPts val="0"/>
              </a:spcAft>
              <a:buSzPts val="1320"/>
              <a:buNone/>
              <a:defRPr b="1" sz="2200"/>
            </a:lvl2pPr>
            <a:lvl3pPr indent="-228600" lvl="2" marL="1371600" algn="l">
              <a:spcBef>
                <a:spcPts val="396"/>
              </a:spcBef>
              <a:spcAft>
                <a:spcPts val="0"/>
              </a:spcAft>
              <a:buSzPts val="1287"/>
              <a:buNone/>
              <a:defRPr b="1" sz="1979"/>
            </a:lvl3pPr>
            <a:lvl4pPr indent="-228600" lvl="3" marL="1828800" algn="l">
              <a:spcBef>
                <a:spcPts val="352"/>
              </a:spcBef>
              <a:spcAft>
                <a:spcPts val="0"/>
              </a:spcAft>
              <a:buSzPts val="1232"/>
              <a:buNone/>
              <a:defRPr b="1" sz="1760"/>
            </a:lvl4pPr>
            <a:lvl5pPr indent="-228600" lvl="4" marL="22860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5pPr>
            <a:lvl6pPr indent="-228600" lvl="5" marL="27432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6pPr>
            <a:lvl7pPr indent="-228600" lvl="6" marL="32004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7pPr>
            <a:lvl8pPr indent="-228600" lvl="7" marL="36576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8pPr>
            <a:lvl9pPr indent="-228600" lvl="8" marL="4114800" algn="l"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9pPr>
          </a:lstStyle>
          <a:p/>
        </p:txBody>
      </p:sp>
      <p:sp>
        <p:nvSpPr>
          <p:cNvPr id="37" name="Google Shape;37;p57"/>
          <p:cNvSpPr txBox="1"/>
          <p:nvPr>
            <p:ph idx="4" type="body"/>
          </p:nvPr>
        </p:nvSpPr>
        <p:spPr>
          <a:xfrm>
            <a:off x="5109528" y="2464859"/>
            <a:ext cx="4445953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566" lvl="0" marL="457200" algn="l"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1pPr>
            <a:lvl2pPr indent="-312419" lvl="1" marL="914400" algn="l">
              <a:spcBef>
                <a:spcPts val="440"/>
              </a:spcBef>
              <a:spcAft>
                <a:spcPts val="0"/>
              </a:spcAft>
              <a:buSzPts val="1320"/>
              <a:buChar char="❑"/>
              <a:defRPr sz="2200"/>
            </a:lvl2pPr>
            <a:lvl3pPr indent="-310324" lvl="2" marL="1371600" algn="l">
              <a:spcBef>
                <a:spcPts val="396"/>
              </a:spcBef>
              <a:spcAft>
                <a:spcPts val="0"/>
              </a:spcAft>
              <a:buSzPts val="1287"/>
              <a:buChar char="■"/>
              <a:defRPr sz="1979"/>
            </a:lvl3pPr>
            <a:lvl4pPr indent="-306832" lvl="3" marL="1828800" algn="l">
              <a:spcBef>
                <a:spcPts val="352"/>
              </a:spcBef>
              <a:spcAft>
                <a:spcPts val="0"/>
              </a:spcAft>
              <a:buSzPts val="1232"/>
              <a:buChar char="❑"/>
              <a:defRPr sz="1760"/>
            </a:lvl4pPr>
            <a:lvl5pPr indent="-312420" lvl="4" marL="22860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5pPr>
            <a:lvl6pPr indent="-312420" lvl="5" marL="27432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6pPr>
            <a:lvl7pPr indent="-312420" lvl="6" marL="32004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7pPr>
            <a:lvl8pPr indent="-312420" lvl="7" marL="36576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8pPr>
            <a:lvl9pPr indent="-312420" lvl="8" marL="4114800" algn="l"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2" type="sldNum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1" sz="132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0"/>
          <p:cNvSpPr txBox="1"/>
          <p:nvPr>
            <p:ph type="title"/>
          </p:nvPr>
        </p:nvSpPr>
        <p:spPr>
          <a:xfrm>
            <a:off x="502921" y="309457"/>
            <a:ext cx="3309144" cy="1316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0"/>
          <p:cNvSpPr txBox="1"/>
          <p:nvPr>
            <p:ph idx="1" type="body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3887" lvl="0" marL="457200" algn="l">
              <a:spcBef>
                <a:spcPts val="704"/>
              </a:spcBef>
              <a:spcAft>
                <a:spcPts val="0"/>
              </a:spcAft>
              <a:buSzPts val="2288"/>
              <a:buChar char="■"/>
              <a:defRPr sz="3520"/>
            </a:lvl1pPr>
            <a:lvl2pPr indent="-345947" lvl="1" marL="914400" algn="l">
              <a:spcBef>
                <a:spcPts val="616"/>
              </a:spcBef>
              <a:spcAft>
                <a:spcPts val="0"/>
              </a:spcAft>
              <a:buSzPts val="1848"/>
              <a:buChar char="❑"/>
              <a:defRPr sz="3080"/>
            </a:lvl2pPr>
            <a:lvl3pPr indent="-337566" lvl="2" marL="1371600" algn="l"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3pPr>
            <a:lvl4pPr indent="-326389" lvl="3" marL="1828800" algn="l">
              <a:spcBef>
                <a:spcPts val="440"/>
              </a:spcBef>
              <a:spcAft>
                <a:spcPts val="0"/>
              </a:spcAft>
              <a:buSzPts val="1540"/>
              <a:buChar char="❑"/>
              <a:defRPr sz="2200"/>
            </a:lvl4pPr>
            <a:lvl5pPr indent="-333375" lvl="4" marL="22860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5pPr>
            <a:lvl6pPr indent="-333375" lvl="5" marL="27432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6pPr>
            <a:lvl7pPr indent="-333375" lvl="6" marL="32004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7pPr>
            <a:lvl8pPr indent="-333375" lvl="7" marL="36576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8pPr>
            <a:lvl9pPr indent="-333375" lvl="8" marL="4114800" algn="l"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9pPr>
          </a:lstStyle>
          <a:p/>
        </p:txBody>
      </p:sp>
      <p:sp>
        <p:nvSpPr>
          <p:cNvPr id="45" name="Google Shape;45;p60"/>
          <p:cNvSpPr txBox="1"/>
          <p:nvPr>
            <p:ph idx="2" type="body"/>
          </p:nvPr>
        </p:nvSpPr>
        <p:spPr>
          <a:xfrm>
            <a:off x="502921" y="1626447"/>
            <a:ext cx="3309144" cy="531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8"/>
              </a:spcBef>
              <a:spcAft>
                <a:spcPts val="0"/>
              </a:spcAft>
              <a:buSzPts val="1001"/>
              <a:buNone/>
              <a:defRPr sz="1540"/>
            </a:lvl1pPr>
            <a:lvl2pPr indent="-228600" lvl="1" marL="914400" algn="l">
              <a:spcBef>
                <a:spcPts val="264"/>
              </a:spcBef>
              <a:spcAft>
                <a:spcPts val="0"/>
              </a:spcAft>
              <a:buSzPts val="792"/>
              <a:buNone/>
              <a:defRPr sz="132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715"/>
              <a:buNone/>
              <a:defRPr sz="1100"/>
            </a:lvl3pPr>
            <a:lvl4pPr indent="-228600" lvl="3" marL="1828800" algn="l">
              <a:spcBef>
                <a:spcPts val="198"/>
              </a:spcBef>
              <a:spcAft>
                <a:spcPts val="0"/>
              </a:spcAft>
              <a:buSzPts val="693"/>
              <a:buNone/>
              <a:defRPr sz="989"/>
            </a:lvl4pPr>
            <a:lvl5pPr indent="-228600" lvl="4" marL="22860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5pPr>
            <a:lvl6pPr indent="-228600" lvl="5" marL="27432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6pPr>
            <a:lvl7pPr indent="-228600" lvl="6" marL="32004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7pPr>
            <a:lvl8pPr indent="-228600" lvl="7" marL="36576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8pPr>
            <a:lvl9pPr indent="-228600" lvl="8" marL="41148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1"/>
          <p:cNvSpPr txBox="1"/>
          <p:nvPr>
            <p:ph type="title"/>
          </p:nvPr>
        </p:nvSpPr>
        <p:spPr>
          <a:xfrm>
            <a:off x="1971517" y="5440680"/>
            <a:ext cx="6035040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/>
          <p:nvPr>
            <p:ph idx="2" type="pic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1"/>
          <p:cNvSpPr txBox="1"/>
          <p:nvPr>
            <p:ph idx="1" type="body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8"/>
              </a:spcBef>
              <a:spcAft>
                <a:spcPts val="0"/>
              </a:spcAft>
              <a:buSzPts val="1001"/>
              <a:buNone/>
              <a:defRPr sz="1540"/>
            </a:lvl1pPr>
            <a:lvl2pPr indent="-228600" lvl="1" marL="914400" algn="l">
              <a:spcBef>
                <a:spcPts val="264"/>
              </a:spcBef>
              <a:spcAft>
                <a:spcPts val="0"/>
              </a:spcAft>
              <a:buSzPts val="792"/>
              <a:buNone/>
              <a:defRPr sz="1320"/>
            </a:lvl2pPr>
            <a:lvl3pPr indent="-228600" lvl="2" marL="1371600" algn="l">
              <a:spcBef>
                <a:spcPts val="220"/>
              </a:spcBef>
              <a:spcAft>
                <a:spcPts val="0"/>
              </a:spcAft>
              <a:buSzPts val="715"/>
              <a:buNone/>
              <a:defRPr sz="1100"/>
            </a:lvl3pPr>
            <a:lvl4pPr indent="-228600" lvl="3" marL="1828800" algn="l">
              <a:spcBef>
                <a:spcPts val="198"/>
              </a:spcBef>
              <a:spcAft>
                <a:spcPts val="0"/>
              </a:spcAft>
              <a:buSzPts val="693"/>
              <a:buNone/>
              <a:defRPr sz="989"/>
            </a:lvl4pPr>
            <a:lvl5pPr indent="-228600" lvl="4" marL="22860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5pPr>
            <a:lvl6pPr indent="-228600" lvl="5" marL="27432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6pPr>
            <a:lvl7pPr indent="-228600" lvl="6" marL="32004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7pPr>
            <a:lvl8pPr indent="-228600" lvl="7" marL="36576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8pPr>
            <a:lvl9pPr indent="-228600" lvl="8" marL="4114800" algn="l"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4807" lvl="0" marL="457200" marR="0" rtl="0" algn="l">
              <a:spcBef>
                <a:spcPts val="660"/>
              </a:spcBef>
              <a:spcAft>
                <a:spcPts val="0"/>
              </a:spcAft>
              <a:buClr>
                <a:schemeClr val="accent1"/>
              </a:buClr>
              <a:buSzPts val="2145"/>
              <a:buFont typeface="Noto Sans Symbols"/>
              <a:buChar char="■"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7566" lvl="1" marL="914400" marR="0" rtl="0" algn="l">
              <a:spcBef>
                <a:spcPts val="572"/>
              </a:spcBef>
              <a:spcAft>
                <a:spcPts val="0"/>
              </a:spcAft>
              <a:buClr>
                <a:schemeClr val="accent2"/>
              </a:buClr>
              <a:buSzPts val="1716"/>
              <a:buFont typeface="Noto Sans Symbols"/>
              <a:buChar char="❑"/>
              <a:defRPr b="0" i="0" sz="28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8485" lvl="2" marL="1371600" marR="0" rtl="0" algn="l">
              <a:spcBef>
                <a:spcPts val="484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Noto Sans Symbols"/>
              <a:buChar char="■"/>
              <a:defRPr b="0" i="0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❑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3375" lvl="4" marL="22860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3375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3375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3375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3375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/>
          <p:nvPr/>
        </p:nvSpPr>
        <p:spPr>
          <a:xfrm>
            <a:off x="419100" y="172720"/>
            <a:ext cx="9052560" cy="69088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46"/>
          <p:cNvCxnSpPr/>
          <p:nvPr/>
        </p:nvCxnSpPr>
        <p:spPr>
          <a:xfrm>
            <a:off x="502920" y="7513320"/>
            <a:ext cx="905256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46"/>
          <p:cNvSpPr txBox="1"/>
          <p:nvPr>
            <p:ph idx="11" type="ftr"/>
          </p:nvPr>
        </p:nvSpPr>
        <p:spPr>
          <a:xfrm>
            <a:off x="586740" y="7426960"/>
            <a:ext cx="2095500" cy="17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8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6"/>
          <p:cNvSpPr txBox="1"/>
          <p:nvPr>
            <p:ph idx="12" type="sldNum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49"/>
          <p:cNvSpPr txBox="1"/>
          <p:nvPr>
            <p:ph idx="1" type="body"/>
          </p:nvPr>
        </p:nvSpPr>
        <p:spPr>
          <a:xfrm>
            <a:off x="591465" y="1908555"/>
            <a:ext cx="8875468" cy="509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49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49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visualgo.net/test.html" TargetMode="External"/><Relationship Id="rId4" Type="http://schemas.openxmlformats.org/officeDocument/2006/relationships/hyperlink" Target="http://visualgo.net/test.html" TargetMode="External"/><Relationship Id="rId5" Type="http://schemas.openxmlformats.org/officeDocument/2006/relationships/hyperlink" Target="http://visualgo.net/training.html?diff=Hard&amp;amp;n=20&amp;amp;tl=40" TargetMode="External"/><Relationship Id="rId6" Type="http://schemas.openxmlformats.org/officeDocument/2006/relationships/hyperlink" Target="http://visualgo.net/training.html?diff=Hard&amp;amp;n=20&amp;amp;tl=40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hyperlink" Target="mailto:stevenhalim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005840" y="1727200"/>
            <a:ext cx="8385493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40"/>
              <a:t>Data Structures and Algorithms</a:t>
            </a:r>
            <a:endParaRPr sz="4840"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2179320" y="4490720"/>
            <a:ext cx="7208520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46"/>
              <a:buFont typeface="Noto Sans Symbols"/>
              <a:buNone/>
            </a:pPr>
            <a:r>
              <a:rPr lang="en-US" sz="4840">
                <a:solidFill>
                  <a:srgbClr val="FF0000"/>
                </a:solidFill>
              </a:rPr>
              <a:t>Maze Exploration</a:t>
            </a:r>
            <a:endParaRPr/>
          </a:p>
          <a:p>
            <a:pPr indent="0" lvl="0" marL="0" rtl="0" algn="l">
              <a:spcBef>
                <a:spcPts val="616"/>
              </a:spcBef>
              <a:spcAft>
                <a:spcPts val="0"/>
              </a:spcAft>
              <a:buSzPts val="2002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2" y="226141"/>
            <a:ext cx="1922516" cy="10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2482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what can we do so far? (3)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591566" y="1908555"/>
            <a:ext cx="7719695" cy="227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Counting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number of edges)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baseline="30000" i="0" lang="en-US" sz="21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AdjMatrix: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non zero entries in AdjMatrix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AdjList: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the length of all V lists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508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this number is stored in separate variable so that  we do not have to re‐compute every time, i.e. O(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 especially if the graph never changes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2482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what can we do so far? (4)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591465" y="1908555"/>
            <a:ext cx="8875468" cy="509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Checking the existence of edge(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600"/>
              <a:t>,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00"/>
              <a:t>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for AdjMatrix: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see if AdjMatrix[u][v] is non zero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for AdjList: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see if AdjList[u] contains v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There are a few others,</a:t>
            </a:r>
            <a:endParaRPr sz="2600"/>
          </a:p>
          <a:p>
            <a:pPr indent="0" lvl="0" marL="38989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/>
              <a:t>but let’s reserve them for PSes or even for test questions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2806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/>
              <a:t>Off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590804" y="1966467"/>
            <a:ext cx="3729354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188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Matrix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5565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1022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of edge i‐j  can be found in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for dense graph/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Floyd Warshall’s (Lecture 12)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508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enumerate neighbors  of a vertex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baseline="30000" lang="en-US" sz="21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space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5197094" y="2541015"/>
            <a:ext cx="707390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5197094" y="1966467"/>
            <a:ext cx="4150995" cy="247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855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List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"/>
              </a:spcBef>
              <a:spcAft>
                <a:spcPts val="0"/>
              </a:spcAft>
              <a:buNone/>
            </a:pPr>
            <a:r>
              <a:t/>
            </a:r>
            <a:endParaRPr sz="3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7190" lvl="0" marL="389890" marR="267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enumerate k neighbors  of a vertex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508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for sparse graph/Dijkstra’s/  DFS/BFS,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space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5197094" y="4720335"/>
            <a:ext cx="777875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5197068" y="5186933"/>
            <a:ext cx="4248150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check the existence of edge i‐j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172720" rtl="0" algn="l">
              <a:lnSpc>
                <a:spcPct val="101499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small overhead in maintaining the  list (for sparse graph)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ctrTitle"/>
          </p:nvPr>
        </p:nvSpPr>
        <p:spPr>
          <a:xfrm>
            <a:off x="795400" y="636016"/>
            <a:ext cx="8467598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VisuAlgo Graph DS Exploration (1)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523748" y="1535099"/>
            <a:ext cx="8543925" cy="1408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each of the sample graphs one by one and verify  the content of the corresponding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Matrix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List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List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1458467" y="3169158"/>
            <a:ext cx="7153656" cy="44310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1454658" y="3163061"/>
            <a:ext cx="7162800" cy="4441825"/>
          </a:xfrm>
          <a:custGeom>
            <a:rect b="b" l="l" r="r" t="t"/>
            <a:pathLst>
              <a:path extrusionOk="0" h="4441825" w="7162800">
                <a:moveTo>
                  <a:pt x="7162800" y="4441698"/>
                </a:moveTo>
                <a:lnTo>
                  <a:pt x="7162800" y="0"/>
                </a:lnTo>
                <a:lnTo>
                  <a:pt x="0" y="0"/>
                </a:lnTo>
                <a:lnTo>
                  <a:pt x="0" y="4441698"/>
                </a:lnTo>
                <a:lnTo>
                  <a:pt x="5333" y="4441698"/>
                </a:lnTo>
                <a:lnTo>
                  <a:pt x="5333" y="10668"/>
                </a:lnTo>
                <a:lnTo>
                  <a:pt x="10667" y="5334"/>
                </a:lnTo>
                <a:lnTo>
                  <a:pt x="10667" y="10668"/>
                </a:lnTo>
                <a:lnTo>
                  <a:pt x="7152132" y="10668"/>
                </a:lnTo>
                <a:lnTo>
                  <a:pt x="7152132" y="5334"/>
                </a:lnTo>
                <a:lnTo>
                  <a:pt x="7157465" y="10668"/>
                </a:lnTo>
                <a:lnTo>
                  <a:pt x="7157465" y="4441698"/>
                </a:lnTo>
                <a:lnTo>
                  <a:pt x="7162800" y="4441698"/>
                </a:lnTo>
                <a:close/>
              </a:path>
              <a:path extrusionOk="0" h="4441825" w="7162800">
                <a:moveTo>
                  <a:pt x="10667" y="10668"/>
                </a:moveTo>
                <a:lnTo>
                  <a:pt x="10667" y="5334"/>
                </a:lnTo>
                <a:lnTo>
                  <a:pt x="5333" y="10668"/>
                </a:lnTo>
                <a:lnTo>
                  <a:pt x="10667" y="10668"/>
                </a:lnTo>
                <a:close/>
              </a:path>
              <a:path extrusionOk="0" h="4441825" w="7162800">
                <a:moveTo>
                  <a:pt x="10668" y="4431030"/>
                </a:moveTo>
                <a:lnTo>
                  <a:pt x="10667" y="10668"/>
                </a:lnTo>
                <a:lnTo>
                  <a:pt x="5333" y="10668"/>
                </a:lnTo>
                <a:lnTo>
                  <a:pt x="5334" y="4431030"/>
                </a:lnTo>
                <a:lnTo>
                  <a:pt x="10668" y="4431030"/>
                </a:lnTo>
                <a:close/>
              </a:path>
              <a:path extrusionOk="0" h="4441825" w="7162800">
                <a:moveTo>
                  <a:pt x="7157465" y="4431030"/>
                </a:moveTo>
                <a:lnTo>
                  <a:pt x="5334" y="4431030"/>
                </a:lnTo>
                <a:lnTo>
                  <a:pt x="10668" y="4436364"/>
                </a:lnTo>
                <a:lnTo>
                  <a:pt x="10668" y="4441698"/>
                </a:lnTo>
                <a:lnTo>
                  <a:pt x="7152132" y="4441698"/>
                </a:lnTo>
                <a:lnTo>
                  <a:pt x="7152132" y="4436364"/>
                </a:lnTo>
                <a:lnTo>
                  <a:pt x="7157465" y="4431030"/>
                </a:lnTo>
                <a:close/>
              </a:path>
              <a:path extrusionOk="0" h="4441825" w="7162800">
                <a:moveTo>
                  <a:pt x="10668" y="4441698"/>
                </a:moveTo>
                <a:lnTo>
                  <a:pt x="10668" y="4436364"/>
                </a:lnTo>
                <a:lnTo>
                  <a:pt x="5334" y="4431030"/>
                </a:lnTo>
                <a:lnTo>
                  <a:pt x="5333" y="4441698"/>
                </a:lnTo>
                <a:lnTo>
                  <a:pt x="10668" y="4441698"/>
                </a:lnTo>
                <a:close/>
              </a:path>
              <a:path extrusionOk="0" h="4441825" w="7162800">
                <a:moveTo>
                  <a:pt x="7157465" y="10668"/>
                </a:moveTo>
                <a:lnTo>
                  <a:pt x="7152132" y="5334"/>
                </a:lnTo>
                <a:lnTo>
                  <a:pt x="7152132" y="10668"/>
                </a:lnTo>
                <a:lnTo>
                  <a:pt x="7157465" y="10668"/>
                </a:lnTo>
                <a:close/>
              </a:path>
              <a:path extrusionOk="0" h="4441825" w="7162800">
                <a:moveTo>
                  <a:pt x="7157465" y="4431030"/>
                </a:moveTo>
                <a:lnTo>
                  <a:pt x="7157465" y="10668"/>
                </a:lnTo>
                <a:lnTo>
                  <a:pt x="7152132" y="10668"/>
                </a:lnTo>
                <a:lnTo>
                  <a:pt x="7152132" y="4431030"/>
                </a:lnTo>
                <a:lnTo>
                  <a:pt x="7157465" y="4431030"/>
                </a:lnTo>
                <a:close/>
              </a:path>
              <a:path extrusionOk="0" h="4441825" w="7162800">
                <a:moveTo>
                  <a:pt x="7157465" y="4441698"/>
                </a:moveTo>
                <a:lnTo>
                  <a:pt x="7157465" y="4431030"/>
                </a:lnTo>
                <a:lnTo>
                  <a:pt x="7152132" y="4436364"/>
                </a:lnTo>
                <a:lnTo>
                  <a:pt x="7152132" y="4441698"/>
                </a:lnTo>
                <a:lnTo>
                  <a:pt x="7157465" y="44416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1609344" y="5366003"/>
            <a:ext cx="978535" cy="2234565"/>
          </a:xfrm>
          <a:custGeom>
            <a:rect b="b" l="l" r="r" t="t"/>
            <a:pathLst>
              <a:path extrusionOk="0" h="2234565" w="978535">
                <a:moveTo>
                  <a:pt x="978408" y="2070354"/>
                </a:moveTo>
                <a:lnTo>
                  <a:pt x="978408" y="163067"/>
                </a:lnTo>
                <a:lnTo>
                  <a:pt x="965639" y="106475"/>
                </a:lnTo>
                <a:lnTo>
                  <a:pt x="941156" y="64929"/>
                </a:lnTo>
                <a:lnTo>
                  <a:pt x="906370" y="32021"/>
                </a:lnTo>
                <a:lnTo>
                  <a:pt x="863453" y="9720"/>
                </a:lnTo>
                <a:lnTo>
                  <a:pt x="814578" y="0"/>
                </a:lnTo>
                <a:lnTo>
                  <a:pt x="172212" y="0"/>
                </a:lnTo>
                <a:lnTo>
                  <a:pt x="123291" y="7111"/>
                </a:lnTo>
                <a:lnTo>
                  <a:pt x="79452" y="27388"/>
                </a:lnTo>
                <a:lnTo>
                  <a:pt x="43080" y="58739"/>
                </a:lnTo>
                <a:lnTo>
                  <a:pt x="16562" y="99074"/>
                </a:lnTo>
                <a:lnTo>
                  <a:pt x="2285" y="146304"/>
                </a:lnTo>
                <a:lnTo>
                  <a:pt x="0" y="172212"/>
                </a:lnTo>
                <a:lnTo>
                  <a:pt x="0" y="2061972"/>
                </a:lnTo>
                <a:lnTo>
                  <a:pt x="12659" y="2126136"/>
                </a:lnTo>
                <a:lnTo>
                  <a:pt x="28194" y="2155274"/>
                </a:lnTo>
                <a:lnTo>
                  <a:pt x="28194" y="164592"/>
                </a:lnTo>
                <a:lnTo>
                  <a:pt x="28956" y="156972"/>
                </a:lnTo>
                <a:lnTo>
                  <a:pt x="38285" y="119458"/>
                </a:lnTo>
                <a:lnTo>
                  <a:pt x="63846" y="77679"/>
                </a:lnTo>
                <a:lnTo>
                  <a:pt x="110710" y="41781"/>
                </a:lnTo>
                <a:lnTo>
                  <a:pt x="151614" y="29603"/>
                </a:lnTo>
                <a:lnTo>
                  <a:pt x="172212" y="28244"/>
                </a:lnTo>
                <a:lnTo>
                  <a:pt x="815340" y="28346"/>
                </a:lnTo>
                <a:lnTo>
                  <a:pt x="870648" y="42967"/>
                </a:lnTo>
                <a:lnTo>
                  <a:pt x="911309" y="73199"/>
                </a:lnTo>
                <a:lnTo>
                  <a:pt x="939227" y="115409"/>
                </a:lnTo>
                <a:lnTo>
                  <a:pt x="950213" y="165353"/>
                </a:lnTo>
                <a:lnTo>
                  <a:pt x="950976" y="2153801"/>
                </a:lnTo>
                <a:lnTo>
                  <a:pt x="968856" y="2119248"/>
                </a:lnTo>
                <a:lnTo>
                  <a:pt x="978408" y="2070354"/>
                </a:lnTo>
                <a:close/>
              </a:path>
              <a:path extrusionOk="0" h="2234565" w="978535">
                <a:moveTo>
                  <a:pt x="950976" y="2153801"/>
                </a:moveTo>
                <a:lnTo>
                  <a:pt x="950976" y="2069592"/>
                </a:lnTo>
                <a:lnTo>
                  <a:pt x="950214" y="2077212"/>
                </a:lnTo>
                <a:lnTo>
                  <a:pt x="935566" y="2126449"/>
                </a:lnTo>
                <a:lnTo>
                  <a:pt x="905665" y="2166675"/>
                </a:lnTo>
                <a:lnTo>
                  <a:pt x="863938" y="2194364"/>
                </a:lnTo>
                <a:lnTo>
                  <a:pt x="813816" y="2205990"/>
                </a:lnTo>
                <a:lnTo>
                  <a:pt x="172974" y="2205990"/>
                </a:lnTo>
                <a:lnTo>
                  <a:pt x="122022" y="2197082"/>
                </a:lnTo>
                <a:lnTo>
                  <a:pt x="78581" y="2171309"/>
                </a:lnTo>
                <a:lnTo>
                  <a:pt x="46522" y="2132205"/>
                </a:lnTo>
                <a:lnTo>
                  <a:pt x="29718" y="2083308"/>
                </a:lnTo>
                <a:lnTo>
                  <a:pt x="28194" y="2068830"/>
                </a:lnTo>
                <a:lnTo>
                  <a:pt x="28194" y="2155274"/>
                </a:lnTo>
                <a:lnTo>
                  <a:pt x="41730" y="2173560"/>
                </a:lnTo>
                <a:lnTo>
                  <a:pt x="63246" y="2195322"/>
                </a:lnTo>
                <a:lnTo>
                  <a:pt x="70104" y="2199894"/>
                </a:lnTo>
                <a:lnTo>
                  <a:pt x="76200" y="2205228"/>
                </a:lnTo>
                <a:lnTo>
                  <a:pt x="122529" y="2226583"/>
                </a:lnTo>
                <a:lnTo>
                  <a:pt x="172212" y="2234125"/>
                </a:lnTo>
                <a:lnTo>
                  <a:pt x="815340" y="2234184"/>
                </a:lnTo>
                <a:lnTo>
                  <a:pt x="824484" y="2233422"/>
                </a:lnTo>
                <a:lnTo>
                  <a:pt x="872720" y="2220834"/>
                </a:lnTo>
                <a:lnTo>
                  <a:pt x="914122" y="2196361"/>
                </a:lnTo>
                <a:lnTo>
                  <a:pt x="946797" y="2161875"/>
                </a:lnTo>
                <a:lnTo>
                  <a:pt x="950976" y="215380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ctrTitle"/>
          </p:nvPr>
        </p:nvSpPr>
        <p:spPr>
          <a:xfrm>
            <a:off x="795400" y="636016"/>
            <a:ext cx="8467598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3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VisuAlgo Graph DS Exploration (2)</a:t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523748" y="1772843"/>
            <a:ext cx="8959850" cy="1408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use your mouse over the currently displayed graph 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start drawing some new vertices and/or edges 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see the updates in AdjMatrix/AdjList/EdgeList structures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1462277" y="3576065"/>
            <a:ext cx="7154418" cy="40363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/>
        </p:nvSpPr>
        <p:spPr>
          <a:xfrm>
            <a:off x="882650" y="4976367"/>
            <a:ext cx="772096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TRAVERSAL ALGORITHMS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816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 –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Binary Tree </a:t>
            </a:r>
            <a:r>
              <a:rPr lang="en-US"/>
              <a:t>Traversal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590804" y="1903984"/>
            <a:ext cx="807212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binary tree, there are three standard traversal: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590804" y="2451608"/>
            <a:ext cx="1730375" cy="1861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Postorder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967994" y="3906507"/>
            <a:ext cx="7350759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(Note: “level order” is just BFS which we will see next)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590804" y="4619752"/>
            <a:ext cx="637984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start binary tree traversal from root: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590804" y="5167376"/>
            <a:ext cx="4298315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pre(root)/in(root)/post(root)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5619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 = 0, 1, 2, 3, 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5619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= 1, 0, 3, 2, 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5619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= 1, 3, 4, 2, 0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2964942" y="2534411"/>
            <a:ext cx="2386965" cy="1195705"/>
          </a:xfrm>
          <a:custGeom>
            <a:rect b="b" l="l" r="r" t="t"/>
            <a:pathLst>
              <a:path extrusionOk="0" h="1195704" w="2386965">
                <a:moveTo>
                  <a:pt x="2386584" y="1193292"/>
                </a:moveTo>
                <a:lnTo>
                  <a:pt x="2386584" y="3048"/>
                </a:lnTo>
                <a:lnTo>
                  <a:pt x="2384298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375916" y="10668"/>
                </a:lnTo>
                <a:lnTo>
                  <a:pt x="2375916" y="5334"/>
                </a:lnTo>
                <a:lnTo>
                  <a:pt x="2381250" y="10668"/>
                </a:lnTo>
                <a:lnTo>
                  <a:pt x="2381250" y="1195578"/>
                </a:lnTo>
                <a:lnTo>
                  <a:pt x="2384298" y="1195578"/>
                </a:lnTo>
                <a:lnTo>
                  <a:pt x="2386584" y="1193292"/>
                </a:lnTo>
                <a:close/>
              </a:path>
              <a:path extrusionOk="0" h="1195704" w="2386965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extrusionOk="0" h="1195704" w="2386965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extrusionOk="0" h="1195704" w="2386965">
                <a:moveTo>
                  <a:pt x="2381250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375916" y="1195578"/>
                </a:lnTo>
                <a:lnTo>
                  <a:pt x="2375916" y="1190244"/>
                </a:lnTo>
                <a:lnTo>
                  <a:pt x="2381250" y="1185672"/>
                </a:lnTo>
                <a:close/>
              </a:path>
              <a:path extrusionOk="0" h="1195704" w="2386965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extrusionOk="0" h="1195704" w="2386965">
                <a:moveTo>
                  <a:pt x="2381250" y="10668"/>
                </a:moveTo>
                <a:lnTo>
                  <a:pt x="2375916" y="5334"/>
                </a:lnTo>
                <a:lnTo>
                  <a:pt x="2375916" y="10668"/>
                </a:lnTo>
                <a:lnTo>
                  <a:pt x="2381250" y="10668"/>
                </a:lnTo>
                <a:close/>
              </a:path>
              <a:path extrusionOk="0" h="1195704" w="2386965">
                <a:moveTo>
                  <a:pt x="2381250" y="1185672"/>
                </a:moveTo>
                <a:lnTo>
                  <a:pt x="2381250" y="10668"/>
                </a:lnTo>
                <a:lnTo>
                  <a:pt x="2375916" y="10668"/>
                </a:lnTo>
                <a:lnTo>
                  <a:pt x="2375916" y="1185672"/>
                </a:lnTo>
                <a:lnTo>
                  <a:pt x="2381250" y="1185672"/>
                </a:lnTo>
                <a:close/>
              </a:path>
              <a:path extrusionOk="0" h="1195704" w="2386965">
                <a:moveTo>
                  <a:pt x="2381250" y="1195578"/>
                </a:moveTo>
                <a:lnTo>
                  <a:pt x="2381250" y="1185672"/>
                </a:lnTo>
                <a:lnTo>
                  <a:pt x="2375916" y="1190244"/>
                </a:lnTo>
                <a:lnTo>
                  <a:pt x="2375916" y="1195578"/>
                </a:lnTo>
                <a:lnTo>
                  <a:pt x="2381250" y="119557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3057398" y="2565146"/>
            <a:ext cx="2176145" cy="1099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pre(u)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067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visit(u);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067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pre(u-&gt;left);  pre(u-&gt;right);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5340858" y="2534411"/>
            <a:ext cx="2150110" cy="1195705"/>
          </a:xfrm>
          <a:custGeom>
            <a:rect b="b" l="l" r="r" t="t"/>
            <a:pathLst>
              <a:path extrusionOk="0" h="1195704" w="2150109">
                <a:moveTo>
                  <a:pt x="2149602" y="1193292"/>
                </a:moveTo>
                <a:lnTo>
                  <a:pt x="2149602" y="3048"/>
                </a:lnTo>
                <a:lnTo>
                  <a:pt x="2147316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138934" y="10668"/>
                </a:lnTo>
                <a:lnTo>
                  <a:pt x="2138934" y="5334"/>
                </a:lnTo>
                <a:lnTo>
                  <a:pt x="2144268" y="10668"/>
                </a:lnTo>
                <a:lnTo>
                  <a:pt x="2144268" y="1195578"/>
                </a:lnTo>
                <a:lnTo>
                  <a:pt x="2147316" y="1195578"/>
                </a:lnTo>
                <a:lnTo>
                  <a:pt x="2149602" y="1193292"/>
                </a:lnTo>
                <a:close/>
              </a:path>
              <a:path extrusionOk="0" h="1195704" w="2150109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extrusionOk="0" h="1195704" w="2150109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extrusionOk="0" h="1195704" w="2150109">
                <a:moveTo>
                  <a:pt x="2144268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138934" y="1195578"/>
                </a:lnTo>
                <a:lnTo>
                  <a:pt x="2138934" y="1190244"/>
                </a:lnTo>
                <a:lnTo>
                  <a:pt x="2144268" y="1185672"/>
                </a:lnTo>
                <a:close/>
              </a:path>
              <a:path extrusionOk="0" h="1195704" w="2150109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extrusionOk="0" h="1195704" w="2150109">
                <a:moveTo>
                  <a:pt x="2144268" y="10668"/>
                </a:moveTo>
                <a:lnTo>
                  <a:pt x="2138934" y="5334"/>
                </a:lnTo>
                <a:lnTo>
                  <a:pt x="2138934" y="10668"/>
                </a:lnTo>
                <a:lnTo>
                  <a:pt x="2144268" y="10668"/>
                </a:lnTo>
                <a:close/>
              </a:path>
              <a:path extrusionOk="0" h="1195704" w="2150109">
                <a:moveTo>
                  <a:pt x="2144268" y="1185672"/>
                </a:moveTo>
                <a:lnTo>
                  <a:pt x="2144268" y="10668"/>
                </a:lnTo>
                <a:lnTo>
                  <a:pt x="2138934" y="10668"/>
                </a:lnTo>
                <a:lnTo>
                  <a:pt x="2138934" y="1185672"/>
                </a:lnTo>
                <a:lnTo>
                  <a:pt x="2144268" y="1185672"/>
                </a:lnTo>
                <a:close/>
              </a:path>
              <a:path extrusionOk="0" h="1195704" w="2150109">
                <a:moveTo>
                  <a:pt x="2144268" y="1195578"/>
                </a:moveTo>
                <a:lnTo>
                  <a:pt x="2144268" y="1185672"/>
                </a:lnTo>
                <a:lnTo>
                  <a:pt x="2138934" y="1190244"/>
                </a:lnTo>
                <a:lnTo>
                  <a:pt x="2138934" y="1195578"/>
                </a:lnTo>
                <a:lnTo>
                  <a:pt x="2144268" y="119557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5434076" y="2565146"/>
            <a:ext cx="1906905" cy="1099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in(u)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668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in(u-&gt;left);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668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visit(u);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6685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in(u-&gt;right);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7479792" y="2534411"/>
            <a:ext cx="2386965" cy="1195705"/>
          </a:xfrm>
          <a:custGeom>
            <a:rect b="b" l="l" r="r" t="t"/>
            <a:pathLst>
              <a:path extrusionOk="0" h="1195704" w="2386965">
                <a:moveTo>
                  <a:pt x="2386584" y="1193292"/>
                </a:moveTo>
                <a:lnTo>
                  <a:pt x="2386584" y="3048"/>
                </a:lnTo>
                <a:lnTo>
                  <a:pt x="2384298" y="0"/>
                </a:lnTo>
                <a:lnTo>
                  <a:pt x="2285" y="0"/>
                </a:lnTo>
                <a:lnTo>
                  <a:pt x="0" y="3048"/>
                </a:lnTo>
                <a:lnTo>
                  <a:pt x="0" y="1193292"/>
                </a:lnTo>
                <a:lnTo>
                  <a:pt x="2286" y="1195578"/>
                </a:lnTo>
                <a:lnTo>
                  <a:pt x="5333" y="1195578"/>
                </a:lnTo>
                <a:lnTo>
                  <a:pt x="5334" y="10668"/>
                </a:lnTo>
                <a:lnTo>
                  <a:pt x="10668" y="5334"/>
                </a:lnTo>
                <a:lnTo>
                  <a:pt x="10668" y="10668"/>
                </a:lnTo>
                <a:lnTo>
                  <a:pt x="2375916" y="10668"/>
                </a:lnTo>
                <a:lnTo>
                  <a:pt x="2375916" y="5334"/>
                </a:lnTo>
                <a:lnTo>
                  <a:pt x="2381250" y="10668"/>
                </a:lnTo>
                <a:lnTo>
                  <a:pt x="2381250" y="1195578"/>
                </a:lnTo>
                <a:lnTo>
                  <a:pt x="2384298" y="1195578"/>
                </a:lnTo>
                <a:lnTo>
                  <a:pt x="2386584" y="1193292"/>
                </a:lnTo>
                <a:close/>
              </a:path>
              <a:path extrusionOk="0" h="1195704" w="2386965">
                <a:moveTo>
                  <a:pt x="10668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8" y="10668"/>
                </a:lnTo>
                <a:close/>
              </a:path>
              <a:path extrusionOk="0" h="1195704" w="2386965">
                <a:moveTo>
                  <a:pt x="10668" y="1185672"/>
                </a:moveTo>
                <a:lnTo>
                  <a:pt x="10668" y="10668"/>
                </a:lnTo>
                <a:lnTo>
                  <a:pt x="5334" y="10668"/>
                </a:lnTo>
                <a:lnTo>
                  <a:pt x="5334" y="1185672"/>
                </a:lnTo>
                <a:lnTo>
                  <a:pt x="10668" y="1185672"/>
                </a:lnTo>
                <a:close/>
              </a:path>
              <a:path extrusionOk="0" h="1195704" w="2386965">
                <a:moveTo>
                  <a:pt x="2381250" y="1185672"/>
                </a:moveTo>
                <a:lnTo>
                  <a:pt x="5334" y="1185672"/>
                </a:lnTo>
                <a:lnTo>
                  <a:pt x="10668" y="1190244"/>
                </a:lnTo>
                <a:lnTo>
                  <a:pt x="10668" y="1195578"/>
                </a:lnTo>
                <a:lnTo>
                  <a:pt x="2375916" y="1195578"/>
                </a:lnTo>
                <a:lnTo>
                  <a:pt x="2375916" y="1190244"/>
                </a:lnTo>
                <a:lnTo>
                  <a:pt x="2381250" y="1185672"/>
                </a:lnTo>
                <a:close/>
              </a:path>
              <a:path extrusionOk="0" h="1195704" w="2386965">
                <a:moveTo>
                  <a:pt x="10668" y="1195578"/>
                </a:moveTo>
                <a:lnTo>
                  <a:pt x="10668" y="1190244"/>
                </a:lnTo>
                <a:lnTo>
                  <a:pt x="5334" y="1185672"/>
                </a:lnTo>
                <a:lnTo>
                  <a:pt x="5333" y="1195578"/>
                </a:lnTo>
                <a:lnTo>
                  <a:pt x="10668" y="1195578"/>
                </a:lnTo>
                <a:close/>
              </a:path>
              <a:path extrusionOk="0" h="1195704" w="2386965">
                <a:moveTo>
                  <a:pt x="2381250" y="10668"/>
                </a:moveTo>
                <a:lnTo>
                  <a:pt x="2375916" y="5334"/>
                </a:lnTo>
                <a:lnTo>
                  <a:pt x="2375916" y="10668"/>
                </a:lnTo>
                <a:lnTo>
                  <a:pt x="2381250" y="10668"/>
                </a:lnTo>
                <a:close/>
              </a:path>
              <a:path extrusionOk="0" h="1195704" w="2386965">
                <a:moveTo>
                  <a:pt x="2381250" y="1185672"/>
                </a:moveTo>
                <a:lnTo>
                  <a:pt x="2381250" y="10668"/>
                </a:lnTo>
                <a:lnTo>
                  <a:pt x="2375916" y="10668"/>
                </a:lnTo>
                <a:lnTo>
                  <a:pt x="2375916" y="1185672"/>
                </a:lnTo>
                <a:lnTo>
                  <a:pt x="2381250" y="1185672"/>
                </a:lnTo>
                <a:close/>
              </a:path>
              <a:path extrusionOk="0" h="1195704" w="2386965">
                <a:moveTo>
                  <a:pt x="2381250" y="1195578"/>
                </a:moveTo>
                <a:lnTo>
                  <a:pt x="2381250" y="1185672"/>
                </a:lnTo>
                <a:lnTo>
                  <a:pt x="2375916" y="1190244"/>
                </a:lnTo>
                <a:lnTo>
                  <a:pt x="2375916" y="1195578"/>
                </a:lnTo>
                <a:lnTo>
                  <a:pt x="2381250" y="1195578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7572247" y="2565146"/>
            <a:ext cx="2176145" cy="1099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post(u)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6685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post(u-&gt;left);  post(u-&gt;right);  visit(u);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6714743" y="4738115"/>
            <a:ext cx="3083052" cy="27279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6975602" y="5833617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8600947" y="5833617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7809230" y="4841494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7967726" y="6784593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9272269" y="6784593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410970" lvl="0" marL="180467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What is the </a:t>
            </a: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-US" sz="4400"/>
              <a:t>Order Traversal  of this Binary Tree?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5085588" y="6675881"/>
            <a:ext cx="4630420" cy="314960"/>
          </a:xfrm>
          <a:custGeom>
            <a:rect b="b" l="l" r="r" t="t"/>
            <a:pathLst>
              <a:path extrusionOk="0" h="314959" w="4630420">
                <a:moveTo>
                  <a:pt x="4629912" y="314705"/>
                </a:moveTo>
                <a:lnTo>
                  <a:pt x="4315968" y="0"/>
                </a:lnTo>
                <a:lnTo>
                  <a:pt x="313944" y="0"/>
                </a:lnTo>
                <a:lnTo>
                  <a:pt x="0" y="314705"/>
                </a:lnTo>
                <a:lnTo>
                  <a:pt x="4629912" y="31470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5085588" y="6675881"/>
            <a:ext cx="4630420" cy="314960"/>
          </a:xfrm>
          <a:custGeom>
            <a:rect b="b" l="l" r="r" t="t"/>
            <a:pathLst>
              <a:path extrusionOk="0" h="314959" w="4630420">
                <a:moveTo>
                  <a:pt x="4315968" y="0"/>
                </a:moveTo>
                <a:lnTo>
                  <a:pt x="4629911" y="314706"/>
                </a:lnTo>
                <a:lnTo>
                  <a:pt x="0" y="314706"/>
                </a:lnTo>
                <a:lnTo>
                  <a:pt x="313943" y="0"/>
                </a:lnTo>
                <a:lnTo>
                  <a:pt x="4315968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5567171" y="6759702"/>
            <a:ext cx="440055" cy="125730"/>
          </a:xfrm>
          <a:custGeom>
            <a:rect b="b" l="l" r="r" t="t"/>
            <a:pathLst>
              <a:path extrusionOk="0" h="125729" w="440054">
                <a:moveTo>
                  <a:pt x="439674" y="63245"/>
                </a:moveTo>
                <a:lnTo>
                  <a:pt x="439674" y="41909"/>
                </a:lnTo>
                <a:lnTo>
                  <a:pt x="429768" y="32003"/>
                </a:lnTo>
                <a:lnTo>
                  <a:pt x="408432" y="21335"/>
                </a:lnTo>
                <a:lnTo>
                  <a:pt x="324612" y="0"/>
                </a:lnTo>
                <a:lnTo>
                  <a:pt x="209550" y="0"/>
                </a:lnTo>
                <a:lnTo>
                  <a:pt x="146304" y="10668"/>
                </a:lnTo>
                <a:lnTo>
                  <a:pt x="62484" y="32004"/>
                </a:lnTo>
                <a:lnTo>
                  <a:pt x="31242" y="52578"/>
                </a:lnTo>
                <a:lnTo>
                  <a:pt x="10668" y="63246"/>
                </a:lnTo>
                <a:lnTo>
                  <a:pt x="0" y="83820"/>
                </a:lnTo>
                <a:lnTo>
                  <a:pt x="10668" y="94488"/>
                </a:lnTo>
                <a:lnTo>
                  <a:pt x="73152" y="115824"/>
                </a:lnTo>
                <a:lnTo>
                  <a:pt x="125730" y="125730"/>
                </a:lnTo>
                <a:lnTo>
                  <a:pt x="251460" y="125730"/>
                </a:lnTo>
                <a:lnTo>
                  <a:pt x="304038" y="115823"/>
                </a:lnTo>
                <a:lnTo>
                  <a:pt x="355854" y="105155"/>
                </a:lnTo>
                <a:lnTo>
                  <a:pt x="387858" y="94488"/>
                </a:lnTo>
                <a:lnTo>
                  <a:pt x="419100" y="73913"/>
                </a:lnTo>
                <a:lnTo>
                  <a:pt x="439674" y="63245"/>
                </a:lnTo>
                <a:close/>
              </a:path>
            </a:pathLst>
          </a:custGeom>
          <a:solidFill>
            <a:srgbClr val="3B61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5567171" y="6759702"/>
            <a:ext cx="440055" cy="125730"/>
          </a:xfrm>
          <a:custGeom>
            <a:rect b="b" l="l" r="r" t="t"/>
            <a:pathLst>
              <a:path extrusionOk="0" h="125729" w="440054">
                <a:moveTo>
                  <a:pt x="272034" y="0"/>
                </a:moveTo>
                <a:lnTo>
                  <a:pt x="324612" y="0"/>
                </a:lnTo>
                <a:lnTo>
                  <a:pt x="408432" y="21335"/>
                </a:lnTo>
                <a:lnTo>
                  <a:pt x="429768" y="32003"/>
                </a:lnTo>
                <a:lnTo>
                  <a:pt x="439674" y="41909"/>
                </a:lnTo>
                <a:lnTo>
                  <a:pt x="439674" y="63245"/>
                </a:lnTo>
                <a:lnTo>
                  <a:pt x="419100" y="73913"/>
                </a:lnTo>
                <a:lnTo>
                  <a:pt x="387858" y="94488"/>
                </a:lnTo>
                <a:lnTo>
                  <a:pt x="355854" y="105155"/>
                </a:lnTo>
                <a:lnTo>
                  <a:pt x="304038" y="115823"/>
                </a:lnTo>
                <a:lnTo>
                  <a:pt x="251460" y="125730"/>
                </a:lnTo>
                <a:lnTo>
                  <a:pt x="125730" y="125730"/>
                </a:lnTo>
                <a:lnTo>
                  <a:pt x="73152" y="115824"/>
                </a:lnTo>
                <a:lnTo>
                  <a:pt x="10668" y="94488"/>
                </a:lnTo>
                <a:lnTo>
                  <a:pt x="0" y="83820"/>
                </a:lnTo>
                <a:lnTo>
                  <a:pt x="10668" y="63246"/>
                </a:lnTo>
                <a:lnTo>
                  <a:pt x="31242" y="52578"/>
                </a:lnTo>
                <a:lnTo>
                  <a:pt x="62484" y="32004"/>
                </a:lnTo>
                <a:lnTo>
                  <a:pt x="146304" y="10668"/>
                </a:lnTo>
                <a:lnTo>
                  <a:pt x="209550" y="0"/>
                </a:lnTo>
                <a:lnTo>
                  <a:pt x="272034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9170669" y="2716529"/>
            <a:ext cx="31750" cy="4159250"/>
          </a:xfrm>
          <a:custGeom>
            <a:rect b="b" l="l" r="r" t="t"/>
            <a:pathLst>
              <a:path extrusionOk="0" h="4159250" w="31750">
                <a:moveTo>
                  <a:pt x="31242" y="4148328"/>
                </a:moveTo>
                <a:lnTo>
                  <a:pt x="31242" y="9905"/>
                </a:lnTo>
                <a:lnTo>
                  <a:pt x="0" y="0"/>
                </a:lnTo>
                <a:lnTo>
                  <a:pt x="0" y="4158995"/>
                </a:lnTo>
                <a:lnTo>
                  <a:pt x="31242" y="4148328"/>
                </a:lnTo>
                <a:close/>
              </a:path>
            </a:pathLst>
          </a:custGeom>
          <a:solidFill>
            <a:srgbClr val="6C006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9128759" y="2705861"/>
            <a:ext cx="41910" cy="4179570"/>
          </a:xfrm>
          <a:custGeom>
            <a:rect b="b" l="l" r="r" t="t"/>
            <a:pathLst>
              <a:path extrusionOk="0" h="4179570" w="41909">
                <a:moveTo>
                  <a:pt x="41910" y="4169664"/>
                </a:moveTo>
                <a:lnTo>
                  <a:pt x="41910" y="10667"/>
                </a:lnTo>
                <a:lnTo>
                  <a:pt x="0" y="0"/>
                </a:lnTo>
                <a:lnTo>
                  <a:pt x="0" y="4179569"/>
                </a:lnTo>
                <a:lnTo>
                  <a:pt x="41910" y="4169664"/>
                </a:lnTo>
                <a:close/>
              </a:path>
            </a:pathLst>
          </a:custGeom>
          <a:solidFill>
            <a:srgbClr val="7000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8940545" y="2705861"/>
            <a:ext cx="62865" cy="4179570"/>
          </a:xfrm>
          <a:custGeom>
            <a:rect b="b" l="l" r="r" t="t"/>
            <a:pathLst>
              <a:path extrusionOk="0" h="4179570" w="62865">
                <a:moveTo>
                  <a:pt x="62484" y="4179570"/>
                </a:moveTo>
                <a:lnTo>
                  <a:pt x="62484" y="0"/>
                </a:lnTo>
                <a:lnTo>
                  <a:pt x="0" y="10668"/>
                </a:lnTo>
                <a:lnTo>
                  <a:pt x="0" y="4169664"/>
                </a:lnTo>
                <a:lnTo>
                  <a:pt x="62484" y="4179570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8898635" y="2716529"/>
            <a:ext cx="41910" cy="4159250"/>
          </a:xfrm>
          <a:custGeom>
            <a:rect b="b" l="l" r="r" t="t"/>
            <a:pathLst>
              <a:path extrusionOk="0" h="4159250" w="41909">
                <a:moveTo>
                  <a:pt x="41910" y="4158996"/>
                </a:moveTo>
                <a:lnTo>
                  <a:pt x="41910" y="0"/>
                </a:lnTo>
                <a:lnTo>
                  <a:pt x="0" y="9906"/>
                </a:lnTo>
                <a:lnTo>
                  <a:pt x="0" y="4148328"/>
                </a:lnTo>
                <a:lnTo>
                  <a:pt x="41910" y="4158996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8846057" y="2726435"/>
            <a:ext cx="52705" cy="4138929"/>
          </a:xfrm>
          <a:custGeom>
            <a:rect b="b" l="l" r="r" t="t"/>
            <a:pathLst>
              <a:path extrusionOk="0" h="4138929" w="52704">
                <a:moveTo>
                  <a:pt x="52577" y="4138422"/>
                </a:moveTo>
                <a:lnTo>
                  <a:pt x="52577" y="0"/>
                </a:lnTo>
                <a:lnTo>
                  <a:pt x="0" y="10668"/>
                </a:lnTo>
                <a:lnTo>
                  <a:pt x="0" y="4127754"/>
                </a:lnTo>
                <a:lnTo>
                  <a:pt x="52577" y="4138422"/>
                </a:lnTo>
                <a:close/>
              </a:path>
            </a:pathLst>
          </a:custGeom>
          <a:solidFill>
            <a:srgbClr val="7A00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8814816" y="2737104"/>
            <a:ext cx="31750" cy="4117340"/>
          </a:xfrm>
          <a:custGeom>
            <a:rect b="b" l="l" r="r" t="t"/>
            <a:pathLst>
              <a:path extrusionOk="0" h="4117340" w="31750">
                <a:moveTo>
                  <a:pt x="31242" y="4117086"/>
                </a:moveTo>
                <a:lnTo>
                  <a:pt x="31242" y="0"/>
                </a:lnTo>
                <a:lnTo>
                  <a:pt x="0" y="10668"/>
                </a:lnTo>
                <a:lnTo>
                  <a:pt x="0" y="4106418"/>
                </a:lnTo>
                <a:lnTo>
                  <a:pt x="31242" y="4117086"/>
                </a:lnTo>
                <a:close/>
              </a:path>
            </a:pathLst>
          </a:custGeom>
          <a:solidFill>
            <a:srgbClr val="76007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793480" y="6812280"/>
            <a:ext cx="440690" cy="73660"/>
          </a:xfrm>
          <a:custGeom>
            <a:rect b="b" l="l" r="r" t="t"/>
            <a:pathLst>
              <a:path extrusionOk="0" h="73659" w="440690">
                <a:moveTo>
                  <a:pt x="440435" y="21335"/>
                </a:moveTo>
                <a:lnTo>
                  <a:pt x="429767" y="41909"/>
                </a:lnTo>
                <a:lnTo>
                  <a:pt x="408431" y="52577"/>
                </a:lnTo>
                <a:lnTo>
                  <a:pt x="377189" y="63245"/>
                </a:lnTo>
                <a:lnTo>
                  <a:pt x="335279" y="73151"/>
                </a:lnTo>
                <a:lnTo>
                  <a:pt x="209549" y="73151"/>
                </a:lnTo>
                <a:lnTo>
                  <a:pt x="147065" y="63245"/>
                </a:lnTo>
                <a:lnTo>
                  <a:pt x="105155" y="52577"/>
                </a:lnTo>
                <a:lnTo>
                  <a:pt x="52577" y="41909"/>
                </a:lnTo>
                <a:lnTo>
                  <a:pt x="21335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8793480" y="2705861"/>
            <a:ext cx="440690" cy="73660"/>
          </a:xfrm>
          <a:custGeom>
            <a:rect b="b" l="l" r="r" t="t"/>
            <a:pathLst>
              <a:path extrusionOk="0" h="73660" w="440690">
                <a:moveTo>
                  <a:pt x="440435" y="52577"/>
                </a:moveTo>
                <a:lnTo>
                  <a:pt x="429767" y="31241"/>
                </a:lnTo>
                <a:lnTo>
                  <a:pt x="408431" y="20573"/>
                </a:lnTo>
                <a:lnTo>
                  <a:pt x="377189" y="10667"/>
                </a:lnTo>
                <a:lnTo>
                  <a:pt x="335279" y="0"/>
                </a:lnTo>
                <a:lnTo>
                  <a:pt x="209549" y="0"/>
                </a:lnTo>
                <a:lnTo>
                  <a:pt x="147065" y="10667"/>
                </a:lnTo>
                <a:lnTo>
                  <a:pt x="105155" y="20573"/>
                </a:lnTo>
                <a:lnTo>
                  <a:pt x="52577" y="31241"/>
                </a:lnTo>
                <a:lnTo>
                  <a:pt x="21335" y="41909"/>
                </a:lnTo>
                <a:lnTo>
                  <a:pt x="0" y="62483"/>
                </a:lnTo>
                <a:lnTo>
                  <a:pt x="0" y="73151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8071104" y="5890259"/>
            <a:ext cx="41910" cy="985519"/>
          </a:xfrm>
          <a:custGeom>
            <a:rect b="b" l="l" r="r" t="t"/>
            <a:pathLst>
              <a:path extrusionOk="0" h="985520" w="41909">
                <a:moveTo>
                  <a:pt x="41909" y="974598"/>
                </a:moveTo>
                <a:lnTo>
                  <a:pt x="41909" y="0"/>
                </a:lnTo>
                <a:lnTo>
                  <a:pt x="0" y="10668"/>
                </a:lnTo>
                <a:lnTo>
                  <a:pt x="0" y="985266"/>
                </a:lnTo>
                <a:lnTo>
                  <a:pt x="41909" y="974598"/>
                </a:lnTo>
                <a:close/>
              </a:path>
            </a:pathLst>
          </a:custGeom>
          <a:solidFill>
            <a:srgbClr val="0000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8018526" y="5900928"/>
            <a:ext cx="52705" cy="984885"/>
          </a:xfrm>
          <a:custGeom>
            <a:rect b="b" l="l" r="r" t="t"/>
            <a:pathLst>
              <a:path extrusionOk="0" h="984884" w="52704">
                <a:moveTo>
                  <a:pt x="52577" y="974598"/>
                </a:moveTo>
                <a:lnTo>
                  <a:pt x="52577" y="0"/>
                </a:lnTo>
                <a:lnTo>
                  <a:pt x="0" y="0"/>
                </a:lnTo>
                <a:lnTo>
                  <a:pt x="0" y="984504"/>
                </a:lnTo>
                <a:lnTo>
                  <a:pt x="52577" y="974598"/>
                </a:lnTo>
                <a:close/>
              </a:path>
            </a:pathLst>
          </a:custGeom>
          <a:solidFill>
            <a:srgbClr val="0000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7850885" y="5900928"/>
            <a:ext cx="52705" cy="984885"/>
          </a:xfrm>
          <a:custGeom>
            <a:rect b="b" l="l" r="r" t="t"/>
            <a:pathLst>
              <a:path extrusionOk="0" h="984884" w="52704">
                <a:moveTo>
                  <a:pt x="52577" y="984503"/>
                </a:moveTo>
                <a:lnTo>
                  <a:pt x="52577" y="0"/>
                </a:lnTo>
                <a:lnTo>
                  <a:pt x="0" y="0"/>
                </a:lnTo>
                <a:lnTo>
                  <a:pt x="0" y="974597"/>
                </a:lnTo>
                <a:lnTo>
                  <a:pt x="52577" y="98450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7798307" y="5890259"/>
            <a:ext cx="52705" cy="985519"/>
          </a:xfrm>
          <a:custGeom>
            <a:rect b="b" l="l" r="r" t="t"/>
            <a:pathLst>
              <a:path extrusionOk="0" h="985520" w="52704">
                <a:moveTo>
                  <a:pt x="52577" y="985265"/>
                </a:moveTo>
                <a:lnTo>
                  <a:pt x="52577" y="10667"/>
                </a:lnTo>
                <a:lnTo>
                  <a:pt x="0" y="0"/>
                </a:lnTo>
                <a:lnTo>
                  <a:pt x="0" y="974597"/>
                </a:lnTo>
                <a:lnTo>
                  <a:pt x="52577" y="98526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7767066" y="5890259"/>
            <a:ext cx="31750" cy="974725"/>
          </a:xfrm>
          <a:custGeom>
            <a:rect b="b" l="l" r="r" t="t"/>
            <a:pathLst>
              <a:path extrusionOk="0" h="974725" w="31750">
                <a:moveTo>
                  <a:pt x="31242" y="974598"/>
                </a:moveTo>
                <a:lnTo>
                  <a:pt x="31242" y="0"/>
                </a:lnTo>
                <a:lnTo>
                  <a:pt x="0" y="0"/>
                </a:lnTo>
                <a:lnTo>
                  <a:pt x="0" y="963930"/>
                </a:lnTo>
                <a:lnTo>
                  <a:pt x="31242" y="974598"/>
                </a:lnTo>
                <a:close/>
              </a:path>
            </a:pathLst>
          </a:custGeom>
          <a:solidFill>
            <a:srgbClr val="0000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7735823" y="5880353"/>
            <a:ext cx="31750" cy="974090"/>
          </a:xfrm>
          <a:custGeom>
            <a:rect b="b" l="l" r="r" t="t"/>
            <a:pathLst>
              <a:path extrusionOk="0" h="974090" w="31750">
                <a:moveTo>
                  <a:pt x="31242" y="973836"/>
                </a:moveTo>
                <a:lnTo>
                  <a:pt x="31242" y="9906"/>
                </a:lnTo>
                <a:lnTo>
                  <a:pt x="0" y="0"/>
                </a:lnTo>
                <a:lnTo>
                  <a:pt x="0" y="963168"/>
                </a:lnTo>
                <a:lnTo>
                  <a:pt x="31242" y="973836"/>
                </a:lnTo>
                <a:close/>
              </a:path>
            </a:pathLst>
          </a:custGeom>
          <a:solidFill>
            <a:srgbClr val="0000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7725156" y="5838444"/>
            <a:ext cx="429895" cy="62865"/>
          </a:xfrm>
          <a:custGeom>
            <a:rect b="b" l="l" r="r" t="t"/>
            <a:pathLst>
              <a:path extrusionOk="0" h="62864" w="429895">
                <a:moveTo>
                  <a:pt x="429767" y="41909"/>
                </a:moveTo>
                <a:lnTo>
                  <a:pt x="429767" y="31241"/>
                </a:lnTo>
                <a:lnTo>
                  <a:pt x="408431" y="20573"/>
                </a:lnTo>
                <a:lnTo>
                  <a:pt x="387857" y="9905"/>
                </a:lnTo>
                <a:lnTo>
                  <a:pt x="345947" y="9905"/>
                </a:lnTo>
                <a:lnTo>
                  <a:pt x="304037" y="0"/>
                </a:lnTo>
                <a:lnTo>
                  <a:pt x="83819" y="0"/>
                </a:lnTo>
                <a:lnTo>
                  <a:pt x="52577" y="9906"/>
                </a:lnTo>
                <a:lnTo>
                  <a:pt x="20573" y="20574"/>
                </a:lnTo>
                <a:lnTo>
                  <a:pt x="0" y="20574"/>
                </a:lnTo>
                <a:lnTo>
                  <a:pt x="0" y="31242"/>
                </a:lnTo>
                <a:lnTo>
                  <a:pt x="10667" y="41910"/>
                </a:lnTo>
                <a:lnTo>
                  <a:pt x="41909" y="51816"/>
                </a:lnTo>
                <a:lnTo>
                  <a:pt x="73151" y="51816"/>
                </a:lnTo>
                <a:lnTo>
                  <a:pt x="125729" y="62484"/>
                </a:lnTo>
                <a:lnTo>
                  <a:pt x="345947" y="62483"/>
                </a:lnTo>
                <a:lnTo>
                  <a:pt x="387857" y="51815"/>
                </a:lnTo>
                <a:lnTo>
                  <a:pt x="408431" y="41909"/>
                </a:lnTo>
                <a:lnTo>
                  <a:pt x="429767" y="41909"/>
                </a:lnTo>
                <a:close/>
              </a:path>
            </a:pathLst>
          </a:custGeom>
          <a:solidFill>
            <a:srgbClr val="0000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7725156" y="6822947"/>
            <a:ext cx="429895" cy="62865"/>
          </a:xfrm>
          <a:custGeom>
            <a:rect b="b" l="l" r="r" t="t"/>
            <a:pathLst>
              <a:path extrusionOk="0" h="62865" w="429895">
                <a:moveTo>
                  <a:pt x="429768" y="0"/>
                </a:moveTo>
                <a:lnTo>
                  <a:pt x="429768" y="10668"/>
                </a:lnTo>
                <a:lnTo>
                  <a:pt x="408432" y="31242"/>
                </a:lnTo>
                <a:lnTo>
                  <a:pt x="387858" y="41910"/>
                </a:lnTo>
                <a:lnTo>
                  <a:pt x="345948" y="52577"/>
                </a:lnTo>
                <a:lnTo>
                  <a:pt x="293370" y="62484"/>
                </a:lnTo>
                <a:lnTo>
                  <a:pt x="178308" y="62484"/>
                </a:lnTo>
                <a:lnTo>
                  <a:pt x="125730" y="52578"/>
                </a:lnTo>
                <a:lnTo>
                  <a:pt x="73152" y="41910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7725156" y="5838444"/>
            <a:ext cx="429895" cy="62865"/>
          </a:xfrm>
          <a:custGeom>
            <a:rect b="b" l="l" r="r" t="t"/>
            <a:pathLst>
              <a:path extrusionOk="0" h="62864" w="429895">
                <a:moveTo>
                  <a:pt x="198881" y="0"/>
                </a:moveTo>
                <a:lnTo>
                  <a:pt x="304037" y="0"/>
                </a:lnTo>
                <a:lnTo>
                  <a:pt x="345947" y="9905"/>
                </a:lnTo>
                <a:lnTo>
                  <a:pt x="387857" y="9905"/>
                </a:lnTo>
                <a:lnTo>
                  <a:pt x="408431" y="20573"/>
                </a:lnTo>
                <a:lnTo>
                  <a:pt x="429767" y="31241"/>
                </a:lnTo>
                <a:lnTo>
                  <a:pt x="429767" y="41909"/>
                </a:lnTo>
                <a:lnTo>
                  <a:pt x="408431" y="41909"/>
                </a:lnTo>
                <a:lnTo>
                  <a:pt x="387857" y="51815"/>
                </a:lnTo>
                <a:lnTo>
                  <a:pt x="345947" y="62483"/>
                </a:lnTo>
                <a:lnTo>
                  <a:pt x="125729" y="62484"/>
                </a:lnTo>
                <a:lnTo>
                  <a:pt x="73151" y="51816"/>
                </a:lnTo>
                <a:lnTo>
                  <a:pt x="41909" y="51816"/>
                </a:lnTo>
                <a:lnTo>
                  <a:pt x="10667" y="41910"/>
                </a:lnTo>
                <a:lnTo>
                  <a:pt x="0" y="31242"/>
                </a:lnTo>
                <a:lnTo>
                  <a:pt x="0" y="20574"/>
                </a:lnTo>
                <a:lnTo>
                  <a:pt x="20573" y="20574"/>
                </a:lnTo>
                <a:lnTo>
                  <a:pt x="52577" y="9906"/>
                </a:lnTo>
                <a:lnTo>
                  <a:pt x="83819" y="0"/>
                </a:lnTo>
                <a:lnTo>
                  <a:pt x="198881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7012685" y="6613397"/>
            <a:ext cx="31750" cy="251460"/>
          </a:xfrm>
          <a:custGeom>
            <a:rect b="b" l="l" r="r" t="t"/>
            <a:pathLst>
              <a:path extrusionOk="0" h="251459" w="31750">
                <a:moveTo>
                  <a:pt x="31242" y="240792"/>
                </a:moveTo>
                <a:lnTo>
                  <a:pt x="31242" y="0"/>
                </a:lnTo>
                <a:lnTo>
                  <a:pt x="0" y="10668"/>
                </a:lnTo>
                <a:lnTo>
                  <a:pt x="0" y="251460"/>
                </a:lnTo>
                <a:lnTo>
                  <a:pt x="31242" y="240792"/>
                </a:lnTo>
                <a:close/>
              </a:path>
            </a:pathLst>
          </a:custGeom>
          <a:solidFill>
            <a:srgbClr val="9B41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6960107" y="6624066"/>
            <a:ext cx="52705" cy="251460"/>
          </a:xfrm>
          <a:custGeom>
            <a:rect b="b" l="l" r="r" t="t"/>
            <a:pathLst>
              <a:path extrusionOk="0" h="251459" w="52704">
                <a:moveTo>
                  <a:pt x="52577" y="240792"/>
                </a:moveTo>
                <a:lnTo>
                  <a:pt x="52577" y="0"/>
                </a:lnTo>
                <a:lnTo>
                  <a:pt x="0" y="9906"/>
                </a:lnTo>
                <a:lnTo>
                  <a:pt x="0" y="251460"/>
                </a:lnTo>
                <a:lnTo>
                  <a:pt x="52577" y="240792"/>
                </a:lnTo>
                <a:close/>
              </a:path>
            </a:pathLst>
          </a:custGeom>
          <a:solidFill>
            <a:srgbClr val="A2444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6918197" y="6633971"/>
            <a:ext cx="41910" cy="251460"/>
          </a:xfrm>
          <a:custGeom>
            <a:rect b="b" l="l" r="r" t="t"/>
            <a:pathLst>
              <a:path extrusionOk="0" h="251459" w="41909">
                <a:moveTo>
                  <a:pt x="41909" y="241553"/>
                </a:moveTo>
                <a:lnTo>
                  <a:pt x="41909" y="0"/>
                </a:lnTo>
                <a:lnTo>
                  <a:pt x="0" y="10667"/>
                </a:lnTo>
                <a:lnTo>
                  <a:pt x="0" y="251459"/>
                </a:lnTo>
                <a:lnTo>
                  <a:pt x="41909" y="241553"/>
                </a:lnTo>
                <a:close/>
              </a:path>
            </a:pathLst>
          </a:custGeom>
          <a:solidFill>
            <a:srgbClr val="AA47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6740652" y="6633971"/>
            <a:ext cx="52069" cy="251460"/>
          </a:xfrm>
          <a:custGeom>
            <a:rect b="b" l="l" r="r" t="t"/>
            <a:pathLst>
              <a:path extrusionOk="0" h="251459" w="52070">
                <a:moveTo>
                  <a:pt x="51816" y="251459"/>
                </a:moveTo>
                <a:lnTo>
                  <a:pt x="51816" y="10667"/>
                </a:lnTo>
                <a:lnTo>
                  <a:pt x="0" y="0"/>
                </a:lnTo>
                <a:lnTo>
                  <a:pt x="0" y="241553"/>
                </a:lnTo>
                <a:lnTo>
                  <a:pt x="51816" y="251459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6698742" y="6624066"/>
            <a:ext cx="41910" cy="251460"/>
          </a:xfrm>
          <a:custGeom>
            <a:rect b="b" l="l" r="r" t="t"/>
            <a:pathLst>
              <a:path extrusionOk="0" h="251459" w="41909">
                <a:moveTo>
                  <a:pt x="41909" y="251459"/>
                </a:moveTo>
                <a:lnTo>
                  <a:pt x="41909" y="9905"/>
                </a:lnTo>
                <a:lnTo>
                  <a:pt x="0" y="0"/>
                </a:lnTo>
                <a:lnTo>
                  <a:pt x="0" y="240791"/>
                </a:lnTo>
                <a:lnTo>
                  <a:pt x="41909" y="251459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6666738" y="6613397"/>
            <a:ext cx="32384" cy="251460"/>
          </a:xfrm>
          <a:custGeom>
            <a:rect b="b" l="l" r="r" t="t"/>
            <a:pathLst>
              <a:path extrusionOk="0" h="251459" w="32384">
                <a:moveTo>
                  <a:pt x="32003" y="251459"/>
                </a:moveTo>
                <a:lnTo>
                  <a:pt x="32003" y="10667"/>
                </a:lnTo>
                <a:lnTo>
                  <a:pt x="0" y="0"/>
                </a:lnTo>
                <a:lnTo>
                  <a:pt x="0" y="240791"/>
                </a:lnTo>
                <a:lnTo>
                  <a:pt x="32003" y="251459"/>
                </a:lnTo>
                <a:close/>
              </a:path>
            </a:pathLst>
          </a:custGeom>
          <a:solidFill>
            <a:srgbClr val="B94D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6646164" y="6529578"/>
            <a:ext cx="429895" cy="115570"/>
          </a:xfrm>
          <a:custGeom>
            <a:rect b="b" l="l" r="r" t="t"/>
            <a:pathLst>
              <a:path extrusionOk="0" h="115570" w="429895">
                <a:moveTo>
                  <a:pt x="429768" y="52577"/>
                </a:moveTo>
                <a:lnTo>
                  <a:pt x="419100" y="31241"/>
                </a:lnTo>
                <a:lnTo>
                  <a:pt x="397764" y="20573"/>
                </a:lnTo>
                <a:lnTo>
                  <a:pt x="366522" y="10667"/>
                </a:lnTo>
                <a:lnTo>
                  <a:pt x="324612" y="10667"/>
                </a:lnTo>
                <a:lnTo>
                  <a:pt x="282702" y="0"/>
                </a:lnTo>
                <a:lnTo>
                  <a:pt x="167640" y="0"/>
                </a:lnTo>
                <a:lnTo>
                  <a:pt x="115062" y="10668"/>
                </a:lnTo>
                <a:lnTo>
                  <a:pt x="73152" y="20574"/>
                </a:lnTo>
                <a:lnTo>
                  <a:pt x="31242" y="31242"/>
                </a:lnTo>
                <a:lnTo>
                  <a:pt x="0" y="52578"/>
                </a:lnTo>
                <a:lnTo>
                  <a:pt x="0" y="73152"/>
                </a:lnTo>
                <a:lnTo>
                  <a:pt x="20574" y="83820"/>
                </a:lnTo>
                <a:lnTo>
                  <a:pt x="52578" y="94488"/>
                </a:lnTo>
                <a:lnTo>
                  <a:pt x="94488" y="104394"/>
                </a:lnTo>
                <a:lnTo>
                  <a:pt x="146304" y="115062"/>
                </a:lnTo>
                <a:lnTo>
                  <a:pt x="272034" y="115062"/>
                </a:lnTo>
                <a:lnTo>
                  <a:pt x="313944" y="104394"/>
                </a:lnTo>
                <a:lnTo>
                  <a:pt x="366522" y="94488"/>
                </a:lnTo>
                <a:lnTo>
                  <a:pt x="397764" y="83819"/>
                </a:lnTo>
                <a:lnTo>
                  <a:pt x="419100" y="62483"/>
                </a:lnTo>
                <a:lnTo>
                  <a:pt x="429768" y="52577"/>
                </a:lnTo>
                <a:close/>
              </a:path>
            </a:pathLst>
          </a:custGeom>
          <a:solidFill>
            <a:srgbClr val="903C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6646164" y="6822947"/>
            <a:ext cx="429895" cy="62865"/>
          </a:xfrm>
          <a:custGeom>
            <a:rect b="b" l="l" r="r" t="t"/>
            <a:pathLst>
              <a:path extrusionOk="0" h="62865" w="429895">
                <a:moveTo>
                  <a:pt x="429768" y="0"/>
                </a:moveTo>
                <a:lnTo>
                  <a:pt x="419100" y="10668"/>
                </a:lnTo>
                <a:lnTo>
                  <a:pt x="397764" y="31242"/>
                </a:lnTo>
                <a:lnTo>
                  <a:pt x="366522" y="41910"/>
                </a:lnTo>
                <a:lnTo>
                  <a:pt x="313944" y="52578"/>
                </a:lnTo>
                <a:lnTo>
                  <a:pt x="272034" y="62484"/>
                </a:lnTo>
                <a:lnTo>
                  <a:pt x="146304" y="62484"/>
                </a:lnTo>
                <a:lnTo>
                  <a:pt x="94488" y="52578"/>
                </a:lnTo>
                <a:lnTo>
                  <a:pt x="52578" y="41910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6646164" y="6529578"/>
            <a:ext cx="429895" cy="115570"/>
          </a:xfrm>
          <a:custGeom>
            <a:rect b="b" l="l" r="r" t="t"/>
            <a:pathLst>
              <a:path extrusionOk="0" h="115570" w="429895">
                <a:moveTo>
                  <a:pt x="230124" y="0"/>
                </a:moveTo>
                <a:lnTo>
                  <a:pt x="282702" y="0"/>
                </a:lnTo>
                <a:lnTo>
                  <a:pt x="324612" y="10668"/>
                </a:lnTo>
                <a:lnTo>
                  <a:pt x="366522" y="10668"/>
                </a:lnTo>
                <a:lnTo>
                  <a:pt x="397764" y="20574"/>
                </a:lnTo>
                <a:lnTo>
                  <a:pt x="419100" y="31242"/>
                </a:lnTo>
                <a:lnTo>
                  <a:pt x="429768" y="52578"/>
                </a:lnTo>
                <a:lnTo>
                  <a:pt x="419100" y="62484"/>
                </a:lnTo>
                <a:lnTo>
                  <a:pt x="397764" y="83820"/>
                </a:lnTo>
                <a:lnTo>
                  <a:pt x="366522" y="94488"/>
                </a:lnTo>
                <a:lnTo>
                  <a:pt x="313944" y="104394"/>
                </a:lnTo>
                <a:lnTo>
                  <a:pt x="272034" y="115062"/>
                </a:lnTo>
                <a:lnTo>
                  <a:pt x="146304" y="115062"/>
                </a:lnTo>
                <a:lnTo>
                  <a:pt x="94488" y="104394"/>
                </a:lnTo>
                <a:lnTo>
                  <a:pt x="52578" y="94488"/>
                </a:lnTo>
                <a:lnTo>
                  <a:pt x="20574" y="83820"/>
                </a:lnTo>
                <a:lnTo>
                  <a:pt x="0" y="73152"/>
                </a:lnTo>
                <a:lnTo>
                  <a:pt x="0" y="52578"/>
                </a:lnTo>
                <a:lnTo>
                  <a:pt x="73152" y="20574"/>
                </a:lnTo>
                <a:lnTo>
                  <a:pt x="115062" y="10668"/>
                </a:lnTo>
                <a:lnTo>
                  <a:pt x="167640" y="0"/>
                </a:lnTo>
                <a:lnTo>
                  <a:pt x="230124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4633721" y="1906523"/>
            <a:ext cx="5424805" cy="575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63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6014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989330" rtl="0" algn="ctr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69340" marR="0" rtl="0" algn="l">
              <a:lnSpc>
                <a:spcPct val="9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6931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2	3	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657605" y="4542282"/>
            <a:ext cx="3675126" cy="27652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1551686" y="5595873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3135883" y="5595873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917702" y="6626097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3807205" y="6587997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590804" y="1898650"/>
            <a:ext cx="2131695" cy="33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0 1 2 3 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0 1 3 2 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3 4 1 2 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3 1 4 2 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31445" rtl="0" algn="r">
              <a:lnSpc>
                <a:spcPct val="100000"/>
              </a:lnSpc>
              <a:spcBef>
                <a:spcPts val="2225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4633721" y="1906523"/>
            <a:ext cx="5424805" cy="5751830"/>
          </a:xfrm>
          <a:custGeom>
            <a:rect b="b" l="l" r="r" t="t"/>
            <a:pathLst>
              <a:path extrusionOk="0" h="5751830" w="5424805">
                <a:moveTo>
                  <a:pt x="0" y="0"/>
                </a:moveTo>
                <a:lnTo>
                  <a:pt x="0" y="5751576"/>
                </a:lnTo>
                <a:lnTo>
                  <a:pt x="5424678" y="5751576"/>
                </a:lnTo>
                <a:lnTo>
                  <a:pt x="542467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252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Traversing a Graph (1)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590804" y="1903984"/>
            <a:ext cx="8241665" cy="4744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ingredients are needed for a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traversal: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78485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start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7848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movement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the start (“source”)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tree, we </a:t>
            </a:r>
            <a:r>
              <a:rPr i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root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Not all tree are rooted though!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that case, we have to select one vertex as the “source”, see below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graph, we do not have the notion of root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Instead, we start from a distinguished vertex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call this vertex as the </a:t>
            </a:r>
            <a:r>
              <a:rPr b="1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“source” s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252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Traversing a Graph (2)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590804" y="1903984"/>
            <a:ext cx="8415655" cy="509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the movement: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(binary) tree, we only have (at most) two choices: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subtree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to the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subtree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graph, we can have more choices: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25971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u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v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adjacent/connected with edge 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 and we are now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u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99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can also go to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v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traversing that edge 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(binary) tree, there is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graph, we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(trivial/non trivial) cycles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a way to avoid revisiting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indefinitely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BFS and DFS </a:t>
            </a:r>
            <a:r>
              <a:rPr lang="en-US" sz="3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3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377190" lvl="0" marL="377190" rtl="0" algn="just">
              <a:spcBef>
                <a:spcPts val="66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We greatly appreciate support from Dr. Steven Halim for kindly sharing these materials.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855980" y="636016"/>
            <a:ext cx="8347709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 (BFS) – Ideas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591465" y="1908555"/>
            <a:ext cx="8513445" cy="4431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from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154305" rtl="0" algn="l">
              <a:lnSpc>
                <a:spcPct val="1012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vertex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reachable from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all neighbors of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be reachable from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(recursive definition)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6555" lvl="0" marL="389255" marR="1839595" rtl="0" algn="l">
              <a:lnSpc>
                <a:spcPct val="1012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visits vertices of G in </a:t>
            </a:r>
            <a:r>
              <a:rPr i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breadth‐first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manner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(when viewed from source vertex s)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How to maintain such order?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Use queue </a:t>
            </a:r>
            <a:r>
              <a:rPr b="1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initially, it contains only </a:t>
            </a:r>
            <a:r>
              <a:rPr b="1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How to differentiate visited vs unvisited vertices (to avoid cycle)?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1D array/Vector </a:t>
            </a:r>
            <a:r>
              <a:rPr b="1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 </a:t>
            </a: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size V,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visited[v] = 0 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and </a:t>
            </a:r>
            <a:r>
              <a:rPr b="1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visited[v] = 1 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1"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visited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How to memorize the path?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1597405" y="6371335"/>
            <a:ext cx="4391025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1459" lvl="0" marL="26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1D array/Vector </a:t>
            </a:r>
            <a:r>
              <a:rPr b="1"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size V,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416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p[v] </a:t>
            </a: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the </a:t>
            </a:r>
            <a:r>
              <a:rPr b="1"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redecessor (or </a:t>
            </a:r>
            <a:r>
              <a:rPr b="1"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arent) of </a:t>
            </a:r>
            <a:r>
              <a:rPr b="1"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7747254" y="3039617"/>
            <a:ext cx="2061972" cy="167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8427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Pseudo Code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420116" y="1747403"/>
            <a:ext cx="3576320" cy="1851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0990" lvl="0" marL="313690" marR="1056005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in V  visited[v]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369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p[v]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2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{s} </a:t>
            </a: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start from s  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visited[s] 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420141" y="3919864"/>
            <a:ext cx="693039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0990" lvl="0" marL="313690" marR="390779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Q is not empty  u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Q.dequeue()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242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adjacent to u </a:t>
            </a: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order of neighbor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3369894" y="5077205"/>
            <a:ext cx="4082415" cy="694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47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influences BFS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visitation sequence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1020627" y="5012420"/>
            <a:ext cx="2277745" cy="147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00">
            <a:spAutoFit/>
          </a:bodyPr>
          <a:lstStyle/>
          <a:p>
            <a:pPr indent="-300990" lvl="0" marL="313690" marR="5080" rtl="0" algn="l">
              <a:lnSpc>
                <a:spcPct val="14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visited[v] =  visited[v]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endParaRPr sz="19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634" lvl="0" marL="312420" marR="155575" rtl="0" algn="l">
              <a:lnSpc>
                <a:spcPct val="143589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p[v] 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  Q.enqueue(v)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420190" y="6746722"/>
            <a:ext cx="2877820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after BFS stops,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3422120" y="6746722"/>
            <a:ext cx="5280025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we can use info stored in </a:t>
            </a:r>
            <a:r>
              <a:rPr b="1"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visited/p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4871465" y="1821942"/>
            <a:ext cx="638810" cy="1911350"/>
          </a:xfrm>
          <a:custGeom>
            <a:rect b="b" l="l" r="r" t="t"/>
            <a:pathLst>
              <a:path extrusionOk="0" h="1911350" w="638810">
                <a:moveTo>
                  <a:pt x="323088" y="906018"/>
                </a:moveTo>
                <a:lnTo>
                  <a:pt x="321564" y="903732"/>
                </a:lnTo>
                <a:lnTo>
                  <a:pt x="321564" y="54101"/>
                </a:lnTo>
                <a:lnTo>
                  <a:pt x="320802" y="53339"/>
                </a:lnTo>
                <a:lnTo>
                  <a:pt x="320040" y="50291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71" y="24631"/>
                </a:lnTo>
                <a:lnTo>
                  <a:pt x="224790" y="15239"/>
                </a:lnTo>
                <a:lnTo>
                  <a:pt x="167567" y="7948"/>
                </a:lnTo>
                <a:lnTo>
                  <a:pt x="98584" y="2433"/>
                </a:lnTo>
                <a:lnTo>
                  <a:pt x="32004" y="0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72402" y="12252"/>
                </a:lnTo>
                <a:lnTo>
                  <a:pt x="120782" y="14621"/>
                </a:lnTo>
                <a:lnTo>
                  <a:pt x="172793" y="18769"/>
                </a:lnTo>
                <a:lnTo>
                  <a:pt x="224081" y="25687"/>
                </a:lnTo>
                <a:lnTo>
                  <a:pt x="270296" y="36372"/>
                </a:lnTo>
                <a:lnTo>
                  <a:pt x="307086" y="51815"/>
                </a:lnTo>
                <a:lnTo>
                  <a:pt x="310896" y="55625"/>
                </a:lnTo>
                <a:lnTo>
                  <a:pt x="310896" y="56006"/>
                </a:lnTo>
                <a:lnTo>
                  <a:pt x="311658" y="57149"/>
                </a:lnTo>
                <a:lnTo>
                  <a:pt x="311658" y="907541"/>
                </a:lnTo>
                <a:lnTo>
                  <a:pt x="312420" y="907541"/>
                </a:lnTo>
                <a:lnTo>
                  <a:pt x="313182" y="910590"/>
                </a:lnTo>
                <a:lnTo>
                  <a:pt x="313944" y="911352"/>
                </a:lnTo>
                <a:lnTo>
                  <a:pt x="316230" y="914400"/>
                </a:lnTo>
                <a:lnTo>
                  <a:pt x="319278" y="917447"/>
                </a:lnTo>
                <a:lnTo>
                  <a:pt x="322325" y="919886"/>
                </a:lnTo>
                <a:lnTo>
                  <a:pt x="322326" y="905256"/>
                </a:lnTo>
                <a:lnTo>
                  <a:pt x="323088" y="906018"/>
                </a:lnTo>
                <a:close/>
              </a:path>
              <a:path extrusionOk="0" h="1911350" w="638810">
                <a:moveTo>
                  <a:pt x="308936" y="1858082"/>
                </a:moveTo>
                <a:lnTo>
                  <a:pt x="263923" y="1877277"/>
                </a:lnTo>
                <a:lnTo>
                  <a:pt x="222504" y="1885950"/>
                </a:lnTo>
                <a:lnTo>
                  <a:pt x="166683" y="1892925"/>
                </a:lnTo>
                <a:lnTo>
                  <a:pt x="97053" y="1898638"/>
                </a:lnTo>
                <a:lnTo>
                  <a:pt x="0" y="1901189"/>
                </a:lnTo>
                <a:lnTo>
                  <a:pt x="0" y="1911095"/>
                </a:lnTo>
                <a:lnTo>
                  <a:pt x="32004" y="1911095"/>
                </a:lnTo>
                <a:lnTo>
                  <a:pt x="64008" y="1910333"/>
                </a:lnTo>
                <a:lnTo>
                  <a:pt x="101463" y="1908445"/>
                </a:lnTo>
                <a:lnTo>
                  <a:pt x="138922" y="1906152"/>
                </a:lnTo>
                <a:lnTo>
                  <a:pt x="176261" y="1902711"/>
                </a:lnTo>
                <a:lnTo>
                  <a:pt x="213360" y="1897380"/>
                </a:lnTo>
                <a:lnTo>
                  <a:pt x="224790" y="1895856"/>
                </a:lnTo>
                <a:lnTo>
                  <a:pt x="273515" y="1885540"/>
                </a:lnTo>
                <a:lnTo>
                  <a:pt x="308610" y="1871098"/>
                </a:lnTo>
                <a:lnTo>
                  <a:pt x="308610" y="1858518"/>
                </a:lnTo>
                <a:lnTo>
                  <a:pt x="308936" y="1858082"/>
                </a:lnTo>
                <a:close/>
              </a:path>
              <a:path extrusionOk="0" h="1911350" w="638810">
                <a:moveTo>
                  <a:pt x="309372" y="1857756"/>
                </a:moveTo>
                <a:lnTo>
                  <a:pt x="308936" y="1858082"/>
                </a:lnTo>
                <a:lnTo>
                  <a:pt x="308610" y="1858518"/>
                </a:lnTo>
                <a:lnTo>
                  <a:pt x="309372" y="1857756"/>
                </a:lnTo>
                <a:close/>
              </a:path>
              <a:path extrusionOk="0" h="1911350" w="638810">
                <a:moveTo>
                  <a:pt x="309372" y="1870710"/>
                </a:moveTo>
                <a:lnTo>
                  <a:pt x="309372" y="1857756"/>
                </a:lnTo>
                <a:lnTo>
                  <a:pt x="308610" y="1858518"/>
                </a:lnTo>
                <a:lnTo>
                  <a:pt x="308610" y="1871098"/>
                </a:lnTo>
                <a:lnTo>
                  <a:pt x="309372" y="1870710"/>
                </a:lnTo>
                <a:close/>
              </a:path>
              <a:path extrusionOk="0" h="1911350" w="638810">
                <a:moveTo>
                  <a:pt x="310896" y="1855470"/>
                </a:moveTo>
                <a:lnTo>
                  <a:pt x="308936" y="1858082"/>
                </a:lnTo>
                <a:lnTo>
                  <a:pt x="309372" y="1857756"/>
                </a:lnTo>
                <a:lnTo>
                  <a:pt x="309372" y="1870710"/>
                </a:lnTo>
                <a:lnTo>
                  <a:pt x="310134" y="1870202"/>
                </a:lnTo>
                <a:lnTo>
                  <a:pt x="310134" y="1856994"/>
                </a:lnTo>
                <a:lnTo>
                  <a:pt x="310896" y="1855470"/>
                </a:lnTo>
                <a:close/>
              </a:path>
              <a:path extrusionOk="0" h="1911350" w="638810">
                <a:moveTo>
                  <a:pt x="310896" y="56006"/>
                </a:moveTo>
                <a:lnTo>
                  <a:pt x="310896" y="55625"/>
                </a:lnTo>
                <a:lnTo>
                  <a:pt x="310134" y="54863"/>
                </a:lnTo>
                <a:lnTo>
                  <a:pt x="310896" y="56006"/>
                </a:lnTo>
                <a:close/>
              </a:path>
              <a:path extrusionOk="0" h="1911350" w="638810">
                <a:moveTo>
                  <a:pt x="601218" y="960882"/>
                </a:moveTo>
                <a:lnTo>
                  <a:pt x="600456" y="960882"/>
                </a:lnTo>
                <a:lnTo>
                  <a:pt x="569214" y="960119"/>
                </a:lnTo>
                <a:lnTo>
                  <a:pt x="534447" y="958439"/>
                </a:lnTo>
                <a:lnTo>
                  <a:pt x="500110" y="956143"/>
                </a:lnTo>
                <a:lnTo>
                  <a:pt x="495442" y="955712"/>
                </a:lnTo>
                <a:lnTo>
                  <a:pt x="494380" y="955781"/>
                </a:lnTo>
                <a:lnTo>
                  <a:pt x="457062" y="959255"/>
                </a:lnTo>
                <a:lnTo>
                  <a:pt x="419862" y="963930"/>
                </a:lnTo>
                <a:lnTo>
                  <a:pt x="408432" y="966216"/>
                </a:lnTo>
                <a:lnTo>
                  <a:pt x="397764" y="967740"/>
                </a:lnTo>
                <a:lnTo>
                  <a:pt x="359864" y="976407"/>
                </a:lnTo>
                <a:lnTo>
                  <a:pt x="323850" y="990600"/>
                </a:lnTo>
                <a:lnTo>
                  <a:pt x="316230" y="996696"/>
                </a:lnTo>
                <a:lnTo>
                  <a:pt x="316230" y="997458"/>
                </a:lnTo>
                <a:lnTo>
                  <a:pt x="313944" y="999744"/>
                </a:lnTo>
                <a:lnTo>
                  <a:pt x="313944" y="1000506"/>
                </a:lnTo>
                <a:lnTo>
                  <a:pt x="313182" y="1000506"/>
                </a:lnTo>
                <a:lnTo>
                  <a:pt x="313182" y="1001268"/>
                </a:lnTo>
                <a:lnTo>
                  <a:pt x="312420" y="1003554"/>
                </a:lnTo>
                <a:lnTo>
                  <a:pt x="311658" y="1004316"/>
                </a:lnTo>
                <a:lnTo>
                  <a:pt x="311658" y="1853945"/>
                </a:lnTo>
                <a:lnTo>
                  <a:pt x="310134" y="1856994"/>
                </a:lnTo>
                <a:lnTo>
                  <a:pt x="310134" y="1870202"/>
                </a:lnTo>
                <a:lnTo>
                  <a:pt x="313944" y="1867662"/>
                </a:lnTo>
                <a:lnTo>
                  <a:pt x="316230" y="1865376"/>
                </a:lnTo>
                <a:lnTo>
                  <a:pt x="316992" y="1865376"/>
                </a:lnTo>
                <a:lnTo>
                  <a:pt x="316992" y="1864614"/>
                </a:lnTo>
                <a:lnTo>
                  <a:pt x="319278" y="1862327"/>
                </a:lnTo>
                <a:lnTo>
                  <a:pt x="319278" y="1861566"/>
                </a:lnTo>
                <a:lnTo>
                  <a:pt x="320040" y="1860804"/>
                </a:lnTo>
                <a:lnTo>
                  <a:pt x="320802" y="1858518"/>
                </a:lnTo>
                <a:lnTo>
                  <a:pt x="320802" y="1857756"/>
                </a:lnTo>
                <a:lnTo>
                  <a:pt x="321564" y="1857756"/>
                </a:lnTo>
                <a:lnTo>
                  <a:pt x="321564" y="1008126"/>
                </a:lnTo>
                <a:lnTo>
                  <a:pt x="323088" y="1005078"/>
                </a:lnTo>
                <a:lnTo>
                  <a:pt x="323088" y="1005586"/>
                </a:lnTo>
                <a:lnTo>
                  <a:pt x="323850" y="1004569"/>
                </a:lnTo>
                <a:lnTo>
                  <a:pt x="323850" y="1004316"/>
                </a:lnTo>
                <a:lnTo>
                  <a:pt x="326136" y="1002030"/>
                </a:lnTo>
                <a:lnTo>
                  <a:pt x="368536" y="984756"/>
                </a:lnTo>
                <a:lnTo>
                  <a:pt x="409956" y="976122"/>
                </a:lnTo>
                <a:lnTo>
                  <a:pt x="466554" y="968913"/>
                </a:lnTo>
                <a:lnTo>
                  <a:pt x="536059" y="963437"/>
                </a:lnTo>
                <a:lnTo>
                  <a:pt x="569976" y="962406"/>
                </a:lnTo>
                <a:lnTo>
                  <a:pt x="601218" y="960882"/>
                </a:lnTo>
                <a:close/>
              </a:path>
              <a:path extrusionOk="0" h="1911350" w="638810">
                <a:moveTo>
                  <a:pt x="311658" y="58673"/>
                </a:moveTo>
                <a:lnTo>
                  <a:pt x="311658" y="57149"/>
                </a:lnTo>
                <a:lnTo>
                  <a:pt x="310896" y="56387"/>
                </a:lnTo>
                <a:lnTo>
                  <a:pt x="311658" y="58673"/>
                </a:lnTo>
                <a:close/>
              </a:path>
              <a:path extrusionOk="0" h="1911350" w="638810">
                <a:moveTo>
                  <a:pt x="311658" y="1853945"/>
                </a:moveTo>
                <a:lnTo>
                  <a:pt x="311658" y="1852422"/>
                </a:lnTo>
                <a:lnTo>
                  <a:pt x="310896" y="1855470"/>
                </a:lnTo>
                <a:lnTo>
                  <a:pt x="311658" y="1853945"/>
                </a:lnTo>
                <a:close/>
              </a:path>
              <a:path extrusionOk="0" h="1911350" w="638810">
                <a:moveTo>
                  <a:pt x="322326" y="904494"/>
                </a:moveTo>
                <a:lnTo>
                  <a:pt x="321564" y="902208"/>
                </a:lnTo>
                <a:lnTo>
                  <a:pt x="321564" y="903732"/>
                </a:lnTo>
                <a:lnTo>
                  <a:pt x="322326" y="904494"/>
                </a:lnTo>
                <a:close/>
              </a:path>
              <a:path extrusionOk="0" h="1911350" w="638810">
                <a:moveTo>
                  <a:pt x="322326" y="1006602"/>
                </a:moveTo>
                <a:lnTo>
                  <a:pt x="321564" y="1008126"/>
                </a:lnTo>
                <a:lnTo>
                  <a:pt x="321564" y="1008888"/>
                </a:lnTo>
                <a:lnTo>
                  <a:pt x="322326" y="1006602"/>
                </a:lnTo>
                <a:close/>
              </a:path>
              <a:path extrusionOk="0" h="1911350" w="638810">
                <a:moveTo>
                  <a:pt x="633222" y="950213"/>
                </a:moveTo>
                <a:lnTo>
                  <a:pt x="569976" y="949452"/>
                </a:lnTo>
                <a:lnTo>
                  <a:pt x="531777" y="947517"/>
                </a:lnTo>
                <a:lnTo>
                  <a:pt x="458290" y="941861"/>
                </a:lnTo>
                <a:lnTo>
                  <a:pt x="421386" y="936497"/>
                </a:lnTo>
                <a:lnTo>
                  <a:pt x="409956" y="934974"/>
                </a:lnTo>
                <a:lnTo>
                  <a:pt x="363797" y="925258"/>
                </a:lnTo>
                <a:lnTo>
                  <a:pt x="322326" y="905256"/>
                </a:lnTo>
                <a:lnTo>
                  <a:pt x="322325" y="919886"/>
                </a:lnTo>
                <a:lnTo>
                  <a:pt x="364688" y="936283"/>
                </a:lnTo>
                <a:lnTo>
                  <a:pt x="408432" y="945641"/>
                </a:lnTo>
                <a:lnTo>
                  <a:pt x="465843" y="952978"/>
                </a:lnTo>
                <a:lnTo>
                  <a:pt x="495442" y="955711"/>
                </a:lnTo>
                <a:lnTo>
                  <a:pt x="531777" y="953334"/>
                </a:lnTo>
                <a:lnTo>
                  <a:pt x="569214" y="951738"/>
                </a:lnTo>
                <a:lnTo>
                  <a:pt x="633222" y="950213"/>
                </a:lnTo>
                <a:close/>
              </a:path>
              <a:path extrusionOk="0" h="1911350" w="638810">
                <a:moveTo>
                  <a:pt x="323088" y="1005586"/>
                </a:moveTo>
                <a:lnTo>
                  <a:pt x="323088" y="1005078"/>
                </a:lnTo>
                <a:lnTo>
                  <a:pt x="322325" y="1006602"/>
                </a:lnTo>
                <a:lnTo>
                  <a:pt x="323088" y="1005586"/>
                </a:lnTo>
                <a:close/>
              </a:path>
              <a:path extrusionOk="0" h="1911350" w="638810">
                <a:moveTo>
                  <a:pt x="324612" y="1003554"/>
                </a:moveTo>
                <a:lnTo>
                  <a:pt x="323850" y="1004316"/>
                </a:lnTo>
                <a:lnTo>
                  <a:pt x="323850" y="1004569"/>
                </a:lnTo>
                <a:lnTo>
                  <a:pt x="324612" y="1003554"/>
                </a:lnTo>
                <a:close/>
              </a:path>
              <a:path extrusionOk="0" h="1911350" w="638810">
                <a:moveTo>
                  <a:pt x="638556" y="958596"/>
                </a:moveTo>
                <a:lnTo>
                  <a:pt x="638556" y="952500"/>
                </a:lnTo>
                <a:lnTo>
                  <a:pt x="636270" y="950213"/>
                </a:lnTo>
                <a:lnTo>
                  <a:pt x="633222" y="950213"/>
                </a:lnTo>
                <a:lnTo>
                  <a:pt x="569214" y="951738"/>
                </a:lnTo>
                <a:lnTo>
                  <a:pt x="531777" y="953334"/>
                </a:lnTo>
                <a:lnTo>
                  <a:pt x="495440" y="955711"/>
                </a:lnTo>
                <a:lnTo>
                  <a:pt x="500110" y="956143"/>
                </a:lnTo>
                <a:lnTo>
                  <a:pt x="534447" y="958439"/>
                </a:lnTo>
                <a:lnTo>
                  <a:pt x="569214" y="960119"/>
                </a:lnTo>
                <a:lnTo>
                  <a:pt x="600456" y="960882"/>
                </a:lnTo>
                <a:lnTo>
                  <a:pt x="636270" y="960882"/>
                </a:lnTo>
                <a:lnTo>
                  <a:pt x="638556" y="958596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5671820" y="2577846"/>
            <a:ext cx="194119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 phase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7960614" y="4277105"/>
            <a:ext cx="638810" cy="2070735"/>
          </a:xfrm>
          <a:custGeom>
            <a:rect b="b" l="l" r="r" t="t"/>
            <a:pathLst>
              <a:path extrusionOk="0" h="2070735" w="638809">
                <a:moveTo>
                  <a:pt x="323088" y="999744"/>
                </a:moveTo>
                <a:lnTo>
                  <a:pt x="323088" y="986028"/>
                </a:lnTo>
                <a:lnTo>
                  <a:pt x="321564" y="982980"/>
                </a:lnTo>
                <a:lnTo>
                  <a:pt x="321564" y="54101"/>
                </a:lnTo>
                <a:lnTo>
                  <a:pt x="320802" y="54101"/>
                </a:lnTo>
                <a:lnTo>
                  <a:pt x="320802" y="53339"/>
                </a:lnTo>
                <a:lnTo>
                  <a:pt x="320040" y="51053"/>
                </a:lnTo>
                <a:lnTo>
                  <a:pt x="319278" y="50291"/>
                </a:lnTo>
                <a:lnTo>
                  <a:pt x="319278" y="49529"/>
                </a:lnTo>
                <a:lnTo>
                  <a:pt x="316992" y="47243"/>
                </a:lnTo>
                <a:lnTo>
                  <a:pt x="316992" y="46481"/>
                </a:lnTo>
                <a:lnTo>
                  <a:pt x="316230" y="46481"/>
                </a:lnTo>
                <a:lnTo>
                  <a:pt x="313182" y="43433"/>
                </a:lnTo>
                <a:lnTo>
                  <a:pt x="268204" y="24764"/>
                </a:lnTo>
                <a:lnTo>
                  <a:pt x="224790" y="16001"/>
                </a:lnTo>
                <a:lnTo>
                  <a:pt x="213360" y="13715"/>
                </a:lnTo>
                <a:lnTo>
                  <a:pt x="167560" y="8151"/>
                </a:lnTo>
                <a:lnTo>
                  <a:pt x="98563" y="2985"/>
                </a:lnTo>
                <a:lnTo>
                  <a:pt x="0" y="0"/>
                </a:lnTo>
                <a:lnTo>
                  <a:pt x="0" y="10668"/>
                </a:lnTo>
                <a:lnTo>
                  <a:pt x="32004" y="10667"/>
                </a:lnTo>
                <a:lnTo>
                  <a:pt x="64008" y="12216"/>
                </a:lnTo>
                <a:lnTo>
                  <a:pt x="137688" y="15935"/>
                </a:lnTo>
                <a:lnTo>
                  <a:pt x="211836" y="24383"/>
                </a:lnTo>
                <a:lnTo>
                  <a:pt x="233172" y="28193"/>
                </a:lnTo>
                <a:lnTo>
                  <a:pt x="251422" y="31559"/>
                </a:lnTo>
                <a:lnTo>
                  <a:pt x="304038" y="49529"/>
                </a:lnTo>
                <a:lnTo>
                  <a:pt x="309372" y="54101"/>
                </a:lnTo>
                <a:lnTo>
                  <a:pt x="309372" y="54355"/>
                </a:lnTo>
                <a:lnTo>
                  <a:pt x="310134" y="55372"/>
                </a:lnTo>
                <a:lnTo>
                  <a:pt x="310134" y="54863"/>
                </a:lnTo>
                <a:lnTo>
                  <a:pt x="311658" y="57911"/>
                </a:lnTo>
                <a:lnTo>
                  <a:pt x="311658" y="986790"/>
                </a:lnTo>
                <a:lnTo>
                  <a:pt x="312420" y="987552"/>
                </a:lnTo>
                <a:lnTo>
                  <a:pt x="313182" y="989838"/>
                </a:lnTo>
                <a:lnTo>
                  <a:pt x="313182" y="990600"/>
                </a:lnTo>
                <a:lnTo>
                  <a:pt x="313944" y="990600"/>
                </a:lnTo>
                <a:lnTo>
                  <a:pt x="313944" y="991362"/>
                </a:lnTo>
                <a:lnTo>
                  <a:pt x="316230" y="993647"/>
                </a:lnTo>
                <a:lnTo>
                  <a:pt x="316230" y="994410"/>
                </a:lnTo>
                <a:lnTo>
                  <a:pt x="316992" y="994410"/>
                </a:lnTo>
                <a:lnTo>
                  <a:pt x="319278" y="996696"/>
                </a:lnTo>
                <a:lnTo>
                  <a:pt x="323088" y="999744"/>
                </a:lnTo>
                <a:close/>
              </a:path>
              <a:path extrusionOk="0" h="2070735" w="638809">
                <a:moveTo>
                  <a:pt x="309372" y="2029206"/>
                </a:moveTo>
                <a:lnTo>
                  <a:pt x="309372" y="2016252"/>
                </a:lnTo>
                <a:lnTo>
                  <a:pt x="306324" y="2019300"/>
                </a:lnTo>
                <a:lnTo>
                  <a:pt x="269259" y="2034033"/>
                </a:lnTo>
                <a:lnTo>
                  <a:pt x="223099" y="2044443"/>
                </a:lnTo>
                <a:lnTo>
                  <a:pt x="172069" y="2051370"/>
                </a:lnTo>
                <a:lnTo>
                  <a:pt x="120393" y="2055658"/>
                </a:lnTo>
                <a:lnTo>
                  <a:pt x="72296" y="2058149"/>
                </a:lnTo>
                <a:lnTo>
                  <a:pt x="32004" y="2059686"/>
                </a:lnTo>
                <a:lnTo>
                  <a:pt x="0" y="2059686"/>
                </a:lnTo>
                <a:lnTo>
                  <a:pt x="0" y="2070354"/>
                </a:lnTo>
                <a:lnTo>
                  <a:pt x="64008" y="2068830"/>
                </a:lnTo>
                <a:lnTo>
                  <a:pt x="138850" y="2064934"/>
                </a:lnTo>
                <a:lnTo>
                  <a:pt x="213360" y="2056638"/>
                </a:lnTo>
                <a:lnTo>
                  <a:pt x="224790" y="2054352"/>
                </a:lnTo>
                <a:lnTo>
                  <a:pt x="235458" y="2052827"/>
                </a:lnTo>
                <a:lnTo>
                  <a:pt x="253259" y="2049022"/>
                </a:lnTo>
                <a:lnTo>
                  <a:pt x="273705" y="2044074"/>
                </a:lnTo>
                <a:lnTo>
                  <a:pt x="293506" y="2037597"/>
                </a:lnTo>
                <a:lnTo>
                  <a:pt x="309372" y="2029206"/>
                </a:lnTo>
                <a:close/>
              </a:path>
              <a:path extrusionOk="0" h="2070735" w="638809">
                <a:moveTo>
                  <a:pt x="309372" y="54355"/>
                </a:moveTo>
                <a:lnTo>
                  <a:pt x="309372" y="54101"/>
                </a:lnTo>
                <a:lnTo>
                  <a:pt x="308610" y="53339"/>
                </a:lnTo>
                <a:lnTo>
                  <a:pt x="309372" y="54355"/>
                </a:lnTo>
                <a:close/>
              </a:path>
              <a:path extrusionOk="0" h="2070735" w="638809">
                <a:moveTo>
                  <a:pt x="310896" y="2013966"/>
                </a:moveTo>
                <a:lnTo>
                  <a:pt x="308610" y="2017014"/>
                </a:lnTo>
                <a:lnTo>
                  <a:pt x="309372" y="2016252"/>
                </a:lnTo>
                <a:lnTo>
                  <a:pt x="309372" y="2029206"/>
                </a:lnTo>
                <a:lnTo>
                  <a:pt x="310134" y="2028825"/>
                </a:lnTo>
                <a:lnTo>
                  <a:pt x="310134" y="2015489"/>
                </a:lnTo>
                <a:lnTo>
                  <a:pt x="310896" y="2013966"/>
                </a:lnTo>
                <a:close/>
              </a:path>
              <a:path extrusionOk="0" h="2070735" w="638809">
                <a:moveTo>
                  <a:pt x="310896" y="56387"/>
                </a:moveTo>
                <a:lnTo>
                  <a:pt x="310134" y="54863"/>
                </a:lnTo>
                <a:lnTo>
                  <a:pt x="310134" y="55372"/>
                </a:lnTo>
                <a:lnTo>
                  <a:pt x="310896" y="56387"/>
                </a:lnTo>
                <a:close/>
              </a:path>
              <a:path extrusionOk="0" h="2070735" w="638809">
                <a:moveTo>
                  <a:pt x="633222" y="1040130"/>
                </a:moveTo>
                <a:lnTo>
                  <a:pt x="600456" y="1040130"/>
                </a:lnTo>
                <a:lnTo>
                  <a:pt x="569214" y="1039368"/>
                </a:lnTo>
                <a:lnTo>
                  <a:pt x="534503" y="1037724"/>
                </a:lnTo>
                <a:lnTo>
                  <a:pt x="500133" y="1035562"/>
                </a:lnTo>
                <a:lnTo>
                  <a:pt x="496775" y="1035276"/>
                </a:lnTo>
                <a:lnTo>
                  <a:pt x="494357" y="1035448"/>
                </a:lnTo>
                <a:lnTo>
                  <a:pt x="457310" y="1039099"/>
                </a:lnTo>
                <a:lnTo>
                  <a:pt x="419862" y="1043940"/>
                </a:lnTo>
                <a:lnTo>
                  <a:pt x="408432" y="1045463"/>
                </a:lnTo>
                <a:lnTo>
                  <a:pt x="397764" y="1047750"/>
                </a:lnTo>
                <a:lnTo>
                  <a:pt x="379046" y="1051230"/>
                </a:lnTo>
                <a:lnTo>
                  <a:pt x="340739" y="1061992"/>
                </a:lnTo>
                <a:lnTo>
                  <a:pt x="313944" y="1079754"/>
                </a:lnTo>
                <a:lnTo>
                  <a:pt x="313182" y="1079754"/>
                </a:lnTo>
                <a:lnTo>
                  <a:pt x="313182" y="1080516"/>
                </a:lnTo>
                <a:lnTo>
                  <a:pt x="312420" y="1082802"/>
                </a:lnTo>
                <a:lnTo>
                  <a:pt x="311658" y="1083564"/>
                </a:lnTo>
                <a:lnTo>
                  <a:pt x="311658" y="2012442"/>
                </a:lnTo>
                <a:lnTo>
                  <a:pt x="310134" y="2015489"/>
                </a:lnTo>
                <a:lnTo>
                  <a:pt x="310134" y="2028825"/>
                </a:lnTo>
                <a:lnTo>
                  <a:pt x="313944" y="2026920"/>
                </a:lnTo>
                <a:lnTo>
                  <a:pt x="316230" y="2023872"/>
                </a:lnTo>
                <a:lnTo>
                  <a:pt x="316992" y="2023872"/>
                </a:lnTo>
                <a:lnTo>
                  <a:pt x="316992" y="2023110"/>
                </a:lnTo>
                <a:lnTo>
                  <a:pt x="319278" y="2020824"/>
                </a:lnTo>
                <a:lnTo>
                  <a:pt x="319278" y="2020062"/>
                </a:lnTo>
                <a:lnTo>
                  <a:pt x="320040" y="2019300"/>
                </a:lnTo>
                <a:lnTo>
                  <a:pt x="320802" y="2017014"/>
                </a:lnTo>
                <a:lnTo>
                  <a:pt x="320802" y="2016252"/>
                </a:lnTo>
                <a:lnTo>
                  <a:pt x="321564" y="2016252"/>
                </a:lnTo>
                <a:lnTo>
                  <a:pt x="321564" y="1087374"/>
                </a:lnTo>
                <a:lnTo>
                  <a:pt x="322326" y="1085850"/>
                </a:lnTo>
                <a:lnTo>
                  <a:pt x="323850" y="1083818"/>
                </a:lnTo>
                <a:lnTo>
                  <a:pt x="323850" y="1083564"/>
                </a:lnTo>
                <a:lnTo>
                  <a:pt x="368436" y="1064452"/>
                </a:lnTo>
                <a:lnTo>
                  <a:pt x="409956" y="1056132"/>
                </a:lnTo>
                <a:lnTo>
                  <a:pt x="421386" y="1053846"/>
                </a:lnTo>
                <a:lnTo>
                  <a:pt x="466973" y="1048145"/>
                </a:lnTo>
                <a:lnTo>
                  <a:pt x="535603" y="1043336"/>
                </a:lnTo>
                <a:lnTo>
                  <a:pt x="569976" y="1041654"/>
                </a:lnTo>
                <a:lnTo>
                  <a:pt x="633222" y="1040130"/>
                </a:lnTo>
                <a:close/>
              </a:path>
              <a:path extrusionOk="0" h="2070735" w="638809">
                <a:moveTo>
                  <a:pt x="311658" y="59435"/>
                </a:moveTo>
                <a:lnTo>
                  <a:pt x="311658" y="57911"/>
                </a:lnTo>
                <a:lnTo>
                  <a:pt x="310896" y="56387"/>
                </a:lnTo>
                <a:lnTo>
                  <a:pt x="311658" y="59435"/>
                </a:lnTo>
                <a:close/>
              </a:path>
              <a:path extrusionOk="0" h="2070735" w="638809">
                <a:moveTo>
                  <a:pt x="311658" y="2012442"/>
                </a:moveTo>
                <a:lnTo>
                  <a:pt x="311658" y="2011680"/>
                </a:lnTo>
                <a:lnTo>
                  <a:pt x="310896" y="2013966"/>
                </a:lnTo>
                <a:lnTo>
                  <a:pt x="311658" y="2012442"/>
                </a:lnTo>
                <a:close/>
              </a:path>
              <a:path extrusionOk="0" h="2070735" w="638809">
                <a:moveTo>
                  <a:pt x="322326" y="984504"/>
                </a:moveTo>
                <a:lnTo>
                  <a:pt x="321564" y="981456"/>
                </a:lnTo>
                <a:lnTo>
                  <a:pt x="321564" y="982980"/>
                </a:lnTo>
                <a:lnTo>
                  <a:pt x="322326" y="984504"/>
                </a:lnTo>
                <a:close/>
              </a:path>
              <a:path extrusionOk="0" h="2070735" w="638809">
                <a:moveTo>
                  <a:pt x="322326" y="1085850"/>
                </a:moveTo>
                <a:lnTo>
                  <a:pt x="321564" y="1087374"/>
                </a:lnTo>
                <a:lnTo>
                  <a:pt x="322173" y="1086459"/>
                </a:lnTo>
                <a:lnTo>
                  <a:pt x="322326" y="1085850"/>
                </a:lnTo>
                <a:close/>
              </a:path>
              <a:path extrusionOk="0" h="2070735" w="638809">
                <a:moveTo>
                  <a:pt x="322173" y="1086459"/>
                </a:moveTo>
                <a:lnTo>
                  <a:pt x="321564" y="1087374"/>
                </a:lnTo>
                <a:lnTo>
                  <a:pt x="321564" y="1088898"/>
                </a:lnTo>
                <a:lnTo>
                  <a:pt x="322173" y="1086459"/>
                </a:lnTo>
                <a:close/>
              </a:path>
              <a:path extrusionOk="0" h="2070735" w="638809">
                <a:moveTo>
                  <a:pt x="323088" y="1085088"/>
                </a:moveTo>
                <a:lnTo>
                  <a:pt x="322326" y="1085850"/>
                </a:lnTo>
                <a:lnTo>
                  <a:pt x="322173" y="1086459"/>
                </a:lnTo>
                <a:lnTo>
                  <a:pt x="323088" y="1085088"/>
                </a:lnTo>
                <a:close/>
              </a:path>
              <a:path extrusionOk="0" h="2070735" w="638809">
                <a:moveTo>
                  <a:pt x="324285" y="987116"/>
                </a:moveTo>
                <a:lnTo>
                  <a:pt x="322326" y="984504"/>
                </a:lnTo>
                <a:lnTo>
                  <a:pt x="323088" y="986028"/>
                </a:lnTo>
                <a:lnTo>
                  <a:pt x="323088" y="999744"/>
                </a:lnTo>
                <a:lnTo>
                  <a:pt x="323850" y="1000109"/>
                </a:lnTo>
                <a:lnTo>
                  <a:pt x="323850" y="986790"/>
                </a:lnTo>
                <a:lnTo>
                  <a:pt x="324285" y="987116"/>
                </a:lnTo>
                <a:close/>
              </a:path>
              <a:path extrusionOk="0" h="2070735" w="638809">
                <a:moveTo>
                  <a:pt x="324612" y="987552"/>
                </a:moveTo>
                <a:lnTo>
                  <a:pt x="324285" y="987116"/>
                </a:lnTo>
                <a:lnTo>
                  <a:pt x="323850" y="986790"/>
                </a:lnTo>
                <a:lnTo>
                  <a:pt x="324612" y="987552"/>
                </a:lnTo>
                <a:close/>
              </a:path>
              <a:path extrusionOk="0" h="2070735" w="638809">
                <a:moveTo>
                  <a:pt x="324612" y="1000474"/>
                </a:moveTo>
                <a:lnTo>
                  <a:pt x="324612" y="987552"/>
                </a:lnTo>
                <a:lnTo>
                  <a:pt x="323850" y="986790"/>
                </a:lnTo>
                <a:lnTo>
                  <a:pt x="323850" y="1000109"/>
                </a:lnTo>
                <a:lnTo>
                  <a:pt x="324612" y="1000474"/>
                </a:lnTo>
                <a:close/>
              </a:path>
              <a:path extrusionOk="0" h="2070735" w="638809">
                <a:moveTo>
                  <a:pt x="324612" y="1082802"/>
                </a:moveTo>
                <a:lnTo>
                  <a:pt x="323850" y="1083564"/>
                </a:lnTo>
                <a:lnTo>
                  <a:pt x="323850" y="1083818"/>
                </a:lnTo>
                <a:lnTo>
                  <a:pt x="324612" y="1082802"/>
                </a:lnTo>
                <a:close/>
              </a:path>
              <a:path extrusionOk="0" h="2070735" w="638809">
                <a:moveTo>
                  <a:pt x="633222" y="1030224"/>
                </a:moveTo>
                <a:lnTo>
                  <a:pt x="569214" y="1028674"/>
                </a:lnTo>
                <a:lnTo>
                  <a:pt x="495509" y="1024832"/>
                </a:lnTo>
                <a:lnTo>
                  <a:pt x="421386" y="1016508"/>
                </a:lnTo>
                <a:lnTo>
                  <a:pt x="400050" y="1012697"/>
                </a:lnTo>
                <a:lnTo>
                  <a:pt x="382716" y="1009328"/>
                </a:lnTo>
                <a:lnTo>
                  <a:pt x="363950" y="1004887"/>
                </a:lnTo>
                <a:lnTo>
                  <a:pt x="345707" y="999017"/>
                </a:lnTo>
                <a:lnTo>
                  <a:pt x="329946" y="991362"/>
                </a:lnTo>
                <a:lnTo>
                  <a:pt x="324285" y="987116"/>
                </a:lnTo>
                <a:lnTo>
                  <a:pt x="324612" y="987552"/>
                </a:lnTo>
                <a:lnTo>
                  <a:pt x="364450" y="1015903"/>
                </a:lnTo>
                <a:lnTo>
                  <a:pt x="408432" y="1024890"/>
                </a:lnTo>
                <a:lnTo>
                  <a:pt x="419862" y="1026413"/>
                </a:lnTo>
                <a:lnTo>
                  <a:pt x="431292" y="1028700"/>
                </a:lnTo>
                <a:lnTo>
                  <a:pt x="465824" y="1032636"/>
                </a:lnTo>
                <a:lnTo>
                  <a:pt x="496775" y="1035276"/>
                </a:lnTo>
                <a:lnTo>
                  <a:pt x="531493" y="1032804"/>
                </a:lnTo>
                <a:lnTo>
                  <a:pt x="569214" y="1030986"/>
                </a:lnTo>
                <a:lnTo>
                  <a:pt x="600456" y="1030242"/>
                </a:lnTo>
                <a:lnTo>
                  <a:pt x="633222" y="1030224"/>
                </a:lnTo>
                <a:close/>
              </a:path>
              <a:path extrusionOk="0" h="2070735" w="638809">
                <a:moveTo>
                  <a:pt x="638556" y="1037844"/>
                </a:moveTo>
                <a:lnTo>
                  <a:pt x="638556" y="1032510"/>
                </a:lnTo>
                <a:lnTo>
                  <a:pt x="636270" y="1030224"/>
                </a:lnTo>
                <a:lnTo>
                  <a:pt x="600456" y="1030242"/>
                </a:lnTo>
                <a:lnTo>
                  <a:pt x="569214" y="1030986"/>
                </a:lnTo>
                <a:lnTo>
                  <a:pt x="531493" y="1032804"/>
                </a:lnTo>
                <a:lnTo>
                  <a:pt x="496775" y="1035276"/>
                </a:lnTo>
                <a:lnTo>
                  <a:pt x="500133" y="1035562"/>
                </a:lnTo>
                <a:lnTo>
                  <a:pt x="534503" y="1037724"/>
                </a:lnTo>
                <a:lnTo>
                  <a:pt x="569214" y="1039368"/>
                </a:lnTo>
                <a:lnTo>
                  <a:pt x="600456" y="1040130"/>
                </a:lnTo>
                <a:lnTo>
                  <a:pt x="636270" y="1040130"/>
                </a:lnTo>
                <a:lnTo>
                  <a:pt x="638556" y="1037844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8832595" y="5028552"/>
            <a:ext cx="55118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" lvl="0" marL="47625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 loop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11379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Traversal: BFS(s)</a:t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718781" y="1772843"/>
            <a:ext cx="8622665" cy="172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07950" lvl="0" marL="12700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various Breadth‐First Search  operations on the sample Graph (CP3 4.3, Undirected)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0330" marR="0" rtl="0" algn="l">
              <a:lnSpc>
                <a:spcPct val="100000"/>
              </a:lnSpc>
              <a:spcBef>
                <a:spcPts val="251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screen shot below, we show the start of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BFS(5)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380" y="3825240"/>
            <a:ext cx="10058018" cy="3825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24618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BFS Analysis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590804" y="1828175"/>
            <a:ext cx="25254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0990" lvl="0" marL="313690" marR="508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in V  visited[v]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369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p[v]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 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3239534" y="2990850"/>
            <a:ext cx="927735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from s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590825" y="2926075"/>
            <a:ext cx="37824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=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{s} </a:t>
            </a: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start 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isited[s] = 1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23"/>
          <p:cNvSpPr txBox="1"/>
          <p:nvPr/>
        </p:nvSpPr>
        <p:spPr>
          <a:xfrm>
            <a:off x="590825" y="4000625"/>
            <a:ext cx="9467700" cy="4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0990" lvl="0" marL="313690" marR="450850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Q is not empty  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450850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🡨=  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Q.dequeue()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450850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355" lvl="0" marL="612775" marR="605155" rtl="0" algn="l">
              <a:lnSpc>
                <a:spcPct val="146153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adjacent to u </a:t>
            </a: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order of neighbor  </a:t>
            </a:r>
            <a:endParaRPr sz="195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355" lvl="0" marL="1069975" marR="605155" rtl="0" algn="l">
              <a:lnSpc>
                <a:spcPct val="146153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visited[v] = 0 </a:t>
            </a: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	influences BFS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0965" marR="504190" rtl="0" algn="l">
              <a:lnSpc>
                <a:spcPct val="146666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visited[v] 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visitation sequence </a:t>
            </a:r>
            <a:endParaRPr sz="195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0965" marR="504190" rtl="0" algn="l">
              <a:lnSpc>
                <a:spcPct val="146666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p[v]  =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033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Q.enqueue(v)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we can then use information stored in </a:t>
            </a:r>
            <a:r>
              <a:rPr b="1"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visited/p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4431029" y="1568196"/>
            <a:ext cx="5435600" cy="2482215"/>
          </a:xfrm>
          <a:custGeom>
            <a:rect b="b" l="l" r="r" t="t"/>
            <a:pathLst>
              <a:path extrusionOk="0" h="2482215" w="5435600">
                <a:moveTo>
                  <a:pt x="5435346" y="2479547"/>
                </a:moveTo>
                <a:lnTo>
                  <a:pt x="5435346" y="2285"/>
                </a:lnTo>
                <a:lnTo>
                  <a:pt x="5433060" y="0"/>
                </a:lnTo>
                <a:lnTo>
                  <a:pt x="2285" y="0"/>
                </a:lnTo>
                <a:lnTo>
                  <a:pt x="0" y="2286"/>
                </a:lnTo>
                <a:lnTo>
                  <a:pt x="0" y="2479548"/>
                </a:lnTo>
                <a:lnTo>
                  <a:pt x="2286" y="2481834"/>
                </a:lnTo>
                <a:lnTo>
                  <a:pt x="5334" y="2481834"/>
                </a:lnTo>
                <a:lnTo>
                  <a:pt x="5334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5424677" y="10667"/>
                </a:lnTo>
                <a:lnTo>
                  <a:pt x="5424678" y="5333"/>
                </a:lnTo>
                <a:lnTo>
                  <a:pt x="5430012" y="10667"/>
                </a:lnTo>
                <a:lnTo>
                  <a:pt x="5430012" y="2481834"/>
                </a:lnTo>
                <a:lnTo>
                  <a:pt x="5433060" y="2481834"/>
                </a:lnTo>
                <a:lnTo>
                  <a:pt x="5435346" y="2479547"/>
                </a:lnTo>
                <a:close/>
              </a:path>
              <a:path extrusionOk="0" h="2482215" w="5435600">
                <a:moveTo>
                  <a:pt x="9905" y="10668"/>
                </a:moveTo>
                <a:lnTo>
                  <a:pt x="9906" y="5334"/>
                </a:lnTo>
                <a:lnTo>
                  <a:pt x="5334" y="10668"/>
                </a:lnTo>
                <a:lnTo>
                  <a:pt x="9905" y="10668"/>
                </a:lnTo>
                <a:close/>
              </a:path>
              <a:path extrusionOk="0" h="2482215" w="5435600">
                <a:moveTo>
                  <a:pt x="9905" y="2471166"/>
                </a:moveTo>
                <a:lnTo>
                  <a:pt x="9905" y="10668"/>
                </a:lnTo>
                <a:lnTo>
                  <a:pt x="5334" y="10668"/>
                </a:lnTo>
                <a:lnTo>
                  <a:pt x="5334" y="2471166"/>
                </a:lnTo>
                <a:lnTo>
                  <a:pt x="9905" y="2471166"/>
                </a:lnTo>
                <a:close/>
              </a:path>
              <a:path extrusionOk="0" h="2482215" w="5435600">
                <a:moveTo>
                  <a:pt x="5430012" y="2471166"/>
                </a:moveTo>
                <a:lnTo>
                  <a:pt x="5334" y="2471166"/>
                </a:lnTo>
                <a:lnTo>
                  <a:pt x="9906" y="2476500"/>
                </a:lnTo>
                <a:lnTo>
                  <a:pt x="9905" y="2481834"/>
                </a:lnTo>
                <a:lnTo>
                  <a:pt x="5424677" y="2481834"/>
                </a:lnTo>
                <a:lnTo>
                  <a:pt x="5424678" y="2476500"/>
                </a:lnTo>
                <a:lnTo>
                  <a:pt x="5430012" y="2471166"/>
                </a:lnTo>
                <a:close/>
              </a:path>
              <a:path extrusionOk="0" h="2482215" w="5435600">
                <a:moveTo>
                  <a:pt x="9905" y="2481834"/>
                </a:moveTo>
                <a:lnTo>
                  <a:pt x="9906" y="2476500"/>
                </a:lnTo>
                <a:lnTo>
                  <a:pt x="5334" y="2471166"/>
                </a:lnTo>
                <a:lnTo>
                  <a:pt x="5334" y="2481834"/>
                </a:lnTo>
                <a:lnTo>
                  <a:pt x="9905" y="2481834"/>
                </a:lnTo>
                <a:close/>
              </a:path>
              <a:path extrusionOk="0" h="2482215" w="5435600">
                <a:moveTo>
                  <a:pt x="5430012" y="10667"/>
                </a:moveTo>
                <a:lnTo>
                  <a:pt x="5424678" y="5333"/>
                </a:lnTo>
                <a:lnTo>
                  <a:pt x="5424677" y="10667"/>
                </a:lnTo>
                <a:lnTo>
                  <a:pt x="5430012" y="10667"/>
                </a:lnTo>
                <a:close/>
              </a:path>
              <a:path extrusionOk="0" h="2482215" w="5435600">
                <a:moveTo>
                  <a:pt x="5430012" y="2471166"/>
                </a:moveTo>
                <a:lnTo>
                  <a:pt x="5430012" y="10667"/>
                </a:lnTo>
                <a:lnTo>
                  <a:pt x="5424677" y="10667"/>
                </a:lnTo>
                <a:lnTo>
                  <a:pt x="5424677" y="2471166"/>
                </a:lnTo>
                <a:lnTo>
                  <a:pt x="5430012" y="2471166"/>
                </a:lnTo>
                <a:close/>
              </a:path>
              <a:path extrusionOk="0" h="2482215" w="5435600">
                <a:moveTo>
                  <a:pt x="5430012" y="2481834"/>
                </a:moveTo>
                <a:lnTo>
                  <a:pt x="5430012" y="2471166"/>
                </a:lnTo>
                <a:lnTo>
                  <a:pt x="5424678" y="2476500"/>
                </a:lnTo>
                <a:lnTo>
                  <a:pt x="5424677" y="2481834"/>
                </a:lnTo>
                <a:lnTo>
                  <a:pt x="5430012" y="2481834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4523460" y="1605788"/>
            <a:ext cx="5207635" cy="134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Complexity: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082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vertex is only in the queue once ~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082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a vertex is dequeued, all its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82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neighbors are scanned; After all vertices are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4523651" y="2946895"/>
            <a:ext cx="5054600" cy="1033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82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dequeued, all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are examined ~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8279" marR="0" rtl="0" algn="l">
              <a:lnSpc>
                <a:spcPct val="119545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that we use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List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08279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Overall: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/>
          <p:nvPr/>
        </p:nvSpPr>
        <p:spPr>
          <a:xfrm>
            <a:off x="8046719" y="2773680"/>
            <a:ext cx="2011679" cy="19880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4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27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(DFS) – Ideas</a:t>
            </a:r>
            <a:endParaRPr/>
          </a:p>
        </p:txBody>
      </p:sp>
      <p:sp>
        <p:nvSpPr>
          <p:cNvPr id="325" name="Google Shape;325;p24"/>
          <p:cNvSpPr txBox="1"/>
          <p:nvPr>
            <p:ph idx="1" type="body"/>
          </p:nvPr>
        </p:nvSpPr>
        <p:spPr>
          <a:xfrm>
            <a:off x="591465" y="1908555"/>
            <a:ext cx="8875468" cy="509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Start from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154305" rtl="0" algn="l">
              <a:lnSpc>
                <a:spcPct val="1012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If a vertex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/>
              <a:t>is reachable from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/>
              <a:t>, then all neighbors of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/>
              <a:t>will  </a:t>
            </a:r>
            <a:r>
              <a:rPr lang="en-US" sz="2600"/>
              <a:t>also be reachable from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2600"/>
              <a:t>(recursive definition)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76555" lvl="0" marL="389255" marR="2104390" rtl="0" algn="l">
              <a:lnSpc>
                <a:spcPct val="101200"/>
              </a:lnSpc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DFS </a:t>
            </a:r>
            <a:r>
              <a:rPr lang="en-US"/>
              <a:t>visits vertices of G in </a:t>
            </a:r>
            <a:r>
              <a:rPr i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depth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‐first </a:t>
            </a:r>
            <a:r>
              <a:rPr lang="en-US"/>
              <a:t>manner  </a:t>
            </a:r>
            <a:r>
              <a:rPr lang="en-US" sz="2600"/>
              <a:t>(when viewed from source vertex s)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Q: How to maintain such order?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1950"/>
              <a:buFont typeface="Arial"/>
              <a:buChar char="•"/>
            </a:pPr>
            <a:r>
              <a:rPr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A: Stack </a:t>
            </a:r>
            <a:r>
              <a:rPr b="1"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but we will simply use recursion (an implicit stack)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Q: How to differentiate visited vs unvisited vertices (to avoid cycle)?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Arial"/>
              <a:buChar char="•"/>
            </a:pP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A: 1D array/Vector </a:t>
            </a:r>
            <a:r>
              <a:rPr b="1" lang="en-US" sz="1950">
                <a:latin typeface="Calibri"/>
                <a:ea typeface="Calibri"/>
                <a:cs typeface="Calibri"/>
                <a:sym typeface="Calibri"/>
              </a:rPr>
              <a:t>visited </a:t>
            </a: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of size V,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0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="1" lang="en-US" sz="1950">
                <a:latin typeface="Calibri"/>
                <a:ea typeface="Calibri"/>
                <a:cs typeface="Calibri"/>
                <a:sym typeface="Calibri"/>
              </a:rPr>
              <a:t>visited[v] = 0 </a:t>
            </a:r>
            <a:r>
              <a:rPr lang="en-US" sz="1950"/>
              <a:t>initially, and </a:t>
            </a:r>
            <a:r>
              <a:rPr b="1" lang="en-US" sz="1950">
                <a:latin typeface="Calibri"/>
                <a:ea typeface="Calibri"/>
                <a:cs typeface="Calibri"/>
                <a:sym typeface="Calibri"/>
              </a:rPr>
              <a:t>visited[v] = 1 </a:t>
            </a:r>
            <a:r>
              <a:rPr lang="en-US" sz="1950"/>
              <a:t>when </a:t>
            </a:r>
            <a:r>
              <a:rPr b="1" lang="en-US" sz="1950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1950"/>
              <a:t>is visited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Q: How to memorize the path?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Arial"/>
              <a:buChar char="•"/>
            </a:pP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A: 1D array/Vector </a:t>
            </a:r>
            <a:r>
              <a:rPr b="1" lang="en-US" sz="1950"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of size V,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0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="1" lang="en-US" sz="1950">
                <a:latin typeface="Calibri"/>
                <a:ea typeface="Calibri"/>
                <a:cs typeface="Calibri"/>
                <a:sym typeface="Calibri"/>
              </a:rPr>
              <a:t>p[v] </a:t>
            </a:r>
            <a:r>
              <a:rPr lang="en-US" sz="1950"/>
              <a:t>denotes the </a:t>
            </a:r>
            <a:r>
              <a:rPr b="1" lang="en-US" sz="195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950"/>
              <a:t>redecessor (or </a:t>
            </a:r>
            <a:r>
              <a:rPr b="1" lang="en-US" sz="195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950"/>
              <a:t>arent) of </a:t>
            </a:r>
            <a:r>
              <a:rPr b="1" lang="en-US" sz="1950">
                <a:latin typeface="Calibri"/>
                <a:ea typeface="Calibri"/>
                <a:cs typeface="Calibri"/>
                <a:sym typeface="Calibri"/>
              </a:rPr>
              <a:t>v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819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Pseudo Code</a:t>
            </a:r>
            <a:endParaRPr/>
          </a:p>
        </p:txBody>
      </p:sp>
      <p:sp>
        <p:nvSpPr>
          <p:cNvPr id="331" name="Google Shape;331;p25"/>
          <p:cNvSpPr txBox="1"/>
          <p:nvPr/>
        </p:nvSpPr>
        <p:spPr>
          <a:xfrm>
            <a:off x="590804" y="1823102"/>
            <a:ext cx="23514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8135" lvl="0" marL="330200" marR="5080" rtl="0" algn="l">
              <a:lnSpc>
                <a:spcPct val="124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DFSrec(u)  visited[u]=1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2497896" y="2662656"/>
            <a:ext cx="256794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adjacent to u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6152049" y="2662656"/>
            <a:ext cx="177292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of neighbor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909359" y="2592674"/>
            <a:ext cx="1455420" cy="7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329565" marR="5080" rtl="0" algn="l">
              <a:lnSpc>
                <a:spcPct val="12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 if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702978" y="3045180"/>
            <a:ext cx="272732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visited[v] = 0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4722829" y="3045180"/>
            <a:ext cx="224790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influences DFS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1544116" y="3433025"/>
            <a:ext cx="1080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p[v] 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2757982" y="3433025"/>
            <a:ext cx="241173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visitation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1544878" y="3809441"/>
            <a:ext cx="3519804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DFSrec(v)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5197892" y="3368979"/>
            <a:ext cx="145542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02235" lvl="0" marL="12700" marR="5080" rtl="0" algn="l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sequence  (implicit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6786429" y="3809441"/>
            <a:ext cx="979169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stack)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25"/>
          <p:cNvSpPr txBox="1"/>
          <p:nvPr/>
        </p:nvSpPr>
        <p:spPr>
          <a:xfrm>
            <a:off x="2179898" y="4573727"/>
            <a:ext cx="66167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2974444" y="4573727"/>
            <a:ext cx="979169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908617" y="5344096"/>
            <a:ext cx="161734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visited[v]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25"/>
          <p:cNvSpPr txBox="1"/>
          <p:nvPr/>
        </p:nvSpPr>
        <p:spPr>
          <a:xfrm>
            <a:off x="590857" y="4573727"/>
            <a:ext cx="23514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in the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in V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3075762" y="5344096"/>
            <a:ext cx="18478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590883" y="5660062"/>
            <a:ext cx="1932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317500" lvl="0" marL="12700" marR="5080" rtl="0" algn="just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p[v] 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🡨=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  DFSrec(s)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 recursive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2179659" y="6484797"/>
            <a:ext cx="66103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2973967" y="6484797"/>
            <a:ext cx="66103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2656919" y="6103023"/>
            <a:ext cx="1454785" cy="725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start the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63830" rtl="0" algn="r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4316729" y="4911090"/>
            <a:ext cx="718185" cy="1278255"/>
          </a:xfrm>
          <a:custGeom>
            <a:rect b="b" l="l" r="r" t="t"/>
            <a:pathLst>
              <a:path extrusionOk="0" h="1278254" w="718185">
                <a:moveTo>
                  <a:pt x="356616" y="591312"/>
                </a:moveTo>
                <a:lnTo>
                  <a:pt x="356616" y="51815"/>
                </a:lnTo>
                <a:lnTo>
                  <a:pt x="355854" y="51815"/>
                </a:lnTo>
                <a:lnTo>
                  <a:pt x="352044" y="48005"/>
                </a:lnTo>
                <a:lnTo>
                  <a:pt x="301537" y="27484"/>
                </a:lnTo>
                <a:lnTo>
                  <a:pt x="252984" y="17525"/>
                </a:lnTo>
                <a:lnTo>
                  <a:pt x="225552" y="13528"/>
                </a:lnTo>
                <a:lnTo>
                  <a:pt x="184248" y="8445"/>
                </a:lnTo>
                <a:lnTo>
                  <a:pt x="140793" y="4676"/>
                </a:lnTo>
                <a:lnTo>
                  <a:pt x="97236" y="2189"/>
                </a:lnTo>
                <a:lnTo>
                  <a:pt x="54102" y="761"/>
                </a:lnTo>
                <a:lnTo>
                  <a:pt x="36576" y="0"/>
                </a:lnTo>
                <a:lnTo>
                  <a:pt x="0" y="0"/>
                </a:lnTo>
                <a:lnTo>
                  <a:pt x="0" y="10668"/>
                </a:lnTo>
                <a:lnTo>
                  <a:pt x="36576" y="10667"/>
                </a:lnTo>
                <a:lnTo>
                  <a:pt x="54102" y="11429"/>
                </a:lnTo>
                <a:lnTo>
                  <a:pt x="97236" y="12465"/>
                </a:lnTo>
                <a:lnTo>
                  <a:pt x="140793" y="15141"/>
                </a:lnTo>
                <a:lnTo>
                  <a:pt x="183462" y="18954"/>
                </a:lnTo>
                <a:lnTo>
                  <a:pt x="226314" y="23621"/>
                </a:lnTo>
                <a:lnTo>
                  <a:pt x="238506" y="25907"/>
                </a:lnTo>
                <a:lnTo>
                  <a:pt x="251460" y="27431"/>
                </a:lnTo>
                <a:lnTo>
                  <a:pt x="298303" y="37566"/>
                </a:lnTo>
                <a:lnTo>
                  <a:pt x="342900" y="54101"/>
                </a:lnTo>
                <a:lnTo>
                  <a:pt x="345948" y="57149"/>
                </a:lnTo>
                <a:lnTo>
                  <a:pt x="348234" y="58864"/>
                </a:lnTo>
                <a:lnTo>
                  <a:pt x="348234" y="58673"/>
                </a:lnTo>
                <a:lnTo>
                  <a:pt x="348996" y="59435"/>
                </a:lnTo>
                <a:lnTo>
                  <a:pt x="348996" y="59689"/>
                </a:lnTo>
                <a:lnTo>
                  <a:pt x="350520" y="61721"/>
                </a:lnTo>
                <a:lnTo>
                  <a:pt x="350520" y="62483"/>
                </a:lnTo>
                <a:lnTo>
                  <a:pt x="351282" y="64007"/>
                </a:lnTo>
                <a:lnTo>
                  <a:pt x="351282" y="580644"/>
                </a:lnTo>
                <a:lnTo>
                  <a:pt x="352044" y="583692"/>
                </a:lnTo>
                <a:lnTo>
                  <a:pt x="352044" y="584454"/>
                </a:lnTo>
                <a:lnTo>
                  <a:pt x="353568" y="587502"/>
                </a:lnTo>
                <a:lnTo>
                  <a:pt x="353568" y="588264"/>
                </a:lnTo>
                <a:lnTo>
                  <a:pt x="356616" y="591312"/>
                </a:lnTo>
                <a:close/>
              </a:path>
              <a:path extrusionOk="0" h="1278254" w="718185">
                <a:moveTo>
                  <a:pt x="348996" y="1229487"/>
                </a:moveTo>
                <a:lnTo>
                  <a:pt x="348996" y="1218438"/>
                </a:lnTo>
                <a:lnTo>
                  <a:pt x="345948" y="1221486"/>
                </a:lnTo>
                <a:lnTo>
                  <a:pt x="342138" y="1223772"/>
                </a:lnTo>
                <a:lnTo>
                  <a:pt x="321374" y="1233192"/>
                </a:lnTo>
                <a:lnTo>
                  <a:pt x="297984" y="1240431"/>
                </a:lnTo>
                <a:lnTo>
                  <a:pt x="274002" y="1245817"/>
                </a:lnTo>
                <a:lnTo>
                  <a:pt x="251460" y="1249680"/>
                </a:lnTo>
                <a:lnTo>
                  <a:pt x="238506" y="1251966"/>
                </a:lnTo>
                <a:lnTo>
                  <a:pt x="225552" y="1253490"/>
                </a:lnTo>
                <a:lnTo>
                  <a:pt x="184248" y="1258720"/>
                </a:lnTo>
                <a:lnTo>
                  <a:pt x="183462" y="1258804"/>
                </a:lnTo>
                <a:lnTo>
                  <a:pt x="140055" y="1262629"/>
                </a:lnTo>
                <a:lnTo>
                  <a:pt x="96135" y="1265157"/>
                </a:lnTo>
                <a:lnTo>
                  <a:pt x="54102" y="1266444"/>
                </a:lnTo>
                <a:lnTo>
                  <a:pt x="36576" y="1267206"/>
                </a:lnTo>
                <a:lnTo>
                  <a:pt x="0" y="1267206"/>
                </a:lnTo>
                <a:lnTo>
                  <a:pt x="0" y="1277874"/>
                </a:lnTo>
                <a:lnTo>
                  <a:pt x="36576" y="1277112"/>
                </a:lnTo>
                <a:lnTo>
                  <a:pt x="120337" y="1274018"/>
                </a:lnTo>
                <a:lnTo>
                  <a:pt x="174185" y="1270269"/>
                </a:lnTo>
                <a:lnTo>
                  <a:pt x="229569" y="1264179"/>
                </a:lnTo>
                <a:lnTo>
                  <a:pt x="281656" y="1255090"/>
                </a:lnTo>
                <a:lnTo>
                  <a:pt x="325616" y="1242348"/>
                </a:lnTo>
                <a:lnTo>
                  <a:pt x="348996" y="1229487"/>
                </a:lnTo>
                <a:close/>
              </a:path>
              <a:path extrusionOk="0" h="1278254" w="718185">
                <a:moveTo>
                  <a:pt x="348996" y="59435"/>
                </a:moveTo>
                <a:lnTo>
                  <a:pt x="348234" y="58673"/>
                </a:lnTo>
                <a:lnTo>
                  <a:pt x="348560" y="59109"/>
                </a:lnTo>
                <a:lnTo>
                  <a:pt x="348996" y="59435"/>
                </a:lnTo>
                <a:close/>
              </a:path>
              <a:path extrusionOk="0" h="1278254" w="718185">
                <a:moveTo>
                  <a:pt x="348560" y="59109"/>
                </a:moveTo>
                <a:lnTo>
                  <a:pt x="348234" y="58673"/>
                </a:lnTo>
                <a:lnTo>
                  <a:pt x="348234" y="58864"/>
                </a:lnTo>
                <a:lnTo>
                  <a:pt x="348560" y="59109"/>
                </a:lnTo>
                <a:close/>
              </a:path>
              <a:path extrusionOk="0" h="1278254" w="718185">
                <a:moveTo>
                  <a:pt x="350520" y="1228649"/>
                </a:moveTo>
                <a:lnTo>
                  <a:pt x="350520" y="1216152"/>
                </a:lnTo>
                <a:lnTo>
                  <a:pt x="348234" y="1219200"/>
                </a:lnTo>
                <a:lnTo>
                  <a:pt x="348996" y="1218438"/>
                </a:lnTo>
                <a:lnTo>
                  <a:pt x="348996" y="1229487"/>
                </a:lnTo>
                <a:lnTo>
                  <a:pt x="350520" y="1228649"/>
                </a:lnTo>
                <a:close/>
              </a:path>
              <a:path extrusionOk="0" h="1278254" w="718185">
                <a:moveTo>
                  <a:pt x="348996" y="59689"/>
                </a:moveTo>
                <a:lnTo>
                  <a:pt x="348996" y="59435"/>
                </a:lnTo>
                <a:lnTo>
                  <a:pt x="348560" y="59109"/>
                </a:lnTo>
                <a:lnTo>
                  <a:pt x="348996" y="59689"/>
                </a:lnTo>
                <a:close/>
              </a:path>
              <a:path extrusionOk="0" h="1278254" w="718185">
                <a:moveTo>
                  <a:pt x="350520" y="62484"/>
                </a:moveTo>
                <a:lnTo>
                  <a:pt x="350520" y="61721"/>
                </a:lnTo>
                <a:lnTo>
                  <a:pt x="349758" y="60959"/>
                </a:lnTo>
                <a:lnTo>
                  <a:pt x="350520" y="62484"/>
                </a:lnTo>
                <a:close/>
              </a:path>
              <a:path extrusionOk="0" h="1278254" w="718185">
                <a:moveTo>
                  <a:pt x="712470" y="643905"/>
                </a:moveTo>
                <a:lnTo>
                  <a:pt x="676656" y="643890"/>
                </a:lnTo>
                <a:lnTo>
                  <a:pt x="658368" y="643128"/>
                </a:lnTo>
                <a:lnTo>
                  <a:pt x="615506" y="642027"/>
                </a:lnTo>
                <a:lnTo>
                  <a:pt x="571661" y="639541"/>
                </a:lnTo>
                <a:lnTo>
                  <a:pt x="565709" y="639006"/>
                </a:lnTo>
                <a:lnTo>
                  <a:pt x="528723" y="642158"/>
                </a:lnTo>
                <a:lnTo>
                  <a:pt x="485394" y="646938"/>
                </a:lnTo>
                <a:lnTo>
                  <a:pt x="472440" y="649224"/>
                </a:lnTo>
                <a:lnTo>
                  <a:pt x="460248" y="650748"/>
                </a:lnTo>
                <a:lnTo>
                  <a:pt x="411303" y="661120"/>
                </a:lnTo>
                <a:lnTo>
                  <a:pt x="364998" y="678942"/>
                </a:lnTo>
                <a:lnTo>
                  <a:pt x="354330" y="688848"/>
                </a:lnTo>
                <a:lnTo>
                  <a:pt x="353568" y="689610"/>
                </a:lnTo>
                <a:lnTo>
                  <a:pt x="353568" y="690372"/>
                </a:lnTo>
                <a:lnTo>
                  <a:pt x="352044" y="693420"/>
                </a:lnTo>
                <a:lnTo>
                  <a:pt x="352044" y="694182"/>
                </a:lnTo>
                <a:lnTo>
                  <a:pt x="351282" y="694182"/>
                </a:lnTo>
                <a:lnTo>
                  <a:pt x="351282" y="1213866"/>
                </a:lnTo>
                <a:lnTo>
                  <a:pt x="349758" y="1216914"/>
                </a:lnTo>
                <a:lnTo>
                  <a:pt x="350520" y="1216152"/>
                </a:lnTo>
                <a:lnTo>
                  <a:pt x="350520" y="1228649"/>
                </a:lnTo>
                <a:lnTo>
                  <a:pt x="356616" y="1225296"/>
                </a:lnTo>
                <a:lnTo>
                  <a:pt x="358902" y="1222248"/>
                </a:lnTo>
                <a:lnTo>
                  <a:pt x="358902" y="1221486"/>
                </a:lnTo>
                <a:lnTo>
                  <a:pt x="359664" y="1221486"/>
                </a:lnTo>
                <a:lnTo>
                  <a:pt x="360426" y="1218438"/>
                </a:lnTo>
                <a:lnTo>
                  <a:pt x="361188" y="1217676"/>
                </a:lnTo>
                <a:lnTo>
                  <a:pt x="361188" y="1216914"/>
                </a:lnTo>
                <a:lnTo>
                  <a:pt x="361950" y="1213866"/>
                </a:lnTo>
                <a:lnTo>
                  <a:pt x="361950" y="697230"/>
                </a:lnTo>
                <a:lnTo>
                  <a:pt x="362712" y="694182"/>
                </a:lnTo>
                <a:lnTo>
                  <a:pt x="362712" y="695706"/>
                </a:lnTo>
                <a:lnTo>
                  <a:pt x="364236" y="693674"/>
                </a:lnTo>
                <a:lnTo>
                  <a:pt x="364236" y="693420"/>
                </a:lnTo>
                <a:lnTo>
                  <a:pt x="366522" y="690372"/>
                </a:lnTo>
                <a:lnTo>
                  <a:pt x="414780" y="670991"/>
                </a:lnTo>
                <a:lnTo>
                  <a:pt x="473964" y="659130"/>
                </a:lnTo>
                <a:lnTo>
                  <a:pt x="530096" y="652717"/>
                </a:lnTo>
                <a:lnTo>
                  <a:pt x="572490" y="649032"/>
                </a:lnTo>
                <a:lnTo>
                  <a:pt x="615506" y="646374"/>
                </a:lnTo>
                <a:lnTo>
                  <a:pt x="658368" y="644652"/>
                </a:lnTo>
                <a:lnTo>
                  <a:pt x="676656" y="644652"/>
                </a:lnTo>
                <a:lnTo>
                  <a:pt x="712470" y="643905"/>
                </a:lnTo>
                <a:close/>
              </a:path>
              <a:path extrusionOk="0" h="1278254" w="718185">
                <a:moveTo>
                  <a:pt x="351282" y="65531"/>
                </a:moveTo>
                <a:lnTo>
                  <a:pt x="351282" y="64007"/>
                </a:lnTo>
                <a:lnTo>
                  <a:pt x="350520" y="62484"/>
                </a:lnTo>
                <a:lnTo>
                  <a:pt x="351282" y="65531"/>
                </a:lnTo>
                <a:close/>
              </a:path>
              <a:path extrusionOk="0" h="1278254" w="718185">
                <a:moveTo>
                  <a:pt x="351282" y="1213866"/>
                </a:moveTo>
                <a:lnTo>
                  <a:pt x="351282" y="1212342"/>
                </a:lnTo>
                <a:lnTo>
                  <a:pt x="350520" y="1215390"/>
                </a:lnTo>
                <a:lnTo>
                  <a:pt x="351282" y="1213866"/>
                </a:lnTo>
                <a:close/>
              </a:path>
              <a:path extrusionOk="0" h="1278254" w="718185">
                <a:moveTo>
                  <a:pt x="364998" y="585216"/>
                </a:moveTo>
                <a:lnTo>
                  <a:pt x="362712" y="582168"/>
                </a:lnTo>
                <a:lnTo>
                  <a:pt x="362712" y="583692"/>
                </a:lnTo>
                <a:lnTo>
                  <a:pt x="361950" y="580644"/>
                </a:lnTo>
                <a:lnTo>
                  <a:pt x="361950" y="64007"/>
                </a:lnTo>
                <a:lnTo>
                  <a:pt x="361188" y="60959"/>
                </a:lnTo>
                <a:lnTo>
                  <a:pt x="361188" y="60197"/>
                </a:lnTo>
                <a:lnTo>
                  <a:pt x="360426" y="59435"/>
                </a:lnTo>
                <a:lnTo>
                  <a:pt x="359664" y="56387"/>
                </a:lnTo>
                <a:lnTo>
                  <a:pt x="358902" y="55625"/>
                </a:lnTo>
                <a:lnTo>
                  <a:pt x="356616" y="52577"/>
                </a:lnTo>
                <a:lnTo>
                  <a:pt x="356616" y="592074"/>
                </a:lnTo>
                <a:lnTo>
                  <a:pt x="360426" y="595122"/>
                </a:lnTo>
                <a:lnTo>
                  <a:pt x="364236" y="598932"/>
                </a:lnTo>
                <a:lnTo>
                  <a:pt x="364236" y="584454"/>
                </a:lnTo>
                <a:lnTo>
                  <a:pt x="364998" y="585216"/>
                </a:lnTo>
                <a:close/>
              </a:path>
              <a:path extrusionOk="0" h="1278254" w="718185">
                <a:moveTo>
                  <a:pt x="717804" y="641604"/>
                </a:moveTo>
                <a:lnTo>
                  <a:pt x="717804" y="636270"/>
                </a:lnTo>
                <a:lnTo>
                  <a:pt x="715518" y="633984"/>
                </a:lnTo>
                <a:lnTo>
                  <a:pt x="712470" y="633968"/>
                </a:lnTo>
                <a:lnTo>
                  <a:pt x="676656" y="633222"/>
                </a:lnTo>
                <a:lnTo>
                  <a:pt x="658368" y="633222"/>
                </a:lnTo>
                <a:lnTo>
                  <a:pt x="614810" y="631356"/>
                </a:lnTo>
                <a:lnTo>
                  <a:pt x="572490" y="628707"/>
                </a:lnTo>
                <a:lnTo>
                  <a:pt x="529862" y="625053"/>
                </a:lnTo>
                <a:lnTo>
                  <a:pt x="486918" y="620268"/>
                </a:lnTo>
                <a:lnTo>
                  <a:pt x="473964" y="617982"/>
                </a:lnTo>
                <a:lnTo>
                  <a:pt x="461772" y="616458"/>
                </a:lnTo>
                <a:lnTo>
                  <a:pt x="414751" y="606562"/>
                </a:lnTo>
                <a:lnTo>
                  <a:pt x="371094" y="589788"/>
                </a:lnTo>
                <a:lnTo>
                  <a:pt x="364236" y="584454"/>
                </a:lnTo>
                <a:lnTo>
                  <a:pt x="364236" y="598932"/>
                </a:lnTo>
                <a:lnTo>
                  <a:pt x="386870" y="609067"/>
                </a:lnTo>
                <a:lnTo>
                  <a:pt x="410994" y="616758"/>
                </a:lnTo>
                <a:lnTo>
                  <a:pt x="435741" y="622393"/>
                </a:lnTo>
                <a:lnTo>
                  <a:pt x="460248" y="626364"/>
                </a:lnTo>
                <a:lnTo>
                  <a:pt x="472440" y="628650"/>
                </a:lnTo>
                <a:lnTo>
                  <a:pt x="485394" y="630174"/>
                </a:lnTo>
                <a:lnTo>
                  <a:pt x="527926" y="635610"/>
                </a:lnTo>
                <a:lnTo>
                  <a:pt x="565709" y="639006"/>
                </a:lnTo>
                <a:lnTo>
                  <a:pt x="571661" y="638499"/>
                </a:lnTo>
                <a:lnTo>
                  <a:pt x="614810" y="635813"/>
                </a:lnTo>
                <a:lnTo>
                  <a:pt x="658368" y="633984"/>
                </a:lnTo>
                <a:lnTo>
                  <a:pt x="712470" y="633984"/>
                </a:lnTo>
                <a:lnTo>
                  <a:pt x="712470" y="643905"/>
                </a:lnTo>
                <a:lnTo>
                  <a:pt x="715518" y="643890"/>
                </a:lnTo>
                <a:lnTo>
                  <a:pt x="717804" y="641604"/>
                </a:lnTo>
                <a:close/>
              </a:path>
              <a:path extrusionOk="0" h="1278254" w="718185">
                <a:moveTo>
                  <a:pt x="364998" y="692658"/>
                </a:moveTo>
                <a:lnTo>
                  <a:pt x="364236" y="693420"/>
                </a:lnTo>
                <a:lnTo>
                  <a:pt x="364236" y="693674"/>
                </a:lnTo>
                <a:lnTo>
                  <a:pt x="364998" y="692658"/>
                </a:lnTo>
                <a:close/>
              </a:path>
              <a:path extrusionOk="0" h="1278254" w="718185">
                <a:moveTo>
                  <a:pt x="712470" y="643890"/>
                </a:moveTo>
                <a:lnTo>
                  <a:pt x="712470" y="633984"/>
                </a:lnTo>
                <a:lnTo>
                  <a:pt x="658368" y="633984"/>
                </a:lnTo>
                <a:lnTo>
                  <a:pt x="614810" y="635813"/>
                </a:lnTo>
                <a:lnTo>
                  <a:pt x="571661" y="638499"/>
                </a:lnTo>
                <a:lnTo>
                  <a:pt x="565709" y="639006"/>
                </a:lnTo>
                <a:lnTo>
                  <a:pt x="571661" y="639541"/>
                </a:lnTo>
                <a:lnTo>
                  <a:pt x="615506" y="642027"/>
                </a:lnTo>
                <a:lnTo>
                  <a:pt x="658368" y="643128"/>
                </a:lnTo>
                <a:lnTo>
                  <a:pt x="676656" y="643890"/>
                </a:lnTo>
                <a:lnTo>
                  <a:pt x="712470" y="64389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5117084" y="5335638"/>
            <a:ext cx="2003425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 phase,  same as with BFS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7840980" y="2218182"/>
            <a:ext cx="600075" cy="1911350"/>
          </a:xfrm>
          <a:custGeom>
            <a:rect b="b" l="l" r="r" t="t"/>
            <a:pathLst>
              <a:path extrusionOk="0" h="1911350" w="600075">
                <a:moveTo>
                  <a:pt x="304647" y="910285"/>
                </a:moveTo>
                <a:lnTo>
                  <a:pt x="303276" y="907541"/>
                </a:lnTo>
                <a:lnTo>
                  <a:pt x="303276" y="909066"/>
                </a:lnTo>
                <a:lnTo>
                  <a:pt x="302514" y="906018"/>
                </a:lnTo>
                <a:lnTo>
                  <a:pt x="302514" y="54101"/>
                </a:lnTo>
                <a:lnTo>
                  <a:pt x="301752" y="51053"/>
                </a:lnTo>
                <a:lnTo>
                  <a:pt x="301752" y="49529"/>
                </a:lnTo>
                <a:lnTo>
                  <a:pt x="300228" y="47243"/>
                </a:lnTo>
                <a:lnTo>
                  <a:pt x="300228" y="46481"/>
                </a:lnTo>
                <a:lnTo>
                  <a:pt x="297942" y="44195"/>
                </a:lnTo>
                <a:lnTo>
                  <a:pt x="297942" y="43433"/>
                </a:lnTo>
                <a:lnTo>
                  <a:pt x="297180" y="43433"/>
                </a:lnTo>
                <a:lnTo>
                  <a:pt x="294132" y="40385"/>
                </a:lnTo>
                <a:lnTo>
                  <a:pt x="251740" y="22836"/>
                </a:lnTo>
                <a:lnTo>
                  <a:pt x="211074" y="14477"/>
                </a:lnTo>
                <a:lnTo>
                  <a:pt x="157486" y="7312"/>
                </a:lnTo>
                <a:lnTo>
                  <a:pt x="91818" y="2419"/>
                </a:lnTo>
                <a:lnTo>
                  <a:pt x="30480" y="0"/>
                </a:lnTo>
                <a:lnTo>
                  <a:pt x="0" y="0"/>
                </a:lnTo>
                <a:lnTo>
                  <a:pt x="0" y="9906"/>
                </a:lnTo>
                <a:lnTo>
                  <a:pt x="30480" y="10667"/>
                </a:lnTo>
                <a:lnTo>
                  <a:pt x="60198" y="11459"/>
                </a:lnTo>
                <a:lnTo>
                  <a:pt x="129306" y="15201"/>
                </a:lnTo>
                <a:lnTo>
                  <a:pt x="198882" y="22859"/>
                </a:lnTo>
                <a:lnTo>
                  <a:pt x="219456" y="26669"/>
                </a:lnTo>
                <a:lnTo>
                  <a:pt x="235160" y="29542"/>
                </a:lnTo>
                <a:lnTo>
                  <a:pt x="284988" y="46481"/>
                </a:lnTo>
                <a:lnTo>
                  <a:pt x="291846" y="906780"/>
                </a:lnTo>
                <a:lnTo>
                  <a:pt x="292608" y="909066"/>
                </a:lnTo>
                <a:lnTo>
                  <a:pt x="292608" y="910590"/>
                </a:lnTo>
                <a:lnTo>
                  <a:pt x="294132" y="912876"/>
                </a:lnTo>
                <a:lnTo>
                  <a:pt x="294132" y="913638"/>
                </a:lnTo>
                <a:lnTo>
                  <a:pt x="294894" y="914400"/>
                </a:lnTo>
                <a:lnTo>
                  <a:pt x="296418" y="916686"/>
                </a:lnTo>
                <a:lnTo>
                  <a:pt x="304038" y="920477"/>
                </a:lnTo>
                <a:lnTo>
                  <a:pt x="304038" y="909828"/>
                </a:lnTo>
                <a:lnTo>
                  <a:pt x="304647" y="910285"/>
                </a:lnTo>
                <a:close/>
              </a:path>
              <a:path extrusionOk="0" h="1911350" w="600075">
                <a:moveTo>
                  <a:pt x="290322" y="1860042"/>
                </a:moveTo>
                <a:lnTo>
                  <a:pt x="287274" y="1862327"/>
                </a:lnTo>
                <a:lnTo>
                  <a:pt x="284988" y="1864614"/>
                </a:lnTo>
                <a:lnTo>
                  <a:pt x="266746" y="1872726"/>
                </a:lnTo>
                <a:lnTo>
                  <a:pt x="228991" y="1882750"/>
                </a:lnTo>
                <a:lnTo>
                  <a:pt x="188214" y="1889760"/>
                </a:lnTo>
                <a:lnTo>
                  <a:pt x="123953" y="1896294"/>
                </a:lnTo>
                <a:lnTo>
                  <a:pt x="59436" y="1899666"/>
                </a:lnTo>
                <a:lnTo>
                  <a:pt x="30480" y="1900427"/>
                </a:lnTo>
                <a:lnTo>
                  <a:pt x="0" y="1900427"/>
                </a:lnTo>
                <a:lnTo>
                  <a:pt x="0" y="1911095"/>
                </a:lnTo>
                <a:lnTo>
                  <a:pt x="30480" y="1911095"/>
                </a:lnTo>
                <a:lnTo>
                  <a:pt x="60198" y="1910333"/>
                </a:lnTo>
                <a:lnTo>
                  <a:pt x="130459" y="1906204"/>
                </a:lnTo>
                <a:lnTo>
                  <a:pt x="200406" y="1898142"/>
                </a:lnTo>
                <a:lnTo>
                  <a:pt x="238627" y="1891187"/>
                </a:lnTo>
                <a:lnTo>
                  <a:pt x="289560" y="1873758"/>
                </a:lnTo>
                <a:lnTo>
                  <a:pt x="289560" y="1860804"/>
                </a:lnTo>
                <a:lnTo>
                  <a:pt x="290322" y="1860042"/>
                </a:lnTo>
                <a:close/>
              </a:path>
              <a:path extrusionOk="0" h="1911350" w="600075">
                <a:moveTo>
                  <a:pt x="594360" y="960882"/>
                </a:moveTo>
                <a:lnTo>
                  <a:pt x="563880" y="960119"/>
                </a:lnTo>
                <a:lnTo>
                  <a:pt x="524892" y="958768"/>
                </a:lnTo>
                <a:lnTo>
                  <a:pt x="477313" y="956634"/>
                </a:lnTo>
                <a:lnTo>
                  <a:pt x="464227" y="955591"/>
                </a:lnTo>
                <a:lnTo>
                  <a:pt x="425438" y="958934"/>
                </a:lnTo>
                <a:lnTo>
                  <a:pt x="372093" y="966594"/>
                </a:lnTo>
                <a:lnTo>
                  <a:pt x="326763" y="978121"/>
                </a:lnTo>
                <a:lnTo>
                  <a:pt x="296418" y="994410"/>
                </a:lnTo>
                <a:lnTo>
                  <a:pt x="294894" y="996696"/>
                </a:lnTo>
                <a:lnTo>
                  <a:pt x="294132" y="997458"/>
                </a:lnTo>
                <a:lnTo>
                  <a:pt x="294132" y="998219"/>
                </a:lnTo>
                <a:lnTo>
                  <a:pt x="292608" y="1000506"/>
                </a:lnTo>
                <a:lnTo>
                  <a:pt x="292608" y="1002030"/>
                </a:lnTo>
                <a:lnTo>
                  <a:pt x="291846" y="1004316"/>
                </a:lnTo>
                <a:lnTo>
                  <a:pt x="291846" y="1858518"/>
                </a:lnTo>
                <a:lnTo>
                  <a:pt x="289560" y="1860804"/>
                </a:lnTo>
                <a:lnTo>
                  <a:pt x="289560" y="1873758"/>
                </a:lnTo>
                <a:lnTo>
                  <a:pt x="291084" y="1872995"/>
                </a:lnTo>
                <a:lnTo>
                  <a:pt x="294894" y="1869948"/>
                </a:lnTo>
                <a:lnTo>
                  <a:pt x="297180" y="1867662"/>
                </a:lnTo>
                <a:lnTo>
                  <a:pt x="297942" y="1867662"/>
                </a:lnTo>
                <a:lnTo>
                  <a:pt x="297942" y="1866900"/>
                </a:lnTo>
                <a:lnTo>
                  <a:pt x="300228" y="1864614"/>
                </a:lnTo>
                <a:lnTo>
                  <a:pt x="300228" y="1863852"/>
                </a:lnTo>
                <a:lnTo>
                  <a:pt x="301752" y="1860804"/>
                </a:lnTo>
                <a:lnTo>
                  <a:pt x="301752" y="1860042"/>
                </a:lnTo>
                <a:lnTo>
                  <a:pt x="302514" y="1856994"/>
                </a:lnTo>
                <a:lnTo>
                  <a:pt x="302514" y="1004316"/>
                </a:lnTo>
                <a:lnTo>
                  <a:pt x="303276" y="1002030"/>
                </a:lnTo>
                <a:lnTo>
                  <a:pt x="303276" y="1003554"/>
                </a:lnTo>
                <a:lnTo>
                  <a:pt x="304038" y="1002029"/>
                </a:lnTo>
                <a:lnTo>
                  <a:pt x="304038" y="1001268"/>
                </a:lnTo>
                <a:lnTo>
                  <a:pt x="306324" y="998982"/>
                </a:lnTo>
                <a:lnTo>
                  <a:pt x="345981" y="983080"/>
                </a:lnTo>
                <a:lnTo>
                  <a:pt x="384810" y="975360"/>
                </a:lnTo>
                <a:lnTo>
                  <a:pt x="438206" y="968203"/>
                </a:lnTo>
                <a:lnTo>
                  <a:pt x="502641" y="963316"/>
                </a:lnTo>
                <a:lnTo>
                  <a:pt x="563880" y="960882"/>
                </a:lnTo>
                <a:lnTo>
                  <a:pt x="594360" y="960882"/>
                </a:lnTo>
                <a:close/>
              </a:path>
              <a:path extrusionOk="0" h="1911350" w="600075">
                <a:moveTo>
                  <a:pt x="291846" y="54101"/>
                </a:moveTo>
                <a:lnTo>
                  <a:pt x="291846" y="52577"/>
                </a:lnTo>
                <a:lnTo>
                  <a:pt x="291084" y="51816"/>
                </a:lnTo>
                <a:lnTo>
                  <a:pt x="291846" y="54101"/>
                </a:lnTo>
                <a:close/>
              </a:path>
              <a:path extrusionOk="0" h="1911350" w="600075">
                <a:moveTo>
                  <a:pt x="291846" y="1858518"/>
                </a:moveTo>
                <a:lnTo>
                  <a:pt x="291846" y="1856994"/>
                </a:lnTo>
                <a:lnTo>
                  <a:pt x="291084" y="1859280"/>
                </a:lnTo>
                <a:lnTo>
                  <a:pt x="291846" y="1858518"/>
                </a:lnTo>
                <a:close/>
              </a:path>
              <a:path extrusionOk="0" h="1911350" w="600075">
                <a:moveTo>
                  <a:pt x="304800" y="910590"/>
                </a:moveTo>
                <a:lnTo>
                  <a:pt x="304647" y="910285"/>
                </a:lnTo>
                <a:lnTo>
                  <a:pt x="304038" y="909828"/>
                </a:lnTo>
                <a:lnTo>
                  <a:pt x="304800" y="910590"/>
                </a:lnTo>
                <a:close/>
              </a:path>
              <a:path extrusionOk="0" h="1911350" w="600075">
                <a:moveTo>
                  <a:pt x="304800" y="920856"/>
                </a:moveTo>
                <a:lnTo>
                  <a:pt x="304800" y="910590"/>
                </a:lnTo>
                <a:lnTo>
                  <a:pt x="304038" y="909828"/>
                </a:lnTo>
                <a:lnTo>
                  <a:pt x="304038" y="920477"/>
                </a:lnTo>
                <a:lnTo>
                  <a:pt x="304800" y="920856"/>
                </a:lnTo>
                <a:close/>
              </a:path>
              <a:path extrusionOk="0" h="1911350" w="600075">
                <a:moveTo>
                  <a:pt x="304800" y="1000506"/>
                </a:moveTo>
                <a:lnTo>
                  <a:pt x="304038" y="1001268"/>
                </a:lnTo>
                <a:lnTo>
                  <a:pt x="304038" y="1002029"/>
                </a:lnTo>
                <a:lnTo>
                  <a:pt x="304800" y="1000506"/>
                </a:lnTo>
                <a:close/>
              </a:path>
              <a:path extrusionOk="0" h="1911350" w="600075">
                <a:moveTo>
                  <a:pt x="564642" y="950213"/>
                </a:moveTo>
                <a:lnTo>
                  <a:pt x="499749" y="947627"/>
                </a:lnTo>
                <a:lnTo>
                  <a:pt x="430416" y="942006"/>
                </a:lnTo>
                <a:lnTo>
                  <a:pt x="375448" y="934169"/>
                </a:lnTo>
                <a:lnTo>
                  <a:pt x="325268" y="921351"/>
                </a:lnTo>
                <a:lnTo>
                  <a:pt x="307086" y="912113"/>
                </a:lnTo>
                <a:lnTo>
                  <a:pt x="304647" y="910285"/>
                </a:lnTo>
                <a:lnTo>
                  <a:pt x="304800" y="910590"/>
                </a:lnTo>
                <a:lnTo>
                  <a:pt x="304800" y="920856"/>
                </a:lnTo>
                <a:lnTo>
                  <a:pt x="330695" y="933742"/>
                </a:lnTo>
                <a:lnTo>
                  <a:pt x="375448" y="945300"/>
                </a:lnTo>
                <a:lnTo>
                  <a:pt x="425910" y="952538"/>
                </a:lnTo>
                <a:lnTo>
                  <a:pt x="464227" y="955591"/>
                </a:lnTo>
                <a:lnTo>
                  <a:pt x="479831" y="954246"/>
                </a:lnTo>
                <a:lnTo>
                  <a:pt x="528301" y="951638"/>
                </a:lnTo>
                <a:lnTo>
                  <a:pt x="563880" y="950213"/>
                </a:lnTo>
                <a:lnTo>
                  <a:pt x="564642" y="950213"/>
                </a:lnTo>
                <a:close/>
              </a:path>
              <a:path extrusionOk="0" h="1911350" w="600075">
                <a:moveTo>
                  <a:pt x="599694" y="958596"/>
                </a:moveTo>
                <a:lnTo>
                  <a:pt x="599694" y="952500"/>
                </a:lnTo>
                <a:lnTo>
                  <a:pt x="597408" y="950213"/>
                </a:lnTo>
                <a:lnTo>
                  <a:pt x="563880" y="950213"/>
                </a:lnTo>
                <a:lnTo>
                  <a:pt x="528301" y="951638"/>
                </a:lnTo>
                <a:lnTo>
                  <a:pt x="479831" y="954246"/>
                </a:lnTo>
                <a:lnTo>
                  <a:pt x="464227" y="955591"/>
                </a:lnTo>
                <a:lnTo>
                  <a:pt x="477313" y="956634"/>
                </a:lnTo>
                <a:lnTo>
                  <a:pt x="524892" y="958768"/>
                </a:lnTo>
                <a:lnTo>
                  <a:pt x="564642" y="960139"/>
                </a:lnTo>
                <a:lnTo>
                  <a:pt x="594360" y="960882"/>
                </a:lnTo>
                <a:lnTo>
                  <a:pt x="597408" y="960882"/>
                </a:lnTo>
                <a:lnTo>
                  <a:pt x="599694" y="958596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8641333" y="2890380"/>
            <a:ext cx="99695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 phase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11156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Traversal: DFS(s)</a:t>
            </a:r>
            <a:endParaRPr/>
          </a:p>
        </p:txBody>
      </p:sp>
      <p:sp>
        <p:nvSpPr>
          <p:cNvPr id="360" name="Google Shape;360;p26"/>
          <p:cNvSpPr txBox="1"/>
          <p:nvPr/>
        </p:nvSpPr>
        <p:spPr>
          <a:xfrm>
            <a:off x="718781" y="1772843"/>
            <a:ext cx="8622665" cy="172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07950" lvl="0" marL="12700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various Breadth‐First Search  operations on the sample Graph (CP3 4.1, Undirected)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6360" marR="0" rtl="0" algn="l">
              <a:lnSpc>
                <a:spcPct val="100000"/>
              </a:lnSpc>
              <a:spcBef>
                <a:spcPts val="251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screen shot below, we show the start of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DFS(0)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380" y="3767328"/>
            <a:ext cx="10025253" cy="38907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24390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Analysis</a:t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590804" y="1823102"/>
            <a:ext cx="2351405" cy="807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8135" lvl="0" marL="330200" marR="5080" rtl="0" algn="l">
              <a:lnSpc>
                <a:spcPct val="124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DFSrec(u)  visited[u] 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3075711" y="2286241"/>
            <a:ext cx="209232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to avoid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2497896" y="2662656"/>
            <a:ext cx="256794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adjacent to u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27"/>
          <p:cNvSpPr txBox="1"/>
          <p:nvPr/>
        </p:nvSpPr>
        <p:spPr>
          <a:xfrm>
            <a:off x="5199007" y="2222195"/>
            <a:ext cx="92329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00965" lvl="0" marL="12700" marR="5080" rtl="0" algn="l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cycle  order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6152049" y="2662656"/>
            <a:ext cx="177292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of neighbor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909359" y="2592674"/>
            <a:ext cx="1455420" cy="796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329565" marR="5080" rtl="0" algn="l">
              <a:lnSpc>
                <a:spcPct val="12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 if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1702978" y="3045180"/>
            <a:ext cx="272732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visited[v] = 0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4722829" y="3045180"/>
            <a:ext cx="224790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influences DFS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1544116" y="3433025"/>
            <a:ext cx="108013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p[v] 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2757982" y="3433025"/>
            <a:ext cx="241173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visitation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27"/>
          <p:cNvSpPr txBox="1"/>
          <p:nvPr/>
        </p:nvSpPr>
        <p:spPr>
          <a:xfrm>
            <a:off x="1544878" y="3809441"/>
            <a:ext cx="3519804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DFSrec(v)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27"/>
          <p:cNvSpPr txBox="1"/>
          <p:nvPr/>
        </p:nvSpPr>
        <p:spPr>
          <a:xfrm>
            <a:off x="2179898" y="4573727"/>
            <a:ext cx="661670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27"/>
          <p:cNvSpPr txBox="1"/>
          <p:nvPr/>
        </p:nvSpPr>
        <p:spPr>
          <a:xfrm>
            <a:off x="2974444" y="4573727"/>
            <a:ext cx="979169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908617" y="5344096"/>
            <a:ext cx="161734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visited[v]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590857" y="4573727"/>
            <a:ext cx="2351405" cy="1094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in the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in V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endParaRPr sz="20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3075762" y="5344096"/>
            <a:ext cx="18478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27"/>
          <p:cNvSpPr txBox="1"/>
          <p:nvPr/>
        </p:nvSpPr>
        <p:spPr>
          <a:xfrm>
            <a:off x="590883" y="5660062"/>
            <a:ext cx="1932939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317500" lvl="0" marL="12700" marR="5080" rtl="0" algn="just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p[v] </a:t>
            </a:r>
            <a:r>
              <a:rPr lang="en-US" sz="20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  DFSrec(s) </a:t>
            </a: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 recursive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2179659" y="6484797"/>
            <a:ext cx="66103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27"/>
          <p:cNvSpPr txBox="1"/>
          <p:nvPr/>
        </p:nvSpPr>
        <p:spPr>
          <a:xfrm>
            <a:off x="2973967" y="6484797"/>
            <a:ext cx="661035" cy="343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2656919" y="6103023"/>
            <a:ext cx="1454785" cy="725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start the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63830" rtl="0" algn="r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5103876" y="4277105"/>
            <a:ext cx="4762500" cy="3159760"/>
          </a:xfrm>
          <a:custGeom>
            <a:rect b="b" l="l" r="r" t="t"/>
            <a:pathLst>
              <a:path extrusionOk="0" h="3159759" w="4762500">
                <a:moveTo>
                  <a:pt x="4762500" y="3156966"/>
                </a:moveTo>
                <a:lnTo>
                  <a:pt x="4762500" y="2285"/>
                </a:lnTo>
                <a:lnTo>
                  <a:pt x="4760214" y="0"/>
                </a:lnTo>
                <a:lnTo>
                  <a:pt x="2285" y="0"/>
                </a:lnTo>
                <a:lnTo>
                  <a:pt x="0" y="2286"/>
                </a:lnTo>
                <a:lnTo>
                  <a:pt x="0" y="3156966"/>
                </a:lnTo>
                <a:lnTo>
                  <a:pt x="2286" y="3159252"/>
                </a:lnTo>
                <a:lnTo>
                  <a:pt x="4572" y="3159252"/>
                </a:lnTo>
                <a:lnTo>
                  <a:pt x="4572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4751832" y="10667"/>
                </a:lnTo>
                <a:lnTo>
                  <a:pt x="4751832" y="5333"/>
                </a:lnTo>
                <a:lnTo>
                  <a:pt x="4757166" y="10667"/>
                </a:lnTo>
                <a:lnTo>
                  <a:pt x="4757166" y="3159252"/>
                </a:lnTo>
                <a:lnTo>
                  <a:pt x="4760214" y="3159252"/>
                </a:lnTo>
                <a:lnTo>
                  <a:pt x="4762500" y="3156966"/>
                </a:lnTo>
                <a:close/>
              </a:path>
              <a:path extrusionOk="0" h="3159759" w="4762500">
                <a:moveTo>
                  <a:pt x="9905" y="10668"/>
                </a:moveTo>
                <a:lnTo>
                  <a:pt x="9906" y="5334"/>
                </a:lnTo>
                <a:lnTo>
                  <a:pt x="4572" y="10668"/>
                </a:lnTo>
                <a:lnTo>
                  <a:pt x="9905" y="10668"/>
                </a:lnTo>
                <a:close/>
              </a:path>
              <a:path extrusionOk="0" h="3159759" w="4762500">
                <a:moveTo>
                  <a:pt x="9905" y="3148584"/>
                </a:moveTo>
                <a:lnTo>
                  <a:pt x="9905" y="10668"/>
                </a:lnTo>
                <a:lnTo>
                  <a:pt x="4572" y="10668"/>
                </a:lnTo>
                <a:lnTo>
                  <a:pt x="4572" y="3148584"/>
                </a:lnTo>
                <a:lnTo>
                  <a:pt x="9905" y="3148584"/>
                </a:lnTo>
                <a:close/>
              </a:path>
              <a:path extrusionOk="0" h="3159759" w="4762500">
                <a:moveTo>
                  <a:pt x="4757166" y="3148584"/>
                </a:moveTo>
                <a:lnTo>
                  <a:pt x="4572" y="3148584"/>
                </a:lnTo>
                <a:lnTo>
                  <a:pt x="9906" y="3153918"/>
                </a:lnTo>
                <a:lnTo>
                  <a:pt x="9905" y="3159252"/>
                </a:lnTo>
                <a:lnTo>
                  <a:pt x="4751832" y="3159252"/>
                </a:lnTo>
                <a:lnTo>
                  <a:pt x="4751832" y="3153917"/>
                </a:lnTo>
                <a:lnTo>
                  <a:pt x="4757166" y="3148584"/>
                </a:lnTo>
                <a:close/>
              </a:path>
              <a:path extrusionOk="0" h="3159759" w="4762500">
                <a:moveTo>
                  <a:pt x="9905" y="3159252"/>
                </a:moveTo>
                <a:lnTo>
                  <a:pt x="9906" y="3153918"/>
                </a:lnTo>
                <a:lnTo>
                  <a:pt x="4572" y="3148584"/>
                </a:lnTo>
                <a:lnTo>
                  <a:pt x="4572" y="3159252"/>
                </a:lnTo>
                <a:lnTo>
                  <a:pt x="9905" y="3159252"/>
                </a:lnTo>
                <a:close/>
              </a:path>
              <a:path extrusionOk="0" h="3159759" w="4762500">
                <a:moveTo>
                  <a:pt x="4757166" y="10667"/>
                </a:moveTo>
                <a:lnTo>
                  <a:pt x="4751832" y="5333"/>
                </a:lnTo>
                <a:lnTo>
                  <a:pt x="4751832" y="10667"/>
                </a:lnTo>
                <a:lnTo>
                  <a:pt x="4757166" y="10667"/>
                </a:lnTo>
                <a:close/>
              </a:path>
              <a:path extrusionOk="0" h="3159759" w="4762500">
                <a:moveTo>
                  <a:pt x="4757166" y="3148584"/>
                </a:moveTo>
                <a:lnTo>
                  <a:pt x="4757166" y="10667"/>
                </a:lnTo>
                <a:lnTo>
                  <a:pt x="4751832" y="10667"/>
                </a:lnTo>
                <a:lnTo>
                  <a:pt x="4751832" y="3148584"/>
                </a:lnTo>
                <a:lnTo>
                  <a:pt x="4757166" y="3148584"/>
                </a:lnTo>
                <a:close/>
              </a:path>
              <a:path extrusionOk="0" h="3159759" w="4762500">
                <a:moveTo>
                  <a:pt x="4757166" y="3159252"/>
                </a:moveTo>
                <a:lnTo>
                  <a:pt x="4757166" y="3148584"/>
                </a:lnTo>
                <a:lnTo>
                  <a:pt x="4751832" y="3153917"/>
                </a:lnTo>
                <a:lnTo>
                  <a:pt x="4751832" y="3159252"/>
                </a:lnTo>
                <a:lnTo>
                  <a:pt x="4757166" y="3159252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5196306" y="3368979"/>
            <a:ext cx="4472940" cy="399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04139" lvl="0" marL="12700" marR="1621155" rtl="0" algn="l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sequence  (implicit stack)</a:t>
            </a:r>
            <a:endParaRPr sz="2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Complexity: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08279" marR="9779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vertex is only visited once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 then it is flagged to avoid cycle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08279" marR="8318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time a vertex is visited, all its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neighbors are scanned; Thus after all  vertices are visited, we have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08279" marR="0" rtl="0" algn="l">
              <a:lnSpc>
                <a:spcPct val="119545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examined all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~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endParaRPr sz="22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208279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that we use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List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580" lvl="0" marL="2082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Overall: O(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/>
        </p:nvSpPr>
        <p:spPr>
          <a:xfrm>
            <a:off x="590804" y="5976101"/>
            <a:ext cx="360680" cy="707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1093677" y="5976101"/>
            <a:ext cx="52832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1764176" y="5976101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2267050" y="5976101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2769923" y="5976101"/>
            <a:ext cx="69596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3608047" y="5976101"/>
            <a:ext cx="86360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4613794" y="5976101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5116668" y="5976101"/>
            <a:ext cx="19367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5451917" y="5976101"/>
            <a:ext cx="19367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28"/>
          <p:cNvSpPr txBox="1"/>
          <p:nvPr/>
        </p:nvSpPr>
        <p:spPr>
          <a:xfrm>
            <a:off x="5787166" y="5976101"/>
            <a:ext cx="19367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1093677" y="6378437"/>
            <a:ext cx="19367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1428927" y="6378437"/>
            <a:ext cx="19367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1764176" y="6378437"/>
            <a:ext cx="69596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{-1,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2602299" y="6378437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0,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3105173" y="6378437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3608047" y="6378437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4110920" y="6378437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4613794" y="6378437"/>
            <a:ext cx="52832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-1,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5284293" y="6378437"/>
            <a:ext cx="52832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-1,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5954791" y="6378437"/>
            <a:ext cx="52832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-1}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28"/>
          <p:cNvSpPr txBox="1"/>
          <p:nvPr>
            <p:ph type="title"/>
          </p:nvPr>
        </p:nvSpPr>
        <p:spPr>
          <a:xfrm>
            <a:off x="778255" y="635254"/>
            <a:ext cx="8502015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Path Reconstruction Algorithm (1)</a:t>
            </a:r>
            <a:endParaRPr/>
          </a:p>
        </p:txBody>
      </p:sp>
      <p:sp>
        <p:nvSpPr>
          <p:cNvPr id="414" name="Google Shape;414;p28"/>
          <p:cNvSpPr txBox="1"/>
          <p:nvPr/>
        </p:nvSpPr>
        <p:spPr>
          <a:xfrm>
            <a:off x="590804" y="1891538"/>
            <a:ext cx="33782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iterative version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4110920" y="1891538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(will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5116668" y="1891538"/>
            <a:ext cx="119888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produce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6457665" y="1891538"/>
            <a:ext cx="13665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reversed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7966287" y="1891538"/>
            <a:ext cx="119888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output)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590804" y="2293873"/>
            <a:ext cx="42164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"(Reversed) Path:"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590804" y="2703067"/>
            <a:ext cx="44907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start from end of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5223440" y="2703067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28"/>
          <p:cNvSpPr txBox="1"/>
          <p:nvPr/>
        </p:nvSpPr>
        <p:spPr>
          <a:xfrm>
            <a:off x="6229188" y="2703067"/>
            <a:ext cx="119888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suppose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28"/>
          <p:cNvSpPr txBox="1"/>
          <p:nvPr/>
        </p:nvSpPr>
        <p:spPr>
          <a:xfrm>
            <a:off x="7570185" y="2703067"/>
            <a:ext cx="1367155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vertex 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28"/>
          <p:cNvSpPr txBox="1"/>
          <p:nvPr/>
        </p:nvSpPr>
        <p:spPr>
          <a:xfrm>
            <a:off x="2541536" y="3910076"/>
            <a:ext cx="17018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go back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8"/>
          <p:cNvSpPr txBox="1"/>
          <p:nvPr/>
        </p:nvSpPr>
        <p:spPr>
          <a:xfrm>
            <a:off x="4385407" y="3910076"/>
            <a:ext cx="32105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to predecessor of i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28"/>
          <p:cNvSpPr txBox="1"/>
          <p:nvPr/>
        </p:nvSpPr>
        <p:spPr>
          <a:xfrm>
            <a:off x="590804" y="3028149"/>
            <a:ext cx="2037080" cy="1644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5280" lvl="0" marL="347345" marR="508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i != s  Output i  i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/>
          <p:nvPr/>
        </p:nvSpPr>
        <p:spPr>
          <a:xfrm>
            <a:off x="590804" y="5976101"/>
            <a:ext cx="360680" cy="707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1093677" y="5976101"/>
            <a:ext cx="52832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1764176" y="5976101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2267050" y="5976101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29"/>
          <p:cNvSpPr txBox="1"/>
          <p:nvPr/>
        </p:nvSpPr>
        <p:spPr>
          <a:xfrm>
            <a:off x="2769923" y="5976101"/>
            <a:ext cx="69596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29"/>
          <p:cNvSpPr txBox="1"/>
          <p:nvPr/>
        </p:nvSpPr>
        <p:spPr>
          <a:xfrm>
            <a:off x="3608047" y="5976101"/>
            <a:ext cx="86360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29"/>
          <p:cNvSpPr txBox="1"/>
          <p:nvPr/>
        </p:nvSpPr>
        <p:spPr>
          <a:xfrm>
            <a:off x="4613794" y="5976101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5116668" y="5976101"/>
            <a:ext cx="19367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5451917" y="5976101"/>
            <a:ext cx="19367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29"/>
          <p:cNvSpPr txBox="1"/>
          <p:nvPr/>
        </p:nvSpPr>
        <p:spPr>
          <a:xfrm>
            <a:off x="5787166" y="5976101"/>
            <a:ext cx="19367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29"/>
          <p:cNvSpPr txBox="1"/>
          <p:nvPr/>
        </p:nvSpPr>
        <p:spPr>
          <a:xfrm>
            <a:off x="1093677" y="6378437"/>
            <a:ext cx="19367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1428927" y="6378437"/>
            <a:ext cx="193675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1764176" y="6378437"/>
            <a:ext cx="69596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{-1,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2602299" y="6378437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0,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29"/>
          <p:cNvSpPr txBox="1"/>
          <p:nvPr/>
        </p:nvSpPr>
        <p:spPr>
          <a:xfrm>
            <a:off x="3105173" y="6378437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29"/>
          <p:cNvSpPr txBox="1"/>
          <p:nvPr/>
        </p:nvSpPr>
        <p:spPr>
          <a:xfrm>
            <a:off x="3608047" y="6378437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29"/>
          <p:cNvSpPr txBox="1"/>
          <p:nvPr/>
        </p:nvSpPr>
        <p:spPr>
          <a:xfrm>
            <a:off x="4110920" y="6378437"/>
            <a:ext cx="36068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29"/>
          <p:cNvSpPr txBox="1"/>
          <p:nvPr/>
        </p:nvSpPr>
        <p:spPr>
          <a:xfrm>
            <a:off x="4613794" y="6378437"/>
            <a:ext cx="52832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-1,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29"/>
          <p:cNvSpPr txBox="1"/>
          <p:nvPr/>
        </p:nvSpPr>
        <p:spPr>
          <a:xfrm>
            <a:off x="5284293" y="6378437"/>
            <a:ext cx="52832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-1,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29"/>
          <p:cNvSpPr txBox="1"/>
          <p:nvPr/>
        </p:nvSpPr>
        <p:spPr>
          <a:xfrm>
            <a:off x="5954791" y="6378437"/>
            <a:ext cx="528320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-1}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29"/>
          <p:cNvSpPr txBox="1"/>
          <p:nvPr>
            <p:ph type="title"/>
          </p:nvPr>
        </p:nvSpPr>
        <p:spPr>
          <a:xfrm>
            <a:off x="778255" y="635254"/>
            <a:ext cx="8502015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Path Reconstruction Algorithm (2)</a:t>
            </a:r>
            <a:endParaRPr/>
          </a:p>
        </p:txBody>
      </p:sp>
      <p:sp>
        <p:nvSpPr>
          <p:cNvPr id="452" name="Google Shape;452;p29"/>
          <p:cNvSpPr txBox="1"/>
          <p:nvPr/>
        </p:nvSpPr>
        <p:spPr>
          <a:xfrm>
            <a:off x="3608265" y="2293873"/>
            <a:ext cx="119888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recall: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29"/>
          <p:cNvSpPr txBox="1"/>
          <p:nvPr/>
        </p:nvSpPr>
        <p:spPr>
          <a:xfrm>
            <a:off x="4949262" y="2293873"/>
            <a:ext cx="1869439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predecessor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29"/>
          <p:cNvSpPr txBox="1"/>
          <p:nvPr/>
        </p:nvSpPr>
        <p:spPr>
          <a:xfrm>
            <a:off x="6960757" y="2293873"/>
            <a:ext cx="17018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of s is -1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29"/>
          <p:cNvSpPr txBox="1"/>
          <p:nvPr/>
        </p:nvSpPr>
        <p:spPr>
          <a:xfrm>
            <a:off x="590804" y="1824482"/>
            <a:ext cx="2875280" cy="1640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5280" lvl="0" marL="347345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backtrack(u)  if (u == -1) </a:t>
            </a: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5280" lvl="0" marL="347345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  backtrack(p[u])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29"/>
          <p:cNvSpPr txBox="1"/>
          <p:nvPr/>
        </p:nvSpPr>
        <p:spPr>
          <a:xfrm>
            <a:off x="3608323" y="3098558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go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29"/>
          <p:cNvSpPr txBox="1"/>
          <p:nvPr/>
        </p:nvSpPr>
        <p:spPr>
          <a:xfrm>
            <a:off x="5452194" y="3098558"/>
            <a:ext cx="23723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to predecessor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29"/>
          <p:cNvSpPr txBox="1"/>
          <p:nvPr/>
        </p:nvSpPr>
        <p:spPr>
          <a:xfrm>
            <a:off x="926081" y="3500894"/>
            <a:ext cx="354584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u </a:t>
            </a: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recursion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29"/>
          <p:cNvSpPr txBox="1"/>
          <p:nvPr/>
        </p:nvSpPr>
        <p:spPr>
          <a:xfrm>
            <a:off x="4613964" y="3031502"/>
            <a:ext cx="696595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back  like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29"/>
          <p:cNvSpPr txBox="1"/>
          <p:nvPr/>
        </p:nvSpPr>
        <p:spPr>
          <a:xfrm>
            <a:off x="5452086" y="3500894"/>
            <a:ext cx="220472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this reverses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29"/>
          <p:cNvSpPr txBox="1"/>
          <p:nvPr/>
        </p:nvSpPr>
        <p:spPr>
          <a:xfrm>
            <a:off x="7798831" y="3031502"/>
            <a:ext cx="1534160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6764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of u  the order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2434674" y="4305566"/>
            <a:ext cx="103124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29"/>
          <p:cNvSpPr txBox="1"/>
          <p:nvPr/>
        </p:nvSpPr>
        <p:spPr>
          <a:xfrm>
            <a:off x="590804" y="4305566"/>
            <a:ext cx="1701800" cy="768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in main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29"/>
          <p:cNvSpPr txBox="1"/>
          <p:nvPr/>
        </p:nvSpPr>
        <p:spPr>
          <a:xfrm>
            <a:off x="1093677" y="4707902"/>
            <a:ext cx="15341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recursive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29"/>
          <p:cNvSpPr txBox="1"/>
          <p:nvPr/>
        </p:nvSpPr>
        <p:spPr>
          <a:xfrm>
            <a:off x="2769923" y="4707902"/>
            <a:ext cx="119888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4110920" y="4707902"/>
            <a:ext cx="119888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(normal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29"/>
          <p:cNvSpPr txBox="1"/>
          <p:nvPr/>
        </p:nvSpPr>
        <p:spPr>
          <a:xfrm>
            <a:off x="5451917" y="4707902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path)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29"/>
          <p:cNvSpPr txBox="1"/>
          <p:nvPr/>
        </p:nvSpPr>
        <p:spPr>
          <a:xfrm>
            <a:off x="590804" y="5043182"/>
            <a:ext cx="2707640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"Path:"  backtrack(t); </a:t>
            </a: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3440650" y="5512587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4446398" y="5512587"/>
            <a:ext cx="6959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5284521" y="5512587"/>
            <a:ext cx="1869439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end of path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29"/>
          <p:cNvSpPr txBox="1"/>
          <p:nvPr/>
        </p:nvSpPr>
        <p:spPr>
          <a:xfrm>
            <a:off x="7296016" y="5512587"/>
            <a:ext cx="17018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(vertex 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These contents are only used for students PERSONALLY.</a:t>
            </a:r>
            <a:endParaRPr/>
          </a:p>
          <a:p>
            <a:pPr indent="-377190" lvl="0" marL="377190" rtl="0" algn="just">
              <a:spcBef>
                <a:spcPts val="66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240982" lvl="0" marL="377190" rtl="0" algn="l">
              <a:spcBef>
                <a:spcPts val="660"/>
              </a:spcBef>
              <a:spcAft>
                <a:spcPts val="0"/>
              </a:spcAft>
              <a:buSzPts val="2145"/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/>
          <p:nvPr/>
        </p:nvSpPr>
        <p:spPr>
          <a:xfrm>
            <a:off x="882650" y="4976367"/>
            <a:ext cx="5982335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GRAPH TRAVERSAL  APPLICATIONS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we do with BFS/DFS? (1)</a:t>
            </a:r>
            <a:endParaRPr/>
          </a:p>
        </p:txBody>
      </p:sp>
      <p:sp>
        <p:nvSpPr>
          <p:cNvPr id="483" name="Google Shape;483;p31"/>
          <p:cNvSpPr txBox="1"/>
          <p:nvPr/>
        </p:nvSpPr>
        <p:spPr>
          <a:xfrm>
            <a:off x="590804" y="1903984"/>
            <a:ext cx="6011545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stuffs, let’s see </a:t>
            </a:r>
            <a:r>
              <a:rPr b="1" i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them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1"/>
          <p:cNvSpPr txBox="1"/>
          <p:nvPr/>
        </p:nvSpPr>
        <p:spPr>
          <a:xfrm>
            <a:off x="590804" y="2451608"/>
            <a:ext cx="8035925" cy="2991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Reachability test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whether vertex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reachable from vertex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BFS/DFS from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u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visited[v] = 1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BFS/DFS terminates,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299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reachable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otherwise,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reachable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5619" marR="4326890" rtl="0" algn="l">
              <a:lnSpc>
                <a:spcPct val="120000"/>
              </a:lnSpc>
              <a:spcBef>
                <a:spcPts val="162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BFS(u) </a:t>
            </a:r>
            <a:r>
              <a:rPr lang="en-US" sz="22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DFSrec(u) 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visited[v] == 1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31"/>
          <p:cNvSpPr txBox="1"/>
          <p:nvPr/>
        </p:nvSpPr>
        <p:spPr>
          <a:xfrm>
            <a:off x="2602401" y="5479046"/>
            <a:ext cx="86360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31"/>
          <p:cNvSpPr txBox="1"/>
          <p:nvPr/>
        </p:nvSpPr>
        <p:spPr>
          <a:xfrm>
            <a:off x="1093751" y="5411990"/>
            <a:ext cx="136652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33528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 else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31"/>
          <p:cNvSpPr txBox="1"/>
          <p:nvPr/>
        </p:nvSpPr>
        <p:spPr>
          <a:xfrm>
            <a:off x="2602401" y="6283718"/>
            <a:ext cx="695960" cy="36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4575809" y="5613653"/>
            <a:ext cx="5305043" cy="1894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1"/>
          <p:cNvSpPr txBox="1"/>
          <p:nvPr/>
        </p:nvSpPr>
        <p:spPr>
          <a:xfrm>
            <a:off x="4836667" y="5717032"/>
            <a:ext cx="366204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	1	3	4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1"/>
          <p:cNvSpPr/>
          <p:nvPr/>
        </p:nvSpPr>
        <p:spPr>
          <a:xfrm>
            <a:off x="9111233" y="5632703"/>
            <a:ext cx="754380" cy="754380"/>
          </a:xfrm>
          <a:custGeom>
            <a:rect b="b" l="l" r="r" t="t"/>
            <a:pathLst>
              <a:path extrusionOk="0" h="754379" w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1"/>
          <p:cNvSpPr/>
          <p:nvPr/>
        </p:nvSpPr>
        <p:spPr>
          <a:xfrm>
            <a:off x="9095231" y="5616702"/>
            <a:ext cx="786130" cy="786130"/>
          </a:xfrm>
          <a:custGeom>
            <a:rect b="b" l="l" r="r" t="t"/>
            <a:pathLst>
              <a:path extrusionOk="0" h="786129" w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extrusionOk="0" h="786129" w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9355328" y="5720079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1"/>
          <p:cNvSpPr txBox="1"/>
          <p:nvPr/>
        </p:nvSpPr>
        <p:spPr>
          <a:xfrm>
            <a:off x="5987288" y="6922071"/>
            <a:ext cx="25209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1"/>
          <p:cNvSpPr txBox="1"/>
          <p:nvPr/>
        </p:nvSpPr>
        <p:spPr>
          <a:xfrm>
            <a:off x="7174483" y="6922071"/>
            <a:ext cx="25209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1"/>
          <p:cNvSpPr txBox="1"/>
          <p:nvPr/>
        </p:nvSpPr>
        <p:spPr>
          <a:xfrm>
            <a:off x="8283193" y="6922071"/>
            <a:ext cx="25209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1"/>
          <p:cNvSpPr txBox="1"/>
          <p:nvPr/>
        </p:nvSpPr>
        <p:spPr>
          <a:xfrm>
            <a:off x="9355328" y="6922071"/>
            <a:ext cx="25209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8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1900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Reachability Test</a:t>
            </a:r>
            <a:endParaRPr/>
          </a:p>
        </p:txBody>
      </p:sp>
      <p:sp>
        <p:nvSpPr>
          <p:cNvPr id="502" name="Google Shape;502;p32"/>
          <p:cNvSpPr txBox="1"/>
          <p:nvPr/>
        </p:nvSpPr>
        <p:spPr>
          <a:xfrm>
            <a:off x="482584" y="1772843"/>
            <a:ext cx="9095105" cy="172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" lvl="0" marL="248920" marR="24130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various DFS (or BFS)  operations on the sample Graph (CP3 4.1, Undirected)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1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Below, we show vertices that are reachable from vertex 0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2"/>
          <p:cNvSpPr/>
          <p:nvPr/>
        </p:nvSpPr>
        <p:spPr>
          <a:xfrm>
            <a:off x="380" y="3713226"/>
            <a:ext cx="10058018" cy="39448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we do with BFS/DFS? (2)</a:t>
            </a:r>
            <a:endParaRPr/>
          </a:p>
        </p:txBody>
      </p:sp>
      <p:sp>
        <p:nvSpPr>
          <p:cNvPr id="509" name="Google Shape;509;p33"/>
          <p:cNvSpPr txBox="1"/>
          <p:nvPr/>
        </p:nvSpPr>
        <p:spPr>
          <a:xfrm>
            <a:off x="590804" y="1861820"/>
            <a:ext cx="8819515" cy="4009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component(s)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5080" rtl="0" algn="l">
              <a:lnSpc>
                <a:spcPct val="108181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is sub graph in which any 2 vertices are connected to each  other by at least one path, and is connected to no additional vertices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BFS/DFS, we can identify/label/count components in graph 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5619" marR="0" rtl="0" algn="l">
              <a:lnSpc>
                <a:spcPct val="100000"/>
              </a:lnSpc>
              <a:spcBef>
                <a:spcPts val="172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CC	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762635" marR="5848350" rtl="0" algn="l">
              <a:lnSpc>
                <a:spcPct val="135897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in V  visited[v] 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291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in V </a:t>
            </a: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O(V)?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990" lvl="0" marL="1064260" marR="5345430" rtl="0" algn="l">
              <a:lnSpc>
                <a:spcPct val="135897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visited[v] == 0  CC	</a:t>
            </a:r>
            <a:r>
              <a:rPr lang="en-US" sz="1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CC + 1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33"/>
          <p:cNvSpPr txBox="1"/>
          <p:nvPr/>
        </p:nvSpPr>
        <p:spPr>
          <a:xfrm>
            <a:off x="1641601" y="5882640"/>
            <a:ext cx="2727325" cy="991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DFSrec(v)</a:t>
            </a: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//O(V+E)?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BFS from v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is also OK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4575809" y="5613653"/>
            <a:ext cx="5305043" cy="1894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9111233" y="5632703"/>
            <a:ext cx="754380" cy="754380"/>
          </a:xfrm>
          <a:custGeom>
            <a:rect b="b" l="l" r="r" t="t"/>
            <a:pathLst>
              <a:path extrusionOk="0" h="754379" w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9095231" y="5616702"/>
            <a:ext cx="786130" cy="786130"/>
          </a:xfrm>
          <a:custGeom>
            <a:rect b="b" l="l" r="r" t="t"/>
            <a:pathLst>
              <a:path extrusionOk="0" h="786129" w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extrusionOk="0" h="786129" w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3"/>
          <p:cNvSpPr txBox="1"/>
          <p:nvPr/>
        </p:nvSpPr>
        <p:spPr>
          <a:xfrm>
            <a:off x="4836667" y="5720079"/>
            <a:ext cx="477075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	1	3	4	5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1900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Reachability Test</a:t>
            </a:r>
            <a:endParaRPr/>
          </a:p>
        </p:txBody>
      </p:sp>
      <p:sp>
        <p:nvSpPr>
          <p:cNvPr id="520" name="Google Shape;520;p34"/>
          <p:cNvSpPr txBox="1"/>
          <p:nvPr/>
        </p:nvSpPr>
        <p:spPr>
          <a:xfrm>
            <a:off x="718808" y="1772843"/>
            <a:ext cx="8622665" cy="172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" lvl="0" marL="12700" marR="508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various DFS (or BFS)  operations on the sample Graph (CP3 4.1, Undirected)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1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DFS(0)/BFS(0)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DFS(5)/BFS(5)</a:t>
            </a: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</a:t>
            </a:r>
            <a:r>
              <a:rPr b="1"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DFS(6)/BFS(6)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4"/>
          <p:cNvSpPr/>
          <p:nvPr/>
        </p:nvSpPr>
        <p:spPr>
          <a:xfrm>
            <a:off x="380" y="3721608"/>
            <a:ext cx="10058018" cy="39364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5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019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What is the time complexity for  “counting connected component”?</a:t>
            </a:r>
            <a:endParaRPr sz="4400"/>
          </a:p>
        </p:txBody>
      </p:sp>
      <p:sp>
        <p:nvSpPr>
          <p:cNvPr id="527" name="Google Shape;527;p35"/>
          <p:cNvSpPr txBox="1"/>
          <p:nvPr/>
        </p:nvSpPr>
        <p:spPr>
          <a:xfrm>
            <a:off x="590736" y="2247209"/>
            <a:ext cx="4182745" cy="3011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5785" lvl="0" marL="578485" marR="203834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Hm… you can call O(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DFS/BFS up to </a:t>
            </a:r>
            <a:r>
              <a:rPr b="1"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times…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think it is O(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=  O(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V^2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6420" lvl="0" marL="57912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)...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5080" rtl="0" algn="l">
              <a:lnSpc>
                <a:spcPct val="1012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Maybe some other time 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complexity, it is O(</a:t>
            </a:r>
            <a:r>
              <a:rPr lang="en-US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5"/>
          <p:cNvSpPr/>
          <p:nvPr/>
        </p:nvSpPr>
        <p:spPr>
          <a:xfrm>
            <a:off x="380" y="3728465"/>
            <a:ext cx="513969" cy="6332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"/>
          <p:cNvSpPr txBox="1"/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we do with BFS/DFS? (3)</a:t>
            </a:r>
            <a:endParaRPr/>
          </a:p>
        </p:txBody>
      </p:sp>
      <p:sp>
        <p:nvSpPr>
          <p:cNvPr id="534" name="Google Shape;534;p36"/>
          <p:cNvSpPr txBox="1"/>
          <p:nvPr/>
        </p:nvSpPr>
        <p:spPr>
          <a:xfrm>
            <a:off x="590804" y="1908555"/>
            <a:ext cx="8664575" cy="227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Topological Sort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508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Topological sort of a DAG is a linear ordering of its vertices in which  each vertex comes before all vertices to which it has outbound edges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DAG has one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more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topological sorts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461009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main purpose of finding topological sort: for Dynamic  Programming (DP) on DAG (will be discussed a few weeks later…)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6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6"/>
          <p:cNvSpPr/>
          <p:nvPr/>
        </p:nvSpPr>
        <p:spPr>
          <a:xfrm>
            <a:off x="9111233" y="5632703"/>
            <a:ext cx="754380" cy="754380"/>
          </a:xfrm>
          <a:custGeom>
            <a:rect b="b" l="l" r="r" t="t"/>
            <a:pathLst>
              <a:path extrusionOk="0" h="754379" w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6"/>
          <p:cNvSpPr/>
          <p:nvPr/>
        </p:nvSpPr>
        <p:spPr>
          <a:xfrm>
            <a:off x="9095231" y="5616702"/>
            <a:ext cx="786130" cy="786130"/>
          </a:xfrm>
          <a:custGeom>
            <a:rect b="b" l="l" r="r" t="t"/>
            <a:pathLst>
              <a:path extrusionOk="0" h="786129" w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extrusionOk="0" h="786129" w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8" name="Google Shape;538;p36"/>
          <p:cNvGraphicFramePr/>
          <p:nvPr/>
        </p:nvGraphicFramePr>
        <p:xfrm>
          <a:off x="4828666" y="5762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{7E8598FD-B82C-4636-B817-AA795C1BB965}</a:tableStyleId>
              </a:tblPr>
              <a:tblGrid>
                <a:gridCol w="710125"/>
                <a:gridCol w="1149850"/>
                <a:gridCol w="1129675"/>
                <a:gridCol w="1108700"/>
                <a:gridCol w="689925"/>
              </a:tblGrid>
              <a:tr h="8430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320" marR="0" rtl="0" algn="ctr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4604" rtl="0" algn="r">
                        <a:lnSpc>
                          <a:spcPct val="110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83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460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539" name="Google Shape;539;p36"/>
          <p:cNvSpPr/>
          <p:nvPr/>
        </p:nvSpPr>
        <p:spPr>
          <a:xfrm>
            <a:off x="6490715" y="6233850"/>
            <a:ext cx="2730500" cy="901700"/>
          </a:xfrm>
          <a:custGeom>
            <a:rect b="b" l="l" r="r" t="t"/>
            <a:pathLst>
              <a:path extrusionOk="0" h="901700" w="27305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extrusionOk="0" h="901700" w="27305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extrusionOk="0" h="901700" w="27305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extrusionOk="0" h="901700" w="27305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extrusionOk="0" h="901700" w="27305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extrusionOk="0" h="901700" w="27305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6"/>
          <p:cNvSpPr/>
          <p:nvPr/>
        </p:nvSpPr>
        <p:spPr>
          <a:xfrm>
            <a:off x="34290" y="6893052"/>
            <a:ext cx="2783205" cy="721995"/>
          </a:xfrm>
          <a:custGeom>
            <a:rect b="b" l="l" r="r" t="t"/>
            <a:pathLst>
              <a:path extrusionOk="0" h="721995" w="2783205">
                <a:moveTo>
                  <a:pt x="2782824" y="719327"/>
                </a:moveTo>
                <a:lnTo>
                  <a:pt x="2782824" y="2285"/>
                </a:lnTo>
                <a:lnTo>
                  <a:pt x="2780538" y="0"/>
                </a:lnTo>
                <a:lnTo>
                  <a:pt x="2285" y="0"/>
                </a:lnTo>
                <a:lnTo>
                  <a:pt x="0" y="2285"/>
                </a:lnTo>
                <a:lnTo>
                  <a:pt x="0" y="719327"/>
                </a:lnTo>
                <a:lnTo>
                  <a:pt x="2286" y="721613"/>
                </a:lnTo>
                <a:lnTo>
                  <a:pt x="5333" y="721613"/>
                </a:lnTo>
                <a:lnTo>
                  <a:pt x="5334" y="10667"/>
                </a:lnTo>
                <a:lnTo>
                  <a:pt x="10668" y="5333"/>
                </a:lnTo>
                <a:lnTo>
                  <a:pt x="10668" y="10667"/>
                </a:lnTo>
                <a:lnTo>
                  <a:pt x="2772156" y="10667"/>
                </a:lnTo>
                <a:lnTo>
                  <a:pt x="2772156" y="5333"/>
                </a:lnTo>
                <a:lnTo>
                  <a:pt x="2777490" y="10667"/>
                </a:lnTo>
                <a:lnTo>
                  <a:pt x="2777490" y="721613"/>
                </a:lnTo>
                <a:lnTo>
                  <a:pt x="2780538" y="721613"/>
                </a:lnTo>
                <a:lnTo>
                  <a:pt x="2782824" y="719327"/>
                </a:lnTo>
                <a:close/>
              </a:path>
              <a:path extrusionOk="0" h="721995" w="2783205">
                <a:moveTo>
                  <a:pt x="10668" y="10667"/>
                </a:moveTo>
                <a:lnTo>
                  <a:pt x="10668" y="5333"/>
                </a:lnTo>
                <a:lnTo>
                  <a:pt x="5334" y="10667"/>
                </a:lnTo>
                <a:lnTo>
                  <a:pt x="10668" y="10667"/>
                </a:lnTo>
                <a:close/>
              </a:path>
              <a:path extrusionOk="0" h="721995" w="2783205">
                <a:moveTo>
                  <a:pt x="10668" y="710945"/>
                </a:moveTo>
                <a:lnTo>
                  <a:pt x="10668" y="10667"/>
                </a:lnTo>
                <a:lnTo>
                  <a:pt x="5334" y="10667"/>
                </a:lnTo>
                <a:lnTo>
                  <a:pt x="5334" y="710945"/>
                </a:lnTo>
                <a:lnTo>
                  <a:pt x="10668" y="710945"/>
                </a:lnTo>
                <a:close/>
              </a:path>
              <a:path extrusionOk="0" h="721995" w="2783205">
                <a:moveTo>
                  <a:pt x="2777490" y="710945"/>
                </a:moveTo>
                <a:lnTo>
                  <a:pt x="5334" y="710945"/>
                </a:lnTo>
                <a:lnTo>
                  <a:pt x="10668" y="716279"/>
                </a:lnTo>
                <a:lnTo>
                  <a:pt x="10668" y="721613"/>
                </a:lnTo>
                <a:lnTo>
                  <a:pt x="2772156" y="721613"/>
                </a:lnTo>
                <a:lnTo>
                  <a:pt x="2772156" y="716279"/>
                </a:lnTo>
                <a:lnTo>
                  <a:pt x="2777490" y="710945"/>
                </a:lnTo>
                <a:close/>
              </a:path>
              <a:path extrusionOk="0" h="721995" w="2783205">
                <a:moveTo>
                  <a:pt x="10668" y="721613"/>
                </a:moveTo>
                <a:lnTo>
                  <a:pt x="10668" y="716279"/>
                </a:lnTo>
                <a:lnTo>
                  <a:pt x="5334" y="710945"/>
                </a:lnTo>
                <a:lnTo>
                  <a:pt x="5333" y="721613"/>
                </a:lnTo>
                <a:lnTo>
                  <a:pt x="10668" y="721613"/>
                </a:lnTo>
                <a:close/>
              </a:path>
              <a:path extrusionOk="0" h="721995" w="2783205">
                <a:moveTo>
                  <a:pt x="2777490" y="10667"/>
                </a:moveTo>
                <a:lnTo>
                  <a:pt x="2772156" y="5333"/>
                </a:lnTo>
                <a:lnTo>
                  <a:pt x="2772156" y="10667"/>
                </a:lnTo>
                <a:lnTo>
                  <a:pt x="2777490" y="10667"/>
                </a:lnTo>
                <a:close/>
              </a:path>
              <a:path extrusionOk="0" h="721995" w="2783205">
                <a:moveTo>
                  <a:pt x="2777490" y="710945"/>
                </a:moveTo>
                <a:lnTo>
                  <a:pt x="2777490" y="10667"/>
                </a:lnTo>
                <a:lnTo>
                  <a:pt x="2772156" y="10667"/>
                </a:lnTo>
                <a:lnTo>
                  <a:pt x="2772156" y="710945"/>
                </a:lnTo>
                <a:lnTo>
                  <a:pt x="2777490" y="710945"/>
                </a:lnTo>
                <a:close/>
              </a:path>
              <a:path extrusionOk="0" h="721995" w="2783205">
                <a:moveTo>
                  <a:pt x="2777490" y="721613"/>
                </a:moveTo>
                <a:lnTo>
                  <a:pt x="2777490" y="710945"/>
                </a:lnTo>
                <a:lnTo>
                  <a:pt x="2772156" y="716279"/>
                </a:lnTo>
                <a:lnTo>
                  <a:pt x="2772156" y="721613"/>
                </a:lnTo>
                <a:lnTo>
                  <a:pt x="2777490" y="721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6"/>
          <p:cNvSpPr txBox="1"/>
          <p:nvPr/>
        </p:nvSpPr>
        <p:spPr>
          <a:xfrm>
            <a:off x="126745" y="6932028"/>
            <a:ext cx="208280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 to myself:  slow down here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7"/>
          <p:cNvSpPr txBox="1"/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we do with BFS/DFS? (4)</a:t>
            </a:r>
            <a:endParaRPr/>
          </a:p>
        </p:txBody>
      </p:sp>
      <p:sp>
        <p:nvSpPr>
          <p:cNvPr id="547" name="Google Shape;547;p37"/>
          <p:cNvSpPr txBox="1"/>
          <p:nvPr/>
        </p:nvSpPr>
        <p:spPr>
          <a:xfrm>
            <a:off x="590804" y="1908555"/>
            <a:ext cx="8771890" cy="2265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Topological Sort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508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graph is a DAG, then simply running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it (and at the same  time record the vertices in “post‐order” manner) will give us one valid  topological order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“Post‐order” = process vertex </a:t>
            </a:r>
            <a:r>
              <a:rPr b="1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all children of </a:t>
            </a:r>
            <a:r>
              <a:rPr b="1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been visited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pseudo code in the next slide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7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7"/>
          <p:cNvSpPr/>
          <p:nvPr/>
        </p:nvSpPr>
        <p:spPr>
          <a:xfrm>
            <a:off x="9111233" y="5632703"/>
            <a:ext cx="754380" cy="754380"/>
          </a:xfrm>
          <a:custGeom>
            <a:rect b="b" l="l" r="r" t="t"/>
            <a:pathLst>
              <a:path extrusionOk="0" h="754379" w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7"/>
          <p:cNvSpPr/>
          <p:nvPr/>
        </p:nvSpPr>
        <p:spPr>
          <a:xfrm>
            <a:off x="9095231" y="5616702"/>
            <a:ext cx="786130" cy="786130"/>
          </a:xfrm>
          <a:custGeom>
            <a:rect b="b" l="l" r="r" t="t"/>
            <a:pathLst>
              <a:path extrusionOk="0" h="786129" w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extrusionOk="0" h="786129" w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1" name="Google Shape;551;p37"/>
          <p:cNvGraphicFramePr/>
          <p:nvPr/>
        </p:nvGraphicFramePr>
        <p:xfrm>
          <a:off x="4828666" y="5762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{7E8598FD-B82C-4636-B817-AA795C1BB965}</a:tableStyleId>
              </a:tblPr>
              <a:tblGrid>
                <a:gridCol w="710125"/>
                <a:gridCol w="1149850"/>
                <a:gridCol w="1129675"/>
                <a:gridCol w="1108700"/>
                <a:gridCol w="689925"/>
              </a:tblGrid>
              <a:tr h="8430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320" marR="0" rtl="0" algn="ctr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4604" rtl="0" algn="r">
                        <a:lnSpc>
                          <a:spcPct val="110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83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460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552" name="Google Shape;552;p37"/>
          <p:cNvSpPr/>
          <p:nvPr/>
        </p:nvSpPr>
        <p:spPr>
          <a:xfrm>
            <a:off x="6490715" y="6233850"/>
            <a:ext cx="2730500" cy="901700"/>
          </a:xfrm>
          <a:custGeom>
            <a:rect b="b" l="l" r="r" t="t"/>
            <a:pathLst>
              <a:path extrusionOk="0" h="901700" w="27305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extrusionOk="0" h="901700" w="27305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extrusionOk="0" h="901700" w="27305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extrusionOk="0" h="901700" w="27305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extrusionOk="0" h="901700" w="27305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extrusionOk="0" h="901700" w="27305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"/>
          <p:cNvSpPr txBox="1"/>
          <p:nvPr>
            <p:ph type="title"/>
          </p:nvPr>
        </p:nvSpPr>
        <p:spPr>
          <a:xfrm>
            <a:off x="1012189" y="400557"/>
            <a:ext cx="8032750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for TopoSort – Pseudo Code</a:t>
            </a:r>
            <a:endParaRPr/>
          </a:p>
        </p:txBody>
      </p:sp>
      <p:sp>
        <p:nvSpPr>
          <p:cNvPr id="558" name="Google Shape;558;p38"/>
          <p:cNvSpPr txBox="1"/>
          <p:nvPr/>
        </p:nvSpPr>
        <p:spPr>
          <a:xfrm>
            <a:off x="590804" y="1157985"/>
            <a:ext cx="7821295" cy="294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655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 look at the codes in </a:t>
            </a:r>
            <a:r>
              <a:rPr lang="en-US" sz="305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red/underlined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DFSrec(u)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1305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visited[u]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US" sz="17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to avoid cycle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9240" lvl="0" marL="549910" marR="1617980" rtl="0" algn="l">
              <a:lnSpc>
                <a:spcPct val="145142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adjacent to u </a:t>
            </a:r>
            <a:r>
              <a:rPr lang="en-US" sz="17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order of neighbor  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visited[v] = 0 </a:t>
            </a:r>
            <a:r>
              <a:rPr lang="en-US" sz="17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	influences DFS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35" lvl="0" marL="818514" marR="1752600" rtl="0" algn="l">
              <a:lnSpc>
                <a:spcPct val="142857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p[v]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lang="en-US" sz="17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visitation sequence  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DFSrec(v) </a:t>
            </a:r>
            <a:r>
              <a:rPr lang="en-US" sz="17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recursive (implicit stack)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067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7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append u to the back of toposort </a:t>
            </a:r>
            <a:r>
              <a:rPr lang="en-US" sz="1750" u="sng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"post-order"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38"/>
          <p:cNvSpPr txBox="1"/>
          <p:nvPr/>
        </p:nvSpPr>
        <p:spPr>
          <a:xfrm>
            <a:off x="590804" y="4419777"/>
            <a:ext cx="2847340" cy="2280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in the main method  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all v in V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1305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visited[v]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68605" lvl="0" marL="12700" marR="945514" rtl="0" algn="l">
              <a:lnSpc>
                <a:spcPct val="1197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p[v]  </a:t>
            </a:r>
            <a:r>
              <a:rPr lang="en-US" sz="1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🡨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  </a:t>
            </a:r>
            <a:r>
              <a:rPr lang="en-US" sz="17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clear toposort  for all v in V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067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7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visited[v] == 0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38"/>
          <p:cNvSpPr txBox="1"/>
          <p:nvPr/>
        </p:nvSpPr>
        <p:spPr>
          <a:xfrm>
            <a:off x="590814" y="6673012"/>
            <a:ext cx="6473825" cy="671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537210" lvl="0" marL="12700" marR="5080" rtl="0" algn="l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DFSrec(s) </a:t>
            </a:r>
            <a:r>
              <a:rPr lang="en-US" sz="175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start the recursive call from s  </a:t>
            </a:r>
            <a:r>
              <a:rPr lang="en-US" sz="17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reverse toposort and output it</a:t>
            </a:r>
            <a:endParaRPr sz="1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38"/>
          <p:cNvSpPr/>
          <p:nvPr/>
        </p:nvSpPr>
        <p:spPr>
          <a:xfrm>
            <a:off x="3440429" y="5975603"/>
            <a:ext cx="4050029" cy="451484"/>
          </a:xfrm>
          <a:custGeom>
            <a:rect b="b" l="l" r="r" t="t"/>
            <a:pathLst>
              <a:path extrusionOk="0" h="451485" w="4050029">
                <a:moveTo>
                  <a:pt x="4050029" y="448817"/>
                </a:moveTo>
                <a:lnTo>
                  <a:pt x="4050029" y="2285"/>
                </a:lnTo>
                <a:lnTo>
                  <a:pt x="4047744" y="0"/>
                </a:lnTo>
                <a:lnTo>
                  <a:pt x="2285" y="0"/>
                </a:lnTo>
                <a:lnTo>
                  <a:pt x="0" y="2286"/>
                </a:lnTo>
                <a:lnTo>
                  <a:pt x="0" y="448818"/>
                </a:lnTo>
                <a:lnTo>
                  <a:pt x="2286" y="451104"/>
                </a:lnTo>
                <a:lnTo>
                  <a:pt x="4572" y="451104"/>
                </a:lnTo>
                <a:lnTo>
                  <a:pt x="4572" y="10668"/>
                </a:lnTo>
                <a:lnTo>
                  <a:pt x="9906" y="5334"/>
                </a:lnTo>
                <a:lnTo>
                  <a:pt x="9905" y="10668"/>
                </a:lnTo>
                <a:lnTo>
                  <a:pt x="4039362" y="10667"/>
                </a:lnTo>
                <a:lnTo>
                  <a:pt x="4039362" y="5333"/>
                </a:lnTo>
                <a:lnTo>
                  <a:pt x="4044696" y="10667"/>
                </a:lnTo>
                <a:lnTo>
                  <a:pt x="4044696" y="451103"/>
                </a:lnTo>
                <a:lnTo>
                  <a:pt x="4047744" y="451103"/>
                </a:lnTo>
                <a:lnTo>
                  <a:pt x="4050029" y="448817"/>
                </a:lnTo>
                <a:close/>
              </a:path>
              <a:path extrusionOk="0" h="451485" w="4050029">
                <a:moveTo>
                  <a:pt x="9905" y="10668"/>
                </a:moveTo>
                <a:lnTo>
                  <a:pt x="9906" y="5334"/>
                </a:lnTo>
                <a:lnTo>
                  <a:pt x="4572" y="10668"/>
                </a:lnTo>
                <a:lnTo>
                  <a:pt x="9905" y="10668"/>
                </a:lnTo>
                <a:close/>
              </a:path>
              <a:path extrusionOk="0" h="451485" w="4050029">
                <a:moveTo>
                  <a:pt x="9905" y="440436"/>
                </a:moveTo>
                <a:lnTo>
                  <a:pt x="9905" y="10668"/>
                </a:lnTo>
                <a:lnTo>
                  <a:pt x="4572" y="10668"/>
                </a:lnTo>
                <a:lnTo>
                  <a:pt x="4572" y="440436"/>
                </a:lnTo>
                <a:lnTo>
                  <a:pt x="9905" y="440436"/>
                </a:lnTo>
                <a:close/>
              </a:path>
              <a:path extrusionOk="0" h="451485" w="4050029">
                <a:moveTo>
                  <a:pt x="4044696" y="440435"/>
                </a:moveTo>
                <a:lnTo>
                  <a:pt x="4572" y="440436"/>
                </a:lnTo>
                <a:lnTo>
                  <a:pt x="9906" y="445770"/>
                </a:lnTo>
                <a:lnTo>
                  <a:pt x="9905" y="451104"/>
                </a:lnTo>
                <a:lnTo>
                  <a:pt x="4039362" y="451103"/>
                </a:lnTo>
                <a:lnTo>
                  <a:pt x="4039362" y="445769"/>
                </a:lnTo>
                <a:lnTo>
                  <a:pt x="4044696" y="440435"/>
                </a:lnTo>
                <a:close/>
              </a:path>
              <a:path extrusionOk="0" h="451485" w="4050029">
                <a:moveTo>
                  <a:pt x="9905" y="451104"/>
                </a:moveTo>
                <a:lnTo>
                  <a:pt x="9906" y="445770"/>
                </a:lnTo>
                <a:lnTo>
                  <a:pt x="4572" y="440436"/>
                </a:lnTo>
                <a:lnTo>
                  <a:pt x="4572" y="451104"/>
                </a:lnTo>
                <a:lnTo>
                  <a:pt x="9905" y="451104"/>
                </a:lnTo>
                <a:close/>
              </a:path>
              <a:path extrusionOk="0" h="451485" w="4050029">
                <a:moveTo>
                  <a:pt x="4044696" y="10667"/>
                </a:moveTo>
                <a:lnTo>
                  <a:pt x="4039362" y="5333"/>
                </a:lnTo>
                <a:lnTo>
                  <a:pt x="4039362" y="10667"/>
                </a:lnTo>
                <a:lnTo>
                  <a:pt x="4044696" y="10667"/>
                </a:lnTo>
                <a:close/>
              </a:path>
              <a:path extrusionOk="0" h="451485" w="4050029">
                <a:moveTo>
                  <a:pt x="4044696" y="440435"/>
                </a:moveTo>
                <a:lnTo>
                  <a:pt x="4044696" y="10667"/>
                </a:lnTo>
                <a:lnTo>
                  <a:pt x="4039362" y="10667"/>
                </a:lnTo>
                <a:lnTo>
                  <a:pt x="4039362" y="440435"/>
                </a:lnTo>
                <a:lnTo>
                  <a:pt x="4044696" y="440435"/>
                </a:lnTo>
                <a:close/>
              </a:path>
              <a:path extrusionOk="0" h="451485" w="4050029">
                <a:moveTo>
                  <a:pt x="4044696" y="451103"/>
                </a:moveTo>
                <a:lnTo>
                  <a:pt x="4044696" y="440435"/>
                </a:lnTo>
                <a:lnTo>
                  <a:pt x="4039362" y="445769"/>
                </a:lnTo>
                <a:lnTo>
                  <a:pt x="4039362" y="451103"/>
                </a:lnTo>
                <a:lnTo>
                  <a:pt x="4044696" y="45110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8"/>
          <p:cNvSpPr txBox="1"/>
          <p:nvPr/>
        </p:nvSpPr>
        <p:spPr>
          <a:xfrm>
            <a:off x="3532885" y="6013196"/>
            <a:ext cx="3721735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toposort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kind of List (Vector)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9"/>
          <p:cNvSpPr txBox="1"/>
          <p:nvPr>
            <p:ph type="title"/>
          </p:nvPr>
        </p:nvSpPr>
        <p:spPr>
          <a:xfrm>
            <a:off x="711962" y="635254"/>
            <a:ext cx="8634095" cy="739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can we do with BFS/DFS? (5)</a:t>
            </a:r>
            <a:endParaRPr/>
          </a:p>
        </p:txBody>
      </p:sp>
      <p:sp>
        <p:nvSpPr>
          <p:cNvPr id="568" name="Google Shape;568;p39"/>
          <p:cNvSpPr txBox="1"/>
          <p:nvPr/>
        </p:nvSpPr>
        <p:spPr>
          <a:xfrm>
            <a:off x="590804" y="1908555"/>
            <a:ext cx="7968615" cy="1205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Topological Sort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have visited all neighbors of 0 recursively with DFS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toposort list = [list of vertices reachable from 0] ‐ vertex 0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9"/>
          <p:cNvSpPr txBox="1"/>
          <p:nvPr>
            <p:ph idx="1" type="body"/>
          </p:nvPr>
        </p:nvSpPr>
        <p:spPr>
          <a:xfrm>
            <a:off x="591465" y="1908555"/>
            <a:ext cx="8875468" cy="509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3900">
            <a:spAutoFit/>
          </a:bodyPr>
          <a:lstStyle/>
          <a:p>
            <a:pPr indent="-251460" lvl="0" marL="12687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US" sz="1750"/>
              <a:t>Suppose we have visited all neighbors of 1 recursively with DFS</a:t>
            </a:r>
            <a:endParaRPr sz="1750"/>
          </a:p>
          <a:p>
            <a:pPr indent="-251460" lvl="0" marL="126873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US" sz="1750"/>
              <a:t>toposort list = [[list of vertices reachable from 1] </a:t>
            </a:r>
            <a:r>
              <a:rPr lang="en-US" sz="1750">
                <a:latin typeface="Calibri"/>
                <a:ea typeface="Calibri"/>
                <a:cs typeface="Calibri"/>
                <a:sym typeface="Calibri"/>
              </a:rPr>
              <a:t>‐ </a:t>
            </a:r>
            <a:r>
              <a:rPr lang="en-US" sz="1750"/>
              <a:t>vertex 1] </a:t>
            </a:r>
            <a:r>
              <a:rPr lang="en-US" sz="1750">
                <a:latin typeface="Calibri"/>
                <a:ea typeface="Calibri"/>
                <a:cs typeface="Calibri"/>
                <a:sym typeface="Calibri"/>
              </a:rPr>
              <a:t>‐ </a:t>
            </a:r>
            <a:r>
              <a:rPr lang="en-US" sz="1750"/>
              <a:t>vertex 0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251460" lvl="0" marL="126873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US" sz="1750"/>
              <a:t>and so on…</a:t>
            </a:r>
            <a:endParaRPr sz="1750"/>
          </a:p>
          <a:p>
            <a:pPr indent="-314325" lvl="0" marL="828675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/>
              <a:t>We will eventually have = [</a:t>
            </a:r>
            <a:r>
              <a:rPr lang="en-US" sz="2200" u="sng"/>
              <a:t>4, 3, 5, 2, 1, 0</a:t>
            </a:r>
            <a:r>
              <a:rPr lang="en-US" sz="2200"/>
              <a:t>, 6, 7]</a:t>
            </a:r>
            <a:endParaRPr sz="2200"/>
          </a:p>
          <a:p>
            <a:pPr indent="-314325" lvl="0" marL="828675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/>
              <a:t>Reversing it, we will have = [7, 6, 0, 1, 2, 5, 3, 4]</a:t>
            </a:r>
            <a:endParaRPr sz="2200"/>
          </a:p>
        </p:txBody>
      </p:sp>
      <p:sp>
        <p:nvSpPr>
          <p:cNvPr id="570" name="Google Shape;570;p39"/>
          <p:cNvSpPr/>
          <p:nvPr/>
        </p:nvSpPr>
        <p:spPr>
          <a:xfrm>
            <a:off x="4577334" y="5613653"/>
            <a:ext cx="5303519" cy="1894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9"/>
          <p:cNvSpPr/>
          <p:nvPr/>
        </p:nvSpPr>
        <p:spPr>
          <a:xfrm>
            <a:off x="9111233" y="5632703"/>
            <a:ext cx="754380" cy="754380"/>
          </a:xfrm>
          <a:custGeom>
            <a:rect b="b" l="l" r="r" t="t"/>
            <a:pathLst>
              <a:path extrusionOk="0" h="754379" w="754379">
                <a:moveTo>
                  <a:pt x="754380" y="377189"/>
                </a:moveTo>
                <a:lnTo>
                  <a:pt x="751436" y="329933"/>
                </a:lnTo>
                <a:lnTo>
                  <a:pt x="742842" y="284411"/>
                </a:lnTo>
                <a:lnTo>
                  <a:pt x="728955" y="240982"/>
                </a:lnTo>
                <a:lnTo>
                  <a:pt x="710129" y="199999"/>
                </a:lnTo>
                <a:lnTo>
                  <a:pt x="686720" y="161820"/>
                </a:lnTo>
                <a:lnTo>
                  <a:pt x="659085" y="126799"/>
                </a:lnTo>
                <a:lnTo>
                  <a:pt x="627580" y="95294"/>
                </a:lnTo>
                <a:lnTo>
                  <a:pt x="592559" y="67659"/>
                </a:lnTo>
                <a:lnTo>
                  <a:pt x="554380" y="44250"/>
                </a:lnTo>
                <a:lnTo>
                  <a:pt x="513397" y="25424"/>
                </a:lnTo>
                <a:lnTo>
                  <a:pt x="469968" y="11537"/>
                </a:lnTo>
                <a:lnTo>
                  <a:pt x="424446" y="2943"/>
                </a:lnTo>
                <a:lnTo>
                  <a:pt x="377189" y="0"/>
                </a:lnTo>
                <a:lnTo>
                  <a:pt x="329783" y="2943"/>
                </a:lnTo>
                <a:lnTo>
                  <a:pt x="284160" y="11537"/>
                </a:lnTo>
                <a:lnTo>
                  <a:pt x="240669" y="25424"/>
                </a:lnTo>
                <a:lnTo>
                  <a:pt x="199662" y="44250"/>
                </a:lnTo>
                <a:lnTo>
                  <a:pt x="161487" y="67659"/>
                </a:lnTo>
                <a:lnTo>
                  <a:pt x="126493" y="95294"/>
                </a:lnTo>
                <a:lnTo>
                  <a:pt x="95031" y="126799"/>
                </a:lnTo>
                <a:lnTo>
                  <a:pt x="67451" y="161820"/>
                </a:lnTo>
                <a:lnTo>
                  <a:pt x="44100" y="199999"/>
                </a:lnTo>
                <a:lnTo>
                  <a:pt x="25331" y="240982"/>
                </a:lnTo>
                <a:lnTo>
                  <a:pt x="11491" y="284411"/>
                </a:lnTo>
                <a:lnTo>
                  <a:pt x="2931" y="329933"/>
                </a:lnTo>
                <a:lnTo>
                  <a:pt x="0" y="377189"/>
                </a:lnTo>
                <a:lnTo>
                  <a:pt x="2931" y="424446"/>
                </a:lnTo>
                <a:lnTo>
                  <a:pt x="11491" y="469968"/>
                </a:lnTo>
                <a:lnTo>
                  <a:pt x="25331" y="513397"/>
                </a:lnTo>
                <a:lnTo>
                  <a:pt x="44100" y="554380"/>
                </a:lnTo>
                <a:lnTo>
                  <a:pt x="67451" y="592559"/>
                </a:lnTo>
                <a:lnTo>
                  <a:pt x="95031" y="627580"/>
                </a:lnTo>
                <a:lnTo>
                  <a:pt x="126493" y="659085"/>
                </a:lnTo>
                <a:lnTo>
                  <a:pt x="161487" y="686720"/>
                </a:lnTo>
                <a:lnTo>
                  <a:pt x="199662" y="710129"/>
                </a:lnTo>
                <a:lnTo>
                  <a:pt x="240669" y="728955"/>
                </a:lnTo>
                <a:lnTo>
                  <a:pt x="284160" y="742842"/>
                </a:lnTo>
                <a:lnTo>
                  <a:pt x="329783" y="751436"/>
                </a:lnTo>
                <a:lnTo>
                  <a:pt x="377190" y="754379"/>
                </a:lnTo>
                <a:lnTo>
                  <a:pt x="424446" y="751436"/>
                </a:lnTo>
                <a:lnTo>
                  <a:pt x="469968" y="742842"/>
                </a:lnTo>
                <a:lnTo>
                  <a:pt x="513397" y="728955"/>
                </a:lnTo>
                <a:lnTo>
                  <a:pt x="554380" y="710129"/>
                </a:lnTo>
                <a:lnTo>
                  <a:pt x="592559" y="686720"/>
                </a:lnTo>
                <a:lnTo>
                  <a:pt x="627580" y="659085"/>
                </a:lnTo>
                <a:lnTo>
                  <a:pt x="659085" y="627580"/>
                </a:lnTo>
                <a:lnTo>
                  <a:pt x="686720" y="592559"/>
                </a:lnTo>
                <a:lnTo>
                  <a:pt x="710129" y="554380"/>
                </a:lnTo>
                <a:lnTo>
                  <a:pt x="728955" y="513397"/>
                </a:lnTo>
                <a:lnTo>
                  <a:pt x="742842" y="469968"/>
                </a:lnTo>
                <a:lnTo>
                  <a:pt x="751436" y="424446"/>
                </a:lnTo>
                <a:lnTo>
                  <a:pt x="754380" y="377189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9"/>
          <p:cNvSpPr/>
          <p:nvPr/>
        </p:nvSpPr>
        <p:spPr>
          <a:xfrm>
            <a:off x="9095231" y="5616702"/>
            <a:ext cx="786130" cy="786130"/>
          </a:xfrm>
          <a:custGeom>
            <a:rect b="b" l="l" r="r" t="t"/>
            <a:pathLst>
              <a:path extrusionOk="0" h="786129" w="786129">
                <a:moveTo>
                  <a:pt x="785622" y="413003"/>
                </a:moveTo>
                <a:lnTo>
                  <a:pt x="785622" y="372617"/>
                </a:lnTo>
                <a:lnTo>
                  <a:pt x="784098" y="352805"/>
                </a:lnTo>
                <a:lnTo>
                  <a:pt x="770483" y="284153"/>
                </a:lnTo>
                <a:lnTo>
                  <a:pt x="754007" y="237851"/>
                </a:lnTo>
                <a:lnTo>
                  <a:pt x="732065" y="194483"/>
                </a:lnTo>
                <a:lnTo>
                  <a:pt x="705102" y="154446"/>
                </a:lnTo>
                <a:lnTo>
                  <a:pt x="673559" y="118136"/>
                </a:lnTo>
                <a:lnTo>
                  <a:pt x="637883" y="85950"/>
                </a:lnTo>
                <a:lnTo>
                  <a:pt x="598514" y="58285"/>
                </a:lnTo>
                <a:lnTo>
                  <a:pt x="555899" y="35537"/>
                </a:lnTo>
                <a:lnTo>
                  <a:pt x="510480" y="18103"/>
                </a:lnTo>
                <a:lnTo>
                  <a:pt x="462700" y="6379"/>
                </a:lnTo>
                <a:lnTo>
                  <a:pt x="413004" y="761"/>
                </a:lnTo>
                <a:lnTo>
                  <a:pt x="392429" y="0"/>
                </a:lnTo>
                <a:lnTo>
                  <a:pt x="372617" y="761"/>
                </a:lnTo>
                <a:lnTo>
                  <a:pt x="322910" y="6408"/>
                </a:lnTo>
                <a:lnTo>
                  <a:pt x="275117" y="18192"/>
                </a:lnTo>
                <a:lnTo>
                  <a:pt x="229685" y="35711"/>
                </a:lnTo>
                <a:lnTo>
                  <a:pt x="187058" y="58560"/>
                </a:lnTo>
                <a:lnTo>
                  <a:pt x="147680" y="86333"/>
                </a:lnTo>
                <a:lnTo>
                  <a:pt x="111997" y="118628"/>
                </a:lnTo>
                <a:lnTo>
                  <a:pt x="80454" y="155039"/>
                </a:lnTo>
                <a:lnTo>
                  <a:pt x="53495" y="195161"/>
                </a:lnTo>
                <a:lnTo>
                  <a:pt x="31565" y="238591"/>
                </a:lnTo>
                <a:lnTo>
                  <a:pt x="15109" y="284924"/>
                </a:lnTo>
                <a:lnTo>
                  <a:pt x="4571" y="333755"/>
                </a:lnTo>
                <a:lnTo>
                  <a:pt x="761" y="373379"/>
                </a:lnTo>
                <a:lnTo>
                  <a:pt x="0" y="393191"/>
                </a:lnTo>
                <a:lnTo>
                  <a:pt x="762" y="413765"/>
                </a:lnTo>
                <a:lnTo>
                  <a:pt x="4572" y="453389"/>
                </a:lnTo>
                <a:lnTo>
                  <a:pt x="20586" y="518617"/>
                </a:lnTo>
                <a:lnTo>
                  <a:pt x="31242" y="545131"/>
                </a:lnTo>
                <a:lnTo>
                  <a:pt x="31242" y="392429"/>
                </a:lnTo>
                <a:lnTo>
                  <a:pt x="32004" y="374141"/>
                </a:lnTo>
                <a:lnTo>
                  <a:pt x="46071" y="291073"/>
                </a:lnTo>
                <a:lnTo>
                  <a:pt x="62189" y="247059"/>
                </a:lnTo>
                <a:lnTo>
                  <a:pt x="83696" y="205944"/>
                </a:lnTo>
                <a:lnTo>
                  <a:pt x="110121" y="168151"/>
                </a:lnTo>
                <a:lnTo>
                  <a:pt x="140992" y="134100"/>
                </a:lnTo>
                <a:lnTo>
                  <a:pt x="175838" y="104213"/>
                </a:lnTo>
                <a:lnTo>
                  <a:pt x="214188" y="78913"/>
                </a:lnTo>
                <a:lnTo>
                  <a:pt x="255569" y="58620"/>
                </a:lnTo>
                <a:lnTo>
                  <a:pt x="299512" y="43756"/>
                </a:lnTo>
                <a:lnTo>
                  <a:pt x="345543" y="34743"/>
                </a:lnTo>
                <a:lnTo>
                  <a:pt x="392430" y="32047"/>
                </a:lnTo>
                <a:lnTo>
                  <a:pt x="413766" y="32130"/>
                </a:lnTo>
                <a:lnTo>
                  <a:pt x="480622" y="42500"/>
                </a:lnTo>
                <a:lnTo>
                  <a:pt x="527955" y="57885"/>
                </a:lnTo>
                <a:lnTo>
                  <a:pt x="572075" y="79223"/>
                </a:lnTo>
                <a:lnTo>
                  <a:pt x="612528" y="106053"/>
                </a:lnTo>
                <a:lnTo>
                  <a:pt x="648862" y="137917"/>
                </a:lnTo>
                <a:lnTo>
                  <a:pt x="680622" y="174352"/>
                </a:lnTo>
                <a:lnTo>
                  <a:pt x="707354" y="214900"/>
                </a:lnTo>
                <a:lnTo>
                  <a:pt x="728607" y="259100"/>
                </a:lnTo>
                <a:lnTo>
                  <a:pt x="743925" y="306492"/>
                </a:lnTo>
                <a:lnTo>
                  <a:pt x="752856" y="356615"/>
                </a:lnTo>
                <a:lnTo>
                  <a:pt x="754380" y="393191"/>
                </a:lnTo>
                <a:lnTo>
                  <a:pt x="754380" y="545941"/>
                </a:lnTo>
                <a:lnTo>
                  <a:pt x="767888" y="510791"/>
                </a:lnTo>
                <a:lnTo>
                  <a:pt x="779735" y="462932"/>
                </a:lnTo>
                <a:lnTo>
                  <a:pt x="785622" y="413003"/>
                </a:lnTo>
                <a:close/>
              </a:path>
              <a:path extrusionOk="0" h="786129" w="786129">
                <a:moveTo>
                  <a:pt x="754380" y="545941"/>
                </a:moveTo>
                <a:lnTo>
                  <a:pt x="754380" y="393191"/>
                </a:lnTo>
                <a:lnTo>
                  <a:pt x="752856" y="430529"/>
                </a:lnTo>
                <a:lnTo>
                  <a:pt x="744086" y="480317"/>
                </a:lnTo>
                <a:lnTo>
                  <a:pt x="728731" y="527555"/>
                </a:lnTo>
                <a:lnTo>
                  <a:pt x="707299" y="571735"/>
                </a:lnTo>
                <a:lnTo>
                  <a:pt x="680297" y="612352"/>
                </a:lnTo>
                <a:lnTo>
                  <a:pt x="648233" y="648900"/>
                </a:lnTo>
                <a:lnTo>
                  <a:pt x="611615" y="680870"/>
                </a:lnTo>
                <a:lnTo>
                  <a:pt x="570952" y="707758"/>
                </a:lnTo>
                <a:lnTo>
                  <a:pt x="526751" y="729055"/>
                </a:lnTo>
                <a:lnTo>
                  <a:pt x="479520" y="744257"/>
                </a:lnTo>
                <a:lnTo>
                  <a:pt x="429768" y="752855"/>
                </a:lnTo>
                <a:lnTo>
                  <a:pt x="392430" y="754379"/>
                </a:lnTo>
                <a:lnTo>
                  <a:pt x="346680" y="751753"/>
                </a:lnTo>
                <a:lnTo>
                  <a:pt x="302289" y="743285"/>
                </a:lnTo>
                <a:lnTo>
                  <a:pt x="259710" y="729347"/>
                </a:lnTo>
                <a:lnTo>
                  <a:pt x="219399" y="710311"/>
                </a:lnTo>
                <a:lnTo>
                  <a:pt x="181809" y="686549"/>
                </a:lnTo>
                <a:lnTo>
                  <a:pt x="147396" y="658434"/>
                </a:lnTo>
                <a:lnTo>
                  <a:pt x="116612" y="626337"/>
                </a:lnTo>
                <a:lnTo>
                  <a:pt x="89912" y="590631"/>
                </a:lnTo>
                <a:lnTo>
                  <a:pt x="67751" y="551689"/>
                </a:lnTo>
                <a:lnTo>
                  <a:pt x="50583" y="509881"/>
                </a:lnTo>
                <a:lnTo>
                  <a:pt x="38862" y="465581"/>
                </a:lnTo>
                <a:lnTo>
                  <a:pt x="32004" y="411479"/>
                </a:lnTo>
                <a:lnTo>
                  <a:pt x="31242" y="392429"/>
                </a:lnTo>
                <a:lnTo>
                  <a:pt x="31242" y="545131"/>
                </a:lnTo>
                <a:lnTo>
                  <a:pt x="60498" y="602847"/>
                </a:lnTo>
                <a:lnTo>
                  <a:pt x="87376" y="640271"/>
                </a:lnTo>
                <a:lnTo>
                  <a:pt x="118314" y="674150"/>
                </a:lnTo>
                <a:lnTo>
                  <a:pt x="152900" y="704168"/>
                </a:lnTo>
                <a:lnTo>
                  <a:pt x="190717" y="730013"/>
                </a:lnTo>
                <a:lnTo>
                  <a:pt x="231351" y="751368"/>
                </a:lnTo>
                <a:lnTo>
                  <a:pt x="274388" y="767921"/>
                </a:lnTo>
                <a:lnTo>
                  <a:pt x="319412" y="779357"/>
                </a:lnTo>
                <a:lnTo>
                  <a:pt x="366010" y="785362"/>
                </a:lnTo>
                <a:lnTo>
                  <a:pt x="413766" y="785621"/>
                </a:lnTo>
                <a:lnTo>
                  <a:pt x="433578" y="784097"/>
                </a:lnTo>
                <a:lnTo>
                  <a:pt x="502424" y="770736"/>
                </a:lnTo>
                <a:lnTo>
                  <a:pt x="548789" y="753959"/>
                </a:lnTo>
                <a:lnTo>
                  <a:pt x="592119" y="731885"/>
                </a:lnTo>
                <a:lnTo>
                  <a:pt x="632048" y="704917"/>
                </a:lnTo>
                <a:lnTo>
                  <a:pt x="668211" y="673459"/>
                </a:lnTo>
                <a:lnTo>
                  <a:pt x="700242" y="637914"/>
                </a:lnTo>
                <a:lnTo>
                  <a:pt x="727776" y="598685"/>
                </a:lnTo>
                <a:lnTo>
                  <a:pt x="750446" y="556176"/>
                </a:lnTo>
                <a:lnTo>
                  <a:pt x="754380" y="5459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3" name="Google Shape;573;p39"/>
          <p:cNvGraphicFramePr/>
          <p:nvPr/>
        </p:nvGraphicFramePr>
        <p:xfrm>
          <a:off x="4828666" y="5762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{7E8598FD-B82C-4636-B817-AA795C1BB965}</a:tableStyleId>
              </a:tblPr>
              <a:tblGrid>
                <a:gridCol w="710125"/>
                <a:gridCol w="1149850"/>
                <a:gridCol w="1129675"/>
                <a:gridCol w="1108700"/>
                <a:gridCol w="689925"/>
              </a:tblGrid>
              <a:tr h="8430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0320" marR="0" rtl="0" algn="ctr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9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4604" rtl="0" algn="r">
                        <a:lnSpc>
                          <a:spcPct val="110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83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460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3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574" name="Google Shape;574;p39"/>
          <p:cNvSpPr/>
          <p:nvPr/>
        </p:nvSpPr>
        <p:spPr>
          <a:xfrm>
            <a:off x="6490715" y="6233850"/>
            <a:ext cx="2730500" cy="901700"/>
          </a:xfrm>
          <a:custGeom>
            <a:rect b="b" l="l" r="r" t="t"/>
            <a:pathLst>
              <a:path extrusionOk="0" h="901700" w="2730500">
                <a:moveTo>
                  <a:pt x="2651053" y="65894"/>
                </a:moveTo>
                <a:lnTo>
                  <a:pt x="2610312" y="56476"/>
                </a:lnTo>
                <a:lnTo>
                  <a:pt x="0" y="861131"/>
                </a:lnTo>
                <a:lnTo>
                  <a:pt x="12192" y="901517"/>
                </a:lnTo>
                <a:lnTo>
                  <a:pt x="2622215" y="96951"/>
                </a:lnTo>
                <a:lnTo>
                  <a:pt x="2651053" y="65894"/>
                </a:lnTo>
                <a:close/>
              </a:path>
              <a:path extrusionOk="0" h="901700" w="2730500">
                <a:moveTo>
                  <a:pt x="2730246" y="41219"/>
                </a:moveTo>
                <a:lnTo>
                  <a:pt x="2553462" y="71"/>
                </a:lnTo>
                <a:lnTo>
                  <a:pt x="2545139" y="0"/>
                </a:lnTo>
                <a:lnTo>
                  <a:pt x="2537745" y="2928"/>
                </a:lnTo>
                <a:lnTo>
                  <a:pt x="2531923" y="8429"/>
                </a:lnTo>
                <a:lnTo>
                  <a:pt x="2528316" y="16073"/>
                </a:lnTo>
                <a:lnTo>
                  <a:pt x="2528244" y="24074"/>
                </a:lnTo>
                <a:lnTo>
                  <a:pt x="2531173" y="31503"/>
                </a:lnTo>
                <a:lnTo>
                  <a:pt x="2536674" y="37504"/>
                </a:lnTo>
                <a:lnTo>
                  <a:pt x="2544318" y="41219"/>
                </a:lnTo>
                <a:lnTo>
                  <a:pt x="2610312" y="56476"/>
                </a:lnTo>
                <a:lnTo>
                  <a:pt x="2684526" y="33599"/>
                </a:lnTo>
                <a:lnTo>
                  <a:pt x="2696718" y="73985"/>
                </a:lnTo>
                <a:lnTo>
                  <a:pt x="2696718" y="77871"/>
                </a:lnTo>
                <a:lnTo>
                  <a:pt x="2730246" y="41219"/>
                </a:lnTo>
                <a:close/>
              </a:path>
              <a:path extrusionOk="0" h="901700" w="2730500">
                <a:moveTo>
                  <a:pt x="2696718" y="77871"/>
                </a:moveTo>
                <a:lnTo>
                  <a:pt x="2696718" y="73985"/>
                </a:lnTo>
                <a:lnTo>
                  <a:pt x="2622215" y="96951"/>
                </a:lnTo>
                <a:lnTo>
                  <a:pt x="2576322" y="146375"/>
                </a:lnTo>
                <a:lnTo>
                  <a:pt x="2572166" y="153483"/>
                </a:lnTo>
                <a:lnTo>
                  <a:pt x="2571083" y="161520"/>
                </a:lnTo>
                <a:lnTo>
                  <a:pt x="2573000" y="169414"/>
                </a:lnTo>
                <a:lnTo>
                  <a:pt x="2577846" y="176093"/>
                </a:lnTo>
                <a:lnTo>
                  <a:pt x="2584954" y="180367"/>
                </a:lnTo>
                <a:lnTo>
                  <a:pt x="2592990" y="181713"/>
                </a:lnTo>
                <a:lnTo>
                  <a:pt x="2600884" y="180058"/>
                </a:lnTo>
                <a:lnTo>
                  <a:pt x="2607564" y="175331"/>
                </a:lnTo>
                <a:lnTo>
                  <a:pt x="2696718" y="77871"/>
                </a:lnTo>
                <a:close/>
              </a:path>
              <a:path extrusionOk="0" h="901700" w="2730500">
                <a:moveTo>
                  <a:pt x="2696718" y="73985"/>
                </a:moveTo>
                <a:lnTo>
                  <a:pt x="2684526" y="33599"/>
                </a:lnTo>
                <a:lnTo>
                  <a:pt x="2610312" y="56476"/>
                </a:lnTo>
                <a:lnTo>
                  <a:pt x="2651053" y="65894"/>
                </a:lnTo>
                <a:lnTo>
                  <a:pt x="2675382" y="39695"/>
                </a:lnTo>
                <a:lnTo>
                  <a:pt x="2686050" y="73985"/>
                </a:lnTo>
                <a:lnTo>
                  <a:pt x="2686050" y="77273"/>
                </a:lnTo>
                <a:lnTo>
                  <a:pt x="2696718" y="73985"/>
                </a:lnTo>
                <a:close/>
              </a:path>
              <a:path extrusionOk="0" h="901700" w="2730500">
                <a:moveTo>
                  <a:pt x="2686050" y="77273"/>
                </a:moveTo>
                <a:lnTo>
                  <a:pt x="2686050" y="73985"/>
                </a:lnTo>
                <a:lnTo>
                  <a:pt x="2651053" y="65894"/>
                </a:lnTo>
                <a:lnTo>
                  <a:pt x="2622215" y="96951"/>
                </a:lnTo>
                <a:lnTo>
                  <a:pt x="2686050" y="77273"/>
                </a:lnTo>
                <a:close/>
              </a:path>
              <a:path extrusionOk="0" h="901700" w="2730500">
                <a:moveTo>
                  <a:pt x="2686050" y="73985"/>
                </a:moveTo>
                <a:lnTo>
                  <a:pt x="2675382" y="39695"/>
                </a:lnTo>
                <a:lnTo>
                  <a:pt x="2651053" y="65894"/>
                </a:lnTo>
                <a:lnTo>
                  <a:pt x="2686050" y="73985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19951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Sort</a:t>
            </a:r>
            <a:endParaRPr/>
          </a:p>
        </p:txBody>
      </p:sp>
      <p:sp>
        <p:nvSpPr>
          <p:cNvPr id="580" name="Google Shape;580;p40"/>
          <p:cNvSpPr txBox="1"/>
          <p:nvPr/>
        </p:nvSpPr>
        <p:spPr>
          <a:xfrm>
            <a:off x="919231" y="1772843"/>
            <a:ext cx="8220709" cy="1723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9854" marR="102235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Topo Sort (DFS) operation  on the sample Graph (CP3 4.4, Directed)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1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Below, we show partial execution of the DFS variant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0"/>
          <p:cNvSpPr/>
          <p:nvPr/>
        </p:nvSpPr>
        <p:spPr>
          <a:xfrm>
            <a:off x="380" y="3701034"/>
            <a:ext cx="10058018" cy="39570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2806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‐</a:t>
            </a:r>
            <a:r>
              <a:rPr lang="en-US"/>
              <a:t>Off</a:t>
            </a:r>
            <a:endParaRPr/>
          </a:p>
        </p:txBody>
      </p:sp>
      <p:sp>
        <p:nvSpPr>
          <p:cNvPr id="587" name="Google Shape;587;p41"/>
          <p:cNvSpPr txBox="1"/>
          <p:nvPr>
            <p:ph idx="1" type="body"/>
          </p:nvPr>
        </p:nvSpPr>
        <p:spPr>
          <a:xfrm>
            <a:off x="590804" y="2031746"/>
            <a:ext cx="3582035" cy="4370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538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O(V+E) DFS</a:t>
            </a:r>
            <a:endParaRPr/>
          </a:p>
          <a:p>
            <a:pPr indent="-377190" lvl="0" marL="389890" rtl="0" algn="l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lang="en-US" sz="2600">
                <a:latin typeface="Calibri"/>
                <a:ea typeface="Calibri"/>
                <a:cs typeface="Calibri"/>
                <a:sym typeface="Calibri"/>
              </a:rPr>
              <a:t>Pros: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133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Slightly easier? to code  (this one depends)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Use less memory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508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Has some extra features  (not in CS2010 syllabus  but useful for your PS3)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Cons:</a:t>
            </a:r>
            <a:endParaRPr/>
          </a:p>
          <a:p>
            <a:pPr indent="-314325" lvl="1" marL="829944" marR="32639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Cannot solve SSSP on  unweighted graphs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1"/>
          <p:cNvSpPr txBox="1"/>
          <p:nvPr>
            <p:ph idx="2" type="body"/>
          </p:nvPr>
        </p:nvSpPr>
        <p:spPr>
          <a:xfrm>
            <a:off x="5197081" y="2031746"/>
            <a:ext cx="3910329" cy="3968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658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O(V+E) BFS</a:t>
            </a:r>
            <a:endParaRPr/>
          </a:p>
          <a:p>
            <a:pPr indent="-377190" lvl="0" marL="389890" rtl="0" algn="l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lang="en-US" sz="2600">
                <a:latin typeface="Calibri"/>
                <a:ea typeface="Calibri"/>
                <a:cs typeface="Calibri"/>
                <a:sym typeface="Calibri"/>
              </a:rPr>
              <a:t>Pros: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508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Can solve SSSP on  unweighted graphs  (revisited in latter lectures)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Cons:</a:t>
            </a:r>
            <a:endParaRPr/>
          </a:p>
          <a:p>
            <a:pPr indent="-314325" lvl="1" marL="829944" marR="423544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Slightly longer? to code  (this one depends)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960" lvl="1" marL="829944" marR="179705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Use more memory  (especially for the queue)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2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497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Hospital Tour Problem (PS3)</a:t>
            </a:r>
            <a:endParaRPr/>
          </a:p>
        </p:txBody>
      </p:sp>
      <p:sp>
        <p:nvSpPr>
          <p:cNvPr id="594" name="Google Shape;594;p42"/>
          <p:cNvSpPr txBox="1"/>
          <p:nvPr/>
        </p:nvSpPr>
        <p:spPr>
          <a:xfrm>
            <a:off x="591532" y="1903984"/>
            <a:ext cx="8498205" cy="146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layout of a hospital…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which room(s) is/are the ‘important room(s)’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 those room(s), pick one with the lowest rating score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2"/>
          <p:cNvSpPr/>
          <p:nvPr/>
        </p:nvSpPr>
        <p:spPr>
          <a:xfrm>
            <a:off x="1699260" y="3642360"/>
            <a:ext cx="6538721" cy="35753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64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Quiz 1 (Tomorrow)</a:t>
            </a:r>
            <a:endParaRPr/>
          </a:p>
        </p:txBody>
      </p:sp>
      <p:sp>
        <p:nvSpPr>
          <p:cNvPr id="601" name="Google Shape;601;p43"/>
          <p:cNvSpPr txBox="1"/>
          <p:nvPr/>
        </p:nvSpPr>
        <p:spPr>
          <a:xfrm>
            <a:off x="590804" y="1119123"/>
            <a:ext cx="8496300" cy="4067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52705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(Thu, 17 Sep 2015, during your lab session)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OQ1 Preview (test ID: 31) if you have not done so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27050" marR="0" rtl="0" algn="ctr">
              <a:lnSpc>
                <a:spcPct val="100000"/>
              </a:lnSpc>
              <a:spcBef>
                <a:spcPts val="2395"/>
              </a:spcBef>
              <a:spcAft>
                <a:spcPts val="0"/>
              </a:spcAft>
              <a:buNone/>
            </a:pPr>
            <a:r>
              <a:rPr lang="en-US" sz="265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http://visualgo.net</a:t>
            </a:r>
            <a:r>
              <a:rPr b="1" lang="en-US" sz="265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/test.html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always challenge yourself more with this: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50925" lvl="0" marL="1588770" marR="5080" rtl="0" algn="l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http://visualgo.net/</a:t>
            </a:r>
            <a:r>
              <a:rPr lang="en-US" sz="26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training.html?diff=Hard&amp;n=20&amp;tl=40&amp;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module=heap,bst,avl,ufds,bitmask,graphds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4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457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Written Quiz 1 (This Saturday)</a:t>
            </a:r>
            <a:endParaRPr/>
          </a:p>
        </p:txBody>
      </p:sp>
      <p:sp>
        <p:nvSpPr>
          <p:cNvPr id="607" name="Google Shape;607;p44"/>
          <p:cNvSpPr txBox="1"/>
          <p:nvPr/>
        </p:nvSpPr>
        <p:spPr>
          <a:xfrm>
            <a:off x="590804" y="1119123"/>
            <a:ext cx="8996045" cy="604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8201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(Sat, 19 Sep 2015, LT19, SR@LT19, TR9)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85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Sections only, 90 minutes: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454025" rtl="0" algn="l">
              <a:lnSpc>
                <a:spcPct val="119622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basic questions about Binary Heap/BST/AVL/UFDS/  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Bitmask/Graph Data Structures have been </a:t>
            </a:r>
            <a:r>
              <a:rPr lang="en-US" sz="26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in the  Online Quiz 1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this one is definitely (much) harder than Online Quiz 1…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Doing well in OQ1 may not correlate with doing well in WQ1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1‐2‐3‐4‐5, Tutorial 1‐2‐3‐4, Lab Demos 1‐2‐3‐4, PS1‐2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UFDS, bitmask, and Graph DSes are included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960" lvl="1" marL="829944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06 (DFS/BFS) is excluded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CP3: page 36‐54 </a:t>
            </a:r>
            <a:r>
              <a:rPr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5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2792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13" name="Google Shape;613;p45"/>
          <p:cNvSpPr txBox="1"/>
          <p:nvPr/>
        </p:nvSpPr>
        <p:spPr>
          <a:xfrm>
            <a:off x="590804" y="1856740"/>
            <a:ext cx="536067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lecture, we have looked at: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5"/>
          <p:cNvSpPr txBox="1"/>
          <p:nvPr>
            <p:ph idx="1" type="body"/>
          </p:nvPr>
        </p:nvSpPr>
        <p:spPr>
          <a:xfrm>
            <a:off x="591465" y="1908555"/>
            <a:ext cx="8875468" cy="509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6550">
            <a:spAutoFit/>
          </a:bodyPr>
          <a:lstStyle/>
          <a:p>
            <a:pPr indent="-377190" lvl="0" marL="3886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Some applications of Graph Data Structures</a:t>
            </a:r>
            <a:endParaRPr/>
          </a:p>
          <a:p>
            <a:pPr indent="-314325" lvl="1" marL="82867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Continuation from Lecture 05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862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Graph Traversal Algorithms: Start + Movement</a:t>
            </a:r>
            <a:endParaRPr/>
          </a:p>
          <a:p>
            <a:pPr indent="-314325" lvl="1" marL="828675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Breadth‐First Search: uses queue, breadth‐first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8675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Depth‐First Search: uses stack/recursion, depth‐first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8675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Both BFS/DFS uses “flag” technique to avoid cycling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8675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Both BFS/DFS generates BFS/DFS “Spanning Tree”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960" lvl="1" marL="828675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Some applications: Reachability, CC, Toposort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380" y="114300"/>
            <a:ext cx="10058400" cy="5356225"/>
          </a:xfrm>
          <a:custGeom>
            <a:rect b="b" l="l" r="r" t="t"/>
            <a:pathLst>
              <a:path extrusionOk="0" h="5356225" w="10058400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380" y="7379207"/>
            <a:ext cx="10058400" cy="279400"/>
          </a:xfrm>
          <a:custGeom>
            <a:rect b="b" l="l" r="r" t="t"/>
            <a:pathLst>
              <a:path extrusionOk="0" h="279400" w="10058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91869" lvl="0" marL="1003935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CS2010 – Data Structures  and Algorithms II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485391" y="3329685"/>
            <a:ext cx="7009765" cy="1529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06 – Maze Exploration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47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stevenhalim@gmail.com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3058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54010" y="1584652"/>
            <a:ext cx="7951470" cy="5023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208279" rtl="0" algn="l">
              <a:lnSpc>
                <a:spcPct val="16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Week 05 stuffs (Graph DS Applications)  Two algorithms to traverse a graph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15619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 First Search (DFS) and Breadth First Search (BFS)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15619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 some of their interesting applications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80"/>
              </a:spcBef>
              <a:spcAft>
                <a:spcPts val="0"/>
              </a:spcAft>
              <a:buNone/>
            </a:pPr>
            <a:r>
              <a:rPr lang="en-US" sz="305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visualgo.net</a:t>
            </a:r>
            <a:r>
              <a:rPr b="1" lang="en-US" sz="3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/dfsbfs.html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Mostly from CP3 Section 4.2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515619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all sections in CP3 chapter 4 are used in CS2010!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2119" marR="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are quite advanced :O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/>
        </p:nvSpPr>
        <p:spPr>
          <a:xfrm>
            <a:off x="882650" y="4976367"/>
            <a:ext cx="741045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GRAPH DATA STRUCTURE  APPLICATIONS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2482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what can we do so far? (1)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591566" y="1899336"/>
            <a:ext cx="7402830" cy="939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" lvl="0" marL="12700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just graph DS, not much that we can do…  But here are some:</a:t>
            </a:r>
            <a:endParaRPr sz="3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591566" y="2927350"/>
            <a:ext cx="8051800" cy="1903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Counting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number of vertices)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trivial for both AdjMatrix and AdjList: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number of rows!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33655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this number is stored in separate variable so that  we do not have to re‐compute every time, that is, O(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 especially if the graph never changes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047089" y="338073"/>
            <a:ext cx="796422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925">
            <a:spAutoFit/>
          </a:bodyPr>
          <a:lstStyle/>
          <a:p>
            <a:pPr indent="0" lvl="0" marL="2482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what can we do so far? (2)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91465" y="1908555"/>
            <a:ext cx="8875468" cy="5095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Enumerating neighbors of a vertex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v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for AdjMatrix: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scan AdjMatrix[v][j], </a:t>
            </a:r>
            <a:r>
              <a:rPr b="1"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b="1"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[0..V‐1]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for AdjList,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scan AdjList[v]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Arial"/>
              <a:buChar char="•"/>
            </a:pPr>
            <a:r>
              <a:rPr b="1" lang="en-US" sz="1950"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is the number of neighbors of vertex </a:t>
            </a:r>
            <a:r>
              <a:rPr b="1" lang="en-US" sz="1950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(output‐sensitive algorithm)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This is an important difference between AdjMatrix versus AdjList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51460" lvl="2" marL="12700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Arial"/>
              <a:buChar char="•"/>
            </a:pPr>
            <a:r>
              <a:rPr lang="en-US" sz="1950">
                <a:latin typeface="Calibri"/>
                <a:ea typeface="Calibri"/>
                <a:cs typeface="Calibri"/>
                <a:sym typeface="Calibri"/>
              </a:rPr>
              <a:t>It affects the performance of many graph algorithms. Remember this!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1869948" y="4910327"/>
            <a:ext cx="8188452" cy="27477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2015-11-28T09:09:05Z</dcterms:created>
  <dc:creator>DCSSH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