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7772400" cx="10058400"/>
  <p:notesSz cx="10058400" cy="7772400"/>
  <p:embeddedFontLst>
    <p:embeddedFont>
      <p:font typeface="Garamond"/>
      <p:regular r:id="rId45"/>
      <p:bold r:id="rId46"/>
      <p:italic r:id="rId47"/>
      <p:boldItalic r:id="rId48"/>
    </p:embeddedFont>
    <p:embeddedFont>
      <p:font typeface="Arial Black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65B16F-93D1-430F-81EA-F725759128E0}">
  <a:tblStyle styleId="{C865B16F-93D1-430F-81EA-F725759128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Garamond-bold.fntdata"/><Relationship Id="rId45" Type="http://schemas.openxmlformats.org/officeDocument/2006/relationships/font" Target="fonts/Garamon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Garamond-boldItalic.fntdata"/><Relationship Id="rId47" Type="http://schemas.openxmlformats.org/officeDocument/2006/relationships/font" Target="fonts/Garamond-italic.fntdata"/><Relationship Id="rId49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70560" y="1381760"/>
            <a:ext cx="8717280" cy="103632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2179320" y="4490720"/>
            <a:ext cx="716311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  <a:defRPr sz="308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920240" y="-208280"/>
            <a:ext cx="6217920" cy="90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839970" y="2711450"/>
            <a:ext cx="716788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229870" y="532130"/>
            <a:ext cx="7167880" cy="662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430"/>
              <a:buNone/>
              <a:defRPr sz="2200"/>
            </a:lvl1pPr>
            <a:lvl2pPr indent="-228600" lvl="1" marL="914400" algn="l">
              <a:spcBef>
                <a:spcPts val="396"/>
              </a:spcBef>
              <a:spcAft>
                <a:spcPts val="0"/>
              </a:spcAft>
              <a:buSzPts val="1188"/>
              <a:buNone/>
              <a:defRPr sz="1979"/>
            </a:lvl2pPr>
            <a:lvl3pPr indent="-228600" lvl="2" marL="1371600" algn="l">
              <a:spcBef>
                <a:spcPts val="352"/>
              </a:spcBef>
              <a:spcAft>
                <a:spcPts val="0"/>
              </a:spcAft>
              <a:buSzPts val="1144"/>
              <a:buNone/>
              <a:defRPr sz="1760"/>
            </a:lvl3pPr>
            <a:lvl4pPr indent="-228600" lvl="3" marL="1828800" algn="l">
              <a:spcBef>
                <a:spcPts val="308"/>
              </a:spcBef>
              <a:spcAft>
                <a:spcPts val="0"/>
              </a:spcAft>
              <a:buSzPts val="1078"/>
              <a:buNone/>
              <a:defRPr sz="1540"/>
            </a:lvl4pPr>
            <a:lvl5pPr indent="-228600" lvl="4" marL="22860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5pPr>
            <a:lvl6pPr indent="-228600" lvl="5" marL="27432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6pPr>
            <a:lvl7pPr indent="-228600" lvl="6" marL="32004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7pPr>
            <a:lvl8pPr indent="-228600" lvl="7" marL="36576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8pPr>
            <a:lvl9pPr indent="-228600" lvl="8" marL="41148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29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130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3887" lvl="0" marL="457200" algn="l">
              <a:spcBef>
                <a:spcPts val="704"/>
              </a:spcBef>
              <a:spcAft>
                <a:spcPts val="0"/>
              </a:spcAft>
              <a:buSzPts val="2288"/>
              <a:buChar char="■"/>
              <a:defRPr sz="3520"/>
            </a:lvl1pPr>
            <a:lvl2pPr indent="-345947" lvl="1" marL="914400" algn="l">
              <a:spcBef>
                <a:spcPts val="616"/>
              </a:spcBef>
              <a:spcAft>
                <a:spcPts val="0"/>
              </a:spcAft>
              <a:buSzPts val="1848"/>
              <a:buChar char="❑"/>
              <a:defRPr sz="3080"/>
            </a:lvl2pPr>
            <a:lvl3pPr indent="-337566" lvl="2" marL="13716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3pPr>
            <a:lvl4pPr indent="-326389" lvl="3" marL="1828800" algn="l">
              <a:spcBef>
                <a:spcPts val="440"/>
              </a:spcBef>
              <a:spcAft>
                <a:spcPts val="0"/>
              </a:spcAft>
              <a:buSzPts val="1540"/>
              <a:buChar char="❑"/>
              <a:defRPr sz="2200"/>
            </a:lvl4pPr>
            <a:lvl5pPr indent="-333375" lvl="4" marL="22860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5pPr>
            <a:lvl6pPr indent="-333375" lvl="5" marL="27432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6pPr>
            <a:lvl7pPr indent="-333375" lvl="6" marL="32004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7pPr>
            <a:lvl8pPr indent="-333375" lvl="7" marL="36576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8pPr>
            <a:lvl9pPr indent="-333375" lvl="8" marL="41148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807" lvl="0" marL="457200" marR="0" rtl="0" algn="l"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2145"/>
              <a:buFont typeface="Noto Sans Symbols"/>
              <a:buChar char="■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7566" lvl="1" marL="914400" marR="0" rtl="0" algn="l">
              <a:spcBef>
                <a:spcPts val="572"/>
              </a:spcBef>
              <a:spcAft>
                <a:spcPts val="0"/>
              </a:spcAft>
              <a:buClr>
                <a:schemeClr val="accent2"/>
              </a:buClr>
              <a:buSzPts val="1716"/>
              <a:buFont typeface="Noto Sans Symbols"/>
              <a:buChar char="❑"/>
              <a:defRPr b="0" i="0" sz="2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485" lvl="2" marL="1371600" marR="0" rtl="0" algn="l">
              <a:spcBef>
                <a:spcPts val="484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Noto Sans Symbols"/>
              <a:buChar char="■"/>
              <a:defRPr b="0" i="0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❑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375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375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375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375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375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419100" y="172720"/>
            <a:ext cx="9052560" cy="69088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502920" y="7513320"/>
            <a:ext cx="90525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86740" y="7426960"/>
            <a:ext cx="2095500" cy="17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mailto:stevenhalim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Data Structures and Algorithms</a:t>
            </a:r>
            <a:endParaRPr sz="4840"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46"/>
              <a:buFont typeface="Noto Sans Symbols"/>
              <a:buNone/>
            </a:pPr>
            <a:r>
              <a:rPr lang="en-US" sz="4840">
                <a:solidFill>
                  <a:srgbClr val="FF0000"/>
                </a:solidFill>
              </a:rPr>
              <a:t>Connecting People</a:t>
            </a:r>
            <a:endParaRPr/>
          </a:p>
          <a:p>
            <a:pPr indent="0" lvl="0" marL="0" rt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2" y="226141"/>
            <a:ext cx="1922516" cy="10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6725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Motivating Example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591532" y="1903984"/>
            <a:ext cx="3293110" cy="4441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Project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388620" rtl="0" algn="l">
              <a:lnSpc>
                <a:spcPct val="119622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link rural  villages with roads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19811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to build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360045" rtl="0" algn="l">
              <a:lnSpc>
                <a:spcPct val="119622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road depends on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terrain, etc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910589" rtl="0" algn="l">
              <a:lnSpc>
                <a:spcPct val="1012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only have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budget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you going to 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the roads?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4363973" y="2449474"/>
            <a:ext cx="5516117" cy="5208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6265164" y="4398327"/>
            <a:ext cx="696595" cy="695325"/>
          </a:xfrm>
          <a:custGeom>
            <a:rect b="b" l="l" r="r" t="t"/>
            <a:pathLst>
              <a:path extrusionOk="0" h="695325" w="696595">
                <a:moveTo>
                  <a:pt x="696468" y="347408"/>
                </a:moveTo>
                <a:lnTo>
                  <a:pt x="696468" y="329882"/>
                </a:lnTo>
                <a:lnTo>
                  <a:pt x="694944" y="311594"/>
                </a:lnTo>
                <a:lnTo>
                  <a:pt x="682123" y="247447"/>
                </a:lnTo>
                <a:lnTo>
                  <a:pt x="665179" y="202726"/>
                </a:lnTo>
                <a:lnTo>
                  <a:pt x="642383" y="161165"/>
                </a:lnTo>
                <a:lnTo>
                  <a:pt x="614292" y="123264"/>
                </a:lnTo>
                <a:lnTo>
                  <a:pt x="581463" y="89523"/>
                </a:lnTo>
                <a:lnTo>
                  <a:pt x="544453" y="60442"/>
                </a:lnTo>
                <a:lnTo>
                  <a:pt x="503821" y="36519"/>
                </a:lnTo>
                <a:lnTo>
                  <a:pt x="460123" y="18254"/>
                </a:lnTo>
                <a:lnTo>
                  <a:pt x="413917" y="6148"/>
                </a:lnTo>
                <a:lnTo>
                  <a:pt x="365760" y="698"/>
                </a:lnTo>
                <a:lnTo>
                  <a:pt x="348996" y="0"/>
                </a:lnTo>
                <a:lnTo>
                  <a:pt x="345363" y="28"/>
                </a:lnTo>
                <a:lnTo>
                  <a:pt x="281705" y="6518"/>
                </a:lnTo>
                <a:lnTo>
                  <a:pt x="235526" y="18863"/>
                </a:lnTo>
                <a:lnTo>
                  <a:pt x="191943" y="37257"/>
                </a:lnTo>
                <a:lnTo>
                  <a:pt x="151492" y="61228"/>
                </a:lnTo>
                <a:lnTo>
                  <a:pt x="114709" y="90300"/>
                </a:lnTo>
                <a:lnTo>
                  <a:pt x="82130" y="123999"/>
                </a:lnTo>
                <a:lnTo>
                  <a:pt x="54291" y="161853"/>
                </a:lnTo>
                <a:lnTo>
                  <a:pt x="31728" y="203385"/>
                </a:lnTo>
                <a:lnTo>
                  <a:pt x="14976" y="248123"/>
                </a:lnTo>
                <a:lnTo>
                  <a:pt x="4571" y="295592"/>
                </a:lnTo>
                <a:lnTo>
                  <a:pt x="0" y="348932"/>
                </a:lnTo>
                <a:lnTo>
                  <a:pt x="762" y="367220"/>
                </a:lnTo>
                <a:lnTo>
                  <a:pt x="14870" y="444291"/>
                </a:lnTo>
                <a:lnTo>
                  <a:pt x="28560" y="482981"/>
                </a:lnTo>
                <a:lnTo>
                  <a:pt x="45374" y="518361"/>
                </a:lnTo>
                <a:lnTo>
                  <a:pt x="63246" y="547524"/>
                </a:lnTo>
                <a:lnTo>
                  <a:pt x="63246" y="332930"/>
                </a:lnTo>
                <a:lnTo>
                  <a:pt x="66294" y="303974"/>
                </a:lnTo>
                <a:lnTo>
                  <a:pt x="77315" y="259115"/>
                </a:lnTo>
                <a:lnTo>
                  <a:pt x="94853" y="217471"/>
                </a:lnTo>
                <a:lnTo>
                  <a:pt x="118299" y="179604"/>
                </a:lnTo>
                <a:lnTo>
                  <a:pt x="147045" y="146076"/>
                </a:lnTo>
                <a:lnTo>
                  <a:pt x="180483" y="117448"/>
                </a:lnTo>
                <a:lnTo>
                  <a:pt x="218005" y="94283"/>
                </a:lnTo>
                <a:lnTo>
                  <a:pt x="259003" y="77142"/>
                </a:lnTo>
                <a:lnTo>
                  <a:pt x="302869" y="66588"/>
                </a:lnTo>
                <a:lnTo>
                  <a:pt x="347472" y="63295"/>
                </a:lnTo>
                <a:lnTo>
                  <a:pt x="364236" y="63182"/>
                </a:lnTo>
                <a:lnTo>
                  <a:pt x="378714" y="64706"/>
                </a:lnTo>
                <a:lnTo>
                  <a:pt x="427237" y="73757"/>
                </a:lnTo>
                <a:lnTo>
                  <a:pt x="472672" y="91138"/>
                </a:lnTo>
                <a:lnTo>
                  <a:pt x="514161" y="115950"/>
                </a:lnTo>
                <a:lnTo>
                  <a:pt x="550849" y="147293"/>
                </a:lnTo>
                <a:lnTo>
                  <a:pt x="581880" y="184266"/>
                </a:lnTo>
                <a:lnTo>
                  <a:pt x="606396" y="225971"/>
                </a:lnTo>
                <a:lnTo>
                  <a:pt x="623541" y="271507"/>
                </a:lnTo>
                <a:lnTo>
                  <a:pt x="632460" y="319976"/>
                </a:lnTo>
                <a:lnTo>
                  <a:pt x="633984" y="348932"/>
                </a:lnTo>
                <a:lnTo>
                  <a:pt x="633984" y="548105"/>
                </a:lnTo>
                <a:lnTo>
                  <a:pt x="642949" y="535167"/>
                </a:lnTo>
                <a:lnTo>
                  <a:pt x="660334" y="503200"/>
                </a:lnTo>
                <a:lnTo>
                  <a:pt x="674648" y="468419"/>
                </a:lnTo>
                <a:lnTo>
                  <a:pt x="685621" y="430846"/>
                </a:lnTo>
                <a:lnTo>
                  <a:pt x="692984" y="390502"/>
                </a:lnTo>
                <a:lnTo>
                  <a:pt x="696468" y="347408"/>
                </a:lnTo>
                <a:close/>
              </a:path>
              <a:path extrusionOk="0" h="695325" w="696595">
                <a:moveTo>
                  <a:pt x="633984" y="548105"/>
                </a:moveTo>
                <a:lnTo>
                  <a:pt x="633984" y="348932"/>
                </a:lnTo>
                <a:lnTo>
                  <a:pt x="633222" y="363410"/>
                </a:lnTo>
                <a:lnTo>
                  <a:pt x="626970" y="406327"/>
                </a:lnTo>
                <a:lnTo>
                  <a:pt x="616083" y="445590"/>
                </a:lnTo>
                <a:lnTo>
                  <a:pt x="600983" y="481179"/>
                </a:lnTo>
                <a:lnTo>
                  <a:pt x="559838" y="541256"/>
                </a:lnTo>
                <a:lnTo>
                  <a:pt x="506922" y="586399"/>
                </a:lnTo>
                <a:lnTo>
                  <a:pt x="445623" y="616448"/>
                </a:lnTo>
                <a:lnTo>
                  <a:pt x="379326" y="631246"/>
                </a:lnTo>
                <a:lnTo>
                  <a:pt x="345363" y="632876"/>
                </a:lnTo>
                <a:lnTo>
                  <a:pt x="311421" y="630633"/>
                </a:lnTo>
                <a:lnTo>
                  <a:pt x="245292" y="614450"/>
                </a:lnTo>
                <a:lnTo>
                  <a:pt x="184328" y="582538"/>
                </a:lnTo>
                <a:lnTo>
                  <a:pt x="131916" y="534739"/>
                </a:lnTo>
                <a:lnTo>
                  <a:pt x="91442" y="470893"/>
                </a:lnTo>
                <a:lnTo>
                  <a:pt x="76740" y="432903"/>
                </a:lnTo>
                <a:lnTo>
                  <a:pt x="66294" y="390842"/>
                </a:lnTo>
                <a:lnTo>
                  <a:pt x="63246" y="361886"/>
                </a:lnTo>
                <a:lnTo>
                  <a:pt x="63246" y="547524"/>
                </a:lnTo>
                <a:lnTo>
                  <a:pt x="87294" y="579283"/>
                </a:lnTo>
                <a:lnTo>
                  <a:pt x="138475" y="627229"/>
                </a:lnTo>
                <a:lnTo>
                  <a:pt x="196762" y="662371"/>
                </a:lnTo>
                <a:lnTo>
                  <a:pt x="260001" y="684881"/>
                </a:lnTo>
                <a:lnTo>
                  <a:pt x="326037" y="694930"/>
                </a:lnTo>
                <a:lnTo>
                  <a:pt x="359431" y="695336"/>
                </a:lnTo>
                <a:lnTo>
                  <a:pt x="392716" y="692692"/>
                </a:lnTo>
                <a:lnTo>
                  <a:pt x="457882" y="678338"/>
                </a:lnTo>
                <a:lnTo>
                  <a:pt x="519382" y="652039"/>
                </a:lnTo>
                <a:lnTo>
                  <a:pt x="575060" y="613969"/>
                </a:lnTo>
                <a:lnTo>
                  <a:pt x="622762" y="564299"/>
                </a:lnTo>
                <a:lnTo>
                  <a:pt x="633984" y="54810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7690866" y="3922776"/>
            <a:ext cx="618490" cy="617220"/>
          </a:xfrm>
          <a:custGeom>
            <a:rect b="b" l="l" r="r" t="t"/>
            <a:pathLst>
              <a:path extrusionOk="0" h="617220" w="618490">
                <a:moveTo>
                  <a:pt x="617982" y="307848"/>
                </a:moveTo>
                <a:lnTo>
                  <a:pt x="614172" y="261366"/>
                </a:lnTo>
                <a:lnTo>
                  <a:pt x="602928" y="214451"/>
                </a:lnTo>
                <a:lnTo>
                  <a:pt x="585073" y="170773"/>
                </a:lnTo>
                <a:lnTo>
                  <a:pt x="561187" y="130869"/>
                </a:lnTo>
                <a:lnTo>
                  <a:pt x="531854" y="95275"/>
                </a:lnTo>
                <a:lnTo>
                  <a:pt x="497654" y="64528"/>
                </a:lnTo>
                <a:lnTo>
                  <a:pt x="459172" y="39166"/>
                </a:lnTo>
                <a:lnTo>
                  <a:pt x="416989" y="19727"/>
                </a:lnTo>
                <a:lnTo>
                  <a:pt x="371687" y="6746"/>
                </a:lnTo>
                <a:lnTo>
                  <a:pt x="323850" y="762"/>
                </a:lnTo>
                <a:lnTo>
                  <a:pt x="308610" y="0"/>
                </a:lnTo>
                <a:lnTo>
                  <a:pt x="292608" y="762"/>
                </a:lnTo>
                <a:lnTo>
                  <a:pt x="245023" y="6936"/>
                </a:lnTo>
                <a:lnTo>
                  <a:pt x="199852" y="20176"/>
                </a:lnTo>
                <a:lnTo>
                  <a:pt x="157719" y="39914"/>
                </a:lnTo>
                <a:lnTo>
                  <a:pt x="119252" y="65580"/>
                </a:lnTo>
                <a:lnTo>
                  <a:pt x="85076" y="96603"/>
                </a:lnTo>
                <a:lnTo>
                  <a:pt x="55817" y="132415"/>
                </a:lnTo>
                <a:lnTo>
                  <a:pt x="32103" y="172447"/>
                </a:lnTo>
                <a:lnTo>
                  <a:pt x="14558" y="216128"/>
                </a:lnTo>
                <a:lnTo>
                  <a:pt x="3809" y="262890"/>
                </a:lnTo>
                <a:lnTo>
                  <a:pt x="0" y="309372"/>
                </a:lnTo>
                <a:lnTo>
                  <a:pt x="762" y="325374"/>
                </a:lnTo>
                <a:lnTo>
                  <a:pt x="14787" y="399596"/>
                </a:lnTo>
                <a:lnTo>
                  <a:pt x="29738" y="438603"/>
                </a:lnTo>
                <a:lnTo>
                  <a:pt x="48291" y="473668"/>
                </a:lnTo>
                <a:lnTo>
                  <a:pt x="63246" y="495053"/>
                </a:lnTo>
                <a:lnTo>
                  <a:pt x="63246" y="295656"/>
                </a:lnTo>
                <a:lnTo>
                  <a:pt x="64769" y="282702"/>
                </a:lnTo>
                <a:lnTo>
                  <a:pt x="73978" y="239961"/>
                </a:lnTo>
                <a:lnTo>
                  <a:pt x="88275" y="201907"/>
                </a:lnTo>
                <a:lnTo>
                  <a:pt x="107080" y="168521"/>
                </a:lnTo>
                <a:lnTo>
                  <a:pt x="155896" y="115676"/>
                </a:lnTo>
                <a:lnTo>
                  <a:pt x="215789" y="81281"/>
                </a:lnTo>
                <a:lnTo>
                  <a:pt x="282119" y="65186"/>
                </a:lnTo>
                <a:lnTo>
                  <a:pt x="316249" y="63955"/>
                </a:lnTo>
                <a:lnTo>
                  <a:pt x="350248" y="67244"/>
                </a:lnTo>
                <a:lnTo>
                  <a:pt x="415539" y="87307"/>
                </a:lnTo>
                <a:lnTo>
                  <a:pt x="473353" y="125226"/>
                </a:lnTo>
                <a:lnTo>
                  <a:pt x="519051" y="180855"/>
                </a:lnTo>
                <a:lnTo>
                  <a:pt x="535907" y="215264"/>
                </a:lnTo>
                <a:lnTo>
                  <a:pt x="547995" y="254045"/>
                </a:lnTo>
                <a:lnTo>
                  <a:pt x="554736" y="297180"/>
                </a:lnTo>
                <a:lnTo>
                  <a:pt x="554736" y="496687"/>
                </a:lnTo>
                <a:lnTo>
                  <a:pt x="555838" y="495380"/>
                </a:lnTo>
                <a:lnTo>
                  <a:pt x="575880" y="464568"/>
                </a:lnTo>
                <a:lnTo>
                  <a:pt x="592487" y="430378"/>
                </a:lnTo>
                <a:lnTo>
                  <a:pt x="605286" y="392842"/>
                </a:lnTo>
                <a:lnTo>
                  <a:pt x="613908" y="351989"/>
                </a:lnTo>
                <a:lnTo>
                  <a:pt x="617982" y="307848"/>
                </a:lnTo>
                <a:close/>
              </a:path>
              <a:path extrusionOk="0" h="617220" w="618490">
                <a:moveTo>
                  <a:pt x="554736" y="496687"/>
                </a:moveTo>
                <a:lnTo>
                  <a:pt x="554736" y="322326"/>
                </a:lnTo>
                <a:lnTo>
                  <a:pt x="547731" y="364827"/>
                </a:lnTo>
                <a:lnTo>
                  <a:pt x="535595" y="403076"/>
                </a:lnTo>
                <a:lnTo>
                  <a:pt x="498127" y="466752"/>
                </a:lnTo>
                <a:lnTo>
                  <a:pt x="446729" y="513223"/>
                </a:lnTo>
                <a:lnTo>
                  <a:pt x="385799" y="542361"/>
                </a:lnTo>
                <a:lnTo>
                  <a:pt x="319735" y="554035"/>
                </a:lnTo>
                <a:lnTo>
                  <a:pt x="286151" y="553284"/>
                </a:lnTo>
                <a:lnTo>
                  <a:pt x="220629" y="538522"/>
                </a:lnTo>
                <a:lnTo>
                  <a:pt x="160965" y="505975"/>
                </a:lnTo>
                <a:lnTo>
                  <a:pt x="111557" y="455513"/>
                </a:lnTo>
                <a:lnTo>
                  <a:pt x="76802" y="387007"/>
                </a:lnTo>
                <a:lnTo>
                  <a:pt x="66294" y="345948"/>
                </a:lnTo>
                <a:lnTo>
                  <a:pt x="63246" y="320802"/>
                </a:lnTo>
                <a:lnTo>
                  <a:pt x="63246" y="495053"/>
                </a:lnTo>
                <a:lnTo>
                  <a:pt x="94720" y="532088"/>
                </a:lnTo>
                <a:lnTo>
                  <a:pt x="151113" y="575094"/>
                </a:lnTo>
                <a:lnTo>
                  <a:pt x="214505" y="602924"/>
                </a:lnTo>
                <a:lnTo>
                  <a:pt x="281933" y="615818"/>
                </a:lnTo>
                <a:lnTo>
                  <a:pt x="316249" y="616737"/>
                </a:lnTo>
                <a:lnTo>
                  <a:pt x="350433" y="614012"/>
                </a:lnTo>
                <a:lnTo>
                  <a:pt x="416989" y="597762"/>
                </a:lnTo>
                <a:lnTo>
                  <a:pt x="478795" y="567258"/>
                </a:lnTo>
                <a:lnTo>
                  <a:pt x="532729" y="522786"/>
                </a:lnTo>
                <a:lnTo>
                  <a:pt x="554736" y="49668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136892" y="4795275"/>
            <a:ext cx="696595" cy="694690"/>
          </a:xfrm>
          <a:custGeom>
            <a:rect b="b" l="l" r="r" t="t"/>
            <a:pathLst>
              <a:path extrusionOk="0" h="694689" w="696595">
                <a:moveTo>
                  <a:pt x="696468" y="346700"/>
                </a:moveTo>
                <a:lnTo>
                  <a:pt x="686037" y="267967"/>
                </a:lnTo>
                <a:lnTo>
                  <a:pt x="674195" y="228237"/>
                </a:lnTo>
                <a:lnTo>
                  <a:pt x="658940" y="191696"/>
                </a:lnTo>
                <a:lnTo>
                  <a:pt x="619331" y="128177"/>
                </a:lnTo>
                <a:lnTo>
                  <a:pt x="569489" y="77406"/>
                </a:lnTo>
                <a:lnTo>
                  <a:pt x="511692" y="39375"/>
                </a:lnTo>
                <a:lnTo>
                  <a:pt x="448220" y="14078"/>
                </a:lnTo>
                <a:lnTo>
                  <a:pt x="381350" y="1511"/>
                </a:lnTo>
                <a:lnTo>
                  <a:pt x="347352" y="0"/>
                </a:lnTo>
                <a:lnTo>
                  <a:pt x="313360" y="1668"/>
                </a:lnTo>
                <a:lnTo>
                  <a:pt x="246531" y="14541"/>
                </a:lnTo>
                <a:lnTo>
                  <a:pt x="183140" y="40127"/>
                </a:lnTo>
                <a:lnTo>
                  <a:pt x="125466" y="78418"/>
                </a:lnTo>
                <a:lnTo>
                  <a:pt x="75787" y="129409"/>
                </a:lnTo>
                <a:lnTo>
                  <a:pt x="36382" y="193094"/>
                </a:lnTo>
                <a:lnTo>
                  <a:pt x="21245" y="229695"/>
                </a:lnTo>
                <a:lnTo>
                  <a:pt x="9530" y="269467"/>
                </a:lnTo>
                <a:lnTo>
                  <a:pt x="1523" y="312410"/>
                </a:lnTo>
                <a:lnTo>
                  <a:pt x="0" y="329936"/>
                </a:lnTo>
                <a:lnTo>
                  <a:pt x="0" y="348224"/>
                </a:lnTo>
                <a:lnTo>
                  <a:pt x="3810" y="400802"/>
                </a:lnTo>
                <a:lnTo>
                  <a:pt x="14096" y="442842"/>
                </a:lnTo>
                <a:lnTo>
                  <a:pt x="27772" y="481557"/>
                </a:lnTo>
                <a:lnTo>
                  <a:pt x="44568" y="516967"/>
                </a:lnTo>
                <a:lnTo>
                  <a:pt x="62484" y="546260"/>
                </a:lnTo>
                <a:lnTo>
                  <a:pt x="62484" y="346700"/>
                </a:lnTo>
                <a:lnTo>
                  <a:pt x="64008" y="316982"/>
                </a:lnTo>
                <a:lnTo>
                  <a:pt x="73157" y="273546"/>
                </a:lnTo>
                <a:lnTo>
                  <a:pt x="86801" y="234211"/>
                </a:lnTo>
                <a:lnTo>
                  <a:pt x="104501" y="198965"/>
                </a:lnTo>
                <a:lnTo>
                  <a:pt x="150309" y="140693"/>
                </a:lnTo>
                <a:lnTo>
                  <a:pt x="207063" y="98629"/>
                </a:lnTo>
                <a:lnTo>
                  <a:pt x="271249" y="72675"/>
                </a:lnTo>
                <a:lnTo>
                  <a:pt x="339348" y="62732"/>
                </a:lnTo>
                <a:lnTo>
                  <a:pt x="373767" y="63733"/>
                </a:lnTo>
                <a:lnTo>
                  <a:pt x="441144" y="77620"/>
                </a:lnTo>
                <a:lnTo>
                  <a:pt x="503645" y="107269"/>
                </a:lnTo>
                <a:lnTo>
                  <a:pt x="557752" y="152583"/>
                </a:lnTo>
                <a:lnTo>
                  <a:pt x="599949" y="213461"/>
                </a:lnTo>
                <a:lnTo>
                  <a:pt x="615483" y="249706"/>
                </a:lnTo>
                <a:lnTo>
                  <a:pt x="626720" y="289805"/>
                </a:lnTo>
                <a:lnTo>
                  <a:pt x="633222" y="333746"/>
                </a:lnTo>
                <a:lnTo>
                  <a:pt x="633222" y="547610"/>
                </a:lnTo>
                <a:lnTo>
                  <a:pt x="642338" y="534511"/>
                </a:lnTo>
                <a:lnTo>
                  <a:pt x="659818" y="502548"/>
                </a:lnTo>
                <a:lnTo>
                  <a:pt x="674239" y="467764"/>
                </a:lnTo>
                <a:lnTo>
                  <a:pt x="685334" y="430180"/>
                </a:lnTo>
                <a:lnTo>
                  <a:pt x="692833" y="389819"/>
                </a:lnTo>
                <a:lnTo>
                  <a:pt x="696468" y="346700"/>
                </a:lnTo>
                <a:close/>
              </a:path>
              <a:path extrusionOk="0" h="694689" w="696595">
                <a:moveTo>
                  <a:pt x="633222" y="547610"/>
                </a:moveTo>
                <a:lnTo>
                  <a:pt x="633222" y="362702"/>
                </a:lnTo>
                <a:lnTo>
                  <a:pt x="626828" y="405538"/>
                </a:lnTo>
                <a:lnTo>
                  <a:pt x="615822" y="444736"/>
                </a:lnTo>
                <a:lnTo>
                  <a:pt x="600624" y="480274"/>
                </a:lnTo>
                <a:lnTo>
                  <a:pt x="559341" y="540288"/>
                </a:lnTo>
                <a:lnTo>
                  <a:pt x="506356" y="585412"/>
                </a:lnTo>
                <a:lnTo>
                  <a:pt x="445045" y="615478"/>
                </a:lnTo>
                <a:lnTo>
                  <a:pt x="378783" y="630316"/>
                </a:lnTo>
                <a:lnTo>
                  <a:pt x="344851" y="631972"/>
                </a:lnTo>
                <a:lnTo>
                  <a:pt x="310947" y="629758"/>
                </a:lnTo>
                <a:lnTo>
                  <a:pt x="244911" y="613636"/>
                </a:lnTo>
                <a:lnTo>
                  <a:pt x="184052" y="581781"/>
                </a:lnTo>
                <a:lnTo>
                  <a:pt x="131746" y="534024"/>
                </a:lnTo>
                <a:lnTo>
                  <a:pt x="91368" y="470198"/>
                </a:lnTo>
                <a:lnTo>
                  <a:pt x="76707" y="432206"/>
                </a:lnTo>
                <a:lnTo>
                  <a:pt x="66294" y="390134"/>
                </a:lnTo>
                <a:lnTo>
                  <a:pt x="62484" y="346700"/>
                </a:lnTo>
                <a:lnTo>
                  <a:pt x="62484" y="546260"/>
                </a:lnTo>
                <a:lnTo>
                  <a:pt x="86447" y="577957"/>
                </a:lnTo>
                <a:lnTo>
                  <a:pt x="137584" y="625982"/>
                </a:lnTo>
                <a:lnTo>
                  <a:pt x="195829" y="661210"/>
                </a:lnTo>
                <a:lnTo>
                  <a:pt x="259034" y="683809"/>
                </a:lnTo>
                <a:lnTo>
                  <a:pt x="325050" y="693948"/>
                </a:lnTo>
                <a:lnTo>
                  <a:pt x="358440" y="694398"/>
                </a:lnTo>
                <a:lnTo>
                  <a:pt x="391727" y="691795"/>
                </a:lnTo>
                <a:lnTo>
                  <a:pt x="456916" y="677519"/>
                </a:lnTo>
                <a:lnTo>
                  <a:pt x="518469" y="651288"/>
                </a:lnTo>
                <a:lnTo>
                  <a:pt x="574236" y="613270"/>
                </a:lnTo>
                <a:lnTo>
                  <a:pt x="622069" y="563633"/>
                </a:lnTo>
                <a:lnTo>
                  <a:pt x="633222" y="54761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5314950" y="2973171"/>
            <a:ext cx="459105" cy="457834"/>
          </a:xfrm>
          <a:custGeom>
            <a:rect b="b" l="l" r="r" t="t"/>
            <a:pathLst>
              <a:path extrusionOk="0" h="457835" w="459104">
                <a:moveTo>
                  <a:pt x="458723" y="227990"/>
                </a:moveTo>
                <a:lnTo>
                  <a:pt x="458723" y="216560"/>
                </a:lnTo>
                <a:lnTo>
                  <a:pt x="457962" y="204368"/>
                </a:lnTo>
                <a:lnTo>
                  <a:pt x="448324" y="161324"/>
                </a:lnTo>
                <a:lnTo>
                  <a:pt x="433076" y="123372"/>
                </a:lnTo>
                <a:lnTo>
                  <a:pt x="412923" y="90509"/>
                </a:lnTo>
                <a:lnTo>
                  <a:pt x="360723" y="40034"/>
                </a:lnTo>
                <a:lnTo>
                  <a:pt x="297365" y="9874"/>
                </a:lnTo>
                <a:lnTo>
                  <a:pt x="228490" y="0"/>
                </a:lnTo>
                <a:lnTo>
                  <a:pt x="193746" y="2662"/>
                </a:lnTo>
                <a:lnTo>
                  <a:pt x="127172" y="23167"/>
                </a:lnTo>
                <a:lnTo>
                  <a:pt x="69182" y="63892"/>
                </a:lnTo>
                <a:lnTo>
                  <a:pt x="25419" y="124809"/>
                </a:lnTo>
                <a:lnTo>
                  <a:pt x="10635" y="162832"/>
                </a:lnTo>
                <a:lnTo>
                  <a:pt x="1523" y="205892"/>
                </a:lnTo>
                <a:lnTo>
                  <a:pt x="0" y="218084"/>
                </a:lnTo>
                <a:lnTo>
                  <a:pt x="0" y="229514"/>
                </a:lnTo>
                <a:lnTo>
                  <a:pt x="14302" y="305926"/>
                </a:lnTo>
                <a:lnTo>
                  <a:pt x="30543" y="342195"/>
                </a:lnTo>
                <a:lnTo>
                  <a:pt x="63246" y="386481"/>
                </a:lnTo>
                <a:lnTo>
                  <a:pt x="63246" y="219608"/>
                </a:lnTo>
                <a:lnTo>
                  <a:pt x="64008" y="211226"/>
                </a:lnTo>
                <a:lnTo>
                  <a:pt x="73948" y="170813"/>
                </a:lnTo>
                <a:lnTo>
                  <a:pt x="112803" y="109349"/>
                </a:lnTo>
                <a:lnTo>
                  <a:pt x="169316" y="73469"/>
                </a:lnTo>
                <a:lnTo>
                  <a:pt x="234315" y="62893"/>
                </a:lnTo>
                <a:lnTo>
                  <a:pt x="267130" y="67008"/>
                </a:lnTo>
                <a:lnTo>
                  <a:pt x="327664" y="93867"/>
                </a:lnTo>
                <a:lnTo>
                  <a:pt x="373757" y="145334"/>
                </a:lnTo>
                <a:lnTo>
                  <a:pt x="396240" y="221132"/>
                </a:lnTo>
                <a:lnTo>
                  <a:pt x="396240" y="386320"/>
                </a:lnTo>
                <a:lnTo>
                  <a:pt x="408634" y="373039"/>
                </a:lnTo>
                <a:lnTo>
                  <a:pt x="428492" y="343248"/>
                </a:lnTo>
                <a:lnTo>
                  <a:pt x="443880" y="309110"/>
                </a:lnTo>
                <a:lnTo>
                  <a:pt x="454168" y="270674"/>
                </a:lnTo>
                <a:lnTo>
                  <a:pt x="458723" y="227990"/>
                </a:lnTo>
                <a:close/>
              </a:path>
              <a:path extrusionOk="0" h="457835" w="459104">
                <a:moveTo>
                  <a:pt x="396240" y="386320"/>
                </a:moveTo>
                <a:lnTo>
                  <a:pt x="396240" y="229514"/>
                </a:lnTo>
                <a:lnTo>
                  <a:pt x="395478" y="238658"/>
                </a:lnTo>
                <a:lnTo>
                  <a:pt x="387096" y="281327"/>
                </a:lnTo>
                <a:lnTo>
                  <a:pt x="370859" y="317312"/>
                </a:lnTo>
                <a:lnTo>
                  <a:pt x="320284" y="368977"/>
                </a:lnTo>
                <a:lnTo>
                  <a:pt x="254692" y="393148"/>
                </a:lnTo>
                <a:lnTo>
                  <a:pt x="219682" y="394763"/>
                </a:lnTo>
                <a:lnTo>
                  <a:pt x="185020" y="389315"/>
                </a:lnTo>
                <a:lnTo>
                  <a:pt x="122206" y="356974"/>
                </a:lnTo>
                <a:lnTo>
                  <a:pt x="77187" y="295616"/>
                </a:lnTo>
                <a:lnTo>
                  <a:pt x="64769" y="253898"/>
                </a:lnTo>
                <a:lnTo>
                  <a:pt x="63246" y="236372"/>
                </a:lnTo>
                <a:lnTo>
                  <a:pt x="63246" y="386481"/>
                </a:lnTo>
                <a:lnTo>
                  <a:pt x="102885" y="420959"/>
                </a:lnTo>
                <a:lnTo>
                  <a:pt x="164490" y="448926"/>
                </a:lnTo>
                <a:lnTo>
                  <a:pt x="230911" y="457721"/>
                </a:lnTo>
                <a:lnTo>
                  <a:pt x="264352" y="455053"/>
                </a:lnTo>
                <a:lnTo>
                  <a:pt x="297105" y="447741"/>
                </a:lnTo>
                <a:lnTo>
                  <a:pt x="328540" y="435834"/>
                </a:lnTo>
                <a:lnTo>
                  <a:pt x="358027" y="419382"/>
                </a:lnTo>
                <a:lnTo>
                  <a:pt x="384935" y="398433"/>
                </a:lnTo>
                <a:lnTo>
                  <a:pt x="396240" y="3863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6661404" y="3924144"/>
            <a:ext cx="379730" cy="377825"/>
          </a:xfrm>
          <a:custGeom>
            <a:rect b="b" l="l" r="r" t="t"/>
            <a:pathLst>
              <a:path extrusionOk="0" h="377825" w="379729">
                <a:moveTo>
                  <a:pt x="379476" y="187606"/>
                </a:moveTo>
                <a:lnTo>
                  <a:pt x="379476" y="178462"/>
                </a:lnTo>
                <a:lnTo>
                  <a:pt x="378714" y="168556"/>
                </a:lnTo>
                <a:lnTo>
                  <a:pt x="368515" y="126262"/>
                </a:lnTo>
                <a:lnTo>
                  <a:pt x="351846" y="90049"/>
                </a:lnTo>
                <a:lnTo>
                  <a:pt x="303089" y="35843"/>
                </a:lnTo>
                <a:lnTo>
                  <a:pt x="240433" y="5893"/>
                </a:lnTo>
                <a:lnTo>
                  <a:pt x="206391" y="0"/>
                </a:lnTo>
                <a:lnTo>
                  <a:pt x="171871" y="154"/>
                </a:lnTo>
                <a:lnTo>
                  <a:pt x="105393" y="18581"/>
                </a:lnTo>
                <a:lnTo>
                  <a:pt x="48991" y="61129"/>
                </a:lnTo>
                <a:lnTo>
                  <a:pt x="10656" y="127754"/>
                </a:lnTo>
                <a:lnTo>
                  <a:pt x="761" y="170080"/>
                </a:lnTo>
                <a:lnTo>
                  <a:pt x="0" y="179986"/>
                </a:lnTo>
                <a:lnTo>
                  <a:pt x="0" y="189892"/>
                </a:lnTo>
                <a:lnTo>
                  <a:pt x="13723" y="258349"/>
                </a:lnTo>
                <a:lnTo>
                  <a:pt x="30919" y="292655"/>
                </a:lnTo>
                <a:lnTo>
                  <a:pt x="63246" y="329980"/>
                </a:lnTo>
                <a:lnTo>
                  <a:pt x="63246" y="181510"/>
                </a:lnTo>
                <a:lnTo>
                  <a:pt x="64008" y="175414"/>
                </a:lnTo>
                <a:lnTo>
                  <a:pt x="75859" y="133694"/>
                </a:lnTo>
                <a:lnTo>
                  <a:pt x="97165" y="101594"/>
                </a:lnTo>
                <a:lnTo>
                  <a:pt x="158438" y="65989"/>
                </a:lnTo>
                <a:lnTo>
                  <a:pt x="193557" y="62348"/>
                </a:lnTo>
                <a:lnTo>
                  <a:pt x="228431" y="68057"/>
                </a:lnTo>
                <a:lnTo>
                  <a:pt x="260636" y="83047"/>
                </a:lnTo>
                <a:lnTo>
                  <a:pt x="287748" y="107253"/>
                </a:lnTo>
                <a:lnTo>
                  <a:pt x="307341" y="140604"/>
                </a:lnTo>
                <a:lnTo>
                  <a:pt x="316992" y="183034"/>
                </a:lnTo>
                <a:lnTo>
                  <a:pt x="316992" y="329940"/>
                </a:lnTo>
                <a:lnTo>
                  <a:pt x="324406" y="323857"/>
                </a:lnTo>
                <a:lnTo>
                  <a:pt x="346391" y="297368"/>
                </a:lnTo>
                <a:lnTo>
                  <a:pt x="363489" y="265782"/>
                </a:lnTo>
                <a:lnTo>
                  <a:pt x="374813" y="229171"/>
                </a:lnTo>
                <a:lnTo>
                  <a:pt x="379476" y="187606"/>
                </a:lnTo>
                <a:close/>
              </a:path>
              <a:path extrusionOk="0" h="377825" w="379729">
                <a:moveTo>
                  <a:pt x="316992" y="329940"/>
                </a:moveTo>
                <a:lnTo>
                  <a:pt x="316992" y="195988"/>
                </a:lnTo>
                <a:lnTo>
                  <a:pt x="306970" y="237470"/>
                </a:lnTo>
                <a:lnTo>
                  <a:pt x="287588" y="270262"/>
                </a:lnTo>
                <a:lnTo>
                  <a:pt x="261082" y="294261"/>
                </a:lnTo>
                <a:lnTo>
                  <a:pt x="229689" y="309365"/>
                </a:lnTo>
                <a:lnTo>
                  <a:pt x="195648" y="315470"/>
                </a:lnTo>
                <a:lnTo>
                  <a:pt x="161194" y="312474"/>
                </a:lnTo>
                <a:lnTo>
                  <a:pt x="100001" y="278766"/>
                </a:lnTo>
                <a:lnTo>
                  <a:pt x="77735" y="247849"/>
                </a:lnTo>
                <a:lnTo>
                  <a:pt x="64008" y="207418"/>
                </a:lnTo>
                <a:lnTo>
                  <a:pt x="63246" y="201322"/>
                </a:lnTo>
                <a:lnTo>
                  <a:pt x="63246" y="329980"/>
                </a:lnTo>
                <a:lnTo>
                  <a:pt x="108183" y="360549"/>
                </a:lnTo>
                <a:lnTo>
                  <a:pt x="171871" y="377281"/>
                </a:lnTo>
                <a:lnTo>
                  <a:pt x="205335" y="377411"/>
                </a:lnTo>
                <a:lnTo>
                  <a:pt x="237998" y="372026"/>
                </a:lnTo>
                <a:lnTo>
                  <a:pt x="269322" y="361258"/>
                </a:lnTo>
                <a:lnTo>
                  <a:pt x="298421" y="345177"/>
                </a:lnTo>
                <a:lnTo>
                  <a:pt x="316992" y="32994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5510784" y="3374897"/>
            <a:ext cx="912494" cy="1172845"/>
          </a:xfrm>
          <a:custGeom>
            <a:rect b="b" l="l" r="r" t="t"/>
            <a:pathLst>
              <a:path extrusionOk="0" h="1172845" w="912495">
                <a:moveTo>
                  <a:pt x="912113" y="1122426"/>
                </a:moveTo>
                <a:lnTo>
                  <a:pt x="67055" y="0"/>
                </a:lnTo>
                <a:lnTo>
                  <a:pt x="0" y="50292"/>
                </a:lnTo>
                <a:lnTo>
                  <a:pt x="845057" y="1172718"/>
                </a:lnTo>
                <a:lnTo>
                  <a:pt x="912113" y="11224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5662421" y="3306317"/>
            <a:ext cx="1099185" cy="730250"/>
          </a:xfrm>
          <a:custGeom>
            <a:rect b="b" l="l" r="r" t="t"/>
            <a:pathLst>
              <a:path extrusionOk="0" h="730250" w="1099184">
                <a:moveTo>
                  <a:pt x="1098804" y="659129"/>
                </a:moveTo>
                <a:lnTo>
                  <a:pt x="44196" y="0"/>
                </a:lnTo>
                <a:lnTo>
                  <a:pt x="0" y="71628"/>
                </a:lnTo>
                <a:lnTo>
                  <a:pt x="1054608" y="729995"/>
                </a:lnTo>
                <a:lnTo>
                  <a:pt x="1098804" y="65912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726429" y="3163061"/>
            <a:ext cx="2093595" cy="911860"/>
          </a:xfrm>
          <a:custGeom>
            <a:rect b="b" l="l" r="r" t="t"/>
            <a:pathLst>
              <a:path extrusionOk="0" h="911860" w="2093595">
                <a:moveTo>
                  <a:pt x="2093214" y="833627"/>
                </a:moveTo>
                <a:lnTo>
                  <a:pt x="32003" y="0"/>
                </a:lnTo>
                <a:lnTo>
                  <a:pt x="0" y="77724"/>
                </a:lnTo>
                <a:lnTo>
                  <a:pt x="2061971" y="911351"/>
                </a:lnTo>
                <a:lnTo>
                  <a:pt x="2093214" y="8336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7669530" y="4415790"/>
            <a:ext cx="250825" cy="516890"/>
          </a:xfrm>
          <a:custGeom>
            <a:rect b="b" l="l" r="r" t="t"/>
            <a:pathLst>
              <a:path extrusionOk="0" h="516889" w="250825">
                <a:moveTo>
                  <a:pt x="250697" y="28193"/>
                </a:moveTo>
                <a:lnTo>
                  <a:pt x="172211" y="0"/>
                </a:lnTo>
                <a:lnTo>
                  <a:pt x="0" y="489204"/>
                </a:lnTo>
                <a:lnTo>
                  <a:pt x="79247" y="516636"/>
                </a:lnTo>
                <a:lnTo>
                  <a:pt x="250697" y="2819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600443" y="4216908"/>
            <a:ext cx="152400" cy="220979"/>
          </a:xfrm>
          <a:custGeom>
            <a:rect b="b" l="l" r="r" t="t"/>
            <a:pathLst>
              <a:path extrusionOk="0" h="220979" w="152400">
                <a:moveTo>
                  <a:pt x="152399" y="16001"/>
                </a:moveTo>
                <a:lnTo>
                  <a:pt x="125729" y="0"/>
                </a:lnTo>
                <a:lnTo>
                  <a:pt x="0" y="204978"/>
                </a:lnTo>
                <a:lnTo>
                  <a:pt x="26669" y="220979"/>
                </a:lnTo>
                <a:lnTo>
                  <a:pt x="152399" y="1600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923531" y="4732782"/>
            <a:ext cx="344805" cy="200025"/>
          </a:xfrm>
          <a:custGeom>
            <a:rect b="b" l="l" r="r" t="t"/>
            <a:pathLst>
              <a:path extrusionOk="0" h="200025" w="344804">
                <a:moveTo>
                  <a:pt x="344424" y="172211"/>
                </a:moveTo>
                <a:lnTo>
                  <a:pt x="14478" y="0"/>
                </a:lnTo>
                <a:lnTo>
                  <a:pt x="0" y="27431"/>
                </a:lnTo>
                <a:lnTo>
                  <a:pt x="329946" y="199643"/>
                </a:lnTo>
                <a:lnTo>
                  <a:pt x="344424" y="17221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7007352" y="4097273"/>
            <a:ext cx="718185" cy="150495"/>
          </a:xfrm>
          <a:custGeom>
            <a:rect b="b" l="l" r="r" t="t"/>
            <a:pathLst>
              <a:path extrusionOk="0" h="150495" w="718184">
                <a:moveTo>
                  <a:pt x="717804" y="118871"/>
                </a:moveTo>
                <a:lnTo>
                  <a:pt x="5334" y="0"/>
                </a:lnTo>
                <a:lnTo>
                  <a:pt x="0" y="31241"/>
                </a:lnTo>
                <a:lnTo>
                  <a:pt x="712470" y="150113"/>
                </a:lnTo>
                <a:lnTo>
                  <a:pt x="717804" y="11887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63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Definitions (1)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75">
            <a:spAutoFit/>
          </a:bodyPr>
          <a:lstStyle/>
          <a:p>
            <a:pPr indent="-377190" lvl="0" marL="389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Vertex set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/>
              <a:t>(e.g. street intersections, houses, etc)</a:t>
            </a:r>
            <a:endParaRPr/>
          </a:p>
          <a:p>
            <a:pPr indent="-377190" lvl="0" marL="38989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Edge set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/>
              <a:t>(e.g. streets, roads, avenues, etc)</a:t>
            </a:r>
            <a:endParaRPr/>
          </a:p>
          <a:p>
            <a:pPr indent="-314325" lvl="1" marL="829944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SzPts val="2650"/>
              <a:buFont typeface="Arial"/>
              <a:buChar char="–"/>
            </a:pP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Generally undirected (e.g. bidirectional road, etc)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829944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2650"/>
              <a:buFont typeface="Arial"/>
              <a:buChar char="–"/>
            </a:pP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Weighted (e.g. distance, time, toll, etc)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Weight function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w(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): E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314325" lvl="1" marL="829944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2650"/>
              <a:buFont typeface="Arial"/>
              <a:buChar char="–"/>
            </a:pP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Sets the weight of edge from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Weighted </a:t>
            </a:r>
            <a:r>
              <a:rPr lang="en-US"/>
              <a:t>Graph: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G(V, E), w(a, b): E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377190" lvl="0" marL="38989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Connected </a:t>
            </a:r>
            <a:r>
              <a:rPr lang="en-US"/>
              <a:t>undirected graph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indent="-314325" lvl="1" marL="829944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There is a path from any vertex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any other vertex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63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Definitions (2)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90804" y="1903984"/>
            <a:ext cx="8470900" cy="346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w(ST)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total weight of edges in </a:t>
            </a:r>
            <a:r>
              <a:rPr b="1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73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5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aseline="-25000" lang="en-US" sz="5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72004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i="1"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190" lvl="0" marL="389890" marR="1693545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 (MST)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connected undirected weighted graph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minimum possible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w(ST)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63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Definitions (3)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590804" y="1903984"/>
            <a:ext cx="8176259" cy="183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(standard) MST Problem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connected undirected weighted graph </a:t>
            </a:r>
            <a:r>
              <a:rPr b="1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G(V, E)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829944" marR="285369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some edges of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 is still connected,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1408353" y="3739388"/>
            <a:ext cx="4253230" cy="43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with minimum total weight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093623" y="4228845"/>
            <a:ext cx="4798060" cy="82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Minimum Spanning Tree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7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(MST)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598919" y="3376421"/>
            <a:ext cx="2634233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6858254" y="44231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8707628" y="44231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7801609" y="5365750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890257" y="630910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8351773" y="3974084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7754366" y="3479800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7251445" y="3926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7408418" y="4838966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6779755" y="546762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8351773" y="510567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7486916" y="604903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3100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614172" y="2770632"/>
            <a:ext cx="2632983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873505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2722879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816861" y="475995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905510" y="57033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2367026" y="33202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1769617" y="2874009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1266697" y="33210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1423669" y="423318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795007" y="4861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367026" y="449990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502168" y="544325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3678173" y="2770632"/>
            <a:ext cx="2634995" cy="36149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938270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787644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881626" y="475995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969511" y="57033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5431790" y="33202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4834382" y="2874009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4331461" y="33210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4488434" y="423318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859771" y="4861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431790" y="449990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566932" y="544325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000004" y="1873110"/>
            <a:ext cx="1980564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54305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Spanning Tree  Cost: 4+4+6+6 = 20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821423" y="2770660"/>
            <a:ext cx="2633720" cy="36148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081519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8930893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8024876" y="475995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7112761" y="57033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8575040" y="33202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7977631" y="2874009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7474711" y="33210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7631683" y="423318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7003021" y="4861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8575040" y="449990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7710182" y="544325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143242" y="1881378"/>
            <a:ext cx="1980564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MST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Cost: 4+6+6+2 = 18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953507" y="1881378"/>
            <a:ext cx="194500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Graph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540" lvl="0" marL="522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Are the edges highlighted in </a:t>
            </a:r>
            <a:r>
              <a:rPr lang="en-US" sz="4400">
                <a:solidFill>
                  <a:srgbClr val="FF0000"/>
                </a:solidFill>
              </a:rPr>
              <a:t>red </a:t>
            </a:r>
            <a:r>
              <a:rPr lang="en-US" sz="4400"/>
              <a:t>part  of an MST of the original graph?</a:t>
            </a:r>
            <a:endParaRPr sz="4400"/>
          </a:p>
        </p:txBody>
      </p:sp>
      <p:sp>
        <p:nvSpPr>
          <p:cNvPr id="331" name="Google Shape;331;p33"/>
          <p:cNvSpPr/>
          <p:nvPr/>
        </p:nvSpPr>
        <p:spPr>
          <a:xfrm>
            <a:off x="6233159" y="6592061"/>
            <a:ext cx="3531870" cy="419100"/>
          </a:xfrm>
          <a:custGeom>
            <a:rect b="b" l="l" r="r" t="t"/>
            <a:pathLst>
              <a:path extrusionOk="0" h="419100" w="3531870">
                <a:moveTo>
                  <a:pt x="3531870" y="419099"/>
                </a:moveTo>
                <a:lnTo>
                  <a:pt x="3214878" y="0"/>
                </a:lnTo>
                <a:lnTo>
                  <a:pt x="316991" y="0"/>
                </a:lnTo>
                <a:lnTo>
                  <a:pt x="0" y="419100"/>
                </a:lnTo>
                <a:lnTo>
                  <a:pt x="3531870" y="41909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6233156" y="6592265"/>
            <a:ext cx="3531870" cy="419734"/>
          </a:xfrm>
          <a:custGeom>
            <a:rect b="b" l="l" r="r" t="t"/>
            <a:pathLst>
              <a:path extrusionOk="0" h="419734" w="3531870">
                <a:moveTo>
                  <a:pt x="3214867" y="0"/>
                </a:moveTo>
                <a:lnTo>
                  <a:pt x="3531858" y="419119"/>
                </a:lnTo>
                <a:lnTo>
                  <a:pt x="0" y="419119"/>
                </a:lnTo>
                <a:lnTo>
                  <a:pt x="316990" y="0"/>
                </a:lnTo>
                <a:lnTo>
                  <a:pt x="3214867" y="0"/>
                </a:lnTo>
                <a:close/>
              </a:path>
            </a:pathLst>
          </a:custGeom>
          <a:noFill/>
          <a:ln cap="flat" cmpd="sng" w="10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6961631" y="2485644"/>
            <a:ext cx="32384" cy="4379595"/>
          </a:xfrm>
          <a:custGeom>
            <a:rect b="b" l="l" r="r" t="t"/>
            <a:pathLst>
              <a:path extrusionOk="0" h="4379595" w="32384">
                <a:moveTo>
                  <a:pt x="32003" y="4368546"/>
                </a:moveTo>
                <a:lnTo>
                  <a:pt x="32003" y="10668"/>
                </a:lnTo>
                <a:lnTo>
                  <a:pt x="0" y="0"/>
                </a:lnTo>
                <a:lnTo>
                  <a:pt x="0" y="4379214"/>
                </a:lnTo>
                <a:lnTo>
                  <a:pt x="32003" y="4368546"/>
                </a:lnTo>
                <a:close/>
              </a:path>
            </a:pathLst>
          </a:custGeom>
          <a:solidFill>
            <a:srgbClr val="4069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6716250" y="6759916"/>
            <a:ext cx="436245" cy="105410"/>
          </a:xfrm>
          <a:custGeom>
            <a:rect b="b" l="l" r="r" t="t"/>
            <a:pathLst>
              <a:path extrusionOk="0" h="105409" w="436245">
                <a:moveTo>
                  <a:pt x="435867" y="0"/>
                </a:moveTo>
                <a:lnTo>
                  <a:pt x="435867" y="21341"/>
                </a:lnTo>
                <a:lnTo>
                  <a:pt x="427486" y="31245"/>
                </a:lnTo>
                <a:lnTo>
                  <a:pt x="419867" y="41909"/>
                </a:lnTo>
                <a:lnTo>
                  <a:pt x="387857" y="63250"/>
                </a:lnTo>
                <a:lnTo>
                  <a:pt x="372619" y="73154"/>
                </a:lnTo>
                <a:lnTo>
                  <a:pt x="348239" y="73154"/>
                </a:lnTo>
                <a:lnTo>
                  <a:pt x="300990" y="94496"/>
                </a:lnTo>
                <a:lnTo>
                  <a:pt x="277372" y="94496"/>
                </a:lnTo>
                <a:lnTo>
                  <a:pt x="245361" y="105159"/>
                </a:lnTo>
                <a:lnTo>
                  <a:pt x="126495" y="105159"/>
                </a:lnTo>
                <a:lnTo>
                  <a:pt x="102877" y="94496"/>
                </a:lnTo>
                <a:lnTo>
                  <a:pt x="79247" y="94496"/>
                </a:lnTo>
                <a:lnTo>
                  <a:pt x="55629" y="83818"/>
                </a:lnTo>
                <a:lnTo>
                  <a:pt x="39629" y="83818"/>
                </a:lnTo>
                <a:lnTo>
                  <a:pt x="23629" y="73154"/>
                </a:lnTo>
                <a:lnTo>
                  <a:pt x="16010" y="63250"/>
                </a:lnTo>
                <a:lnTo>
                  <a:pt x="8380" y="52572"/>
                </a:lnTo>
                <a:lnTo>
                  <a:pt x="0" y="52572"/>
                </a:lnTo>
                <a:lnTo>
                  <a:pt x="0" y="41909"/>
                </a:lnTo>
              </a:path>
            </a:pathLst>
          </a:custGeom>
          <a:noFill/>
          <a:ln cap="flat" cmpd="sng" w="10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6716250" y="2485721"/>
            <a:ext cx="436245" cy="105410"/>
          </a:xfrm>
          <a:custGeom>
            <a:rect b="b" l="l" r="r" t="t"/>
            <a:pathLst>
              <a:path extrusionOk="0" h="105410" w="436245">
                <a:moveTo>
                  <a:pt x="435867" y="105159"/>
                </a:moveTo>
                <a:lnTo>
                  <a:pt x="435867" y="83818"/>
                </a:lnTo>
                <a:lnTo>
                  <a:pt x="427486" y="73154"/>
                </a:lnTo>
                <a:lnTo>
                  <a:pt x="419867" y="63250"/>
                </a:lnTo>
                <a:lnTo>
                  <a:pt x="387857" y="41909"/>
                </a:lnTo>
                <a:lnTo>
                  <a:pt x="372619" y="31245"/>
                </a:lnTo>
                <a:lnTo>
                  <a:pt x="348239" y="31245"/>
                </a:lnTo>
                <a:lnTo>
                  <a:pt x="324620" y="21341"/>
                </a:lnTo>
                <a:lnTo>
                  <a:pt x="300990" y="10663"/>
                </a:lnTo>
                <a:lnTo>
                  <a:pt x="277372" y="10663"/>
                </a:lnTo>
                <a:lnTo>
                  <a:pt x="245361" y="0"/>
                </a:lnTo>
                <a:lnTo>
                  <a:pt x="126495" y="0"/>
                </a:lnTo>
                <a:lnTo>
                  <a:pt x="102877" y="10663"/>
                </a:lnTo>
                <a:lnTo>
                  <a:pt x="79247" y="10663"/>
                </a:lnTo>
                <a:lnTo>
                  <a:pt x="55629" y="21341"/>
                </a:lnTo>
                <a:lnTo>
                  <a:pt x="39629" y="21341"/>
                </a:lnTo>
                <a:lnTo>
                  <a:pt x="23629" y="31245"/>
                </a:lnTo>
                <a:lnTo>
                  <a:pt x="8380" y="52587"/>
                </a:lnTo>
                <a:lnTo>
                  <a:pt x="0" y="52587"/>
                </a:lnTo>
                <a:lnTo>
                  <a:pt x="0" y="63250"/>
                </a:lnTo>
              </a:path>
            </a:pathLst>
          </a:custGeom>
          <a:noFill/>
          <a:ln cap="flat" cmpd="sng" w="10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9249918" y="6602730"/>
            <a:ext cx="24765" cy="230504"/>
          </a:xfrm>
          <a:custGeom>
            <a:rect b="b" l="l" r="r" t="t"/>
            <a:pathLst>
              <a:path extrusionOk="0" h="230504" w="24765">
                <a:moveTo>
                  <a:pt x="24383" y="220218"/>
                </a:moveTo>
                <a:lnTo>
                  <a:pt x="24383" y="0"/>
                </a:lnTo>
                <a:lnTo>
                  <a:pt x="0" y="21336"/>
                </a:lnTo>
                <a:lnTo>
                  <a:pt x="0" y="230124"/>
                </a:lnTo>
                <a:lnTo>
                  <a:pt x="24383" y="220218"/>
                </a:lnTo>
                <a:close/>
              </a:path>
            </a:pathLst>
          </a:custGeom>
          <a:solidFill>
            <a:srgbClr val="0000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9218676" y="6624066"/>
            <a:ext cx="31750" cy="230504"/>
          </a:xfrm>
          <a:custGeom>
            <a:rect b="b" l="l" r="r" t="t"/>
            <a:pathLst>
              <a:path extrusionOk="0" h="230504" w="31750">
                <a:moveTo>
                  <a:pt x="31242" y="208788"/>
                </a:moveTo>
                <a:lnTo>
                  <a:pt x="31242" y="0"/>
                </a:lnTo>
                <a:lnTo>
                  <a:pt x="0" y="9906"/>
                </a:lnTo>
                <a:lnTo>
                  <a:pt x="0" y="230124"/>
                </a:lnTo>
                <a:lnTo>
                  <a:pt x="31242" y="208788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9170669" y="6633971"/>
            <a:ext cx="48260" cy="231140"/>
          </a:xfrm>
          <a:custGeom>
            <a:rect b="b" l="l" r="r" t="t"/>
            <a:pathLst>
              <a:path extrusionOk="0" h="231140" w="48259">
                <a:moveTo>
                  <a:pt x="48005" y="220218"/>
                </a:moveTo>
                <a:lnTo>
                  <a:pt x="48005" y="0"/>
                </a:lnTo>
                <a:lnTo>
                  <a:pt x="0" y="10668"/>
                </a:lnTo>
                <a:lnTo>
                  <a:pt x="0" y="230886"/>
                </a:lnTo>
                <a:lnTo>
                  <a:pt x="48005" y="220218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8996933" y="6633971"/>
            <a:ext cx="55880" cy="231140"/>
          </a:xfrm>
          <a:custGeom>
            <a:rect b="b" l="l" r="r" t="t"/>
            <a:pathLst>
              <a:path extrusionOk="0" h="231140" w="55879">
                <a:moveTo>
                  <a:pt x="55625" y="230886"/>
                </a:moveTo>
                <a:lnTo>
                  <a:pt x="55625" y="10668"/>
                </a:lnTo>
                <a:lnTo>
                  <a:pt x="0" y="0"/>
                </a:lnTo>
                <a:lnTo>
                  <a:pt x="0" y="220218"/>
                </a:lnTo>
                <a:lnTo>
                  <a:pt x="55625" y="23088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8949690" y="6624066"/>
            <a:ext cx="47625" cy="230504"/>
          </a:xfrm>
          <a:custGeom>
            <a:rect b="b" l="l" r="r" t="t"/>
            <a:pathLst>
              <a:path extrusionOk="0" h="230504" w="47625">
                <a:moveTo>
                  <a:pt x="47244" y="230124"/>
                </a:moveTo>
                <a:lnTo>
                  <a:pt x="47244" y="9906"/>
                </a:lnTo>
                <a:lnTo>
                  <a:pt x="0" y="0"/>
                </a:lnTo>
                <a:lnTo>
                  <a:pt x="0" y="219456"/>
                </a:lnTo>
                <a:lnTo>
                  <a:pt x="47244" y="23012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8901683" y="6613397"/>
            <a:ext cx="48260" cy="230504"/>
          </a:xfrm>
          <a:custGeom>
            <a:rect b="b" l="l" r="r" t="t"/>
            <a:pathLst>
              <a:path extrusionOk="0" h="230504" w="48259">
                <a:moveTo>
                  <a:pt x="48005" y="230124"/>
                </a:moveTo>
                <a:lnTo>
                  <a:pt x="48005" y="10668"/>
                </a:lnTo>
                <a:lnTo>
                  <a:pt x="0" y="0"/>
                </a:lnTo>
                <a:lnTo>
                  <a:pt x="0" y="209550"/>
                </a:lnTo>
                <a:lnTo>
                  <a:pt x="48005" y="230124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8870442" y="6592061"/>
            <a:ext cx="31750" cy="231140"/>
          </a:xfrm>
          <a:custGeom>
            <a:rect b="b" l="l" r="r" t="t"/>
            <a:pathLst>
              <a:path extrusionOk="0" h="231140" w="31750">
                <a:moveTo>
                  <a:pt x="31242" y="230886"/>
                </a:moveTo>
                <a:lnTo>
                  <a:pt x="31242" y="21336"/>
                </a:lnTo>
                <a:lnTo>
                  <a:pt x="0" y="0"/>
                </a:lnTo>
                <a:lnTo>
                  <a:pt x="0" y="209550"/>
                </a:lnTo>
                <a:lnTo>
                  <a:pt x="31242" y="230886"/>
                </a:lnTo>
                <a:close/>
              </a:path>
            </a:pathLst>
          </a:custGeom>
          <a:solidFill>
            <a:srgbClr val="0000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8846057" y="6571488"/>
            <a:ext cx="24765" cy="230504"/>
          </a:xfrm>
          <a:custGeom>
            <a:rect b="b" l="l" r="r" t="t"/>
            <a:pathLst>
              <a:path extrusionOk="0" h="230504" w="24765">
                <a:moveTo>
                  <a:pt x="24383" y="230124"/>
                </a:moveTo>
                <a:lnTo>
                  <a:pt x="24383" y="20574"/>
                </a:lnTo>
                <a:lnTo>
                  <a:pt x="0" y="0"/>
                </a:lnTo>
                <a:lnTo>
                  <a:pt x="0" y="209550"/>
                </a:lnTo>
                <a:lnTo>
                  <a:pt x="24383" y="230124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8846057" y="6498335"/>
            <a:ext cx="436245" cy="146685"/>
          </a:xfrm>
          <a:custGeom>
            <a:rect b="b" l="l" r="r" t="t"/>
            <a:pathLst>
              <a:path extrusionOk="0" h="146684" w="436245">
                <a:moveTo>
                  <a:pt x="435864" y="93725"/>
                </a:moveTo>
                <a:lnTo>
                  <a:pt x="428244" y="73151"/>
                </a:lnTo>
                <a:lnTo>
                  <a:pt x="403860" y="51815"/>
                </a:lnTo>
                <a:lnTo>
                  <a:pt x="372618" y="31241"/>
                </a:lnTo>
                <a:lnTo>
                  <a:pt x="324612" y="20573"/>
                </a:lnTo>
                <a:lnTo>
                  <a:pt x="277368" y="9905"/>
                </a:lnTo>
                <a:lnTo>
                  <a:pt x="230124" y="0"/>
                </a:lnTo>
                <a:lnTo>
                  <a:pt x="111252" y="0"/>
                </a:lnTo>
                <a:lnTo>
                  <a:pt x="71628" y="9906"/>
                </a:lnTo>
                <a:lnTo>
                  <a:pt x="32004" y="20574"/>
                </a:lnTo>
                <a:lnTo>
                  <a:pt x="8382" y="41910"/>
                </a:lnTo>
                <a:lnTo>
                  <a:pt x="0" y="51816"/>
                </a:lnTo>
                <a:lnTo>
                  <a:pt x="0" y="73152"/>
                </a:lnTo>
                <a:lnTo>
                  <a:pt x="55626" y="115062"/>
                </a:lnTo>
                <a:lnTo>
                  <a:pt x="103632" y="125730"/>
                </a:lnTo>
                <a:lnTo>
                  <a:pt x="150876" y="135636"/>
                </a:lnTo>
                <a:lnTo>
                  <a:pt x="206502" y="146304"/>
                </a:lnTo>
                <a:lnTo>
                  <a:pt x="324612" y="146304"/>
                </a:lnTo>
                <a:lnTo>
                  <a:pt x="372618" y="135635"/>
                </a:lnTo>
                <a:lnTo>
                  <a:pt x="403860" y="125729"/>
                </a:lnTo>
                <a:lnTo>
                  <a:pt x="428244" y="104393"/>
                </a:lnTo>
                <a:lnTo>
                  <a:pt x="435864" y="93725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8846032" y="6759916"/>
            <a:ext cx="436245" cy="105410"/>
          </a:xfrm>
          <a:custGeom>
            <a:rect b="b" l="l" r="r" t="t"/>
            <a:pathLst>
              <a:path extrusionOk="0" h="105409" w="436245">
                <a:moveTo>
                  <a:pt x="435867" y="41909"/>
                </a:moveTo>
                <a:lnTo>
                  <a:pt x="428248" y="63250"/>
                </a:lnTo>
                <a:lnTo>
                  <a:pt x="403868" y="73154"/>
                </a:lnTo>
                <a:lnTo>
                  <a:pt x="372619" y="94481"/>
                </a:lnTo>
                <a:lnTo>
                  <a:pt x="324620" y="105159"/>
                </a:lnTo>
                <a:lnTo>
                  <a:pt x="206505" y="105159"/>
                </a:lnTo>
                <a:lnTo>
                  <a:pt x="150876" y="94481"/>
                </a:lnTo>
                <a:lnTo>
                  <a:pt x="103639" y="83818"/>
                </a:lnTo>
                <a:lnTo>
                  <a:pt x="55629" y="63250"/>
                </a:lnTo>
                <a:lnTo>
                  <a:pt x="0" y="21327"/>
                </a:lnTo>
                <a:lnTo>
                  <a:pt x="0" y="0"/>
                </a:lnTo>
              </a:path>
            </a:pathLst>
          </a:custGeom>
          <a:noFill/>
          <a:ln cap="flat" cmpd="sng" w="103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8846042" y="6498544"/>
            <a:ext cx="436245" cy="146685"/>
          </a:xfrm>
          <a:custGeom>
            <a:rect b="b" l="l" r="r" t="t"/>
            <a:pathLst>
              <a:path extrusionOk="0" h="146684" w="436245">
                <a:moveTo>
                  <a:pt x="174494" y="0"/>
                </a:moveTo>
                <a:lnTo>
                  <a:pt x="230123" y="0"/>
                </a:lnTo>
                <a:lnTo>
                  <a:pt x="277361" y="9903"/>
                </a:lnTo>
                <a:lnTo>
                  <a:pt x="324609" y="20567"/>
                </a:lnTo>
                <a:lnTo>
                  <a:pt x="372619" y="31245"/>
                </a:lnTo>
                <a:lnTo>
                  <a:pt x="403857" y="51812"/>
                </a:lnTo>
                <a:lnTo>
                  <a:pt x="428237" y="73154"/>
                </a:lnTo>
                <a:lnTo>
                  <a:pt x="435856" y="93721"/>
                </a:lnTo>
                <a:lnTo>
                  <a:pt x="428237" y="104400"/>
                </a:lnTo>
                <a:lnTo>
                  <a:pt x="403857" y="125727"/>
                </a:lnTo>
                <a:lnTo>
                  <a:pt x="372619" y="135645"/>
                </a:lnTo>
                <a:lnTo>
                  <a:pt x="324609" y="146309"/>
                </a:lnTo>
                <a:lnTo>
                  <a:pt x="206494" y="146309"/>
                </a:lnTo>
                <a:lnTo>
                  <a:pt x="150876" y="135645"/>
                </a:lnTo>
                <a:lnTo>
                  <a:pt x="103628" y="125727"/>
                </a:lnTo>
                <a:lnTo>
                  <a:pt x="55617" y="115063"/>
                </a:lnTo>
                <a:lnTo>
                  <a:pt x="0" y="73154"/>
                </a:lnTo>
                <a:lnTo>
                  <a:pt x="0" y="51812"/>
                </a:lnTo>
                <a:lnTo>
                  <a:pt x="8380" y="41909"/>
                </a:lnTo>
                <a:lnTo>
                  <a:pt x="31999" y="20567"/>
                </a:lnTo>
                <a:lnTo>
                  <a:pt x="71628" y="9903"/>
                </a:lnTo>
                <a:lnTo>
                  <a:pt x="111247" y="0"/>
                </a:lnTo>
                <a:lnTo>
                  <a:pt x="174494" y="0"/>
                </a:lnTo>
                <a:close/>
              </a:path>
            </a:pathLst>
          </a:custGeom>
          <a:noFill/>
          <a:ln cap="flat" cmpd="sng" w="10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7785354" y="6697218"/>
            <a:ext cx="427990" cy="167640"/>
          </a:xfrm>
          <a:custGeom>
            <a:rect b="b" l="l" r="r" t="t"/>
            <a:pathLst>
              <a:path extrusionOk="0" h="167640" w="427990">
                <a:moveTo>
                  <a:pt x="427482" y="83819"/>
                </a:moveTo>
                <a:lnTo>
                  <a:pt x="387858" y="41909"/>
                </a:lnTo>
                <a:lnTo>
                  <a:pt x="316992" y="10667"/>
                </a:lnTo>
                <a:lnTo>
                  <a:pt x="261366" y="0"/>
                </a:lnTo>
                <a:lnTo>
                  <a:pt x="150114" y="0"/>
                </a:lnTo>
                <a:lnTo>
                  <a:pt x="102870" y="10668"/>
                </a:lnTo>
                <a:lnTo>
                  <a:pt x="63246" y="31242"/>
                </a:lnTo>
                <a:lnTo>
                  <a:pt x="32004" y="41910"/>
                </a:lnTo>
                <a:lnTo>
                  <a:pt x="7620" y="62484"/>
                </a:lnTo>
                <a:lnTo>
                  <a:pt x="0" y="83820"/>
                </a:lnTo>
                <a:lnTo>
                  <a:pt x="7620" y="104394"/>
                </a:lnTo>
                <a:lnTo>
                  <a:pt x="32004" y="125730"/>
                </a:lnTo>
                <a:lnTo>
                  <a:pt x="63246" y="146304"/>
                </a:lnTo>
                <a:lnTo>
                  <a:pt x="110490" y="156972"/>
                </a:lnTo>
                <a:lnTo>
                  <a:pt x="158496" y="167640"/>
                </a:lnTo>
                <a:lnTo>
                  <a:pt x="284988" y="167640"/>
                </a:lnTo>
                <a:lnTo>
                  <a:pt x="332232" y="156972"/>
                </a:lnTo>
                <a:lnTo>
                  <a:pt x="371856" y="135636"/>
                </a:lnTo>
                <a:lnTo>
                  <a:pt x="403860" y="125729"/>
                </a:lnTo>
                <a:lnTo>
                  <a:pt x="419862" y="104393"/>
                </a:lnTo>
                <a:lnTo>
                  <a:pt x="427482" y="83819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7785337" y="6697425"/>
            <a:ext cx="427990" cy="167640"/>
          </a:xfrm>
          <a:custGeom>
            <a:rect b="b" l="l" r="r" t="t"/>
            <a:pathLst>
              <a:path extrusionOk="0" h="167640" w="427990">
                <a:moveTo>
                  <a:pt x="214124" y="0"/>
                </a:moveTo>
                <a:lnTo>
                  <a:pt x="261372" y="0"/>
                </a:lnTo>
                <a:lnTo>
                  <a:pt x="316990" y="10663"/>
                </a:lnTo>
                <a:lnTo>
                  <a:pt x="356619" y="20567"/>
                </a:lnTo>
                <a:lnTo>
                  <a:pt x="411487" y="62491"/>
                </a:lnTo>
                <a:lnTo>
                  <a:pt x="427486" y="83818"/>
                </a:lnTo>
                <a:lnTo>
                  <a:pt x="419867" y="104400"/>
                </a:lnTo>
                <a:lnTo>
                  <a:pt x="403857" y="125727"/>
                </a:lnTo>
                <a:lnTo>
                  <a:pt x="371857" y="135645"/>
                </a:lnTo>
                <a:lnTo>
                  <a:pt x="332239" y="156972"/>
                </a:lnTo>
                <a:lnTo>
                  <a:pt x="284991" y="167650"/>
                </a:lnTo>
                <a:lnTo>
                  <a:pt x="158495" y="167650"/>
                </a:lnTo>
                <a:lnTo>
                  <a:pt x="110496" y="156972"/>
                </a:lnTo>
                <a:lnTo>
                  <a:pt x="63247" y="146309"/>
                </a:lnTo>
                <a:lnTo>
                  <a:pt x="7618" y="104400"/>
                </a:lnTo>
                <a:lnTo>
                  <a:pt x="0" y="83818"/>
                </a:lnTo>
                <a:lnTo>
                  <a:pt x="7618" y="62491"/>
                </a:lnTo>
                <a:lnTo>
                  <a:pt x="32010" y="41909"/>
                </a:lnTo>
                <a:lnTo>
                  <a:pt x="63247" y="31245"/>
                </a:lnTo>
                <a:lnTo>
                  <a:pt x="102877" y="10663"/>
                </a:lnTo>
                <a:lnTo>
                  <a:pt x="150114" y="0"/>
                </a:lnTo>
                <a:lnTo>
                  <a:pt x="214124" y="0"/>
                </a:lnTo>
                <a:close/>
              </a:path>
            </a:pathLst>
          </a:custGeom>
          <a:noFill/>
          <a:ln cap="flat" cmpd="sng" w="10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6138671" y="1919477"/>
            <a:ext cx="3919854" cy="5739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spAutoFit/>
          </a:bodyPr>
          <a:lstStyle/>
          <a:p>
            <a:pPr indent="0" lvl="0" marL="6648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81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t/>
            </a:r>
            <a:endParaRPr sz="4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8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3361182" y="3931158"/>
            <a:ext cx="2633470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3621278" y="497789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5470652" y="497789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563871" y="592048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3652520" y="686384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5114035" y="44800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4013708" y="44815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3542766" y="6021616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5114010" y="566041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4249902" y="6603021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590764" y="2089073"/>
            <a:ext cx="4236085" cy="36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we must replace  edge 0‐3 with edge 2‐3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394970" rtl="0" algn="l">
              <a:lnSpc>
                <a:spcPct val="101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we must replace  edge 1‐2 with 0‐2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2230" rtl="0" algn="r">
              <a:lnSpc>
                <a:spcPct val="114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99695" rtl="0" algn="r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92125" rtl="0" algn="r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590725" y="4158716"/>
            <a:ext cx="32385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1156757" y="4158716"/>
            <a:ext cx="53530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6138671" y="1919477"/>
            <a:ext cx="3919854" cy="5739130"/>
          </a:xfrm>
          <a:custGeom>
            <a:rect b="b" l="l" r="r" t="t"/>
            <a:pathLst>
              <a:path extrusionOk="0" h="5739130" w="3919854">
                <a:moveTo>
                  <a:pt x="0" y="0"/>
                </a:moveTo>
                <a:lnTo>
                  <a:pt x="0" y="5738622"/>
                </a:lnTo>
                <a:lnTo>
                  <a:pt x="3919728" y="5738622"/>
                </a:lnTo>
                <a:lnTo>
                  <a:pt x="391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172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MST Algorithms</a:t>
            </a:r>
            <a:endParaRPr/>
          </a:p>
        </p:txBody>
      </p:sp>
      <p:sp>
        <p:nvSpPr>
          <p:cNvPr id="369" name="Google Shape;369;p34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7620" rtl="0" algn="l">
              <a:lnSpc>
                <a:spcPct val="16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MST is a </a:t>
            </a:r>
            <a:r>
              <a:rPr lang="en-US" sz="3500" u="sng"/>
              <a:t>well</a:t>
            </a:r>
            <a:r>
              <a:rPr lang="en-US" sz="3500" u="sng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3500" u="sng"/>
              <a:t>known </a:t>
            </a:r>
            <a:r>
              <a:rPr lang="en-US" sz="3500"/>
              <a:t>Computer Science problem  Several efficient (polynomial) algorithms: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Jarnik’s/Prim’s greedy algorithm</a:t>
            </a:r>
            <a:endParaRPr/>
          </a:p>
          <a:p>
            <a:pPr indent="-314325" lvl="1" marL="829944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SzPts val="2650"/>
              <a:buFont typeface="Arial"/>
              <a:buChar char="–"/>
            </a:pP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Uses PriorityQueue Data Structure taught in Lecture </a:t>
            </a:r>
            <a:r>
              <a:rPr lang="en-US" sz="2650" u="sng">
                <a:latin typeface="Calibri"/>
                <a:ea typeface="Calibri"/>
                <a:cs typeface="Calibri"/>
                <a:sym typeface="Calibri"/>
              </a:rPr>
              <a:t>02‐04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Kruskal’s greedy algorithm</a:t>
            </a:r>
            <a:endParaRPr/>
          </a:p>
          <a:p>
            <a:pPr indent="-314325" lvl="1" marL="829944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600"/>
              <a:buFont typeface="Arial"/>
              <a:buChar char="–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Uses Union‐Find Data Structure taught in Lecture 05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Boruvka’s greedy algorithm (not discussed here)</a:t>
            </a:r>
            <a:endParaRPr/>
          </a:p>
          <a:p>
            <a:pPr indent="-377190" lvl="0" marL="38989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And a few more advanced variants/special cases…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575">
            <a:spAutoFit/>
          </a:bodyPr>
          <a:lstStyle/>
          <a:p>
            <a:pPr indent="-1348104" lvl="0" marL="1583690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/>
              <a:t>Do you still remember Prim’s/Kruskal’s  algorithms from CS1231?</a:t>
            </a:r>
            <a:endParaRPr sz="3950"/>
          </a:p>
        </p:txBody>
      </p:sp>
      <p:sp>
        <p:nvSpPr>
          <p:cNvPr id="375" name="Google Shape;375;p35"/>
          <p:cNvSpPr/>
          <p:nvPr/>
        </p:nvSpPr>
        <p:spPr>
          <a:xfrm>
            <a:off x="5095494" y="6728459"/>
            <a:ext cx="4631055" cy="262255"/>
          </a:xfrm>
          <a:custGeom>
            <a:rect b="b" l="l" r="r" t="t"/>
            <a:pathLst>
              <a:path extrusionOk="0" h="262254" w="4631055">
                <a:moveTo>
                  <a:pt x="4630674" y="262127"/>
                </a:moveTo>
                <a:lnTo>
                  <a:pt x="4368546" y="0"/>
                </a:lnTo>
                <a:lnTo>
                  <a:pt x="262128" y="0"/>
                </a:lnTo>
                <a:lnTo>
                  <a:pt x="0" y="262127"/>
                </a:lnTo>
                <a:lnTo>
                  <a:pt x="4630674" y="26212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5095494" y="6728459"/>
            <a:ext cx="4631055" cy="262255"/>
          </a:xfrm>
          <a:custGeom>
            <a:rect b="b" l="l" r="r" t="t"/>
            <a:pathLst>
              <a:path extrusionOk="0" h="262254" w="4631055">
                <a:moveTo>
                  <a:pt x="4368546" y="0"/>
                </a:moveTo>
                <a:lnTo>
                  <a:pt x="4630674" y="262128"/>
                </a:lnTo>
                <a:lnTo>
                  <a:pt x="0" y="262128"/>
                </a:lnTo>
                <a:lnTo>
                  <a:pt x="262128" y="0"/>
                </a:lnTo>
                <a:lnTo>
                  <a:pt x="4368546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5766053" y="5900928"/>
            <a:ext cx="31750" cy="984885"/>
          </a:xfrm>
          <a:custGeom>
            <a:rect b="b" l="l" r="r" t="t"/>
            <a:pathLst>
              <a:path extrusionOk="0" h="984884" w="31750">
                <a:moveTo>
                  <a:pt x="31241" y="973836"/>
                </a:moveTo>
                <a:lnTo>
                  <a:pt x="31241" y="0"/>
                </a:lnTo>
                <a:lnTo>
                  <a:pt x="0" y="10668"/>
                </a:lnTo>
                <a:lnTo>
                  <a:pt x="0" y="984504"/>
                </a:lnTo>
                <a:lnTo>
                  <a:pt x="31241" y="973836"/>
                </a:lnTo>
                <a:close/>
              </a:path>
            </a:pathLst>
          </a:custGeom>
          <a:solidFill>
            <a:srgbClr val="4068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5724144" y="5911596"/>
            <a:ext cx="41910" cy="984885"/>
          </a:xfrm>
          <a:custGeom>
            <a:rect b="b" l="l" r="r" t="t"/>
            <a:pathLst>
              <a:path extrusionOk="0" h="984884" w="41910">
                <a:moveTo>
                  <a:pt x="41910" y="973836"/>
                </a:moveTo>
                <a:lnTo>
                  <a:pt x="41910" y="0"/>
                </a:lnTo>
                <a:lnTo>
                  <a:pt x="0" y="9906"/>
                </a:lnTo>
                <a:lnTo>
                  <a:pt x="0" y="984504"/>
                </a:lnTo>
                <a:lnTo>
                  <a:pt x="41910" y="973836"/>
                </a:lnTo>
                <a:close/>
              </a:path>
            </a:pathLst>
          </a:custGeom>
          <a:solidFill>
            <a:srgbClr val="436D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5682234" y="5921502"/>
            <a:ext cx="41910" cy="985519"/>
          </a:xfrm>
          <a:custGeom>
            <a:rect b="b" l="l" r="r" t="t"/>
            <a:pathLst>
              <a:path extrusionOk="0" h="985520" w="41910">
                <a:moveTo>
                  <a:pt x="41910" y="974598"/>
                </a:moveTo>
                <a:lnTo>
                  <a:pt x="41910" y="0"/>
                </a:lnTo>
                <a:lnTo>
                  <a:pt x="0" y="0"/>
                </a:lnTo>
                <a:lnTo>
                  <a:pt x="0" y="985266"/>
                </a:lnTo>
                <a:lnTo>
                  <a:pt x="41910" y="974598"/>
                </a:lnTo>
                <a:close/>
              </a:path>
            </a:pathLst>
          </a:custGeom>
          <a:solidFill>
            <a:srgbClr val="4671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5535929" y="5921502"/>
            <a:ext cx="41910" cy="985519"/>
          </a:xfrm>
          <a:custGeom>
            <a:rect b="b" l="l" r="r" t="t"/>
            <a:pathLst>
              <a:path extrusionOk="0" h="985520" w="41910">
                <a:moveTo>
                  <a:pt x="41910" y="985265"/>
                </a:moveTo>
                <a:lnTo>
                  <a:pt x="41910" y="0"/>
                </a:lnTo>
                <a:lnTo>
                  <a:pt x="0" y="0"/>
                </a:lnTo>
                <a:lnTo>
                  <a:pt x="0" y="974597"/>
                </a:lnTo>
                <a:lnTo>
                  <a:pt x="41910" y="985265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5483352" y="5859017"/>
            <a:ext cx="356235" cy="63500"/>
          </a:xfrm>
          <a:custGeom>
            <a:rect b="b" l="l" r="r" t="t"/>
            <a:pathLst>
              <a:path extrusionOk="0" h="63500" w="356235">
                <a:moveTo>
                  <a:pt x="355853" y="31241"/>
                </a:moveTo>
                <a:lnTo>
                  <a:pt x="355853" y="20573"/>
                </a:lnTo>
                <a:lnTo>
                  <a:pt x="345947" y="10667"/>
                </a:lnTo>
                <a:lnTo>
                  <a:pt x="335279" y="10667"/>
                </a:lnTo>
                <a:lnTo>
                  <a:pt x="304037" y="0"/>
                </a:lnTo>
                <a:lnTo>
                  <a:pt x="125729" y="0"/>
                </a:lnTo>
                <a:lnTo>
                  <a:pt x="83819" y="10668"/>
                </a:lnTo>
                <a:lnTo>
                  <a:pt x="52577" y="20574"/>
                </a:lnTo>
                <a:lnTo>
                  <a:pt x="20573" y="20574"/>
                </a:lnTo>
                <a:lnTo>
                  <a:pt x="10667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31241" y="52578"/>
                </a:lnTo>
                <a:lnTo>
                  <a:pt x="52577" y="62484"/>
                </a:lnTo>
                <a:lnTo>
                  <a:pt x="94487" y="62484"/>
                </a:lnTo>
                <a:lnTo>
                  <a:pt x="142583" y="62088"/>
                </a:lnTo>
                <a:lnTo>
                  <a:pt x="186021" y="63292"/>
                </a:lnTo>
                <a:lnTo>
                  <a:pt x="227357" y="62635"/>
                </a:lnTo>
                <a:lnTo>
                  <a:pt x="269146" y="56661"/>
                </a:lnTo>
                <a:lnTo>
                  <a:pt x="313943" y="41909"/>
                </a:lnTo>
                <a:lnTo>
                  <a:pt x="335279" y="41909"/>
                </a:lnTo>
                <a:lnTo>
                  <a:pt x="355853" y="31241"/>
                </a:lnTo>
                <a:close/>
              </a:path>
            </a:pathLst>
          </a:custGeom>
          <a:solidFill>
            <a:srgbClr val="3B61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5483352" y="6832854"/>
            <a:ext cx="356235" cy="74295"/>
          </a:xfrm>
          <a:custGeom>
            <a:rect b="b" l="l" r="r" t="t"/>
            <a:pathLst>
              <a:path extrusionOk="0" h="74295" w="356235">
                <a:moveTo>
                  <a:pt x="355853" y="0"/>
                </a:moveTo>
                <a:lnTo>
                  <a:pt x="355853" y="21336"/>
                </a:lnTo>
                <a:lnTo>
                  <a:pt x="335279" y="32004"/>
                </a:lnTo>
                <a:lnTo>
                  <a:pt x="313943" y="41910"/>
                </a:lnTo>
                <a:lnTo>
                  <a:pt x="282701" y="52577"/>
                </a:lnTo>
                <a:lnTo>
                  <a:pt x="198881" y="73914"/>
                </a:lnTo>
                <a:lnTo>
                  <a:pt x="94487" y="73914"/>
                </a:lnTo>
                <a:lnTo>
                  <a:pt x="52577" y="63246"/>
                </a:lnTo>
                <a:lnTo>
                  <a:pt x="31241" y="63246"/>
                </a:lnTo>
                <a:lnTo>
                  <a:pt x="10667" y="52578"/>
                </a:lnTo>
                <a:lnTo>
                  <a:pt x="0" y="4191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5483352" y="5859017"/>
            <a:ext cx="356235" cy="63500"/>
          </a:xfrm>
          <a:custGeom>
            <a:rect b="b" l="l" r="r" t="t"/>
            <a:pathLst>
              <a:path extrusionOk="0" h="63500" w="356235">
                <a:moveTo>
                  <a:pt x="220217" y="0"/>
                </a:moveTo>
                <a:lnTo>
                  <a:pt x="304037" y="0"/>
                </a:lnTo>
                <a:lnTo>
                  <a:pt x="335279" y="10667"/>
                </a:lnTo>
                <a:lnTo>
                  <a:pt x="345947" y="10667"/>
                </a:lnTo>
                <a:lnTo>
                  <a:pt x="355853" y="20573"/>
                </a:lnTo>
                <a:lnTo>
                  <a:pt x="355853" y="31241"/>
                </a:lnTo>
                <a:lnTo>
                  <a:pt x="335279" y="41909"/>
                </a:lnTo>
                <a:lnTo>
                  <a:pt x="313943" y="41909"/>
                </a:lnTo>
                <a:lnTo>
                  <a:pt x="269146" y="56661"/>
                </a:lnTo>
                <a:lnTo>
                  <a:pt x="227357" y="62635"/>
                </a:lnTo>
                <a:lnTo>
                  <a:pt x="186021" y="63292"/>
                </a:lnTo>
                <a:lnTo>
                  <a:pt x="142583" y="62088"/>
                </a:lnTo>
                <a:lnTo>
                  <a:pt x="94487" y="62484"/>
                </a:lnTo>
                <a:lnTo>
                  <a:pt x="52577" y="62484"/>
                </a:lnTo>
                <a:lnTo>
                  <a:pt x="31241" y="52578"/>
                </a:lnTo>
                <a:lnTo>
                  <a:pt x="10667" y="52578"/>
                </a:lnTo>
                <a:lnTo>
                  <a:pt x="0" y="41910"/>
                </a:lnTo>
                <a:lnTo>
                  <a:pt x="10667" y="31242"/>
                </a:lnTo>
                <a:lnTo>
                  <a:pt x="20573" y="20574"/>
                </a:lnTo>
                <a:lnTo>
                  <a:pt x="52577" y="20574"/>
                </a:lnTo>
                <a:lnTo>
                  <a:pt x="83819" y="10668"/>
                </a:lnTo>
                <a:lnTo>
                  <a:pt x="125729" y="0"/>
                </a:lnTo>
                <a:lnTo>
                  <a:pt x="220217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6614921" y="5408676"/>
            <a:ext cx="41910" cy="1487805"/>
          </a:xfrm>
          <a:custGeom>
            <a:rect b="b" l="l" r="r" t="t"/>
            <a:pathLst>
              <a:path extrusionOk="0" h="1487804" w="41909">
                <a:moveTo>
                  <a:pt x="41909" y="1476755"/>
                </a:moveTo>
                <a:lnTo>
                  <a:pt x="41909" y="0"/>
                </a:lnTo>
                <a:lnTo>
                  <a:pt x="0" y="10667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2444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6573011" y="5419344"/>
            <a:ext cx="41910" cy="1487805"/>
          </a:xfrm>
          <a:custGeom>
            <a:rect b="b" l="l" r="r" t="t"/>
            <a:pathLst>
              <a:path extrusionOk="0" h="1487804" w="41909">
                <a:moveTo>
                  <a:pt x="41909" y="1476755"/>
                </a:moveTo>
                <a:lnTo>
                  <a:pt x="41909" y="0"/>
                </a:lnTo>
                <a:lnTo>
                  <a:pt x="0" y="0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A47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6436614" y="5419344"/>
            <a:ext cx="41910" cy="1487805"/>
          </a:xfrm>
          <a:custGeom>
            <a:rect b="b" l="l" r="r" t="t"/>
            <a:pathLst>
              <a:path extrusionOk="0" h="1487804" w="41910">
                <a:moveTo>
                  <a:pt x="41910" y="1487424"/>
                </a:moveTo>
                <a:lnTo>
                  <a:pt x="41910" y="0"/>
                </a:lnTo>
                <a:lnTo>
                  <a:pt x="0" y="0"/>
                </a:lnTo>
                <a:lnTo>
                  <a:pt x="0" y="1476756"/>
                </a:lnTo>
                <a:lnTo>
                  <a:pt x="41910" y="1487424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6405371" y="5408676"/>
            <a:ext cx="31750" cy="1487805"/>
          </a:xfrm>
          <a:custGeom>
            <a:rect b="b" l="l" r="r" t="t"/>
            <a:pathLst>
              <a:path extrusionOk="0" h="1487804" w="31750">
                <a:moveTo>
                  <a:pt x="31241" y="1487424"/>
                </a:moveTo>
                <a:lnTo>
                  <a:pt x="31241" y="10668"/>
                </a:lnTo>
                <a:lnTo>
                  <a:pt x="0" y="0"/>
                </a:lnTo>
                <a:lnTo>
                  <a:pt x="0" y="1487424"/>
                </a:lnTo>
                <a:lnTo>
                  <a:pt x="31241" y="1487424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6363461" y="5387340"/>
            <a:ext cx="345440" cy="32384"/>
          </a:xfrm>
          <a:custGeom>
            <a:rect b="b" l="l" r="r" t="t"/>
            <a:pathLst>
              <a:path extrusionOk="0" h="32385" w="345440">
                <a:moveTo>
                  <a:pt x="345186" y="10667"/>
                </a:moveTo>
                <a:lnTo>
                  <a:pt x="335280" y="0"/>
                </a:lnTo>
                <a:lnTo>
                  <a:pt x="62484" y="0"/>
                </a:lnTo>
                <a:lnTo>
                  <a:pt x="31242" y="10668"/>
                </a:lnTo>
                <a:lnTo>
                  <a:pt x="0" y="10668"/>
                </a:lnTo>
                <a:lnTo>
                  <a:pt x="0" y="21336"/>
                </a:lnTo>
                <a:lnTo>
                  <a:pt x="41910" y="21336"/>
                </a:lnTo>
                <a:lnTo>
                  <a:pt x="73152" y="32004"/>
                </a:lnTo>
                <a:lnTo>
                  <a:pt x="251460" y="32003"/>
                </a:lnTo>
                <a:lnTo>
                  <a:pt x="293370" y="21335"/>
                </a:lnTo>
                <a:lnTo>
                  <a:pt x="313944" y="21335"/>
                </a:lnTo>
                <a:lnTo>
                  <a:pt x="335280" y="10667"/>
                </a:lnTo>
                <a:lnTo>
                  <a:pt x="345186" y="10667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363461" y="6854190"/>
            <a:ext cx="345440" cy="52705"/>
          </a:xfrm>
          <a:custGeom>
            <a:rect b="b" l="l" r="r" t="t"/>
            <a:pathLst>
              <a:path extrusionOk="0" h="52704" w="345440">
                <a:moveTo>
                  <a:pt x="345186" y="0"/>
                </a:moveTo>
                <a:lnTo>
                  <a:pt x="335280" y="10668"/>
                </a:lnTo>
                <a:lnTo>
                  <a:pt x="313944" y="20574"/>
                </a:lnTo>
                <a:lnTo>
                  <a:pt x="293370" y="31242"/>
                </a:lnTo>
                <a:lnTo>
                  <a:pt x="209550" y="52578"/>
                </a:lnTo>
                <a:lnTo>
                  <a:pt x="115062" y="52578"/>
                </a:lnTo>
                <a:lnTo>
                  <a:pt x="73152" y="41910"/>
                </a:lnTo>
                <a:lnTo>
                  <a:pt x="41910" y="41910"/>
                </a:lnTo>
                <a:lnTo>
                  <a:pt x="20574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363461" y="5387340"/>
            <a:ext cx="345440" cy="32384"/>
          </a:xfrm>
          <a:custGeom>
            <a:rect b="b" l="l" r="r" t="t"/>
            <a:pathLst>
              <a:path extrusionOk="0" h="32385" w="345440">
                <a:moveTo>
                  <a:pt x="198882" y="0"/>
                </a:moveTo>
                <a:lnTo>
                  <a:pt x="335280" y="0"/>
                </a:lnTo>
                <a:lnTo>
                  <a:pt x="345186" y="10667"/>
                </a:lnTo>
                <a:lnTo>
                  <a:pt x="335280" y="10667"/>
                </a:lnTo>
                <a:lnTo>
                  <a:pt x="313944" y="21335"/>
                </a:lnTo>
                <a:lnTo>
                  <a:pt x="293370" y="21335"/>
                </a:lnTo>
                <a:lnTo>
                  <a:pt x="251460" y="32003"/>
                </a:lnTo>
                <a:lnTo>
                  <a:pt x="73152" y="32004"/>
                </a:lnTo>
                <a:lnTo>
                  <a:pt x="41910" y="21336"/>
                </a:lnTo>
                <a:lnTo>
                  <a:pt x="0" y="21336"/>
                </a:lnTo>
                <a:lnTo>
                  <a:pt x="0" y="10668"/>
                </a:lnTo>
                <a:lnTo>
                  <a:pt x="31242" y="10668"/>
                </a:lnTo>
                <a:lnTo>
                  <a:pt x="62484" y="0"/>
                </a:lnTo>
                <a:lnTo>
                  <a:pt x="198882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9285731" y="5911596"/>
            <a:ext cx="32384" cy="984885"/>
          </a:xfrm>
          <a:custGeom>
            <a:rect b="b" l="l" r="r" t="t"/>
            <a:pathLst>
              <a:path extrusionOk="0" h="984884" w="32384">
                <a:moveTo>
                  <a:pt x="32003" y="973836"/>
                </a:moveTo>
                <a:lnTo>
                  <a:pt x="32003" y="0"/>
                </a:lnTo>
                <a:lnTo>
                  <a:pt x="0" y="9906"/>
                </a:lnTo>
                <a:lnTo>
                  <a:pt x="0" y="984504"/>
                </a:lnTo>
                <a:lnTo>
                  <a:pt x="32003" y="973836"/>
                </a:lnTo>
                <a:close/>
              </a:path>
            </a:pathLst>
          </a:custGeom>
          <a:solidFill>
            <a:srgbClr val="C9C8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9254490" y="5921502"/>
            <a:ext cx="31750" cy="985519"/>
          </a:xfrm>
          <a:custGeom>
            <a:rect b="b" l="l" r="r" t="t"/>
            <a:pathLst>
              <a:path extrusionOk="0" h="985520" w="31750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85266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D3D1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9108185" y="5921502"/>
            <a:ext cx="52069" cy="985519"/>
          </a:xfrm>
          <a:custGeom>
            <a:rect b="b" l="l" r="r" t="t"/>
            <a:pathLst>
              <a:path extrusionOk="0" h="985520" w="52070">
                <a:moveTo>
                  <a:pt x="51816" y="985265"/>
                </a:moveTo>
                <a:lnTo>
                  <a:pt x="51816" y="0"/>
                </a:lnTo>
                <a:lnTo>
                  <a:pt x="0" y="0"/>
                </a:lnTo>
                <a:lnTo>
                  <a:pt x="0" y="974597"/>
                </a:lnTo>
                <a:lnTo>
                  <a:pt x="51816" y="985265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9066276" y="5911596"/>
            <a:ext cx="41910" cy="984885"/>
          </a:xfrm>
          <a:custGeom>
            <a:rect b="b" l="l" r="r" t="t"/>
            <a:pathLst>
              <a:path extrusionOk="0" h="984884" w="41909">
                <a:moveTo>
                  <a:pt x="41909" y="984503"/>
                </a:moveTo>
                <a:lnTo>
                  <a:pt x="41909" y="9905"/>
                </a:lnTo>
                <a:lnTo>
                  <a:pt x="0" y="0"/>
                </a:lnTo>
                <a:lnTo>
                  <a:pt x="0" y="984503"/>
                </a:lnTo>
                <a:lnTo>
                  <a:pt x="41909" y="984503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9034271" y="5911596"/>
            <a:ext cx="32384" cy="984885"/>
          </a:xfrm>
          <a:custGeom>
            <a:rect b="b" l="l" r="r" t="t"/>
            <a:pathLst>
              <a:path extrusionOk="0" h="984884" w="32384">
                <a:moveTo>
                  <a:pt x="32003" y="984503"/>
                </a:moveTo>
                <a:lnTo>
                  <a:pt x="32003" y="0"/>
                </a:lnTo>
                <a:lnTo>
                  <a:pt x="0" y="0"/>
                </a:lnTo>
                <a:lnTo>
                  <a:pt x="0" y="973835"/>
                </a:lnTo>
                <a:lnTo>
                  <a:pt x="32003" y="984503"/>
                </a:lnTo>
                <a:close/>
              </a:path>
            </a:pathLst>
          </a:custGeom>
          <a:solidFill>
            <a:srgbClr val="E5E3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9003030" y="5900928"/>
            <a:ext cx="31750" cy="984885"/>
          </a:xfrm>
          <a:custGeom>
            <a:rect b="b" l="l" r="r" t="t"/>
            <a:pathLst>
              <a:path extrusionOk="0" h="984884" w="31750">
                <a:moveTo>
                  <a:pt x="31242" y="984503"/>
                </a:moveTo>
                <a:lnTo>
                  <a:pt x="31242" y="10667"/>
                </a:lnTo>
                <a:lnTo>
                  <a:pt x="0" y="0"/>
                </a:lnTo>
                <a:lnTo>
                  <a:pt x="0" y="973835"/>
                </a:lnTo>
                <a:lnTo>
                  <a:pt x="31242" y="984503"/>
                </a:lnTo>
                <a:close/>
              </a:path>
            </a:pathLst>
          </a:custGeom>
          <a:solidFill>
            <a:srgbClr val="DCD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8982456" y="5859017"/>
            <a:ext cx="356235" cy="62865"/>
          </a:xfrm>
          <a:custGeom>
            <a:rect b="b" l="l" r="r" t="t"/>
            <a:pathLst>
              <a:path extrusionOk="0" h="62864" w="356234">
                <a:moveTo>
                  <a:pt x="355853" y="41909"/>
                </a:moveTo>
                <a:lnTo>
                  <a:pt x="345185" y="31241"/>
                </a:lnTo>
                <a:lnTo>
                  <a:pt x="324611" y="20573"/>
                </a:lnTo>
                <a:lnTo>
                  <a:pt x="293369" y="10667"/>
                </a:lnTo>
                <a:lnTo>
                  <a:pt x="261365" y="10667"/>
                </a:lnTo>
                <a:lnTo>
                  <a:pt x="219455" y="0"/>
                </a:lnTo>
                <a:lnTo>
                  <a:pt x="41909" y="0"/>
                </a:lnTo>
                <a:lnTo>
                  <a:pt x="20573" y="10668"/>
                </a:lnTo>
                <a:lnTo>
                  <a:pt x="0" y="20574"/>
                </a:lnTo>
                <a:lnTo>
                  <a:pt x="0" y="31242"/>
                </a:lnTo>
                <a:lnTo>
                  <a:pt x="20573" y="41910"/>
                </a:lnTo>
                <a:lnTo>
                  <a:pt x="51815" y="52577"/>
                </a:lnTo>
                <a:lnTo>
                  <a:pt x="83819" y="52577"/>
                </a:lnTo>
                <a:lnTo>
                  <a:pt x="125729" y="62484"/>
                </a:lnTo>
                <a:lnTo>
                  <a:pt x="303275" y="62483"/>
                </a:lnTo>
                <a:lnTo>
                  <a:pt x="335279" y="52577"/>
                </a:lnTo>
                <a:lnTo>
                  <a:pt x="345185" y="41909"/>
                </a:lnTo>
                <a:lnTo>
                  <a:pt x="355853" y="41909"/>
                </a:lnTo>
                <a:close/>
              </a:path>
            </a:pathLst>
          </a:custGeom>
          <a:solidFill>
            <a:srgbClr val="B3B1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8982456" y="6843521"/>
            <a:ext cx="356235" cy="63500"/>
          </a:xfrm>
          <a:custGeom>
            <a:rect b="b" l="l" r="r" t="t"/>
            <a:pathLst>
              <a:path extrusionOk="0" h="63500" w="356234">
                <a:moveTo>
                  <a:pt x="355853" y="21335"/>
                </a:moveTo>
                <a:lnTo>
                  <a:pt x="345185" y="31241"/>
                </a:lnTo>
                <a:lnTo>
                  <a:pt x="335279" y="41909"/>
                </a:lnTo>
                <a:lnTo>
                  <a:pt x="303275" y="52577"/>
                </a:lnTo>
                <a:lnTo>
                  <a:pt x="272033" y="63245"/>
                </a:lnTo>
                <a:lnTo>
                  <a:pt x="177545" y="63245"/>
                </a:lnTo>
                <a:lnTo>
                  <a:pt x="125729" y="52577"/>
                </a:lnTo>
                <a:lnTo>
                  <a:pt x="83819" y="52577"/>
                </a:lnTo>
                <a:lnTo>
                  <a:pt x="51815" y="41909"/>
                </a:lnTo>
                <a:lnTo>
                  <a:pt x="20573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8982456" y="5859017"/>
            <a:ext cx="356235" cy="62865"/>
          </a:xfrm>
          <a:custGeom>
            <a:rect b="b" l="l" r="r" t="t"/>
            <a:pathLst>
              <a:path extrusionOk="0" h="62864" w="356234">
                <a:moveTo>
                  <a:pt x="135635" y="0"/>
                </a:moveTo>
                <a:lnTo>
                  <a:pt x="219455" y="0"/>
                </a:lnTo>
                <a:lnTo>
                  <a:pt x="261365" y="10667"/>
                </a:lnTo>
                <a:lnTo>
                  <a:pt x="293369" y="10667"/>
                </a:lnTo>
                <a:lnTo>
                  <a:pt x="324611" y="20573"/>
                </a:lnTo>
                <a:lnTo>
                  <a:pt x="345185" y="31241"/>
                </a:lnTo>
                <a:lnTo>
                  <a:pt x="355853" y="41909"/>
                </a:lnTo>
                <a:lnTo>
                  <a:pt x="345185" y="41909"/>
                </a:lnTo>
                <a:lnTo>
                  <a:pt x="335279" y="52577"/>
                </a:lnTo>
                <a:lnTo>
                  <a:pt x="303275" y="62483"/>
                </a:lnTo>
                <a:lnTo>
                  <a:pt x="125729" y="62484"/>
                </a:lnTo>
                <a:lnTo>
                  <a:pt x="83819" y="52577"/>
                </a:lnTo>
                <a:lnTo>
                  <a:pt x="51815" y="52577"/>
                </a:lnTo>
                <a:lnTo>
                  <a:pt x="20573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10668"/>
                </a:lnTo>
                <a:lnTo>
                  <a:pt x="41909" y="0"/>
                </a:lnTo>
                <a:lnTo>
                  <a:pt x="135635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8395716" y="2454401"/>
            <a:ext cx="31750" cy="4441825"/>
          </a:xfrm>
          <a:custGeom>
            <a:rect b="b" l="l" r="r" t="t"/>
            <a:pathLst>
              <a:path extrusionOk="0" h="4441825" w="31750">
                <a:moveTo>
                  <a:pt x="31242" y="4431030"/>
                </a:moveTo>
                <a:lnTo>
                  <a:pt x="31242" y="10667"/>
                </a:lnTo>
                <a:lnTo>
                  <a:pt x="0" y="0"/>
                </a:lnTo>
                <a:lnTo>
                  <a:pt x="0" y="4441697"/>
                </a:lnTo>
                <a:lnTo>
                  <a:pt x="31242" y="4431030"/>
                </a:lnTo>
                <a:close/>
              </a:path>
            </a:pathLst>
          </a:custGeom>
          <a:solidFill>
            <a:srgbClr val="6C00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8353806" y="2443733"/>
            <a:ext cx="41910" cy="4463415"/>
          </a:xfrm>
          <a:custGeom>
            <a:rect b="b" l="l" r="r" t="t"/>
            <a:pathLst>
              <a:path extrusionOk="0" h="4463415" w="41909">
                <a:moveTo>
                  <a:pt x="41910" y="4452366"/>
                </a:moveTo>
                <a:lnTo>
                  <a:pt x="41910" y="10667"/>
                </a:lnTo>
                <a:lnTo>
                  <a:pt x="0" y="0"/>
                </a:lnTo>
                <a:lnTo>
                  <a:pt x="0" y="4463033"/>
                </a:lnTo>
                <a:lnTo>
                  <a:pt x="41910" y="4452366"/>
                </a:lnTo>
                <a:close/>
              </a:path>
            </a:pathLst>
          </a:custGeom>
          <a:solidFill>
            <a:srgbClr val="7000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8217407" y="2443733"/>
            <a:ext cx="41910" cy="4463415"/>
          </a:xfrm>
          <a:custGeom>
            <a:rect b="b" l="l" r="r" t="t"/>
            <a:pathLst>
              <a:path extrusionOk="0" h="4463415" w="41909">
                <a:moveTo>
                  <a:pt x="41910" y="4463034"/>
                </a:moveTo>
                <a:lnTo>
                  <a:pt x="41910" y="0"/>
                </a:lnTo>
                <a:lnTo>
                  <a:pt x="0" y="10668"/>
                </a:lnTo>
                <a:lnTo>
                  <a:pt x="0" y="4452366"/>
                </a:lnTo>
                <a:lnTo>
                  <a:pt x="41910" y="4463034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8144256" y="2454401"/>
            <a:ext cx="31750" cy="4441825"/>
          </a:xfrm>
          <a:custGeom>
            <a:rect b="b" l="l" r="r" t="t"/>
            <a:pathLst>
              <a:path extrusionOk="0" h="4441825" w="31750">
                <a:moveTo>
                  <a:pt x="31242" y="4441698"/>
                </a:moveTo>
                <a:lnTo>
                  <a:pt x="31242" y="0"/>
                </a:lnTo>
                <a:lnTo>
                  <a:pt x="0" y="10668"/>
                </a:lnTo>
                <a:lnTo>
                  <a:pt x="0" y="4431030"/>
                </a:lnTo>
                <a:lnTo>
                  <a:pt x="31242" y="4441698"/>
                </a:lnTo>
                <a:close/>
              </a:path>
            </a:pathLst>
          </a:custGeom>
          <a:solidFill>
            <a:srgbClr val="7A00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8113014" y="6854190"/>
            <a:ext cx="345440" cy="52705"/>
          </a:xfrm>
          <a:custGeom>
            <a:rect b="b" l="l" r="r" t="t"/>
            <a:pathLst>
              <a:path extrusionOk="0" h="52704" w="345440">
                <a:moveTo>
                  <a:pt x="345185" y="0"/>
                </a:moveTo>
                <a:lnTo>
                  <a:pt x="345185" y="10668"/>
                </a:lnTo>
                <a:lnTo>
                  <a:pt x="335279" y="20574"/>
                </a:lnTo>
                <a:lnTo>
                  <a:pt x="313943" y="31242"/>
                </a:lnTo>
                <a:lnTo>
                  <a:pt x="282701" y="41910"/>
                </a:lnTo>
                <a:lnTo>
                  <a:pt x="240791" y="52578"/>
                </a:lnTo>
                <a:lnTo>
                  <a:pt x="146303" y="52578"/>
                </a:lnTo>
                <a:lnTo>
                  <a:pt x="104393" y="41910"/>
                </a:lnTo>
                <a:lnTo>
                  <a:pt x="62483" y="41910"/>
                </a:lnTo>
                <a:lnTo>
                  <a:pt x="31241" y="31242"/>
                </a:lnTo>
                <a:lnTo>
                  <a:pt x="990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8113014" y="2443733"/>
            <a:ext cx="345440" cy="52705"/>
          </a:xfrm>
          <a:custGeom>
            <a:rect b="b" l="l" r="r" t="t"/>
            <a:pathLst>
              <a:path extrusionOk="0" h="52705" w="345440">
                <a:moveTo>
                  <a:pt x="345185" y="52577"/>
                </a:moveTo>
                <a:lnTo>
                  <a:pt x="345185" y="41909"/>
                </a:lnTo>
                <a:lnTo>
                  <a:pt x="335279" y="31241"/>
                </a:lnTo>
                <a:lnTo>
                  <a:pt x="313943" y="21335"/>
                </a:lnTo>
                <a:lnTo>
                  <a:pt x="282701" y="10667"/>
                </a:lnTo>
                <a:lnTo>
                  <a:pt x="240791" y="0"/>
                </a:lnTo>
                <a:lnTo>
                  <a:pt x="146303" y="0"/>
                </a:lnTo>
                <a:lnTo>
                  <a:pt x="104393" y="10667"/>
                </a:lnTo>
                <a:lnTo>
                  <a:pt x="62483" y="10667"/>
                </a:lnTo>
                <a:lnTo>
                  <a:pt x="31241" y="21335"/>
                </a:lnTo>
                <a:lnTo>
                  <a:pt x="9905" y="31241"/>
                </a:lnTo>
                <a:lnTo>
                  <a:pt x="0" y="52577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7536180" y="3438905"/>
            <a:ext cx="32384" cy="3446779"/>
          </a:xfrm>
          <a:custGeom>
            <a:rect b="b" l="l" r="r" t="t"/>
            <a:pathLst>
              <a:path extrusionOk="0" h="3446779" w="32384">
                <a:moveTo>
                  <a:pt x="32003" y="3435858"/>
                </a:moveTo>
                <a:lnTo>
                  <a:pt x="32003" y="10668"/>
                </a:lnTo>
                <a:lnTo>
                  <a:pt x="0" y="0"/>
                </a:lnTo>
                <a:lnTo>
                  <a:pt x="0" y="3446526"/>
                </a:lnTo>
                <a:lnTo>
                  <a:pt x="32003" y="3435858"/>
                </a:lnTo>
                <a:close/>
              </a:path>
            </a:pathLst>
          </a:custGeom>
          <a:solidFill>
            <a:srgbClr val="0000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7504938" y="3428238"/>
            <a:ext cx="31750" cy="3468370"/>
          </a:xfrm>
          <a:custGeom>
            <a:rect b="b" l="l" r="r" t="t"/>
            <a:pathLst>
              <a:path extrusionOk="0" h="3468370" w="31750">
                <a:moveTo>
                  <a:pt x="31242" y="3457194"/>
                </a:moveTo>
                <a:lnTo>
                  <a:pt x="31242" y="10668"/>
                </a:lnTo>
                <a:lnTo>
                  <a:pt x="0" y="0"/>
                </a:lnTo>
                <a:lnTo>
                  <a:pt x="0" y="3467862"/>
                </a:lnTo>
                <a:lnTo>
                  <a:pt x="31242" y="3457194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7463028" y="3428238"/>
            <a:ext cx="41910" cy="3478529"/>
          </a:xfrm>
          <a:custGeom>
            <a:rect b="b" l="l" r="r" t="t"/>
            <a:pathLst>
              <a:path extrusionOk="0" h="3478529" w="41909">
                <a:moveTo>
                  <a:pt x="41910" y="3467862"/>
                </a:moveTo>
                <a:lnTo>
                  <a:pt x="41910" y="0"/>
                </a:lnTo>
                <a:lnTo>
                  <a:pt x="0" y="0"/>
                </a:lnTo>
                <a:lnTo>
                  <a:pt x="0" y="3478529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7327392" y="3428238"/>
            <a:ext cx="41910" cy="3478529"/>
          </a:xfrm>
          <a:custGeom>
            <a:rect b="b" l="l" r="r" t="t"/>
            <a:pathLst>
              <a:path extrusionOk="0" h="3478529" w="41909">
                <a:moveTo>
                  <a:pt x="41910" y="3478529"/>
                </a:moveTo>
                <a:lnTo>
                  <a:pt x="41910" y="0"/>
                </a:lnTo>
                <a:lnTo>
                  <a:pt x="0" y="0"/>
                </a:lnTo>
                <a:lnTo>
                  <a:pt x="0" y="3467862"/>
                </a:lnTo>
                <a:lnTo>
                  <a:pt x="41910" y="347852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7285481" y="3428238"/>
            <a:ext cx="41910" cy="3468370"/>
          </a:xfrm>
          <a:custGeom>
            <a:rect b="b" l="l" r="r" t="t"/>
            <a:pathLst>
              <a:path extrusionOk="0" h="3468370" w="41909">
                <a:moveTo>
                  <a:pt x="41910" y="3467862"/>
                </a:moveTo>
                <a:lnTo>
                  <a:pt x="41910" y="0"/>
                </a:lnTo>
                <a:lnTo>
                  <a:pt x="0" y="10667"/>
                </a:lnTo>
                <a:lnTo>
                  <a:pt x="0" y="3467862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7232904" y="6854190"/>
            <a:ext cx="356235" cy="52705"/>
          </a:xfrm>
          <a:custGeom>
            <a:rect b="b" l="l" r="r" t="t"/>
            <a:pathLst>
              <a:path extrusionOk="0" h="52704" w="356234">
                <a:moveTo>
                  <a:pt x="355853" y="0"/>
                </a:moveTo>
                <a:lnTo>
                  <a:pt x="335279" y="20574"/>
                </a:lnTo>
                <a:lnTo>
                  <a:pt x="303275" y="31242"/>
                </a:lnTo>
                <a:lnTo>
                  <a:pt x="272033" y="41910"/>
                </a:lnTo>
                <a:lnTo>
                  <a:pt x="230123" y="52578"/>
                </a:lnTo>
                <a:lnTo>
                  <a:pt x="136397" y="52578"/>
                </a:lnTo>
                <a:lnTo>
                  <a:pt x="94487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7232904" y="3428238"/>
            <a:ext cx="356235" cy="32384"/>
          </a:xfrm>
          <a:custGeom>
            <a:rect b="b" l="l" r="r" t="t"/>
            <a:pathLst>
              <a:path extrusionOk="0" h="32385" w="356234">
                <a:moveTo>
                  <a:pt x="355853" y="32003"/>
                </a:moveTo>
                <a:lnTo>
                  <a:pt x="345185" y="21335"/>
                </a:lnTo>
                <a:lnTo>
                  <a:pt x="335279" y="21335"/>
                </a:lnTo>
                <a:lnTo>
                  <a:pt x="303275" y="10667"/>
                </a:lnTo>
                <a:lnTo>
                  <a:pt x="272033" y="0"/>
                </a:lnTo>
                <a:lnTo>
                  <a:pt x="94487" y="0"/>
                </a:lnTo>
                <a:lnTo>
                  <a:pt x="52577" y="10667"/>
                </a:lnTo>
                <a:lnTo>
                  <a:pt x="31241" y="10667"/>
                </a:lnTo>
                <a:lnTo>
                  <a:pt x="10667" y="21335"/>
                </a:lnTo>
                <a:lnTo>
                  <a:pt x="0" y="32003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000">
            <a:spAutoFit/>
          </a:bodyPr>
          <a:lstStyle/>
          <a:p>
            <a:pPr indent="0" lvl="0" marL="15544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74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176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86690" rtl="0" algn="ctr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77800" rtl="0" algn="ctr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	4	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590736" y="2012696"/>
            <a:ext cx="424942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0" rtl="0" algn="l">
              <a:lnSpc>
                <a:spcPct val="1198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and I also know how to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8485" marR="0" rtl="0" algn="l">
              <a:lnSpc>
                <a:spcPct val="1198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468630" rtl="0" algn="l">
              <a:lnSpc>
                <a:spcPct val="1012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but I have not try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them yet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655320" rtl="0" algn="l">
              <a:lnSpc>
                <a:spcPct val="119622"/>
              </a:lnSpc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forgot that particular  CS1231 material…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848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 know it exists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5080" rtl="0" algn="l">
              <a:lnSpc>
                <a:spcPct val="1006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4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Eh?? These two algorithms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covered before in 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CS1231??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 startAt="4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haven’t took CS1231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sz="2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4950714" y="1919477"/>
            <a:ext cx="5107940" cy="5739130"/>
          </a:xfrm>
          <a:custGeom>
            <a:rect b="b" l="l" r="r" t="t"/>
            <a:pathLst>
              <a:path extrusionOk="0" h="5739130" w="510794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350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MST, ICPC SG Prelim 2015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590804" y="1805907"/>
            <a:ext cx="8300720" cy="407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https://open.kattis.com/problems/gridmst/  https://open.kattis.com/problems/gridmst/statistics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" lvl="0" marL="12700" marR="1897379" rtl="0" algn="l">
              <a:lnSpc>
                <a:spcPct val="1207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know basic MST algorithm…,  you still can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this problem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you can solve the simplified form when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small (1 </a:t>
            </a: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084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Prim’s Algorithm</a:t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590804" y="1819402"/>
            <a:ext cx="398652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simple pseudo code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590804" y="2473705"/>
            <a:ext cx="4490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{s}, a starting vertex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590804" y="2803639"/>
            <a:ext cx="38811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edges connected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4613794" y="2488945"/>
            <a:ext cx="3484879" cy="68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0960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(usually vertex  to s </a:t>
            </a: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(only the other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8134357" y="2473705"/>
            <a:ext cx="10312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8745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926081" y="3138919"/>
            <a:ext cx="25400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vertex and edge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3608075" y="3138919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4949431" y="3138919"/>
            <a:ext cx="25400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into a priority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7631424" y="3138919"/>
            <a:ext cx="13665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 PQ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926081" y="3474199"/>
            <a:ext cx="33782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 orders elements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4446198" y="3474199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5451945" y="3474199"/>
            <a:ext cx="2204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increasing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7798690" y="3474199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3272877" y="4144746"/>
            <a:ext cx="1869439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unprocessed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284372" y="4144746"/>
            <a:ext cx="17018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 left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7128243" y="4144746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PQ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590804" y="4144746"/>
            <a:ext cx="2540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280" lvl="0" marL="3473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are  take out the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105201" y="4480026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926081" y="4815306"/>
            <a:ext cx="30429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vertex v linked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4110949" y="4480026"/>
            <a:ext cx="69596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most  with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7463502" y="4815306"/>
            <a:ext cx="2204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taken yet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261363" y="5155920"/>
            <a:ext cx="14478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🡸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 sz="2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2850133" y="5155920"/>
            <a:ext cx="20370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(including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4949072" y="4477344"/>
            <a:ext cx="776605" cy="1045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just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  this 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5787195" y="4480026"/>
            <a:ext cx="1534160" cy="104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645" lvl="0" marL="92710" marR="5080" rtl="0" algn="l">
              <a:lnSpc>
                <a:spcPct val="121818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 e is 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edge 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3608108" y="5485853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5284354" y="5485853"/>
            <a:ext cx="13665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v (as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>
            <a:off x="6792976" y="5485853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above)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590804" y="5485853"/>
            <a:ext cx="2875280" cy="10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82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edges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is an MST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We greatly appreciate support from Dr. Steven Halim for kindly sharing these materials.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380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MST Algorithm: Prim’s</a:t>
            </a:r>
            <a:endParaRPr/>
          </a:p>
        </p:txBody>
      </p:sp>
      <p:sp>
        <p:nvSpPr>
          <p:cNvPr id="461" name="Google Shape;461;p38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00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VisuAlgo to perform Prim’s </a:t>
            </a:r>
            <a:r>
              <a:rPr i="1" lang="en-US" u="sng">
                <a:latin typeface="Calibri"/>
                <a:ea typeface="Calibri"/>
                <a:cs typeface="Calibri"/>
                <a:sym typeface="Calibri"/>
              </a:rPr>
              <a:t>from various sources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/>
              <a:t>on the sample Graph (CP3 4.12), </a:t>
            </a:r>
            <a:r>
              <a:rPr i="1" lang="en-US" u="sng">
                <a:latin typeface="Calibri"/>
                <a:ea typeface="Calibri"/>
                <a:cs typeface="Calibri"/>
                <a:sym typeface="Calibri"/>
              </a:rPr>
              <a:t>then try other graphs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/>
              <a:t>In the screen shot below, we show the start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Prim(0)</a:t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380" y="3970782"/>
            <a:ext cx="10058018" cy="36873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989838" y="2763773"/>
            <a:ext cx="6503034" cy="3816350"/>
          </a:xfrm>
          <a:custGeom>
            <a:rect b="b" l="l" r="r" t="t"/>
            <a:pathLst>
              <a:path extrusionOk="0" h="3816350" w="6503034">
                <a:moveTo>
                  <a:pt x="98297" y="3704844"/>
                </a:moveTo>
                <a:lnTo>
                  <a:pt x="96011" y="3695700"/>
                </a:lnTo>
                <a:lnTo>
                  <a:pt x="88391" y="3691128"/>
                </a:lnTo>
                <a:lnTo>
                  <a:pt x="80771" y="3687318"/>
                </a:lnTo>
                <a:lnTo>
                  <a:pt x="70865" y="3689604"/>
                </a:lnTo>
                <a:lnTo>
                  <a:pt x="67055" y="3697224"/>
                </a:lnTo>
                <a:lnTo>
                  <a:pt x="0" y="3816096"/>
                </a:lnTo>
                <a:lnTo>
                  <a:pt x="19050" y="3815989"/>
                </a:lnTo>
                <a:lnTo>
                  <a:pt x="19050" y="3786378"/>
                </a:lnTo>
                <a:lnTo>
                  <a:pt x="69170" y="3757036"/>
                </a:lnTo>
                <a:lnTo>
                  <a:pt x="94487" y="3712464"/>
                </a:lnTo>
                <a:lnTo>
                  <a:pt x="98297" y="3704844"/>
                </a:lnTo>
                <a:close/>
              </a:path>
              <a:path extrusionOk="0" h="3816350" w="6503034">
                <a:moveTo>
                  <a:pt x="69170" y="3757036"/>
                </a:moveTo>
                <a:lnTo>
                  <a:pt x="19050" y="3786378"/>
                </a:lnTo>
                <a:lnTo>
                  <a:pt x="26669" y="3799440"/>
                </a:lnTo>
                <a:lnTo>
                  <a:pt x="26669" y="3784092"/>
                </a:lnTo>
                <a:lnTo>
                  <a:pt x="53803" y="3784092"/>
                </a:lnTo>
                <a:lnTo>
                  <a:pt x="69170" y="3757036"/>
                </a:lnTo>
                <a:close/>
              </a:path>
              <a:path extrusionOk="0" h="3816350" w="6503034">
                <a:moveTo>
                  <a:pt x="151637" y="3808476"/>
                </a:moveTo>
                <a:lnTo>
                  <a:pt x="151637" y="3790950"/>
                </a:lnTo>
                <a:lnTo>
                  <a:pt x="144779" y="3784092"/>
                </a:lnTo>
                <a:lnTo>
                  <a:pt x="85816" y="3784092"/>
                </a:lnTo>
                <a:lnTo>
                  <a:pt x="35051" y="3813810"/>
                </a:lnTo>
                <a:lnTo>
                  <a:pt x="19050" y="3786378"/>
                </a:lnTo>
                <a:lnTo>
                  <a:pt x="19050" y="3815989"/>
                </a:lnTo>
                <a:lnTo>
                  <a:pt x="136397" y="3815334"/>
                </a:lnTo>
                <a:lnTo>
                  <a:pt x="144779" y="3815334"/>
                </a:lnTo>
                <a:lnTo>
                  <a:pt x="151637" y="3808476"/>
                </a:lnTo>
                <a:close/>
              </a:path>
              <a:path extrusionOk="0" h="3816350" w="6503034">
                <a:moveTo>
                  <a:pt x="53803" y="3784092"/>
                </a:moveTo>
                <a:lnTo>
                  <a:pt x="26669" y="3784092"/>
                </a:lnTo>
                <a:lnTo>
                  <a:pt x="40385" y="3807714"/>
                </a:lnTo>
                <a:lnTo>
                  <a:pt x="53803" y="3784092"/>
                </a:lnTo>
                <a:close/>
              </a:path>
              <a:path extrusionOk="0" h="3816350" w="6503034">
                <a:moveTo>
                  <a:pt x="85816" y="3784092"/>
                </a:moveTo>
                <a:lnTo>
                  <a:pt x="53803" y="3784092"/>
                </a:lnTo>
                <a:lnTo>
                  <a:pt x="40385" y="3807714"/>
                </a:lnTo>
                <a:lnTo>
                  <a:pt x="26669" y="3784092"/>
                </a:lnTo>
                <a:lnTo>
                  <a:pt x="26669" y="3799440"/>
                </a:lnTo>
                <a:lnTo>
                  <a:pt x="35051" y="3813810"/>
                </a:lnTo>
                <a:lnTo>
                  <a:pt x="85816" y="3784092"/>
                </a:lnTo>
                <a:close/>
              </a:path>
              <a:path extrusionOk="0" h="3816350" w="6503034">
                <a:moveTo>
                  <a:pt x="6502908" y="27432"/>
                </a:moveTo>
                <a:lnTo>
                  <a:pt x="6486906" y="0"/>
                </a:lnTo>
                <a:lnTo>
                  <a:pt x="69170" y="3757036"/>
                </a:lnTo>
                <a:lnTo>
                  <a:pt x="53803" y="3784092"/>
                </a:lnTo>
                <a:lnTo>
                  <a:pt x="85816" y="3784092"/>
                </a:lnTo>
                <a:lnTo>
                  <a:pt x="6502908" y="27432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1157477" y="2764535"/>
            <a:ext cx="6336030" cy="3983354"/>
          </a:xfrm>
          <a:custGeom>
            <a:rect b="b" l="l" r="r" t="t"/>
            <a:pathLst>
              <a:path extrusionOk="0" h="3983354" w="6336030">
                <a:moveTo>
                  <a:pt x="92725" y="3871043"/>
                </a:moveTo>
                <a:lnTo>
                  <a:pt x="92201" y="3864959"/>
                </a:lnTo>
                <a:lnTo>
                  <a:pt x="89392" y="3859589"/>
                </a:lnTo>
                <a:lnTo>
                  <a:pt x="84581" y="3855720"/>
                </a:lnTo>
                <a:lnTo>
                  <a:pt x="78569" y="3854005"/>
                </a:lnTo>
                <a:lnTo>
                  <a:pt x="72485" y="3854577"/>
                </a:lnTo>
                <a:lnTo>
                  <a:pt x="67115" y="3857434"/>
                </a:lnTo>
                <a:lnTo>
                  <a:pt x="63245" y="3862578"/>
                </a:lnTo>
                <a:lnTo>
                  <a:pt x="0" y="3982974"/>
                </a:lnTo>
                <a:lnTo>
                  <a:pt x="17525" y="3982386"/>
                </a:lnTo>
                <a:lnTo>
                  <a:pt x="17525" y="3953256"/>
                </a:lnTo>
                <a:lnTo>
                  <a:pt x="67307" y="3922026"/>
                </a:lnTo>
                <a:lnTo>
                  <a:pt x="90677" y="3877056"/>
                </a:lnTo>
                <a:lnTo>
                  <a:pt x="92725" y="3871043"/>
                </a:lnTo>
                <a:close/>
              </a:path>
              <a:path extrusionOk="0" h="3983354" w="6336030">
                <a:moveTo>
                  <a:pt x="67307" y="3922026"/>
                </a:moveTo>
                <a:lnTo>
                  <a:pt x="17525" y="3953256"/>
                </a:lnTo>
                <a:lnTo>
                  <a:pt x="25907" y="3966591"/>
                </a:lnTo>
                <a:lnTo>
                  <a:pt x="25907" y="3950208"/>
                </a:lnTo>
                <a:lnTo>
                  <a:pt x="53056" y="3949448"/>
                </a:lnTo>
                <a:lnTo>
                  <a:pt x="67307" y="3922026"/>
                </a:lnTo>
                <a:close/>
              </a:path>
              <a:path extrusionOk="0" h="3983354" w="6336030">
                <a:moveTo>
                  <a:pt x="151637" y="3970782"/>
                </a:moveTo>
                <a:lnTo>
                  <a:pt x="150875" y="3962400"/>
                </a:lnTo>
                <a:lnTo>
                  <a:pt x="150875" y="3953256"/>
                </a:lnTo>
                <a:lnTo>
                  <a:pt x="144017" y="3946398"/>
                </a:lnTo>
                <a:lnTo>
                  <a:pt x="134874" y="3947160"/>
                </a:lnTo>
                <a:lnTo>
                  <a:pt x="84264" y="3948575"/>
                </a:lnTo>
                <a:lnTo>
                  <a:pt x="34289" y="3979926"/>
                </a:lnTo>
                <a:lnTo>
                  <a:pt x="17525" y="3953256"/>
                </a:lnTo>
                <a:lnTo>
                  <a:pt x="17525" y="3982386"/>
                </a:lnTo>
                <a:lnTo>
                  <a:pt x="134874" y="3978453"/>
                </a:lnTo>
                <a:lnTo>
                  <a:pt x="144779" y="3978402"/>
                </a:lnTo>
                <a:lnTo>
                  <a:pt x="151637" y="3970782"/>
                </a:lnTo>
                <a:close/>
              </a:path>
              <a:path extrusionOk="0" h="3983354" w="6336030">
                <a:moveTo>
                  <a:pt x="53056" y="3949448"/>
                </a:moveTo>
                <a:lnTo>
                  <a:pt x="25907" y="3950208"/>
                </a:lnTo>
                <a:lnTo>
                  <a:pt x="40386" y="3973830"/>
                </a:lnTo>
                <a:lnTo>
                  <a:pt x="53056" y="3949448"/>
                </a:lnTo>
                <a:close/>
              </a:path>
              <a:path extrusionOk="0" h="3983354" w="6336030">
                <a:moveTo>
                  <a:pt x="84264" y="3948575"/>
                </a:moveTo>
                <a:lnTo>
                  <a:pt x="53056" y="3949448"/>
                </a:lnTo>
                <a:lnTo>
                  <a:pt x="40386" y="3973830"/>
                </a:lnTo>
                <a:lnTo>
                  <a:pt x="25907" y="3950208"/>
                </a:lnTo>
                <a:lnTo>
                  <a:pt x="25907" y="3966591"/>
                </a:lnTo>
                <a:lnTo>
                  <a:pt x="34289" y="3979926"/>
                </a:lnTo>
                <a:lnTo>
                  <a:pt x="84264" y="3948575"/>
                </a:lnTo>
                <a:close/>
              </a:path>
              <a:path extrusionOk="0" h="3983354" w="6336030">
                <a:moveTo>
                  <a:pt x="6336030" y="26670"/>
                </a:moveTo>
                <a:lnTo>
                  <a:pt x="6319266" y="0"/>
                </a:lnTo>
                <a:lnTo>
                  <a:pt x="67307" y="3922026"/>
                </a:lnTo>
                <a:lnTo>
                  <a:pt x="53056" y="3949448"/>
                </a:lnTo>
                <a:lnTo>
                  <a:pt x="84264" y="3948575"/>
                </a:lnTo>
                <a:lnTo>
                  <a:pt x="6336030" y="2667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1157477" y="2764535"/>
            <a:ext cx="6336030" cy="4290060"/>
          </a:xfrm>
          <a:custGeom>
            <a:rect b="b" l="l" r="r" t="t"/>
            <a:pathLst>
              <a:path extrusionOk="0" h="4290059" w="6336030">
                <a:moveTo>
                  <a:pt x="89118" y="4175200"/>
                </a:moveTo>
                <a:lnTo>
                  <a:pt x="88106" y="4169378"/>
                </a:lnTo>
                <a:lnTo>
                  <a:pt x="84951" y="4164270"/>
                </a:lnTo>
                <a:lnTo>
                  <a:pt x="80009" y="4160520"/>
                </a:lnTo>
                <a:lnTo>
                  <a:pt x="73997" y="4158912"/>
                </a:lnTo>
                <a:lnTo>
                  <a:pt x="67913" y="4159662"/>
                </a:lnTo>
                <a:lnTo>
                  <a:pt x="62543" y="4162555"/>
                </a:lnTo>
                <a:lnTo>
                  <a:pt x="58674" y="4167378"/>
                </a:lnTo>
                <a:lnTo>
                  <a:pt x="0" y="4290060"/>
                </a:lnTo>
                <a:lnTo>
                  <a:pt x="16763" y="4289024"/>
                </a:lnTo>
                <a:lnTo>
                  <a:pt x="16763" y="4259580"/>
                </a:lnTo>
                <a:lnTo>
                  <a:pt x="65856" y="4226396"/>
                </a:lnTo>
                <a:lnTo>
                  <a:pt x="87629" y="4181094"/>
                </a:lnTo>
                <a:lnTo>
                  <a:pt x="89118" y="4175200"/>
                </a:lnTo>
                <a:close/>
              </a:path>
              <a:path extrusionOk="0" h="4290059" w="6336030">
                <a:moveTo>
                  <a:pt x="65856" y="4226396"/>
                </a:moveTo>
                <a:lnTo>
                  <a:pt x="16763" y="4259580"/>
                </a:lnTo>
                <a:lnTo>
                  <a:pt x="25145" y="4272335"/>
                </a:lnTo>
                <a:lnTo>
                  <a:pt x="25145" y="4257294"/>
                </a:lnTo>
                <a:lnTo>
                  <a:pt x="51906" y="4255422"/>
                </a:lnTo>
                <a:lnTo>
                  <a:pt x="65856" y="4226396"/>
                </a:lnTo>
                <a:close/>
              </a:path>
              <a:path extrusionOk="0" h="4290059" w="6336030">
                <a:moveTo>
                  <a:pt x="150875" y="4273296"/>
                </a:moveTo>
                <a:lnTo>
                  <a:pt x="150113" y="4264914"/>
                </a:lnTo>
                <a:lnTo>
                  <a:pt x="150113" y="4255770"/>
                </a:lnTo>
                <a:lnTo>
                  <a:pt x="142493" y="4249674"/>
                </a:lnTo>
                <a:lnTo>
                  <a:pt x="134112" y="4249674"/>
                </a:lnTo>
                <a:lnTo>
                  <a:pt x="83117" y="4253240"/>
                </a:lnTo>
                <a:lnTo>
                  <a:pt x="34289" y="4286250"/>
                </a:lnTo>
                <a:lnTo>
                  <a:pt x="16763" y="4259580"/>
                </a:lnTo>
                <a:lnTo>
                  <a:pt x="16763" y="4289024"/>
                </a:lnTo>
                <a:lnTo>
                  <a:pt x="135636" y="4281678"/>
                </a:lnTo>
                <a:lnTo>
                  <a:pt x="144779" y="4280916"/>
                </a:lnTo>
                <a:lnTo>
                  <a:pt x="150875" y="4273296"/>
                </a:lnTo>
                <a:close/>
              </a:path>
              <a:path extrusionOk="0" h="4290059" w="6336030">
                <a:moveTo>
                  <a:pt x="51906" y="4255422"/>
                </a:moveTo>
                <a:lnTo>
                  <a:pt x="25145" y="4257294"/>
                </a:lnTo>
                <a:lnTo>
                  <a:pt x="40386" y="4279392"/>
                </a:lnTo>
                <a:lnTo>
                  <a:pt x="51906" y="4255422"/>
                </a:lnTo>
                <a:close/>
              </a:path>
              <a:path extrusionOk="0" h="4290059" w="6336030">
                <a:moveTo>
                  <a:pt x="83117" y="4253240"/>
                </a:moveTo>
                <a:lnTo>
                  <a:pt x="51906" y="4255422"/>
                </a:lnTo>
                <a:lnTo>
                  <a:pt x="40386" y="4279392"/>
                </a:lnTo>
                <a:lnTo>
                  <a:pt x="25145" y="4257294"/>
                </a:lnTo>
                <a:lnTo>
                  <a:pt x="25145" y="4272335"/>
                </a:lnTo>
                <a:lnTo>
                  <a:pt x="34289" y="4286250"/>
                </a:lnTo>
                <a:lnTo>
                  <a:pt x="83117" y="4253240"/>
                </a:lnTo>
                <a:close/>
              </a:path>
              <a:path extrusionOk="0" h="4290059" w="6336030">
                <a:moveTo>
                  <a:pt x="6336030" y="25908"/>
                </a:moveTo>
                <a:lnTo>
                  <a:pt x="6318504" y="0"/>
                </a:lnTo>
                <a:lnTo>
                  <a:pt x="65856" y="4226396"/>
                </a:lnTo>
                <a:lnTo>
                  <a:pt x="51906" y="4255422"/>
                </a:lnTo>
                <a:lnTo>
                  <a:pt x="83117" y="4253240"/>
                </a:lnTo>
                <a:lnTo>
                  <a:pt x="6336030" y="25908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9410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Java Implementation</a:t>
            </a:r>
            <a:endParaRPr/>
          </a:p>
        </p:txBody>
      </p:sp>
      <p:sp>
        <p:nvSpPr>
          <p:cNvPr id="471" name="Google Shape;471;p39"/>
          <p:cNvSpPr txBox="1"/>
          <p:nvPr/>
        </p:nvSpPr>
        <p:spPr>
          <a:xfrm>
            <a:off x="590804" y="1899336"/>
            <a:ext cx="874712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111506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just need to use two known Data Structures  to be able to implement Prim’s algorithm: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7848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priority queue (we can use Java PriorityQueue), and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78485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Boolean array (to decide if a vertex has been taken or not)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these DSes, we can run Prim’s in O(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process each edge once, O(E)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time, we Insert/ExtractMax from a PQ in O(log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i="0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we have O(log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O(log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i="0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O(2 log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O(log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have a quick look at PrimDemo.java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344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Prim’s Works? (1)</a:t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590736" y="1903984"/>
            <a:ext cx="8268970" cy="44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have to realize that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Prim’s algorithm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1000"/>
              </a:lnSpc>
              <a:spcBef>
                <a:spcPts val="2475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step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always try to select  the next valid edge e with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weight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(greedy!)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algorithm is usually simple to implement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it usually requires “proof of correctness”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such proof like this again in CS3230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we will just see a quick proof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000">
            <a:spAutoFit/>
          </a:bodyPr>
          <a:lstStyle/>
          <a:p>
            <a:pPr indent="0" lvl="0" marL="1344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Prim’s Works? (2)</a:t>
            </a:r>
            <a:endParaRPr/>
          </a:p>
        </p:txBody>
      </p:sp>
      <p:sp>
        <p:nvSpPr>
          <p:cNvPr id="483" name="Google Shape;483;p41"/>
          <p:cNvSpPr txBox="1"/>
          <p:nvPr/>
        </p:nvSpPr>
        <p:spPr>
          <a:xfrm>
            <a:off x="590804" y="1196085"/>
            <a:ext cx="8864600" cy="568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62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visual explanation in the next two slides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" lvl="0" marL="12700" marR="785495" rtl="0" algn="l">
              <a:lnSpc>
                <a:spcPct val="9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 be the spanning tree of graph G generated by  Prim’s algorithm and T* be the spanning tree of G  that is known to have minimal cost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 == T*, we are done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 != T*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227329" rtl="0" algn="l">
              <a:lnSpc>
                <a:spcPct val="107547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(u, v)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first edge chosen by Prim’s algorithm 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k‐th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that </a:t>
            </a:r>
            <a:r>
              <a:rPr b="1" i="0" lang="en-US" sz="26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T*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7547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path from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and let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be an edge in 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one endpoint is in the tree generated at the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k−1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)‐th iteration of Prim's algorithm and the other is not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2184400" rtl="0" algn="l">
              <a:lnSpc>
                <a:spcPct val="108181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one endpoint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endpoint is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but the endpoints are not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000">
            <a:spAutoFit/>
          </a:bodyPr>
          <a:lstStyle/>
          <a:p>
            <a:pPr indent="0" lvl="0" marL="1344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Prim’s Works? (3)</a:t>
            </a:r>
            <a:endParaRPr/>
          </a:p>
        </p:txBody>
      </p:sp>
      <p:sp>
        <p:nvSpPr>
          <p:cNvPr id="489" name="Google Shape;489;p42"/>
          <p:cNvSpPr txBox="1"/>
          <p:nvPr/>
        </p:nvSpPr>
        <p:spPr>
          <a:xfrm>
            <a:off x="590804" y="1196085"/>
            <a:ext cx="8808085" cy="518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75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visual explanation in the next slide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Char char="•"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 != T* (continued)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19622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weight of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is less than the weight of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Prim's  algorithm </a:t>
            </a:r>
            <a:r>
              <a:rPr b="0" i="0" lang="en-US" sz="26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have chosen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e*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its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k‐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iteration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it is certain that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w(e*) ≥ w(e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094" lvl="2" marL="1270000" marR="263271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has weight equal to that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the choice between the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e*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arbitrary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0825" lvl="2" marL="1269365" marR="10287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weight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is greater than or equal to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can be  substituted with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preserving minimal total weight of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can be repeated until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is equal to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853439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we can show that the spanning tree generated by any  instance of Prim's algorithm is a minimal spanning tree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874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Explanation</a:t>
            </a:r>
            <a:endParaRPr/>
          </a:p>
        </p:txBody>
      </p:sp>
      <p:sp>
        <p:nvSpPr>
          <p:cNvPr id="495" name="Google Shape;495;p43"/>
          <p:cNvSpPr/>
          <p:nvPr/>
        </p:nvSpPr>
        <p:spPr>
          <a:xfrm>
            <a:off x="1370838" y="2849879"/>
            <a:ext cx="2633365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1630933" y="389661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3480308" y="389661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573527" y="483920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1662176" y="578256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3123692" y="3398773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3"/>
          <p:cNvSpPr txBox="1"/>
          <p:nvPr/>
        </p:nvSpPr>
        <p:spPr>
          <a:xfrm>
            <a:off x="2526283" y="2953258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2023364" y="3400310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2181085" y="43116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1552422" y="4940337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3123666" y="4579137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2259558" y="5522493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1504441" y="1939404"/>
            <a:ext cx="213741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5095" lvl="0" marL="13716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Prim’s algorithm  reports this MST 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6123432" y="2849879"/>
            <a:ext cx="2633306" cy="36149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6383528" y="389661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8232140" y="389661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7326121" y="483920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414770" y="578256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7876285" y="3398773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7278878" y="2953258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6775957" y="3400310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6932930" y="43116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6304267" y="4940337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7876285" y="4579137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7012178" y="5522493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6119876" y="1939404"/>
            <a:ext cx="2413635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4970" lvl="0" marL="407034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this is the  optimal MST T*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2978162" y="6084671"/>
            <a:ext cx="2338070" cy="9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(0‐1) at iteration 1  P = </a:t>
            </a: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0‐2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‐1 in T*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e* is (0‐2)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2978226" y="6994397"/>
            <a:ext cx="53562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substitute e</a:t>
            </a:r>
            <a:r>
              <a:rPr baseline="-25000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e*, we can transform T to T*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/>
        </p:nvSpPr>
        <p:spPr>
          <a:xfrm>
            <a:off x="882650" y="4558538"/>
            <a:ext cx="4275455" cy="1129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Coming up next: Kruskal’s algorithm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MINUTES BREAK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7703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533" name="Google Shape;533;p45"/>
          <p:cNvSpPr txBox="1"/>
          <p:nvPr/>
        </p:nvSpPr>
        <p:spPr>
          <a:xfrm>
            <a:off x="591566" y="1856740"/>
            <a:ext cx="7401559" cy="160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simple pseudo code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set of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edges by increasing weight  T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45"/>
          <p:cNvSpPr txBox="1"/>
          <p:nvPr/>
        </p:nvSpPr>
        <p:spPr>
          <a:xfrm>
            <a:off x="591566" y="3429253"/>
            <a:ext cx="5557520" cy="76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280" lvl="0" marL="34734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are unprocessed edges  pick an unprocessed edge e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6290882" y="3462782"/>
            <a:ext cx="1367155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 cost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45"/>
          <p:cNvSpPr txBox="1"/>
          <p:nvPr/>
        </p:nvSpPr>
        <p:spPr>
          <a:xfrm>
            <a:off x="926843" y="4200397"/>
            <a:ext cx="5389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 e to T	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does not form a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6458732" y="4200397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cycle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591593" y="4535677"/>
            <a:ext cx="2372360" cy="76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7056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e to T  T is an MST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066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MST Algorithm: Kruskal’s</a:t>
            </a:r>
            <a:endParaRPr/>
          </a:p>
        </p:txBody>
      </p:sp>
      <p:sp>
        <p:nvSpPr>
          <p:cNvPr id="545" name="Google Shape;545;p46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425">
            <a:spAutoFit/>
          </a:bodyPr>
          <a:lstStyle/>
          <a:p>
            <a:pPr indent="0" lvl="0" marL="14604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VisuAlgo to perform Kruskal’s on the sample Graph  (CP3 4.11), </a:t>
            </a:r>
            <a:r>
              <a:rPr i="1" lang="en-US" u="sng">
                <a:latin typeface="Calibri"/>
                <a:ea typeface="Calibri"/>
                <a:cs typeface="Calibri"/>
                <a:sym typeface="Calibri"/>
              </a:rPr>
              <a:t>then try other graphs</a:t>
            </a:r>
            <a:endParaRPr/>
          </a:p>
          <a:p>
            <a:pPr indent="0" lvl="0" marL="1905" rtl="0" algn="ctr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/>
              <a:t>In the screen shot below, we show the start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Kruskal</a:t>
            </a:r>
            <a:endParaRPr/>
          </a:p>
          <a:p>
            <a:pPr indent="0" lvl="0" marL="1270" rtl="0" algn="ctr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(there is no parameter for this algorithm)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6"/>
          <p:cNvSpPr/>
          <p:nvPr/>
        </p:nvSpPr>
        <p:spPr>
          <a:xfrm>
            <a:off x="380" y="4120896"/>
            <a:ext cx="10058018" cy="35372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6"/>
          <p:cNvSpPr/>
          <p:nvPr/>
        </p:nvSpPr>
        <p:spPr>
          <a:xfrm>
            <a:off x="989838" y="2784348"/>
            <a:ext cx="4845685" cy="3637279"/>
          </a:xfrm>
          <a:custGeom>
            <a:rect b="b" l="l" r="r" t="t"/>
            <a:pathLst>
              <a:path extrusionOk="0" h="3637279" w="4845685">
                <a:moveTo>
                  <a:pt x="85344" y="3515867"/>
                </a:moveTo>
                <a:lnTo>
                  <a:pt x="81534" y="3506724"/>
                </a:lnTo>
                <a:lnTo>
                  <a:pt x="73913" y="3502914"/>
                </a:lnTo>
                <a:lnTo>
                  <a:pt x="65532" y="3499866"/>
                </a:lnTo>
                <a:lnTo>
                  <a:pt x="56387" y="3503676"/>
                </a:lnTo>
                <a:lnTo>
                  <a:pt x="53340" y="3511296"/>
                </a:lnTo>
                <a:lnTo>
                  <a:pt x="0" y="3637026"/>
                </a:lnTo>
                <a:lnTo>
                  <a:pt x="15240" y="3635217"/>
                </a:lnTo>
                <a:lnTo>
                  <a:pt x="15240" y="3605784"/>
                </a:lnTo>
                <a:lnTo>
                  <a:pt x="62366" y="3570465"/>
                </a:lnTo>
                <a:lnTo>
                  <a:pt x="82296" y="3523488"/>
                </a:lnTo>
                <a:lnTo>
                  <a:pt x="85344" y="3515867"/>
                </a:lnTo>
                <a:close/>
              </a:path>
              <a:path extrusionOk="0" h="3637279" w="4845685">
                <a:moveTo>
                  <a:pt x="62366" y="3570465"/>
                </a:moveTo>
                <a:lnTo>
                  <a:pt x="15240" y="3605784"/>
                </a:lnTo>
                <a:lnTo>
                  <a:pt x="22860" y="3615842"/>
                </a:lnTo>
                <a:lnTo>
                  <a:pt x="22860" y="3602736"/>
                </a:lnTo>
                <a:lnTo>
                  <a:pt x="50046" y="3599504"/>
                </a:lnTo>
                <a:lnTo>
                  <a:pt x="62366" y="3570465"/>
                </a:lnTo>
                <a:close/>
              </a:path>
              <a:path extrusionOk="0" h="3637279" w="4845685">
                <a:moveTo>
                  <a:pt x="150113" y="3612641"/>
                </a:moveTo>
                <a:lnTo>
                  <a:pt x="149352" y="3604260"/>
                </a:lnTo>
                <a:lnTo>
                  <a:pt x="147828" y="3595116"/>
                </a:lnTo>
                <a:lnTo>
                  <a:pt x="140208" y="3589020"/>
                </a:lnTo>
                <a:lnTo>
                  <a:pt x="131825" y="3589782"/>
                </a:lnTo>
                <a:lnTo>
                  <a:pt x="81157" y="3595805"/>
                </a:lnTo>
                <a:lnTo>
                  <a:pt x="34290" y="3630929"/>
                </a:lnTo>
                <a:lnTo>
                  <a:pt x="15240" y="3605784"/>
                </a:lnTo>
                <a:lnTo>
                  <a:pt x="15240" y="3635217"/>
                </a:lnTo>
                <a:lnTo>
                  <a:pt x="134874" y="3621024"/>
                </a:lnTo>
                <a:lnTo>
                  <a:pt x="144018" y="3620262"/>
                </a:lnTo>
                <a:lnTo>
                  <a:pt x="150113" y="3612641"/>
                </a:lnTo>
                <a:close/>
              </a:path>
              <a:path extrusionOk="0" h="3637279" w="4845685">
                <a:moveTo>
                  <a:pt x="50046" y="3599504"/>
                </a:moveTo>
                <a:lnTo>
                  <a:pt x="22860" y="3602736"/>
                </a:lnTo>
                <a:lnTo>
                  <a:pt x="39624" y="3624072"/>
                </a:lnTo>
                <a:lnTo>
                  <a:pt x="50046" y="3599504"/>
                </a:lnTo>
                <a:close/>
              </a:path>
              <a:path extrusionOk="0" h="3637279" w="4845685">
                <a:moveTo>
                  <a:pt x="81157" y="3595805"/>
                </a:moveTo>
                <a:lnTo>
                  <a:pt x="50046" y="3599504"/>
                </a:lnTo>
                <a:lnTo>
                  <a:pt x="39624" y="3624072"/>
                </a:lnTo>
                <a:lnTo>
                  <a:pt x="22860" y="3602736"/>
                </a:lnTo>
                <a:lnTo>
                  <a:pt x="22860" y="3615842"/>
                </a:lnTo>
                <a:lnTo>
                  <a:pt x="34290" y="3630929"/>
                </a:lnTo>
                <a:lnTo>
                  <a:pt x="81157" y="3595805"/>
                </a:lnTo>
                <a:close/>
              </a:path>
              <a:path extrusionOk="0" h="3637279" w="4845685">
                <a:moveTo>
                  <a:pt x="4845558" y="25146"/>
                </a:moveTo>
                <a:lnTo>
                  <a:pt x="4826508" y="0"/>
                </a:lnTo>
                <a:lnTo>
                  <a:pt x="62366" y="3570465"/>
                </a:lnTo>
                <a:lnTo>
                  <a:pt x="50046" y="3599504"/>
                </a:lnTo>
                <a:lnTo>
                  <a:pt x="81157" y="3595805"/>
                </a:lnTo>
                <a:lnTo>
                  <a:pt x="4845558" y="25146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6"/>
          <p:cNvSpPr/>
          <p:nvPr/>
        </p:nvSpPr>
        <p:spPr>
          <a:xfrm>
            <a:off x="1157477" y="2765298"/>
            <a:ext cx="4674235" cy="3815079"/>
          </a:xfrm>
          <a:custGeom>
            <a:rect b="b" l="l" r="r" t="t"/>
            <a:pathLst>
              <a:path extrusionOk="0" h="3815079" w="4674235">
                <a:moveTo>
                  <a:pt x="77997" y="3691663"/>
                </a:moveTo>
                <a:lnTo>
                  <a:pt x="76676" y="3685698"/>
                </a:lnTo>
                <a:lnTo>
                  <a:pt x="73211" y="3680733"/>
                </a:lnTo>
                <a:lnTo>
                  <a:pt x="67818" y="3677412"/>
                </a:lnTo>
                <a:lnTo>
                  <a:pt x="61936" y="3676495"/>
                </a:lnTo>
                <a:lnTo>
                  <a:pt x="56197" y="3678078"/>
                </a:lnTo>
                <a:lnTo>
                  <a:pt x="51315" y="3681805"/>
                </a:lnTo>
                <a:lnTo>
                  <a:pt x="48006" y="3687317"/>
                </a:lnTo>
                <a:lnTo>
                  <a:pt x="0" y="3814572"/>
                </a:lnTo>
                <a:lnTo>
                  <a:pt x="14478" y="3812268"/>
                </a:lnTo>
                <a:lnTo>
                  <a:pt x="14478" y="3782567"/>
                </a:lnTo>
                <a:lnTo>
                  <a:pt x="58920" y="3746336"/>
                </a:lnTo>
                <a:lnTo>
                  <a:pt x="76962" y="3697986"/>
                </a:lnTo>
                <a:lnTo>
                  <a:pt x="77997" y="3691663"/>
                </a:lnTo>
                <a:close/>
              </a:path>
              <a:path extrusionOk="0" h="3815079" w="4674235">
                <a:moveTo>
                  <a:pt x="58920" y="3746336"/>
                </a:moveTo>
                <a:lnTo>
                  <a:pt x="14478" y="3782567"/>
                </a:lnTo>
                <a:lnTo>
                  <a:pt x="22098" y="3791946"/>
                </a:lnTo>
                <a:lnTo>
                  <a:pt x="22098" y="3779520"/>
                </a:lnTo>
                <a:lnTo>
                  <a:pt x="48122" y="3775274"/>
                </a:lnTo>
                <a:lnTo>
                  <a:pt x="58920" y="3746336"/>
                </a:lnTo>
                <a:close/>
              </a:path>
              <a:path extrusionOk="0" h="3815079" w="4674235">
                <a:moveTo>
                  <a:pt x="148590" y="3784091"/>
                </a:moveTo>
                <a:lnTo>
                  <a:pt x="147828" y="3774948"/>
                </a:lnTo>
                <a:lnTo>
                  <a:pt x="146304" y="3766566"/>
                </a:lnTo>
                <a:lnTo>
                  <a:pt x="137922" y="3761232"/>
                </a:lnTo>
                <a:lnTo>
                  <a:pt x="129540" y="3761994"/>
                </a:lnTo>
                <a:lnTo>
                  <a:pt x="79405" y="3770171"/>
                </a:lnTo>
                <a:lnTo>
                  <a:pt x="34290" y="3806952"/>
                </a:lnTo>
                <a:lnTo>
                  <a:pt x="14478" y="3782567"/>
                </a:lnTo>
                <a:lnTo>
                  <a:pt x="14478" y="3812268"/>
                </a:lnTo>
                <a:lnTo>
                  <a:pt x="134112" y="3793236"/>
                </a:lnTo>
                <a:lnTo>
                  <a:pt x="143256" y="3791712"/>
                </a:lnTo>
                <a:lnTo>
                  <a:pt x="148590" y="3784091"/>
                </a:lnTo>
                <a:close/>
              </a:path>
              <a:path extrusionOk="0" h="3815079" w="4674235">
                <a:moveTo>
                  <a:pt x="48122" y="3775274"/>
                </a:moveTo>
                <a:lnTo>
                  <a:pt x="22098" y="3779520"/>
                </a:lnTo>
                <a:lnTo>
                  <a:pt x="38862" y="3800094"/>
                </a:lnTo>
                <a:lnTo>
                  <a:pt x="48122" y="3775274"/>
                </a:lnTo>
                <a:close/>
              </a:path>
              <a:path extrusionOk="0" h="3815079" w="4674235">
                <a:moveTo>
                  <a:pt x="79405" y="3770171"/>
                </a:moveTo>
                <a:lnTo>
                  <a:pt x="48122" y="3775274"/>
                </a:lnTo>
                <a:lnTo>
                  <a:pt x="38862" y="3800094"/>
                </a:lnTo>
                <a:lnTo>
                  <a:pt x="22098" y="3779520"/>
                </a:lnTo>
                <a:lnTo>
                  <a:pt x="22098" y="3791946"/>
                </a:lnTo>
                <a:lnTo>
                  <a:pt x="34290" y="3806952"/>
                </a:lnTo>
                <a:lnTo>
                  <a:pt x="79405" y="3770171"/>
                </a:lnTo>
                <a:close/>
              </a:path>
              <a:path extrusionOk="0" h="3815079" w="4674235">
                <a:moveTo>
                  <a:pt x="4674108" y="24384"/>
                </a:moveTo>
                <a:lnTo>
                  <a:pt x="4654296" y="0"/>
                </a:lnTo>
                <a:lnTo>
                  <a:pt x="58920" y="3746336"/>
                </a:lnTo>
                <a:lnTo>
                  <a:pt x="48122" y="3775274"/>
                </a:lnTo>
                <a:lnTo>
                  <a:pt x="79405" y="3770171"/>
                </a:lnTo>
                <a:lnTo>
                  <a:pt x="4674108" y="2438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1157477" y="2766060"/>
            <a:ext cx="4674870" cy="4131310"/>
          </a:xfrm>
          <a:custGeom>
            <a:rect b="b" l="l" r="r" t="t"/>
            <a:pathLst>
              <a:path extrusionOk="0" h="4131309" w="4674870">
                <a:moveTo>
                  <a:pt x="73306" y="4004857"/>
                </a:moveTo>
                <a:lnTo>
                  <a:pt x="71723" y="3998976"/>
                </a:lnTo>
                <a:lnTo>
                  <a:pt x="67996" y="3994237"/>
                </a:lnTo>
                <a:lnTo>
                  <a:pt x="62484" y="3991355"/>
                </a:lnTo>
                <a:lnTo>
                  <a:pt x="56280" y="3990439"/>
                </a:lnTo>
                <a:lnTo>
                  <a:pt x="50577" y="3992022"/>
                </a:lnTo>
                <a:lnTo>
                  <a:pt x="45874" y="3995749"/>
                </a:lnTo>
                <a:lnTo>
                  <a:pt x="42672" y="4001262"/>
                </a:lnTo>
                <a:lnTo>
                  <a:pt x="0" y="4130802"/>
                </a:lnTo>
                <a:lnTo>
                  <a:pt x="12954" y="4128211"/>
                </a:lnTo>
                <a:lnTo>
                  <a:pt x="12954" y="4098036"/>
                </a:lnTo>
                <a:lnTo>
                  <a:pt x="56317" y="4059742"/>
                </a:lnTo>
                <a:lnTo>
                  <a:pt x="72389" y="4011167"/>
                </a:lnTo>
                <a:lnTo>
                  <a:pt x="73306" y="4004857"/>
                </a:lnTo>
                <a:close/>
              </a:path>
              <a:path extrusionOk="0" h="4131309" w="4674870">
                <a:moveTo>
                  <a:pt x="56317" y="4059742"/>
                </a:moveTo>
                <a:lnTo>
                  <a:pt x="12954" y="4098036"/>
                </a:lnTo>
                <a:lnTo>
                  <a:pt x="20574" y="4106784"/>
                </a:lnTo>
                <a:lnTo>
                  <a:pt x="20574" y="4094226"/>
                </a:lnTo>
                <a:lnTo>
                  <a:pt x="46632" y="4089014"/>
                </a:lnTo>
                <a:lnTo>
                  <a:pt x="56317" y="4059742"/>
                </a:lnTo>
                <a:close/>
              </a:path>
              <a:path extrusionOk="0" h="4131309" w="4674870">
                <a:moveTo>
                  <a:pt x="147828" y="4094226"/>
                </a:moveTo>
                <a:lnTo>
                  <a:pt x="145542" y="4085844"/>
                </a:lnTo>
                <a:lnTo>
                  <a:pt x="144018" y="4076700"/>
                </a:lnTo>
                <a:lnTo>
                  <a:pt x="135636" y="4071366"/>
                </a:lnTo>
                <a:lnTo>
                  <a:pt x="127254" y="4072890"/>
                </a:lnTo>
                <a:lnTo>
                  <a:pt x="77488" y="4082843"/>
                </a:lnTo>
                <a:lnTo>
                  <a:pt x="33528" y="4121658"/>
                </a:lnTo>
                <a:lnTo>
                  <a:pt x="12954" y="4098036"/>
                </a:lnTo>
                <a:lnTo>
                  <a:pt x="12954" y="4128211"/>
                </a:lnTo>
                <a:lnTo>
                  <a:pt x="133350" y="4104132"/>
                </a:lnTo>
                <a:lnTo>
                  <a:pt x="141732" y="4102608"/>
                </a:lnTo>
                <a:lnTo>
                  <a:pt x="147828" y="4094226"/>
                </a:lnTo>
                <a:close/>
              </a:path>
              <a:path extrusionOk="0" h="4131309" w="4674870">
                <a:moveTo>
                  <a:pt x="46632" y="4089014"/>
                </a:moveTo>
                <a:lnTo>
                  <a:pt x="20574" y="4094226"/>
                </a:lnTo>
                <a:lnTo>
                  <a:pt x="38100" y="4114800"/>
                </a:lnTo>
                <a:lnTo>
                  <a:pt x="46632" y="4089014"/>
                </a:lnTo>
                <a:close/>
              </a:path>
              <a:path extrusionOk="0" h="4131309" w="4674870">
                <a:moveTo>
                  <a:pt x="77488" y="4082843"/>
                </a:moveTo>
                <a:lnTo>
                  <a:pt x="46632" y="4089014"/>
                </a:lnTo>
                <a:lnTo>
                  <a:pt x="38100" y="4114800"/>
                </a:lnTo>
                <a:lnTo>
                  <a:pt x="20574" y="4094226"/>
                </a:lnTo>
                <a:lnTo>
                  <a:pt x="20574" y="4106784"/>
                </a:lnTo>
                <a:lnTo>
                  <a:pt x="33528" y="4121658"/>
                </a:lnTo>
                <a:lnTo>
                  <a:pt x="77488" y="4082843"/>
                </a:lnTo>
                <a:close/>
              </a:path>
              <a:path extrusionOk="0" h="4131309" w="4674870">
                <a:moveTo>
                  <a:pt x="4674870" y="23622"/>
                </a:moveTo>
                <a:lnTo>
                  <a:pt x="4653534" y="0"/>
                </a:lnTo>
                <a:lnTo>
                  <a:pt x="56317" y="4059742"/>
                </a:lnTo>
                <a:lnTo>
                  <a:pt x="46632" y="4089014"/>
                </a:lnTo>
                <a:lnTo>
                  <a:pt x="77488" y="4082843"/>
                </a:lnTo>
                <a:lnTo>
                  <a:pt x="4674870" y="23622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030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Kruskal’s Works? (1)</a:t>
            </a:r>
            <a:endParaRPr/>
          </a:p>
        </p:txBody>
      </p:sp>
      <p:sp>
        <p:nvSpPr>
          <p:cNvPr id="555" name="Google Shape;555;p47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7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Kruskal’s algorithm </a:t>
            </a:r>
            <a:r>
              <a:rPr lang="en-US"/>
              <a:t>is also 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/>
          </a:p>
          <a:p>
            <a:pPr indent="-635" lvl="0" marL="12065" marR="437515" rtl="0" algn="l">
              <a:lnSpc>
                <a:spcPct val="101000"/>
              </a:lnSpc>
              <a:spcBef>
                <a:spcPts val="2475"/>
              </a:spcBef>
              <a:spcAft>
                <a:spcPts val="0"/>
              </a:spcAft>
              <a:buNone/>
            </a:pPr>
            <a:r>
              <a:rPr lang="en-US"/>
              <a:t>Because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at each step</a:t>
            </a:r>
            <a:r>
              <a:rPr lang="en-US"/>
              <a:t>, it always try to select the next  unprocessed edge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/>
              <a:t>with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minimal weight </a:t>
            </a:r>
            <a:r>
              <a:rPr lang="en-US"/>
              <a:t>(greedy!)</a:t>
            </a:r>
            <a:endParaRPr/>
          </a:p>
          <a:p>
            <a:pPr indent="0" lvl="0" marL="12065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/>
              <a:t>Simple proof on how this greedy strategy works</a:t>
            </a:r>
            <a:endParaRPr/>
          </a:p>
          <a:p>
            <a:pPr indent="-377190" lvl="0" marL="389255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Let’s define a loop invariant: Every edge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650"/>
              <a:t>that is added into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T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0" lvl="0" marL="389255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600"/>
              <a:t>by Kruskal’s algorithm is part of the MST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40982" lvl="0" marL="377190" rtl="0" algn="l">
              <a:spcBef>
                <a:spcPts val="660"/>
              </a:spcBef>
              <a:spcAft>
                <a:spcPts val="0"/>
              </a:spcAft>
              <a:buSzPts val="2145"/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030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Kruskal’s Works? (2)</a:t>
            </a:r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577595" y="2770632"/>
            <a:ext cx="2633320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2686304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1780285" y="475995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868933" y="57033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2330450" y="33202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1733042" y="2874009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8"/>
          <p:cNvSpPr txBox="1"/>
          <p:nvPr/>
        </p:nvSpPr>
        <p:spPr>
          <a:xfrm>
            <a:off x="1230123" y="33210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8"/>
          <p:cNvSpPr txBox="1"/>
          <p:nvPr/>
        </p:nvSpPr>
        <p:spPr>
          <a:xfrm>
            <a:off x="1387094" y="423318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758431" y="4861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2330450" y="449990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8"/>
          <p:cNvSpPr txBox="1"/>
          <p:nvPr/>
        </p:nvSpPr>
        <p:spPr>
          <a:xfrm>
            <a:off x="1466341" y="544325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8"/>
          <p:cNvSpPr txBox="1"/>
          <p:nvPr/>
        </p:nvSpPr>
        <p:spPr>
          <a:xfrm>
            <a:off x="662431" y="1876920"/>
            <a:ext cx="2453005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2240" lvl="0" marL="154305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0 and 2  As it will form a cycle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invariant: Every edge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added into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Kruskal’s algorithm is part of the MST.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214755" rtl="0" algn="l">
              <a:lnSpc>
                <a:spcPct val="110285"/>
              </a:lnSpc>
              <a:spcBef>
                <a:spcPts val="1889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E edges by increasing weight  T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9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are unprocessed edges left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 an unprocessed edge e </a:t>
            </a:r>
            <a:r>
              <a:rPr lang="en-US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 min cost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9240" lvl="0" marL="549275" marR="274320" rtl="0" algn="l">
              <a:lnSpc>
                <a:spcPct val="108571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 e to T </a:t>
            </a:r>
            <a:r>
              <a:rPr lang="en-US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does not form a cycle 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e to 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is an MST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48"/>
          <p:cNvSpPr txBox="1"/>
          <p:nvPr/>
        </p:nvSpPr>
        <p:spPr>
          <a:xfrm>
            <a:off x="3532885" y="4638802"/>
            <a:ext cx="6212840" cy="62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algorithm has a special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check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 adding an edge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never form a cycle.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3532898" y="5506453"/>
            <a:ext cx="565531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start of every loop,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always part of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MST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8"/>
          <p:cNvSpPr txBox="1"/>
          <p:nvPr/>
        </p:nvSpPr>
        <p:spPr>
          <a:xfrm>
            <a:off x="3532885" y="6147561"/>
            <a:ext cx="6012815" cy="928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just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loop, we have selected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V‐1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 from a connected weighted graph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having  any cycle. This implies that we have a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Tree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030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Kruskal’s Works? (3)</a:t>
            </a:r>
            <a:endParaRPr/>
          </a:p>
        </p:txBody>
      </p:sp>
      <p:sp>
        <p:nvSpPr>
          <p:cNvPr id="583" name="Google Shape;583;p49"/>
          <p:cNvSpPr/>
          <p:nvPr/>
        </p:nvSpPr>
        <p:spPr>
          <a:xfrm>
            <a:off x="578358" y="2770632"/>
            <a:ext cx="2632987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9"/>
          <p:cNvSpPr txBox="1"/>
          <p:nvPr/>
        </p:nvSpPr>
        <p:spPr>
          <a:xfrm>
            <a:off x="2687066" y="381736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9"/>
          <p:cNvSpPr txBox="1"/>
          <p:nvPr/>
        </p:nvSpPr>
        <p:spPr>
          <a:xfrm>
            <a:off x="1781048" y="475995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9"/>
          <p:cNvSpPr txBox="1"/>
          <p:nvPr/>
        </p:nvSpPr>
        <p:spPr>
          <a:xfrm>
            <a:off x="869696" y="57033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9"/>
          <p:cNvSpPr txBox="1"/>
          <p:nvPr/>
        </p:nvSpPr>
        <p:spPr>
          <a:xfrm>
            <a:off x="2331211" y="33202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9"/>
          <p:cNvSpPr txBox="1"/>
          <p:nvPr/>
        </p:nvSpPr>
        <p:spPr>
          <a:xfrm>
            <a:off x="1733804" y="2874009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9"/>
          <p:cNvSpPr txBox="1"/>
          <p:nvPr/>
        </p:nvSpPr>
        <p:spPr>
          <a:xfrm>
            <a:off x="1230885" y="332107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9"/>
          <p:cNvSpPr txBox="1"/>
          <p:nvPr/>
        </p:nvSpPr>
        <p:spPr>
          <a:xfrm>
            <a:off x="1387855" y="4233189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759193" y="48618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2331211" y="449990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1466354" y="544325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747053" y="1876920"/>
            <a:ext cx="236347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3782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0 and 3  The next smallest edge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invariant: Every edge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added into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Kruskal’s algorithm is part of the MST.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214755" rtl="0" algn="l">
              <a:lnSpc>
                <a:spcPct val="110285"/>
              </a:lnSpc>
              <a:spcBef>
                <a:spcPts val="1889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E edges by increasing weight  T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99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are unprocessed edges left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 an unprocessed edge e </a:t>
            </a:r>
            <a:r>
              <a:rPr lang="en-US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 min cost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9240" lvl="0" marL="549275" marR="274320" rtl="0" algn="l">
              <a:lnSpc>
                <a:spcPct val="108571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 e to T </a:t>
            </a:r>
            <a:r>
              <a:rPr lang="en-US" sz="17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does not form a cycle 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e to 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6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is an MST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3532860" y="4634738"/>
            <a:ext cx="6139815" cy="103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keep adding the next unprocessed edge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min  cost,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w(T U e) ≤ w(T U any other unprocessed edge  that does not form cycle)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3532885" y="5942329"/>
            <a:ext cx="566293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start of every loop,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always part of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3532936" y="6583413"/>
            <a:ext cx="6136005" cy="62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loop, the Spanning Tree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 minimal weight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w(T)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final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592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Kruskal’s Implementation (1)</a:t>
            </a:r>
            <a:endParaRPr/>
          </a:p>
        </p:txBody>
      </p:sp>
      <p:sp>
        <p:nvSpPr>
          <p:cNvPr id="605" name="Google Shape;605;p50"/>
          <p:cNvSpPr txBox="1"/>
          <p:nvPr/>
        </p:nvSpPr>
        <p:spPr>
          <a:xfrm>
            <a:off x="591566" y="1841246"/>
            <a:ext cx="103187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1764938" y="1841246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2770685" y="1841246"/>
            <a:ext cx="2204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 increasing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5117430" y="1841246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6291338" y="1841246"/>
            <a:ext cx="2204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O(E log 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591566" y="2181859"/>
            <a:ext cx="11379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50"/>
          <p:cNvSpPr txBox="1"/>
          <p:nvPr/>
        </p:nvSpPr>
        <p:spPr>
          <a:xfrm>
            <a:off x="1597393" y="2511805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50"/>
          <p:cNvSpPr txBox="1"/>
          <p:nvPr/>
        </p:nvSpPr>
        <p:spPr>
          <a:xfrm>
            <a:off x="2603140" y="2511805"/>
            <a:ext cx="25400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unprocessed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50"/>
          <p:cNvSpPr txBox="1"/>
          <p:nvPr/>
        </p:nvSpPr>
        <p:spPr>
          <a:xfrm>
            <a:off x="5285134" y="2511805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50"/>
          <p:cNvSpPr txBox="1"/>
          <p:nvPr/>
        </p:nvSpPr>
        <p:spPr>
          <a:xfrm>
            <a:off x="591566" y="2511805"/>
            <a:ext cx="103124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0"/>
          <p:cNvSpPr txBox="1"/>
          <p:nvPr/>
        </p:nvSpPr>
        <p:spPr>
          <a:xfrm>
            <a:off x="1764966" y="2847073"/>
            <a:ext cx="23723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unprocessed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50"/>
          <p:cNvSpPr txBox="1"/>
          <p:nvPr/>
        </p:nvSpPr>
        <p:spPr>
          <a:xfrm>
            <a:off x="4279335" y="2847073"/>
            <a:ext cx="6959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50"/>
          <p:cNvSpPr txBox="1"/>
          <p:nvPr/>
        </p:nvSpPr>
        <p:spPr>
          <a:xfrm>
            <a:off x="5117458" y="2847073"/>
            <a:ext cx="103187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50"/>
          <p:cNvSpPr txBox="1"/>
          <p:nvPr/>
        </p:nvSpPr>
        <p:spPr>
          <a:xfrm>
            <a:off x="6961747" y="2847073"/>
            <a:ext cx="6959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cost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6290882" y="2511805"/>
            <a:ext cx="220535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O(E)  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	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8483296" y="114300"/>
            <a:ext cx="1575435" cy="364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926843" y="3182353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50"/>
          <p:cNvSpPr txBox="1"/>
          <p:nvPr/>
        </p:nvSpPr>
        <p:spPr>
          <a:xfrm>
            <a:off x="6123483" y="3182353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cycle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50"/>
          <p:cNvSpPr txBox="1"/>
          <p:nvPr/>
        </p:nvSpPr>
        <p:spPr>
          <a:xfrm>
            <a:off x="7464818" y="3182353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O(?)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50"/>
          <p:cNvSpPr txBox="1"/>
          <p:nvPr/>
        </p:nvSpPr>
        <p:spPr>
          <a:xfrm>
            <a:off x="2603150" y="3182353"/>
            <a:ext cx="3378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38200" lvl="0" marL="85026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to T	</a:t>
            </a: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does not form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2770772" y="3517633"/>
            <a:ext cx="220535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	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O(1)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>
            <a:off x="591593" y="3517633"/>
            <a:ext cx="203708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7056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e to  T is an MST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591566" y="4414773"/>
            <a:ext cx="8409305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sort the edges: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EdgeList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graph information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use “any” sorting algorithm that we have seen before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test for cycles: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Union‐Find Disjoint Sets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0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008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Edges in Edge List</a:t>
            </a:r>
            <a:endParaRPr/>
          </a:p>
        </p:txBody>
      </p:sp>
      <p:sp>
        <p:nvSpPr>
          <p:cNvPr id="634" name="Google Shape;634;p51"/>
          <p:cNvSpPr txBox="1"/>
          <p:nvPr/>
        </p:nvSpPr>
        <p:spPr>
          <a:xfrm>
            <a:off x="590804" y="1902612"/>
            <a:ext cx="8442960" cy="1942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Matrix/List that we have learned previously are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 suitable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edge‐sorting task!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sort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EdgeList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use </a:t>
            </a:r>
            <a:r>
              <a:rPr b="1"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liner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Collections.sort :O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Yeah, you don’t have to use merge/quick sort in CS1020… :O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1"/>
          <p:cNvSpPr/>
          <p:nvPr/>
        </p:nvSpPr>
        <p:spPr>
          <a:xfrm>
            <a:off x="4880609" y="3931158"/>
            <a:ext cx="2633703" cy="36149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5140705" y="497789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1"/>
          <p:cNvSpPr txBox="1"/>
          <p:nvPr/>
        </p:nvSpPr>
        <p:spPr>
          <a:xfrm>
            <a:off x="6990080" y="497789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6084061" y="592048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1"/>
          <p:cNvSpPr txBox="1"/>
          <p:nvPr/>
        </p:nvSpPr>
        <p:spPr>
          <a:xfrm>
            <a:off x="5171947" y="6863842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1"/>
          <p:cNvSpPr txBox="1"/>
          <p:nvPr/>
        </p:nvSpPr>
        <p:spPr>
          <a:xfrm>
            <a:off x="6634226" y="4480052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6036817" y="4034535"/>
            <a:ext cx="25209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689" marR="0" rtl="0" algn="l">
              <a:lnSpc>
                <a:spcPct val="100000"/>
              </a:lnSpc>
              <a:spcBef>
                <a:spcPts val="303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5533897" y="4481588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>
            <a:off x="5690870" y="5392953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1"/>
          <p:cNvSpPr txBox="1"/>
          <p:nvPr/>
        </p:nvSpPr>
        <p:spPr>
          <a:xfrm>
            <a:off x="5062207" y="6021616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6634226" y="5660415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1"/>
          <p:cNvSpPr txBox="1"/>
          <p:nvPr/>
        </p:nvSpPr>
        <p:spPr>
          <a:xfrm>
            <a:off x="5769368" y="6603021"/>
            <a:ext cx="1676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7" name="Google Shape;647;p51"/>
          <p:cNvGraphicFramePr/>
          <p:nvPr/>
        </p:nvGraphicFramePr>
        <p:xfrm>
          <a:off x="7795132" y="4019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{C865B16F-93D1-430F-81EA-F725759128E0}</a:tableStyleId>
              </a:tblPr>
              <a:tblGrid>
                <a:gridCol w="494550"/>
                <a:gridCol w="495300"/>
                <a:gridCol w="495300"/>
                <a:gridCol w="494525"/>
              </a:tblGrid>
              <a:tr h="427475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7475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7475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475"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592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Kruskal’s Implementation (2)</a:t>
            </a:r>
            <a:endParaRPr/>
          </a:p>
        </p:txBody>
      </p:sp>
      <p:sp>
        <p:nvSpPr>
          <p:cNvPr id="653" name="Google Shape;653;p52"/>
          <p:cNvSpPr txBox="1"/>
          <p:nvPr/>
        </p:nvSpPr>
        <p:spPr>
          <a:xfrm>
            <a:off x="591566" y="1850390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1703475" y="1850390"/>
            <a:ext cx="8197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2"/>
          <p:cNvSpPr txBox="1"/>
          <p:nvPr/>
        </p:nvSpPr>
        <p:spPr>
          <a:xfrm>
            <a:off x="2656597" y="1850390"/>
            <a:ext cx="209105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 increasing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2"/>
          <p:cNvSpPr txBox="1"/>
          <p:nvPr/>
        </p:nvSpPr>
        <p:spPr>
          <a:xfrm>
            <a:off x="4880575" y="1850390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52"/>
          <p:cNvSpPr txBox="1"/>
          <p:nvPr/>
        </p:nvSpPr>
        <p:spPr>
          <a:xfrm>
            <a:off x="5994158" y="1850390"/>
            <a:ext cx="209042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O(E log E)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52"/>
          <p:cNvSpPr txBox="1"/>
          <p:nvPr/>
        </p:nvSpPr>
        <p:spPr>
          <a:xfrm>
            <a:off x="591566" y="2174252"/>
            <a:ext cx="108077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1545615" y="2487421"/>
            <a:ext cx="8197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2498631" y="2487421"/>
            <a:ext cx="240855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 unprocessed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5040131" y="2487421"/>
            <a:ext cx="8197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591592" y="2487421"/>
            <a:ext cx="979805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083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1704430" y="2805925"/>
            <a:ext cx="224980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unprocessed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4087435" y="2805925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4881769" y="2805925"/>
            <a:ext cx="9785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5993147" y="2481485"/>
            <a:ext cx="1932939" cy="66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69" lvl="0" marL="13334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O(E)  </a:t>
            </a: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6629751" y="2805925"/>
            <a:ext cx="193167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cost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O(1)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909326" y="3129788"/>
            <a:ext cx="145796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4405487" y="3129788"/>
            <a:ext cx="12985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 form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5835979" y="3129788"/>
            <a:ext cx="113919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cycle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7106678" y="3129788"/>
            <a:ext cx="146685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</a:t>
            </a:r>
            <a:r>
              <a:rPr lang="en-US" sz="205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(V)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52"/>
          <p:cNvSpPr txBox="1"/>
          <p:nvPr/>
        </p:nvSpPr>
        <p:spPr>
          <a:xfrm>
            <a:off x="8560261" y="114300"/>
            <a:ext cx="1498600" cy="364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) = O(1)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52"/>
          <p:cNvSpPr txBox="1"/>
          <p:nvPr/>
        </p:nvSpPr>
        <p:spPr>
          <a:xfrm>
            <a:off x="1227086" y="3442957"/>
            <a:ext cx="82041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52"/>
          <p:cNvSpPr txBox="1"/>
          <p:nvPr/>
        </p:nvSpPr>
        <p:spPr>
          <a:xfrm>
            <a:off x="2180553" y="3442957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the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52"/>
          <p:cNvSpPr txBox="1"/>
          <p:nvPr/>
        </p:nvSpPr>
        <p:spPr>
          <a:xfrm>
            <a:off x="2499115" y="3129788"/>
            <a:ext cx="17741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to T </a:t>
            </a:r>
            <a:r>
              <a:rPr lang="en-US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58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52"/>
          <p:cNvSpPr txBox="1"/>
          <p:nvPr/>
        </p:nvSpPr>
        <p:spPr>
          <a:xfrm>
            <a:off x="4087541" y="3442957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52"/>
          <p:cNvSpPr txBox="1"/>
          <p:nvPr/>
        </p:nvSpPr>
        <p:spPr>
          <a:xfrm>
            <a:off x="591498" y="3761460"/>
            <a:ext cx="8856980" cy="19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is an MST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sort the edges, we need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1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test for cycles, we need O(</a:t>
            </a:r>
            <a:r>
              <a:rPr b="1"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small, assume constant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In overall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2"/>
          <p:cNvSpPr/>
          <p:nvPr/>
        </p:nvSpPr>
        <p:spPr>
          <a:xfrm>
            <a:off x="4137659" y="5977509"/>
            <a:ext cx="200025" cy="0"/>
          </a:xfrm>
          <a:custGeom>
            <a:rect b="b" l="l" r="r" t="t"/>
            <a:pathLst>
              <a:path extrusionOk="0" h="120000"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noFill/>
          <a:ln cap="flat" cmpd="sng" w="2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4337303" y="5969508"/>
            <a:ext cx="177800" cy="0"/>
          </a:xfrm>
          <a:custGeom>
            <a:rect b="b" l="l" r="r" t="t"/>
            <a:pathLst>
              <a:path extrusionOk="0" h="120000" w="177800">
                <a:moveTo>
                  <a:pt x="0" y="0"/>
                </a:moveTo>
                <a:lnTo>
                  <a:pt x="177546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4514850" y="5977509"/>
            <a:ext cx="339090" cy="0"/>
          </a:xfrm>
          <a:custGeom>
            <a:rect b="b" l="l" r="r" t="t"/>
            <a:pathLst>
              <a:path extrusionOk="0" h="120000" w="339089">
                <a:moveTo>
                  <a:pt x="0" y="0"/>
                </a:moveTo>
                <a:lnTo>
                  <a:pt x="339089" y="0"/>
                </a:lnTo>
              </a:path>
            </a:pathLst>
          </a:custGeom>
          <a:noFill/>
          <a:ln cap="flat" cmpd="sng" w="2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2"/>
          <p:cNvSpPr txBox="1"/>
          <p:nvPr/>
        </p:nvSpPr>
        <p:spPr>
          <a:xfrm>
            <a:off x="591566" y="5755640"/>
            <a:ext cx="67995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Kruskal’s runs in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 log E dominates!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968763" y="6121400"/>
            <a:ext cx="6572884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thus Kruskal’s runs in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log 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591566" y="6701535"/>
            <a:ext cx="590105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have a quick look at KruskalDemo.java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84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given an MST problem, I will…</a:t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5085588" y="6582156"/>
            <a:ext cx="4650740" cy="418465"/>
          </a:xfrm>
          <a:custGeom>
            <a:rect b="b" l="l" r="r" t="t"/>
            <a:pathLst>
              <a:path extrusionOk="0" h="418465" w="4650740">
                <a:moveTo>
                  <a:pt x="4650486" y="418338"/>
                </a:moveTo>
                <a:lnTo>
                  <a:pt x="4232148" y="0"/>
                </a:lnTo>
                <a:lnTo>
                  <a:pt x="418338" y="0"/>
                </a:lnTo>
                <a:lnTo>
                  <a:pt x="0" y="418338"/>
                </a:lnTo>
                <a:lnTo>
                  <a:pt x="4650486" y="41833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3"/>
          <p:cNvSpPr/>
          <p:nvPr/>
        </p:nvSpPr>
        <p:spPr>
          <a:xfrm>
            <a:off x="5085588" y="6582156"/>
            <a:ext cx="4650740" cy="418465"/>
          </a:xfrm>
          <a:custGeom>
            <a:rect b="b" l="l" r="r" t="t"/>
            <a:pathLst>
              <a:path extrusionOk="0" h="418465" w="4650740">
                <a:moveTo>
                  <a:pt x="4232148" y="0"/>
                </a:moveTo>
                <a:lnTo>
                  <a:pt x="4650486" y="418338"/>
                </a:lnTo>
                <a:lnTo>
                  <a:pt x="0" y="418338"/>
                </a:lnTo>
                <a:lnTo>
                  <a:pt x="418338" y="0"/>
                </a:lnTo>
                <a:lnTo>
                  <a:pt x="423214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3"/>
          <p:cNvSpPr/>
          <p:nvPr/>
        </p:nvSpPr>
        <p:spPr>
          <a:xfrm>
            <a:off x="6206490" y="2527554"/>
            <a:ext cx="31750" cy="4295775"/>
          </a:xfrm>
          <a:custGeom>
            <a:rect b="b" l="l" r="r" t="t"/>
            <a:pathLst>
              <a:path extrusionOk="0" h="4295775" w="31750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3658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3"/>
          <p:cNvSpPr/>
          <p:nvPr/>
        </p:nvSpPr>
        <p:spPr>
          <a:xfrm>
            <a:off x="6153911" y="2516885"/>
            <a:ext cx="31750" cy="4316095"/>
          </a:xfrm>
          <a:custGeom>
            <a:rect b="b" l="l" r="r" t="t"/>
            <a:pathLst>
              <a:path extrusionOk="0" h="4316095" w="31750">
                <a:moveTo>
                  <a:pt x="31242" y="4306062"/>
                </a:moveTo>
                <a:lnTo>
                  <a:pt x="31242" y="10667"/>
                </a:lnTo>
                <a:lnTo>
                  <a:pt x="0" y="0"/>
                </a:lnTo>
                <a:lnTo>
                  <a:pt x="0" y="4315968"/>
                </a:lnTo>
                <a:lnTo>
                  <a:pt x="31242" y="4306062"/>
                </a:lnTo>
                <a:close/>
              </a:path>
            </a:pathLst>
          </a:custGeom>
          <a:solidFill>
            <a:srgbClr val="3A5F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3"/>
          <p:cNvSpPr/>
          <p:nvPr/>
        </p:nvSpPr>
        <p:spPr>
          <a:xfrm>
            <a:off x="6122670" y="2506979"/>
            <a:ext cx="31750" cy="4337050"/>
          </a:xfrm>
          <a:custGeom>
            <a:rect b="b" l="l" r="r" t="t"/>
            <a:pathLst>
              <a:path extrusionOk="0" h="4337050" w="31750">
                <a:moveTo>
                  <a:pt x="31242" y="4325874"/>
                </a:moveTo>
                <a:lnTo>
                  <a:pt x="31242" y="9906"/>
                </a:lnTo>
                <a:lnTo>
                  <a:pt x="0" y="0"/>
                </a:lnTo>
                <a:lnTo>
                  <a:pt x="0" y="4336542"/>
                </a:lnTo>
                <a:lnTo>
                  <a:pt x="31242" y="4325874"/>
                </a:lnTo>
                <a:close/>
              </a:path>
            </a:pathLst>
          </a:custGeom>
          <a:solidFill>
            <a:srgbClr val="3C62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3"/>
          <p:cNvSpPr/>
          <p:nvPr/>
        </p:nvSpPr>
        <p:spPr>
          <a:xfrm>
            <a:off x="6048755" y="2496311"/>
            <a:ext cx="32384" cy="4358005"/>
          </a:xfrm>
          <a:custGeom>
            <a:rect b="b" l="l" r="r" t="t"/>
            <a:pathLst>
              <a:path extrusionOk="0" h="4358005" w="32385">
                <a:moveTo>
                  <a:pt x="32004" y="4347210"/>
                </a:moveTo>
                <a:lnTo>
                  <a:pt x="32004" y="10668"/>
                </a:lnTo>
                <a:lnTo>
                  <a:pt x="0" y="0"/>
                </a:lnTo>
                <a:lnTo>
                  <a:pt x="0" y="4357878"/>
                </a:lnTo>
                <a:lnTo>
                  <a:pt x="32004" y="4347210"/>
                </a:lnTo>
                <a:close/>
              </a:path>
            </a:pathLst>
          </a:custGeom>
          <a:solidFill>
            <a:srgbClr val="4069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3"/>
          <p:cNvSpPr/>
          <p:nvPr/>
        </p:nvSpPr>
        <p:spPr>
          <a:xfrm>
            <a:off x="5860541" y="2496311"/>
            <a:ext cx="31750" cy="4358005"/>
          </a:xfrm>
          <a:custGeom>
            <a:rect b="b" l="l" r="r" t="t"/>
            <a:pathLst>
              <a:path extrusionOk="0" h="4358005" w="31750">
                <a:moveTo>
                  <a:pt x="31242" y="4357878"/>
                </a:moveTo>
                <a:lnTo>
                  <a:pt x="31242" y="0"/>
                </a:lnTo>
                <a:lnTo>
                  <a:pt x="0" y="10667"/>
                </a:lnTo>
                <a:lnTo>
                  <a:pt x="0" y="4347210"/>
                </a:lnTo>
                <a:lnTo>
                  <a:pt x="31242" y="4357878"/>
                </a:lnTo>
                <a:close/>
              </a:path>
            </a:pathLst>
          </a:custGeom>
          <a:solidFill>
            <a:srgbClr val="4B7A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5797296" y="2506979"/>
            <a:ext cx="32384" cy="4337050"/>
          </a:xfrm>
          <a:custGeom>
            <a:rect b="b" l="l" r="r" t="t"/>
            <a:pathLst>
              <a:path extrusionOk="0" h="4337050" w="32385">
                <a:moveTo>
                  <a:pt x="32004" y="4336542"/>
                </a:moveTo>
                <a:lnTo>
                  <a:pt x="32004" y="0"/>
                </a:lnTo>
                <a:lnTo>
                  <a:pt x="0" y="9905"/>
                </a:lnTo>
                <a:lnTo>
                  <a:pt x="0" y="4325874"/>
                </a:lnTo>
                <a:lnTo>
                  <a:pt x="32004" y="4336542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3"/>
          <p:cNvSpPr/>
          <p:nvPr/>
        </p:nvSpPr>
        <p:spPr>
          <a:xfrm>
            <a:off x="5724144" y="6749795"/>
            <a:ext cx="565785" cy="104775"/>
          </a:xfrm>
          <a:custGeom>
            <a:rect b="b" l="l" r="r" t="t"/>
            <a:pathLst>
              <a:path extrusionOk="0" h="104775" w="565785">
                <a:moveTo>
                  <a:pt x="565403" y="0"/>
                </a:moveTo>
                <a:lnTo>
                  <a:pt x="565403" y="20574"/>
                </a:lnTo>
                <a:lnTo>
                  <a:pt x="555497" y="31242"/>
                </a:lnTo>
                <a:lnTo>
                  <a:pt x="544829" y="41148"/>
                </a:lnTo>
                <a:lnTo>
                  <a:pt x="534161" y="51816"/>
                </a:lnTo>
                <a:lnTo>
                  <a:pt x="513587" y="62484"/>
                </a:lnTo>
                <a:lnTo>
                  <a:pt x="482345" y="73152"/>
                </a:lnTo>
                <a:lnTo>
                  <a:pt x="461009" y="73152"/>
                </a:lnTo>
                <a:lnTo>
                  <a:pt x="429767" y="83058"/>
                </a:lnTo>
                <a:lnTo>
                  <a:pt x="398525" y="93726"/>
                </a:lnTo>
                <a:lnTo>
                  <a:pt x="356615" y="93726"/>
                </a:lnTo>
                <a:lnTo>
                  <a:pt x="324611" y="104394"/>
                </a:lnTo>
                <a:lnTo>
                  <a:pt x="167639" y="104394"/>
                </a:lnTo>
                <a:lnTo>
                  <a:pt x="136397" y="93726"/>
                </a:lnTo>
                <a:lnTo>
                  <a:pt x="105155" y="93726"/>
                </a:lnTo>
                <a:lnTo>
                  <a:pt x="73151" y="83058"/>
                </a:lnTo>
                <a:lnTo>
                  <a:pt x="52577" y="83058"/>
                </a:lnTo>
                <a:lnTo>
                  <a:pt x="31241" y="73152"/>
                </a:lnTo>
                <a:lnTo>
                  <a:pt x="21335" y="62484"/>
                </a:lnTo>
                <a:lnTo>
                  <a:pt x="10667" y="51816"/>
                </a:lnTo>
                <a:lnTo>
                  <a:pt x="0" y="51816"/>
                </a:lnTo>
                <a:lnTo>
                  <a:pt x="0" y="41148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3"/>
          <p:cNvSpPr/>
          <p:nvPr/>
        </p:nvSpPr>
        <p:spPr>
          <a:xfrm>
            <a:off x="5724144" y="2496311"/>
            <a:ext cx="565785" cy="104775"/>
          </a:xfrm>
          <a:custGeom>
            <a:rect b="b" l="l" r="r" t="t"/>
            <a:pathLst>
              <a:path extrusionOk="0" h="104775" w="565785">
                <a:moveTo>
                  <a:pt x="565403" y="104393"/>
                </a:moveTo>
                <a:lnTo>
                  <a:pt x="565403" y="83819"/>
                </a:lnTo>
                <a:lnTo>
                  <a:pt x="555497" y="73151"/>
                </a:lnTo>
                <a:lnTo>
                  <a:pt x="544829" y="62483"/>
                </a:lnTo>
                <a:lnTo>
                  <a:pt x="534161" y="52577"/>
                </a:lnTo>
                <a:lnTo>
                  <a:pt x="513587" y="41909"/>
                </a:lnTo>
                <a:lnTo>
                  <a:pt x="482345" y="31241"/>
                </a:lnTo>
                <a:lnTo>
                  <a:pt x="461009" y="31241"/>
                </a:lnTo>
                <a:lnTo>
                  <a:pt x="429767" y="20573"/>
                </a:lnTo>
                <a:lnTo>
                  <a:pt x="398525" y="10667"/>
                </a:lnTo>
                <a:lnTo>
                  <a:pt x="356615" y="10667"/>
                </a:lnTo>
                <a:lnTo>
                  <a:pt x="324611" y="0"/>
                </a:lnTo>
                <a:lnTo>
                  <a:pt x="167639" y="0"/>
                </a:lnTo>
                <a:lnTo>
                  <a:pt x="136397" y="10667"/>
                </a:lnTo>
                <a:lnTo>
                  <a:pt x="105155" y="10667"/>
                </a:lnTo>
                <a:lnTo>
                  <a:pt x="73151" y="20573"/>
                </a:lnTo>
                <a:lnTo>
                  <a:pt x="52577" y="20573"/>
                </a:lnTo>
                <a:lnTo>
                  <a:pt x="31241" y="31241"/>
                </a:lnTo>
                <a:lnTo>
                  <a:pt x="21335" y="41909"/>
                </a:lnTo>
                <a:lnTo>
                  <a:pt x="10667" y="52577"/>
                </a:lnTo>
                <a:lnTo>
                  <a:pt x="0" y="52577"/>
                </a:lnTo>
                <a:lnTo>
                  <a:pt x="0" y="62483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3"/>
          <p:cNvSpPr/>
          <p:nvPr/>
        </p:nvSpPr>
        <p:spPr>
          <a:xfrm>
            <a:off x="9055607" y="2527554"/>
            <a:ext cx="31750" cy="4295775"/>
          </a:xfrm>
          <a:custGeom>
            <a:rect b="b" l="l" r="r" t="t"/>
            <a:pathLst>
              <a:path extrusionOk="0" h="4295775" w="31750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0000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3"/>
          <p:cNvSpPr/>
          <p:nvPr/>
        </p:nvSpPr>
        <p:spPr>
          <a:xfrm>
            <a:off x="9013697" y="2506979"/>
            <a:ext cx="41910" cy="4337050"/>
          </a:xfrm>
          <a:custGeom>
            <a:rect b="b" l="l" r="r" t="t"/>
            <a:pathLst>
              <a:path extrusionOk="0" h="4337050" w="41909">
                <a:moveTo>
                  <a:pt x="41910" y="4315968"/>
                </a:moveTo>
                <a:lnTo>
                  <a:pt x="41910" y="20573"/>
                </a:lnTo>
                <a:lnTo>
                  <a:pt x="0" y="0"/>
                </a:lnTo>
                <a:lnTo>
                  <a:pt x="0" y="4336542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3"/>
          <p:cNvSpPr/>
          <p:nvPr/>
        </p:nvSpPr>
        <p:spPr>
          <a:xfrm>
            <a:off x="8950452" y="2496311"/>
            <a:ext cx="63500" cy="4358005"/>
          </a:xfrm>
          <a:custGeom>
            <a:rect b="b" l="l" r="r" t="t"/>
            <a:pathLst>
              <a:path extrusionOk="0" h="4358005" w="63500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3"/>
          <p:cNvSpPr/>
          <p:nvPr/>
        </p:nvSpPr>
        <p:spPr>
          <a:xfrm>
            <a:off x="8720328" y="2496311"/>
            <a:ext cx="73660" cy="4358005"/>
          </a:xfrm>
          <a:custGeom>
            <a:rect b="b" l="l" r="r" t="t"/>
            <a:pathLst>
              <a:path extrusionOk="0" h="4358005" w="73659">
                <a:moveTo>
                  <a:pt x="73151" y="4357878"/>
                </a:moveTo>
                <a:lnTo>
                  <a:pt x="73151" y="0"/>
                </a:lnTo>
                <a:lnTo>
                  <a:pt x="0" y="10667"/>
                </a:lnTo>
                <a:lnTo>
                  <a:pt x="0" y="4347210"/>
                </a:lnTo>
                <a:lnTo>
                  <a:pt x="73151" y="435787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3"/>
          <p:cNvSpPr/>
          <p:nvPr/>
        </p:nvSpPr>
        <p:spPr>
          <a:xfrm>
            <a:off x="8657081" y="2506979"/>
            <a:ext cx="63500" cy="4337050"/>
          </a:xfrm>
          <a:custGeom>
            <a:rect b="b" l="l" r="r" t="t"/>
            <a:pathLst>
              <a:path extrusionOk="0" h="4337050" w="6350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8605266" y="2516885"/>
            <a:ext cx="52069" cy="4316095"/>
          </a:xfrm>
          <a:custGeom>
            <a:rect b="b" l="l" r="r" t="t"/>
            <a:pathLst>
              <a:path extrusionOk="0" h="4316095" w="52070">
                <a:moveTo>
                  <a:pt x="51816" y="4315968"/>
                </a:moveTo>
                <a:lnTo>
                  <a:pt x="51816" y="0"/>
                </a:lnTo>
                <a:lnTo>
                  <a:pt x="0" y="21335"/>
                </a:lnTo>
                <a:lnTo>
                  <a:pt x="0" y="4295394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8563356" y="2538222"/>
            <a:ext cx="41910" cy="4274185"/>
          </a:xfrm>
          <a:custGeom>
            <a:rect b="b" l="l" r="r" t="t"/>
            <a:pathLst>
              <a:path extrusionOk="0" h="4274184" w="41909">
                <a:moveTo>
                  <a:pt x="41910" y="4274058"/>
                </a:moveTo>
                <a:lnTo>
                  <a:pt x="41910" y="0"/>
                </a:lnTo>
                <a:lnTo>
                  <a:pt x="0" y="20574"/>
                </a:lnTo>
                <a:lnTo>
                  <a:pt x="0" y="4252722"/>
                </a:lnTo>
                <a:lnTo>
                  <a:pt x="41910" y="4274058"/>
                </a:lnTo>
                <a:close/>
              </a:path>
            </a:pathLst>
          </a:custGeom>
          <a:solidFill>
            <a:srgbClr val="0000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3"/>
          <p:cNvSpPr/>
          <p:nvPr/>
        </p:nvSpPr>
        <p:spPr>
          <a:xfrm>
            <a:off x="8531352" y="2558795"/>
            <a:ext cx="32384" cy="4232275"/>
          </a:xfrm>
          <a:custGeom>
            <a:rect b="b" l="l" r="r" t="t"/>
            <a:pathLst>
              <a:path extrusionOk="0" h="4232275" w="32384">
                <a:moveTo>
                  <a:pt x="32003" y="4232148"/>
                </a:moveTo>
                <a:lnTo>
                  <a:pt x="32003" y="0"/>
                </a:lnTo>
                <a:lnTo>
                  <a:pt x="0" y="21336"/>
                </a:lnTo>
                <a:lnTo>
                  <a:pt x="0" y="4211574"/>
                </a:lnTo>
                <a:lnTo>
                  <a:pt x="32003" y="4232148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8531352" y="6749795"/>
            <a:ext cx="566420" cy="104775"/>
          </a:xfrm>
          <a:custGeom>
            <a:rect b="b" l="l" r="r" t="t"/>
            <a:pathLst>
              <a:path extrusionOk="0" h="104775" w="566420">
                <a:moveTo>
                  <a:pt x="566166" y="41148"/>
                </a:moveTo>
                <a:lnTo>
                  <a:pt x="555498" y="62484"/>
                </a:lnTo>
                <a:lnTo>
                  <a:pt x="524256" y="73152"/>
                </a:lnTo>
                <a:lnTo>
                  <a:pt x="482346" y="93726"/>
                </a:lnTo>
                <a:lnTo>
                  <a:pt x="419100" y="104394"/>
                </a:lnTo>
                <a:lnTo>
                  <a:pt x="262128" y="104394"/>
                </a:lnTo>
                <a:lnTo>
                  <a:pt x="188976" y="93726"/>
                </a:lnTo>
                <a:lnTo>
                  <a:pt x="125730" y="83058"/>
                </a:lnTo>
                <a:lnTo>
                  <a:pt x="73914" y="62484"/>
                </a:lnTo>
                <a:lnTo>
                  <a:pt x="32004" y="41148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3"/>
          <p:cNvSpPr/>
          <p:nvPr/>
        </p:nvSpPr>
        <p:spPr>
          <a:xfrm>
            <a:off x="8531352" y="2496311"/>
            <a:ext cx="566420" cy="104775"/>
          </a:xfrm>
          <a:custGeom>
            <a:rect b="b" l="l" r="r" t="t"/>
            <a:pathLst>
              <a:path extrusionOk="0" h="104775" w="566420">
                <a:moveTo>
                  <a:pt x="566166" y="62484"/>
                </a:moveTo>
                <a:lnTo>
                  <a:pt x="555498" y="41910"/>
                </a:lnTo>
                <a:lnTo>
                  <a:pt x="524256" y="31242"/>
                </a:lnTo>
                <a:lnTo>
                  <a:pt x="482346" y="10668"/>
                </a:lnTo>
                <a:lnTo>
                  <a:pt x="419100" y="0"/>
                </a:lnTo>
                <a:lnTo>
                  <a:pt x="262128" y="0"/>
                </a:lnTo>
                <a:lnTo>
                  <a:pt x="188976" y="10668"/>
                </a:lnTo>
                <a:lnTo>
                  <a:pt x="125730" y="20574"/>
                </a:lnTo>
                <a:lnTo>
                  <a:pt x="73914" y="41910"/>
                </a:lnTo>
                <a:lnTo>
                  <a:pt x="32004" y="62484"/>
                </a:lnTo>
                <a:lnTo>
                  <a:pt x="0" y="83820"/>
                </a:lnTo>
                <a:lnTo>
                  <a:pt x="0" y="104394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3"/>
          <p:cNvSpPr/>
          <p:nvPr/>
        </p:nvSpPr>
        <p:spPr>
          <a:xfrm>
            <a:off x="7620000" y="2527554"/>
            <a:ext cx="41910" cy="4295775"/>
          </a:xfrm>
          <a:custGeom>
            <a:rect b="b" l="l" r="r" t="t"/>
            <a:pathLst>
              <a:path extrusionOk="0" h="4295775" w="41909">
                <a:moveTo>
                  <a:pt x="41910" y="4284726"/>
                </a:moveTo>
                <a:lnTo>
                  <a:pt x="41910" y="10667"/>
                </a:lnTo>
                <a:lnTo>
                  <a:pt x="0" y="0"/>
                </a:lnTo>
                <a:lnTo>
                  <a:pt x="0" y="4295394"/>
                </a:lnTo>
                <a:lnTo>
                  <a:pt x="41910" y="4284726"/>
                </a:lnTo>
                <a:close/>
              </a:path>
            </a:pathLst>
          </a:custGeom>
          <a:solidFill>
            <a:srgbClr val="9B41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3"/>
          <p:cNvSpPr/>
          <p:nvPr/>
        </p:nvSpPr>
        <p:spPr>
          <a:xfrm>
            <a:off x="7568183" y="2506979"/>
            <a:ext cx="52069" cy="4337050"/>
          </a:xfrm>
          <a:custGeom>
            <a:rect b="b" l="l" r="r" t="t"/>
            <a:pathLst>
              <a:path extrusionOk="0" h="4337050" w="52070">
                <a:moveTo>
                  <a:pt x="51816" y="4315968"/>
                </a:moveTo>
                <a:lnTo>
                  <a:pt x="51816" y="20573"/>
                </a:lnTo>
                <a:lnTo>
                  <a:pt x="0" y="0"/>
                </a:lnTo>
                <a:lnTo>
                  <a:pt x="0" y="4336542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A2444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3"/>
          <p:cNvSpPr/>
          <p:nvPr/>
        </p:nvSpPr>
        <p:spPr>
          <a:xfrm>
            <a:off x="7504938" y="2496311"/>
            <a:ext cx="63500" cy="4358005"/>
          </a:xfrm>
          <a:custGeom>
            <a:rect b="b" l="l" r="r" t="t"/>
            <a:pathLst>
              <a:path extrusionOk="0" h="4358005" w="63500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AA47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3"/>
          <p:cNvSpPr/>
          <p:nvPr/>
        </p:nvSpPr>
        <p:spPr>
          <a:xfrm>
            <a:off x="7274814" y="2496311"/>
            <a:ext cx="62865" cy="4358005"/>
          </a:xfrm>
          <a:custGeom>
            <a:rect b="b" l="l" r="r" t="t"/>
            <a:pathLst>
              <a:path extrusionOk="0" h="4358005" w="62865">
                <a:moveTo>
                  <a:pt x="62484" y="4357878"/>
                </a:moveTo>
                <a:lnTo>
                  <a:pt x="62484" y="0"/>
                </a:lnTo>
                <a:lnTo>
                  <a:pt x="0" y="10667"/>
                </a:lnTo>
                <a:lnTo>
                  <a:pt x="0" y="4347210"/>
                </a:lnTo>
                <a:lnTo>
                  <a:pt x="62484" y="4357878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3"/>
          <p:cNvSpPr/>
          <p:nvPr/>
        </p:nvSpPr>
        <p:spPr>
          <a:xfrm>
            <a:off x="7211568" y="2506979"/>
            <a:ext cx="63500" cy="4337050"/>
          </a:xfrm>
          <a:custGeom>
            <a:rect b="b" l="l" r="r" t="t"/>
            <a:pathLst>
              <a:path extrusionOk="0" h="4337050" w="6350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3"/>
          <p:cNvSpPr/>
          <p:nvPr/>
        </p:nvSpPr>
        <p:spPr>
          <a:xfrm>
            <a:off x="7169657" y="2516885"/>
            <a:ext cx="41910" cy="4316095"/>
          </a:xfrm>
          <a:custGeom>
            <a:rect b="b" l="l" r="r" t="t"/>
            <a:pathLst>
              <a:path extrusionOk="0" h="4316095" w="41909">
                <a:moveTo>
                  <a:pt x="41910" y="4315968"/>
                </a:moveTo>
                <a:lnTo>
                  <a:pt x="41910" y="0"/>
                </a:lnTo>
                <a:lnTo>
                  <a:pt x="0" y="21335"/>
                </a:lnTo>
                <a:lnTo>
                  <a:pt x="0" y="4295394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B94D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3"/>
          <p:cNvSpPr/>
          <p:nvPr/>
        </p:nvSpPr>
        <p:spPr>
          <a:xfrm>
            <a:off x="7138416" y="2538222"/>
            <a:ext cx="31750" cy="4274185"/>
          </a:xfrm>
          <a:custGeom>
            <a:rect b="b" l="l" r="r" t="t"/>
            <a:pathLst>
              <a:path extrusionOk="0" h="4274184" w="31750">
                <a:moveTo>
                  <a:pt x="31242" y="4274058"/>
                </a:moveTo>
                <a:lnTo>
                  <a:pt x="31242" y="0"/>
                </a:lnTo>
                <a:lnTo>
                  <a:pt x="0" y="20574"/>
                </a:lnTo>
                <a:lnTo>
                  <a:pt x="0" y="4252722"/>
                </a:lnTo>
                <a:lnTo>
                  <a:pt x="31242" y="4274058"/>
                </a:lnTo>
                <a:close/>
              </a:path>
            </a:pathLst>
          </a:custGeom>
          <a:solidFill>
            <a:srgbClr val="B14A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3"/>
          <p:cNvSpPr/>
          <p:nvPr/>
        </p:nvSpPr>
        <p:spPr>
          <a:xfrm>
            <a:off x="7127747" y="6770369"/>
            <a:ext cx="566420" cy="83820"/>
          </a:xfrm>
          <a:custGeom>
            <a:rect b="b" l="l" r="r" t="t"/>
            <a:pathLst>
              <a:path extrusionOk="0" h="83820" w="566420">
                <a:moveTo>
                  <a:pt x="566166" y="0"/>
                </a:moveTo>
                <a:lnTo>
                  <a:pt x="555498" y="20574"/>
                </a:lnTo>
                <a:lnTo>
                  <a:pt x="534162" y="41910"/>
                </a:lnTo>
                <a:lnTo>
                  <a:pt x="492252" y="52577"/>
                </a:lnTo>
                <a:lnTo>
                  <a:pt x="440436" y="73152"/>
                </a:lnTo>
                <a:lnTo>
                  <a:pt x="377190" y="83820"/>
                </a:lnTo>
                <a:lnTo>
                  <a:pt x="209550" y="83820"/>
                </a:lnTo>
                <a:lnTo>
                  <a:pt x="147066" y="73152"/>
                </a:lnTo>
                <a:lnTo>
                  <a:pt x="83820" y="62484"/>
                </a:lnTo>
                <a:lnTo>
                  <a:pt x="41910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7127747" y="2496311"/>
            <a:ext cx="566420" cy="83820"/>
          </a:xfrm>
          <a:custGeom>
            <a:rect b="b" l="l" r="r" t="t"/>
            <a:pathLst>
              <a:path extrusionOk="0" h="83819" w="566420">
                <a:moveTo>
                  <a:pt x="566166" y="83820"/>
                </a:moveTo>
                <a:lnTo>
                  <a:pt x="555498" y="62484"/>
                </a:lnTo>
                <a:lnTo>
                  <a:pt x="534162" y="41910"/>
                </a:lnTo>
                <a:lnTo>
                  <a:pt x="492252" y="31242"/>
                </a:lnTo>
                <a:lnTo>
                  <a:pt x="440436" y="10668"/>
                </a:lnTo>
                <a:lnTo>
                  <a:pt x="377190" y="0"/>
                </a:lnTo>
                <a:lnTo>
                  <a:pt x="209550" y="0"/>
                </a:lnTo>
                <a:lnTo>
                  <a:pt x="147066" y="10668"/>
                </a:lnTo>
                <a:lnTo>
                  <a:pt x="83820" y="20574"/>
                </a:lnTo>
                <a:lnTo>
                  <a:pt x="41910" y="41910"/>
                </a:lnTo>
                <a:lnTo>
                  <a:pt x="10668" y="62484"/>
                </a:lnTo>
                <a:lnTo>
                  <a:pt x="0" y="8382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3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spAutoFit/>
          </a:bodyPr>
          <a:lstStyle/>
          <a:p>
            <a:pPr indent="0" lvl="0" marL="0" marR="1968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	7	7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3"/>
          <p:cNvSpPr txBox="1"/>
          <p:nvPr/>
        </p:nvSpPr>
        <p:spPr>
          <a:xfrm>
            <a:off x="590804" y="1895449"/>
            <a:ext cx="3982720" cy="293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Use/code Kruskal’s  algorithm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461644" rtl="0" algn="l">
              <a:lnSpc>
                <a:spcPct val="100600"/>
              </a:lnSpc>
              <a:spcBef>
                <a:spcPts val="84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Use/code Prim’s  algorithm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preference…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4950714" y="1919477"/>
            <a:ext cx="5107940" cy="5739130"/>
          </a:xfrm>
          <a:custGeom>
            <a:rect b="b" l="l" r="r" t="t"/>
            <a:pathLst>
              <a:path extrusionOk="0" h="5739130" w="510794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966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27" name="Google Shape;727;p54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065" marR="58419" rtl="0" algn="l">
              <a:lnSpc>
                <a:spcPct val="16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introducing the MST problem (covered in CS1231)  Discussing the implementation of Prim’s algorithm</a:t>
            </a:r>
            <a:endParaRPr/>
          </a:p>
          <a:p>
            <a:pPr indent="-377190" lvl="0" marL="389255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Revisiting the PriorityQueue ADT</a:t>
            </a:r>
            <a:endParaRPr sz="2600"/>
          </a:p>
          <a:p>
            <a:pPr indent="0" lvl="0" marL="12065" rtl="0" algn="l">
              <a:lnSpc>
                <a:spcPct val="100000"/>
              </a:lnSpc>
              <a:spcBef>
                <a:spcPts val="2490"/>
              </a:spcBef>
              <a:spcAft>
                <a:spcPts val="0"/>
              </a:spcAft>
              <a:buNone/>
            </a:pPr>
            <a:r>
              <a:rPr lang="en-US"/>
              <a:t>Discussing the implementation of Kruskal’s algorithm</a:t>
            </a:r>
            <a:endParaRPr/>
          </a:p>
          <a:p>
            <a:pPr indent="-377190" lvl="0" marL="389255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Revisiting the EdgeList and showing technique to sort edges</a:t>
            </a:r>
            <a:endParaRPr sz="2600"/>
          </a:p>
          <a:p>
            <a:pPr indent="-377190" lvl="0" marL="389255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</a:pPr>
            <a:r>
              <a:rPr lang="en-US" sz="2650"/>
              <a:t>Revisiting the Union</a:t>
            </a:r>
            <a:r>
              <a:rPr lang="en-US" sz="2650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 sz="2650"/>
              <a:t>Find Disjoint Sets DS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rtl="0" algn="l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/>
              <a:t>You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en-US"/>
              <a:t>learn MST/Prim’s/Kruskal’s again in CS3230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5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1750">
            <a:spAutoFit/>
          </a:bodyPr>
          <a:lstStyle/>
          <a:p>
            <a:pPr indent="0" lvl="0" marL="539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PS4 should now be	doable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  <p:sp>
        <p:nvSpPr>
          <p:cNvPr id="733" name="Google Shape;733;p55"/>
          <p:cNvSpPr txBox="1"/>
          <p:nvPr/>
        </p:nvSpPr>
        <p:spPr>
          <a:xfrm>
            <a:off x="590804" y="1899336"/>
            <a:ext cx="8550275" cy="250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27305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not due until Sat, 17 Oct 2015, 8am, because  I want to give you time off from CS2010 in Week 07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is always better to attempt it earlier than later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i="1" lang="en-US" sz="3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to self (re‐discuss TopoSort if still have time)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80" y="114300"/>
            <a:ext cx="10058400" cy="5356225"/>
          </a:xfrm>
          <a:custGeom>
            <a:rect b="b" l="l" r="r" t="t"/>
            <a:pathLst>
              <a:path extrusionOk="0" h="5356225" w="10058400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380" y="7379207"/>
            <a:ext cx="10058400" cy="279400"/>
          </a:xfrm>
          <a:custGeom>
            <a:rect b="b" l="l" r="r" t="t"/>
            <a:pathLst>
              <a:path extrusionOk="0" h="279400" w="10058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91869" lvl="0" marL="100393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CS2010 – Data Structures  and Algorithms II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377188" y="3329685"/>
            <a:ext cx="7226934" cy="152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07 – Connecting People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4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stevenhalim@gmail.com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3232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75">
            <a:spAutoFit/>
          </a:bodyPr>
          <a:lstStyle/>
          <a:p>
            <a:pPr indent="0" lvl="0" marL="75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Spanning Tree (MST), CP3 Section 4.3</a:t>
            </a:r>
            <a:endParaRPr/>
          </a:p>
          <a:p>
            <a:pPr indent="-502919" lvl="0" marL="57848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Motivating Example &amp; Some Definitions</a:t>
            </a:r>
            <a:endParaRPr sz="2650"/>
          </a:p>
          <a:p>
            <a:pPr indent="0" lvl="0" marL="75565" rtl="0" algn="l">
              <a:lnSpc>
                <a:spcPct val="100000"/>
              </a:lnSpc>
              <a:spcBef>
                <a:spcPts val="2485"/>
              </a:spcBef>
              <a:spcAft>
                <a:spcPts val="0"/>
              </a:spcAft>
              <a:buNone/>
            </a:pPr>
            <a:r>
              <a:rPr lang="en-US"/>
              <a:t>Two Algorithms to solve MST (you have a choice!)</a:t>
            </a:r>
            <a:endParaRPr/>
          </a:p>
          <a:p>
            <a:pPr indent="-502919" lvl="0" marL="578485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Prim’s (greedy algorithm with </a:t>
            </a:r>
            <a:r>
              <a:rPr lang="en-US" sz="2650" u="sng"/>
              <a:t>PriorityQueue</a:t>
            </a:r>
            <a:r>
              <a:rPr lang="en-US" sz="2650"/>
              <a:t>)</a:t>
            </a:r>
            <a:endParaRPr sz="2650"/>
          </a:p>
          <a:p>
            <a:pPr indent="-502920" lvl="1" marL="101790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PriorityQueue is discussed in Lecture 03‐04 (</a:t>
            </a:r>
            <a:r>
              <a:rPr lang="en-US" sz="2200" u="sng">
                <a:latin typeface="Calibri"/>
                <a:ea typeface="Calibri"/>
                <a:cs typeface="Calibri"/>
                <a:sym typeface="Calibri"/>
              </a:rPr>
              <a:t>not just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Lecture 02)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7848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Kruskal’s (greedy algorithm, uses sorting and </a:t>
            </a:r>
            <a:r>
              <a:rPr lang="en-US" sz="2600" u="sng"/>
              <a:t>UFDS</a:t>
            </a:r>
            <a:r>
              <a:rPr lang="en-US" sz="2600"/>
              <a:t>)</a:t>
            </a:r>
            <a:endParaRPr sz="2600"/>
          </a:p>
          <a:p>
            <a:pPr indent="-502920" lvl="1" marL="101790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UFDS is discussed in Lecture 05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32626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90804" y="1903984"/>
            <a:ext cx="8456295" cy="46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 that we have learned before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graph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has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V‐1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One unique path between any two pair of vertices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Spanning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connected graph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tree that spans (covers) every vertices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and DFS Spanning Tree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problem &amp; several sorting algorithms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Rearrange set of objects so that every pair of objects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b; a &lt; b)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40462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final arrangement satisfies that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before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590804" y="1898650"/>
            <a:ext cx="2136140" cy="121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why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why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384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This A Tree?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5085588" y="6424421"/>
            <a:ext cx="4672330" cy="586740"/>
          </a:xfrm>
          <a:custGeom>
            <a:rect b="b" l="l" r="r" t="t"/>
            <a:pathLst>
              <a:path extrusionOk="0" h="586740" w="467233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5085588" y="6424421"/>
            <a:ext cx="4672330" cy="586740"/>
          </a:xfrm>
          <a:custGeom>
            <a:rect b="b" l="l" r="r" t="t"/>
            <a:pathLst>
              <a:path extrusionOk="0" h="586740" w="467233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8018526" y="6571488"/>
            <a:ext cx="817244" cy="230504"/>
          </a:xfrm>
          <a:custGeom>
            <a:rect b="b" l="l" r="r" t="t"/>
            <a:pathLst>
              <a:path extrusionOk="0" h="230504" w="817245">
                <a:moveTo>
                  <a:pt x="816864" y="136397"/>
                </a:moveTo>
                <a:lnTo>
                  <a:pt x="816864" y="115061"/>
                </a:lnTo>
                <a:lnTo>
                  <a:pt x="785622" y="83819"/>
                </a:lnTo>
                <a:lnTo>
                  <a:pt x="764286" y="73151"/>
                </a:lnTo>
                <a:lnTo>
                  <a:pt x="733044" y="62483"/>
                </a:lnTo>
                <a:lnTo>
                  <a:pt x="701802" y="52577"/>
                </a:lnTo>
                <a:lnTo>
                  <a:pt x="670560" y="41909"/>
                </a:lnTo>
                <a:lnTo>
                  <a:pt x="586740" y="20573"/>
                </a:lnTo>
                <a:lnTo>
                  <a:pt x="544830" y="10667"/>
                </a:lnTo>
                <a:lnTo>
                  <a:pt x="492252" y="10667"/>
                </a:lnTo>
                <a:lnTo>
                  <a:pt x="439674" y="0"/>
                </a:lnTo>
                <a:lnTo>
                  <a:pt x="272034" y="0"/>
                </a:lnTo>
                <a:lnTo>
                  <a:pt x="230124" y="10668"/>
                </a:lnTo>
                <a:lnTo>
                  <a:pt x="188214" y="10668"/>
                </a:lnTo>
                <a:lnTo>
                  <a:pt x="146304" y="20574"/>
                </a:lnTo>
                <a:lnTo>
                  <a:pt x="115062" y="20574"/>
                </a:lnTo>
                <a:lnTo>
                  <a:pt x="52578" y="41910"/>
                </a:lnTo>
                <a:lnTo>
                  <a:pt x="31242" y="52578"/>
                </a:lnTo>
                <a:lnTo>
                  <a:pt x="10668" y="62484"/>
                </a:lnTo>
                <a:lnTo>
                  <a:pt x="0" y="83820"/>
                </a:lnTo>
                <a:lnTo>
                  <a:pt x="0" y="104394"/>
                </a:lnTo>
                <a:lnTo>
                  <a:pt x="20574" y="125730"/>
                </a:lnTo>
                <a:lnTo>
                  <a:pt x="31242" y="146304"/>
                </a:lnTo>
                <a:lnTo>
                  <a:pt x="62484" y="156972"/>
                </a:lnTo>
                <a:lnTo>
                  <a:pt x="83820" y="167640"/>
                </a:lnTo>
                <a:lnTo>
                  <a:pt x="125730" y="188214"/>
                </a:lnTo>
                <a:lnTo>
                  <a:pt x="209550" y="209550"/>
                </a:lnTo>
                <a:lnTo>
                  <a:pt x="251460" y="219456"/>
                </a:lnTo>
                <a:lnTo>
                  <a:pt x="304038" y="219456"/>
                </a:lnTo>
                <a:lnTo>
                  <a:pt x="355854" y="230124"/>
                </a:lnTo>
                <a:lnTo>
                  <a:pt x="544830" y="230124"/>
                </a:lnTo>
                <a:lnTo>
                  <a:pt x="586740" y="219456"/>
                </a:lnTo>
                <a:lnTo>
                  <a:pt x="638556" y="219456"/>
                </a:lnTo>
                <a:lnTo>
                  <a:pt x="680466" y="209550"/>
                </a:lnTo>
                <a:lnTo>
                  <a:pt x="712470" y="198881"/>
                </a:lnTo>
                <a:lnTo>
                  <a:pt x="743712" y="188213"/>
                </a:lnTo>
                <a:lnTo>
                  <a:pt x="774954" y="178307"/>
                </a:lnTo>
                <a:lnTo>
                  <a:pt x="796290" y="167639"/>
                </a:lnTo>
                <a:lnTo>
                  <a:pt x="806196" y="146303"/>
                </a:lnTo>
                <a:lnTo>
                  <a:pt x="816864" y="136397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8018526" y="6571488"/>
            <a:ext cx="817244" cy="230504"/>
          </a:xfrm>
          <a:custGeom>
            <a:rect b="b" l="l" r="r" t="t"/>
            <a:pathLst>
              <a:path extrusionOk="0" h="230504" w="817245">
                <a:moveTo>
                  <a:pt x="345948" y="0"/>
                </a:moveTo>
                <a:lnTo>
                  <a:pt x="439674" y="0"/>
                </a:lnTo>
                <a:lnTo>
                  <a:pt x="492252" y="10667"/>
                </a:lnTo>
                <a:lnTo>
                  <a:pt x="544830" y="10667"/>
                </a:lnTo>
                <a:lnTo>
                  <a:pt x="586740" y="20573"/>
                </a:lnTo>
                <a:lnTo>
                  <a:pt x="670560" y="41909"/>
                </a:lnTo>
                <a:lnTo>
                  <a:pt x="701802" y="52577"/>
                </a:lnTo>
                <a:lnTo>
                  <a:pt x="733044" y="62483"/>
                </a:lnTo>
                <a:lnTo>
                  <a:pt x="764286" y="73151"/>
                </a:lnTo>
                <a:lnTo>
                  <a:pt x="785622" y="83819"/>
                </a:lnTo>
                <a:lnTo>
                  <a:pt x="816864" y="115061"/>
                </a:lnTo>
                <a:lnTo>
                  <a:pt x="816864" y="136397"/>
                </a:lnTo>
                <a:lnTo>
                  <a:pt x="806196" y="146303"/>
                </a:lnTo>
                <a:lnTo>
                  <a:pt x="796290" y="167639"/>
                </a:lnTo>
                <a:lnTo>
                  <a:pt x="774954" y="178307"/>
                </a:lnTo>
                <a:lnTo>
                  <a:pt x="743712" y="188213"/>
                </a:lnTo>
                <a:lnTo>
                  <a:pt x="712470" y="198881"/>
                </a:lnTo>
                <a:lnTo>
                  <a:pt x="680466" y="209550"/>
                </a:lnTo>
                <a:lnTo>
                  <a:pt x="638556" y="219456"/>
                </a:lnTo>
                <a:lnTo>
                  <a:pt x="586740" y="219456"/>
                </a:lnTo>
                <a:lnTo>
                  <a:pt x="544830" y="230124"/>
                </a:lnTo>
                <a:lnTo>
                  <a:pt x="355854" y="230124"/>
                </a:lnTo>
                <a:lnTo>
                  <a:pt x="304038" y="219456"/>
                </a:lnTo>
                <a:lnTo>
                  <a:pt x="251460" y="219456"/>
                </a:lnTo>
                <a:lnTo>
                  <a:pt x="209550" y="209550"/>
                </a:lnTo>
                <a:lnTo>
                  <a:pt x="125730" y="188214"/>
                </a:lnTo>
                <a:lnTo>
                  <a:pt x="83820" y="167640"/>
                </a:lnTo>
                <a:lnTo>
                  <a:pt x="62484" y="156972"/>
                </a:lnTo>
                <a:lnTo>
                  <a:pt x="31242" y="146304"/>
                </a:lnTo>
                <a:lnTo>
                  <a:pt x="20574" y="125730"/>
                </a:lnTo>
                <a:lnTo>
                  <a:pt x="0" y="104394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2578"/>
                </a:lnTo>
                <a:lnTo>
                  <a:pt x="52578" y="41910"/>
                </a:lnTo>
                <a:lnTo>
                  <a:pt x="115062" y="20574"/>
                </a:lnTo>
                <a:lnTo>
                  <a:pt x="146304" y="20574"/>
                </a:lnTo>
                <a:lnTo>
                  <a:pt x="188214" y="10668"/>
                </a:lnTo>
                <a:lnTo>
                  <a:pt x="230124" y="10668"/>
                </a:lnTo>
                <a:lnTo>
                  <a:pt x="272034" y="0"/>
                </a:lnTo>
                <a:lnTo>
                  <a:pt x="34594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750557" y="2611373"/>
            <a:ext cx="32384" cy="4128135"/>
          </a:xfrm>
          <a:custGeom>
            <a:rect b="b" l="l" r="r" t="t"/>
            <a:pathLst>
              <a:path extrusionOk="0" h="4128134" w="32384">
                <a:moveTo>
                  <a:pt x="32003" y="4106417"/>
                </a:moveTo>
                <a:lnTo>
                  <a:pt x="32003" y="21335"/>
                </a:lnTo>
                <a:lnTo>
                  <a:pt x="0" y="0"/>
                </a:lnTo>
                <a:lnTo>
                  <a:pt x="0" y="4127754"/>
                </a:lnTo>
                <a:lnTo>
                  <a:pt x="32003" y="4106417"/>
                </a:lnTo>
                <a:close/>
              </a:path>
            </a:pathLst>
          </a:custGeom>
          <a:solidFill>
            <a:srgbClr val="3455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719316" y="2600705"/>
            <a:ext cx="31750" cy="4149090"/>
          </a:xfrm>
          <a:custGeom>
            <a:rect b="b" l="l" r="r" t="t"/>
            <a:pathLst>
              <a:path extrusionOk="0" h="4149090" w="31750">
                <a:moveTo>
                  <a:pt x="31242" y="4138422"/>
                </a:moveTo>
                <a:lnTo>
                  <a:pt x="31242" y="10668"/>
                </a:lnTo>
                <a:lnTo>
                  <a:pt x="0" y="0"/>
                </a:lnTo>
                <a:lnTo>
                  <a:pt x="0" y="4149090"/>
                </a:lnTo>
                <a:lnTo>
                  <a:pt x="31242" y="4138422"/>
                </a:lnTo>
                <a:close/>
              </a:path>
            </a:pathLst>
          </a:custGeom>
          <a:solidFill>
            <a:srgbClr val="3658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6688073" y="2590800"/>
            <a:ext cx="31750" cy="4169410"/>
          </a:xfrm>
          <a:custGeom>
            <a:rect b="b" l="l" r="r" t="t"/>
            <a:pathLst>
              <a:path extrusionOk="0" h="4169409" w="31750">
                <a:moveTo>
                  <a:pt x="31242" y="4158996"/>
                </a:moveTo>
                <a:lnTo>
                  <a:pt x="31242" y="9906"/>
                </a:lnTo>
                <a:lnTo>
                  <a:pt x="0" y="0"/>
                </a:lnTo>
                <a:lnTo>
                  <a:pt x="0" y="4168902"/>
                </a:lnTo>
                <a:lnTo>
                  <a:pt x="31242" y="4158996"/>
                </a:lnTo>
                <a:close/>
              </a:path>
            </a:pathLst>
          </a:custGeom>
          <a:solidFill>
            <a:srgbClr val="385C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646164" y="2580132"/>
            <a:ext cx="41910" cy="4190365"/>
          </a:xfrm>
          <a:custGeom>
            <a:rect b="b" l="l" r="r" t="t"/>
            <a:pathLst>
              <a:path extrusionOk="0" h="4190365" w="41909">
                <a:moveTo>
                  <a:pt x="41910" y="4179570"/>
                </a:moveTo>
                <a:lnTo>
                  <a:pt x="41910" y="10668"/>
                </a:lnTo>
                <a:lnTo>
                  <a:pt x="0" y="0"/>
                </a:lnTo>
                <a:lnTo>
                  <a:pt x="0" y="4190238"/>
                </a:lnTo>
                <a:lnTo>
                  <a:pt x="41910" y="4179570"/>
                </a:lnTo>
                <a:close/>
              </a:path>
            </a:pathLst>
          </a:custGeom>
          <a:solidFill>
            <a:srgbClr val="3A5F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6593585" y="2569464"/>
            <a:ext cx="52705" cy="4211955"/>
          </a:xfrm>
          <a:custGeom>
            <a:rect b="b" l="l" r="r" t="t"/>
            <a:pathLst>
              <a:path extrusionOk="0" h="4211955" w="52704">
                <a:moveTo>
                  <a:pt x="52577" y="4200906"/>
                </a:moveTo>
                <a:lnTo>
                  <a:pt x="52577" y="10667"/>
                </a:lnTo>
                <a:lnTo>
                  <a:pt x="0" y="0"/>
                </a:lnTo>
                <a:lnTo>
                  <a:pt x="0" y="4211573"/>
                </a:lnTo>
                <a:lnTo>
                  <a:pt x="52577" y="4200906"/>
                </a:lnTo>
                <a:close/>
              </a:path>
            </a:pathLst>
          </a:custGeom>
          <a:solidFill>
            <a:srgbClr val="3C62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551676" y="2558795"/>
            <a:ext cx="41910" cy="4232275"/>
          </a:xfrm>
          <a:custGeom>
            <a:rect b="b" l="l" r="r" t="t"/>
            <a:pathLst>
              <a:path extrusionOk="0" h="4232275" w="41909">
                <a:moveTo>
                  <a:pt x="41910" y="4222242"/>
                </a:moveTo>
                <a:lnTo>
                  <a:pt x="41910" y="10667"/>
                </a:lnTo>
                <a:lnTo>
                  <a:pt x="0" y="0"/>
                </a:lnTo>
                <a:lnTo>
                  <a:pt x="0" y="4232147"/>
                </a:lnTo>
                <a:lnTo>
                  <a:pt x="41910" y="4222242"/>
                </a:lnTo>
                <a:close/>
              </a:path>
            </a:pathLst>
          </a:custGeom>
          <a:solidFill>
            <a:srgbClr val="3E65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447282" y="2548889"/>
            <a:ext cx="52069" cy="4253230"/>
          </a:xfrm>
          <a:custGeom>
            <a:rect b="b" l="l" r="r" t="t"/>
            <a:pathLst>
              <a:path extrusionOk="0" h="4253230" w="52070">
                <a:moveTo>
                  <a:pt x="51816" y="4242054"/>
                </a:moveTo>
                <a:lnTo>
                  <a:pt x="51816" y="9905"/>
                </a:lnTo>
                <a:lnTo>
                  <a:pt x="0" y="0"/>
                </a:lnTo>
                <a:lnTo>
                  <a:pt x="0" y="4252721"/>
                </a:lnTo>
                <a:lnTo>
                  <a:pt x="51816" y="4242054"/>
                </a:lnTo>
                <a:close/>
              </a:path>
            </a:pathLst>
          </a:custGeom>
          <a:solidFill>
            <a:srgbClr val="436D9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6216396" y="2548889"/>
            <a:ext cx="41910" cy="4253230"/>
          </a:xfrm>
          <a:custGeom>
            <a:rect b="b" l="l" r="r" t="t"/>
            <a:pathLst>
              <a:path extrusionOk="0" h="4253230" w="41910">
                <a:moveTo>
                  <a:pt x="41910" y="4252722"/>
                </a:moveTo>
                <a:lnTo>
                  <a:pt x="41909" y="0"/>
                </a:lnTo>
                <a:lnTo>
                  <a:pt x="0" y="9906"/>
                </a:lnTo>
                <a:lnTo>
                  <a:pt x="0" y="4242054"/>
                </a:lnTo>
                <a:lnTo>
                  <a:pt x="41910" y="4252722"/>
                </a:lnTo>
                <a:close/>
              </a:path>
            </a:pathLst>
          </a:custGeom>
          <a:solidFill>
            <a:srgbClr val="4B7A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6132576" y="2558795"/>
            <a:ext cx="32384" cy="4232275"/>
          </a:xfrm>
          <a:custGeom>
            <a:rect b="b" l="l" r="r" t="t"/>
            <a:pathLst>
              <a:path extrusionOk="0" h="4232275" w="32385">
                <a:moveTo>
                  <a:pt x="32004" y="4232148"/>
                </a:moveTo>
                <a:lnTo>
                  <a:pt x="32004" y="0"/>
                </a:lnTo>
                <a:lnTo>
                  <a:pt x="0" y="10668"/>
                </a:lnTo>
                <a:lnTo>
                  <a:pt x="0" y="4222242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6090665" y="2569464"/>
            <a:ext cx="41910" cy="4211955"/>
          </a:xfrm>
          <a:custGeom>
            <a:rect b="b" l="l" r="r" t="t"/>
            <a:pathLst>
              <a:path extrusionOk="0" h="4211955" w="41910">
                <a:moveTo>
                  <a:pt x="41910" y="4211574"/>
                </a:moveTo>
                <a:lnTo>
                  <a:pt x="41909" y="0"/>
                </a:lnTo>
                <a:lnTo>
                  <a:pt x="0" y="10668"/>
                </a:lnTo>
                <a:lnTo>
                  <a:pt x="0" y="4200906"/>
                </a:lnTo>
                <a:lnTo>
                  <a:pt x="41910" y="4211574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6059423" y="2580132"/>
            <a:ext cx="31750" cy="4190365"/>
          </a:xfrm>
          <a:custGeom>
            <a:rect b="b" l="l" r="r" t="t"/>
            <a:pathLst>
              <a:path extrusionOk="0" h="4190365" w="31750">
                <a:moveTo>
                  <a:pt x="31242" y="4190238"/>
                </a:moveTo>
                <a:lnTo>
                  <a:pt x="31242" y="0"/>
                </a:lnTo>
                <a:lnTo>
                  <a:pt x="0" y="10667"/>
                </a:lnTo>
                <a:lnTo>
                  <a:pt x="0" y="4179570"/>
                </a:lnTo>
                <a:lnTo>
                  <a:pt x="31242" y="4190238"/>
                </a:lnTo>
                <a:close/>
              </a:path>
            </a:pathLst>
          </a:custGeom>
          <a:solidFill>
            <a:srgbClr val="4D7D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006846" y="6675881"/>
            <a:ext cx="817880" cy="125730"/>
          </a:xfrm>
          <a:custGeom>
            <a:rect b="b" l="l" r="r" t="t"/>
            <a:pathLst>
              <a:path extrusionOk="0" h="125729" w="81787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6006846" y="2548889"/>
            <a:ext cx="817880" cy="125730"/>
          </a:xfrm>
          <a:custGeom>
            <a:rect b="b" l="l" r="r" t="t"/>
            <a:pathLst>
              <a:path extrusionOk="0" h="125730" w="817879">
                <a:moveTo>
                  <a:pt x="817626" y="125729"/>
                </a:moveTo>
                <a:lnTo>
                  <a:pt x="806957" y="115061"/>
                </a:lnTo>
                <a:lnTo>
                  <a:pt x="796290" y="93725"/>
                </a:lnTo>
                <a:lnTo>
                  <a:pt x="775716" y="83819"/>
                </a:lnTo>
                <a:lnTo>
                  <a:pt x="743711" y="62483"/>
                </a:lnTo>
                <a:lnTo>
                  <a:pt x="681227" y="41909"/>
                </a:lnTo>
                <a:lnTo>
                  <a:pt x="639318" y="31241"/>
                </a:lnTo>
                <a:lnTo>
                  <a:pt x="586740" y="20573"/>
                </a:lnTo>
                <a:lnTo>
                  <a:pt x="544829" y="9905"/>
                </a:lnTo>
                <a:lnTo>
                  <a:pt x="492251" y="9905"/>
                </a:lnTo>
                <a:lnTo>
                  <a:pt x="440435" y="0"/>
                </a:lnTo>
                <a:lnTo>
                  <a:pt x="251459" y="0"/>
                </a:lnTo>
                <a:lnTo>
                  <a:pt x="209549" y="9905"/>
                </a:lnTo>
                <a:lnTo>
                  <a:pt x="157733" y="9905"/>
                </a:lnTo>
                <a:lnTo>
                  <a:pt x="125729" y="20573"/>
                </a:lnTo>
                <a:lnTo>
                  <a:pt x="83819" y="31241"/>
                </a:lnTo>
                <a:lnTo>
                  <a:pt x="52577" y="41909"/>
                </a:lnTo>
                <a:lnTo>
                  <a:pt x="10667" y="83819"/>
                </a:lnTo>
                <a:lnTo>
                  <a:pt x="0" y="104393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750">
            <a:spAutoFit/>
          </a:bodyPr>
          <a:lstStyle/>
          <a:p>
            <a:pPr indent="0" lvl="0" marL="1266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71850" marR="0" rtl="0" algn="l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66190" marR="0" rtl="0" algn="l">
              <a:lnSpc>
                <a:spcPct val="100000"/>
              </a:lnSpc>
              <a:spcBef>
                <a:spcPts val="1764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72845" y="5312664"/>
            <a:ext cx="594360" cy="593725"/>
          </a:xfrm>
          <a:custGeom>
            <a:rect b="b" l="l" r="r" t="t"/>
            <a:pathLst>
              <a:path extrusionOk="0" h="593725" w="594360">
                <a:moveTo>
                  <a:pt x="594360" y="296417"/>
                </a:moveTo>
                <a:lnTo>
                  <a:pt x="590462" y="248307"/>
                </a:lnTo>
                <a:lnTo>
                  <a:pt x="579180" y="202679"/>
                </a:lnTo>
                <a:lnTo>
                  <a:pt x="561132" y="160142"/>
                </a:lnTo>
                <a:lnTo>
                  <a:pt x="536935" y="121304"/>
                </a:lnTo>
                <a:lnTo>
                  <a:pt x="507206" y="86772"/>
                </a:lnTo>
                <a:lnTo>
                  <a:pt x="472561" y="57156"/>
                </a:lnTo>
                <a:lnTo>
                  <a:pt x="433619" y="33062"/>
                </a:lnTo>
                <a:lnTo>
                  <a:pt x="390997" y="15099"/>
                </a:lnTo>
                <a:lnTo>
                  <a:pt x="345311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311" y="589720"/>
                </a:lnTo>
                <a:lnTo>
                  <a:pt x="390997" y="578492"/>
                </a:lnTo>
                <a:lnTo>
                  <a:pt x="433619" y="560515"/>
                </a:lnTo>
                <a:lnTo>
                  <a:pt x="472561" y="536393"/>
                </a:lnTo>
                <a:lnTo>
                  <a:pt x="507206" y="506729"/>
                </a:lnTo>
                <a:lnTo>
                  <a:pt x="536935" y="472129"/>
                </a:lnTo>
                <a:lnTo>
                  <a:pt x="561132" y="433193"/>
                </a:lnTo>
                <a:lnTo>
                  <a:pt x="579180" y="390528"/>
                </a:lnTo>
                <a:lnTo>
                  <a:pt x="590462" y="344734"/>
                </a:lnTo>
                <a:lnTo>
                  <a:pt x="594360" y="296417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59130" y="5299611"/>
            <a:ext cx="622300" cy="619760"/>
          </a:xfrm>
          <a:custGeom>
            <a:rect b="b" l="l" r="r" t="t"/>
            <a:pathLst>
              <a:path extrusionOk="0" h="619760" w="622300">
                <a:moveTo>
                  <a:pt x="621792" y="309470"/>
                </a:moveTo>
                <a:lnTo>
                  <a:pt x="621792" y="293468"/>
                </a:lnTo>
                <a:lnTo>
                  <a:pt x="620268" y="277466"/>
                </a:lnTo>
                <a:lnTo>
                  <a:pt x="611911" y="234706"/>
                </a:lnTo>
                <a:lnTo>
                  <a:pt x="599449" y="195521"/>
                </a:lnTo>
                <a:lnTo>
                  <a:pt x="583242" y="159908"/>
                </a:lnTo>
                <a:lnTo>
                  <a:pt x="541013" y="99398"/>
                </a:lnTo>
                <a:lnTo>
                  <a:pt x="488083" y="53166"/>
                </a:lnTo>
                <a:lnTo>
                  <a:pt x="427308" y="21204"/>
                </a:lnTo>
                <a:lnTo>
                  <a:pt x="361544" y="3504"/>
                </a:lnTo>
                <a:lnTo>
                  <a:pt x="327685" y="0"/>
                </a:lnTo>
                <a:lnTo>
                  <a:pt x="293650" y="57"/>
                </a:lnTo>
                <a:lnTo>
                  <a:pt x="226481" y="10856"/>
                </a:lnTo>
                <a:lnTo>
                  <a:pt x="162896" y="35891"/>
                </a:lnTo>
                <a:lnTo>
                  <a:pt x="105750" y="75154"/>
                </a:lnTo>
                <a:lnTo>
                  <a:pt x="57901" y="128637"/>
                </a:lnTo>
                <a:lnTo>
                  <a:pt x="22207" y="196331"/>
                </a:lnTo>
                <a:lnTo>
                  <a:pt x="9810" y="235504"/>
                </a:lnTo>
                <a:lnTo>
                  <a:pt x="1523" y="278228"/>
                </a:lnTo>
                <a:lnTo>
                  <a:pt x="0" y="310232"/>
                </a:lnTo>
                <a:lnTo>
                  <a:pt x="1524" y="342236"/>
                </a:lnTo>
                <a:lnTo>
                  <a:pt x="3810" y="357476"/>
                </a:lnTo>
                <a:lnTo>
                  <a:pt x="14138" y="399129"/>
                </a:lnTo>
                <a:lnTo>
                  <a:pt x="28194" y="437046"/>
                </a:lnTo>
                <a:lnTo>
                  <a:pt x="28194" y="294992"/>
                </a:lnTo>
                <a:lnTo>
                  <a:pt x="31242" y="266036"/>
                </a:lnTo>
                <a:lnTo>
                  <a:pt x="41651" y="221880"/>
                </a:lnTo>
                <a:lnTo>
                  <a:pt x="58813" y="180700"/>
                </a:lnTo>
                <a:lnTo>
                  <a:pt x="82047" y="143102"/>
                </a:lnTo>
                <a:lnTo>
                  <a:pt x="110673" y="109695"/>
                </a:lnTo>
                <a:lnTo>
                  <a:pt x="144012" y="81085"/>
                </a:lnTo>
                <a:lnTo>
                  <a:pt x="181384" y="57880"/>
                </a:lnTo>
                <a:lnTo>
                  <a:pt x="222108" y="40687"/>
                </a:lnTo>
                <a:lnTo>
                  <a:pt x="265505" y="30114"/>
                </a:lnTo>
                <a:lnTo>
                  <a:pt x="310896" y="26768"/>
                </a:lnTo>
                <a:lnTo>
                  <a:pt x="326136" y="26768"/>
                </a:lnTo>
                <a:lnTo>
                  <a:pt x="389316" y="37893"/>
                </a:lnTo>
                <a:lnTo>
                  <a:pt x="434492" y="55190"/>
                </a:lnTo>
                <a:lnTo>
                  <a:pt x="475453" y="79481"/>
                </a:lnTo>
                <a:lnTo>
                  <a:pt x="511506" y="110064"/>
                </a:lnTo>
                <a:lnTo>
                  <a:pt x="541962" y="146236"/>
                </a:lnTo>
                <a:lnTo>
                  <a:pt x="566129" y="187297"/>
                </a:lnTo>
                <a:lnTo>
                  <a:pt x="583317" y="232544"/>
                </a:lnTo>
                <a:lnTo>
                  <a:pt x="592836" y="281276"/>
                </a:lnTo>
                <a:lnTo>
                  <a:pt x="593598" y="295754"/>
                </a:lnTo>
                <a:lnTo>
                  <a:pt x="593598" y="437729"/>
                </a:lnTo>
                <a:lnTo>
                  <a:pt x="597864" y="428579"/>
                </a:lnTo>
                <a:lnTo>
                  <a:pt x="609884" y="391962"/>
                </a:lnTo>
                <a:lnTo>
                  <a:pt x="617971" y="352251"/>
                </a:lnTo>
                <a:lnTo>
                  <a:pt x="621792" y="309470"/>
                </a:lnTo>
                <a:close/>
              </a:path>
              <a:path extrusionOk="0" h="619760" w="622300">
                <a:moveTo>
                  <a:pt x="593598" y="437729"/>
                </a:moveTo>
                <a:lnTo>
                  <a:pt x="593598" y="324710"/>
                </a:lnTo>
                <a:lnTo>
                  <a:pt x="587288" y="367201"/>
                </a:lnTo>
                <a:lnTo>
                  <a:pt x="576399" y="406088"/>
                </a:lnTo>
                <a:lnTo>
                  <a:pt x="561349" y="441348"/>
                </a:lnTo>
                <a:lnTo>
                  <a:pt x="520439" y="500903"/>
                </a:lnTo>
                <a:lnTo>
                  <a:pt x="467908" y="545696"/>
                </a:lnTo>
                <a:lnTo>
                  <a:pt x="407106" y="575557"/>
                </a:lnTo>
                <a:lnTo>
                  <a:pt x="341381" y="590314"/>
                </a:lnTo>
                <a:lnTo>
                  <a:pt x="307720" y="591976"/>
                </a:lnTo>
                <a:lnTo>
                  <a:pt x="274084" y="589798"/>
                </a:lnTo>
                <a:lnTo>
                  <a:pt x="208564" y="573838"/>
                </a:lnTo>
                <a:lnTo>
                  <a:pt x="148170" y="542263"/>
                </a:lnTo>
                <a:lnTo>
                  <a:pt x="96252" y="494902"/>
                </a:lnTo>
                <a:lnTo>
                  <a:pt x="56159" y="431585"/>
                </a:lnTo>
                <a:lnTo>
                  <a:pt x="41594" y="393890"/>
                </a:lnTo>
                <a:lnTo>
                  <a:pt x="31242" y="352142"/>
                </a:lnTo>
                <a:lnTo>
                  <a:pt x="28194" y="323948"/>
                </a:lnTo>
                <a:lnTo>
                  <a:pt x="28194" y="437046"/>
                </a:lnTo>
                <a:lnTo>
                  <a:pt x="45700" y="471405"/>
                </a:lnTo>
                <a:lnTo>
                  <a:pt x="89575" y="529147"/>
                </a:lnTo>
                <a:lnTo>
                  <a:pt x="143094" y="572557"/>
                </a:lnTo>
                <a:lnTo>
                  <a:pt x="203585" y="601843"/>
                </a:lnTo>
                <a:lnTo>
                  <a:pt x="268377" y="617209"/>
                </a:lnTo>
                <a:lnTo>
                  <a:pt x="301551" y="619736"/>
                </a:lnTo>
                <a:lnTo>
                  <a:pt x="334798" y="618861"/>
                </a:lnTo>
                <a:lnTo>
                  <a:pt x="400179" y="607002"/>
                </a:lnTo>
                <a:lnTo>
                  <a:pt x="461846" y="581840"/>
                </a:lnTo>
                <a:lnTo>
                  <a:pt x="517131" y="543578"/>
                </a:lnTo>
                <a:lnTo>
                  <a:pt x="563360" y="492423"/>
                </a:lnTo>
                <a:lnTo>
                  <a:pt x="582245" y="462074"/>
                </a:lnTo>
                <a:lnTo>
                  <a:pt x="593598" y="437729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893317" y="5444490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2336292" y="3807714"/>
            <a:ext cx="593725" cy="593725"/>
          </a:xfrm>
          <a:custGeom>
            <a:rect b="b" l="l" r="r" t="t"/>
            <a:pathLst>
              <a:path extrusionOk="0" h="593725" w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322576" y="3794685"/>
            <a:ext cx="622300" cy="620395"/>
          </a:xfrm>
          <a:custGeom>
            <a:rect b="b" l="l" r="r" t="t"/>
            <a:pathLst>
              <a:path extrusionOk="0" h="620395" w="622300">
                <a:moveTo>
                  <a:pt x="621792" y="309446"/>
                </a:moveTo>
                <a:lnTo>
                  <a:pt x="611888" y="234685"/>
                </a:lnTo>
                <a:lnTo>
                  <a:pt x="599401" y="195501"/>
                </a:lnTo>
                <a:lnTo>
                  <a:pt x="583164" y="159891"/>
                </a:lnTo>
                <a:lnTo>
                  <a:pt x="540870" y="99384"/>
                </a:lnTo>
                <a:lnTo>
                  <a:pt x="487869" y="53157"/>
                </a:lnTo>
                <a:lnTo>
                  <a:pt x="427026" y="21199"/>
                </a:lnTo>
                <a:lnTo>
                  <a:pt x="361203" y="3503"/>
                </a:lnTo>
                <a:lnTo>
                  <a:pt x="327319" y="0"/>
                </a:lnTo>
                <a:lnTo>
                  <a:pt x="293264" y="59"/>
                </a:lnTo>
                <a:lnTo>
                  <a:pt x="226071" y="10858"/>
                </a:lnTo>
                <a:lnTo>
                  <a:pt x="162489" y="35893"/>
                </a:lnTo>
                <a:lnTo>
                  <a:pt x="105380" y="75153"/>
                </a:lnTo>
                <a:lnTo>
                  <a:pt x="57607" y="128631"/>
                </a:lnTo>
                <a:lnTo>
                  <a:pt x="22034" y="196318"/>
                </a:lnTo>
                <a:lnTo>
                  <a:pt x="9717" y="235487"/>
                </a:lnTo>
                <a:lnTo>
                  <a:pt x="1523" y="278204"/>
                </a:lnTo>
                <a:lnTo>
                  <a:pt x="0" y="294206"/>
                </a:lnTo>
                <a:lnTo>
                  <a:pt x="0" y="326210"/>
                </a:lnTo>
                <a:lnTo>
                  <a:pt x="1524" y="342212"/>
                </a:lnTo>
                <a:lnTo>
                  <a:pt x="6096" y="372692"/>
                </a:lnTo>
                <a:lnTo>
                  <a:pt x="20342" y="421011"/>
                </a:lnTo>
                <a:lnTo>
                  <a:pt x="27432" y="435835"/>
                </a:lnTo>
                <a:lnTo>
                  <a:pt x="27432" y="309446"/>
                </a:lnTo>
                <a:lnTo>
                  <a:pt x="28956" y="280490"/>
                </a:lnTo>
                <a:lnTo>
                  <a:pt x="37808" y="237296"/>
                </a:lnTo>
                <a:lnTo>
                  <a:pt x="51156" y="198181"/>
                </a:lnTo>
                <a:lnTo>
                  <a:pt x="68562" y="163131"/>
                </a:lnTo>
                <a:lnTo>
                  <a:pt x="113790" y="105176"/>
                </a:lnTo>
                <a:lnTo>
                  <a:pt x="169987" y="63326"/>
                </a:lnTo>
                <a:lnTo>
                  <a:pt x="233645" y="37477"/>
                </a:lnTo>
                <a:lnTo>
                  <a:pt x="301258" y="27523"/>
                </a:lnTo>
                <a:lnTo>
                  <a:pt x="335451" y="28475"/>
                </a:lnTo>
                <a:lnTo>
                  <a:pt x="402421" y="42167"/>
                </a:lnTo>
                <a:lnTo>
                  <a:pt x="464577" y="71493"/>
                </a:lnTo>
                <a:lnTo>
                  <a:pt x="518415" y="116347"/>
                </a:lnTo>
                <a:lnTo>
                  <a:pt x="560426" y="176625"/>
                </a:lnTo>
                <a:lnTo>
                  <a:pt x="575901" y="212515"/>
                </a:lnTo>
                <a:lnTo>
                  <a:pt x="587104" y="252221"/>
                </a:lnTo>
                <a:lnTo>
                  <a:pt x="593598" y="295730"/>
                </a:lnTo>
                <a:lnTo>
                  <a:pt x="593598" y="437067"/>
                </a:lnTo>
                <a:lnTo>
                  <a:pt x="602044" y="418895"/>
                </a:lnTo>
                <a:lnTo>
                  <a:pt x="615149" y="373388"/>
                </a:lnTo>
                <a:lnTo>
                  <a:pt x="621030" y="325448"/>
                </a:lnTo>
                <a:lnTo>
                  <a:pt x="621792" y="309446"/>
                </a:lnTo>
                <a:close/>
              </a:path>
              <a:path extrusionOk="0" h="620395" w="622300">
                <a:moveTo>
                  <a:pt x="593598" y="437067"/>
                </a:moveTo>
                <a:lnTo>
                  <a:pt x="593598" y="324686"/>
                </a:lnTo>
                <a:lnTo>
                  <a:pt x="587186" y="367202"/>
                </a:lnTo>
                <a:lnTo>
                  <a:pt x="576216" y="406109"/>
                </a:lnTo>
                <a:lnTo>
                  <a:pt x="561103" y="441385"/>
                </a:lnTo>
                <a:lnTo>
                  <a:pt x="520118" y="500961"/>
                </a:lnTo>
                <a:lnTo>
                  <a:pt x="467568" y="545763"/>
                </a:lnTo>
                <a:lnTo>
                  <a:pt x="406790" y="575622"/>
                </a:lnTo>
                <a:lnTo>
                  <a:pt x="341121" y="590370"/>
                </a:lnTo>
                <a:lnTo>
                  <a:pt x="307495" y="592026"/>
                </a:lnTo>
                <a:lnTo>
                  <a:pt x="273897" y="589840"/>
                </a:lnTo>
                <a:lnTo>
                  <a:pt x="208455" y="573863"/>
                </a:lnTo>
                <a:lnTo>
                  <a:pt x="148132" y="542270"/>
                </a:lnTo>
                <a:lnTo>
                  <a:pt x="96264" y="494894"/>
                </a:lnTo>
                <a:lnTo>
                  <a:pt x="56188" y="431566"/>
                </a:lnTo>
                <a:lnTo>
                  <a:pt x="41615" y="393868"/>
                </a:lnTo>
                <a:lnTo>
                  <a:pt x="31242" y="352118"/>
                </a:lnTo>
                <a:lnTo>
                  <a:pt x="27432" y="309446"/>
                </a:lnTo>
                <a:lnTo>
                  <a:pt x="27432" y="435835"/>
                </a:lnTo>
                <a:lnTo>
                  <a:pt x="69124" y="505402"/>
                </a:lnTo>
                <a:lnTo>
                  <a:pt x="102247" y="540355"/>
                </a:lnTo>
                <a:lnTo>
                  <a:pt x="140247" y="569736"/>
                </a:lnTo>
                <a:lnTo>
                  <a:pt x="182419" y="592984"/>
                </a:lnTo>
                <a:lnTo>
                  <a:pt x="228056" y="609540"/>
                </a:lnTo>
                <a:lnTo>
                  <a:pt x="276451" y="618846"/>
                </a:lnTo>
                <a:lnTo>
                  <a:pt x="326898" y="620342"/>
                </a:lnTo>
                <a:lnTo>
                  <a:pt x="342900" y="618818"/>
                </a:lnTo>
                <a:lnTo>
                  <a:pt x="405112" y="606160"/>
                </a:lnTo>
                <a:lnTo>
                  <a:pt x="449035" y="588257"/>
                </a:lnTo>
                <a:lnTo>
                  <a:pt x="489314" y="564206"/>
                </a:lnTo>
                <a:lnTo>
                  <a:pt x="525350" y="534624"/>
                </a:lnTo>
                <a:lnTo>
                  <a:pt x="556548" y="500132"/>
                </a:lnTo>
                <a:lnTo>
                  <a:pt x="582311" y="461350"/>
                </a:lnTo>
                <a:lnTo>
                  <a:pt x="593598" y="437067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732532" y="5866638"/>
            <a:ext cx="593725" cy="594360"/>
          </a:xfrm>
          <a:custGeom>
            <a:rect b="b" l="l" r="r" t="t"/>
            <a:pathLst>
              <a:path extrusionOk="0" h="594360" w="593725">
                <a:moveTo>
                  <a:pt x="593598" y="297180"/>
                </a:moveTo>
                <a:lnTo>
                  <a:pt x="589721" y="249048"/>
                </a:lnTo>
                <a:lnTo>
                  <a:pt x="578498" y="203362"/>
                </a:lnTo>
                <a:lnTo>
                  <a:pt x="560535" y="160740"/>
                </a:lnTo>
                <a:lnTo>
                  <a:pt x="536441" y="121798"/>
                </a:lnTo>
                <a:lnTo>
                  <a:pt x="506825" y="87153"/>
                </a:lnTo>
                <a:lnTo>
                  <a:pt x="472293" y="57424"/>
                </a:lnTo>
                <a:lnTo>
                  <a:pt x="433455" y="33227"/>
                </a:lnTo>
                <a:lnTo>
                  <a:pt x="390918" y="15179"/>
                </a:lnTo>
                <a:lnTo>
                  <a:pt x="345290" y="3897"/>
                </a:lnTo>
                <a:lnTo>
                  <a:pt x="297180" y="0"/>
                </a:lnTo>
                <a:lnTo>
                  <a:pt x="248863" y="3897"/>
                </a:lnTo>
                <a:lnTo>
                  <a:pt x="203069" y="15179"/>
                </a:lnTo>
                <a:lnTo>
                  <a:pt x="160404" y="33227"/>
                </a:lnTo>
                <a:lnTo>
                  <a:pt x="121468" y="57424"/>
                </a:lnTo>
                <a:lnTo>
                  <a:pt x="86867" y="87153"/>
                </a:lnTo>
                <a:lnTo>
                  <a:pt x="57204" y="121798"/>
                </a:lnTo>
                <a:lnTo>
                  <a:pt x="33082" y="160740"/>
                </a:lnTo>
                <a:lnTo>
                  <a:pt x="15105" y="203362"/>
                </a:lnTo>
                <a:lnTo>
                  <a:pt x="3877" y="249048"/>
                </a:lnTo>
                <a:lnTo>
                  <a:pt x="0" y="297180"/>
                </a:lnTo>
                <a:lnTo>
                  <a:pt x="3877" y="345311"/>
                </a:lnTo>
                <a:lnTo>
                  <a:pt x="15105" y="390997"/>
                </a:lnTo>
                <a:lnTo>
                  <a:pt x="33082" y="433619"/>
                </a:lnTo>
                <a:lnTo>
                  <a:pt x="57204" y="472561"/>
                </a:lnTo>
                <a:lnTo>
                  <a:pt x="86867" y="507206"/>
                </a:lnTo>
                <a:lnTo>
                  <a:pt x="121468" y="536935"/>
                </a:lnTo>
                <a:lnTo>
                  <a:pt x="160404" y="561132"/>
                </a:lnTo>
                <a:lnTo>
                  <a:pt x="203069" y="579180"/>
                </a:lnTo>
                <a:lnTo>
                  <a:pt x="248863" y="590462"/>
                </a:lnTo>
                <a:lnTo>
                  <a:pt x="297180" y="594360"/>
                </a:lnTo>
                <a:lnTo>
                  <a:pt x="345290" y="590462"/>
                </a:lnTo>
                <a:lnTo>
                  <a:pt x="390918" y="579180"/>
                </a:lnTo>
                <a:lnTo>
                  <a:pt x="433455" y="561132"/>
                </a:lnTo>
                <a:lnTo>
                  <a:pt x="472293" y="536935"/>
                </a:lnTo>
                <a:lnTo>
                  <a:pt x="506825" y="507206"/>
                </a:lnTo>
                <a:lnTo>
                  <a:pt x="536441" y="472561"/>
                </a:lnTo>
                <a:lnTo>
                  <a:pt x="560535" y="433619"/>
                </a:lnTo>
                <a:lnTo>
                  <a:pt x="578498" y="390997"/>
                </a:lnTo>
                <a:lnTo>
                  <a:pt x="589721" y="345311"/>
                </a:lnTo>
                <a:lnTo>
                  <a:pt x="593598" y="29718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718816" y="5852921"/>
            <a:ext cx="622300" cy="621030"/>
          </a:xfrm>
          <a:custGeom>
            <a:rect b="b" l="l" r="r" t="t"/>
            <a:pathLst>
              <a:path extrusionOk="0" h="621029" w="622300">
                <a:moveTo>
                  <a:pt x="621792" y="310895"/>
                </a:moveTo>
                <a:lnTo>
                  <a:pt x="617982" y="262889"/>
                </a:lnTo>
                <a:lnTo>
                  <a:pt x="606594" y="215640"/>
                </a:lnTo>
                <a:lnTo>
                  <a:pt x="588632" y="171710"/>
                </a:lnTo>
                <a:lnTo>
                  <a:pt x="564658" y="131608"/>
                </a:lnTo>
                <a:lnTo>
                  <a:pt x="535237" y="95846"/>
                </a:lnTo>
                <a:lnTo>
                  <a:pt x="500931" y="64935"/>
                </a:lnTo>
                <a:lnTo>
                  <a:pt x="462305" y="39384"/>
                </a:lnTo>
                <a:lnTo>
                  <a:pt x="419921" y="19704"/>
                </a:lnTo>
                <a:lnTo>
                  <a:pt x="374343" y="6406"/>
                </a:lnTo>
                <a:lnTo>
                  <a:pt x="326136" y="0"/>
                </a:lnTo>
                <a:lnTo>
                  <a:pt x="294132" y="0"/>
                </a:lnTo>
                <a:lnTo>
                  <a:pt x="245930" y="6529"/>
                </a:lnTo>
                <a:lnTo>
                  <a:pt x="200400" y="19958"/>
                </a:lnTo>
                <a:lnTo>
                  <a:pt x="158095" y="39767"/>
                </a:lnTo>
                <a:lnTo>
                  <a:pt x="119570" y="65441"/>
                </a:lnTo>
                <a:lnTo>
                  <a:pt x="85379" y="96460"/>
                </a:lnTo>
                <a:lnTo>
                  <a:pt x="56077" y="132308"/>
                </a:lnTo>
                <a:lnTo>
                  <a:pt x="32218" y="172468"/>
                </a:lnTo>
                <a:lnTo>
                  <a:pt x="14357" y="216421"/>
                </a:lnTo>
                <a:lnTo>
                  <a:pt x="3047" y="263651"/>
                </a:lnTo>
                <a:lnTo>
                  <a:pt x="0" y="294893"/>
                </a:lnTo>
                <a:lnTo>
                  <a:pt x="0" y="326897"/>
                </a:lnTo>
                <a:lnTo>
                  <a:pt x="3048" y="358901"/>
                </a:lnTo>
                <a:lnTo>
                  <a:pt x="13617" y="400504"/>
                </a:lnTo>
                <a:lnTo>
                  <a:pt x="27432" y="437205"/>
                </a:lnTo>
                <a:lnTo>
                  <a:pt x="27432" y="310895"/>
                </a:lnTo>
                <a:lnTo>
                  <a:pt x="28956" y="281177"/>
                </a:lnTo>
                <a:lnTo>
                  <a:pt x="37965" y="238077"/>
                </a:lnTo>
                <a:lnTo>
                  <a:pt x="51427" y="199041"/>
                </a:lnTo>
                <a:lnTo>
                  <a:pt x="68908" y="164056"/>
                </a:lnTo>
                <a:lnTo>
                  <a:pt x="114190" y="106195"/>
                </a:lnTo>
                <a:lnTo>
                  <a:pt x="170335" y="64395"/>
                </a:lnTo>
                <a:lnTo>
                  <a:pt x="233869" y="38558"/>
                </a:lnTo>
                <a:lnTo>
                  <a:pt x="301316" y="28586"/>
                </a:lnTo>
                <a:lnTo>
                  <a:pt x="335421" y="29518"/>
                </a:lnTo>
                <a:lnTo>
                  <a:pt x="402224" y="43159"/>
                </a:lnTo>
                <a:lnTo>
                  <a:pt x="464253" y="72420"/>
                </a:lnTo>
                <a:lnTo>
                  <a:pt x="518034" y="117202"/>
                </a:lnTo>
                <a:lnTo>
                  <a:pt x="560092" y="177406"/>
                </a:lnTo>
                <a:lnTo>
                  <a:pt x="575639" y="213262"/>
                </a:lnTo>
                <a:lnTo>
                  <a:pt x="586952" y="252936"/>
                </a:lnTo>
                <a:lnTo>
                  <a:pt x="593598" y="296417"/>
                </a:lnTo>
                <a:lnTo>
                  <a:pt x="593598" y="438511"/>
                </a:lnTo>
                <a:lnTo>
                  <a:pt x="597607" y="429936"/>
                </a:lnTo>
                <a:lnTo>
                  <a:pt x="609684" y="393343"/>
                </a:lnTo>
                <a:lnTo>
                  <a:pt x="617856" y="353654"/>
                </a:lnTo>
                <a:lnTo>
                  <a:pt x="621792" y="310895"/>
                </a:lnTo>
                <a:close/>
              </a:path>
              <a:path extrusionOk="0" h="621029" w="622300">
                <a:moveTo>
                  <a:pt x="593598" y="438511"/>
                </a:moveTo>
                <a:lnTo>
                  <a:pt x="593598" y="326135"/>
                </a:lnTo>
                <a:lnTo>
                  <a:pt x="587143" y="368633"/>
                </a:lnTo>
                <a:lnTo>
                  <a:pt x="576138" y="407519"/>
                </a:lnTo>
                <a:lnTo>
                  <a:pt x="560999" y="442772"/>
                </a:lnTo>
                <a:lnTo>
                  <a:pt x="519983" y="502300"/>
                </a:lnTo>
                <a:lnTo>
                  <a:pt x="467428" y="547052"/>
                </a:lnTo>
                <a:lnTo>
                  <a:pt x="406662" y="576867"/>
                </a:lnTo>
                <a:lnTo>
                  <a:pt x="341018" y="591579"/>
                </a:lnTo>
                <a:lnTo>
                  <a:pt x="307408" y="593221"/>
                </a:lnTo>
                <a:lnTo>
                  <a:pt x="273827" y="591026"/>
                </a:lnTo>
                <a:lnTo>
                  <a:pt x="208419" y="575045"/>
                </a:lnTo>
                <a:lnTo>
                  <a:pt x="148125" y="543472"/>
                </a:lnTo>
                <a:lnTo>
                  <a:pt x="96277" y="496144"/>
                </a:lnTo>
                <a:lnTo>
                  <a:pt x="56206" y="432897"/>
                </a:lnTo>
                <a:lnTo>
                  <a:pt x="41627" y="395253"/>
                </a:lnTo>
                <a:lnTo>
                  <a:pt x="31242" y="353567"/>
                </a:lnTo>
                <a:lnTo>
                  <a:pt x="27432" y="310895"/>
                </a:lnTo>
                <a:lnTo>
                  <a:pt x="27432" y="437205"/>
                </a:lnTo>
                <a:lnTo>
                  <a:pt x="45541" y="472697"/>
                </a:lnTo>
                <a:lnTo>
                  <a:pt x="89640" y="530379"/>
                </a:lnTo>
                <a:lnTo>
                  <a:pt x="143267" y="573750"/>
                </a:lnTo>
                <a:lnTo>
                  <a:pt x="203775" y="603016"/>
                </a:lnTo>
                <a:lnTo>
                  <a:pt x="268515" y="618378"/>
                </a:lnTo>
                <a:lnTo>
                  <a:pt x="301645" y="620908"/>
                </a:lnTo>
                <a:lnTo>
                  <a:pt x="334841" y="620039"/>
                </a:lnTo>
                <a:lnTo>
                  <a:pt x="400106" y="608202"/>
                </a:lnTo>
                <a:lnTo>
                  <a:pt x="461663" y="583071"/>
                </a:lnTo>
                <a:lnTo>
                  <a:pt x="516863" y="544847"/>
                </a:lnTo>
                <a:lnTo>
                  <a:pt x="563060" y="493735"/>
                </a:lnTo>
                <a:lnTo>
                  <a:pt x="581955" y="463409"/>
                </a:lnTo>
                <a:lnTo>
                  <a:pt x="593598" y="438511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953004" y="5999226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1178813" y="5814059"/>
            <a:ext cx="1554480" cy="355600"/>
          </a:xfrm>
          <a:custGeom>
            <a:rect b="b" l="l" r="r" t="t"/>
            <a:pathLst>
              <a:path extrusionOk="0" h="355600" w="1554480">
                <a:moveTo>
                  <a:pt x="1554480" y="344424"/>
                </a:moveTo>
                <a:lnTo>
                  <a:pt x="2285" y="0"/>
                </a:lnTo>
                <a:lnTo>
                  <a:pt x="0" y="10668"/>
                </a:lnTo>
                <a:lnTo>
                  <a:pt x="1552194" y="355092"/>
                </a:lnTo>
                <a:lnTo>
                  <a:pt x="1554480" y="34442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76527" y="4310634"/>
            <a:ext cx="1250950" cy="1092835"/>
          </a:xfrm>
          <a:custGeom>
            <a:rect b="b" l="l" r="r" t="t"/>
            <a:pathLst>
              <a:path extrusionOk="0" h="1092835" w="1250950">
                <a:moveTo>
                  <a:pt x="1250442" y="7619"/>
                </a:moveTo>
                <a:lnTo>
                  <a:pt x="1243584" y="0"/>
                </a:lnTo>
                <a:lnTo>
                  <a:pt x="0" y="1085088"/>
                </a:lnTo>
                <a:lnTo>
                  <a:pt x="6858" y="1092708"/>
                </a:lnTo>
                <a:lnTo>
                  <a:pt x="1250442" y="761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732532" y="5074920"/>
            <a:ext cx="593725" cy="593725"/>
          </a:xfrm>
          <a:custGeom>
            <a:rect b="b" l="l" r="r" t="t"/>
            <a:pathLst>
              <a:path extrusionOk="0" h="593725" w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8863" y="3876"/>
                </a:lnTo>
                <a:lnTo>
                  <a:pt x="203069" y="15099"/>
                </a:lnTo>
                <a:lnTo>
                  <a:pt x="160404" y="33062"/>
                </a:lnTo>
                <a:lnTo>
                  <a:pt x="121468" y="57156"/>
                </a:lnTo>
                <a:lnTo>
                  <a:pt x="86867" y="86772"/>
                </a:lnTo>
                <a:lnTo>
                  <a:pt x="57204" y="121304"/>
                </a:lnTo>
                <a:lnTo>
                  <a:pt x="33082" y="160142"/>
                </a:lnTo>
                <a:lnTo>
                  <a:pt x="15105" y="202679"/>
                </a:lnTo>
                <a:lnTo>
                  <a:pt x="3877" y="248307"/>
                </a:lnTo>
                <a:lnTo>
                  <a:pt x="0" y="296417"/>
                </a:lnTo>
                <a:lnTo>
                  <a:pt x="3877" y="344734"/>
                </a:lnTo>
                <a:lnTo>
                  <a:pt x="15105" y="390528"/>
                </a:lnTo>
                <a:lnTo>
                  <a:pt x="33082" y="433193"/>
                </a:lnTo>
                <a:lnTo>
                  <a:pt x="57204" y="472129"/>
                </a:lnTo>
                <a:lnTo>
                  <a:pt x="86867" y="506729"/>
                </a:lnTo>
                <a:lnTo>
                  <a:pt x="121468" y="536393"/>
                </a:lnTo>
                <a:lnTo>
                  <a:pt x="160404" y="560515"/>
                </a:lnTo>
                <a:lnTo>
                  <a:pt x="203069" y="578492"/>
                </a:lnTo>
                <a:lnTo>
                  <a:pt x="248863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2718816" y="5062004"/>
            <a:ext cx="622300" cy="620395"/>
          </a:xfrm>
          <a:custGeom>
            <a:rect b="b" l="l" r="r" t="t"/>
            <a:pathLst>
              <a:path extrusionOk="0" h="620395" w="622300">
                <a:moveTo>
                  <a:pt x="621792" y="309333"/>
                </a:moveTo>
                <a:lnTo>
                  <a:pt x="611807" y="234602"/>
                </a:lnTo>
                <a:lnTo>
                  <a:pt x="599254" y="195445"/>
                </a:lnTo>
                <a:lnTo>
                  <a:pt x="582963" y="159856"/>
                </a:lnTo>
                <a:lnTo>
                  <a:pt x="540598" y="99379"/>
                </a:lnTo>
                <a:lnTo>
                  <a:pt x="487568" y="53167"/>
                </a:lnTo>
                <a:lnTo>
                  <a:pt x="426729" y="21212"/>
                </a:lnTo>
                <a:lnTo>
                  <a:pt x="360936" y="3509"/>
                </a:lnTo>
                <a:lnTo>
                  <a:pt x="327074" y="0"/>
                </a:lnTo>
                <a:lnTo>
                  <a:pt x="293044" y="51"/>
                </a:lnTo>
                <a:lnTo>
                  <a:pt x="225909" y="10831"/>
                </a:lnTo>
                <a:lnTo>
                  <a:pt x="162386" y="35843"/>
                </a:lnTo>
                <a:lnTo>
                  <a:pt x="105330" y="75082"/>
                </a:lnTo>
                <a:lnTo>
                  <a:pt x="57598" y="128540"/>
                </a:lnTo>
                <a:lnTo>
                  <a:pt x="22044" y="196212"/>
                </a:lnTo>
                <a:lnTo>
                  <a:pt x="9726" y="235376"/>
                </a:lnTo>
                <a:lnTo>
                  <a:pt x="1523" y="278091"/>
                </a:lnTo>
                <a:lnTo>
                  <a:pt x="0" y="294093"/>
                </a:lnTo>
                <a:lnTo>
                  <a:pt x="0" y="326097"/>
                </a:lnTo>
                <a:lnTo>
                  <a:pt x="3048" y="357339"/>
                </a:lnTo>
                <a:lnTo>
                  <a:pt x="13571" y="399057"/>
                </a:lnTo>
                <a:lnTo>
                  <a:pt x="27432" y="436065"/>
                </a:lnTo>
                <a:lnTo>
                  <a:pt x="27432" y="309333"/>
                </a:lnTo>
                <a:lnTo>
                  <a:pt x="28956" y="280377"/>
                </a:lnTo>
                <a:lnTo>
                  <a:pt x="37837" y="237248"/>
                </a:lnTo>
                <a:lnTo>
                  <a:pt x="51206" y="198184"/>
                </a:lnTo>
                <a:lnTo>
                  <a:pt x="68624" y="163173"/>
                </a:lnTo>
                <a:lnTo>
                  <a:pt x="113860" y="105262"/>
                </a:lnTo>
                <a:lnTo>
                  <a:pt x="170045" y="63418"/>
                </a:lnTo>
                <a:lnTo>
                  <a:pt x="233677" y="37547"/>
                </a:lnTo>
                <a:lnTo>
                  <a:pt x="301257" y="27551"/>
                </a:lnTo>
                <a:lnTo>
                  <a:pt x="335433" y="28477"/>
                </a:lnTo>
                <a:lnTo>
                  <a:pt x="402370" y="42116"/>
                </a:lnTo>
                <a:lnTo>
                  <a:pt x="464503" y="71392"/>
                </a:lnTo>
                <a:lnTo>
                  <a:pt x="518331" y="116210"/>
                </a:lnTo>
                <a:lnTo>
                  <a:pt x="560355" y="176472"/>
                </a:lnTo>
                <a:lnTo>
                  <a:pt x="575845" y="212366"/>
                </a:lnTo>
                <a:lnTo>
                  <a:pt x="587072" y="252085"/>
                </a:lnTo>
                <a:lnTo>
                  <a:pt x="593598" y="295617"/>
                </a:lnTo>
                <a:lnTo>
                  <a:pt x="593598" y="437214"/>
                </a:lnTo>
                <a:lnTo>
                  <a:pt x="597701" y="428422"/>
                </a:lnTo>
                <a:lnTo>
                  <a:pt x="609757" y="391806"/>
                </a:lnTo>
                <a:lnTo>
                  <a:pt x="617897" y="352100"/>
                </a:lnTo>
                <a:lnTo>
                  <a:pt x="621792" y="309333"/>
                </a:lnTo>
                <a:close/>
              </a:path>
              <a:path extrusionOk="0" h="620395" w="622300">
                <a:moveTo>
                  <a:pt x="593598" y="437214"/>
                </a:moveTo>
                <a:lnTo>
                  <a:pt x="593598" y="324573"/>
                </a:lnTo>
                <a:lnTo>
                  <a:pt x="587206" y="367077"/>
                </a:lnTo>
                <a:lnTo>
                  <a:pt x="576257" y="405976"/>
                </a:lnTo>
                <a:lnTo>
                  <a:pt x="561167" y="441247"/>
                </a:lnTo>
                <a:lnTo>
                  <a:pt x="520230" y="500824"/>
                </a:lnTo>
                <a:lnTo>
                  <a:pt x="467728" y="545643"/>
                </a:lnTo>
                <a:lnTo>
                  <a:pt x="406993" y="575535"/>
                </a:lnTo>
                <a:lnTo>
                  <a:pt x="341358" y="590333"/>
                </a:lnTo>
                <a:lnTo>
                  <a:pt x="307743" y="592019"/>
                </a:lnTo>
                <a:lnTo>
                  <a:pt x="274154" y="589869"/>
                </a:lnTo>
                <a:lnTo>
                  <a:pt x="208714" y="573976"/>
                </a:lnTo>
                <a:lnTo>
                  <a:pt x="148370" y="542487"/>
                </a:lnTo>
                <a:lnTo>
                  <a:pt x="96456" y="495234"/>
                </a:lnTo>
                <a:lnTo>
                  <a:pt x="56302" y="432050"/>
                </a:lnTo>
                <a:lnTo>
                  <a:pt x="41677" y="394431"/>
                </a:lnTo>
                <a:lnTo>
                  <a:pt x="31242" y="352767"/>
                </a:lnTo>
                <a:lnTo>
                  <a:pt x="27432" y="309333"/>
                </a:lnTo>
                <a:lnTo>
                  <a:pt x="27432" y="436065"/>
                </a:lnTo>
                <a:lnTo>
                  <a:pt x="45435" y="471429"/>
                </a:lnTo>
                <a:lnTo>
                  <a:pt x="89509" y="529226"/>
                </a:lnTo>
                <a:lnTo>
                  <a:pt x="143140" y="572660"/>
                </a:lnTo>
                <a:lnTo>
                  <a:pt x="203673" y="601942"/>
                </a:lnTo>
                <a:lnTo>
                  <a:pt x="268453" y="617283"/>
                </a:lnTo>
                <a:lnTo>
                  <a:pt x="301607" y="619792"/>
                </a:lnTo>
                <a:lnTo>
                  <a:pt x="334827" y="618896"/>
                </a:lnTo>
                <a:lnTo>
                  <a:pt x="400140" y="606990"/>
                </a:lnTo>
                <a:lnTo>
                  <a:pt x="461739" y="581779"/>
                </a:lnTo>
                <a:lnTo>
                  <a:pt x="516968" y="543473"/>
                </a:lnTo>
                <a:lnTo>
                  <a:pt x="563173" y="492283"/>
                </a:lnTo>
                <a:lnTo>
                  <a:pt x="582063" y="461924"/>
                </a:lnTo>
                <a:lnTo>
                  <a:pt x="593598" y="437214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953004" y="5206745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3366515" y="4282440"/>
            <a:ext cx="593725" cy="594360"/>
          </a:xfrm>
          <a:custGeom>
            <a:rect b="b" l="l" r="r" t="t"/>
            <a:pathLst>
              <a:path extrusionOk="0" h="594360" w="593725">
                <a:moveTo>
                  <a:pt x="593598" y="297179"/>
                </a:moveTo>
                <a:lnTo>
                  <a:pt x="589720" y="249048"/>
                </a:lnTo>
                <a:lnTo>
                  <a:pt x="578492" y="203362"/>
                </a:lnTo>
                <a:lnTo>
                  <a:pt x="560515" y="160740"/>
                </a:lnTo>
                <a:lnTo>
                  <a:pt x="536393" y="121798"/>
                </a:lnTo>
                <a:lnTo>
                  <a:pt x="506730" y="87153"/>
                </a:lnTo>
                <a:lnTo>
                  <a:pt x="472129" y="57424"/>
                </a:lnTo>
                <a:lnTo>
                  <a:pt x="433193" y="33227"/>
                </a:lnTo>
                <a:lnTo>
                  <a:pt x="390528" y="15179"/>
                </a:lnTo>
                <a:lnTo>
                  <a:pt x="344734" y="3897"/>
                </a:lnTo>
                <a:lnTo>
                  <a:pt x="296418" y="0"/>
                </a:lnTo>
                <a:lnTo>
                  <a:pt x="248307" y="3897"/>
                </a:lnTo>
                <a:lnTo>
                  <a:pt x="202679" y="15179"/>
                </a:lnTo>
                <a:lnTo>
                  <a:pt x="160142" y="33227"/>
                </a:lnTo>
                <a:lnTo>
                  <a:pt x="121304" y="57424"/>
                </a:lnTo>
                <a:lnTo>
                  <a:pt x="86772" y="87153"/>
                </a:lnTo>
                <a:lnTo>
                  <a:pt x="57156" y="121798"/>
                </a:lnTo>
                <a:lnTo>
                  <a:pt x="33062" y="160740"/>
                </a:lnTo>
                <a:lnTo>
                  <a:pt x="15099" y="203362"/>
                </a:lnTo>
                <a:lnTo>
                  <a:pt x="3876" y="249048"/>
                </a:lnTo>
                <a:lnTo>
                  <a:pt x="0" y="297179"/>
                </a:lnTo>
                <a:lnTo>
                  <a:pt x="3876" y="345311"/>
                </a:lnTo>
                <a:lnTo>
                  <a:pt x="15099" y="390997"/>
                </a:lnTo>
                <a:lnTo>
                  <a:pt x="33062" y="433619"/>
                </a:lnTo>
                <a:lnTo>
                  <a:pt x="57156" y="472561"/>
                </a:lnTo>
                <a:lnTo>
                  <a:pt x="86772" y="507206"/>
                </a:lnTo>
                <a:lnTo>
                  <a:pt x="121304" y="536935"/>
                </a:lnTo>
                <a:lnTo>
                  <a:pt x="160142" y="561132"/>
                </a:lnTo>
                <a:lnTo>
                  <a:pt x="202679" y="579180"/>
                </a:lnTo>
                <a:lnTo>
                  <a:pt x="248307" y="590462"/>
                </a:lnTo>
                <a:lnTo>
                  <a:pt x="296418" y="594359"/>
                </a:lnTo>
                <a:lnTo>
                  <a:pt x="344734" y="590462"/>
                </a:lnTo>
                <a:lnTo>
                  <a:pt x="390528" y="579180"/>
                </a:lnTo>
                <a:lnTo>
                  <a:pt x="433193" y="561132"/>
                </a:lnTo>
                <a:lnTo>
                  <a:pt x="472129" y="536935"/>
                </a:lnTo>
                <a:lnTo>
                  <a:pt x="506729" y="507206"/>
                </a:lnTo>
                <a:lnTo>
                  <a:pt x="536393" y="472561"/>
                </a:lnTo>
                <a:lnTo>
                  <a:pt x="560515" y="433619"/>
                </a:lnTo>
                <a:lnTo>
                  <a:pt x="578492" y="390997"/>
                </a:lnTo>
                <a:lnTo>
                  <a:pt x="589720" y="345311"/>
                </a:lnTo>
                <a:lnTo>
                  <a:pt x="593598" y="29717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3352038" y="4269783"/>
            <a:ext cx="622300" cy="621030"/>
          </a:xfrm>
          <a:custGeom>
            <a:rect b="b" l="l" r="r" t="t"/>
            <a:pathLst>
              <a:path extrusionOk="0" h="621029" w="622300">
                <a:moveTo>
                  <a:pt x="621792" y="325837"/>
                </a:moveTo>
                <a:lnTo>
                  <a:pt x="621792" y="293833"/>
                </a:lnTo>
                <a:lnTo>
                  <a:pt x="620268" y="277831"/>
                </a:lnTo>
                <a:lnTo>
                  <a:pt x="611928" y="235049"/>
                </a:lnTo>
                <a:lnTo>
                  <a:pt x="599483" y="195836"/>
                </a:lnTo>
                <a:lnTo>
                  <a:pt x="583290" y="160193"/>
                </a:lnTo>
                <a:lnTo>
                  <a:pt x="541087" y="99616"/>
                </a:lnTo>
                <a:lnTo>
                  <a:pt x="488175" y="53314"/>
                </a:lnTo>
                <a:lnTo>
                  <a:pt x="427413" y="21286"/>
                </a:lnTo>
                <a:lnTo>
                  <a:pt x="361657" y="3528"/>
                </a:lnTo>
                <a:lnTo>
                  <a:pt x="327799" y="0"/>
                </a:lnTo>
                <a:lnTo>
                  <a:pt x="293764" y="38"/>
                </a:lnTo>
                <a:lnTo>
                  <a:pt x="226591" y="10814"/>
                </a:lnTo>
                <a:lnTo>
                  <a:pt x="162995" y="35853"/>
                </a:lnTo>
                <a:lnTo>
                  <a:pt x="105833" y="75153"/>
                </a:lnTo>
                <a:lnTo>
                  <a:pt x="57963" y="128711"/>
                </a:lnTo>
                <a:lnTo>
                  <a:pt x="22241" y="196526"/>
                </a:lnTo>
                <a:lnTo>
                  <a:pt x="9828" y="235778"/>
                </a:lnTo>
                <a:lnTo>
                  <a:pt x="1523" y="278593"/>
                </a:lnTo>
                <a:lnTo>
                  <a:pt x="0" y="309835"/>
                </a:lnTo>
                <a:lnTo>
                  <a:pt x="1524" y="341839"/>
                </a:lnTo>
                <a:lnTo>
                  <a:pt x="3810" y="357841"/>
                </a:lnTo>
                <a:lnTo>
                  <a:pt x="6858" y="373081"/>
                </a:lnTo>
                <a:lnTo>
                  <a:pt x="20984" y="421462"/>
                </a:lnTo>
                <a:lnTo>
                  <a:pt x="28194" y="436570"/>
                </a:lnTo>
                <a:lnTo>
                  <a:pt x="28194" y="294595"/>
                </a:lnTo>
                <a:lnTo>
                  <a:pt x="29718" y="280879"/>
                </a:lnTo>
                <a:lnTo>
                  <a:pt x="38512" y="237727"/>
                </a:lnTo>
                <a:lnTo>
                  <a:pt x="51798" y="198634"/>
                </a:lnTo>
                <a:lnTo>
                  <a:pt x="69138" y="163589"/>
                </a:lnTo>
                <a:lnTo>
                  <a:pt x="114231" y="105601"/>
                </a:lnTo>
                <a:lnTo>
                  <a:pt x="170291" y="63669"/>
                </a:lnTo>
                <a:lnTo>
                  <a:pt x="233818" y="37704"/>
                </a:lnTo>
                <a:lnTo>
                  <a:pt x="301313" y="27615"/>
                </a:lnTo>
                <a:lnTo>
                  <a:pt x="335454" y="28495"/>
                </a:lnTo>
                <a:lnTo>
                  <a:pt x="402338" y="42047"/>
                </a:lnTo>
                <a:lnTo>
                  <a:pt x="464438" y="71247"/>
                </a:lnTo>
                <a:lnTo>
                  <a:pt x="518256" y="116004"/>
                </a:lnTo>
                <a:lnTo>
                  <a:pt x="560292" y="176226"/>
                </a:lnTo>
                <a:lnTo>
                  <a:pt x="575798" y="212108"/>
                </a:lnTo>
                <a:lnTo>
                  <a:pt x="587045" y="251822"/>
                </a:lnTo>
                <a:lnTo>
                  <a:pt x="593598" y="295357"/>
                </a:lnTo>
                <a:lnTo>
                  <a:pt x="594360" y="309835"/>
                </a:lnTo>
                <a:lnTo>
                  <a:pt x="594360" y="436175"/>
                </a:lnTo>
                <a:lnTo>
                  <a:pt x="602352" y="419003"/>
                </a:lnTo>
                <a:lnTo>
                  <a:pt x="615612" y="373565"/>
                </a:lnTo>
                <a:lnTo>
                  <a:pt x="621792" y="325837"/>
                </a:lnTo>
                <a:close/>
              </a:path>
              <a:path extrusionOk="0" h="621029" w="622300">
                <a:moveTo>
                  <a:pt x="594360" y="436175"/>
                </a:moveTo>
                <a:lnTo>
                  <a:pt x="594360" y="309835"/>
                </a:lnTo>
                <a:lnTo>
                  <a:pt x="593598" y="325075"/>
                </a:lnTo>
                <a:lnTo>
                  <a:pt x="587266" y="367618"/>
                </a:lnTo>
                <a:lnTo>
                  <a:pt x="576370" y="406540"/>
                </a:lnTo>
                <a:lnTo>
                  <a:pt x="561325" y="441820"/>
                </a:lnTo>
                <a:lnTo>
                  <a:pt x="520456" y="501379"/>
                </a:lnTo>
                <a:lnTo>
                  <a:pt x="467996" y="546139"/>
                </a:lnTo>
                <a:lnTo>
                  <a:pt x="407280" y="575940"/>
                </a:lnTo>
                <a:lnTo>
                  <a:pt x="341642" y="590627"/>
                </a:lnTo>
                <a:lnTo>
                  <a:pt x="308020" y="592253"/>
                </a:lnTo>
                <a:lnTo>
                  <a:pt x="274418" y="590041"/>
                </a:lnTo>
                <a:lnTo>
                  <a:pt x="208944" y="574025"/>
                </a:lnTo>
                <a:lnTo>
                  <a:pt x="148554" y="542421"/>
                </a:lnTo>
                <a:lnTo>
                  <a:pt x="96583" y="495072"/>
                </a:lnTo>
                <a:lnTo>
                  <a:pt x="56367" y="431820"/>
                </a:lnTo>
                <a:lnTo>
                  <a:pt x="41710" y="394181"/>
                </a:lnTo>
                <a:lnTo>
                  <a:pt x="31242" y="352507"/>
                </a:lnTo>
                <a:lnTo>
                  <a:pt x="28194" y="324313"/>
                </a:lnTo>
                <a:lnTo>
                  <a:pt x="28194" y="436570"/>
                </a:lnTo>
                <a:lnTo>
                  <a:pt x="69739" y="505836"/>
                </a:lnTo>
                <a:lnTo>
                  <a:pt x="102913" y="540742"/>
                </a:lnTo>
                <a:lnTo>
                  <a:pt x="140982" y="570071"/>
                </a:lnTo>
                <a:lnTo>
                  <a:pt x="183218" y="593277"/>
                </a:lnTo>
                <a:lnTo>
                  <a:pt x="228895" y="609818"/>
                </a:lnTo>
                <a:lnTo>
                  <a:pt x="277284" y="619151"/>
                </a:lnTo>
                <a:lnTo>
                  <a:pt x="327660" y="620731"/>
                </a:lnTo>
                <a:lnTo>
                  <a:pt x="342900" y="619207"/>
                </a:lnTo>
                <a:lnTo>
                  <a:pt x="405853" y="606192"/>
                </a:lnTo>
                <a:lnTo>
                  <a:pt x="449691" y="588502"/>
                </a:lnTo>
                <a:lnTo>
                  <a:pt x="489850" y="564518"/>
                </a:lnTo>
                <a:lnTo>
                  <a:pt x="525762" y="534910"/>
                </a:lnTo>
                <a:lnTo>
                  <a:pt x="556861" y="500343"/>
                </a:lnTo>
                <a:lnTo>
                  <a:pt x="582580" y="461485"/>
                </a:lnTo>
                <a:lnTo>
                  <a:pt x="594360" y="436175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556764" y="3939540"/>
            <a:ext cx="1182370" cy="7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3029711" y="5668517"/>
            <a:ext cx="0" cy="198120"/>
          </a:xfrm>
          <a:custGeom>
            <a:rect b="b" l="l" r="r" t="t"/>
            <a:pathLst>
              <a:path extrusionOk="0" h="198120" w="120000">
                <a:moveTo>
                  <a:pt x="0" y="0"/>
                </a:moveTo>
                <a:lnTo>
                  <a:pt x="0" y="198120"/>
                </a:lnTo>
              </a:path>
            </a:pathLst>
          </a:custGeom>
          <a:noFill/>
          <a:ln cap="flat" cmpd="sng" w="1065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3234689" y="4874514"/>
            <a:ext cx="433705" cy="1081405"/>
          </a:xfrm>
          <a:custGeom>
            <a:rect b="b" l="l" r="r" t="t"/>
            <a:pathLst>
              <a:path extrusionOk="0" h="1081404" w="433704">
                <a:moveTo>
                  <a:pt x="433577" y="3810"/>
                </a:moveTo>
                <a:lnTo>
                  <a:pt x="423671" y="0"/>
                </a:lnTo>
                <a:lnTo>
                  <a:pt x="0" y="1077468"/>
                </a:lnTo>
                <a:lnTo>
                  <a:pt x="9905" y="1081278"/>
                </a:lnTo>
                <a:lnTo>
                  <a:pt x="433577" y="381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4950714" y="1906523"/>
            <a:ext cx="5107940" cy="5751830"/>
          </a:xfrm>
          <a:custGeom>
            <a:rect b="b" l="l" r="r" t="t"/>
            <a:pathLst>
              <a:path extrusionOk="0" h="5751830" w="510794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2816351" y="2408343"/>
            <a:ext cx="2007870" cy="0"/>
          </a:xfrm>
          <a:custGeom>
            <a:rect b="b" l="l" r="r" t="t"/>
            <a:pathLst>
              <a:path extrusionOk="0" h="120000"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noFill/>
          <a:ln cap="flat" cmpd="sng" w="2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2749308" y="3052220"/>
            <a:ext cx="2008505" cy="0"/>
          </a:xfrm>
          <a:custGeom>
            <a:rect b="b" l="l" r="r" t="t"/>
            <a:pathLst>
              <a:path extrusionOk="0" h="120000"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noFill/>
          <a:ln cap="flat" cmpd="sng" w="2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575">
            <a:spAutoFit/>
          </a:bodyPr>
          <a:lstStyle/>
          <a:p>
            <a:pPr indent="-176530" lvl="0" marL="338455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/>
              <a:t>Are the edges highlighted in </a:t>
            </a:r>
            <a:r>
              <a:rPr lang="en-US" sz="3950">
                <a:solidFill>
                  <a:srgbClr val="FF0000"/>
                </a:solidFill>
              </a:rPr>
              <a:t>red </a:t>
            </a:r>
            <a:r>
              <a:rPr lang="en-US" sz="3950"/>
              <a:t>part of  a spanning tree of the original graph?</a:t>
            </a:r>
            <a:endParaRPr sz="3950"/>
          </a:p>
        </p:txBody>
      </p:sp>
      <p:sp>
        <p:nvSpPr>
          <p:cNvPr id="191" name="Google Shape;191;p27"/>
          <p:cNvSpPr/>
          <p:nvPr/>
        </p:nvSpPr>
        <p:spPr>
          <a:xfrm>
            <a:off x="5085588" y="6424421"/>
            <a:ext cx="4672330" cy="586740"/>
          </a:xfrm>
          <a:custGeom>
            <a:rect b="b" l="l" r="r" t="t"/>
            <a:pathLst>
              <a:path extrusionOk="0" h="586740" w="467233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5085588" y="6424421"/>
            <a:ext cx="4672330" cy="586740"/>
          </a:xfrm>
          <a:custGeom>
            <a:rect b="b" l="l" r="r" t="t"/>
            <a:pathLst>
              <a:path extrusionOk="0" h="586740" w="467233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8762238" y="2852166"/>
            <a:ext cx="31750" cy="3907790"/>
          </a:xfrm>
          <a:custGeom>
            <a:rect b="b" l="l" r="r" t="t"/>
            <a:pathLst>
              <a:path extrusionOk="0" h="3907790" w="31750">
                <a:moveTo>
                  <a:pt x="31242" y="3897629"/>
                </a:moveTo>
                <a:lnTo>
                  <a:pt x="31242" y="10667"/>
                </a:lnTo>
                <a:lnTo>
                  <a:pt x="0" y="0"/>
                </a:lnTo>
                <a:lnTo>
                  <a:pt x="0" y="3907535"/>
                </a:lnTo>
                <a:lnTo>
                  <a:pt x="31242" y="3897629"/>
                </a:lnTo>
                <a:close/>
              </a:path>
            </a:pathLst>
          </a:custGeom>
          <a:solidFill>
            <a:srgbClr val="8839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8730995" y="2842260"/>
            <a:ext cx="31750" cy="3928110"/>
          </a:xfrm>
          <a:custGeom>
            <a:rect b="b" l="l" r="r" t="t"/>
            <a:pathLst>
              <a:path extrusionOk="0" h="3928109" w="31750">
                <a:moveTo>
                  <a:pt x="31242" y="3917441"/>
                </a:moveTo>
                <a:lnTo>
                  <a:pt x="31242" y="9905"/>
                </a:lnTo>
                <a:lnTo>
                  <a:pt x="0" y="0"/>
                </a:lnTo>
                <a:lnTo>
                  <a:pt x="0" y="3928109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8E3B3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8698992" y="2842260"/>
            <a:ext cx="32384" cy="3938904"/>
          </a:xfrm>
          <a:custGeom>
            <a:rect b="b" l="l" r="r" t="t"/>
            <a:pathLst>
              <a:path extrusionOk="0" h="3938904" w="32384">
                <a:moveTo>
                  <a:pt x="32003" y="3928110"/>
                </a:moveTo>
                <a:lnTo>
                  <a:pt x="32003" y="0"/>
                </a:lnTo>
                <a:lnTo>
                  <a:pt x="0" y="0"/>
                </a:lnTo>
                <a:lnTo>
                  <a:pt x="0" y="3938778"/>
                </a:lnTo>
                <a:lnTo>
                  <a:pt x="32003" y="3928110"/>
                </a:lnTo>
                <a:close/>
              </a:path>
            </a:pathLst>
          </a:custGeom>
          <a:solidFill>
            <a:srgbClr val="933D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8657081" y="2831592"/>
            <a:ext cx="41910" cy="3959860"/>
          </a:xfrm>
          <a:custGeom>
            <a:rect b="b" l="l" r="r" t="t"/>
            <a:pathLst>
              <a:path extrusionOk="0" h="3959859" w="41909">
                <a:moveTo>
                  <a:pt x="41910" y="3949446"/>
                </a:moveTo>
                <a:lnTo>
                  <a:pt x="41910" y="10668"/>
                </a:lnTo>
                <a:lnTo>
                  <a:pt x="0" y="0"/>
                </a:lnTo>
                <a:lnTo>
                  <a:pt x="0" y="3959352"/>
                </a:lnTo>
                <a:lnTo>
                  <a:pt x="41910" y="3949446"/>
                </a:lnTo>
                <a:close/>
              </a:path>
            </a:pathLst>
          </a:custGeom>
          <a:solidFill>
            <a:srgbClr val="983F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8563356" y="2820923"/>
            <a:ext cx="41910" cy="3980815"/>
          </a:xfrm>
          <a:custGeom>
            <a:rect b="b" l="l" r="r" t="t"/>
            <a:pathLst>
              <a:path extrusionOk="0" h="3980815" w="41909">
                <a:moveTo>
                  <a:pt x="41910" y="3970020"/>
                </a:moveTo>
                <a:lnTo>
                  <a:pt x="41910" y="10668"/>
                </a:lnTo>
                <a:lnTo>
                  <a:pt x="0" y="0"/>
                </a:lnTo>
                <a:lnTo>
                  <a:pt x="0" y="3980688"/>
                </a:lnTo>
                <a:lnTo>
                  <a:pt x="41910" y="3970020"/>
                </a:lnTo>
                <a:close/>
              </a:path>
            </a:pathLst>
          </a:custGeom>
          <a:solidFill>
            <a:srgbClr val="A2434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8322564" y="2820923"/>
            <a:ext cx="52069" cy="3980815"/>
          </a:xfrm>
          <a:custGeom>
            <a:rect b="b" l="l" r="r" t="t"/>
            <a:pathLst>
              <a:path extrusionOk="0" h="3980815" w="52070">
                <a:moveTo>
                  <a:pt x="51816" y="3980688"/>
                </a:moveTo>
                <a:lnTo>
                  <a:pt x="51816" y="0"/>
                </a:lnTo>
                <a:lnTo>
                  <a:pt x="0" y="10667"/>
                </a:lnTo>
                <a:lnTo>
                  <a:pt x="0" y="3970020"/>
                </a:lnTo>
                <a:lnTo>
                  <a:pt x="51816" y="3980688"/>
                </a:lnTo>
                <a:close/>
              </a:path>
            </a:pathLst>
          </a:custGeom>
          <a:solidFill>
            <a:srgbClr val="B64C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8228076" y="2831592"/>
            <a:ext cx="41910" cy="3959860"/>
          </a:xfrm>
          <a:custGeom>
            <a:rect b="b" l="l" r="r" t="t"/>
            <a:pathLst>
              <a:path extrusionOk="0" h="3959859" w="41909">
                <a:moveTo>
                  <a:pt x="41910" y="3959352"/>
                </a:moveTo>
                <a:lnTo>
                  <a:pt x="41910" y="0"/>
                </a:lnTo>
                <a:lnTo>
                  <a:pt x="0" y="10667"/>
                </a:lnTo>
                <a:lnTo>
                  <a:pt x="0" y="3949446"/>
                </a:lnTo>
                <a:lnTo>
                  <a:pt x="41910" y="395935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8186166" y="2842260"/>
            <a:ext cx="41910" cy="3938904"/>
          </a:xfrm>
          <a:custGeom>
            <a:rect b="b" l="l" r="r" t="t"/>
            <a:pathLst>
              <a:path extrusionOk="0" h="3938904" w="41909">
                <a:moveTo>
                  <a:pt x="41910" y="3938778"/>
                </a:moveTo>
                <a:lnTo>
                  <a:pt x="41910" y="0"/>
                </a:lnTo>
                <a:lnTo>
                  <a:pt x="0" y="9905"/>
                </a:lnTo>
                <a:lnTo>
                  <a:pt x="0" y="3928110"/>
                </a:lnTo>
                <a:lnTo>
                  <a:pt x="41910" y="3938778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8144256" y="2852166"/>
            <a:ext cx="41910" cy="3918585"/>
          </a:xfrm>
          <a:custGeom>
            <a:rect b="b" l="l" r="r" t="t"/>
            <a:pathLst>
              <a:path extrusionOk="0" h="3918584" w="41909">
                <a:moveTo>
                  <a:pt x="41910" y="3918204"/>
                </a:moveTo>
                <a:lnTo>
                  <a:pt x="41910" y="0"/>
                </a:lnTo>
                <a:lnTo>
                  <a:pt x="0" y="10667"/>
                </a:lnTo>
                <a:lnTo>
                  <a:pt x="0" y="3907536"/>
                </a:lnTo>
                <a:lnTo>
                  <a:pt x="41910" y="3918204"/>
                </a:lnTo>
                <a:close/>
              </a:path>
            </a:pathLst>
          </a:custGeom>
          <a:solidFill>
            <a:srgbClr val="BB4E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102345" y="2862833"/>
            <a:ext cx="41910" cy="3896995"/>
          </a:xfrm>
          <a:custGeom>
            <a:rect b="b" l="l" r="r" t="t"/>
            <a:pathLst>
              <a:path extrusionOk="0" h="3896995" w="41909">
                <a:moveTo>
                  <a:pt x="41910" y="3896867"/>
                </a:moveTo>
                <a:lnTo>
                  <a:pt x="41910" y="0"/>
                </a:lnTo>
                <a:lnTo>
                  <a:pt x="0" y="10667"/>
                </a:lnTo>
                <a:lnTo>
                  <a:pt x="0" y="3876293"/>
                </a:lnTo>
                <a:lnTo>
                  <a:pt x="41910" y="3896867"/>
                </a:lnTo>
                <a:close/>
              </a:path>
            </a:pathLst>
          </a:custGeom>
          <a:solidFill>
            <a:srgbClr val="B64C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8049768" y="2884170"/>
            <a:ext cx="31750" cy="3844290"/>
          </a:xfrm>
          <a:custGeom>
            <a:rect b="b" l="l" r="r" t="t"/>
            <a:pathLst>
              <a:path extrusionOk="0" h="3844290" w="31750">
                <a:moveTo>
                  <a:pt x="31242" y="3844290"/>
                </a:moveTo>
                <a:lnTo>
                  <a:pt x="31242" y="0"/>
                </a:lnTo>
                <a:lnTo>
                  <a:pt x="0" y="9905"/>
                </a:lnTo>
                <a:lnTo>
                  <a:pt x="0" y="3833622"/>
                </a:lnTo>
                <a:lnTo>
                  <a:pt x="31242" y="3844290"/>
                </a:lnTo>
                <a:close/>
              </a:path>
            </a:pathLst>
          </a:custGeom>
          <a:solidFill>
            <a:srgbClr val="AC48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8018526" y="6665976"/>
            <a:ext cx="817244" cy="135890"/>
          </a:xfrm>
          <a:custGeom>
            <a:rect b="b" l="l" r="r" t="t"/>
            <a:pathLst>
              <a:path extrusionOk="0" h="135890" w="817245">
                <a:moveTo>
                  <a:pt x="816863" y="41909"/>
                </a:moveTo>
                <a:lnTo>
                  <a:pt x="806195" y="51815"/>
                </a:lnTo>
                <a:lnTo>
                  <a:pt x="796289" y="73151"/>
                </a:lnTo>
                <a:lnTo>
                  <a:pt x="774953" y="83819"/>
                </a:lnTo>
                <a:lnTo>
                  <a:pt x="743711" y="93725"/>
                </a:lnTo>
                <a:lnTo>
                  <a:pt x="712469" y="104393"/>
                </a:lnTo>
                <a:lnTo>
                  <a:pt x="680465" y="115061"/>
                </a:lnTo>
                <a:lnTo>
                  <a:pt x="638555" y="124967"/>
                </a:lnTo>
                <a:lnTo>
                  <a:pt x="586739" y="124967"/>
                </a:lnTo>
                <a:lnTo>
                  <a:pt x="544829" y="135635"/>
                </a:lnTo>
                <a:lnTo>
                  <a:pt x="355853" y="135635"/>
                </a:lnTo>
                <a:lnTo>
                  <a:pt x="304037" y="124967"/>
                </a:lnTo>
                <a:lnTo>
                  <a:pt x="251459" y="124967"/>
                </a:lnTo>
                <a:lnTo>
                  <a:pt x="209549" y="115061"/>
                </a:lnTo>
                <a:lnTo>
                  <a:pt x="125729" y="93725"/>
                </a:lnTo>
                <a:lnTo>
                  <a:pt x="83819" y="73151"/>
                </a:lnTo>
                <a:lnTo>
                  <a:pt x="62483" y="62483"/>
                </a:lnTo>
                <a:lnTo>
                  <a:pt x="31241" y="51815"/>
                </a:lnTo>
                <a:lnTo>
                  <a:pt x="20573" y="31241"/>
                </a:lnTo>
                <a:lnTo>
                  <a:pt x="0" y="9905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8018526" y="2820923"/>
            <a:ext cx="817244" cy="115570"/>
          </a:xfrm>
          <a:custGeom>
            <a:rect b="b" l="l" r="r" t="t"/>
            <a:pathLst>
              <a:path extrusionOk="0" h="115569" w="817245">
                <a:moveTo>
                  <a:pt x="816863" y="83820"/>
                </a:moveTo>
                <a:lnTo>
                  <a:pt x="774953" y="41910"/>
                </a:lnTo>
                <a:lnTo>
                  <a:pt x="712469" y="21336"/>
                </a:lnTo>
                <a:lnTo>
                  <a:pt x="680465" y="21336"/>
                </a:lnTo>
                <a:lnTo>
                  <a:pt x="638555" y="10668"/>
                </a:lnTo>
                <a:lnTo>
                  <a:pt x="586739" y="10668"/>
                </a:lnTo>
                <a:lnTo>
                  <a:pt x="544829" y="0"/>
                </a:lnTo>
                <a:lnTo>
                  <a:pt x="355853" y="0"/>
                </a:lnTo>
                <a:lnTo>
                  <a:pt x="304037" y="10668"/>
                </a:lnTo>
                <a:lnTo>
                  <a:pt x="251459" y="10668"/>
                </a:lnTo>
                <a:lnTo>
                  <a:pt x="209549" y="21336"/>
                </a:lnTo>
                <a:lnTo>
                  <a:pt x="167639" y="31242"/>
                </a:lnTo>
                <a:lnTo>
                  <a:pt x="83819" y="52578"/>
                </a:lnTo>
                <a:lnTo>
                  <a:pt x="62483" y="63246"/>
                </a:lnTo>
                <a:lnTo>
                  <a:pt x="31241" y="73152"/>
                </a:lnTo>
                <a:lnTo>
                  <a:pt x="20573" y="83820"/>
                </a:lnTo>
                <a:lnTo>
                  <a:pt x="0" y="105156"/>
                </a:lnTo>
                <a:lnTo>
                  <a:pt x="0" y="115062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6750557" y="5439917"/>
            <a:ext cx="32384" cy="1299210"/>
          </a:xfrm>
          <a:custGeom>
            <a:rect b="b" l="l" r="r" t="t"/>
            <a:pathLst>
              <a:path extrusionOk="0" h="1299209" w="32384">
                <a:moveTo>
                  <a:pt x="32003" y="1277874"/>
                </a:moveTo>
                <a:lnTo>
                  <a:pt x="32003" y="0"/>
                </a:lnTo>
                <a:lnTo>
                  <a:pt x="0" y="10668"/>
                </a:lnTo>
                <a:lnTo>
                  <a:pt x="0" y="1299210"/>
                </a:lnTo>
                <a:lnTo>
                  <a:pt x="32003" y="1277874"/>
                </a:lnTo>
                <a:close/>
              </a:path>
            </a:pathLst>
          </a:custGeom>
          <a:solidFill>
            <a:srgbClr val="3455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6719316" y="5450585"/>
            <a:ext cx="31750" cy="1299210"/>
          </a:xfrm>
          <a:custGeom>
            <a:rect b="b" l="l" r="r" t="t"/>
            <a:pathLst>
              <a:path extrusionOk="0" h="1299209" w="31750">
                <a:moveTo>
                  <a:pt x="31242" y="1288541"/>
                </a:moveTo>
                <a:lnTo>
                  <a:pt x="31242" y="0"/>
                </a:lnTo>
                <a:lnTo>
                  <a:pt x="0" y="0"/>
                </a:lnTo>
                <a:lnTo>
                  <a:pt x="0" y="1299209"/>
                </a:lnTo>
                <a:lnTo>
                  <a:pt x="31242" y="1288541"/>
                </a:lnTo>
                <a:close/>
              </a:path>
            </a:pathLst>
          </a:custGeom>
          <a:solidFill>
            <a:srgbClr val="3658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688073" y="5450585"/>
            <a:ext cx="31750" cy="1309370"/>
          </a:xfrm>
          <a:custGeom>
            <a:rect b="b" l="l" r="r" t="t"/>
            <a:pathLst>
              <a:path extrusionOk="0" h="1309370" w="31750">
                <a:moveTo>
                  <a:pt x="31242" y="1299210"/>
                </a:moveTo>
                <a:lnTo>
                  <a:pt x="31242" y="0"/>
                </a:lnTo>
                <a:lnTo>
                  <a:pt x="0" y="10668"/>
                </a:lnTo>
                <a:lnTo>
                  <a:pt x="0" y="1309116"/>
                </a:lnTo>
                <a:lnTo>
                  <a:pt x="31242" y="1299210"/>
                </a:lnTo>
                <a:close/>
              </a:path>
            </a:pathLst>
          </a:custGeom>
          <a:solidFill>
            <a:srgbClr val="385C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646164" y="5461253"/>
            <a:ext cx="41910" cy="1309370"/>
          </a:xfrm>
          <a:custGeom>
            <a:rect b="b" l="l" r="r" t="t"/>
            <a:pathLst>
              <a:path extrusionOk="0" h="1309370" w="41909">
                <a:moveTo>
                  <a:pt x="41909" y="1298448"/>
                </a:moveTo>
                <a:lnTo>
                  <a:pt x="41909" y="0"/>
                </a:lnTo>
                <a:lnTo>
                  <a:pt x="0" y="0"/>
                </a:lnTo>
                <a:lnTo>
                  <a:pt x="0" y="1309116"/>
                </a:lnTo>
                <a:lnTo>
                  <a:pt x="41909" y="1298448"/>
                </a:lnTo>
                <a:close/>
              </a:path>
            </a:pathLst>
          </a:custGeom>
          <a:solidFill>
            <a:srgbClr val="3A5F8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6593585" y="5461253"/>
            <a:ext cx="52705" cy="1320165"/>
          </a:xfrm>
          <a:custGeom>
            <a:rect b="b" l="l" r="r" t="t"/>
            <a:pathLst>
              <a:path extrusionOk="0" h="1320165" w="52704">
                <a:moveTo>
                  <a:pt x="52577" y="1309115"/>
                </a:moveTo>
                <a:lnTo>
                  <a:pt x="52577" y="0"/>
                </a:lnTo>
                <a:lnTo>
                  <a:pt x="0" y="0"/>
                </a:lnTo>
                <a:lnTo>
                  <a:pt x="0" y="1319783"/>
                </a:lnTo>
                <a:lnTo>
                  <a:pt x="52577" y="1309115"/>
                </a:lnTo>
                <a:close/>
              </a:path>
            </a:pathLst>
          </a:custGeom>
          <a:solidFill>
            <a:srgbClr val="3C62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6551676" y="5461253"/>
            <a:ext cx="41910" cy="1329690"/>
          </a:xfrm>
          <a:custGeom>
            <a:rect b="b" l="l" r="r" t="t"/>
            <a:pathLst>
              <a:path extrusionOk="0" h="1329690" w="41909">
                <a:moveTo>
                  <a:pt x="41909" y="1319784"/>
                </a:moveTo>
                <a:lnTo>
                  <a:pt x="41909" y="0"/>
                </a:lnTo>
                <a:lnTo>
                  <a:pt x="0" y="9906"/>
                </a:lnTo>
                <a:lnTo>
                  <a:pt x="0" y="1329690"/>
                </a:lnTo>
                <a:lnTo>
                  <a:pt x="41909" y="1319784"/>
                </a:lnTo>
                <a:close/>
              </a:path>
            </a:pathLst>
          </a:custGeom>
          <a:solidFill>
            <a:srgbClr val="3E65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447282" y="5471159"/>
            <a:ext cx="52069" cy="1330960"/>
          </a:xfrm>
          <a:custGeom>
            <a:rect b="b" l="l" r="r" t="t"/>
            <a:pathLst>
              <a:path extrusionOk="0" h="1330959" w="52070">
                <a:moveTo>
                  <a:pt x="51815" y="1319784"/>
                </a:moveTo>
                <a:lnTo>
                  <a:pt x="51815" y="0"/>
                </a:lnTo>
                <a:lnTo>
                  <a:pt x="0" y="0"/>
                </a:lnTo>
                <a:lnTo>
                  <a:pt x="0" y="1330452"/>
                </a:lnTo>
                <a:lnTo>
                  <a:pt x="51815" y="1319784"/>
                </a:lnTo>
                <a:close/>
              </a:path>
            </a:pathLst>
          </a:custGeom>
          <a:solidFill>
            <a:srgbClr val="436D9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6216396" y="5471159"/>
            <a:ext cx="41910" cy="1330960"/>
          </a:xfrm>
          <a:custGeom>
            <a:rect b="b" l="l" r="r" t="t"/>
            <a:pathLst>
              <a:path extrusionOk="0" h="1330959" w="41910">
                <a:moveTo>
                  <a:pt x="41910" y="1330452"/>
                </a:moveTo>
                <a:lnTo>
                  <a:pt x="41910" y="0"/>
                </a:lnTo>
                <a:lnTo>
                  <a:pt x="0" y="0"/>
                </a:lnTo>
                <a:lnTo>
                  <a:pt x="0" y="1319783"/>
                </a:lnTo>
                <a:lnTo>
                  <a:pt x="41910" y="1330452"/>
                </a:lnTo>
                <a:close/>
              </a:path>
            </a:pathLst>
          </a:custGeom>
          <a:solidFill>
            <a:srgbClr val="4B7A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6132576" y="5461253"/>
            <a:ext cx="32384" cy="1329690"/>
          </a:xfrm>
          <a:custGeom>
            <a:rect b="b" l="l" r="r" t="t"/>
            <a:pathLst>
              <a:path extrusionOk="0" h="1329690" w="32385">
                <a:moveTo>
                  <a:pt x="32003" y="1329689"/>
                </a:moveTo>
                <a:lnTo>
                  <a:pt x="32003" y="9905"/>
                </a:lnTo>
                <a:lnTo>
                  <a:pt x="0" y="0"/>
                </a:lnTo>
                <a:lnTo>
                  <a:pt x="0" y="1319783"/>
                </a:lnTo>
                <a:lnTo>
                  <a:pt x="32003" y="1329689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6090665" y="5461253"/>
            <a:ext cx="41910" cy="1320165"/>
          </a:xfrm>
          <a:custGeom>
            <a:rect b="b" l="l" r="r" t="t"/>
            <a:pathLst>
              <a:path extrusionOk="0" h="1320165" w="41910">
                <a:moveTo>
                  <a:pt x="41910" y="1319784"/>
                </a:moveTo>
                <a:lnTo>
                  <a:pt x="41910" y="0"/>
                </a:lnTo>
                <a:lnTo>
                  <a:pt x="0" y="0"/>
                </a:lnTo>
                <a:lnTo>
                  <a:pt x="0" y="1309116"/>
                </a:lnTo>
                <a:lnTo>
                  <a:pt x="41910" y="1319784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6059423" y="5461253"/>
            <a:ext cx="31750" cy="1309370"/>
          </a:xfrm>
          <a:custGeom>
            <a:rect b="b" l="l" r="r" t="t"/>
            <a:pathLst>
              <a:path extrusionOk="0" h="1309370" w="31750">
                <a:moveTo>
                  <a:pt x="31241" y="1309115"/>
                </a:moveTo>
                <a:lnTo>
                  <a:pt x="31241" y="0"/>
                </a:lnTo>
                <a:lnTo>
                  <a:pt x="0" y="0"/>
                </a:lnTo>
                <a:lnTo>
                  <a:pt x="0" y="1298447"/>
                </a:lnTo>
                <a:lnTo>
                  <a:pt x="31241" y="1309115"/>
                </a:lnTo>
                <a:close/>
              </a:path>
            </a:pathLst>
          </a:custGeom>
          <a:solidFill>
            <a:srgbClr val="4D7D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006846" y="5387340"/>
            <a:ext cx="817880" cy="83820"/>
          </a:xfrm>
          <a:custGeom>
            <a:rect b="b" l="l" r="r" t="t"/>
            <a:pathLst>
              <a:path extrusionOk="0" h="83820" w="817879">
                <a:moveTo>
                  <a:pt x="817625" y="41909"/>
                </a:moveTo>
                <a:lnTo>
                  <a:pt x="817625" y="32003"/>
                </a:lnTo>
                <a:lnTo>
                  <a:pt x="806957" y="32003"/>
                </a:lnTo>
                <a:lnTo>
                  <a:pt x="796289" y="21335"/>
                </a:lnTo>
                <a:lnTo>
                  <a:pt x="775715" y="21335"/>
                </a:lnTo>
                <a:lnTo>
                  <a:pt x="754379" y="10667"/>
                </a:lnTo>
                <a:lnTo>
                  <a:pt x="691895" y="10667"/>
                </a:lnTo>
                <a:lnTo>
                  <a:pt x="649985" y="0"/>
                </a:lnTo>
                <a:lnTo>
                  <a:pt x="293369" y="0"/>
                </a:lnTo>
                <a:lnTo>
                  <a:pt x="251459" y="10668"/>
                </a:lnTo>
                <a:lnTo>
                  <a:pt x="167639" y="10668"/>
                </a:lnTo>
                <a:lnTo>
                  <a:pt x="125729" y="21336"/>
                </a:lnTo>
                <a:lnTo>
                  <a:pt x="94487" y="21336"/>
                </a:lnTo>
                <a:lnTo>
                  <a:pt x="63245" y="32004"/>
                </a:lnTo>
                <a:lnTo>
                  <a:pt x="41909" y="32004"/>
                </a:lnTo>
                <a:lnTo>
                  <a:pt x="21335" y="41910"/>
                </a:lnTo>
                <a:lnTo>
                  <a:pt x="10667" y="41910"/>
                </a:lnTo>
                <a:lnTo>
                  <a:pt x="0" y="52578"/>
                </a:lnTo>
                <a:lnTo>
                  <a:pt x="10667" y="52578"/>
                </a:lnTo>
                <a:lnTo>
                  <a:pt x="21335" y="63246"/>
                </a:lnTo>
                <a:lnTo>
                  <a:pt x="32003" y="63246"/>
                </a:lnTo>
                <a:lnTo>
                  <a:pt x="52577" y="73914"/>
                </a:lnTo>
                <a:lnTo>
                  <a:pt x="125729" y="73914"/>
                </a:lnTo>
                <a:lnTo>
                  <a:pt x="157733" y="83820"/>
                </a:lnTo>
                <a:lnTo>
                  <a:pt x="544829" y="83820"/>
                </a:lnTo>
                <a:lnTo>
                  <a:pt x="586739" y="73913"/>
                </a:lnTo>
                <a:lnTo>
                  <a:pt x="681227" y="73913"/>
                </a:lnTo>
                <a:lnTo>
                  <a:pt x="712469" y="63245"/>
                </a:lnTo>
                <a:lnTo>
                  <a:pt x="743711" y="63245"/>
                </a:lnTo>
                <a:lnTo>
                  <a:pt x="775715" y="52577"/>
                </a:lnTo>
                <a:lnTo>
                  <a:pt x="796289" y="52577"/>
                </a:lnTo>
                <a:lnTo>
                  <a:pt x="806957" y="41909"/>
                </a:lnTo>
                <a:lnTo>
                  <a:pt x="817625" y="41909"/>
                </a:lnTo>
                <a:close/>
              </a:path>
            </a:pathLst>
          </a:custGeom>
          <a:solidFill>
            <a:srgbClr val="3B61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6006846" y="6675881"/>
            <a:ext cx="817880" cy="125730"/>
          </a:xfrm>
          <a:custGeom>
            <a:rect b="b" l="l" r="r" t="t"/>
            <a:pathLst>
              <a:path extrusionOk="0" h="125729" w="81787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6006846" y="5387340"/>
            <a:ext cx="817880" cy="83820"/>
          </a:xfrm>
          <a:custGeom>
            <a:rect b="b" l="l" r="r" t="t"/>
            <a:pathLst>
              <a:path extrusionOk="0" h="83820" w="817879">
                <a:moveTo>
                  <a:pt x="471677" y="0"/>
                </a:moveTo>
                <a:lnTo>
                  <a:pt x="649985" y="0"/>
                </a:lnTo>
                <a:lnTo>
                  <a:pt x="691895" y="10667"/>
                </a:lnTo>
                <a:lnTo>
                  <a:pt x="754379" y="10667"/>
                </a:lnTo>
                <a:lnTo>
                  <a:pt x="775715" y="21335"/>
                </a:lnTo>
                <a:lnTo>
                  <a:pt x="796289" y="21335"/>
                </a:lnTo>
                <a:lnTo>
                  <a:pt x="806957" y="32003"/>
                </a:lnTo>
                <a:lnTo>
                  <a:pt x="817625" y="32003"/>
                </a:lnTo>
                <a:lnTo>
                  <a:pt x="817625" y="41909"/>
                </a:lnTo>
                <a:lnTo>
                  <a:pt x="806957" y="41909"/>
                </a:lnTo>
                <a:lnTo>
                  <a:pt x="796289" y="52577"/>
                </a:lnTo>
                <a:lnTo>
                  <a:pt x="775715" y="52577"/>
                </a:lnTo>
                <a:lnTo>
                  <a:pt x="743711" y="63245"/>
                </a:lnTo>
                <a:lnTo>
                  <a:pt x="712469" y="63245"/>
                </a:lnTo>
                <a:lnTo>
                  <a:pt x="681227" y="73913"/>
                </a:lnTo>
                <a:lnTo>
                  <a:pt x="586739" y="73913"/>
                </a:lnTo>
                <a:lnTo>
                  <a:pt x="544829" y="83820"/>
                </a:lnTo>
                <a:lnTo>
                  <a:pt x="492251" y="83820"/>
                </a:lnTo>
                <a:lnTo>
                  <a:pt x="445134" y="83820"/>
                </a:lnTo>
                <a:lnTo>
                  <a:pt x="398017" y="83820"/>
                </a:lnTo>
                <a:lnTo>
                  <a:pt x="350900" y="83820"/>
                </a:lnTo>
                <a:lnTo>
                  <a:pt x="303783" y="83820"/>
                </a:lnTo>
                <a:lnTo>
                  <a:pt x="256666" y="83820"/>
                </a:lnTo>
                <a:lnTo>
                  <a:pt x="209549" y="83820"/>
                </a:lnTo>
                <a:lnTo>
                  <a:pt x="157733" y="83820"/>
                </a:lnTo>
                <a:lnTo>
                  <a:pt x="125729" y="73914"/>
                </a:lnTo>
                <a:lnTo>
                  <a:pt x="52577" y="73914"/>
                </a:lnTo>
                <a:lnTo>
                  <a:pt x="32003" y="63246"/>
                </a:lnTo>
                <a:lnTo>
                  <a:pt x="21335" y="63246"/>
                </a:lnTo>
                <a:lnTo>
                  <a:pt x="10667" y="52578"/>
                </a:lnTo>
                <a:lnTo>
                  <a:pt x="0" y="52578"/>
                </a:lnTo>
                <a:lnTo>
                  <a:pt x="10667" y="41910"/>
                </a:lnTo>
                <a:lnTo>
                  <a:pt x="21335" y="41910"/>
                </a:lnTo>
                <a:lnTo>
                  <a:pt x="41909" y="32004"/>
                </a:lnTo>
                <a:lnTo>
                  <a:pt x="63245" y="32004"/>
                </a:lnTo>
                <a:lnTo>
                  <a:pt x="94487" y="21336"/>
                </a:lnTo>
                <a:lnTo>
                  <a:pt x="125729" y="21336"/>
                </a:lnTo>
                <a:lnTo>
                  <a:pt x="167639" y="10668"/>
                </a:lnTo>
                <a:lnTo>
                  <a:pt x="251459" y="10668"/>
                </a:lnTo>
                <a:lnTo>
                  <a:pt x="293369" y="0"/>
                </a:lnTo>
                <a:lnTo>
                  <a:pt x="471677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88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50010" marR="0" rtl="0" algn="l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66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90804" y="2167635"/>
            <a:ext cx="2136140" cy="121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why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AutoNum type="arabicPeriod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why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976122" y="3873860"/>
            <a:ext cx="2562606" cy="2679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210310" y="5523738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209292" y="6078473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2209292" y="5285994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813051" y="4018788"/>
            <a:ext cx="1183640" cy="7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3150361" y="5514594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950714" y="1906523"/>
            <a:ext cx="5107940" cy="5751830"/>
          </a:xfrm>
          <a:custGeom>
            <a:rect b="b" l="l" r="r" t="t"/>
            <a:pathLst>
              <a:path extrusionOk="0" h="5751830" w="510794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2816351" y="2677329"/>
            <a:ext cx="2007870" cy="0"/>
          </a:xfrm>
          <a:custGeom>
            <a:rect b="b" l="l" r="r" t="t"/>
            <a:pathLst>
              <a:path extrusionOk="0" h="120000"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noFill/>
          <a:ln cap="flat" cmpd="sng" w="2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749308" y="3321206"/>
            <a:ext cx="2008505" cy="0"/>
          </a:xfrm>
          <a:custGeom>
            <a:rect b="b" l="l" r="r" t="t"/>
            <a:pathLst>
              <a:path extrusionOk="0" h="120000"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noFill/>
          <a:ln cap="flat" cmpd="sng" w="2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