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C4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C4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47800"/>
            <a:ext cx="251460" cy="5410200"/>
          </a:xfrm>
          <a:custGeom>
            <a:avLst/>
            <a:gdLst/>
            <a:ahLst/>
            <a:cxnLst/>
            <a:rect l="l" t="t" r="r" b="b"/>
            <a:pathLst>
              <a:path w="251460" h="5410200">
                <a:moveTo>
                  <a:pt x="0" y="5410196"/>
                </a:moveTo>
                <a:lnTo>
                  <a:pt x="251460" y="5410196"/>
                </a:lnTo>
                <a:lnTo>
                  <a:pt x="251460" y="0"/>
                </a:lnTo>
                <a:lnTo>
                  <a:pt x="0" y="0"/>
                </a:lnTo>
                <a:lnTo>
                  <a:pt x="0" y="5410196"/>
                </a:lnTo>
                <a:close/>
              </a:path>
            </a:pathLst>
          </a:custGeom>
          <a:solidFill>
            <a:srgbClr val="90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48156"/>
            <a:ext cx="251460" cy="123825"/>
          </a:xfrm>
          <a:custGeom>
            <a:avLst/>
            <a:gdLst/>
            <a:ahLst/>
            <a:cxnLst/>
            <a:rect l="l" t="t" r="r" b="b"/>
            <a:pathLst>
              <a:path w="251460" h="123825">
                <a:moveTo>
                  <a:pt x="0" y="123444"/>
                </a:moveTo>
                <a:lnTo>
                  <a:pt x="251460" y="123444"/>
                </a:lnTo>
                <a:lnTo>
                  <a:pt x="25146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90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4800"/>
            <a:ext cx="1403985" cy="943610"/>
          </a:xfrm>
          <a:custGeom>
            <a:avLst/>
            <a:gdLst/>
            <a:ahLst/>
            <a:cxnLst/>
            <a:rect l="l" t="t" r="r" b="b"/>
            <a:pathLst>
              <a:path w="1403985" h="943610">
                <a:moveTo>
                  <a:pt x="0" y="943355"/>
                </a:moveTo>
                <a:lnTo>
                  <a:pt x="1403604" y="943355"/>
                </a:lnTo>
                <a:lnTo>
                  <a:pt x="1403604" y="0"/>
                </a:lnTo>
                <a:lnTo>
                  <a:pt x="0" y="0"/>
                </a:lnTo>
                <a:lnTo>
                  <a:pt x="0" y="943355"/>
                </a:lnTo>
                <a:close/>
              </a:path>
            </a:pathLst>
          </a:custGeom>
          <a:solidFill>
            <a:srgbClr val="3D78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3603" y="304800"/>
            <a:ext cx="7740650" cy="603885"/>
          </a:xfrm>
          <a:custGeom>
            <a:avLst/>
            <a:gdLst/>
            <a:ahLst/>
            <a:cxnLst/>
            <a:rect l="l" t="t" r="r" b="b"/>
            <a:pathLst>
              <a:path w="7740650" h="603885">
                <a:moveTo>
                  <a:pt x="0" y="603504"/>
                </a:moveTo>
                <a:lnTo>
                  <a:pt x="7740396" y="603504"/>
                </a:lnTo>
                <a:lnTo>
                  <a:pt x="7740396" y="0"/>
                </a:lnTo>
                <a:lnTo>
                  <a:pt x="0" y="0"/>
                </a:lnTo>
                <a:lnTo>
                  <a:pt x="0" y="603504"/>
                </a:lnTo>
                <a:close/>
              </a:path>
            </a:pathLst>
          </a:custGeom>
          <a:solidFill>
            <a:srgbClr val="23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820911" y="304800"/>
            <a:ext cx="71755" cy="460375"/>
          </a:xfrm>
          <a:custGeom>
            <a:avLst/>
            <a:gdLst/>
            <a:ahLst/>
            <a:cxnLst/>
            <a:rect l="l" t="t" r="r" b="b"/>
            <a:pathLst>
              <a:path w="71754" h="460375">
                <a:moveTo>
                  <a:pt x="0" y="460248"/>
                </a:moveTo>
                <a:lnTo>
                  <a:pt x="71627" y="460248"/>
                </a:lnTo>
                <a:lnTo>
                  <a:pt x="71627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3D78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80594" y="136398"/>
            <a:ext cx="8784590" cy="772795"/>
          </a:xfrm>
          <a:custGeom>
            <a:avLst/>
            <a:gdLst/>
            <a:ahLst/>
            <a:cxnLst/>
            <a:rect l="l" t="t" r="r" b="b"/>
            <a:pathLst>
              <a:path w="8784590" h="772794">
                <a:moveTo>
                  <a:pt x="0" y="772667"/>
                </a:moveTo>
                <a:lnTo>
                  <a:pt x="8784336" y="772667"/>
                </a:lnTo>
                <a:lnTo>
                  <a:pt x="8784336" y="0"/>
                </a:lnTo>
                <a:lnTo>
                  <a:pt x="0" y="0"/>
                </a:lnTo>
                <a:lnTo>
                  <a:pt x="0" y="772667"/>
                </a:lnTo>
                <a:close/>
              </a:path>
            </a:pathLst>
          </a:custGeom>
          <a:ln w="3175">
            <a:solidFill>
              <a:srgbClr val="3D7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8630" y="6482334"/>
            <a:ext cx="8425180" cy="0"/>
          </a:xfrm>
          <a:custGeom>
            <a:avLst/>
            <a:gdLst/>
            <a:ahLst/>
            <a:cxnLst/>
            <a:rect l="l" t="t" r="r" b="b"/>
            <a:pathLst>
              <a:path w="8425180">
                <a:moveTo>
                  <a:pt x="0" y="0"/>
                </a:moveTo>
                <a:lnTo>
                  <a:pt x="8424672" y="0"/>
                </a:lnTo>
              </a:path>
            </a:pathLst>
          </a:custGeom>
          <a:ln w="3175">
            <a:solidFill>
              <a:srgbClr val="23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972312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72312" y="304799"/>
            <a:ext cx="8171815" cy="748665"/>
          </a:xfrm>
          <a:custGeom>
            <a:avLst/>
            <a:gdLst/>
            <a:ahLst/>
            <a:cxnLst/>
            <a:rect l="l" t="t" r="r" b="b"/>
            <a:pathLst>
              <a:path w="8171815" h="748665">
                <a:moveTo>
                  <a:pt x="8171688" y="603516"/>
                </a:moveTo>
                <a:lnTo>
                  <a:pt x="431292" y="603516"/>
                </a:lnTo>
                <a:lnTo>
                  <a:pt x="431292" y="0"/>
                </a:lnTo>
                <a:lnTo>
                  <a:pt x="0" y="0"/>
                </a:lnTo>
                <a:lnTo>
                  <a:pt x="0" y="748284"/>
                </a:lnTo>
                <a:lnTo>
                  <a:pt x="214884" y="748284"/>
                </a:lnTo>
                <a:lnTo>
                  <a:pt x="431292" y="748284"/>
                </a:lnTo>
                <a:lnTo>
                  <a:pt x="8171688" y="748284"/>
                </a:lnTo>
                <a:lnTo>
                  <a:pt x="8171688" y="603516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13716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C4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48155"/>
            <a:ext cx="251460" cy="5610225"/>
          </a:xfrm>
          <a:custGeom>
            <a:avLst/>
            <a:gdLst/>
            <a:ahLst/>
            <a:cxnLst/>
            <a:rect l="l" t="t" r="r" b="b"/>
            <a:pathLst>
              <a:path w="251460" h="5610225">
                <a:moveTo>
                  <a:pt x="0" y="5609840"/>
                </a:moveTo>
                <a:lnTo>
                  <a:pt x="251460" y="5609840"/>
                </a:lnTo>
                <a:lnTo>
                  <a:pt x="251460" y="0"/>
                </a:lnTo>
                <a:lnTo>
                  <a:pt x="0" y="0"/>
                </a:lnTo>
                <a:lnTo>
                  <a:pt x="0" y="5609840"/>
                </a:lnTo>
                <a:close/>
              </a:path>
            </a:pathLst>
          </a:custGeom>
          <a:solidFill>
            <a:srgbClr val="90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403985" cy="1248410"/>
          </a:xfrm>
          <a:custGeom>
            <a:avLst/>
            <a:gdLst/>
            <a:ahLst/>
            <a:cxnLst/>
            <a:rect l="l" t="t" r="r" b="b"/>
            <a:pathLst>
              <a:path w="1403985" h="1248410">
                <a:moveTo>
                  <a:pt x="1403604" y="0"/>
                </a:moveTo>
                <a:lnTo>
                  <a:pt x="0" y="0"/>
                </a:lnTo>
                <a:lnTo>
                  <a:pt x="0" y="1248155"/>
                </a:lnTo>
                <a:lnTo>
                  <a:pt x="1403604" y="1248155"/>
                </a:lnTo>
                <a:lnTo>
                  <a:pt x="1403604" y="0"/>
                </a:lnTo>
                <a:close/>
              </a:path>
            </a:pathLst>
          </a:custGeom>
          <a:solidFill>
            <a:srgbClr val="3D78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03603" y="0"/>
            <a:ext cx="7740650" cy="908685"/>
          </a:xfrm>
          <a:custGeom>
            <a:avLst/>
            <a:gdLst/>
            <a:ahLst/>
            <a:cxnLst/>
            <a:rect l="l" t="t" r="r" b="b"/>
            <a:pathLst>
              <a:path w="7740650" h="908685">
                <a:moveTo>
                  <a:pt x="0" y="908304"/>
                </a:moveTo>
                <a:lnTo>
                  <a:pt x="7740396" y="908304"/>
                </a:lnTo>
                <a:lnTo>
                  <a:pt x="7740396" y="0"/>
                </a:lnTo>
                <a:lnTo>
                  <a:pt x="0" y="0"/>
                </a:lnTo>
                <a:lnTo>
                  <a:pt x="0" y="908304"/>
                </a:lnTo>
                <a:close/>
              </a:path>
            </a:pathLst>
          </a:custGeom>
          <a:solidFill>
            <a:srgbClr val="23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20911" y="0"/>
            <a:ext cx="71755" cy="765175"/>
          </a:xfrm>
          <a:custGeom>
            <a:avLst/>
            <a:gdLst/>
            <a:ahLst/>
            <a:cxnLst/>
            <a:rect l="l" t="t" r="r" b="b"/>
            <a:pathLst>
              <a:path w="71754" h="765175">
                <a:moveTo>
                  <a:pt x="71627" y="0"/>
                </a:moveTo>
                <a:lnTo>
                  <a:pt x="0" y="0"/>
                </a:lnTo>
                <a:lnTo>
                  <a:pt x="0" y="765048"/>
                </a:lnTo>
                <a:lnTo>
                  <a:pt x="71627" y="765048"/>
                </a:lnTo>
                <a:lnTo>
                  <a:pt x="71627" y="0"/>
                </a:lnTo>
                <a:close/>
              </a:path>
            </a:pathLst>
          </a:custGeom>
          <a:solidFill>
            <a:srgbClr val="3D78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0594" y="136397"/>
            <a:ext cx="8784590" cy="772795"/>
          </a:xfrm>
          <a:custGeom>
            <a:avLst/>
            <a:gdLst/>
            <a:ahLst/>
            <a:cxnLst/>
            <a:rect l="l" t="t" r="r" b="b"/>
            <a:pathLst>
              <a:path w="8784590" h="772794">
                <a:moveTo>
                  <a:pt x="0" y="772667"/>
                </a:moveTo>
                <a:lnTo>
                  <a:pt x="8784336" y="772667"/>
                </a:lnTo>
                <a:lnTo>
                  <a:pt x="8784336" y="0"/>
                </a:lnTo>
                <a:lnTo>
                  <a:pt x="0" y="0"/>
                </a:lnTo>
                <a:lnTo>
                  <a:pt x="0" y="772667"/>
                </a:lnTo>
                <a:close/>
              </a:path>
            </a:pathLst>
          </a:custGeom>
          <a:ln w="3175">
            <a:solidFill>
              <a:srgbClr val="3D7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68630" y="6482334"/>
            <a:ext cx="8425180" cy="0"/>
          </a:xfrm>
          <a:custGeom>
            <a:avLst/>
            <a:gdLst/>
            <a:ahLst/>
            <a:cxnLst/>
            <a:rect l="l" t="t" r="r" b="b"/>
            <a:pathLst>
              <a:path w="8425180">
                <a:moveTo>
                  <a:pt x="0" y="0"/>
                </a:moveTo>
                <a:lnTo>
                  <a:pt x="8424672" y="0"/>
                </a:lnTo>
              </a:path>
            </a:pathLst>
          </a:custGeom>
          <a:ln w="3175">
            <a:solidFill>
              <a:srgbClr val="23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972312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87196" y="908303"/>
            <a:ext cx="7957184" cy="144780"/>
          </a:xfrm>
          <a:custGeom>
            <a:avLst/>
            <a:gdLst/>
            <a:ahLst/>
            <a:cxnLst/>
            <a:rect l="l" t="t" r="r" b="b"/>
            <a:pathLst>
              <a:path w="7957184" h="144780">
                <a:moveTo>
                  <a:pt x="7956804" y="0"/>
                </a:moveTo>
                <a:lnTo>
                  <a:pt x="0" y="0"/>
                </a:lnTo>
                <a:lnTo>
                  <a:pt x="0" y="144779"/>
                </a:lnTo>
                <a:lnTo>
                  <a:pt x="7956804" y="144779"/>
                </a:lnTo>
                <a:lnTo>
                  <a:pt x="7956804" y="0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72311" y="0"/>
            <a:ext cx="431800" cy="1053465"/>
          </a:xfrm>
          <a:custGeom>
            <a:avLst/>
            <a:gdLst/>
            <a:ahLst/>
            <a:cxnLst/>
            <a:rect l="l" t="t" r="r" b="b"/>
            <a:pathLst>
              <a:path w="431800" h="1053465">
                <a:moveTo>
                  <a:pt x="431292" y="0"/>
                </a:moveTo>
                <a:lnTo>
                  <a:pt x="0" y="0"/>
                </a:lnTo>
                <a:lnTo>
                  <a:pt x="0" y="1053084"/>
                </a:lnTo>
                <a:lnTo>
                  <a:pt x="431292" y="1053084"/>
                </a:lnTo>
                <a:lnTo>
                  <a:pt x="431292" y="0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245" y="331977"/>
            <a:ext cx="852551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3C4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840" y="2241550"/>
            <a:ext cx="5218430" cy="1738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6697" y="6630473"/>
            <a:ext cx="20574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7961.aspx" TargetMode="External"/><Relationship Id="rId2" Type="http://schemas.openxmlformats.org/officeDocument/2006/relationships/hyperlink" Target="http://msdn.microsoft.com/en-us/library/m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251460" cy="5410200"/>
          </a:xfrm>
          <a:custGeom>
            <a:avLst/>
            <a:gdLst/>
            <a:ahLst/>
            <a:cxnLst/>
            <a:rect l="l" t="t" r="r" b="b"/>
            <a:pathLst>
              <a:path w="251460" h="5410200">
                <a:moveTo>
                  <a:pt x="0" y="5410196"/>
                </a:moveTo>
                <a:lnTo>
                  <a:pt x="251460" y="5410196"/>
                </a:lnTo>
                <a:lnTo>
                  <a:pt x="251460" y="0"/>
                </a:lnTo>
                <a:lnTo>
                  <a:pt x="0" y="0"/>
                </a:lnTo>
                <a:lnTo>
                  <a:pt x="0" y="5410196"/>
                </a:lnTo>
                <a:close/>
              </a:path>
            </a:pathLst>
          </a:custGeom>
          <a:solidFill>
            <a:srgbClr val="90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371600"/>
            <a:chOff x="0" y="0"/>
            <a:chExt cx="9144000" cy="1371600"/>
          </a:xfrm>
        </p:grpSpPr>
        <p:sp>
          <p:nvSpPr>
            <p:cNvPr id="4" name="object 4"/>
            <p:cNvSpPr/>
            <p:nvPr/>
          </p:nvSpPr>
          <p:spPr>
            <a:xfrm>
              <a:off x="0" y="1248155"/>
              <a:ext cx="251460" cy="123825"/>
            </a:xfrm>
            <a:custGeom>
              <a:avLst/>
              <a:gdLst/>
              <a:ahLst/>
              <a:cxnLst/>
              <a:rect l="l" t="t" r="r" b="b"/>
              <a:pathLst>
                <a:path w="251460" h="123825">
                  <a:moveTo>
                    <a:pt x="0" y="123444"/>
                  </a:moveTo>
                  <a:lnTo>
                    <a:pt x="251460" y="123444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4800"/>
              <a:ext cx="1403985" cy="943610"/>
            </a:xfrm>
            <a:custGeom>
              <a:avLst/>
              <a:gdLst/>
              <a:ahLst/>
              <a:cxnLst/>
              <a:rect l="l" t="t" r="r" b="b"/>
              <a:pathLst>
                <a:path w="1403985" h="943610">
                  <a:moveTo>
                    <a:pt x="0" y="943355"/>
                  </a:moveTo>
                  <a:lnTo>
                    <a:pt x="1403604" y="943355"/>
                  </a:lnTo>
                  <a:lnTo>
                    <a:pt x="1403604" y="0"/>
                  </a:lnTo>
                  <a:lnTo>
                    <a:pt x="0" y="0"/>
                  </a:lnTo>
                  <a:lnTo>
                    <a:pt x="0" y="943355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3603" y="304800"/>
              <a:ext cx="7740650" cy="603885"/>
            </a:xfrm>
            <a:custGeom>
              <a:avLst/>
              <a:gdLst/>
              <a:ahLst/>
              <a:cxnLst/>
              <a:rect l="l" t="t" r="r" b="b"/>
              <a:pathLst>
                <a:path w="7740650" h="603885">
                  <a:moveTo>
                    <a:pt x="0" y="603504"/>
                  </a:moveTo>
                  <a:lnTo>
                    <a:pt x="7740396" y="6035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6035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20911" y="304800"/>
              <a:ext cx="71755" cy="460375"/>
            </a:xfrm>
            <a:custGeom>
              <a:avLst/>
              <a:gdLst/>
              <a:ahLst/>
              <a:cxnLst/>
              <a:rect l="l" t="t" r="r" b="b"/>
              <a:pathLst>
                <a:path w="71754" h="460375">
                  <a:moveTo>
                    <a:pt x="0" y="460248"/>
                  </a:moveTo>
                  <a:lnTo>
                    <a:pt x="71627" y="46024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68630" y="6482334"/>
            <a:ext cx="8425180" cy="0"/>
          </a:xfrm>
          <a:custGeom>
            <a:avLst/>
            <a:gdLst/>
            <a:ahLst/>
            <a:cxnLst/>
            <a:rect l="l" t="t" r="r" b="b"/>
            <a:pathLst>
              <a:path w="8425180">
                <a:moveTo>
                  <a:pt x="0" y="0"/>
                </a:moveTo>
                <a:lnTo>
                  <a:pt x="8424672" y="0"/>
                </a:lnTo>
              </a:path>
            </a:pathLst>
          </a:custGeom>
          <a:ln w="3175">
            <a:solidFill>
              <a:srgbClr val="23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7196" y="908303"/>
            <a:ext cx="7957184" cy="144780"/>
          </a:xfrm>
          <a:custGeom>
            <a:avLst/>
            <a:gdLst/>
            <a:ahLst/>
            <a:cxnLst/>
            <a:rect l="l" t="t" r="r" b="b"/>
            <a:pathLst>
              <a:path w="7957184" h="144780">
                <a:moveTo>
                  <a:pt x="7956804" y="0"/>
                </a:moveTo>
                <a:lnTo>
                  <a:pt x="0" y="0"/>
                </a:lnTo>
                <a:lnTo>
                  <a:pt x="0" y="144779"/>
                </a:lnTo>
                <a:lnTo>
                  <a:pt x="7956804" y="144779"/>
                </a:lnTo>
                <a:lnTo>
                  <a:pt x="7956804" y="0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2311" y="304800"/>
            <a:ext cx="431800" cy="748665"/>
          </a:xfrm>
          <a:custGeom>
            <a:avLst/>
            <a:gdLst/>
            <a:ahLst/>
            <a:cxnLst/>
            <a:rect l="l" t="t" r="r" b="b"/>
            <a:pathLst>
              <a:path w="431800" h="748665">
                <a:moveTo>
                  <a:pt x="0" y="748284"/>
                </a:moveTo>
                <a:lnTo>
                  <a:pt x="431292" y="748284"/>
                </a:lnTo>
                <a:lnTo>
                  <a:pt x="431292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3716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82529" y="242434"/>
            <a:ext cx="3582797" cy="461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8430">
              <a:lnSpc>
                <a:spcPct val="146100"/>
              </a:lnSpc>
              <a:spcBef>
                <a:spcPts val="95"/>
              </a:spcBef>
            </a:pPr>
            <a:r>
              <a:rPr sz="2000" b="1" i="1" spc="-5" dirty="0" err="1" smtClean="0">
                <a:solidFill>
                  <a:srgbClr val="FFFFFF"/>
                </a:solidFill>
                <a:latin typeface="Arial"/>
                <a:cs typeface="Arial"/>
              </a:rPr>
              <a:t>Khoa</a:t>
            </a:r>
            <a:r>
              <a:rPr sz="2000" b="1" i="1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Arial"/>
                <a:cs typeface="Arial"/>
              </a:rPr>
              <a:t>Công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nghệ thông</a:t>
            </a:r>
            <a:r>
              <a:rPr sz="2000" b="1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Arial"/>
                <a:cs typeface="Arial"/>
              </a:rPr>
              <a:t>tin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0405" y="2555875"/>
            <a:ext cx="69780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1A1A6F"/>
                </a:solidFill>
                <a:latin typeface="Arial"/>
                <a:cs typeface="Arial"/>
              </a:rPr>
              <a:t>STORED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PROCEDURE –</a:t>
            </a:r>
            <a:r>
              <a:rPr sz="3200" b="1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–</a:t>
            </a:r>
            <a:r>
              <a:rPr sz="3200" b="1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TRIGGER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1641" y="6492094"/>
            <a:ext cx="1917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10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638540" cy="252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3669029" indent="-304800">
              <a:lnSpc>
                <a:spcPct val="120900"/>
              </a:lnSpc>
              <a:spcBef>
                <a:spcPts val="95"/>
              </a:spcBef>
              <a:buClr>
                <a:srgbClr val="1A1A6F"/>
              </a:buClr>
              <a:buFont typeface="Wingdings"/>
              <a:buChar char=""/>
              <a:tabLst>
                <a:tab pos="355600" algn="l"/>
              </a:tabLst>
            </a:pPr>
            <a:r>
              <a:rPr dirty="0"/>
              <a:t>	</a:t>
            </a: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 du: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xét 2 lược đồ quan hệ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(LĐQH)  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HOCPHAN(MAHP,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TENHP,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SISO) 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DANGKY(MASV,</a:t>
            </a:r>
            <a:r>
              <a:rPr sz="2400" spc="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MAHP)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thêm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đăng ký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mới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 sinh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viên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001 vào  học phần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HP01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(giả sử học phần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này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đã tồn tại trong bảng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HocPhan)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phải bảo đảm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SISO HOCPHAN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luôn</a:t>
            </a:r>
            <a:r>
              <a:rPr sz="2400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&lt;=50.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9529" y="3329762"/>
            <a:ext cx="20307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VALUES(‘001’,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1500885"/>
            <a:ext cx="63690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@SISO</a:t>
            </a:r>
            <a:r>
              <a:rPr sz="2400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@SISO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SISO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HOCPHAN</a:t>
            </a:r>
            <a:endParaRPr sz="2400">
              <a:latin typeface="Times New Roman"/>
              <a:cs typeface="Times New Roman"/>
            </a:endParaRPr>
          </a:p>
          <a:p>
            <a:pPr marL="12700" marR="3161665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MAHP= ‘HP01’  IF @SISO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tabLst>
                <a:tab pos="1780539" algn="l"/>
                <a:tab pos="2766695" algn="l"/>
                <a:tab pos="5371465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INS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spc="-155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	IN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O	DAN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2400" spc="-320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	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AHP)</a:t>
            </a:r>
            <a:endParaRPr sz="24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’HP01’)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4061841"/>
            <a:ext cx="53409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N’ĐĂNG KÝ THÀNH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CÔNG’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N’HỌC PHẦN ĐÃ ĐỦ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SV’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638540" cy="37312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b) Vòng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lặp</a:t>
            </a:r>
            <a:r>
              <a:rPr sz="2400" b="1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While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Chức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năng: thực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lặp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lại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đoạn lệnh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T-SQL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khi điều</a:t>
            </a:r>
            <a:r>
              <a:rPr sz="2400" spc="-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kiện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còn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đúng.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Cú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pháp:</a:t>
            </a:r>
            <a:endParaRPr sz="2400">
              <a:latin typeface="Times New Roman"/>
              <a:cs typeface="Times New Roman"/>
            </a:endParaRPr>
          </a:p>
          <a:p>
            <a:pPr marL="1231900" marR="4943475" indent="-9207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biểu_thức_điều_kiện 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Lệnh\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Khối</a:t>
            </a:r>
            <a:r>
              <a:rPr sz="2400" i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 thể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dụng </a:t>
            </a:r>
            <a:r>
              <a:rPr sz="24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Break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Continue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 khối lệnh của</a:t>
            </a:r>
            <a:r>
              <a:rPr sz="2400" spc="-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While:</a:t>
            </a:r>
            <a:endParaRPr sz="2400">
              <a:latin typeface="Times New Roman"/>
              <a:cs typeface="Times New Roman"/>
            </a:endParaRPr>
          </a:p>
          <a:p>
            <a:pPr marL="1270000" lvl="1" indent="-343535">
              <a:lnSpc>
                <a:spcPct val="100000"/>
              </a:lnSpc>
              <a:spcBef>
                <a:spcPts val="615"/>
              </a:spcBef>
              <a:buFont typeface="Wingdings"/>
              <a:buChar char=""/>
              <a:tabLst>
                <a:tab pos="1270635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Break: thoát khỏi vòng while hiện</a:t>
            </a:r>
            <a:r>
              <a:rPr sz="2000" spc="-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hành.</a:t>
            </a:r>
            <a:endParaRPr sz="2000">
              <a:latin typeface="Times New Roman"/>
              <a:cs typeface="Times New Roman"/>
            </a:endParaRPr>
          </a:p>
          <a:p>
            <a:pPr marL="1270000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1270635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Continue :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trở lại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đầu vòng while, bỏ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qua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các lệnh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sau</a:t>
            </a:r>
            <a:r>
              <a:rPr sz="2000" spc="-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đó.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637270" cy="3409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Xét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lược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đồ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r>
              <a:rPr sz="2400" u="heavy" spc="-1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(MASV: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INT,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HOTEN:</a:t>
            </a:r>
            <a:r>
              <a:rPr sz="24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NVARCHAR(30))</a:t>
            </a:r>
            <a:endParaRPr sz="2400">
              <a:latin typeface="Times New Roman"/>
              <a:cs typeface="Times New Roman"/>
            </a:endParaRPr>
          </a:p>
          <a:p>
            <a:pPr marL="12700" marR="5080" indent="381000" algn="just">
              <a:lnSpc>
                <a:spcPct val="100000"/>
              </a:lnSpc>
              <a:spcBef>
                <a:spcPts val="600"/>
              </a:spcBef>
            </a:pPr>
            <a:r>
              <a:rPr sz="2400" i="1" spc="-50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lệnh xác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định một mã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sinh viên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mới theo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qui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định: mã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sinh  viên tăng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dần,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nếu có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chỗ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trống thì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mã mới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xác định sẽ chèn vào chỗ  trống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đó.</a:t>
            </a:r>
            <a:endParaRPr sz="2400">
              <a:latin typeface="Times New Roman"/>
              <a:cs typeface="Times New Roman"/>
            </a:endParaRPr>
          </a:p>
          <a:p>
            <a:pPr marL="12700" marR="5080" indent="30480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Chẳng hạn, nếu trong bảng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đã có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sinh viên 1, 2, 3,  7 </a:t>
            </a:r>
            <a:r>
              <a:rPr sz="2400" dirty="0">
                <a:solidFill>
                  <a:srgbClr val="1A1A6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sinh viên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mới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348104"/>
            <a:ext cx="86360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32780">
              <a:lnSpc>
                <a:spcPct val="1418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@STT</a:t>
            </a:r>
            <a:r>
              <a:rPr sz="24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INT  SET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@STT =</a:t>
            </a:r>
            <a:r>
              <a:rPr sz="2400" spc="-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 EXISTS(SELECT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2216150" marR="3126105" indent="5715">
              <a:lnSpc>
                <a:spcPct val="1417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SINHVIEN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MASV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@STT)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@STT =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@STT+1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95"/>
              </a:spcBef>
              <a:tabLst>
                <a:tab pos="1207135" algn="l"/>
                <a:tab pos="2083435" algn="l"/>
                <a:tab pos="3649345" algn="l"/>
                <a:tab pos="4937125" algn="l"/>
                <a:tab pos="7229475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INSE</a:t>
            </a:r>
            <a:r>
              <a:rPr sz="2400" spc="-155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	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	S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V(M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400" spc="-325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	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N)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00" spc="-310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UES(@S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spc="-18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	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‘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Y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  </a:t>
            </a:r>
            <a:r>
              <a:rPr sz="2400" spc="-110" dirty="0">
                <a:solidFill>
                  <a:srgbClr val="1A1A6F"/>
                </a:solidFill>
                <a:latin typeface="Times New Roman"/>
                <a:cs typeface="Times New Roman"/>
              </a:rPr>
              <a:t>VAN</a:t>
            </a:r>
            <a:r>
              <a:rPr sz="2400" spc="-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A’)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2312" y="0"/>
              <a:ext cx="8171815" cy="1053465"/>
            </a:xfrm>
            <a:custGeom>
              <a:avLst/>
              <a:gdLst/>
              <a:ahLst/>
              <a:cxnLst/>
              <a:rect l="l" t="t" r="r" b="b"/>
              <a:pathLst>
                <a:path w="8171815" h="1053465">
                  <a:moveTo>
                    <a:pt x="8171688" y="908316"/>
                  </a:moveTo>
                  <a:lnTo>
                    <a:pt x="431292" y="908316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214884" y="1053084"/>
                  </a:lnTo>
                  <a:lnTo>
                    <a:pt x="431292" y="1053084"/>
                  </a:lnTo>
                  <a:lnTo>
                    <a:pt x="8171688" y="1053084"/>
                  </a:lnTo>
                  <a:lnTo>
                    <a:pt x="8171688" y="908316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300" y="1172971"/>
            <a:ext cx="8538210" cy="533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dụ </a:t>
            </a: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BREAK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- thoát khỏi vòng</a:t>
            </a:r>
            <a:r>
              <a:rPr sz="2400" u="heavy" spc="-1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lặp:</a:t>
            </a:r>
            <a:endParaRPr sz="24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@x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0;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--Khai báo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biến</a:t>
            </a:r>
            <a:endParaRPr sz="1800">
              <a:latin typeface="Times New Roman"/>
              <a:cs typeface="Times New Roman"/>
            </a:endParaRPr>
          </a:p>
          <a:p>
            <a:pPr marL="66040" marR="5657215" indent="-5334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DECLARE @y integer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10;  DECLARE @step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0;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 (@x &lt;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@y)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0" algn="just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@step = @step +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27000" marR="2202180" algn="just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@x = @x + 1; -- Mỗi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lần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vòng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lặp chạy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trị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x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tăng lên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1  SET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@y = @y 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2; -- Mỗi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lần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vòng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lặp chạy giá trị của y giảm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đi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2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'Step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CAST(@step AS</a:t>
            </a:r>
            <a:r>
              <a:rPr sz="18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'@x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CAST(@x AS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 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/ @y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CAST(@y AS</a:t>
            </a:r>
            <a:r>
              <a:rPr sz="1800" spc="-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</a:t>
            </a:r>
            <a:endParaRPr sz="1800">
              <a:latin typeface="Times New Roman"/>
              <a:cs typeface="Times New Roman"/>
            </a:endParaRPr>
          </a:p>
          <a:p>
            <a:pPr marL="127000" marR="713105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&gt; 2 thì thoát ra khỏi vòng lặp,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Mặc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dù điều kiện trong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vẫn</a:t>
            </a:r>
            <a:r>
              <a:rPr sz="18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đúng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IF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&gt; 2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BREAK;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Ghi ra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log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'x,y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CAST(@x AS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 + ',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CAST(@y AS</a:t>
            </a:r>
            <a:r>
              <a:rPr sz="1800" spc="-2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24875" algn="l"/>
              </a:tabLst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1800" u="sng" spc="-5" dirty="0">
                <a:solidFill>
                  <a:srgbClr val="1A1A6F"/>
                </a:solidFill>
                <a:uFill>
                  <a:solidFill>
                    <a:srgbClr val="233C8B"/>
                  </a:solidFill>
                </a:uFill>
                <a:latin typeface="Times New Roman"/>
                <a:cs typeface="Times New Roman"/>
              </a:rPr>
              <a:t>ND;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2312" y="0"/>
              <a:ext cx="8171815" cy="1053465"/>
            </a:xfrm>
            <a:custGeom>
              <a:avLst/>
              <a:gdLst/>
              <a:ahLst/>
              <a:cxnLst/>
              <a:rect l="l" t="t" r="r" b="b"/>
              <a:pathLst>
                <a:path w="8171815" h="1053465">
                  <a:moveTo>
                    <a:pt x="8171688" y="908316"/>
                  </a:moveTo>
                  <a:lnTo>
                    <a:pt x="431292" y="908316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214884" y="1053084"/>
                  </a:lnTo>
                  <a:lnTo>
                    <a:pt x="431292" y="1053084"/>
                  </a:lnTo>
                  <a:lnTo>
                    <a:pt x="8171688" y="1053084"/>
                  </a:lnTo>
                  <a:lnTo>
                    <a:pt x="8171688" y="908316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300" y="1174750"/>
            <a:ext cx="8538210" cy="533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dụ Lệnh </a:t>
            </a:r>
            <a:r>
              <a:rPr sz="2400" b="1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CONTINUE</a:t>
            </a:r>
            <a:r>
              <a:rPr sz="2400" b="1" u="heavy" spc="3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" marR="5714365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DECLARE @x integer = 0;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@y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 10;  DECLARE @step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0;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 (@x &lt;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@y)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@step = @step +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@x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@y = @y -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2;</a:t>
            </a:r>
            <a:endParaRPr sz="1800">
              <a:latin typeface="Times New Roman"/>
              <a:cs typeface="Times New Roman"/>
            </a:endParaRPr>
          </a:p>
          <a:p>
            <a:pPr marL="241300" marR="6070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IF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&lt; 3 --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&lt; 3 thì bỏ qua các dòng lệnh bên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dưới, 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Tiếp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tục vòng lặp</a:t>
            </a:r>
            <a:r>
              <a:rPr sz="18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mới.  CONTINUE;</a:t>
            </a:r>
            <a:endParaRPr sz="1800">
              <a:latin typeface="Times New Roman"/>
              <a:cs typeface="Times New Roman"/>
            </a:endParaRPr>
          </a:p>
          <a:p>
            <a:pPr marL="127000" marR="1722755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&lt; 3 các dòng lệnh bên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dưới CONTINUE sẽ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 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chạy.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'Step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CAST(@step AS</a:t>
            </a:r>
            <a:r>
              <a:rPr sz="18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</a:t>
            </a:r>
            <a:endParaRPr sz="1800">
              <a:latin typeface="Times New Roman"/>
              <a:cs typeface="Times New Roman"/>
            </a:endParaRPr>
          </a:p>
          <a:p>
            <a:pPr marL="12700" marR="426720" indent="1143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'@x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CAST(@x AS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 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/ @y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CAST(@y AS</a:t>
            </a:r>
            <a:r>
              <a:rPr sz="1800" spc="-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Ghi ra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log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'x,y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CAST(@x AS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 + ',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CAST(@y AS</a:t>
            </a:r>
            <a:r>
              <a:rPr sz="1800" spc="-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tabLst>
                <a:tab pos="8524875" algn="l"/>
              </a:tabLst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1800" u="sng" spc="-5" dirty="0">
                <a:solidFill>
                  <a:srgbClr val="1A1A6F"/>
                </a:solidFill>
                <a:uFill>
                  <a:solidFill>
                    <a:srgbClr val="233C8B"/>
                  </a:solidFill>
                </a:uFill>
                <a:latin typeface="Times New Roman"/>
                <a:cs typeface="Times New Roman"/>
              </a:rPr>
              <a:t>ND;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500885"/>
            <a:ext cx="86398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c) Lệnh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Chức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năng: kiểm tra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dãy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điều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kiện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kết quả phù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hợp với điều kiện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đúng.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 sử dụng như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 trong câu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SELECT.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Cú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pháp: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hai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dạng: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796" y="3682365"/>
            <a:ext cx="45040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Dạng 2 (searched</a:t>
            </a:r>
            <a:r>
              <a:rPr sz="20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case):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Case</a:t>
            </a:r>
            <a:endParaRPr sz="20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When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biểu_thức_điều_kiện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then </a:t>
            </a:r>
            <a:r>
              <a:rPr sz="20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kết_</a:t>
            </a:r>
            <a:r>
              <a:rPr sz="2000" i="1" spc="-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quả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[...n]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[Else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kết_quả_khác]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412" y="3682365"/>
            <a:ext cx="3380104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56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Dạng 1 (simple case): 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Case</a:t>
            </a:r>
            <a:r>
              <a:rPr sz="20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Biểu_thức_đầu_vào</a:t>
            </a:r>
            <a:endParaRPr sz="20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When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Giá_trị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then</a:t>
            </a:r>
            <a:r>
              <a:rPr sz="2000" spc="-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kết_quả</a:t>
            </a:r>
            <a:endParaRPr sz="20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[...n]</a:t>
            </a:r>
            <a:endParaRPr sz="20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 Else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kết_quả_khác]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9435"/>
            <a:ext cx="8072755" cy="26181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Ví dụ: Xét lược đồ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hệ:</a:t>
            </a:r>
            <a:endParaRPr sz="2800">
              <a:latin typeface="Times New Roman"/>
              <a:cs typeface="Times New Roman"/>
            </a:endParaRPr>
          </a:p>
          <a:p>
            <a:pPr marL="12700" marR="1539240">
              <a:lnSpc>
                <a:spcPct val="100000"/>
              </a:lnSpc>
              <a:spcBef>
                <a:spcPts val="1205"/>
              </a:spcBef>
            </a:pPr>
            <a:r>
              <a:rPr sz="2800" spc="-30" dirty="0">
                <a:solidFill>
                  <a:srgbClr val="1A1A6F"/>
                </a:solidFill>
                <a:latin typeface="Times New Roman"/>
                <a:cs typeface="Times New Roman"/>
              </a:rPr>
              <a:t>NHANVIEN</a:t>
            </a:r>
            <a:r>
              <a:rPr sz="2800" u="heavy" spc="-3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(MANV,</a:t>
            </a:r>
            <a:r>
              <a:rPr sz="28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HOTEN, </a:t>
            </a: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NGAYSINH, 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CAPBAC,PHAI)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Cho biết những nhân viên đến 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tuổi nghỉ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hưu biết rằng  tuổi về hưu của 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nam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là 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60,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nữ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8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55.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30325"/>
            <a:ext cx="7095490" cy="35007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* from</a:t>
            </a:r>
            <a:r>
              <a:rPr sz="2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NHANVIEN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datediff(yy,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NgaySinh,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getdate())</a:t>
            </a: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&gt;=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Case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Phai</a:t>
            </a:r>
            <a:endParaRPr sz="2800">
              <a:latin typeface="Times New Roman"/>
              <a:cs typeface="Times New Roman"/>
            </a:endParaRPr>
          </a:p>
          <a:p>
            <a:pPr marL="1841500" marR="2338705">
              <a:lnSpc>
                <a:spcPct val="135700"/>
              </a:lnSpc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when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‘Nam’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then</a:t>
            </a:r>
            <a:r>
              <a:rPr sz="2800" spc="-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60 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when ‘Nu’ then</a:t>
            </a:r>
            <a:r>
              <a:rPr sz="2800" spc="-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55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852" y="3021914"/>
            <a:ext cx="441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5" dirty="0">
                <a:solidFill>
                  <a:srgbClr val="1A1A6F"/>
                </a:solidFill>
                <a:latin typeface="Arial"/>
                <a:cs typeface="Arial"/>
              </a:rPr>
              <a:t>T-SQL </a:t>
            </a:r>
            <a:r>
              <a:rPr sz="4000" b="1" spc="-10" dirty="0">
                <a:solidFill>
                  <a:srgbClr val="1A1A6F"/>
                </a:solidFill>
                <a:latin typeface="Arial"/>
                <a:cs typeface="Arial"/>
              </a:rPr>
              <a:t>NÂNG</a:t>
            </a:r>
            <a:r>
              <a:rPr sz="4000" b="1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1A1A6F"/>
                </a:solidFill>
                <a:latin typeface="Arial"/>
                <a:cs typeface="Arial"/>
              </a:rPr>
              <a:t>CAO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1641" y="6492094"/>
            <a:ext cx="1917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622" y="331977"/>
            <a:ext cx="613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1.3. </a:t>
            </a:r>
            <a:r>
              <a:rPr dirty="0"/>
              <a:t>Gán dữ </a:t>
            </a:r>
            <a:r>
              <a:rPr spc="-5" dirty="0"/>
              <a:t>liệu </a:t>
            </a:r>
            <a:r>
              <a:rPr dirty="0"/>
              <a:t>truy vấn vào</a:t>
            </a:r>
            <a:r>
              <a:rPr spc="-165" dirty="0"/>
              <a:t> </a:t>
            </a:r>
            <a:r>
              <a:rPr spc="-5" dirty="0"/>
              <a:t>biến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20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1275334"/>
            <a:ext cx="600011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" marR="2158365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@v_Emp_ID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1;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@v_First_Name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varchar(30);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@v_Last_Name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varchar(30);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@v_Dept_ID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integer;</a:t>
            </a:r>
            <a:endParaRPr sz="1800">
              <a:latin typeface="Times New Roman"/>
              <a:cs typeface="Times New Roman"/>
            </a:endParaRPr>
          </a:p>
          <a:p>
            <a:pPr marL="12700" marR="151003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Gán giá trị cho các biến lấy từ câu lệnh</a:t>
            </a:r>
            <a:r>
              <a:rPr sz="1800" spc="-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Select.  SELECT</a:t>
            </a:r>
            <a:endParaRPr sz="1800">
              <a:latin typeface="Times New Roman"/>
              <a:cs typeface="Times New Roman"/>
            </a:endParaRPr>
          </a:p>
          <a:p>
            <a:pPr marL="68580" marR="2571750" algn="just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@v_First_Name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emp.First_Name,  @v_Last_Name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 emp.Last_Name,  @v_Dept_Id =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emp.Dept_Id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Employee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Emp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 Emp.Emp_ID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@v_Emp_Id;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In ra các giá</a:t>
            </a:r>
            <a:r>
              <a:rPr sz="18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trị: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'@v_First_Name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@v_First_Name;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'@v_Last_Name = ' +</a:t>
            </a:r>
            <a:r>
              <a:rPr sz="1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@v_Last_Name;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'@v_Dept_Id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CAST(@v_Dept_ID AS</a:t>
            </a:r>
            <a:r>
              <a:rPr sz="1800" spc="-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varchar(15)); 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861" y="331977"/>
            <a:ext cx="6094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1.4. </a:t>
            </a:r>
            <a:r>
              <a:rPr dirty="0"/>
              <a:t>Các tùy chọn </a:t>
            </a:r>
            <a:r>
              <a:rPr spc="-5" dirty="0"/>
              <a:t>lập trình </a:t>
            </a:r>
            <a:r>
              <a:rPr dirty="0"/>
              <a:t>thủ</a:t>
            </a:r>
            <a:r>
              <a:rPr spc="-125" dirty="0"/>
              <a:t> </a:t>
            </a:r>
            <a:r>
              <a:rPr dirty="0"/>
              <a:t>tục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21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500885"/>
            <a:ext cx="652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209296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tùy</a:t>
            </a:r>
            <a:r>
              <a:rPr sz="24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chọn	lập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trình thủ tục trong</a:t>
            </a:r>
            <a:r>
              <a:rPr sz="2400" spc="-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Transact-SQL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4359" y="2148839"/>
          <a:ext cx="7933690" cy="413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43230">
                        <a:lnSpc>
                          <a:spcPct val="100000"/>
                        </a:lnSpc>
                      </a:pPr>
                      <a:r>
                        <a:rPr sz="1600" b="1" spc="-1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Kiểu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5570" indent="1428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Nhóm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câu  </a:t>
                      </a:r>
                      <a:r>
                        <a:rPr sz="1600" b="1" spc="-1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Lệnh</a:t>
                      </a:r>
                      <a:r>
                        <a:rPr sz="16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(Batch)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18185">
                        <a:lnSpc>
                          <a:spcPct val="100000"/>
                        </a:lnSpc>
                      </a:pPr>
                      <a:r>
                        <a:rPr sz="1600" b="1" spc="-1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Lưu</a:t>
                      </a:r>
                      <a:r>
                        <a:rPr sz="1600" b="1" spc="-1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trữ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54659">
                        <a:lnSpc>
                          <a:spcPct val="100000"/>
                        </a:lnSpc>
                      </a:pPr>
                      <a:r>
                        <a:rPr sz="1600" b="1" spc="-1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Thực</a:t>
                      </a:r>
                      <a:r>
                        <a:rPr sz="16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Tham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3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số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217">
                <a:tc>
                  <a:txBody>
                    <a:bodyPr/>
                    <a:lstStyle/>
                    <a:p>
                      <a:pPr marL="292735" marR="157480" indent="-145415">
                        <a:lnSpc>
                          <a:spcPct val="147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Mã </a:t>
                      </a:r>
                      <a:r>
                        <a:rPr sz="1400" b="1" spc="-2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kịch </a:t>
                      </a:r>
                      <a:r>
                        <a:rPr sz="1400" b="1" spc="-18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bản  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(Script)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21005" marR="100330" indent="-342900">
                        <a:lnSpc>
                          <a:spcPct val="114999"/>
                        </a:lnSpc>
                      </a:pPr>
                      <a:r>
                        <a:rPr sz="1400" spc="-2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Gồm </a:t>
                      </a:r>
                      <a:r>
                        <a:rPr sz="1400" spc="-1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nhiều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nhóm 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câu</a:t>
                      </a:r>
                      <a:r>
                        <a:rPr sz="1400" spc="-1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6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lệnh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1400" spc="-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Trong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file trên</a:t>
                      </a:r>
                      <a:r>
                        <a:rPr sz="1400" spc="-8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6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ổ</a:t>
                      </a:r>
                      <a:r>
                        <a:rPr sz="14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đĩa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 marR="224154" algn="ctr">
                        <a:lnSpc>
                          <a:spcPts val="1535"/>
                        </a:lnSpc>
                      </a:pPr>
                      <a:r>
                        <a:rPr sz="1400" spc="-2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Từ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công </a:t>
                      </a:r>
                      <a:r>
                        <a:rPr sz="1400" spc="-3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cụ</a:t>
                      </a:r>
                      <a:r>
                        <a:rPr sz="1400" spc="-2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client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77470" marR="301625" algn="ctr">
                        <a:lnSpc>
                          <a:spcPct val="114999"/>
                        </a:lnSpc>
                      </a:pPr>
                      <a:r>
                        <a:rPr sz="1400" spc="-19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như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Management  Studio </a:t>
                      </a:r>
                      <a:r>
                        <a:rPr sz="1400" spc="-16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hoặc  </a:t>
                      </a:r>
                      <a:r>
                        <a:rPr sz="14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SQLCMD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Không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225425" marR="222250" indent="142240">
                        <a:lnSpc>
                          <a:spcPct val="122700"/>
                        </a:lnSpc>
                        <a:spcBef>
                          <a:spcPts val="409"/>
                        </a:spcBef>
                      </a:pP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Stored  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Pr</a:t>
                      </a: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b="1" spc="-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ure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Duy</a:t>
                      </a:r>
                      <a:r>
                        <a:rPr sz="1400" spc="-1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7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nhất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400" spc="-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Trong </a:t>
                      </a:r>
                      <a:r>
                        <a:rPr sz="1400" spc="-204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đối </a:t>
                      </a:r>
                      <a:r>
                        <a:rPr sz="1400" spc="-2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tượng </a:t>
                      </a:r>
                      <a:r>
                        <a:rPr sz="1400" spc="-2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của</a:t>
                      </a:r>
                      <a:r>
                        <a:rPr sz="1400" spc="-19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CSDL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202565" algn="ctr">
                        <a:lnSpc>
                          <a:spcPts val="1739"/>
                        </a:lnSpc>
                        <a:spcBef>
                          <a:spcPts val="55"/>
                        </a:spcBef>
                      </a:pPr>
                      <a:r>
                        <a:rPr sz="1400" spc="-204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Bởi </a:t>
                      </a:r>
                      <a:r>
                        <a:rPr sz="1400" spc="-18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ứng </a:t>
                      </a:r>
                      <a:r>
                        <a:rPr sz="1400" spc="-1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dụng </a:t>
                      </a:r>
                      <a:r>
                        <a:rPr sz="1400" spc="-17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hoặc 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trong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mã </a:t>
                      </a:r>
                      <a:r>
                        <a:rPr sz="1400" spc="-2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kịch</a:t>
                      </a:r>
                      <a:r>
                        <a:rPr sz="1400" spc="-2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bản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R="17780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SQL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Có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091">
                <a:tc>
                  <a:txBody>
                    <a:bodyPr/>
                    <a:lstStyle/>
                    <a:p>
                      <a:pPr marL="171450">
                        <a:lnSpc>
                          <a:spcPts val="1525"/>
                        </a:lnSpc>
                      </a:pP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Function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83515" marR="424180" indent="93980">
                        <a:lnSpc>
                          <a:spcPct val="114999"/>
                        </a:lnSpc>
                      </a:pP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(User-  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400" b="1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fine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Duy</a:t>
                      </a:r>
                      <a:r>
                        <a:rPr sz="1400" spc="-1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7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nhất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400" spc="-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Trong </a:t>
                      </a:r>
                      <a:r>
                        <a:rPr sz="1400" spc="-204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đối </a:t>
                      </a:r>
                      <a:r>
                        <a:rPr sz="1400" spc="-2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tượng </a:t>
                      </a:r>
                      <a:r>
                        <a:rPr sz="1400" spc="-2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của</a:t>
                      </a:r>
                      <a:r>
                        <a:rPr sz="1400" spc="-19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CSDL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1525"/>
                        </a:lnSpc>
                      </a:pPr>
                      <a:r>
                        <a:rPr sz="1400" spc="-204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Bởi </a:t>
                      </a:r>
                      <a:r>
                        <a:rPr sz="1400" spc="-18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ứng </a:t>
                      </a:r>
                      <a:r>
                        <a:rPr sz="1400" spc="-1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dụng</a:t>
                      </a:r>
                      <a:r>
                        <a:rPr sz="1400" spc="-2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7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hoặc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775970" marR="103505" indent="-546100">
                        <a:lnSpc>
                          <a:spcPct val="114999"/>
                        </a:lnSpc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trong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mã </a:t>
                      </a:r>
                      <a:r>
                        <a:rPr sz="1400" spc="-2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kịch </a:t>
                      </a:r>
                      <a:r>
                        <a:rPr sz="1400" spc="-2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bản 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SQL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Có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9941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Trigger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Duy</a:t>
                      </a:r>
                      <a:r>
                        <a:rPr sz="1400" spc="-1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7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nhất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400" spc="-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Trong </a:t>
                      </a:r>
                      <a:r>
                        <a:rPr sz="1400" spc="-204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đối </a:t>
                      </a:r>
                      <a:r>
                        <a:rPr sz="1400" spc="-2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tượng </a:t>
                      </a:r>
                      <a:r>
                        <a:rPr sz="1400" spc="-2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của</a:t>
                      </a:r>
                      <a:r>
                        <a:rPr sz="1400" spc="-19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CSDL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ts val="1530"/>
                        </a:lnSpc>
                      </a:pPr>
                      <a:r>
                        <a:rPr sz="1400" spc="-2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Tự </a:t>
                      </a:r>
                      <a:r>
                        <a:rPr sz="1400" spc="-1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động </a:t>
                      </a:r>
                      <a:r>
                        <a:rPr sz="1400" spc="-204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bởi</a:t>
                      </a:r>
                      <a:r>
                        <a:rPr sz="1400" spc="-1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server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R="1060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khi </a:t>
                      </a:r>
                      <a:r>
                        <a:rPr sz="1400" spc="-2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một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truy</a:t>
                      </a:r>
                      <a:r>
                        <a:rPr sz="1400" spc="-1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vấn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R="1066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hành </a:t>
                      </a:r>
                      <a:r>
                        <a:rPr sz="1400" spc="-1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động </a:t>
                      </a:r>
                      <a:r>
                        <a:rPr sz="1400" spc="-3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cụ</a:t>
                      </a:r>
                      <a:r>
                        <a:rPr sz="1400" spc="-2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thể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R="108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2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xảy</a:t>
                      </a:r>
                      <a:r>
                        <a:rPr sz="1400" spc="-1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ra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Không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557" y="331977"/>
            <a:ext cx="1291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90" dirty="0"/>
              <a:t> </a:t>
            </a:r>
            <a:r>
              <a:rPr dirty="0"/>
              <a:t>tập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22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500885"/>
            <a:ext cx="8486775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1785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Tính tổng các số nguyên chẵn từ 1 đến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(N là biến, khởi tạo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spc="-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 20).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175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Xét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lược đồ quan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hệ: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NHAN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VIEN</a:t>
            </a:r>
            <a:r>
              <a:rPr sz="2400" u="heavy" spc="-3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(MANV,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HOTEN,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NGAYSINH,</a:t>
            </a:r>
            <a:r>
              <a:rPr sz="24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CAPBAC,PHAI)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Cho biết mã </a:t>
            </a:r>
            <a:r>
              <a:rPr sz="2400" i="1" spc="-110" dirty="0">
                <a:solidFill>
                  <a:srgbClr val="1A1A6F"/>
                </a:solidFill>
                <a:latin typeface="Times New Roman"/>
                <a:cs typeface="Times New Roman"/>
              </a:rPr>
              <a:t>NV,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họ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 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loại nhân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viên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(cấp bậc &lt;=3:bình</a:t>
            </a:r>
            <a:r>
              <a:rPr sz="2400" i="1" spc="2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thường,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cấp bậc = null: chưa xếp loại, còn lại: cấp</a:t>
            </a:r>
            <a:r>
              <a:rPr sz="2400" i="1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cao).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213" y="3021914"/>
            <a:ext cx="5512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1A1A6F"/>
                </a:solidFill>
                <a:latin typeface="Arial"/>
                <a:cs typeface="Arial"/>
              </a:rPr>
              <a:t>STORED</a:t>
            </a:r>
            <a:r>
              <a:rPr sz="4000" b="1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A1A6F"/>
                </a:solidFill>
                <a:latin typeface="Arial"/>
                <a:cs typeface="Arial"/>
              </a:rPr>
              <a:t>PROCEDURE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038" y="647832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23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8858" y="331977"/>
            <a:ext cx="289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 </a:t>
            </a:r>
            <a:r>
              <a:rPr dirty="0"/>
              <a:t>KHÁI</a:t>
            </a:r>
            <a:r>
              <a:rPr spc="-80" dirty="0"/>
              <a:t> </a:t>
            </a:r>
            <a:r>
              <a:rPr spc="-5" dirty="0"/>
              <a:t>NIỆM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500885"/>
            <a:ext cx="8485505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Stored 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tập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 lệnh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-SQL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thực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nhiệm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vụ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cụ thể,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đặt tên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lưu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trữ trong CSDL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dưới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dạng  đã biên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dịch.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Stored 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cung cấp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phương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 hữu ích cho việc  thực thi lặp lại cùng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nhiệm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vụ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1220"/>
              </a:spcBef>
              <a:buFont typeface="Wingdings"/>
              <a:buChar char=""/>
              <a:tabLst>
                <a:tab pos="813435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Giúp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tái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sử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20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Khi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thực thi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lại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nhiệm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vụ,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sử dụng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lời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gọi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Stored Procedure thay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vì 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viết và thực thi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lại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cùng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tập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hợp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câu</a:t>
            </a:r>
            <a:r>
              <a:rPr sz="20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lệnh.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Wingdings"/>
              <a:buChar char=""/>
              <a:tabLst>
                <a:tab pos="355600" algn="l"/>
                <a:tab pos="1187450" algn="l"/>
                <a:tab pos="1677035" algn="l"/>
                <a:tab pos="2492375" algn="l"/>
                <a:tab pos="3105150" algn="l"/>
                <a:tab pos="3909695" algn="l"/>
                <a:tab pos="4537710" algn="l"/>
                <a:tab pos="5215890" algn="l"/>
                <a:tab pos="5946140" algn="l"/>
                <a:tab pos="6826884" algn="l"/>
                <a:tab pos="7676515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Cách	sử	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dụn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	các	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b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ến,	cấu	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ú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	đ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ều	k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ển	trong	Sto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 tương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tự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mã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kịch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bản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246" y="331977"/>
            <a:ext cx="289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 </a:t>
            </a:r>
            <a:r>
              <a:rPr dirty="0"/>
              <a:t>KHÁI</a:t>
            </a:r>
            <a:r>
              <a:rPr spc="-70" dirty="0"/>
              <a:t> </a:t>
            </a:r>
            <a:r>
              <a:rPr spc="-5" dirty="0"/>
              <a:t>NIỆM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487410" cy="45675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Ý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NGHĨA: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Tính tái sử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dụng,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tính uyển chuyển nhờ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thống tham</a:t>
            </a:r>
            <a:r>
              <a:rPr sz="2400" spc="-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Khi biên dịch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SP,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tối ưu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hóa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sao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 thực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thi hiệu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quả nhất </a:t>
            </a:r>
            <a:r>
              <a:rPr sz="2400" dirty="0">
                <a:solidFill>
                  <a:srgbClr val="1A1A6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được lưu bền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vững.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Khi gọi thực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không  cần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biên dịch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tối ưu hóa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lại </a:t>
            </a:r>
            <a:r>
              <a:rPr sz="2400" dirty="0">
                <a:solidFill>
                  <a:srgbClr val="1A1A6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tiết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kiệm thời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gian và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tài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nguyên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hơn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khối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tương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đương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 thân thủ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ứng dụng triển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khai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theo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môi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trường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client/server,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client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gửi  lời gọi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lên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server thì chiếm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đường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truyền ít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hơn rất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lần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với việc gửi khối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tương đương trong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thân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tục -&gt;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Giảm  khối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lượng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thông tin trao đổi khi ứng dụng gửi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yêu cầu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thực hiện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công việc về cho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server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do đó tránh nghẽn đường truyền,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giảm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trì  trệ.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634" y="331977"/>
            <a:ext cx="289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 </a:t>
            </a:r>
            <a:r>
              <a:rPr dirty="0"/>
              <a:t>KHÁI</a:t>
            </a:r>
            <a:r>
              <a:rPr spc="-70" dirty="0"/>
              <a:t> </a:t>
            </a:r>
            <a:r>
              <a:rPr spc="-5" dirty="0"/>
              <a:t>NIỆM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486140" cy="31045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Ý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NGHĨA: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Đóng gói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chỉ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thao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tác cho phép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trên CSDL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 các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 và quy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 truy xuất dữ liệu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phải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thông qua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SP.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Ngoài ra còn có thể phân  quyền trên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-&gt;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Hỗ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trợ tốt hơn cho việc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đảm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bảo an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toàn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(security) cho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CSDL.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giúp cho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việc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kết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xuất báo biểu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bằng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Crystal Report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trở nên  đơn giản và hiệu quả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hơn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rất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 so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với việc kết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xuất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dữ liệu  trực tiếp từ các bảng và khung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nhìn.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634" y="331977"/>
            <a:ext cx="289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 </a:t>
            </a:r>
            <a:r>
              <a:rPr dirty="0"/>
              <a:t>KHÁI</a:t>
            </a:r>
            <a:r>
              <a:rPr spc="-70" dirty="0"/>
              <a:t> </a:t>
            </a:r>
            <a:r>
              <a:rPr spc="-5" dirty="0"/>
              <a:t>NIỆM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28675" y="1231214"/>
            <a:ext cx="848677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Một số Quy tắc khi tạo </a:t>
            </a:r>
            <a:r>
              <a:rPr sz="2400" b="1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SP</a:t>
            </a:r>
            <a:r>
              <a:rPr sz="2400" b="1" spc="-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tục không thể tạo/xóa 1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đối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tượng rồi lại tham chiếu đến  đối tượng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đó.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tục có thể tham chiếu đến các bảng tạm</a:t>
            </a:r>
            <a:r>
              <a:rPr sz="2400" spc="-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thời.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tạm</a:t>
            </a:r>
            <a:r>
              <a:rPr sz="2400" spc="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(Temporary</a:t>
            </a:r>
            <a:r>
              <a:rPr sz="2400" spc="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table)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tạo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24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bên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 và được tự động xoá khi thủ tục kết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thúc.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tham chiếu đến các đối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tượng từ các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CSDL khác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server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xa.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560324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Cho phép các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tục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đệ quy</a:t>
            </a:r>
            <a:r>
              <a:rPr sz="24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(recursive)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–	thủ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 gọi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chính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nó.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nhất là 2100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Parameters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 1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SP.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tục có thể được gọi lồng nhau tối đa tới 32</a:t>
            </a:r>
            <a:r>
              <a:rPr sz="240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mức.</a:t>
            </a:r>
            <a:endParaRPr sz="2400">
              <a:latin typeface="Times New Roman"/>
              <a:cs typeface="Times New Roman"/>
            </a:endParaRPr>
          </a:p>
          <a:p>
            <a:pPr marL="355600" marR="10858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Kích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cỡ cực đại của 1 thủ tục là 128 MB, và còn tùy thuộc vào</a:t>
            </a:r>
            <a:r>
              <a:rPr sz="2400" spc="-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bộ  nhớ.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2312" y="0"/>
              <a:ext cx="8171815" cy="1053465"/>
            </a:xfrm>
            <a:custGeom>
              <a:avLst/>
              <a:gdLst/>
              <a:ahLst/>
              <a:cxnLst/>
              <a:rect l="l" t="t" r="r" b="b"/>
              <a:pathLst>
                <a:path w="8171815" h="1053465">
                  <a:moveTo>
                    <a:pt x="8171688" y="908316"/>
                  </a:moveTo>
                  <a:lnTo>
                    <a:pt x="431292" y="908316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214884" y="1053084"/>
                  </a:lnTo>
                  <a:lnTo>
                    <a:pt x="431292" y="1053084"/>
                  </a:lnTo>
                  <a:lnTo>
                    <a:pt x="8171688" y="1053084"/>
                  </a:lnTo>
                  <a:lnTo>
                    <a:pt x="8171688" y="908316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22270" y="331977"/>
            <a:ext cx="5862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2.2. </a:t>
            </a:r>
            <a:r>
              <a:rPr dirty="0"/>
              <a:t>TẠO </a:t>
            </a:r>
            <a:r>
              <a:rPr spc="-15" dirty="0"/>
              <a:t>STORE</a:t>
            </a:r>
            <a:r>
              <a:rPr spc="-130" dirty="0"/>
              <a:t> </a:t>
            </a:r>
            <a:r>
              <a:rPr dirty="0"/>
              <a:t>PROCEDURE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92100" y="1259204"/>
            <a:ext cx="8614410" cy="5239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10535">
              <a:lnSpc>
                <a:spcPct val="100000"/>
              </a:lnSpc>
              <a:spcBef>
                <a:spcPts val="95"/>
              </a:spcBef>
            </a:pPr>
            <a:r>
              <a:rPr sz="22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2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procedure_name 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@parameter1 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data_type[output] /*các tham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số*/,  @parameter2 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data_type[output]</a:t>
            </a:r>
            <a:endParaRPr sz="2200">
              <a:latin typeface="Times New Roman"/>
              <a:cs typeface="Times New Roman"/>
            </a:endParaRPr>
          </a:p>
          <a:p>
            <a:pPr marL="12700" marR="7772400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AS  BEGIN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[khai 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báo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biến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cho xử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lý]</a:t>
            </a:r>
            <a:endParaRPr sz="2200">
              <a:latin typeface="Times New Roman"/>
              <a:cs typeface="Times New Roman"/>
            </a:endParaRPr>
          </a:p>
          <a:p>
            <a:pPr marL="12700" marR="4924425">
              <a:lnSpc>
                <a:spcPct val="100000"/>
              </a:lnSpc>
            </a:pP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{Các câu lệnh</a:t>
            </a:r>
            <a:r>
              <a:rPr sz="2200" i="1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TRANSACT-SQL} 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635"/>
              </a:lnSpc>
            </a:pPr>
            <a:r>
              <a:rPr sz="22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Lưu</a:t>
            </a:r>
            <a:r>
              <a:rPr sz="2400" u="heavy" spc="-11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ý: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000" spc="3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đó</a:t>
            </a:r>
            <a:r>
              <a:rPr sz="2000" spc="3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000" spc="3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000" spc="4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000" spc="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1A1A6F"/>
                </a:solidFill>
                <a:latin typeface="Times New Roman"/>
                <a:cs typeface="Times New Roman"/>
              </a:rPr>
              <a:t>T-SQL</a:t>
            </a:r>
            <a:r>
              <a:rPr sz="2000" spc="3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000" spc="3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000" spc="3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nằm</a:t>
            </a:r>
            <a:r>
              <a:rPr sz="2000" spc="3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000" spc="3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cặp</a:t>
            </a:r>
            <a:r>
              <a:rPr sz="2000" spc="40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r>
              <a:rPr sz="2000" spc="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...</a:t>
            </a:r>
            <a:r>
              <a:rPr sz="2000" spc="4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r>
              <a:rPr sz="2000" spc="3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hoặc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không.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Tên tham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đặt theo qui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tắc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tên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biến cục</a:t>
            </a:r>
            <a:r>
              <a:rPr sz="20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bộ.</a:t>
            </a:r>
            <a:endParaRPr sz="2000">
              <a:latin typeface="Times New Roman"/>
              <a:cs typeface="Times New Roman"/>
            </a:endParaRPr>
          </a:p>
          <a:p>
            <a:pPr marL="355600" marR="50355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Giá trị trả về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SP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dùng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(hay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số) tham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output.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Phần [output]</a:t>
            </a:r>
            <a:r>
              <a:rPr sz="2000" spc="-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là  phần có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có hoặc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để xác định loại tham</a:t>
            </a:r>
            <a:r>
              <a:rPr sz="2000" spc="-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số.</a:t>
            </a:r>
            <a:endParaRPr sz="2000">
              <a:latin typeface="Times New Roman"/>
              <a:cs typeface="Times New Roman"/>
            </a:endParaRPr>
          </a:p>
          <a:p>
            <a:pPr marL="176530" indent="-163830">
              <a:lnSpc>
                <a:spcPct val="100000"/>
              </a:lnSpc>
              <a:buFont typeface="Wingdings"/>
              <a:buChar char=""/>
              <a:tabLst>
                <a:tab pos="176530" algn="l"/>
                <a:tab pos="8601075" algn="l"/>
              </a:tabLst>
            </a:pPr>
            <a:r>
              <a:rPr sz="2000" u="sng" dirty="0">
                <a:solidFill>
                  <a:srgbClr val="1A1A6F"/>
                </a:solidFill>
                <a:uFill>
                  <a:solidFill>
                    <a:srgbClr val="233C8B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sng" spc="-95" dirty="0">
                <a:solidFill>
                  <a:srgbClr val="1A1A6F"/>
                </a:solidFill>
                <a:uFill>
                  <a:solidFill>
                    <a:srgbClr val="233C8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1A1A6F"/>
                </a:solidFill>
                <a:uFill>
                  <a:solidFill>
                    <a:srgbClr val="233C8B"/>
                  </a:solidFill>
                </a:uFill>
                <a:latin typeface="Times New Roman"/>
                <a:cs typeface="Times New Roman"/>
              </a:rPr>
              <a:t>Tên thủ tục chứa tối đa 128 kí</a:t>
            </a:r>
            <a:r>
              <a:rPr sz="2000" u="sng" spc="-165" dirty="0">
                <a:solidFill>
                  <a:srgbClr val="1A1A6F"/>
                </a:solidFill>
                <a:uFill>
                  <a:solidFill>
                    <a:srgbClr val="233C8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1A1A6F"/>
                </a:solidFill>
                <a:uFill>
                  <a:solidFill>
                    <a:srgbClr val="233C8B"/>
                  </a:solidFill>
                </a:uFill>
                <a:latin typeface="Times New Roman"/>
                <a:cs typeface="Times New Roman"/>
              </a:rPr>
              <a:t>tự	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270" y="331977"/>
            <a:ext cx="5862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2.2. </a:t>
            </a:r>
            <a:r>
              <a:rPr dirty="0"/>
              <a:t>TẠO </a:t>
            </a:r>
            <a:r>
              <a:rPr spc="-15" dirty="0"/>
              <a:t>STORE</a:t>
            </a:r>
            <a:r>
              <a:rPr spc="-130" dirty="0"/>
              <a:t> </a:t>
            </a:r>
            <a:r>
              <a:rPr dirty="0"/>
              <a:t>PROCEDURE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257680"/>
            <a:ext cx="45389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dụ 1: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XinChao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@hoTen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nvarchar(50)</a:t>
            </a:r>
            <a:endParaRPr sz="2400">
              <a:latin typeface="Times New Roman"/>
              <a:cs typeface="Times New Roman"/>
            </a:endParaRPr>
          </a:p>
          <a:p>
            <a:pPr marL="12700" marR="3588385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AS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N’Xin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chào ’ +</a:t>
            </a:r>
            <a:r>
              <a:rPr sz="2400" spc="-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@hoTen</a:t>
            </a:r>
            <a:endParaRPr sz="2400">
              <a:latin typeface="Times New Roman"/>
              <a:cs typeface="Times New Roman"/>
            </a:endParaRPr>
          </a:p>
          <a:p>
            <a:pPr marL="12700" marR="389255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3" y="331977"/>
            <a:ext cx="4748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 </a:t>
            </a:r>
            <a:r>
              <a:rPr spc="-10" dirty="0"/>
              <a:t>Transact-SQL nâng</a:t>
            </a:r>
            <a:r>
              <a:rPr spc="-300" dirty="0"/>
              <a:t> </a:t>
            </a:r>
            <a:r>
              <a:rPr dirty="0"/>
              <a:t>cao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64081"/>
            <a:ext cx="81743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Transact-SQL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ngôn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ngữ SQL mở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rộng dựa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trên SQL chuẩn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ISO (International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Organization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Standardization)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ANSI (American National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Standards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Institute)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 sử dụng  với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P-SQL</a:t>
            </a:r>
            <a:r>
              <a:rPr sz="2400" spc="-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(Procedural-SQL).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Ngôn ngữ thủ tục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 thiết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kế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mở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rộng khả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năng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SQL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khi có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tích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hợp tốt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với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SQL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. 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tính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 địa phương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xử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lý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chuỗi/dữ liệu được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thêm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270" y="331977"/>
            <a:ext cx="5862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2.2. </a:t>
            </a:r>
            <a:r>
              <a:rPr dirty="0"/>
              <a:t>TẠO </a:t>
            </a:r>
            <a:r>
              <a:rPr spc="-15" dirty="0"/>
              <a:t>STORE</a:t>
            </a:r>
            <a:r>
              <a:rPr spc="-130" dirty="0"/>
              <a:t> </a:t>
            </a:r>
            <a:r>
              <a:rPr dirty="0"/>
              <a:t>PROCEDURE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446021"/>
            <a:ext cx="84867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du </a:t>
            </a: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Xây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dựng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 biết danh sách sinh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viên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lớp có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trước</a:t>
            </a:r>
            <a:endParaRPr sz="2400">
              <a:latin typeface="Times New Roman"/>
              <a:cs typeface="Times New Roman"/>
            </a:endParaRPr>
          </a:p>
          <a:p>
            <a:pPr marL="12700" marR="1819910">
              <a:lnSpc>
                <a:spcPct val="100000"/>
              </a:lnSpc>
            </a:pP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 DS_LOP @MALOP</a:t>
            </a:r>
            <a:r>
              <a:rPr sz="2400" spc="-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VARCHAR(10)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927100" marR="972819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</a:t>
            </a:r>
            <a:r>
              <a:rPr sz="2400" spc="-85" dirty="0">
                <a:solidFill>
                  <a:srgbClr val="1A1A6F"/>
                </a:solidFill>
                <a:latin typeface="Times New Roman"/>
                <a:cs typeface="Times New Roman"/>
              </a:rPr>
              <a:t>SV.MASV, SV.HOVATEN, 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SV.NGAYSINH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SINHVIEN</a:t>
            </a:r>
            <a:r>
              <a:rPr sz="2400" spc="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SV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400" spc="-60" dirty="0">
                <a:solidFill>
                  <a:srgbClr val="1A1A6F"/>
                </a:solidFill>
                <a:latin typeface="Times New Roman"/>
                <a:cs typeface="Times New Roman"/>
              </a:rPr>
              <a:t>SV.LOP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1403" y="331977"/>
            <a:ext cx="3409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 </a:t>
            </a:r>
            <a:r>
              <a:rPr dirty="0"/>
              <a:t>THỰC THI</a:t>
            </a:r>
            <a:r>
              <a:rPr spc="-195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369821"/>
            <a:ext cx="8486775" cy="4217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Cú pháp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gọi thực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thủ tục</a:t>
            </a:r>
            <a:r>
              <a:rPr sz="2400" b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SP</a:t>
            </a:r>
            <a:endParaRPr sz="2400">
              <a:latin typeface="Times New Roman"/>
              <a:cs typeface="Times New Roman"/>
            </a:endParaRPr>
          </a:p>
          <a:p>
            <a:pPr marL="354965" marR="584835" indent="-354965">
              <a:lnSpc>
                <a:spcPct val="1208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gọi thực hiện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ta sử dụng cú pháp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sau:  EXEC|EXECUTE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&lt;Tên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SP&gt; [&lt;Danh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sách các tham</a:t>
            </a:r>
            <a:r>
              <a:rPr sz="24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số&gt;]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gọi thực hiện </a:t>
            </a:r>
            <a:r>
              <a:rPr sz="2400" spc="-90" dirty="0">
                <a:solidFill>
                  <a:srgbClr val="1A1A6F"/>
                </a:solidFill>
                <a:latin typeface="Times New Roman"/>
                <a:cs typeface="Times New Roman"/>
              </a:rPr>
              <a:t>SP,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cần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truyền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đủ tham số với kiểu dữ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phù  hợp và thứ tự chính xác như khai báo trong định nghĩa</a:t>
            </a:r>
            <a:r>
              <a:rPr sz="2400" spc="-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SP.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truyền 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cho tham số đầu vào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(input) là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hằng hoặc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 đã gán giá trị, không truyền được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biểu</a:t>
            </a:r>
            <a:r>
              <a:rPr sz="24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thức.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5600" algn="l"/>
                <a:tab pos="841375" algn="l"/>
                <a:tab pos="1565275" algn="l"/>
                <a:tab pos="2312035" algn="l"/>
                <a:tab pos="2815590" algn="l"/>
                <a:tab pos="3218180" algn="l"/>
                <a:tab pos="3721100" algn="l"/>
                <a:tab pos="4292600" algn="l"/>
                <a:tab pos="5217795" algn="l"/>
                <a:tab pos="5789295" algn="l"/>
                <a:tab pos="6528434" algn="l"/>
                <a:tab pos="6931025" algn="l"/>
                <a:tab pos="7502525" algn="l"/>
                <a:tab pos="8049895" algn="l"/>
              </a:tabLst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ể	nhận	được	giá	trị	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ết	quả	(th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ô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	qua	tham	số	đầu	ra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	cần  truyền vào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 và có từ khóa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VÍ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DỤ: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EXEC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XinChao</a:t>
            </a:r>
            <a:r>
              <a:rPr sz="2400" spc="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N’Hằng’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915" y="331977"/>
            <a:ext cx="3406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 </a:t>
            </a:r>
            <a:r>
              <a:rPr dirty="0"/>
              <a:t>THỰC THI</a:t>
            </a:r>
            <a:r>
              <a:rPr spc="-220" dirty="0"/>
              <a:t> </a:t>
            </a:r>
            <a:r>
              <a:rPr dirty="0"/>
              <a:t>SP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391" y="1446021"/>
            <a:ext cx="63379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55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Cú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 của câu lệnh xóa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SP: DROP PROC  DROP {PROC|PROCEDURE}</a:t>
            </a:r>
            <a:r>
              <a:rPr sz="2400" spc="-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procedure_name</a:t>
            </a:r>
            <a:endParaRPr sz="2400">
              <a:latin typeface="Times New Roman"/>
              <a:cs typeface="Times New Roman"/>
            </a:endParaRPr>
          </a:p>
          <a:p>
            <a:pPr marL="355600" marR="464184" indent="-3556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Cú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 của câu 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sửa SP: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ALTER</a:t>
            </a:r>
            <a:r>
              <a:rPr sz="2400" spc="-3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 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ALTER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procedure_name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834" y="2909442"/>
            <a:ext cx="3071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[output] /*các tham</a:t>
            </a:r>
            <a:r>
              <a:rPr sz="2400" spc="-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số*/,  [output]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904" y="2909442"/>
            <a:ext cx="357251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@parameter1</a:t>
            </a:r>
            <a:r>
              <a:rPr sz="24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data_type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@parameter2</a:t>
            </a:r>
            <a:r>
              <a:rPr sz="24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data_type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[khai báo các biến cho xử</a:t>
            </a:r>
            <a:r>
              <a:rPr sz="2400" spc="-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lý]</a:t>
            </a:r>
            <a:endParaRPr sz="2400">
              <a:latin typeface="Times New Roman"/>
              <a:cs typeface="Times New Roman"/>
            </a:endParaRPr>
          </a:p>
          <a:p>
            <a:pPr marL="12700" marR="202565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{Các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 lệnh</a:t>
            </a:r>
            <a:r>
              <a:rPr sz="24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transact-sql}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6" y="331977"/>
            <a:ext cx="4886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2.4. </a:t>
            </a:r>
            <a:r>
              <a:rPr dirty="0"/>
              <a:t>THAM SỐ TRONG</a:t>
            </a:r>
            <a:r>
              <a:rPr spc="-229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48485"/>
            <a:ext cx="8486775" cy="486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25450" algn="l"/>
                <a:tab pos="426084" algn="l"/>
              </a:tabLst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Tham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đầu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vào: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Đây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loại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tham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mặc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định, cho phép truyền  các giá trị vào trong stored procedure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để hỗ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trợ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xử</a:t>
            </a:r>
            <a:r>
              <a:rPr sz="2400" spc="-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lý.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SUM</a:t>
            </a:r>
            <a:endParaRPr sz="2000">
              <a:latin typeface="Times New Roman"/>
              <a:cs typeface="Times New Roman"/>
            </a:endParaRPr>
          </a:p>
          <a:p>
            <a:pPr marL="927100" marR="6530340">
              <a:lnSpc>
                <a:spcPct val="121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@So1</a:t>
            </a:r>
            <a:r>
              <a:rPr sz="2000" spc="-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int,  @So2</a:t>
            </a:r>
            <a:r>
              <a:rPr sz="20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  <a:p>
            <a:pPr marL="12700" marR="7688580">
              <a:lnSpc>
                <a:spcPts val="2900"/>
              </a:lnSpc>
              <a:spcBef>
                <a:spcPts val="170"/>
              </a:spcBef>
            </a:pP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AS 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225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DECLARE @KQ int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@Kq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= @So1 +</a:t>
            </a:r>
            <a:r>
              <a:rPr sz="20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@So2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@KQ</a:t>
            </a:r>
            <a:endParaRPr sz="2000">
              <a:latin typeface="Times New Roman"/>
              <a:cs typeface="Times New Roman"/>
            </a:endParaRPr>
          </a:p>
          <a:p>
            <a:pPr marL="12700" marR="79432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 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EXEC SUM</a:t>
            </a:r>
            <a:r>
              <a:rPr sz="20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5,7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6" y="331977"/>
            <a:ext cx="4886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2.4. </a:t>
            </a:r>
            <a:r>
              <a:rPr dirty="0"/>
              <a:t>THAM SỐ TRONG</a:t>
            </a:r>
            <a:r>
              <a:rPr spc="-229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2605" y="1196085"/>
            <a:ext cx="8707120" cy="515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Tham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đầu ra: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 số dùng để nhận kết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quả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 về từ Stored  Procedure.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dụng từ khóa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OUTPUT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(hoặc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tắt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 OUT)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xác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 tham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TRU</a:t>
            </a:r>
            <a:endParaRPr sz="2000">
              <a:latin typeface="Times New Roman"/>
              <a:cs typeface="Times New Roman"/>
            </a:endParaRPr>
          </a:p>
          <a:p>
            <a:pPr marL="927100" marR="6747509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@So1</a:t>
            </a:r>
            <a:r>
              <a:rPr sz="20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int,  @So2</a:t>
            </a:r>
            <a:r>
              <a:rPr sz="20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int,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@KQ int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12700" marR="7908290">
              <a:lnSpc>
                <a:spcPct val="100000"/>
              </a:lnSpc>
            </a:pP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AS 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SET @KQ = @So1 -</a:t>
            </a:r>
            <a:r>
              <a:rPr sz="2000" spc="-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DECLARE @test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  <a:p>
            <a:pPr marL="12700" marR="573214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EXEC 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Tru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1, 2, @test</a:t>
            </a:r>
            <a:r>
              <a:rPr sz="200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output  PRINT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@test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 </a:t>
            </a:r>
            <a:r>
              <a:rPr dirty="0"/>
              <a:t>TRẢ VỀ GIÁ TRỊ TRONG</a:t>
            </a:r>
            <a:r>
              <a:rPr spc="-29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446021"/>
            <a:ext cx="84867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a) </a:t>
            </a:r>
            <a:r>
              <a:rPr sz="2400" b="1" spc="-65" dirty="0">
                <a:solidFill>
                  <a:srgbClr val="1A1A6F"/>
                </a:solidFill>
                <a:latin typeface="Times New Roman"/>
                <a:cs typeface="Times New Roman"/>
              </a:rPr>
              <a:t>Trả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về giá trị từ lệnh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dụng để trả về giá trị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từ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 Procedure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mà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không cần sử dụng tham số đầu ra.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trả về này có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số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đặc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điểm: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trả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chỉ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 thể là số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nguyên. Nếu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loại 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 khác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thì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lúc thực thi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Stored Procedure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sẽ báo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lỗi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(ngoại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trừ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 số  kiểu dữ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 tự động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chuyển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đổi sang kiểu số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nguyên  như:float,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double,...).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trả về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mặc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 là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 nhận giá trị trả về này bằng 1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Sau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khi gọi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sẽ trả về giá trị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kết </a:t>
            </a:r>
            <a:r>
              <a:rPr sz="2400" spc="5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thúc xử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lý.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2312" y="0"/>
              <a:ext cx="8171815" cy="1053465"/>
            </a:xfrm>
            <a:custGeom>
              <a:avLst/>
              <a:gdLst/>
              <a:ahLst/>
              <a:cxnLst/>
              <a:rect l="l" t="t" r="r" b="b"/>
              <a:pathLst>
                <a:path w="8171815" h="1053465">
                  <a:moveTo>
                    <a:pt x="8171688" y="908316"/>
                  </a:moveTo>
                  <a:lnTo>
                    <a:pt x="431292" y="908316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214884" y="1053084"/>
                  </a:lnTo>
                  <a:lnTo>
                    <a:pt x="431292" y="1053084"/>
                  </a:lnTo>
                  <a:lnTo>
                    <a:pt x="8171688" y="1053084"/>
                  </a:lnTo>
                  <a:lnTo>
                    <a:pt x="8171688" y="908316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 </a:t>
            </a:r>
            <a:r>
              <a:rPr dirty="0"/>
              <a:t>TRẢ VỀ GIÁ TRỊ TRONG</a:t>
            </a:r>
            <a:r>
              <a:rPr spc="-290" dirty="0"/>
              <a:t> </a:t>
            </a:r>
            <a:r>
              <a:rPr dirty="0"/>
              <a:t>SP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93928" y="1197610"/>
            <a:ext cx="861250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2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Test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1981835" algn="l"/>
              </a:tabLst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@Lenh	int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927100" marR="503301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if (@Lenh = 1) return 1  if (@Lenh = 2)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@float float set @float =</a:t>
            </a:r>
            <a:r>
              <a:rPr sz="2200" spc="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2.6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@float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if (@Lenh = 3)</a:t>
            </a:r>
            <a:r>
              <a:rPr sz="22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@char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varchar(50)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@char = 'hello'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@char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99170" algn="l"/>
              </a:tabLst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200" strike="sngStrike" spc="-10" dirty="0">
                <a:solidFill>
                  <a:srgbClr val="1A1A6F"/>
                </a:solidFill>
                <a:latin typeface="Times New Roman"/>
                <a:cs typeface="Times New Roman"/>
              </a:rPr>
              <a:t>O	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 </a:t>
            </a:r>
            <a:r>
              <a:rPr dirty="0"/>
              <a:t>TRẢ VỀ GIÁ TRỊ TRONG</a:t>
            </a:r>
            <a:r>
              <a:rPr spc="-29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3928" y="1294891"/>
            <a:ext cx="84861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464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@test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float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EXEC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@test = 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Test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3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@test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 trị truyền vào là 1: stored procedure trả về giá trị</a:t>
            </a:r>
            <a:r>
              <a:rPr sz="2400" spc="-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“1”.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 trị truyền vào là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2: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 procedure trả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 trị</a:t>
            </a:r>
            <a:r>
              <a:rPr sz="2400" spc="-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“2”.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 trị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truyền vào là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3: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stored procedure báo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lỗi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không thể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chuyển chuỗi ‘hello’ thành số</a:t>
            </a:r>
            <a:r>
              <a:rPr sz="2400" spc="-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nguyên.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truyền các giá trị khác: stored procedure trả về giá trị</a:t>
            </a:r>
            <a:r>
              <a:rPr sz="2400" spc="-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“0”.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 </a:t>
            </a:r>
            <a:r>
              <a:rPr dirty="0"/>
              <a:t>TRẢ VỀ GIÁ TRỊ TRONG</a:t>
            </a:r>
            <a:r>
              <a:rPr spc="-29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446021"/>
            <a:ext cx="77343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b) </a:t>
            </a:r>
            <a:r>
              <a:rPr sz="2400" b="1" spc="-65" dirty="0">
                <a:solidFill>
                  <a:srgbClr val="1A1A6F"/>
                </a:solidFill>
                <a:latin typeface="Times New Roman"/>
                <a:cs typeface="Times New Roman"/>
              </a:rPr>
              <a:t>Trả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liệu từ lệnh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Mỗi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đặt trong Stored Procedure sẽ trả về 1</a:t>
            </a:r>
            <a:r>
              <a:rPr sz="2400" spc="-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bảng.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dụ: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TestSelect</a:t>
            </a:r>
            <a:endParaRPr sz="2400">
              <a:latin typeface="Times New Roman"/>
              <a:cs typeface="Times New Roman"/>
            </a:endParaRPr>
          </a:p>
          <a:p>
            <a:pPr marL="12700" marR="6783705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AS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* FROM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LOP</a:t>
            </a:r>
            <a:endParaRPr sz="2400">
              <a:latin typeface="Times New Roman"/>
              <a:cs typeface="Times New Roman"/>
            </a:endParaRPr>
          </a:p>
          <a:p>
            <a:pPr marL="12700" marR="708787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EXEC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TestSelect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 </a:t>
            </a:r>
            <a:r>
              <a:rPr dirty="0"/>
              <a:t>TRẢ VỀ GIÁ TRỊ TRONG</a:t>
            </a:r>
            <a:r>
              <a:rPr spc="-29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197610"/>
            <a:ext cx="7708900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THÊM SINH VIÊN VÀO</a:t>
            </a:r>
            <a:r>
              <a:rPr sz="2200" b="1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CSDL</a:t>
            </a:r>
            <a:endParaRPr sz="2200">
              <a:latin typeface="Times New Roman"/>
              <a:cs typeface="Times New Roman"/>
            </a:endParaRPr>
          </a:p>
          <a:p>
            <a:pPr marL="469900" marR="4080510" indent="-457834">
              <a:lnSpc>
                <a:spcPct val="100000"/>
              </a:lnSpc>
              <a:tabLst>
                <a:tab pos="1560830" algn="l"/>
                <a:tab pos="1858645" algn="l"/>
              </a:tabLst>
            </a:pP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2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ThemSinhVien 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@mssv	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varchar(10),  </a:t>
            </a:r>
            <a:r>
              <a:rPr sz="2200" spc="-30" dirty="0">
                <a:solidFill>
                  <a:srgbClr val="1A1A6F"/>
                </a:solidFill>
                <a:latin typeface="Times New Roman"/>
                <a:cs typeface="Times New Roman"/>
              </a:rPr>
              <a:t>@hoTen	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nvarchar(100),  @namSinh	int,</a:t>
            </a:r>
            <a:endParaRPr sz="2200">
              <a:latin typeface="Times New Roman"/>
              <a:cs typeface="Times New Roman"/>
            </a:endParaRPr>
          </a:p>
          <a:p>
            <a:pPr marL="469900" marR="4502785">
              <a:lnSpc>
                <a:spcPct val="100000"/>
              </a:lnSpc>
              <a:tabLst>
                <a:tab pos="1657350" algn="l"/>
                <a:tab pos="1685289" algn="l"/>
              </a:tabLst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an</a:t>
            </a:r>
            <a:r>
              <a:rPr sz="2200" spc="-16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oc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		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archar(2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0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),  @maLop	varchar(10)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IF(EXISTS(SELECT * FROM 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SinhVien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 WHERE s.ma</a:t>
            </a:r>
            <a:r>
              <a:rPr sz="22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@mssv))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841500" marR="508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N'Mã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sinh viên ' +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@mssv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+ N' đã tồn tại'  RETURN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-1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3" y="331977"/>
            <a:ext cx="4748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 </a:t>
            </a:r>
            <a:r>
              <a:rPr spc="-10" dirty="0"/>
              <a:t>Transact-SQL nâng</a:t>
            </a:r>
            <a:r>
              <a:rPr spc="-300" dirty="0"/>
              <a:t> </a:t>
            </a:r>
            <a:r>
              <a:rPr dirty="0"/>
              <a:t>cao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64081"/>
            <a:ext cx="8173084" cy="374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T-SQL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tổ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chức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theo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từng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khối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lệnh,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khối lệnh có thể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lồng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bên trong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khối lệnh khác,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khối 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bắt đầu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bởi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BEGIN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kết thúc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bởi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bên trong khối lệnh có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lệnh, và các lệnh ngăn cách nhau bởi dấu chấm</a:t>
            </a:r>
            <a:r>
              <a:rPr sz="2400" spc="-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phẩy.</a:t>
            </a:r>
            <a:endParaRPr sz="24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520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762000">
              <a:lnSpc>
                <a:spcPct val="100000"/>
              </a:lnSpc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-- Khai báo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endParaRPr sz="2400">
              <a:latin typeface="Times New Roman"/>
              <a:cs typeface="Times New Roman"/>
            </a:endParaRPr>
          </a:p>
          <a:p>
            <a:pPr marL="457200" marR="4564380" indent="228600">
              <a:lnSpc>
                <a:spcPct val="100000"/>
              </a:lnSpc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-- Các câu lệnh</a:t>
            </a:r>
            <a:r>
              <a:rPr sz="2400" b="1" spc="-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T-SQL 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 </a:t>
            </a:r>
            <a:r>
              <a:rPr dirty="0"/>
              <a:t>TRẢ VỀ GIÁ TRỊ TRONG</a:t>
            </a:r>
            <a:r>
              <a:rPr spc="-29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5005" y="1353057"/>
            <a:ext cx="831469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0" marR="5080" indent="-9150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IF(NOT EXISTS(SELECT * FROM Lop L WHERE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L.ma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000" spc="-2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@maLop))  BEGIN</a:t>
            </a:r>
            <a:endParaRPr sz="2000">
              <a:latin typeface="Times New Roman"/>
              <a:cs typeface="Times New Roman"/>
            </a:endParaRPr>
          </a:p>
          <a:p>
            <a:pPr marL="1841500" marR="128397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N'Mã số lớp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' +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N'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chưa tồn</a:t>
            </a:r>
            <a:r>
              <a:rPr sz="20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tại' 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927100" marR="852805">
              <a:lnSpc>
                <a:spcPct val="100000"/>
              </a:lnSpc>
            </a:pP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INSERT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INTO 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SinhVien(ma, 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hoTen,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namSinh, 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danToc,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maLop)  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VALUES(@mssv, 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@hoTen,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@namSinh, 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@danToc,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@maLop)  RETURN 0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/*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procedure tự trả về 0 nếu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0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76200" marR="7706359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 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DECLARE @KQ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  <a:p>
            <a:pPr marL="12700" marR="704850" indent="635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EXEC @KQ = 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ThemSinhVien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'0212005', N'Nguyễn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Văn A',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1987,</a:t>
            </a:r>
            <a:r>
              <a:rPr sz="2000" spc="-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'Kinh', 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'TH2002/01'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@KQ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 </a:t>
            </a:r>
            <a:r>
              <a:rPr dirty="0"/>
              <a:t>TRẢ VỀ GIÁ TRỊ TRONG</a:t>
            </a:r>
            <a:r>
              <a:rPr spc="-29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60959" y="1179067"/>
            <a:ext cx="7938134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TRẢ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VỀ DANH SÁCH SINH VIÊN TRONG</a:t>
            </a:r>
            <a:r>
              <a:rPr sz="22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LỚP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200" spc="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XuatDanhSachSinhVien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  <a:tabLst>
                <a:tab pos="2056764" algn="l"/>
              </a:tabLst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	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varchar(10)</a:t>
            </a:r>
            <a:endParaRPr sz="2200">
              <a:latin typeface="Times New Roman"/>
              <a:cs typeface="Times New Roman"/>
            </a:endParaRPr>
          </a:p>
          <a:p>
            <a:pPr marL="12700" marR="7065645">
              <a:lnSpc>
                <a:spcPct val="100000"/>
              </a:lnSpc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AS 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IF(NOT EXISTS(SELECT * FROM Lop L WHERE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L.ma</a:t>
            </a: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@maLop))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781810" marR="44958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N'Mã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lớp ' + @maLop + N' chưa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tồn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tại'  RETURN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-1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* FROM SINHVIEN sv where </a:t>
            </a:r>
            <a:r>
              <a:rPr sz="2200" spc="-25" dirty="0">
                <a:solidFill>
                  <a:srgbClr val="1A1A6F"/>
                </a:solidFill>
                <a:latin typeface="Times New Roman"/>
                <a:cs typeface="Times New Roman"/>
              </a:rPr>
              <a:t>sv.maLop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200" spc="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</a:pP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/*procedure luôn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trả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0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nếu không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RETURN*/</a:t>
            </a:r>
            <a:endParaRPr sz="2200">
              <a:latin typeface="Times New Roman"/>
              <a:cs typeface="Times New Roman"/>
            </a:endParaRPr>
          </a:p>
          <a:p>
            <a:pPr marL="12700" marR="7344409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 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2273" y="331977"/>
            <a:ext cx="1577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145" dirty="0"/>
              <a:t> </a:t>
            </a:r>
            <a:r>
              <a:rPr dirty="0"/>
              <a:t>TẬP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446021"/>
            <a:ext cx="8491220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Bài</a:t>
            </a:r>
            <a:r>
              <a:rPr sz="2400" u="heavy" spc="-1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tập:</a:t>
            </a:r>
            <a:endParaRPr sz="2400">
              <a:latin typeface="Times New Roman"/>
              <a:cs typeface="Times New Roman"/>
            </a:endParaRPr>
          </a:p>
          <a:p>
            <a:pPr marL="12700" marR="10160">
              <a:lnSpc>
                <a:spcPct val="100000"/>
              </a:lnSpc>
              <a:buAutoNum type="arabicPeriod"/>
              <a:tabLst>
                <a:tab pos="343535" algn="l"/>
              </a:tabLst>
            </a:pP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stored-procedure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tìm số lớn nhất trong 3 số a, b, c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kết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quả.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175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Xét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2 lược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đồ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hệ:</a:t>
            </a:r>
            <a:endParaRPr sz="2400">
              <a:latin typeface="Times New Roman"/>
              <a:cs typeface="Times New Roman"/>
            </a:endParaRPr>
          </a:p>
          <a:p>
            <a:pPr marL="317500" marR="3728720">
              <a:lnSpc>
                <a:spcPct val="120800"/>
              </a:lnSpc>
            </a:pP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HOCPHAN(MAHP,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TENHP,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SISO) 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DANGKY(MASV,</a:t>
            </a:r>
            <a:r>
              <a:rPr sz="2400" spc="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MAHP)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thêm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đăng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ký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sinh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viên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học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phần,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cần  phải bảo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đảm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SISO HOCPHAN luôn &lt;=50 (nếu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đã đủ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SV cho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HV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này thì hiện thông báo và không</a:t>
            </a:r>
            <a:r>
              <a:rPr sz="24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thêm)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8745" y="331977"/>
            <a:ext cx="1577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150" dirty="0"/>
              <a:t> </a:t>
            </a:r>
            <a:r>
              <a:rPr dirty="0"/>
              <a:t>TẬP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446021"/>
            <a:ext cx="848677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Bài</a:t>
            </a:r>
            <a:r>
              <a:rPr sz="2400" u="heavy" spc="-1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tập:</a:t>
            </a:r>
            <a:endParaRPr sz="2400">
              <a:latin typeface="Times New Roman"/>
              <a:cs typeface="Times New Roman"/>
            </a:endParaRPr>
          </a:p>
          <a:p>
            <a:pPr marL="12700" marR="445770">
              <a:lnSpc>
                <a:spcPct val="100000"/>
              </a:lnSpc>
              <a:buAutoNum type="arabicPeriod" startAt="3"/>
              <a:tabLst>
                <a:tab pos="311785" algn="l"/>
              </a:tabLst>
            </a:pP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 procedure truyền vào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nguyên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 ra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lượng</a:t>
            </a:r>
            <a:r>
              <a:rPr sz="24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chẵn từ 0 đến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tổng các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chẵn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này.</a:t>
            </a:r>
            <a:endParaRPr sz="2400">
              <a:latin typeface="Times New Roman"/>
              <a:cs typeface="Times New Roman"/>
            </a:endParaRPr>
          </a:p>
          <a:p>
            <a:pPr marL="325120" indent="-312420">
              <a:lnSpc>
                <a:spcPct val="100000"/>
              </a:lnSpc>
              <a:buAutoNum type="arabicPeriod" startAt="3"/>
              <a:tabLst>
                <a:tab pos="32512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Xây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dựng SP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tính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điểm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trung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bình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xếp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loại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 viên</a:t>
            </a:r>
            <a:r>
              <a:rPr sz="2400" spc="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thuộc</a:t>
            </a:r>
            <a:endParaRPr sz="2400">
              <a:latin typeface="Times New Roman"/>
              <a:cs typeface="Times New Roman"/>
            </a:endParaRPr>
          </a:p>
          <a:p>
            <a:pPr marL="12700" marR="1699895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lớp cho trước.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sử có các quan hệ như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sau: 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 </a:t>
            </a:r>
            <a:r>
              <a:rPr sz="2400" u="heavy" spc="-5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(MASV,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HOTEN, DTB, XEPLOAI, LOP) 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MONHOC </a:t>
            </a: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(MAMH,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TENMH)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KETQUA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</a:t>
            </a: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MAMH, </a:t>
            </a:r>
            <a:r>
              <a:rPr sz="2400" u="heavy" spc="-6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MASV,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LANTHI,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DIEM)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đó: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Điểm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thi chỉ tính lần thi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sau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cùng.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Xếp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loại: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Xuất sắc [9, 10], Giỏi [8, 8.9], Khá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[7,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7.9],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Trung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bình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[5.0, 6.9], Yếu</a:t>
            </a:r>
            <a:r>
              <a:rPr sz="24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[0,4.9].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quả xuất dạng tham số output, không ghi xuống</a:t>
            </a:r>
            <a:r>
              <a:rPr sz="2400" spc="-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CSDL.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134" y="1965960"/>
            <a:ext cx="104241" cy="10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1505" y="2321051"/>
            <a:ext cx="125729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1505" y="2974848"/>
            <a:ext cx="120014" cy="131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4964" y="331977"/>
            <a:ext cx="5443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 </a:t>
            </a:r>
            <a:r>
              <a:rPr dirty="0"/>
              <a:t>System </a:t>
            </a:r>
            <a:r>
              <a:rPr spc="-15" dirty="0"/>
              <a:t>Stored</a:t>
            </a:r>
            <a:r>
              <a:rPr spc="-185" dirty="0"/>
              <a:t> </a:t>
            </a:r>
            <a:r>
              <a:rPr spc="-5" dirty="0"/>
              <a:t>Procedure</a:t>
            </a:r>
          </a:p>
        </p:txBody>
      </p:sp>
      <p:sp>
        <p:nvSpPr>
          <p:cNvPr id="6" name="object 6"/>
          <p:cNvSpPr/>
          <p:nvPr/>
        </p:nvSpPr>
        <p:spPr>
          <a:xfrm>
            <a:off x="6364223" y="1409700"/>
            <a:ext cx="1866900" cy="457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3815" y="1769186"/>
            <a:ext cx="4752340" cy="20815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40"/>
              </a:spcBef>
            </a:pP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System Stored</a:t>
            </a:r>
            <a:r>
              <a:rPr sz="2200" spc="25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Procedure</a:t>
            </a:r>
            <a:endParaRPr sz="2200">
              <a:latin typeface="Tahoma"/>
              <a:cs typeface="Tahoma"/>
            </a:endParaRPr>
          </a:p>
          <a:p>
            <a:pPr marL="370840" algn="just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Là </a:t>
            </a:r>
            <a:r>
              <a:rPr sz="2000" spc="-170" dirty="0">
                <a:solidFill>
                  <a:srgbClr val="1A1A6F"/>
                </a:solidFill>
                <a:latin typeface="Tahoma"/>
                <a:cs typeface="Tahoma"/>
              </a:rPr>
              <a:t>những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Stored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Procedure </a:t>
            </a:r>
            <a:r>
              <a:rPr sz="2000" spc="-409" dirty="0">
                <a:solidFill>
                  <a:srgbClr val="1A1A6F"/>
                </a:solidFill>
                <a:latin typeface="Tahoma"/>
                <a:cs typeface="Tahoma"/>
              </a:rPr>
              <a:t>được</a:t>
            </a:r>
            <a:r>
              <a:rPr sz="2000" spc="-30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cung</a:t>
            </a:r>
            <a:endParaRPr sz="2000">
              <a:latin typeface="Tahoma"/>
              <a:cs typeface="Tahoma"/>
            </a:endParaRPr>
          </a:p>
          <a:p>
            <a:pPr marL="370840" algn="just">
              <a:lnSpc>
                <a:spcPct val="100000"/>
              </a:lnSpc>
            </a:pPr>
            <a:r>
              <a:rPr sz="2000" spc="-325" dirty="0">
                <a:solidFill>
                  <a:srgbClr val="1A1A6F"/>
                </a:solidFill>
                <a:latin typeface="Tahoma"/>
                <a:cs typeface="Tahoma"/>
              </a:rPr>
              <a:t>cấp </a:t>
            </a:r>
            <a:r>
              <a:rPr sz="2000" spc="-315" dirty="0">
                <a:solidFill>
                  <a:srgbClr val="1A1A6F"/>
                </a:solidFill>
                <a:latin typeface="Tahoma"/>
                <a:cs typeface="Tahoma"/>
              </a:rPr>
              <a:t>sẵn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khi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cài </a:t>
            </a:r>
            <a:r>
              <a:rPr sz="2000" spc="-300" dirty="0">
                <a:solidFill>
                  <a:srgbClr val="1A1A6F"/>
                </a:solidFill>
                <a:latin typeface="Tahoma"/>
                <a:cs typeface="Tahoma"/>
              </a:rPr>
              <a:t>đặt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SQL</a:t>
            </a:r>
            <a:r>
              <a:rPr sz="2000" spc="-10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  <a:p>
            <a:pPr marL="370840" marR="5080" algn="just">
              <a:lnSpc>
                <a:spcPct val="100000"/>
              </a:lnSpc>
              <a:spcBef>
                <a:spcPts val="505"/>
              </a:spcBef>
            </a:pPr>
            <a:r>
              <a:rPr sz="2000" spc="-320" dirty="0">
                <a:solidFill>
                  <a:srgbClr val="1A1A6F"/>
                </a:solidFill>
                <a:latin typeface="Tahoma"/>
                <a:cs typeface="Tahoma"/>
              </a:rPr>
              <a:t>Rất </a:t>
            </a:r>
            <a:r>
              <a:rPr sz="2000" spc="-275" dirty="0">
                <a:solidFill>
                  <a:srgbClr val="1A1A6F"/>
                </a:solidFill>
                <a:latin typeface="Tahoma"/>
                <a:cs typeface="Tahoma"/>
              </a:rPr>
              <a:t>hữu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ích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khi </a:t>
            </a:r>
            <a:r>
              <a:rPr sz="2000" spc="-200" dirty="0">
                <a:solidFill>
                  <a:srgbClr val="1A1A6F"/>
                </a:solidFill>
                <a:latin typeface="Tahoma"/>
                <a:cs typeface="Tahoma"/>
              </a:rPr>
              <a:t>thực </a:t>
            </a:r>
            <a:r>
              <a:rPr sz="2000" spc="-245" dirty="0">
                <a:solidFill>
                  <a:srgbClr val="1A1A6F"/>
                </a:solidFill>
                <a:latin typeface="Tahoma"/>
                <a:cs typeface="Tahoma"/>
              </a:rPr>
              <a:t>hiện</a:t>
            </a:r>
            <a:r>
              <a:rPr sz="2000" spc="13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các hành  </a:t>
            </a:r>
            <a:r>
              <a:rPr sz="2000" spc="-229" dirty="0">
                <a:solidFill>
                  <a:srgbClr val="1A1A6F"/>
                </a:solidFill>
                <a:latin typeface="Tahoma"/>
                <a:cs typeface="Tahoma"/>
              </a:rPr>
              <a:t>động </a:t>
            </a:r>
            <a:r>
              <a:rPr sz="2000" spc="-250" dirty="0">
                <a:solidFill>
                  <a:srgbClr val="1A1A6F"/>
                </a:solidFill>
                <a:latin typeface="Tahoma"/>
                <a:cs typeface="Tahoma"/>
              </a:rPr>
              <a:t>quản </a:t>
            </a:r>
            <a:r>
              <a:rPr sz="2000" spc="-520" dirty="0">
                <a:solidFill>
                  <a:srgbClr val="1A1A6F"/>
                </a:solidFill>
                <a:latin typeface="Tahoma"/>
                <a:cs typeface="Tahoma"/>
              </a:rPr>
              <a:t>trị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và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xem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thông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tin các </a:t>
            </a:r>
            <a:r>
              <a:rPr sz="2000" spc="-300" dirty="0">
                <a:solidFill>
                  <a:srgbClr val="1A1A6F"/>
                </a:solidFill>
                <a:latin typeface="Tahoma"/>
                <a:cs typeface="Tahoma"/>
              </a:rPr>
              <a:t>đối  </a:t>
            </a:r>
            <a:r>
              <a:rPr sz="2000" spc="-335" dirty="0">
                <a:solidFill>
                  <a:srgbClr val="1A1A6F"/>
                </a:solidFill>
                <a:latin typeface="Tahoma"/>
                <a:cs typeface="Tahoma"/>
              </a:rPr>
              <a:t>tượng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trong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SQL</a:t>
            </a:r>
            <a:r>
              <a:rPr sz="2000" spc="-6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964" y="331977"/>
            <a:ext cx="5443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 </a:t>
            </a:r>
            <a:r>
              <a:rPr dirty="0"/>
              <a:t>System </a:t>
            </a:r>
            <a:r>
              <a:rPr spc="-15" dirty="0"/>
              <a:t>Stored</a:t>
            </a:r>
            <a:r>
              <a:rPr spc="-185" dirty="0"/>
              <a:t> </a:t>
            </a:r>
            <a:r>
              <a:rPr spc="-5" dirty="0"/>
              <a:t>Procedure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3656" y="1668759"/>
            <a:ext cx="8336280" cy="36144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Tham </a:t>
            </a:r>
            <a:r>
              <a:rPr sz="2200" spc="-270" dirty="0">
                <a:solidFill>
                  <a:srgbClr val="943634"/>
                </a:solidFill>
                <a:latin typeface="Tahoma"/>
                <a:cs typeface="Tahoma"/>
              </a:rPr>
              <a:t>khảo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System Stored Procedure</a:t>
            </a:r>
            <a:r>
              <a:rPr sz="2200" spc="-7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65" dirty="0">
                <a:solidFill>
                  <a:srgbClr val="943634"/>
                </a:solidFill>
                <a:latin typeface="Tahoma"/>
                <a:cs typeface="Tahoma"/>
              </a:rPr>
              <a:t>tại:</a:t>
            </a:r>
            <a:endParaRPr sz="2200">
              <a:latin typeface="Tahoma"/>
              <a:cs typeface="Tahoma"/>
            </a:endParaRPr>
          </a:p>
          <a:p>
            <a:pPr marL="370840">
              <a:lnSpc>
                <a:spcPct val="100000"/>
              </a:lnSpc>
              <a:spcBef>
                <a:spcPts val="505"/>
              </a:spcBef>
            </a:pPr>
            <a:r>
              <a:rPr sz="2000" u="heavy" spc="-15" dirty="0">
                <a:solidFill>
                  <a:srgbClr val="90B54D"/>
                </a:solidFill>
                <a:uFill>
                  <a:solidFill>
                    <a:srgbClr val="90B54D"/>
                  </a:solidFill>
                </a:uFill>
                <a:latin typeface="Tahoma"/>
                <a:cs typeface="Tahoma"/>
                <a:hlinkClick r:id="rId2"/>
              </a:rPr>
              <a:t>http://msdn.microsoft.com/en-us/library/ms</a:t>
            </a:r>
            <a:r>
              <a:rPr sz="2000" u="heavy" spc="-15" dirty="0">
                <a:solidFill>
                  <a:srgbClr val="90B54D"/>
                </a:solidFill>
                <a:uFill>
                  <a:solidFill>
                    <a:srgbClr val="90B54D"/>
                  </a:solidFill>
                </a:uFill>
                <a:latin typeface="Tahoma"/>
                <a:cs typeface="Tahoma"/>
                <a:hlinkClick r:id="rId3"/>
              </a:rPr>
              <a:t>187961.aspx</a:t>
            </a:r>
            <a:endParaRPr sz="2000">
              <a:latin typeface="Tahoma"/>
              <a:cs typeface="Tahoma"/>
            </a:endParaRPr>
          </a:p>
          <a:p>
            <a:pPr marL="12700" marR="114300">
              <a:lnSpc>
                <a:spcPct val="100000"/>
              </a:lnSpc>
              <a:spcBef>
                <a:spcPts val="505"/>
              </a:spcBef>
              <a:tabLst>
                <a:tab pos="676910" algn="l"/>
                <a:tab pos="1469390" algn="l"/>
                <a:tab pos="2062480" algn="l"/>
                <a:tab pos="2617470" algn="l"/>
                <a:tab pos="3656329" algn="l"/>
                <a:tab pos="4605020" algn="l"/>
                <a:tab pos="5986145" algn="l"/>
                <a:tab pos="6752590" algn="l"/>
                <a:tab pos="7666990" algn="l"/>
              </a:tabLst>
            </a:pPr>
            <a:r>
              <a:rPr sz="2200" spc="-270" dirty="0">
                <a:solidFill>
                  <a:srgbClr val="943634"/>
                </a:solidFill>
                <a:latin typeface="Tahoma"/>
                <a:cs typeface="Tahoma"/>
              </a:rPr>
              <a:t>T</a:t>
            </a:r>
            <a:r>
              <a:rPr sz="2200" spc="-70" dirty="0">
                <a:solidFill>
                  <a:srgbClr val="943634"/>
                </a:solidFill>
                <a:latin typeface="Tahoma"/>
                <a:cs typeface="Tahoma"/>
              </a:rPr>
              <a:t>r</a:t>
            </a:r>
            <a:r>
              <a:rPr sz="2200" spc="-60" dirty="0">
                <a:solidFill>
                  <a:srgbClr val="943634"/>
                </a:solidFill>
                <a:latin typeface="Tahoma"/>
                <a:cs typeface="Tahoma"/>
              </a:rPr>
              <a:t>ê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t</a:t>
            </a:r>
            <a:r>
              <a:rPr sz="2200" spc="-55" dirty="0">
                <a:solidFill>
                  <a:srgbClr val="943634"/>
                </a:solidFill>
                <a:latin typeface="Tahoma"/>
                <a:cs typeface="Tahoma"/>
              </a:rPr>
              <a:t>r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an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g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nà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y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cá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c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45" dirty="0">
                <a:solidFill>
                  <a:srgbClr val="943634"/>
                </a:solidFill>
                <a:latin typeface="Tahoma"/>
                <a:cs typeface="Tahoma"/>
              </a:rPr>
              <a:t>S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y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s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te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m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to</a:t>
            </a:r>
            <a:r>
              <a:rPr sz="2200" spc="-25" dirty="0">
                <a:solidFill>
                  <a:srgbClr val="943634"/>
                </a:solidFill>
                <a:latin typeface="Tahoma"/>
                <a:cs typeface="Tahoma"/>
              </a:rPr>
              <a:t>re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d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Pr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o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c</a:t>
            </a:r>
            <a:r>
              <a:rPr sz="2200" spc="-25" dirty="0">
                <a:solidFill>
                  <a:srgbClr val="943634"/>
                </a:solidFill>
                <a:latin typeface="Tahoma"/>
                <a:cs typeface="Tahoma"/>
              </a:rPr>
              <a:t>e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dur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515" dirty="0">
                <a:solidFill>
                  <a:srgbClr val="943634"/>
                </a:solidFill>
                <a:latin typeface="Tahoma"/>
                <a:cs typeface="Tahoma"/>
              </a:rPr>
              <a:t>đượ</a:t>
            </a:r>
            <a:r>
              <a:rPr sz="2200" spc="-275" dirty="0">
                <a:solidFill>
                  <a:srgbClr val="943634"/>
                </a:solidFill>
                <a:latin typeface="Tahoma"/>
                <a:cs typeface="Tahoma"/>
              </a:rPr>
              <a:t>c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phân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theo  nhóm</a:t>
            </a:r>
            <a:endParaRPr sz="2200">
              <a:latin typeface="Tahoma"/>
              <a:cs typeface="Tahoma"/>
            </a:endParaRPr>
          </a:p>
          <a:p>
            <a:pPr marL="12700" marR="8890">
              <a:lnSpc>
                <a:spcPct val="100000"/>
              </a:lnSpc>
              <a:spcBef>
                <a:spcPts val="495"/>
              </a:spcBef>
              <a:tabLst>
                <a:tab pos="7470140" algn="l"/>
              </a:tabLst>
            </a:pP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Hai</a:t>
            </a:r>
            <a:r>
              <a:rPr sz="2200" spc="254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nhóm</a:t>
            </a:r>
            <a:r>
              <a:rPr sz="2200" spc="26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quan</a:t>
            </a:r>
            <a:r>
              <a:rPr sz="2200" spc="254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10" dirty="0">
                <a:solidFill>
                  <a:srgbClr val="943634"/>
                </a:solidFill>
                <a:latin typeface="Tahoma"/>
                <a:cs typeface="Tahoma"/>
              </a:rPr>
              <a:t>trọng</a:t>
            </a:r>
            <a:r>
              <a:rPr sz="2200" spc="254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25" dirty="0">
                <a:solidFill>
                  <a:srgbClr val="943634"/>
                </a:solidFill>
                <a:latin typeface="Tahoma"/>
                <a:cs typeface="Tahoma"/>
              </a:rPr>
              <a:t>chứa </a:t>
            </a:r>
            <a:r>
              <a:rPr sz="2200" spc="-21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các</a:t>
            </a:r>
            <a:r>
              <a:rPr sz="2200" spc="25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System</a:t>
            </a:r>
            <a:r>
              <a:rPr sz="2200" spc="254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Stored</a:t>
            </a:r>
            <a:r>
              <a:rPr sz="2200" spc="26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Procedure	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hay </a:t>
            </a:r>
            <a:r>
              <a:rPr sz="2200" spc="-434" dirty="0">
                <a:solidFill>
                  <a:srgbClr val="943634"/>
                </a:solidFill>
                <a:latin typeface="Tahoma"/>
                <a:cs typeface="Tahoma"/>
              </a:rPr>
              <a:t>sử  </a:t>
            </a:r>
            <a:r>
              <a:rPr sz="2200" spc="-250" dirty="0">
                <a:solidFill>
                  <a:srgbClr val="943634"/>
                </a:solidFill>
                <a:latin typeface="Tahoma"/>
                <a:cs typeface="Tahoma"/>
              </a:rPr>
              <a:t>dụng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  <a:tabLst>
                <a:tab pos="6418580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Database Engine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Stored Procedures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: </a:t>
            </a:r>
            <a:r>
              <a:rPr sz="2000" spc="-204" dirty="0">
                <a:solidFill>
                  <a:srgbClr val="1A1A6F"/>
                </a:solidFill>
                <a:latin typeface="Tahoma"/>
                <a:cs typeface="Tahoma"/>
              </a:rPr>
              <a:t>chứa</a:t>
            </a:r>
            <a:r>
              <a:rPr sz="2000" spc="1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204" dirty="0">
                <a:solidFill>
                  <a:srgbClr val="1A1A6F"/>
                </a:solidFill>
                <a:latin typeface="Tahoma"/>
                <a:cs typeface="Tahoma"/>
              </a:rPr>
              <a:t>nhiều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 System	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SP </a:t>
            </a:r>
            <a:r>
              <a:rPr sz="2000" spc="-459" dirty="0">
                <a:solidFill>
                  <a:srgbClr val="1A1A6F"/>
                </a:solidFill>
                <a:latin typeface="Tahoma"/>
                <a:cs typeface="Tahoma"/>
              </a:rPr>
              <a:t>để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xem thông 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tin các </a:t>
            </a:r>
            <a:r>
              <a:rPr sz="2000" spc="-300" dirty="0">
                <a:solidFill>
                  <a:srgbClr val="1A1A6F"/>
                </a:solidFill>
                <a:latin typeface="Tahoma"/>
                <a:cs typeface="Tahoma"/>
              </a:rPr>
              <a:t>đối </a:t>
            </a:r>
            <a:r>
              <a:rPr sz="2000" spc="-335" dirty="0">
                <a:solidFill>
                  <a:srgbClr val="1A1A6F"/>
                </a:solidFill>
                <a:latin typeface="Tahoma"/>
                <a:cs typeface="Tahoma"/>
              </a:rPr>
              <a:t>tượng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trong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SQL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 Server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6674484" algn="l"/>
              </a:tabLst>
            </a:pP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Security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Stored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Procedures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: </a:t>
            </a:r>
            <a:r>
              <a:rPr sz="2000" spc="-210" dirty="0">
                <a:solidFill>
                  <a:srgbClr val="1A1A6F"/>
                </a:solidFill>
                <a:latin typeface="Tahoma"/>
                <a:cs typeface="Tahoma"/>
              </a:rPr>
              <a:t>chứa 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các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System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SP</a:t>
            </a:r>
            <a:r>
              <a:rPr sz="2000" spc="-11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dùng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cho	</a:t>
            </a:r>
            <a:r>
              <a:rPr sz="2000" spc="-295" dirty="0">
                <a:solidFill>
                  <a:srgbClr val="1A1A6F"/>
                </a:solidFill>
                <a:latin typeface="Tahoma"/>
                <a:cs typeface="Tahoma"/>
              </a:rPr>
              <a:t>mục </a:t>
            </a:r>
            <a:r>
              <a:rPr sz="2000" spc="5" dirty="0">
                <a:solidFill>
                  <a:srgbClr val="1A1A6F"/>
                </a:solidFill>
                <a:latin typeface="Tahoma"/>
                <a:cs typeface="Tahoma"/>
              </a:rPr>
              <a:t>đích</a:t>
            </a:r>
            <a:r>
              <a:rPr sz="2000" spc="-10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250" dirty="0">
                <a:solidFill>
                  <a:srgbClr val="1A1A6F"/>
                </a:solidFill>
                <a:latin typeface="Tahoma"/>
                <a:cs typeface="Tahoma"/>
              </a:rPr>
              <a:t>quản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15" dirty="0">
                <a:solidFill>
                  <a:srgbClr val="1A1A6F"/>
                </a:solidFill>
                <a:latin typeface="Tahoma"/>
                <a:cs typeface="Tahoma"/>
              </a:rPr>
              <a:t>trị </a:t>
            </a:r>
            <a:r>
              <a:rPr sz="2000" spc="-325" dirty="0">
                <a:solidFill>
                  <a:srgbClr val="1A1A6F"/>
                </a:solidFill>
                <a:latin typeface="Tahoma"/>
                <a:cs typeface="Tahoma"/>
              </a:rPr>
              <a:t>bảo </a:t>
            </a:r>
            <a:r>
              <a:rPr sz="2000" spc="-315" dirty="0">
                <a:solidFill>
                  <a:srgbClr val="1A1A6F"/>
                </a:solidFill>
                <a:latin typeface="Tahoma"/>
                <a:cs typeface="Tahoma"/>
              </a:rPr>
              <a:t>mật </a:t>
            </a:r>
            <a:r>
              <a:rPr sz="2000" spc="-480" dirty="0">
                <a:solidFill>
                  <a:srgbClr val="1A1A6F"/>
                </a:solidFill>
                <a:latin typeface="Tahoma"/>
                <a:cs typeface="Tahoma"/>
              </a:rPr>
              <a:t>hệ</a:t>
            </a:r>
            <a:r>
              <a:rPr sz="2000" spc="-41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1A1A6F"/>
                </a:solidFill>
                <a:latin typeface="Tahoma"/>
                <a:cs typeface="Tahoma"/>
              </a:rPr>
              <a:t>thống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630" y="6482334"/>
              <a:ext cx="8425180" cy="0"/>
            </a:xfrm>
            <a:custGeom>
              <a:avLst/>
              <a:gdLst/>
              <a:ahLst/>
              <a:cxnLst/>
              <a:rect l="l" t="t" r="r" b="b"/>
              <a:pathLst>
                <a:path w="8425180">
                  <a:moveTo>
                    <a:pt x="0" y="0"/>
                  </a:moveTo>
                  <a:lnTo>
                    <a:pt x="8424672" y="0"/>
                  </a:lnTo>
                </a:path>
              </a:pathLst>
            </a:custGeom>
            <a:ln w="3175">
              <a:solidFill>
                <a:srgbClr val="233C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7196" y="908303"/>
              <a:ext cx="7957184" cy="144780"/>
            </a:xfrm>
            <a:custGeom>
              <a:avLst/>
              <a:gdLst/>
              <a:ahLst/>
              <a:cxnLst/>
              <a:rect l="l" t="t" r="r" b="b"/>
              <a:pathLst>
                <a:path w="7957184" h="144780">
                  <a:moveTo>
                    <a:pt x="7956804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7956804" y="144779"/>
                  </a:lnTo>
                  <a:lnTo>
                    <a:pt x="7956804" y="0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72311" y="0"/>
            <a:ext cx="431800" cy="1053465"/>
          </a:xfrm>
          <a:custGeom>
            <a:avLst/>
            <a:gdLst/>
            <a:ahLst/>
            <a:cxnLst/>
            <a:rect l="l" t="t" r="r" b="b"/>
            <a:pathLst>
              <a:path w="431800" h="1053465">
                <a:moveTo>
                  <a:pt x="431292" y="0"/>
                </a:moveTo>
                <a:lnTo>
                  <a:pt x="0" y="0"/>
                </a:lnTo>
                <a:lnTo>
                  <a:pt x="0" y="1053084"/>
                </a:lnTo>
                <a:lnTo>
                  <a:pt x="431292" y="1053084"/>
                </a:lnTo>
                <a:lnTo>
                  <a:pt x="431292" y="0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63369" y="56133"/>
            <a:ext cx="614489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Giới </a:t>
            </a:r>
            <a:r>
              <a:rPr dirty="0"/>
              <a:t>thiệu </a:t>
            </a:r>
            <a:r>
              <a:rPr spc="-15" dirty="0"/>
              <a:t>một</a:t>
            </a:r>
            <a:r>
              <a:rPr spc="-145" dirty="0"/>
              <a:t> </a:t>
            </a:r>
            <a:r>
              <a:rPr spc="-10" dirty="0"/>
              <a:t>số</a:t>
            </a:r>
          </a:p>
          <a:p>
            <a:pPr algn="ctr">
              <a:lnSpc>
                <a:spcPct val="100000"/>
              </a:lnSpc>
            </a:pPr>
            <a:r>
              <a:rPr dirty="0"/>
              <a:t>System </a:t>
            </a:r>
            <a:r>
              <a:rPr spc="-15" dirty="0"/>
              <a:t>Stored </a:t>
            </a:r>
            <a:r>
              <a:rPr spc="-5" dirty="0"/>
              <a:t>Procedure hữu</a:t>
            </a:r>
            <a:r>
              <a:rPr spc="-165" dirty="0"/>
              <a:t> </a:t>
            </a:r>
            <a:r>
              <a:rPr dirty="0"/>
              <a:t>ích</a:t>
            </a:r>
          </a:p>
        </p:txBody>
      </p:sp>
      <p:sp>
        <p:nvSpPr>
          <p:cNvPr id="13" name="object 13"/>
          <p:cNvSpPr/>
          <p:nvPr/>
        </p:nvSpPr>
        <p:spPr>
          <a:xfrm>
            <a:off x="399018" y="1866631"/>
            <a:ext cx="8335295" cy="350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630" y="6482334"/>
              <a:ext cx="8425180" cy="0"/>
            </a:xfrm>
            <a:custGeom>
              <a:avLst/>
              <a:gdLst/>
              <a:ahLst/>
              <a:cxnLst/>
              <a:rect l="l" t="t" r="r" b="b"/>
              <a:pathLst>
                <a:path w="8425180">
                  <a:moveTo>
                    <a:pt x="0" y="0"/>
                  </a:moveTo>
                  <a:lnTo>
                    <a:pt x="8424672" y="0"/>
                  </a:lnTo>
                </a:path>
              </a:pathLst>
            </a:custGeom>
            <a:ln w="3175">
              <a:solidFill>
                <a:srgbClr val="233C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7196" y="908303"/>
              <a:ext cx="7957184" cy="144780"/>
            </a:xfrm>
            <a:custGeom>
              <a:avLst/>
              <a:gdLst/>
              <a:ahLst/>
              <a:cxnLst/>
              <a:rect l="l" t="t" r="r" b="b"/>
              <a:pathLst>
                <a:path w="7957184" h="144780">
                  <a:moveTo>
                    <a:pt x="7956804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7956804" y="144779"/>
                  </a:lnTo>
                  <a:lnTo>
                    <a:pt x="7956804" y="0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72311" y="0"/>
            <a:ext cx="431800" cy="1053465"/>
          </a:xfrm>
          <a:custGeom>
            <a:avLst/>
            <a:gdLst/>
            <a:ahLst/>
            <a:cxnLst/>
            <a:rect l="l" t="t" r="r" b="b"/>
            <a:pathLst>
              <a:path w="431800" h="1053465">
                <a:moveTo>
                  <a:pt x="431292" y="0"/>
                </a:moveTo>
                <a:lnTo>
                  <a:pt x="0" y="0"/>
                </a:lnTo>
                <a:lnTo>
                  <a:pt x="0" y="1053084"/>
                </a:lnTo>
                <a:lnTo>
                  <a:pt x="431292" y="1053084"/>
                </a:lnTo>
                <a:lnTo>
                  <a:pt x="431292" y="0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93647" y="56133"/>
            <a:ext cx="614426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Giới </a:t>
            </a:r>
            <a:r>
              <a:rPr spc="-5" dirty="0"/>
              <a:t>thiệu </a:t>
            </a:r>
            <a:r>
              <a:rPr spc="-15" dirty="0"/>
              <a:t>một</a:t>
            </a:r>
            <a:r>
              <a:rPr spc="-125" dirty="0"/>
              <a:t> </a:t>
            </a:r>
            <a:r>
              <a:rPr spc="-10" dirty="0"/>
              <a:t>số</a:t>
            </a:r>
          </a:p>
          <a:p>
            <a:pPr algn="ctr">
              <a:lnSpc>
                <a:spcPct val="100000"/>
              </a:lnSpc>
            </a:pPr>
            <a:r>
              <a:rPr dirty="0"/>
              <a:t>System </a:t>
            </a:r>
            <a:r>
              <a:rPr spc="-15" dirty="0"/>
              <a:t>Stored </a:t>
            </a:r>
            <a:r>
              <a:rPr spc="-5" dirty="0"/>
              <a:t>Procedure hữu</a:t>
            </a:r>
            <a:r>
              <a:rPr spc="-170" dirty="0"/>
              <a:t> </a:t>
            </a:r>
            <a:r>
              <a:rPr dirty="0"/>
              <a:t>ích</a:t>
            </a:r>
          </a:p>
        </p:txBody>
      </p:sp>
      <p:sp>
        <p:nvSpPr>
          <p:cNvPr id="13" name="object 13"/>
          <p:cNvSpPr/>
          <p:nvPr/>
        </p:nvSpPr>
        <p:spPr>
          <a:xfrm>
            <a:off x="393874" y="1575500"/>
            <a:ext cx="8510332" cy="3669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630" y="6482334"/>
              <a:ext cx="8425180" cy="0"/>
            </a:xfrm>
            <a:custGeom>
              <a:avLst/>
              <a:gdLst/>
              <a:ahLst/>
              <a:cxnLst/>
              <a:rect l="l" t="t" r="r" b="b"/>
              <a:pathLst>
                <a:path w="8425180">
                  <a:moveTo>
                    <a:pt x="0" y="0"/>
                  </a:moveTo>
                  <a:lnTo>
                    <a:pt x="8424672" y="0"/>
                  </a:lnTo>
                </a:path>
              </a:pathLst>
            </a:custGeom>
            <a:ln w="3175">
              <a:solidFill>
                <a:srgbClr val="233C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7196" y="908303"/>
              <a:ext cx="7957184" cy="144780"/>
            </a:xfrm>
            <a:custGeom>
              <a:avLst/>
              <a:gdLst/>
              <a:ahLst/>
              <a:cxnLst/>
              <a:rect l="l" t="t" r="r" b="b"/>
              <a:pathLst>
                <a:path w="7957184" h="144780">
                  <a:moveTo>
                    <a:pt x="7956804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7956804" y="144779"/>
                  </a:lnTo>
                  <a:lnTo>
                    <a:pt x="7956804" y="0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72311" y="0"/>
            <a:ext cx="431800" cy="1053465"/>
          </a:xfrm>
          <a:custGeom>
            <a:avLst/>
            <a:gdLst/>
            <a:ahLst/>
            <a:cxnLst/>
            <a:rect l="l" t="t" r="r" b="b"/>
            <a:pathLst>
              <a:path w="431800" h="1053465">
                <a:moveTo>
                  <a:pt x="431292" y="0"/>
                </a:moveTo>
                <a:lnTo>
                  <a:pt x="0" y="0"/>
                </a:lnTo>
                <a:lnTo>
                  <a:pt x="0" y="1053084"/>
                </a:lnTo>
                <a:lnTo>
                  <a:pt x="431292" y="1053084"/>
                </a:lnTo>
                <a:lnTo>
                  <a:pt x="431292" y="0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05255" y="0"/>
            <a:ext cx="61442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Giới </a:t>
            </a:r>
            <a:r>
              <a:rPr spc="-5" dirty="0"/>
              <a:t>thiệu </a:t>
            </a:r>
            <a:r>
              <a:rPr spc="-15" dirty="0"/>
              <a:t>một</a:t>
            </a:r>
            <a:r>
              <a:rPr spc="-130" dirty="0"/>
              <a:t> </a:t>
            </a:r>
            <a:r>
              <a:rPr spc="-10" dirty="0"/>
              <a:t>số</a:t>
            </a:r>
          </a:p>
          <a:p>
            <a:pPr algn="ctr">
              <a:lnSpc>
                <a:spcPct val="100000"/>
              </a:lnSpc>
            </a:pPr>
            <a:r>
              <a:rPr dirty="0"/>
              <a:t>System </a:t>
            </a:r>
            <a:r>
              <a:rPr spc="-15" dirty="0"/>
              <a:t>Stored </a:t>
            </a:r>
            <a:r>
              <a:rPr spc="-5" dirty="0"/>
              <a:t>Procedure </a:t>
            </a:r>
            <a:r>
              <a:rPr spc="-10" dirty="0"/>
              <a:t>hữu</a:t>
            </a:r>
            <a:r>
              <a:rPr spc="-165" dirty="0"/>
              <a:t> </a:t>
            </a:r>
            <a:r>
              <a:rPr dirty="0"/>
              <a:t>ích</a:t>
            </a:r>
          </a:p>
        </p:txBody>
      </p:sp>
      <p:sp>
        <p:nvSpPr>
          <p:cNvPr id="13" name="object 13"/>
          <p:cNvSpPr/>
          <p:nvPr/>
        </p:nvSpPr>
        <p:spPr>
          <a:xfrm>
            <a:off x="228600" y="1524000"/>
            <a:ext cx="849630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134" y="1638101"/>
            <a:ext cx="98450" cy="99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3815" y="1432171"/>
            <a:ext cx="6597015" cy="7988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200" spc="-210" dirty="0">
                <a:solidFill>
                  <a:srgbClr val="943634"/>
                </a:solidFill>
                <a:latin typeface="Tahoma"/>
                <a:cs typeface="Tahoma"/>
              </a:rPr>
              <a:t>Thiết </a:t>
            </a:r>
            <a:r>
              <a:rPr sz="2200" spc="-350" dirty="0">
                <a:solidFill>
                  <a:srgbClr val="943634"/>
                </a:solidFill>
                <a:latin typeface="Tahoma"/>
                <a:cs typeface="Tahoma"/>
              </a:rPr>
              <a:t>lập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phím </a:t>
            </a:r>
            <a:r>
              <a:rPr sz="2200" spc="-355" dirty="0">
                <a:solidFill>
                  <a:srgbClr val="943634"/>
                </a:solidFill>
                <a:latin typeface="Tahoma"/>
                <a:cs typeface="Tahoma"/>
              </a:rPr>
              <a:t>tắt 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cho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các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Stored Procedure </a:t>
            </a:r>
            <a:r>
              <a:rPr sz="2200" spc="-525" dirty="0">
                <a:solidFill>
                  <a:srgbClr val="943634"/>
                </a:solidFill>
                <a:latin typeface="Tahoma"/>
                <a:cs typeface="Tahoma"/>
              </a:rPr>
              <a:t>hệ</a:t>
            </a:r>
            <a:r>
              <a:rPr sz="2200" spc="-409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10" dirty="0">
                <a:solidFill>
                  <a:srgbClr val="943634"/>
                </a:solidFill>
                <a:latin typeface="Tahoma"/>
                <a:cs typeface="Tahoma"/>
              </a:rPr>
              <a:t>thống</a:t>
            </a:r>
            <a:endParaRPr sz="2200">
              <a:latin typeface="Tahoma"/>
              <a:cs typeface="Tahoma"/>
            </a:endParaRPr>
          </a:p>
          <a:p>
            <a:pPr marL="370840">
              <a:lnSpc>
                <a:spcPct val="100000"/>
              </a:lnSpc>
              <a:spcBef>
                <a:spcPts val="500"/>
              </a:spcBef>
            </a:pPr>
            <a:r>
              <a:rPr sz="2000" spc="-395" dirty="0">
                <a:solidFill>
                  <a:srgbClr val="1A1A6F"/>
                </a:solidFill>
                <a:latin typeface="Tahoma"/>
                <a:cs typeface="Tahoma"/>
              </a:rPr>
              <a:t>Sử </a:t>
            </a:r>
            <a:r>
              <a:rPr sz="2000" spc="-235" dirty="0">
                <a:solidFill>
                  <a:srgbClr val="1A1A6F"/>
                </a:solidFill>
                <a:latin typeface="Tahoma"/>
                <a:cs typeface="Tahoma"/>
              </a:rPr>
              <a:t>dụng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menu </a:t>
            </a:r>
            <a:r>
              <a:rPr sz="2000" spc="-80" dirty="0">
                <a:solidFill>
                  <a:srgbClr val="1A1A6F"/>
                </a:solidFill>
                <a:latin typeface="Tahoma"/>
                <a:cs typeface="Tahoma"/>
              </a:rPr>
              <a:t>Tools 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&gt;</a:t>
            </a:r>
            <a:r>
              <a:rPr sz="2000" spc="-30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Option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3980" y="18414"/>
            <a:ext cx="487553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Thiết lập phím </a:t>
            </a:r>
            <a:r>
              <a:rPr dirty="0"/>
              <a:t>tắt cho các  </a:t>
            </a:r>
            <a:r>
              <a:rPr spc="-15" dirty="0"/>
              <a:t>Stored </a:t>
            </a:r>
            <a:r>
              <a:rPr spc="-5" dirty="0"/>
              <a:t>Procedure </a:t>
            </a:r>
            <a:r>
              <a:rPr spc="-10" dirty="0"/>
              <a:t>hệ</a:t>
            </a:r>
            <a:r>
              <a:rPr spc="-135" dirty="0"/>
              <a:t> </a:t>
            </a:r>
            <a:r>
              <a:rPr spc="-15" dirty="0"/>
              <a:t>thống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245108" y="2418588"/>
            <a:ext cx="5918200" cy="3566160"/>
            <a:chOff x="1245108" y="2418588"/>
            <a:chExt cx="5918200" cy="3566160"/>
          </a:xfrm>
        </p:grpSpPr>
        <p:sp>
          <p:nvSpPr>
            <p:cNvPr id="6" name="object 6"/>
            <p:cNvSpPr/>
            <p:nvPr/>
          </p:nvSpPr>
          <p:spPr>
            <a:xfrm>
              <a:off x="1245108" y="2418588"/>
              <a:ext cx="5695889" cy="11247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108" y="3427476"/>
              <a:ext cx="5917692" cy="2557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9921" y="331977"/>
            <a:ext cx="2620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pc="-5" dirty="0"/>
              <a:t>1.1.	Khai</a:t>
            </a:r>
            <a:r>
              <a:rPr spc="-85" dirty="0"/>
              <a:t> </a:t>
            </a:r>
            <a:r>
              <a:rPr spc="-5" dirty="0"/>
              <a:t>biến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00" y="1272285"/>
            <a:ext cx="80289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a)	Biến cục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bộ: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đối tượng có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chứa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thuộc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kiểu dữ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nhất định, tên biến bắt đầu bằng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ký tự</a:t>
            </a:r>
            <a:r>
              <a:rPr sz="24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 cục bộ có giá trị trong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query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batch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hoặc trong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tục thường trú (stored procedure) hoặc hàm</a:t>
            </a:r>
            <a:r>
              <a:rPr sz="24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(function).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Khai báo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cục bộ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bằng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declare: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cung cấp tên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 kiểu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liệu: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tên_biến</a:t>
            </a:r>
            <a:r>
              <a:rPr sz="2400" i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Kiểu_dữ_liệu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marL="12700" marR="393700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@MaSinhVien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char(10)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@HoTen 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nvarchar(30)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@Sum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float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@Count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678" y="3021914"/>
            <a:ext cx="2646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1A1A6F"/>
                </a:solidFill>
                <a:latin typeface="Arial"/>
                <a:cs typeface="Arial"/>
              </a:rPr>
              <a:t>FUNCTION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50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2312" y="0"/>
              <a:ext cx="8171815" cy="1053465"/>
            </a:xfrm>
            <a:custGeom>
              <a:avLst/>
              <a:gdLst/>
              <a:ahLst/>
              <a:cxnLst/>
              <a:rect l="l" t="t" r="r" b="b"/>
              <a:pathLst>
                <a:path w="8171815" h="1053465">
                  <a:moveTo>
                    <a:pt x="8171688" y="908316"/>
                  </a:moveTo>
                  <a:lnTo>
                    <a:pt x="431292" y="908316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214884" y="1053084"/>
                  </a:lnTo>
                  <a:lnTo>
                    <a:pt x="431292" y="1053084"/>
                  </a:lnTo>
                  <a:lnTo>
                    <a:pt x="8171688" y="1053084"/>
                  </a:lnTo>
                  <a:lnTo>
                    <a:pt x="8171688" y="908316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37175" y="243586"/>
            <a:ext cx="3502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 niệm</a:t>
            </a:r>
            <a:r>
              <a:rPr spc="-5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930" y="1388440"/>
            <a:ext cx="8450580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marR="281940" indent="-239395" algn="just">
              <a:lnSpc>
                <a:spcPct val="100000"/>
              </a:lnSpc>
              <a:spcBef>
                <a:spcPts val="10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40132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là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đối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tượng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cơ sở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liệu bao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gồm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tập  nhiều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câu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T-SQL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 nhóm lại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với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nhau thành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nhóm.</a:t>
            </a:r>
            <a:endParaRPr sz="2400">
              <a:latin typeface="Times New Roman"/>
              <a:cs typeface="Times New Roman"/>
            </a:endParaRPr>
          </a:p>
          <a:p>
            <a:pPr marL="400685" marR="280670" indent="-239395" algn="just">
              <a:lnSpc>
                <a:spcPct val="100000"/>
              </a:lnSpc>
              <a:spcBef>
                <a:spcPts val="58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40132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-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Server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 định nghĩa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 thủ tục đơn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giản bao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gồm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nhóm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 câu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lệnhSQL</a:t>
            </a:r>
            <a:endParaRPr sz="2400">
              <a:latin typeface="Times New Roman"/>
              <a:cs typeface="Times New Roman"/>
            </a:endParaRPr>
          </a:p>
          <a:p>
            <a:pPr marL="400685" marR="280035" indent="-239395" algn="just">
              <a:lnSpc>
                <a:spcPct val="100000"/>
              </a:lnSpc>
              <a:spcBef>
                <a:spcPts val="58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40132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Giống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(thủ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tục),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(hàm)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nhóm các  lệnh </a:t>
            </a:r>
            <a:r>
              <a:rPr sz="2400" b="1" spc="-50" dirty="0">
                <a:solidFill>
                  <a:srgbClr val="1A1A6F"/>
                </a:solidFill>
                <a:latin typeface="Times New Roman"/>
                <a:cs typeface="Times New Roman"/>
              </a:rPr>
              <a:t>T-SQL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thực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chức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nào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đó. Khác với thủ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  hàm sẽ trả về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 trị thông qua tên hàm ngay tại lời gọi</a:t>
            </a:r>
            <a:r>
              <a:rPr sz="2400" spc="-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nó.</a:t>
            </a:r>
            <a:endParaRPr sz="2400">
              <a:latin typeface="Times New Roman"/>
              <a:cs typeface="Times New Roman"/>
            </a:endParaRPr>
          </a:p>
          <a:p>
            <a:pPr marL="400685" indent="-240029" algn="just">
              <a:lnSpc>
                <a:spcPct val="100000"/>
              </a:lnSpc>
              <a:spcBef>
                <a:spcPts val="575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401320" algn="l"/>
              </a:tabLst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Hàm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SQL Server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bao gồm 2</a:t>
            </a:r>
            <a:r>
              <a:rPr sz="2400" spc="-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loại.</a:t>
            </a:r>
            <a:endParaRPr sz="2400">
              <a:latin typeface="Times New Roman"/>
              <a:cs typeface="Times New Roman"/>
            </a:endParaRPr>
          </a:p>
          <a:p>
            <a:pPr marL="903605" lvl="1" indent="-285750" algn="just">
              <a:lnSpc>
                <a:spcPct val="100000"/>
              </a:lnSpc>
              <a:spcBef>
                <a:spcPts val="575"/>
              </a:spcBef>
              <a:buClr>
                <a:srgbClr val="FC8536"/>
              </a:buClr>
              <a:buSzPct val="68750"/>
              <a:buFont typeface="Arial"/>
              <a:buChar char="•"/>
              <a:tabLst>
                <a:tab pos="90424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có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sẵn</a:t>
            </a:r>
            <a:endParaRPr sz="2400">
              <a:latin typeface="Times New Roman"/>
              <a:cs typeface="Times New Roman"/>
            </a:endParaRPr>
          </a:p>
          <a:p>
            <a:pPr marL="903605" marR="281305" lvl="1" indent="-285115" algn="just">
              <a:lnSpc>
                <a:spcPct val="100000"/>
              </a:lnSpc>
              <a:spcBef>
                <a:spcPts val="580"/>
              </a:spcBef>
              <a:buClr>
                <a:srgbClr val="FC8536"/>
              </a:buClr>
              <a:buSzPct val="68750"/>
              <a:buFont typeface="Arial"/>
              <a:buChar char="•"/>
              <a:tabLst>
                <a:tab pos="90424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do người dùng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định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nghĩa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(user-defined):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vô  hướng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(scalar function)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hàm trả về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bảng (table</a:t>
            </a:r>
            <a:r>
              <a:rPr sz="2400" spc="5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tabLst>
                <a:tab pos="903605" algn="l"/>
                <a:tab pos="8437245" algn="l"/>
              </a:tabLst>
            </a:pPr>
            <a:r>
              <a:rPr sz="2400" u="sng" dirty="0">
                <a:solidFill>
                  <a:srgbClr val="1A1A6F"/>
                </a:solidFill>
                <a:uFill>
                  <a:solidFill>
                    <a:srgbClr val="233C8B"/>
                  </a:solidFill>
                </a:uFill>
                <a:latin typeface="Times New Roman"/>
                <a:cs typeface="Times New Roman"/>
              </a:rPr>
              <a:t> 	Function)	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971" y="243586"/>
            <a:ext cx="2851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Scalar</a:t>
            </a:r>
            <a:r>
              <a:rPr spc="-80" dirty="0"/>
              <a:t> </a:t>
            </a:r>
            <a:r>
              <a:rPr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500885"/>
            <a:ext cx="8564245" cy="406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39395" algn="just">
              <a:lnSpc>
                <a:spcPct val="100000"/>
              </a:lnSpc>
              <a:spcBef>
                <a:spcPts val="10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264160" algn="l"/>
              </a:tabLst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Scalar function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hàm trả về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 trị với kiểu dữ liệu được khai  báo trong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RETURNS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lúc tạo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hàm,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ngoại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trừ text, ntext, image, 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cursor,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timestamp.</a:t>
            </a:r>
            <a:endParaRPr sz="2400">
              <a:latin typeface="Times New Roman"/>
              <a:cs typeface="Times New Roman"/>
            </a:endParaRPr>
          </a:p>
          <a:p>
            <a:pPr marL="264160" indent="-239395" algn="just">
              <a:lnSpc>
                <a:spcPct val="100000"/>
              </a:lnSpc>
              <a:spcBef>
                <a:spcPts val="58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264160" algn="l"/>
              </a:tabLst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Cú pháp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00" b="1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hàm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95"/>
              </a:spcBef>
            </a:pPr>
            <a:r>
              <a:rPr sz="20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tên_hàm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([@parameter_name parameter_data_type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default ] [ ,...n ] ]</a:t>
            </a:r>
            <a:r>
              <a:rPr sz="20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5537200">
              <a:lnSpc>
                <a:spcPct val="120000"/>
              </a:lnSpc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RETURNS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kiểu_dữ_liệu</a:t>
            </a:r>
            <a:r>
              <a:rPr sz="20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AS  </a:t>
            </a: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thân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hàm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0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971" y="243586"/>
            <a:ext cx="2851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Scalar</a:t>
            </a:r>
            <a:r>
              <a:rPr spc="-80" dirty="0"/>
              <a:t> </a:t>
            </a:r>
            <a:r>
              <a:rPr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110234"/>
            <a:ext cx="8562340" cy="537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Tạo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scalar function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đếm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số nhân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viên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theo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phong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ban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(tên phòng 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ban là tham</a:t>
            </a:r>
            <a:r>
              <a:rPr sz="24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số).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fn_DemSoNhanVien(@TenPhong</a:t>
            </a:r>
            <a:r>
              <a:rPr sz="1800" spc="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nvarchar(30))</a:t>
            </a:r>
            <a:endParaRPr sz="1800">
              <a:latin typeface="Times New Roman"/>
              <a:cs typeface="Times New Roman"/>
            </a:endParaRPr>
          </a:p>
          <a:p>
            <a:pPr marL="12700" marR="6814820">
              <a:lnSpc>
                <a:spcPct val="120000"/>
              </a:lnSpc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RETURNS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r>
              <a:rPr sz="1800" spc="-1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AS 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411480" marR="5640705">
              <a:lnSpc>
                <a:spcPct val="120000"/>
              </a:lnSpc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@ret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int;  SELECT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@ret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b="1" spc="-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count(*)  FROM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NHANVIEN</a:t>
            </a:r>
            <a:endParaRPr sz="1800">
              <a:latin typeface="Times New Roman"/>
              <a:cs typeface="Times New Roman"/>
            </a:endParaRPr>
          </a:p>
          <a:p>
            <a:pPr marL="411480" marR="4717415" indent="-3175">
              <a:lnSpc>
                <a:spcPct val="120000"/>
              </a:lnSpc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18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TenPhong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b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@TenPhong; 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IF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(@ret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IS</a:t>
            </a:r>
            <a:r>
              <a:rPr sz="1800" b="1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NULL)</a:t>
            </a:r>
            <a:endParaRPr sz="18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@ret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12700" marR="6553834" indent="398780">
              <a:lnSpc>
                <a:spcPct val="120000"/>
              </a:lnSpc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18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@ret; 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Gọi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thực thi:</a:t>
            </a:r>
            <a:endParaRPr sz="1800">
              <a:latin typeface="Times New Roman"/>
              <a:cs typeface="Times New Roman"/>
            </a:endParaRPr>
          </a:p>
          <a:p>
            <a:pPr marL="12700" marR="3860800">
              <a:lnSpc>
                <a:spcPts val="2590"/>
              </a:lnSpc>
              <a:spcBef>
                <a:spcPts val="160"/>
              </a:spcBef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dbo.fn_DemSoNhanVien(‘Phòng IT’);  SELECT dbo.fn_DemSoNhanVien(‘Phòng</a:t>
            </a:r>
            <a:r>
              <a:rPr sz="1800" b="1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IT’);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Table-Valued</a:t>
            </a:r>
            <a:r>
              <a:rPr spc="-3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500885"/>
            <a:ext cx="8562975" cy="246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Table-valued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 về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table chứa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những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 trị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từ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  lệnh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SELECT.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Cú pháp</a:t>
            </a:r>
            <a:r>
              <a:rPr sz="2400" b="1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hàm: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tên_hàm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([@parameter_name parameter_data_type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[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default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] [</a:t>
            </a:r>
            <a:r>
              <a:rPr sz="1800" spc="3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,...n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] ]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RETURNS </a:t>
            </a:r>
            <a:r>
              <a:rPr sz="1800" spc="-30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-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câu_lệnh_select;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Table-Valued</a:t>
            </a:r>
            <a:r>
              <a:rPr spc="-3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500885"/>
            <a:ext cx="8564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  <a:tab pos="984885" algn="l"/>
                <a:tab pos="2661285" algn="l"/>
                <a:tab pos="3813810" algn="l"/>
                <a:tab pos="4491990" algn="l"/>
                <a:tab pos="4968875" algn="l"/>
                <a:tab pos="5734050" algn="l"/>
                <a:tab pos="6447790" algn="l"/>
                <a:tab pos="7212965" algn="l"/>
                <a:tab pos="7874000" algn="l"/>
              </a:tabLst>
            </a:pP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ạo	table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-v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ued	fu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nc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tion	hiển	thị	danh	sách	nhân	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iên	t</a:t>
            </a:r>
            <a:r>
              <a:rPr sz="24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u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ộ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 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phòng ban (với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phòng ban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là tham</a:t>
            </a:r>
            <a:r>
              <a:rPr sz="2400" i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số)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3081" y="2305939"/>
            <a:ext cx="17202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(@</a:t>
            </a:r>
            <a:r>
              <a:rPr sz="2400" b="1" spc="-22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enPho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80" y="2305939"/>
            <a:ext cx="6569709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57655" algn="l"/>
                <a:tab pos="3479800" algn="l"/>
              </a:tabLst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CR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b="1" spc="-19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TE	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FUN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TION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fn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_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Da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hSachN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b="1" spc="-95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ien  nvarchar(30))</a:t>
            </a:r>
            <a:endParaRPr sz="2400">
              <a:latin typeface="Times New Roman"/>
              <a:cs typeface="Times New Roman"/>
            </a:endParaRPr>
          </a:p>
          <a:p>
            <a:pPr marL="774700" marR="2198370" indent="-762000">
              <a:lnSpc>
                <a:spcPts val="3460"/>
              </a:lnSpc>
              <a:spcBef>
                <a:spcPts val="204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RETURNS </a:t>
            </a:r>
            <a:r>
              <a:rPr sz="24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2400" b="1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RETURN 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(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6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NHANVIEN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TenPhong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@TenPhong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 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Table-Valued</a:t>
            </a:r>
            <a:r>
              <a:rPr spc="-3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500885"/>
            <a:ext cx="8563610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Đối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với hàm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nội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tuyến, phần thân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hàm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chỉ cho phép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sự xuất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duy nhất của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 RETURN.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trường hợp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cần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phảỉ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sử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dụng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đến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 câu lệnh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 phần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thân của hàm,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dụng  cú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pháp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1770380" algn="just">
              <a:lnSpc>
                <a:spcPct val="120000"/>
              </a:lnSpc>
            </a:pP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tên_hàm([danh_sách_tham_số])  RETURNS @biến_bảng 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định_nghĩa_bảng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AS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12700" marR="3818254" indent="914400">
              <a:lnSpc>
                <a:spcPct val="12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các_câu_lệnh_trong_thân_hàm  RETURN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Dạng hàm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này cũng được sử dụng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các câu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với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vai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trò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bảng hay khung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nhìn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2312" y="0"/>
              <a:ext cx="8171815" cy="1053465"/>
            </a:xfrm>
            <a:custGeom>
              <a:avLst/>
              <a:gdLst/>
              <a:ahLst/>
              <a:cxnLst/>
              <a:rect l="l" t="t" r="r" b="b"/>
              <a:pathLst>
                <a:path w="8171815" h="1053465">
                  <a:moveTo>
                    <a:pt x="8171688" y="908316"/>
                  </a:moveTo>
                  <a:lnTo>
                    <a:pt x="431292" y="908316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214884" y="1053084"/>
                  </a:lnTo>
                  <a:lnTo>
                    <a:pt x="431292" y="1053084"/>
                  </a:lnTo>
                  <a:lnTo>
                    <a:pt x="8171688" y="1053084"/>
                  </a:lnTo>
                  <a:lnTo>
                    <a:pt x="8171688" y="908316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Table-Valued</a:t>
            </a:r>
            <a:r>
              <a:rPr spc="-3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880" y="1188519"/>
            <a:ext cx="8615680" cy="53047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Thống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kê tổng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số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sinh viên của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mỗi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khoa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(của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1 khóa nào</a:t>
            </a:r>
            <a:r>
              <a:rPr sz="2400" i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đó)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6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16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Func_Tongsv(@khoa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SMALLINT)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RETURNS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@bangthongke </a:t>
            </a:r>
            <a:r>
              <a:rPr sz="16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(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makhoa </a:t>
            </a:r>
            <a:r>
              <a:rPr sz="1600" spc="-20" dirty="0">
                <a:solidFill>
                  <a:srgbClr val="1A1A6F"/>
                </a:solidFill>
                <a:latin typeface="Times New Roman"/>
                <a:cs typeface="Times New Roman"/>
              </a:rPr>
              <a:t>NVARCHAR(5),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tenkhoa </a:t>
            </a:r>
            <a:r>
              <a:rPr sz="1600" spc="-20" dirty="0">
                <a:solidFill>
                  <a:srgbClr val="1A1A6F"/>
                </a:solidFill>
                <a:latin typeface="Times New Roman"/>
                <a:cs typeface="Times New Roman"/>
              </a:rPr>
              <a:t>NVARCHAR(50),</a:t>
            </a:r>
            <a:r>
              <a:rPr sz="16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tongsosv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INT )</a:t>
            </a:r>
            <a:r>
              <a:rPr sz="16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IF @khoa=0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solidFill>
                  <a:srgbClr val="1A1A6F"/>
                </a:solidFill>
                <a:latin typeface="Times New Roman"/>
                <a:cs typeface="Times New Roman"/>
              </a:rPr>
              <a:t>INSERT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INTO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@bangthongke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16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khoa.makhoa,tenkhoa,COUNT(masv)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(khoa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INNER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JOIN lop ON khoa.makhoa=lop.makhoa)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INNER</a:t>
            </a:r>
            <a:r>
              <a:rPr sz="16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JOIN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 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on</a:t>
            </a:r>
            <a:r>
              <a:rPr sz="16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lop.malop=sinhvien.malop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GROUP BY</a:t>
            </a:r>
            <a:r>
              <a:rPr sz="1600" spc="-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khoa.makhoa,tenkhoa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ELSE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solidFill>
                  <a:srgbClr val="1A1A6F"/>
                </a:solidFill>
                <a:latin typeface="Times New Roman"/>
                <a:cs typeface="Times New Roman"/>
              </a:rPr>
              <a:t>INSERT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INTO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@bangthongke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16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khoa.makhoa,tenkhoa,COUNT(masv)</a:t>
            </a:r>
            <a:endParaRPr sz="1600">
              <a:latin typeface="Times New Roman"/>
              <a:cs typeface="Times New Roman"/>
            </a:endParaRPr>
          </a:p>
          <a:p>
            <a:pPr marL="12700" marR="422275" indent="18288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(khoa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INNER JOIN lop ON khoa.makhoa=lop.makhoa) INNER JOIN  sinhvien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lop.malop=sinhvien.malop WHERE</a:t>
            </a:r>
            <a:r>
              <a:rPr sz="1600" spc="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khoa=@khoa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GROUP BY khoa.makhoa,tenkhoa RETURN </a:t>
            </a:r>
            <a:r>
              <a:rPr sz="1600" spc="-15" dirty="0">
                <a:solidFill>
                  <a:srgbClr val="1A1A6F"/>
                </a:solidFill>
                <a:latin typeface="Times New Roman"/>
                <a:cs typeface="Times New Roman"/>
              </a:rPr>
              <a:t>/*Trả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kết 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quả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về cho</a:t>
            </a:r>
            <a:r>
              <a:rPr sz="16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hàm*/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8602345" algn="l"/>
              </a:tabLst>
            </a:pPr>
            <a:r>
              <a:rPr sz="16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EN</a:t>
            </a:r>
            <a:r>
              <a:rPr sz="1600" b="1" u="sng" spc="-5" dirty="0">
                <a:solidFill>
                  <a:srgbClr val="1A1A6F"/>
                </a:solidFill>
                <a:uFill>
                  <a:solidFill>
                    <a:srgbClr val="233C8B"/>
                  </a:solidFill>
                </a:uFill>
                <a:latin typeface="Times New Roman"/>
                <a:cs typeface="Times New Roman"/>
              </a:rPr>
              <a:t>D	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Table-Valued</a:t>
            </a:r>
            <a:r>
              <a:rPr spc="-3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268729"/>
            <a:ext cx="60521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Gọi thực</a:t>
            </a:r>
            <a:r>
              <a:rPr sz="24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thi: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Thống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kê tổng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số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sinh viên khóa 25 của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mỗi</a:t>
            </a:r>
            <a:r>
              <a:rPr sz="2400" i="1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khoa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*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b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dbo.func_TongSV(25)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334" y="243586"/>
            <a:ext cx="33642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Thay đổi, </a:t>
            </a:r>
            <a:r>
              <a:rPr dirty="0"/>
              <a:t>xoá</a:t>
            </a:r>
            <a:r>
              <a:rPr spc="-105" dirty="0"/>
              <a:t> </a:t>
            </a:r>
            <a:r>
              <a:rPr spc="-5" dirty="0"/>
              <a:t>hàm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122933"/>
            <a:ext cx="7963534" cy="51866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Thay đổi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hàm:</a:t>
            </a:r>
            <a:endParaRPr sz="2400">
              <a:latin typeface="Times New Roman"/>
              <a:cs typeface="Times New Roman"/>
            </a:endParaRPr>
          </a:p>
          <a:p>
            <a:pPr marL="12700" marR="744855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ALTER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tên_hàm([danh_sách_tham_số])  RETURNS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scalar_data_type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|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TABLE(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column_definition</a:t>
            </a:r>
            <a:r>
              <a:rPr sz="2400" i="1" spc="-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| 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table_constraint</a:t>
            </a:r>
            <a:r>
              <a:rPr sz="2400" i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[,...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[AS]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[BEGIN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function_body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END] | RETURN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[(]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select_statement</a:t>
            </a:r>
            <a:r>
              <a:rPr sz="24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[)]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dụ</a:t>
            </a:r>
            <a:endParaRPr sz="2400">
              <a:latin typeface="Times New Roman"/>
              <a:cs typeface="Times New Roman"/>
            </a:endParaRPr>
          </a:p>
          <a:p>
            <a:pPr marL="12700" marR="2970530">
              <a:lnSpc>
                <a:spcPct val="120000"/>
              </a:lnSpc>
              <a:spcBef>
                <a:spcPts val="20"/>
              </a:spcBef>
            </a:pP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ALTER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fnc_DSSV(@MaLop CHAR(8))  RETURNS </a:t>
            </a:r>
            <a:r>
              <a:rPr sz="1800" spc="-30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1800" spc="-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</a:t>
            </a:r>
            <a:r>
              <a:rPr sz="1800" spc="-50" dirty="0">
                <a:solidFill>
                  <a:srgbClr val="1A1A6F"/>
                </a:solidFill>
                <a:latin typeface="Times New Roman"/>
                <a:cs typeface="Times New Roman"/>
              </a:rPr>
              <a:t>MaSV,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HoSV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' 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'+Tenlot+’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‘+ 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TenSV</a:t>
            </a:r>
            <a:r>
              <a:rPr sz="1800" spc="-3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Hoten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MaLop=@MaLop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9921" y="331977"/>
            <a:ext cx="2620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pc="-5" dirty="0"/>
              <a:t>1.1.	Khai</a:t>
            </a:r>
            <a:r>
              <a:rPr spc="-85" dirty="0"/>
              <a:t> </a:t>
            </a:r>
            <a:r>
              <a:rPr spc="-5" dirty="0"/>
              <a:t>biến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272285"/>
            <a:ext cx="773620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gán giá trị cho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 cục bộ dùng lệnh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set.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gán  cho biến phải phù hợp với kiểu dữ liệu của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biến.</a:t>
            </a:r>
            <a:endParaRPr sz="2400">
              <a:latin typeface="Times New Roman"/>
              <a:cs typeface="Times New Roman"/>
            </a:endParaRPr>
          </a:p>
          <a:p>
            <a:pPr marL="927100" marR="40513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giátrị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biểuthức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kết_quả_truy_vấn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@MaLop =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‘TH2001’</a:t>
            </a:r>
            <a:endParaRPr sz="2400">
              <a:latin typeface="Times New Roman"/>
              <a:cs typeface="Times New Roman"/>
            </a:endParaRPr>
          </a:p>
          <a:p>
            <a:pPr marL="927100" marR="1017905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@SoSV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(select count (*) from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SinhVien) 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@MaLop =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‘TH’+Year(@NgayTuyenSinh)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Đưa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kết quả truy vấn vào</a:t>
            </a:r>
            <a:r>
              <a:rPr sz="2400" i="1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biến: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SV(MaSV: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int;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HoTen: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nvarchar(30), 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Tuoi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int)</a:t>
            </a:r>
            <a:endParaRPr sz="2400">
              <a:latin typeface="Times New Roman"/>
              <a:cs typeface="Times New Roman"/>
            </a:endParaRPr>
          </a:p>
          <a:p>
            <a:pPr marL="927100" marR="208407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Select </a:t>
            </a:r>
            <a:r>
              <a:rPr sz="2400" spc="-60" dirty="0">
                <a:solidFill>
                  <a:srgbClr val="1A1A6F"/>
                </a:solidFill>
                <a:latin typeface="Times New Roman"/>
                <a:cs typeface="Times New Roman"/>
              </a:rPr>
              <a:t>@Var1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HoTen, 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@Var1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Tuoi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SV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MaSV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334" y="243586"/>
            <a:ext cx="33642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Thay đổi, </a:t>
            </a:r>
            <a:r>
              <a:rPr dirty="0"/>
              <a:t>xoá</a:t>
            </a:r>
            <a:r>
              <a:rPr spc="-105" dirty="0"/>
              <a:t> </a:t>
            </a:r>
            <a:r>
              <a:rPr spc="-5" dirty="0"/>
              <a:t>hàm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60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122933"/>
            <a:ext cx="7028180" cy="16751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Xoá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hàm: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DROP FUNCTION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{ [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schema_name.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]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function_name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dụ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DROP FUNCTION</a:t>
            </a:r>
            <a:r>
              <a:rPr sz="1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fnc_DSSV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97381"/>
            <a:ext cx="7759065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Bài </a:t>
            </a:r>
            <a:r>
              <a:rPr sz="2800" b="1" dirty="0">
                <a:solidFill>
                  <a:srgbClr val="1A1A6F"/>
                </a:solidFill>
                <a:latin typeface="Times New Roman"/>
                <a:cs typeface="Times New Roman"/>
              </a:rPr>
              <a:t>tập: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1/ </a:t>
            </a:r>
            <a:r>
              <a:rPr sz="2800" spc="-45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tính tích 3 số a, b,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c.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2/ </a:t>
            </a:r>
            <a:r>
              <a:rPr sz="2800" spc="-45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tính tổng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từ 1 đến n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(tham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là 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n).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61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602" y="3021914"/>
            <a:ext cx="2337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A1A6F"/>
                </a:solidFill>
                <a:latin typeface="Arial"/>
                <a:cs typeface="Arial"/>
              </a:rPr>
              <a:t>T</a:t>
            </a:r>
            <a:r>
              <a:rPr sz="4000" b="1" spc="-20" dirty="0">
                <a:solidFill>
                  <a:srgbClr val="1A1A6F"/>
                </a:solidFill>
                <a:latin typeface="Arial"/>
                <a:cs typeface="Arial"/>
              </a:rPr>
              <a:t>R</a:t>
            </a:r>
            <a:r>
              <a:rPr sz="4000" b="1" spc="-5" dirty="0">
                <a:solidFill>
                  <a:srgbClr val="1A1A6F"/>
                </a:solidFill>
                <a:latin typeface="Arial"/>
                <a:cs typeface="Arial"/>
              </a:rPr>
              <a:t>IGGER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62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090" y="243586"/>
            <a:ext cx="3790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 niệm</a:t>
            </a:r>
            <a:r>
              <a:rPr spc="-114" dirty="0"/>
              <a:t> </a:t>
            </a:r>
            <a:r>
              <a:rPr dirty="0"/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824" y="1308074"/>
            <a:ext cx="7371080" cy="33121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75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Cấu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trúc gần giống như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thủ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tục nội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tại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nhưng</a:t>
            </a:r>
            <a:endParaRPr sz="2450">
              <a:latin typeface="Times New Roman"/>
              <a:cs typeface="Times New Roman"/>
            </a:endParaRPr>
          </a:p>
          <a:p>
            <a:pPr marL="807720" lvl="1" indent="-269875">
              <a:lnSpc>
                <a:spcPct val="100000"/>
              </a:lnSpc>
              <a:spcBef>
                <a:spcPts val="560"/>
              </a:spcBef>
              <a:buClr>
                <a:srgbClr val="3D78C5"/>
              </a:buClr>
              <a:buFont typeface="Wingdings"/>
              <a:buChar char=""/>
              <a:tabLst>
                <a:tab pos="807720" algn="l"/>
                <a:tab pos="808355" algn="l"/>
              </a:tabLst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Không có tham số đầu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vào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và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đầu</a:t>
            </a:r>
            <a:r>
              <a:rPr sz="21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ra</a:t>
            </a:r>
            <a:endParaRPr sz="2100">
              <a:latin typeface="Arial"/>
              <a:cs typeface="Arial"/>
            </a:endParaRPr>
          </a:p>
          <a:p>
            <a:pPr marL="807720" lvl="1" indent="-269875">
              <a:lnSpc>
                <a:spcPct val="100000"/>
              </a:lnSpc>
              <a:spcBef>
                <a:spcPts val="525"/>
              </a:spcBef>
              <a:buClr>
                <a:srgbClr val="3D78C5"/>
              </a:buClr>
              <a:buFont typeface="Wingdings"/>
              <a:buChar char=""/>
              <a:tabLst>
                <a:tab pos="807720" algn="l"/>
                <a:tab pos="808355" algn="l"/>
              </a:tabLst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Phải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được liên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kết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với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một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bảng/ bảng ảo trong</a:t>
            </a:r>
            <a:r>
              <a:rPr sz="21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CSDL</a:t>
            </a:r>
            <a:endParaRPr sz="2100">
              <a:latin typeface="Arial"/>
              <a:cs typeface="Arial"/>
            </a:endParaRPr>
          </a:p>
          <a:p>
            <a:pPr marL="251460" marR="5080" indent="-239395">
              <a:lnSpc>
                <a:spcPct val="100899"/>
              </a:lnSpc>
              <a:spcBef>
                <a:spcPts val="56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  <a:tab pos="1071245" algn="l"/>
                <a:tab pos="1248410" algn="l"/>
                <a:tab pos="1772285" algn="l"/>
                <a:tab pos="2317115" algn="l"/>
                <a:tab pos="2840990" algn="l"/>
                <a:tab pos="3616960" algn="l"/>
                <a:tab pos="4312285" algn="l"/>
                <a:tab pos="4994910" algn="l"/>
                <a:tab pos="5394325" algn="l"/>
                <a:tab pos="6242050" algn="l"/>
                <a:tab pos="6729730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Không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	gọi	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à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ư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ợc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ực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hi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ệ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t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ự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động.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S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ử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dụng  trong	việc:</a:t>
            </a:r>
            <a:endParaRPr sz="2450">
              <a:latin typeface="Times New Roman"/>
              <a:cs typeface="Times New Roman"/>
            </a:endParaRPr>
          </a:p>
          <a:p>
            <a:pPr marL="809625" lvl="1" indent="-241300">
              <a:lnSpc>
                <a:spcPct val="100000"/>
              </a:lnSpc>
              <a:spcBef>
                <a:spcPts val="55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809625" algn="l"/>
                <a:tab pos="810260" algn="l"/>
              </a:tabLst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Tính toán, cập nhật giá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trị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tự</a:t>
            </a:r>
            <a:r>
              <a:rPr sz="21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động</a:t>
            </a:r>
            <a:endParaRPr sz="2100">
              <a:latin typeface="Arial"/>
              <a:cs typeface="Arial"/>
            </a:endParaRPr>
          </a:p>
          <a:p>
            <a:pPr marL="809625" lvl="1" indent="-241300">
              <a:lnSpc>
                <a:spcPct val="100000"/>
              </a:lnSpc>
              <a:spcBef>
                <a:spcPts val="52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809625" algn="l"/>
                <a:tab pos="810260" algn="l"/>
              </a:tabLst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Kiểm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tra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dữ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liệu</a:t>
            </a:r>
            <a:r>
              <a:rPr sz="21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nhập</a:t>
            </a:r>
            <a:endParaRPr sz="21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60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Khai báo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50" spc="-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4663185"/>
            <a:ext cx="6840220" cy="1379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1940" marR="8890" indent="-269875">
              <a:lnSpc>
                <a:spcPct val="101000"/>
              </a:lnSpc>
              <a:spcBef>
                <a:spcPts val="85"/>
              </a:spcBef>
              <a:buClr>
                <a:srgbClr val="3D78C5"/>
              </a:buClr>
              <a:buFont typeface="Wingdings"/>
              <a:buChar char=""/>
              <a:tabLst>
                <a:tab pos="281940" algn="l"/>
                <a:tab pos="282575" algn="l"/>
                <a:tab pos="842644" algn="l"/>
                <a:tab pos="2556510" algn="l"/>
                <a:tab pos="3448050" algn="l"/>
                <a:tab pos="4339590" algn="l"/>
                <a:tab pos="5682615" algn="l"/>
              </a:tabLst>
            </a:pPr>
            <a:r>
              <a:rPr sz="2100" spc="-15" dirty="0">
                <a:solidFill>
                  <a:srgbClr val="1A1A6F"/>
                </a:solidFill>
                <a:latin typeface="Arial"/>
                <a:cs typeface="Arial"/>
              </a:rPr>
              <a:t>K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ế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	</a:t>
            </a:r>
            <a:r>
              <a:rPr sz="2100" spc="15" dirty="0">
                <a:solidFill>
                  <a:srgbClr val="1A1A6F"/>
                </a:solidFill>
                <a:latin typeface="Arial"/>
                <a:cs typeface="Arial"/>
              </a:rPr>
              <a:t>h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ợ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p v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ới</a:t>
            </a:r>
            <a:r>
              <a:rPr sz="2100" spc="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các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	</a:t>
            </a:r>
            <a:r>
              <a:rPr sz="2100" spc="15" dirty="0">
                <a:solidFill>
                  <a:srgbClr val="1A1A6F"/>
                </a:solidFill>
                <a:latin typeface="Arial"/>
                <a:cs typeface="Arial"/>
              </a:rPr>
              <a:t>h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ành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	</a:t>
            </a:r>
            <a:r>
              <a:rPr sz="2100" spc="15" dirty="0">
                <a:solidFill>
                  <a:srgbClr val="1A1A6F"/>
                </a:solidFill>
                <a:latin typeface="Arial"/>
                <a:cs typeface="Arial"/>
              </a:rPr>
              <a:t>đ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ộ</a:t>
            </a:r>
            <a:r>
              <a:rPr sz="2100" spc="15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g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	I</a:t>
            </a:r>
            <a:r>
              <a:rPr sz="2100" spc="-20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SE</a:t>
            </a:r>
            <a:r>
              <a:rPr sz="2100" spc="-35" dirty="0">
                <a:solidFill>
                  <a:srgbClr val="1A1A6F"/>
                </a:solidFill>
                <a:latin typeface="Arial"/>
                <a:cs typeface="Arial"/>
              </a:rPr>
              <a:t>R</a:t>
            </a:r>
            <a:r>
              <a:rPr sz="2100" spc="10" dirty="0">
                <a:solidFill>
                  <a:srgbClr val="1A1A6F"/>
                </a:solidFill>
                <a:latin typeface="Arial"/>
                <a:cs typeface="Arial"/>
              </a:rPr>
              <a:t>T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/	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UP</a:t>
            </a:r>
            <a:r>
              <a:rPr sz="2100" spc="-15" dirty="0">
                <a:solidFill>
                  <a:srgbClr val="1A1A6F"/>
                </a:solidFill>
                <a:latin typeface="Arial"/>
                <a:cs typeface="Arial"/>
              </a:rPr>
              <a:t>D</a:t>
            </a:r>
            <a:r>
              <a:rPr sz="2100" spc="-16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TE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/  DELETE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trên bảng hay bảng</a:t>
            </a:r>
            <a:r>
              <a:rPr sz="21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ảo</a:t>
            </a:r>
            <a:endParaRPr sz="2100">
              <a:latin typeface="Arial"/>
              <a:cs typeface="Arial"/>
            </a:endParaRPr>
          </a:p>
          <a:p>
            <a:pPr marL="281940" marR="5080" indent="-269875">
              <a:lnSpc>
                <a:spcPct val="101000"/>
              </a:lnSpc>
              <a:spcBef>
                <a:spcPts val="490"/>
              </a:spcBef>
              <a:buClr>
                <a:srgbClr val="3D78C5"/>
              </a:buClr>
              <a:buFont typeface="Wingdings"/>
              <a:buChar char=""/>
              <a:tabLst>
                <a:tab pos="281940" algn="l"/>
                <a:tab pos="282575" algn="l"/>
              </a:tabLst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Khi tạo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ra,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tham gia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vào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transaction khởi tạo bởi câu 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lệnh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cập nhật dữ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liệu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tương</a:t>
            </a:r>
            <a:r>
              <a:rPr sz="21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ứng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2653" y="569346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138" y="507619"/>
            <a:ext cx="3912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SỬ DỤNG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024" y="1313676"/>
            <a:ext cx="7922895" cy="49212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10"/>
              </a:spcBef>
            </a:pP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được sử dụng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các cách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sau:</a:t>
            </a:r>
            <a:endParaRPr sz="2450">
              <a:latin typeface="Times New Roman"/>
              <a:cs typeface="Times New Roman"/>
            </a:endParaRPr>
          </a:p>
          <a:p>
            <a:pPr marL="302260" marR="265430" indent="-239395" algn="just">
              <a:lnSpc>
                <a:spcPct val="100800"/>
              </a:lnSpc>
              <a:spcBef>
                <a:spcPts val="59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302895" algn="l"/>
              </a:tabLst>
            </a:pP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Có thể thay đổi đồng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loạt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table có liên quan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với nhau  trong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CSDL</a:t>
            </a:r>
            <a:endParaRPr sz="2450">
              <a:latin typeface="Times New Roman"/>
              <a:cs typeface="Times New Roman"/>
            </a:endParaRPr>
          </a:p>
          <a:p>
            <a:pPr marL="302260" marR="266700" indent="-239395" algn="just">
              <a:lnSpc>
                <a:spcPct val="100899"/>
              </a:lnSpc>
              <a:spcBef>
                <a:spcPts val="59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302895" algn="l"/>
              </a:tabLst>
            </a:pP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 không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cho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phép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hoặc hủy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bỏ những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thay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đổi 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vi 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phạm ràng buộc toàn vẹn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tham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chiếu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giao dịch sửa 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đổi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liệu.</a:t>
            </a:r>
            <a:endParaRPr sz="2450">
              <a:latin typeface="Times New Roman"/>
              <a:cs typeface="Times New Roman"/>
            </a:endParaRPr>
          </a:p>
          <a:p>
            <a:pPr marL="302260" marR="266700" indent="-239395" algn="just">
              <a:lnSpc>
                <a:spcPct val="100899"/>
              </a:lnSpc>
              <a:spcBef>
                <a:spcPts val="60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3028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 áp đặt các giới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hạn phức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tạp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hơn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những giới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hạn  được định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nghĩa bằng ràng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buộc CHECK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 tham  chiếu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đến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cột trong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r>
              <a:rPr sz="2450" spc="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khác</a:t>
            </a:r>
            <a:endParaRPr sz="2450">
              <a:latin typeface="Times New Roman"/>
              <a:cs typeface="Times New Roman"/>
            </a:endParaRPr>
          </a:p>
          <a:p>
            <a:pPr marL="302260" marR="55880" indent="-239395">
              <a:lnSpc>
                <a:spcPct val="100800"/>
              </a:lnSpc>
              <a:spcBef>
                <a:spcPts val="58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3028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 tìm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sự khác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biệt giữa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trạng thái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của một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table  trước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sau khi sửa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đổi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lấy ra những tác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động </a:t>
            </a:r>
            <a:r>
              <a:rPr sz="1500" b="1" baseline="-22222" dirty="0">
                <a:solidFill>
                  <a:srgbClr val="1A1A6F"/>
                </a:solidFill>
                <a:latin typeface="Times New Roman"/>
                <a:cs typeface="Times New Roman"/>
              </a:rPr>
              <a:t>64 </a:t>
            </a: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dựa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trên sự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thay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đó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55" y="578865"/>
            <a:ext cx="6028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CÁC HẠN </a:t>
            </a:r>
            <a:r>
              <a:rPr b="1" dirty="0">
                <a:latin typeface="Arial"/>
                <a:cs typeface="Arial"/>
              </a:rPr>
              <a:t>CHẾ TRÊN</a:t>
            </a:r>
            <a:r>
              <a:rPr b="1" spc="-229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1291" y="636584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583" y="1247089"/>
            <a:ext cx="7526020" cy="248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7340" indent="-269875">
              <a:lnSpc>
                <a:spcPct val="100000"/>
              </a:lnSpc>
              <a:spcBef>
                <a:spcPts val="725"/>
              </a:spcBef>
              <a:buClr>
                <a:srgbClr val="FC8536"/>
              </a:buClr>
              <a:buSzPct val="68085"/>
              <a:buFont typeface="Wingdings"/>
              <a:buChar char=""/>
              <a:tabLst>
                <a:tab pos="307975" algn="l"/>
              </a:tabLst>
            </a:pP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Không được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tạo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tham chiếu bảng</a:t>
            </a:r>
            <a:r>
              <a:rPr sz="2350" spc="-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tạm</a:t>
            </a:r>
            <a:endParaRPr sz="2350">
              <a:latin typeface="Times New Roman"/>
              <a:cs typeface="Times New Roman"/>
            </a:endParaRPr>
          </a:p>
          <a:p>
            <a:pPr marL="307340" marR="30480" indent="-269875">
              <a:lnSpc>
                <a:spcPct val="101299"/>
              </a:lnSpc>
              <a:spcBef>
                <a:spcPts val="600"/>
              </a:spcBef>
              <a:buClr>
                <a:srgbClr val="FC8536"/>
              </a:buClr>
              <a:buSzPct val="68085"/>
              <a:buFont typeface="Wingdings"/>
              <a:buChar char=""/>
              <a:tabLst>
                <a:tab pos="307975" algn="l"/>
              </a:tabLst>
            </a:pP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Không tạo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hay </a:t>
            </a:r>
            <a:r>
              <a:rPr sz="2350" spc="5" dirty="0">
                <a:solidFill>
                  <a:srgbClr val="1A1A6F"/>
                </a:solidFill>
                <a:latin typeface="Times New Roman"/>
                <a:cs typeface="Times New Roman"/>
              </a:rPr>
              <a:t>thay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đổi,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xoá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cấu </a:t>
            </a:r>
            <a:r>
              <a:rPr sz="2350" spc="5" dirty="0">
                <a:solidFill>
                  <a:srgbClr val="1A1A6F"/>
                </a:solidFill>
                <a:latin typeface="Times New Roman"/>
                <a:cs typeface="Times New Roman"/>
              </a:rPr>
              <a:t>trúc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đối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tượng </a:t>
            </a:r>
            <a:r>
              <a:rPr sz="2350" spc="5" dirty="0">
                <a:solidFill>
                  <a:srgbClr val="1A1A6F"/>
                </a:solidFill>
                <a:latin typeface="Times New Roman"/>
                <a:cs typeface="Times New Roman"/>
              </a:rPr>
              <a:t>sẵn </a:t>
            </a:r>
            <a:r>
              <a:rPr sz="2350" spc="-5" dirty="0">
                <a:solidFill>
                  <a:srgbClr val="1A1A6F"/>
                </a:solidFill>
                <a:latin typeface="Times New Roman"/>
                <a:cs typeface="Times New Roman"/>
              </a:rPr>
              <a:t>có 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35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CSDL</a:t>
            </a:r>
            <a:endParaRPr sz="2350">
              <a:latin typeface="Times New Roman"/>
              <a:cs typeface="Times New Roman"/>
            </a:endParaRPr>
          </a:p>
          <a:p>
            <a:pPr marL="659130" lvl="1" indent="-266700">
              <a:lnSpc>
                <a:spcPct val="100000"/>
              </a:lnSpc>
              <a:spcBef>
                <a:spcPts val="630"/>
              </a:spcBef>
              <a:buClr>
                <a:srgbClr val="FC8536"/>
              </a:buClr>
              <a:buSzPct val="77500"/>
              <a:buFont typeface="Wingdings"/>
              <a:buChar char=""/>
              <a:tabLst>
                <a:tab pos="659765" algn="l"/>
              </a:tabLst>
            </a:pPr>
            <a:r>
              <a:rPr sz="2000" spc="-15" dirty="0">
                <a:solidFill>
                  <a:srgbClr val="006EBE"/>
                </a:solidFill>
                <a:latin typeface="Times New Roman"/>
                <a:cs typeface="Times New Roman"/>
              </a:rPr>
              <a:t>CREATE/ALTER/DROP</a:t>
            </a:r>
            <a:endParaRPr sz="2000">
              <a:latin typeface="Times New Roman"/>
              <a:cs typeface="Times New Roman"/>
            </a:endParaRPr>
          </a:p>
          <a:p>
            <a:pPr marL="307340" indent="-269875">
              <a:lnSpc>
                <a:spcPct val="100000"/>
              </a:lnSpc>
              <a:spcBef>
                <a:spcPts val="720"/>
              </a:spcBef>
              <a:buClr>
                <a:srgbClr val="FC8536"/>
              </a:buClr>
              <a:buSzPct val="68085"/>
              <a:buFont typeface="Wingdings"/>
              <a:buChar char=""/>
              <a:tabLst>
                <a:tab pos="307975" algn="l"/>
              </a:tabLst>
            </a:pP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Không gán,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cấp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quyền cho người</a:t>
            </a:r>
            <a:r>
              <a:rPr sz="2350" spc="-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dùng</a:t>
            </a:r>
            <a:endParaRPr sz="2350">
              <a:latin typeface="Times New Roman"/>
              <a:cs typeface="Times New Roman"/>
            </a:endParaRPr>
          </a:p>
          <a:p>
            <a:pPr marL="659130" lvl="1" indent="-266700">
              <a:lnSpc>
                <a:spcPct val="100000"/>
              </a:lnSpc>
              <a:spcBef>
                <a:spcPts val="590"/>
              </a:spcBef>
              <a:buClr>
                <a:srgbClr val="FC8536"/>
              </a:buClr>
              <a:buSzPct val="77500"/>
              <a:buFont typeface="Wingdings"/>
              <a:buChar char=""/>
              <a:tabLst>
                <a:tab pos="659765" algn="l"/>
              </a:tabLst>
            </a:pPr>
            <a:r>
              <a:rPr sz="2000" spc="10" dirty="0">
                <a:solidFill>
                  <a:srgbClr val="006EBE"/>
                </a:solidFill>
                <a:latin typeface="Times New Roman"/>
                <a:cs typeface="Times New Roman"/>
              </a:rPr>
              <a:t>GRAND/REVOKE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960" y="232918"/>
            <a:ext cx="6197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CƠ </a:t>
            </a:r>
            <a:r>
              <a:rPr b="1" spc="-5" dirty="0">
                <a:latin typeface="Arial"/>
                <a:cs typeface="Arial"/>
              </a:rPr>
              <a:t>CHẾ HOẠT ĐỘNG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824" y="1308074"/>
            <a:ext cx="7611109" cy="41306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755"/>
              </a:spcBef>
              <a:buClr>
                <a:srgbClr val="FC8536"/>
              </a:buClr>
              <a:buSzPct val="69387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3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cố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kích hoạt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r>
              <a:rPr sz="245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endParaRPr sz="2450">
              <a:latin typeface="Times New Roman"/>
              <a:cs typeface="Times New Roman"/>
            </a:endParaRPr>
          </a:p>
          <a:p>
            <a:pPr marL="774065" lvl="1" indent="-404495">
              <a:lnSpc>
                <a:spcPct val="100000"/>
              </a:lnSpc>
              <a:spcBef>
                <a:spcPts val="560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774065" algn="l"/>
                <a:tab pos="774700" algn="l"/>
              </a:tabLst>
            </a:pPr>
            <a:r>
              <a:rPr sz="2100" spc="-15" dirty="0">
                <a:solidFill>
                  <a:srgbClr val="1A1A6F"/>
                </a:solidFill>
                <a:latin typeface="Arial"/>
                <a:cs typeface="Arial"/>
              </a:rPr>
              <a:t>INSERT</a:t>
            </a:r>
            <a:endParaRPr sz="2100">
              <a:latin typeface="Arial"/>
              <a:cs typeface="Arial"/>
            </a:endParaRPr>
          </a:p>
          <a:p>
            <a:pPr marL="774065" lvl="1" indent="-404495">
              <a:lnSpc>
                <a:spcPct val="100000"/>
              </a:lnSpc>
              <a:spcBef>
                <a:spcPts val="52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774065" algn="l"/>
                <a:tab pos="774700" algn="l"/>
              </a:tabLst>
            </a:pPr>
            <a:r>
              <a:rPr sz="2100" spc="-35" dirty="0">
                <a:solidFill>
                  <a:srgbClr val="1A1A6F"/>
                </a:solidFill>
                <a:latin typeface="Arial"/>
                <a:cs typeface="Arial"/>
              </a:rPr>
              <a:t>UPDATE</a:t>
            </a:r>
            <a:endParaRPr sz="2100">
              <a:latin typeface="Arial"/>
              <a:cs typeface="Arial"/>
            </a:endParaRPr>
          </a:p>
          <a:p>
            <a:pPr marL="774065" lvl="1" indent="-404495">
              <a:lnSpc>
                <a:spcPct val="100000"/>
              </a:lnSpc>
              <a:spcBef>
                <a:spcPts val="530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774065" algn="l"/>
                <a:tab pos="774700" algn="l"/>
              </a:tabLst>
            </a:pPr>
            <a:r>
              <a:rPr sz="2100" spc="-10" dirty="0">
                <a:solidFill>
                  <a:srgbClr val="1A1A6F"/>
                </a:solidFill>
                <a:latin typeface="Arial"/>
                <a:cs typeface="Arial"/>
              </a:rPr>
              <a:t>DELETE</a:t>
            </a:r>
            <a:endParaRPr sz="2100">
              <a:latin typeface="Arial"/>
              <a:cs typeface="Arial"/>
            </a:endParaRPr>
          </a:p>
          <a:p>
            <a:pPr marL="414655" marR="5715" indent="-402590">
              <a:lnSpc>
                <a:spcPct val="100800"/>
              </a:lnSpc>
              <a:spcBef>
                <a:spcPts val="575"/>
              </a:spcBef>
              <a:buClr>
                <a:srgbClr val="FC8536"/>
              </a:buClr>
              <a:buSzPct val="69387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lưu trữ dữ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của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mẩu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tin vừa thêm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vào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một 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mới có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tên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INSERTED.</a:t>
            </a:r>
            <a:endParaRPr sz="2450">
              <a:latin typeface="Times New Roman"/>
              <a:cs typeface="Times New Roman"/>
            </a:endParaRPr>
          </a:p>
          <a:p>
            <a:pPr marL="414655" marR="5080" indent="-402590">
              <a:lnSpc>
                <a:spcPct val="101200"/>
              </a:lnSpc>
              <a:spcBef>
                <a:spcPts val="575"/>
              </a:spcBef>
              <a:buClr>
                <a:srgbClr val="FC8536"/>
              </a:buClr>
              <a:buSzPct val="69387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lưu trữ dữ liệu của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mẩu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tin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vừa xoá vào một</a:t>
            </a:r>
            <a:r>
              <a:rPr sz="245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table  có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tên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DELETED.</a:t>
            </a:r>
            <a:endParaRPr sz="2450">
              <a:latin typeface="Times New Roman"/>
              <a:cs typeface="Times New Roman"/>
            </a:endParaRPr>
          </a:p>
          <a:p>
            <a:pPr marL="414655" marR="8255" indent="-402590">
              <a:lnSpc>
                <a:spcPct val="100800"/>
              </a:lnSpc>
              <a:spcBef>
                <a:spcPts val="590"/>
              </a:spcBef>
              <a:buClr>
                <a:srgbClr val="FC8536"/>
              </a:buClr>
              <a:buSzPct val="69387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lưu trữ dữ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của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mẩu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tin vừa cập nhật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là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sự  phối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hợp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2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450" spc="-25" dirty="0">
                <a:solidFill>
                  <a:srgbClr val="1A1A6F"/>
                </a:solidFill>
                <a:latin typeface="Times New Roman"/>
                <a:cs typeface="Times New Roman"/>
              </a:rPr>
              <a:t>DELELTED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INSERTED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653" y="569346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308" y="327736"/>
            <a:ext cx="4831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LỆNH </a:t>
            </a:r>
            <a:r>
              <a:rPr b="1" spc="-40" dirty="0">
                <a:latin typeface="Arial"/>
                <a:cs typeface="Arial"/>
              </a:rPr>
              <a:t>CREATE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2653" y="5890056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3960" y="1597913"/>
            <a:ext cx="54152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0670" algn="l"/>
                <a:tab pos="3911600" algn="l"/>
                <a:tab pos="4591050" algn="l"/>
              </a:tabLst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TRI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&lt;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rig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g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er_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1A1A6F"/>
                </a:solidFill>
                <a:latin typeface="Arial"/>
                <a:cs typeface="Arial"/>
              </a:rPr>
              <a:t>me&gt;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	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&lt;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t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b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l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793" y="1434540"/>
            <a:ext cx="1226185" cy="102552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CREATE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295"/>
              </a:spcBef>
            </a:pP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1A1A6F"/>
                </a:solidFill>
                <a:latin typeface="Arial"/>
                <a:cs typeface="Arial"/>
              </a:rPr>
              <a:t>me&gt;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317" y="2494991"/>
            <a:ext cx="7491095" cy="263271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405"/>
              </a:spcBef>
            </a:pP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AFTER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|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200" b="1" spc="5" dirty="0">
                <a:solidFill>
                  <a:srgbClr val="1A1A6F"/>
                </a:solidFill>
                <a:latin typeface="Arial"/>
                <a:cs typeface="Arial"/>
              </a:rPr>
              <a:t>{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DELETE</a:t>
            </a:r>
            <a:r>
              <a:rPr sz="2200" b="1" spc="5" dirty="0">
                <a:solidFill>
                  <a:srgbClr val="1A1A6F"/>
                </a:solidFill>
                <a:latin typeface="Arial"/>
                <a:cs typeface="Arial"/>
              </a:rPr>
              <a:t>, 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INSERT</a:t>
            </a:r>
            <a:r>
              <a:rPr sz="2200" b="1" spc="-30" dirty="0">
                <a:solidFill>
                  <a:srgbClr val="1A1A6F"/>
                </a:solidFill>
                <a:latin typeface="Arial"/>
                <a:cs typeface="Arial"/>
              </a:rPr>
              <a:t>,</a:t>
            </a:r>
            <a:r>
              <a:rPr sz="2200" b="1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000FF"/>
                </a:solidFill>
                <a:latin typeface="Arial"/>
                <a:cs typeface="Arial"/>
              </a:rPr>
              <a:t>UPDATE</a:t>
            </a:r>
            <a:r>
              <a:rPr sz="2200" b="1" spc="-35" dirty="0">
                <a:solidFill>
                  <a:srgbClr val="1A1A6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1310"/>
              </a:spcBef>
              <a:tabLst>
                <a:tab pos="911860" algn="l"/>
              </a:tabLst>
            </a:pP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AS	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&lt;Các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phát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biểu</a:t>
            </a:r>
            <a:r>
              <a:rPr sz="2200" b="1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T-sql&gt;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316230" marR="5080" indent="-304165">
              <a:lnSpc>
                <a:spcPct val="87100"/>
              </a:lnSpc>
              <a:spcBef>
                <a:spcPts val="5"/>
              </a:spcBef>
              <a:buClr>
                <a:srgbClr val="FF7939"/>
              </a:buClr>
              <a:buFont typeface="Arial"/>
              <a:buChar char="•"/>
              <a:tabLst>
                <a:tab pos="315595" algn="l"/>
                <a:tab pos="316865" algn="l"/>
                <a:tab pos="1056640" algn="l"/>
              </a:tabLst>
            </a:pP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Tập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con của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{ 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DELETE, 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INSERT, </a:t>
            </a:r>
            <a:r>
              <a:rPr sz="2200" b="1" spc="-35" dirty="0">
                <a:solidFill>
                  <a:srgbClr val="0000FF"/>
                </a:solidFill>
                <a:latin typeface="Arial"/>
                <a:cs typeface="Arial"/>
              </a:rPr>
              <a:t>UPDATE</a:t>
            </a:r>
            <a:r>
              <a:rPr sz="2200" b="1" spc="-35" dirty="0">
                <a:solidFill>
                  <a:srgbClr val="1A1A6F"/>
                </a:solidFill>
                <a:latin typeface="Arial"/>
                <a:cs typeface="Arial"/>
              </a:rPr>
              <a:t>}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dùng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chỉ  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định	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những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phát biểu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cập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nhật nào trên </a:t>
            </a:r>
            <a:r>
              <a:rPr sz="2200" b="1" spc="-45" dirty="0">
                <a:solidFill>
                  <a:srgbClr val="1A1A6F"/>
                </a:solidFill>
                <a:latin typeface="Arial"/>
                <a:cs typeface="Arial"/>
              </a:rPr>
              <a:t>Table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sẽ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kích 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hoạt	</a:t>
            </a:r>
            <a:r>
              <a:rPr sz="2200" b="1" spc="-35" dirty="0">
                <a:solidFill>
                  <a:srgbClr val="1A1A6F"/>
                </a:solidFill>
                <a:latin typeface="Arial"/>
                <a:cs typeface="Arial"/>
              </a:rPr>
              <a:t>Trigger.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714" y="574294"/>
            <a:ext cx="3936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CÁC </a:t>
            </a:r>
            <a:r>
              <a:rPr b="1" spc="-10" dirty="0">
                <a:latin typeface="Arial"/>
                <a:cs typeface="Arial"/>
              </a:rPr>
              <a:t>LOẠI</a:t>
            </a:r>
            <a:r>
              <a:rPr b="1" spc="-1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1291" y="636584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583" y="1252931"/>
            <a:ext cx="7109459" cy="364362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07340" indent="-269875">
              <a:lnSpc>
                <a:spcPct val="100000"/>
              </a:lnSpc>
              <a:spcBef>
                <a:spcPts val="680"/>
              </a:spcBef>
              <a:buClr>
                <a:srgbClr val="FC8536"/>
              </a:buClr>
              <a:buSzPct val="68085"/>
              <a:buFont typeface="Wingdings"/>
              <a:buChar char=""/>
              <a:tabLst>
                <a:tab pos="307975" algn="l"/>
              </a:tabLst>
            </a:pP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hai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loại</a:t>
            </a:r>
            <a:r>
              <a:rPr sz="2350" spc="-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endParaRPr sz="2350">
              <a:latin typeface="Times New Roman"/>
              <a:cs typeface="Times New Roman"/>
            </a:endParaRPr>
          </a:p>
          <a:p>
            <a:pPr marL="659130" lvl="1" indent="-266700">
              <a:lnSpc>
                <a:spcPct val="100000"/>
              </a:lnSpc>
              <a:spcBef>
                <a:spcPts val="590"/>
              </a:spcBef>
              <a:buClr>
                <a:srgbClr val="FC8536"/>
              </a:buClr>
              <a:buSzPct val="65957"/>
              <a:buFont typeface="Wingdings"/>
              <a:buChar char=""/>
              <a:tabLst>
                <a:tab pos="659765" algn="l"/>
              </a:tabLst>
            </a:pPr>
            <a:r>
              <a:rPr sz="2350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thông thường: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AFTER (FOR)</a:t>
            </a:r>
            <a:r>
              <a:rPr sz="2350" spc="-3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endParaRPr sz="2350">
              <a:latin typeface="Times New Roman"/>
              <a:cs typeface="Times New Roman"/>
            </a:endParaRPr>
          </a:p>
          <a:p>
            <a:pPr marL="929005" marR="30480" lvl="2" indent="-180340">
              <a:lnSpc>
                <a:spcPts val="2330"/>
              </a:lnSpc>
              <a:spcBef>
                <a:spcPts val="500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  <a:tab pos="1576705" algn="l"/>
                <a:tab pos="2033905" algn="l"/>
                <a:tab pos="2491105" algn="l"/>
                <a:tab pos="3100705" algn="l"/>
                <a:tab pos="3724275" algn="l"/>
                <a:tab pos="4733290" algn="l"/>
                <a:tab pos="5118735" algn="l"/>
                <a:tab pos="5615940" algn="l"/>
                <a:tab pos="6085205" algn="l"/>
                <a:tab pos="6542405" algn="l"/>
              </a:tabLst>
            </a:pP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Ch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ạ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y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sau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hành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k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1950" spc="5" dirty="0">
                <a:solidFill>
                  <a:srgbClr val="1A1A6F"/>
                </a:solidFill>
                <a:latin typeface="Times New Roman"/>
                <a:cs typeface="Times New Roman"/>
              </a:rPr>
              <a:t>ể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m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iệ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u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ủ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Rule,  Constraint</a:t>
            </a:r>
            <a:endParaRPr sz="1950">
              <a:latin typeface="Times New Roman"/>
              <a:cs typeface="Times New Roman"/>
            </a:endParaRPr>
          </a:p>
          <a:p>
            <a:pPr marL="929005" lvl="2" indent="-180340">
              <a:lnSpc>
                <a:spcPct val="100000"/>
              </a:lnSpc>
              <a:spcBef>
                <a:spcPts val="305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</a:tabLst>
            </a:pP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đã bị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tạm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thời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thay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đổi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endParaRPr sz="1950">
              <a:latin typeface="Times New Roman"/>
              <a:cs typeface="Times New Roman"/>
            </a:endParaRPr>
          </a:p>
          <a:p>
            <a:pPr marL="659130" lvl="1" indent="-258445">
              <a:lnSpc>
                <a:spcPct val="100000"/>
              </a:lnSpc>
              <a:spcBef>
                <a:spcPts val="525"/>
              </a:spcBef>
              <a:buClr>
                <a:srgbClr val="FC8536"/>
              </a:buClr>
              <a:buSzPct val="65957"/>
              <a:buFont typeface="Wingdings"/>
              <a:buChar char=""/>
              <a:tabLst>
                <a:tab pos="659765" algn="l"/>
              </a:tabLst>
            </a:pP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INSTEAD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OF</a:t>
            </a:r>
            <a:r>
              <a:rPr sz="2350" spc="-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endParaRPr sz="2350">
              <a:latin typeface="Times New Roman"/>
              <a:cs typeface="Times New Roman"/>
            </a:endParaRPr>
          </a:p>
          <a:p>
            <a:pPr marL="929005" lvl="2" indent="-180340">
              <a:lnSpc>
                <a:spcPct val="100000"/>
              </a:lnSpc>
              <a:spcBef>
                <a:spcPts val="414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</a:tabLst>
            </a:pP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Chạy trước các hành động kiểm tra dữ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endParaRPr sz="1950">
              <a:latin typeface="Times New Roman"/>
              <a:cs typeface="Times New Roman"/>
            </a:endParaRPr>
          </a:p>
          <a:p>
            <a:pPr marL="929005" lvl="2" indent="-180340">
              <a:lnSpc>
                <a:spcPct val="100000"/>
              </a:lnSpc>
              <a:spcBef>
                <a:spcPts val="380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</a:tabLst>
            </a:pP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Dữ liệu chưa hề bị thay</a:t>
            </a:r>
            <a:r>
              <a:rPr sz="195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endParaRPr sz="1950">
              <a:latin typeface="Times New Roman"/>
              <a:cs typeface="Times New Roman"/>
            </a:endParaRPr>
          </a:p>
          <a:p>
            <a:pPr marL="929005" lvl="2" indent="-180340">
              <a:lnSpc>
                <a:spcPts val="2335"/>
              </a:lnSpc>
              <a:spcBef>
                <a:spcPts val="385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</a:tabLst>
            </a:pP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195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195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1950" spc="2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thế</a:t>
            </a:r>
            <a:r>
              <a:rPr sz="195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hành</a:t>
            </a:r>
            <a:r>
              <a:rPr sz="195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195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cập</a:t>
            </a:r>
            <a:r>
              <a:rPr sz="195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nhật</a:t>
            </a:r>
            <a:r>
              <a:rPr sz="195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195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195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bằng</a:t>
            </a:r>
            <a:r>
              <a:rPr sz="195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195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hành</a:t>
            </a:r>
            <a:endParaRPr sz="1950">
              <a:latin typeface="Times New Roman"/>
              <a:cs typeface="Times New Roman"/>
            </a:endParaRPr>
          </a:p>
          <a:p>
            <a:pPr marL="929005">
              <a:lnSpc>
                <a:spcPts val="2335"/>
              </a:lnSpc>
            </a:pP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195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khác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97381"/>
            <a:ext cx="6681470" cy="454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4230">
              <a:lnSpc>
                <a:spcPct val="120000"/>
              </a:lnSpc>
              <a:spcBef>
                <a:spcPts val="100"/>
              </a:spcBef>
              <a:tabLst>
                <a:tab pos="704215" algn="l"/>
              </a:tabLst>
            </a:pP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Them_HH 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ON	HANG_HOA</a:t>
            </a:r>
            <a:endParaRPr sz="2800">
              <a:latin typeface="Times New Roman"/>
              <a:cs typeface="Times New Roman"/>
            </a:endParaRPr>
          </a:p>
          <a:p>
            <a:pPr marL="12700" marR="4223385">
              <a:lnSpc>
                <a:spcPts val="4029"/>
              </a:lnSpc>
              <a:spcBef>
                <a:spcPts val="24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AFTER</a:t>
            </a:r>
            <a:r>
              <a:rPr sz="28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INSERT 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*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Inserted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Thêm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INSERT 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INTO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HANG_HOA(MaHH, </a:t>
            </a:r>
            <a:r>
              <a:rPr sz="2800" spc="-40" dirty="0">
                <a:solidFill>
                  <a:srgbClr val="1A1A6F"/>
                </a:solidFill>
                <a:latin typeface="Times New Roman"/>
                <a:cs typeface="Times New Roman"/>
              </a:rPr>
              <a:t>TenHH)  </a:t>
            </a:r>
            <a:r>
              <a:rPr sz="2800" spc="-30" dirty="0">
                <a:solidFill>
                  <a:srgbClr val="1A1A6F"/>
                </a:solidFill>
                <a:latin typeface="Times New Roman"/>
                <a:cs typeface="Times New Roman"/>
              </a:rPr>
              <a:t>VALUES(‘TV01’, 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‘Tivi</a:t>
            </a:r>
            <a:r>
              <a:rPr sz="2800" spc="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Sony’)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3" y="372567"/>
            <a:ext cx="1111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46853" y="647832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69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9921" y="331977"/>
            <a:ext cx="2620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pc="-5" dirty="0"/>
              <a:t>1.1.	Khai</a:t>
            </a:r>
            <a:r>
              <a:rPr spc="-85" dirty="0"/>
              <a:t> </a:t>
            </a:r>
            <a:r>
              <a:rPr spc="-5" dirty="0"/>
              <a:t>biến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272285"/>
            <a:ext cx="5712460" cy="478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1A1A6F"/>
                </a:solidFill>
                <a:latin typeface="Times New Roman"/>
                <a:cs typeface="Times New Roman"/>
              </a:rPr>
              <a:t>Tính tổng </a:t>
            </a:r>
            <a:r>
              <a:rPr sz="2400" b="1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hai</a:t>
            </a:r>
            <a:r>
              <a:rPr sz="2400" b="1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@v_Result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Int; --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Khai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báo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endParaRPr sz="1800">
              <a:latin typeface="Times New Roman"/>
              <a:cs typeface="Times New Roman"/>
            </a:endParaRPr>
          </a:p>
          <a:p>
            <a:pPr marL="127000" marR="508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Declare @v_a Int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50;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Khai báo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biến có giá trị 50  Declare @v_b Int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100;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Khai báo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biến có giá trị</a:t>
            </a:r>
            <a:r>
              <a:rPr sz="18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In ra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màn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hình Console (Dùng cho lập trình</a:t>
            </a:r>
            <a:r>
              <a:rPr sz="1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viên).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dụng Cast để ép kiểu Int về kiểu</a:t>
            </a:r>
            <a:r>
              <a:rPr sz="18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chuỗi.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dụng toán tử + để nối 2</a:t>
            </a:r>
            <a:r>
              <a:rPr sz="18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chuỗi.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'v_a= ' 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Cast(@v_a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varchar(15));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In ra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màn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hình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Console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'v_b=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Cast(@v_b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varchar(15));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Tính</a:t>
            </a:r>
            <a:r>
              <a:rPr sz="18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tổng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@v_Result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@v_a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@v_b;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In ra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màn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hình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Console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'v_Result=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Cast(@v_Result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varchar(15));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3" y="372567"/>
            <a:ext cx="1111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672" y="1145565"/>
            <a:ext cx="4984115" cy="565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81965">
              <a:lnSpc>
                <a:spcPct val="120000"/>
              </a:lnSpc>
              <a:spcBef>
                <a:spcPts val="100"/>
              </a:spcBef>
              <a:tabLst>
                <a:tab pos="729615" algn="l"/>
              </a:tabLst>
            </a:pP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 SUA_HH  ON	HANG_HOA</a:t>
            </a:r>
            <a:endParaRPr sz="2800">
              <a:latin typeface="Times New Roman"/>
              <a:cs typeface="Times New Roman"/>
            </a:endParaRPr>
          </a:p>
          <a:p>
            <a:pPr marL="38100" marR="2360930">
              <a:lnSpc>
                <a:spcPts val="4029"/>
              </a:lnSpc>
              <a:spcBef>
                <a:spcPts val="24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AFTER</a:t>
            </a:r>
            <a:r>
              <a:rPr sz="2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UPDATE 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AS BEGIN</a:t>
            </a:r>
            <a:endParaRPr sz="2800">
              <a:latin typeface="Times New Roman"/>
              <a:cs typeface="Times New Roman"/>
            </a:endParaRPr>
          </a:p>
          <a:p>
            <a:pPr marL="38100" marR="1710689">
              <a:lnSpc>
                <a:spcPts val="4029"/>
              </a:lnSpc>
              <a:spcBef>
                <a:spcPts val="1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*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Inserted  Select *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Deleted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38100" marR="1512570">
              <a:lnSpc>
                <a:spcPct val="120000"/>
              </a:lnSpc>
              <a:buClr>
                <a:srgbClr val="90B54D"/>
              </a:buClr>
              <a:buFont typeface="Wingdings"/>
              <a:buChar char=""/>
              <a:tabLst>
                <a:tab pos="381000" algn="l"/>
              </a:tabLst>
            </a:pP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nhật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 </a:t>
            </a: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UPDATE</a:t>
            </a: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HANG_HOA</a:t>
            </a:r>
            <a:endParaRPr sz="2800">
              <a:latin typeface="Times New Roman"/>
              <a:cs typeface="Times New Roman"/>
            </a:endParaRPr>
          </a:p>
          <a:p>
            <a:pPr marL="38100" marR="30480">
              <a:lnSpc>
                <a:spcPct val="120000"/>
              </a:lnSpc>
              <a:tabLst>
                <a:tab pos="836294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	</a:t>
            </a:r>
            <a:r>
              <a:rPr sz="2800" spc="-40" dirty="0">
                <a:solidFill>
                  <a:srgbClr val="1A1A6F"/>
                </a:solidFill>
                <a:latin typeface="Times New Roman"/>
                <a:cs typeface="Times New Roman"/>
              </a:rPr>
              <a:t>Ten_HH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‘Man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Hinh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Sony’ 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 MaHH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= ‘TV01’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500" b="1" baseline="44444" dirty="0">
                <a:solidFill>
                  <a:srgbClr val="1A1A6F"/>
                </a:solidFill>
                <a:latin typeface="Times New Roman"/>
                <a:cs typeface="Times New Roman"/>
              </a:rPr>
              <a:t>70</a:t>
            </a:r>
            <a:endParaRPr sz="1500" baseline="444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45565"/>
            <a:ext cx="4363720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704215" algn="l"/>
              </a:tabLst>
            </a:pP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 Xoa_HH  ON	HANG_HOA</a:t>
            </a:r>
            <a:endParaRPr sz="2800">
              <a:latin typeface="Times New Roman"/>
              <a:cs typeface="Times New Roman"/>
            </a:endParaRPr>
          </a:p>
          <a:p>
            <a:pPr marL="12700" marR="1787525">
              <a:lnSpc>
                <a:spcPts val="4029"/>
              </a:lnSpc>
              <a:spcBef>
                <a:spcPts val="24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AFTER</a:t>
            </a:r>
            <a:r>
              <a:rPr sz="2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DELETE 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AS BEGIN</a:t>
            </a:r>
            <a:endParaRPr sz="2800">
              <a:latin typeface="Times New Roman"/>
              <a:cs typeface="Times New Roman"/>
            </a:endParaRPr>
          </a:p>
          <a:p>
            <a:pPr marL="12700" marR="1156335">
              <a:lnSpc>
                <a:spcPts val="4029"/>
              </a:lnSpc>
              <a:spcBef>
                <a:spcPts val="1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 *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8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Deleted 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12700" marR="937894">
              <a:lnSpc>
                <a:spcPts val="4029"/>
              </a:lnSpc>
              <a:spcBef>
                <a:spcPts val="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Xóa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DELETE</a:t>
            </a:r>
            <a:r>
              <a:rPr sz="2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HANG_HOA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MaHH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‘TV01’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3" y="372567"/>
            <a:ext cx="1111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DỤ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45565"/>
            <a:ext cx="472440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Kiểm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tra ràng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buộc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toàn vẹn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khi: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Thêm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mới mẩu</a:t>
            </a:r>
            <a:r>
              <a:rPr sz="2800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Xóa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mẩu</a:t>
            </a:r>
            <a:r>
              <a:rPr sz="2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Sửa mẩu</a:t>
            </a:r>
            <a:r>
              <a:rPr sz="2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057" y="372567"/>
            <a:ext cx="7162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CÁC THAO TÁC TRIGGER PHỔ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BIẾN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162938"/>
            <a:ext cx="7079615" cy="4612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 indent="-239395" algn="just">
              <a:lnSpc>
                <a:spcPct val="100000"/>
              </a:lnSpc>
              <a:spcBef>
                <a:spcPts val="105"/>
              </a:spcBef>
              <a:buClr>
                <a:srgbClr val="FC8536"/>
              </a:buClr>
              <a:buSzPct val="67391"/>
              <a:buFont typeface="Wingdings"/>
              <a:buChar char=""/>
              <a:tabLst>
                <a:tab pos="252095" algn="l"/>
              </a:tabLst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Thường dùng để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kiểm</a:t>
            </a:r>
            <a:r>
              <a:rPr sz="2300" spc="-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endParaRPr sz="2300">
              <a:latin typeface="Times New Roman"/>
              <a:cs typeface="Times New Roman"/>
            </a:endParaRPr>
          </a:p>
          <a:p>
            <a:pPr marL="611505" lvl="1" indent="-241300">
              <a:lnSpc>
                <a:spcPct val="100000"/>
              </a:lnSpc>
              <a:spcBef>
                <a:spcPts val="20"/>
              </a:spcBef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Khóa</a:t>
            </a:r>
            <a:r>
              <a:rPr sz="20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ngoại,</a:t>
            </a:r>
            <a:endParaRPr sz="2000">
              <a:latin typeface="Arial"/>
              <a:cs typeface="Arial"/>
            </a:endParaRPr>
          </a:p>
          <a:p>
            <a:pPr marL="611505" lvl="1" indent="-241300">
              <a:lnSpc>
                <a:spcPct val="100000"/>
              </a:lnSpc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Miền giá</a:t>
            </a:r>
            <a:r>
              <a:rPr sz="20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trị,</a:t>
            </a:r>
            <a:endParaRPr sz="2000">
              <a:latin typeface="Arial"/>
              <a:cs typeface="Arial"/>
            </a:endParaRPr>
          </a:p>
          <a:p>
            <a:pPr marL="611505" lvl="1" indent="-241300">
              <a:lnSpc>
                <a:spcPct val="100000"/>
              </a:lnSpc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Liên bộ trong cùng một</a:t>
            </a:r>
            <a:r>
              <a:rPr sz="20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bảng</a:t>
            </a:r>
            <a:endParaRPr sz="2000">
              <a:latin typeface="Arial"/>
              <a:cs typeface="Arial"/>
            </a:endParaRPr>
          </a:p>
          <a:p>
            <a:pPr marL="611505" lvl="1" indent="-241300">
              <a:lnSpc>
                <a:spcPct val="100000"/>
              </a:lnSpc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Liên thuộc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tính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trong cùng </a:t>
            </a:r>
            <a:r>
              <a:rPr sz="2000" spc="-10" dirty="0">
                <a:solidFill>
                  <a:srgbClr val="1A1A6F"/>
                </a:solidFill>
                <a:latin typeface="Arial"/>
                <a:cs typeface="Arial"/>
              </a:rPr>
              <a:t>một</a:t>
            </a:r>
            <a:r>
              <a:rPr sz="2000" spc="-1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bảng</a:t>
            </a:r>
            <a:endParaRPr sz="2000">
              <a:latin typeface="Arial"/>
              <a:cs typeface="Arial"/>
            </a:endParaRPr>
          </a:p>
          <a:p>
            <a:pPr marL="611505" lvl="1" indent="-241300">
              <a:lnSpc>
                <a:spcPts val="2390"/>
              </a:lnSpc>
              <a:spcBef>
                <a:spcPts val="5"/>
              </a:spcBef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Liên thuộc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tính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của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nhiều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bảng khác</a:t>
            </a:r>
            <a:r>
              <a:rPr sz="20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nhau</a:t>
            </a:r>
            <a:endParaRPr sz="2000">
              <a:latin typeface="Arial"/>
              <a:cs typeface="Arial"/>
            </a:endParaRPr>
          </a:p>
          <a:p>
            <a:pPr marL="251460" marR="5080" indent="-239395" algn="just">
              <a:lnSpc>
                <a:spcPct val="80000"/>
              </a:lnSpc>
              <a:spcBef>
                <a:spcPts val="540"/>
              </a:spcBef>
              <a:buClr>
                <a:srgbClr val="FC8536"/>
              </a:buClr>
              <a:buSzPct val="67391"/>
              <a:buFont typeface="Wingdings"/>
              <a:buChar char=""/>
              <a:tabLst>
                <a:tab pos="252095" algn="l"/>
              </a:tabLst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3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loại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đầu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tiên,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chỉ dùng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muốn cung cấp các 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báo lỗi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cụ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bằng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tiếng 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Việt,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đã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khai báo các ràng  buộc này bằng</a:t>
            </a:r>
            <a:r>
              <a:rPr sz="23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constraint</a:t>
            </a:r>
            <a:endParaRPr sz="2300">
              <a:latin typeface="Times New Roman"/>
              <a:cs typeface="Times New Roman"/>
            </a:endParaRPr>
          </a:p>
          <a:p>
            <a:pPr marL="251460" indent="-239395" algn="just">
              <a:lnSpc>
                <a:spcPct val="100000"/>
              </a:lnSpc>
              <a:buClr>
                <a:srgbClr val="FC8536"/>
              </a:buClr>
              <a:buSzPct val="67391"/>
              <a:buFont typeface="Wingdings"/>
              <a:buChar char=""/>
              <a:tabLst>
                <a:tab pos="252095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cấu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trúc lệnh thường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dùng khi kiểm</a:t>
            </a:r>
            <a:r>
              <a:rPr sz="23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endParaRPr sz="2300">
              <a:latin typeface="Times New Roman"/>
              <a:cs typeface="Times New Roman"/>
            </a:endParaRPr>
          </a:p>
          <a:p>
            <a:pPr marL="608330" lvl="1" indent="-269240">
              <a:lnSpc>
                <a:spcPct val="100000"/>
              </a:lnSpc>
              <a:spcBef>
                <a:spcPts val="385"/>
              </a:spcBef>
              <a:buClr>
                <a:srgbClr val="3D78C5"/>
              </a:buClr>
              <a:buFont typeface="Wingdings"/>
              <a:buChar char=""/>
              <a:tabLst>
                <a:tab pos="608330" algn="l"/>
                <a:tab pos="608965" algn="l"/>
              </a:tabLst>
            </a:pP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608330" lvl="1" indent="-269240">
              <a:lnSpc>
                <a:spcPct val="100000"/>
              </a:lnSpc>
              <a:spcBef>
                <a:spcPts val="505"/>
              </a:spcBef>
              <a:buClr>
                <a:srgbClr val="3D78C5"/>
              </a:buClr>
              <a:buFont typeface="Wingdings"/>
              <a:buChar char=""/>
              <a:tabLst>
                <a:tab pos="608330" algn="l"/>
                <a:tab pos="608965" algn="l"/>
              </a:tabLst>
            </a:pP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If</a:t>
            </a:r>
            <a:r>
              <a:rPr sz="20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Exists</a:t>
            </a:r>
            <a:endParaRPr sz="2000">
              <a:latin typeface="Arial"/>
              <a:cs typeface="Arial"/>
            </a:endParaRPr>
          </a:p>
          <a:p>
            <a:pPr marL="608330" lvl="1" indent="-269240">
              <a:lnSpc>
                <a:spcPct val="100000"/>
              </a:lnSpc>
              <a:spcBef>
                <a:spcPts val="420"/>
              </a:spcBef>
              <a:buClr>
                <a:srgbClr val="3D78C5"/>
              </a:buClr>
              <a:buFont typeface="Wingdings"/>
              <a:buChar char=""/>
              <a:tabLst>
                <a:tab pos="608330" algn="l"/>
                <a:tab pos="608965" algn="l"/>
              </a:tabLst>
            </a:pP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Raiserror</a:t>
            </a:r>
            <a:endParaRPr sz="2000">
              <a:latin typeface="Arial"/>
              <a:cs typeface="Arial"/>
            </a:endParaRPr>
          </a:p>
          <a:p>
            <a:pPr marL="608330" lvl="1" indent="-269240">
              <a:lnSpc>
                <a:spcPct val="100000"/>
              </a:lnSpc>
              <a:spcBef>
                <a:spcPts val="505"/>
              </a:spcBef>
              <a:buClr>
                <a:srgbClr val="3D78C5"/>
              </a:buClr>
              <a:buFont typeface="Wingdings"/>
              <a:buChar char=""/>
              <a:tabLst>
                <a:tab pos="608330" algn="l"/>
                <a:tab pos="608965" algn="l"/>
              </a:tabLst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Rollback</a:t>
            </a:r>
            <a:r>
              <a:rPr sz="2000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A1A6F"/>
                </a:solidFill>
                <a:latin typeface="Arial"/>
                <a:cs typeface="Arial"/>
              </a:rPr>
              <a:t>Tran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5086" y="363982"/>
            <a:ext cx="6671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 TRIGGER – THÊM </a:t>
            </a:r>
            <a:r>
              <a:rPr b="1" spc="-5" dirty="0">
                <a:latin typeface="Arial"/>
                <a:cs typeface="Arial"/>
              </a:rPr>
              <a:t>MẨU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24" y="1201039"/>
            <a:ext cx="6748145" cy="3642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1A1A6F"/>
                </a:solidFill>
                <a:latin typeface="Arial"/>
                <a:cs typeface="Arial"/>
              </a:rPr>
              <a:t>Raiserror : trả </a:t>
            </a:r>
            <a:r>
              <a:rPr sz="2450" spc="10" dirty="0">
                <a:solidFill>
                  <a:srgbClr val="1A1A6F"/>
                </a:solidFill>
                <a:latin typeface="Arial"/>
                <a:cs typeface="Arial"/>
              </a:rPr>
              <a:t>thông </a:t>
            </a:r>
            <a:r>
              <a:rPr sz="2450" spc="15" dirty="0">
                <a:solidFill>
                  <a:srgbClr val="1A1A6F"/>
                </a:solidFill>
                <a:latin typeface="Arial"/>
                <a:cs typeface="Arial"/>
              </a:rPr>
              <a:t>báo </a:t>
            </a:r>
            <a:r>
              <a:rPr sz="2450" spc="5" dirty="0">
                <a:solidFill>
                  <a:srgbClr val="1A1A6F"/>
                </a:solidFill>
                <a:latin typeface="Arial"/>
                <a:cs typeface="Arial"/>
              </a:rPr>
              <a:t>lỗi </a:t>
            </a:r>
            <a:r>
              <a:rPr sz="2450" spc="10" dirty="0">
                <a:solidFill>
                  <a:srgbClr val="1A1A6F"/>
                </a:solidFill>
                <a:latin typeface="Arial"/>
                <a:cs typeface="Arial"/>
              </a:rPr>
              <a:t>cho ứng</a:t>
            </a:r>
            <a:r>
              <a:rPr sz="2450" spc="-1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50" spc="15" dirty="0">
                <a:solidFill>
                  <a:srgbClr val="1A1A6F"/>
                </a:solidFill>
                <a:latin typeface="Arial"/>
                <a:cs typeface="Arial"/>
              </a:rPr>
              <a:t>dụng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 marR="6350">
              <a:lnSpc>
                <a:spcPct val="107100"/>
              </a:lnSpc>
              <a:tabLst>
                <a:tab pos="1859914" algn="l"/>
                <a:tab pos="3604895" algn="l"/>
                <a:tab pos="5275580" algn="l"/>
              </a:tabLst>
            </a:pP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Rai</a:t>
            </a:r>
            <a:r>
              <a:rPr sz="2100" b="1" spc="-5" dirty="0">
                <a:solidFill>
                  <a:srgbClr val="1A1A6F"/>
                </a:solidFill>
                <a:latin typeface="Arial"/>
                <a:cs typeface="Arial"/>
              </a:rPr>
              <a:t>s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er</a:t>
            </a:r>
            <a:r>
              <a:rPr sz="2100" b="1" spc="-10" dirty="0">
                <a:solidFill>
                  <a:srgbClr val="1A1A6F"/>
                </a:solidFill>
                <a:latin typeface="Arial"/>
                <a:cs typeface="Arial"/>
              </a:rPr>
              <a:t>r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o</a:t>
            </a:r>
            <a:r>
              <a:rPr sz="2100" b="1" spc="-5" dirty="0">
                <a:solidFill>
                  <a:srgbClr val="1A1A6F"/>
                </a:solidFill>
                <a:latin typeface="Arial"/>
                <a:cs typeface="Arial"/>
              </a:rPr>
              <a:t>r</a:t>
            </a:r>
            <a:r>
              <a:rPr sz="2100" b="1" dirty="0">
                <a:solidFill>
                  <a:srgbClr val="1A1A6F"/>
                </a:solidFill>
                <a:latin typeface="Arial"/>
                <a:cs typeface="Arial"/>
              </a:rPr>
              <a:t>(	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T</a:t>
            </a:r>
            <a:r>
              <a:rPr sz="2100" b="1" spc="10" dirty="0">
                <a:solidFill>
                  <a:srgbClr val="1A1A6F"/>
                </a:solidFill>
                <a:latin typeface="Arial"/>
                <a:cs typeface="Arial"/>
              </a:rPr>
              <a:t>b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ao_</a:t>
            </a:r>
            <a:r>
              <a:rPr sz="2100" b="1" spc="-15" dirty="0">
                <a:solidFill>
                  <a:srgbClr val="1A1A6F"/>
                </a:solidFill>
                <a:latin typeface="Arial"/>
                <a:cs typeface="Arial"/>
              </a:rPr>
              <a:t>l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o</a:t>
            </a:r>
            <a:r>
              <a:rPr sz="2100" b="1" spc="10" dirty="0">
                <a:solidFill>
                  <a:srgbClr val="1A1A6F"/>
                </a:solidFill>
                <a:latin typeface="Arial"/>
                <a:cs typeface="Arial"/>
              </a:rPr>
              <a:t>i</a:t>
            </a:r>
            <a:r>
              <a:rPr sz="2100" b="1" dirty="0">
                <a:solidFill>
                  <a:srgbClr val="1A1A6F"/>
                </a:solidFill>
                <a:latin typeface="Arial"/>
                <a:cs typeface="Arial"/>
              </a:rPr>
              <a:t>,	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muc_</a:t>
            </a:r>
            <a:r>
              <a:rPr sz="2100" b="1" spc="10" dirty="0">
                <a:solidFill>
                  <a:srgbClr val="1A1A6F"/>
                </a:solidFill>
                <a:latin typeface="Arial"/>
                <a:cs typeface="Arial"/>
              </a:rPr>
              <a:t>do</a:t>
            </a:r>
            <a:r>
              <a:rPr sz="2100" b="1" dirty="0">
                <a:solidFill>
                  <a:srgbClr val="1A1A6F"/>
                </a:solidFill>
                <a:latin typeface="Arial"/>
                <a:cs typeface="Arial"/>
              </a:rPr>
              <a:t>,	tr</a:t>
            </a:r>
            <a:r>
              <a:rPr sz="2100" b="1" spc="-1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2100" b="1" spc="10" dirty="0">
                <a:solidFill>
                  <a:srgbClr val="1A1A6F"/>
                </a:solidFill>
                <a:latin typeface="Arial"/>
                <a:cs typeface="Arial"/>
              </a:rPr>
              <a:t>g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_t</a:t>
            </a:r>
            <a:r>
              <a:rPr sz="2100" b="1" spc="-5" dirty="0">
                <a:solidFill>
                  <a:srgbClr val="1A1A6F"/>
                </a:solidFill>
                <a:latin typeface="Arial"/>
                <a:cs typeface="Arial"/>
              </a:rPr>
              <a:t>h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100" b="1" spc="-5" dirty="0">
                <a:solidFill>
                  <a:srgbClr val="1A1A6F"/>
                </a:solidFill>
                <a:latin typeface="Arial"/>
                <a:cs typeface="Arial"/>
              </a:rPr>
              <a:t>i</a:t>
            </a:r>
            <a:r>
              <a:rPr sz="2100" b="1" spc="-10" dirty="0">
                <a:solidFill>
                  <a:srgbClr val="1A1A6F"/>
                </a:solidFill>
                <a:latin typeface="Arial"/>
                <a:cs typeface="Arial"/>
              </a:rPr>
              <a:t>[,  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cac_tham_so])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buClr>
                <a:srgbClr val="3D78C5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Tbao_loi: thông báo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lỗi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do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người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dùng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định</a:t>
            </a:r>
            <a:r>
              <a:rPr sz="2100" spc="-1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nghĩa</a:t>
            </a:r>
            <a:endParaRPr sz="210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spcBef>
                <a:spcPts val="385"/>
              </a:spcBef>
              <a:buClr>
                <a:srgbClr val="3D78C5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Muc_do: 0-25 thể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hiện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mức độ nghiêm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trọng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của</a:t>
            </a:r>
            <a:r>
              <a:rPr sz="2100" spc="-1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lỗi</a:t>
            </a:r>
            <a:endParaRPr sz="210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spcBef>
                <a:spcPts val="385"/>
              </a:spcBef>
              <a:buClr>
                <a:srgbClr val="3D78C5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Trang_thai:</a:t>
            </a:r>
            <a:r>
              <a:rPr sz="2100" spc="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1-127,</a:t>
            </a:r>
            <a:r>
              <a:rPr sz="2100" spc="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xác</a:t>
            </a:r>
            <a:r>
              <a:rPr sz="2100" spc="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định</a:t>
            </a:r>
            <a:r>
              <a:rPr sz="2100" spc="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vị</a:t>
            </a:r>
            <a:r>
              <a:rPr sz="2100" spc="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trí</a:t>
            </a:r>
            <a:r>
              <a:rPr sz="2100" spc="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lỗi</a:t>
            </a:r>
            <a:r>
              <a:rPr sz="2100" spc="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khi</a:t>
            </a:r>
            <a:r>
              <a:rPr sz="2100" spc="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sử</a:t>
            </a:r>
            <a:r>
              <a:rPr sz="2100" spc="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dụng</a:t>
            </a:r>
            <a:r>
              <a:rPr sz="2100" spc="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cùng</a:t>
            </a:r>
            <a:endParaRPr sz="21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80"/>
              </a:spcBef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1 tbao_loi tại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nhiều điểm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khác</a:t>
            </a:r>
            <a:r>
              <a:rPr sz="21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nhau</a:t>
            </a:r>
            <a:endParaRPr sz="210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spcBef>
                <a:spcPts val="375"/>
              </a:spcBef>
              <a:buClr>
                <a:srgbClr val="3D78C5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cac_tham_so: hỗ trợ các tbao_loi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khi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cần tham</a:t>
            </a:r>
            <a:r>
              <a:rPr sz="2100" spc="-1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số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5094" y="363982"/>
            <a:ext cx="6669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 TRIGGER – THÊM </a:t>
            </a:r>
            <a:r>
              <a:rPr b="1" spc="-5" dirty="0">
                <a:latin typeface="Arial"/>
                <a:cs typeface="Arial"/>
              </a:rPr>
              <a:t>MẨU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164767"/>
            <a:ext cx="7078345" cy="48348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3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3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300">
              <a:latin typeface="Times New Roman"/>
              <a:cs typeface="Times New Roman"/>
            </a:endParaRPr>
          </a:p>
          <a:p>
            <a:pPr marL="12700" marR="1040765">
              <a:lnSpc>
                <a:spcPct val="108700"/>
              </a:lnSpc>
              <a:spcBef>
                <a:spcPts val="300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HOADON_DH(</a:t>
            </a:r>
            <a:r>
              <a:rPr sz="23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MaHD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, NgayDH,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MaKH)  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PHIEU_XUAT(</a:t>
            </a:r>
            <a:r>
              <a:rPr sz="2300" u="heavy" spc="-4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MaPX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,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NgayXuat,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MaHD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)  CHITIET_DH(</a:t>
            </a:r>
            <a:r>
              <a:rPr sz="23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MAHD, MaHH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, SoLuong,</a:t>
            </a:r>
            <a:r>
              <a:rPr sz="2300" spc="-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DonGia)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700"/>
              </a:lnSpc>
            </a:pP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Xây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dựng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bảng 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PHIEU_XUAT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kiểm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tra  các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ràng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buộc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toàn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vẹn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khi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người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dùng thêm 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mới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thông tin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một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phiếu xuất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cho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bảng 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hoá đơn 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trước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đó. Các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ràng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buộc toàn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vẹn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dữ 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bao</a:t>
            </a:r>
            <a:r>
              <a:rPr sz="2450" spc="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gồm.</a:t>
            </a:r>
            <a:endParaRPr sz="2450">
              <a:latin typeface="Times New Roman"/>
              <a:cs typeface="Times New Roman"/>
            </a:endParaRPr>
          </a:p>
          <a:p>
            <a:pPr marL="495300" marR="28575" indent="-201295">
              <a:lnSpc>
                <a:spcPts val="2200"/>
              </a:lnSpc>
              <a:spcBef>
                <a:spcPts val="555"/>
              </a:spcBef>
            </a:pPr>
            <a:r>
              <a:rPr sz="1800" spc="625" dirty="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sz="2100" spc="625" dirty="0">
                <a:solidFill>
                  <a:srgbClr val="1A1A6F"/>
                </a:solidFill>
                <a:latin typeface="Arial"/>
                <a:cs typeface="Arial"/>
              </a:rPr>
              <a:t>Khoá</a:t>
            </a:r>
            <a:r>
              <a:rPr sz="21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ngoại: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cần kiểm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tra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số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đặt hàng phải tồn tại </a:t>
            </a:r>
            <a:r>
              <a:rPr sz="2100" spc="-605" dirty="0">
                <a:solidFill>
                  <a:srgbClr val="1A1A6F"/>
                </a:solidFill>
                <a:latin typeface="Arial"/>
                <a:cs typeface="Arial"/>
              </a:rPr>
              <a:t>trong </a:t>
            </a:r>
            <a:r>
              <a:rPr sz="2100" spc="-5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bảng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đơn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đặt</a:t>
            </a:r>
            <a:r>
              <a:rPr sz="21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hàng.</a:t>
            </a:r>
            <a:endParaRPr sz="2100">
              <a:latin typeface="Arial"/>
              <a:cs typeface="Arial"/>
            </a:endParaRPr>
          </a:p>
          <a:p>
            <a:pPr marL="294640">
              <a:lnSpc>
                <a:spcPts val="2360"/>
              </a:lnSpc>
              <a:spcBef>
                <a:spcPts val="170"/>
              </a:spcBef>
            </a:pPr>
            <a:r>
              <a:rPr sz="1800" spc="635" dirty="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sz="2100" spc="635" dirty="0">
                <a:solidFill>
                  <a:srgbClr val="1A1A6F"/>
                </a:solidFill>
                <a:latin typeface="Arial"/>
                <a:cs typeface="Arial"/>
              </a:rPr>
              <a:t>Miền</a:t>
            </a:r>
            <a:r>
              <a:rPr sz="2100" spc="25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giá</a:t>
            </a:r>
            <a:r>
              <a:rPr sz="2100" spc="2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trị:</a:t>
            </a:r>
            <a:r>
              <a:rPr sz="2100" spc="2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cần</a:t>
            </a:r>
            <a:r>
              <a:rPr sz="2100" spc="2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kiểm</a:t>
            </a:r>
            <a:r>
              <a:rPr sz="2100" spc="2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tra</a:t>
            </a:r>
            <a:r>
              <a:rPr sz="2100" spc="2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ngày</a:t>
            </a:r>
            <a:r>
              <a:rPr sz="2100" spc="2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giao</a:t>
            </a:r>
            <a:r>
              <a:rPr sz="2100" spc="2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hàng</a:t>
            </a:r>
            <a:r>
              <a:rPr sz="2100" spc="2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phải</a:t>
            </a:r>
            <a:r>
              <a:rPr sz="2100" spc="2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ở</a:t>
            </a:r>
            <a:r>
              <a:rPr sz="2100" spc="2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-944" dirty="0">
                <a:solidFill>
                  <a:srgbClr val="1A1A6F"/>
                </a:solidFill>
                <a:latin typeface="Arial"/>
                <a:cs typeface="Arial"/>
              </a:rPr>
              <a:t>sau</a:t>
            </a:r>
            <a:endParaRPr sz="2100">
              <a:latin typeface="Arial"/>
              <a:cs typeface="Arial"/>
            </a:endParaRPr>
          </a:p>
          <a:p>
            <a:pPr marL="495300">
              <a:lnSpc>
                <a:spcPts val="2360"/>
              </a:lnSpc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ngày đặt</a:t>
            </a:r>
            <a:r>
              <a:rPr sz="2100" spc="-3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hàng</a:t>
            </a:r>
            <a:r>
              <a:rPr sz="1750" spc="5" dirty="0">
                <a:solidFill>
                  <a:srgbClr val="1A1A6F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2129" y="363982"/>
            <a:ext cx="6673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 TRIGGER – THÊM </a:t>
            </a:r>
            <a:r>
              <a:rPr b="1" spc="-5" dirty="0">
                <a:latin typeface="Arial"/>
                <a:cs typeface="Arial"/>
              </a:rPr>
              <a:t>MẨU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62938"/>
            <a:ext cx="6779259" cy="45758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1905000">
              <a:lnSpc>
                <a:spcPts val="2510"/>
              </a:lnSpc>
              <a:spcBef>
                <a:spcPts val="395"/>
              </a:spcBef>
              <a:tabLst>
                <a:tab pos="830580" algn="l"/>
              </a:tabLst>
            </a:pPr>
            <a:r>
              <a:rPr sz="2300" spc="-75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TRIGGERtg_PhieuXuat_Insert  ON	</a:t>
            </a:r>
            <a:r>
              <a:rPr sz="2300" spc="-60" dirty="0">
                <a:solidFill>
                  <a:srgbClr val="1A1A6F"/>
                </a:solidFill>
                <a:latin typeface="Times New Roman"/>
                <a:cs typeface="Times New Roman"/>
              </a:rPr>
              <a:t>PHIEU_XUAT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tabLst>
                <a:tab pos="830580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FOR	</a:t>
            </a:r>
            <a:r>
              <a:rPr sz="2300" spc="-55" dirty="0">
                <a:solidFill>
                  <a:srgbClr val="1A1A6F"/>
                </a:solidFill>
                <a:latin typeface="Times New Roman"/>
                <a:cs typeface="Times New Roman"/>
              </a:rPr>
              <a:t>INSERT</a:t>
            </a:r>
            <a:r>
              <a:rPr sz="2300" spc="3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495"/>
              </a:lnSpc>
            </a:pP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@NgayHD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datetime,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@ErrMsg</a:t>
            </a:r>
            <a:r>
              <a:rPr sz="2300" spc="-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varchar(200)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300" i="1" dirty="0">
                <a:solidFill>
                  <a:srgbClr val="000099"/>
                </a:solidFill>
                <a:latin typeface="Times New Roman"/>
                <a:cs typeface="Times New Roman"/>
              </a:rPr>
              <a:t>--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Kiểm </a:t>
            </a:r>
            <a:r>
              <a:rPr sz="2300" i="1" dirty="0">
                <a:solidFill>
                  <a:srgbClr val="000099"/>
                </a:solidFill>
                <a:latin typeface="Times New Roman"/>
                <a:cs typeface="Times New Roman"/>
              </a:rPr>
              <a:t>tra số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hoá </a:t>
            </a:r>
            <a:r>
              <a:rPr sz="2300" i="1" dirty="0">
                <a:solidFill>
                  <a:srgbClr val="000099"/>
                </a:solidFill>
                <a:latin typeface="Times New Roman"/>
                <a:cs typeface="Times New Roman"/>
              </a:rPr>
              <a:t>đơn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đã </a:t>
            </a:r>
            <a:r>
              <a:rPr sz="2300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có </a:t>
            </a:r>
            <a:r>
              <a:rPr sz="2300" i="1" spc="-20" dirty="0">
                <a:solidFill>
                  <a:srgbClr val="000099"/>
                </a:solidFill>
                <a:latin typeface="Times New Roman"/>
                <a:cs typeface="Times New Roman"/>
              </a:rPr>
              <a:t>trong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bảng</a:t>
            </a:r>
            <a:r>
              <a:rPr sz="2300" i="1" spc="-4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000099"/>
                </a:solidFill>
                <a:latin typeface="Times New Roman"/>
                <a:cs typeface="Times New Roman"/>
              </a:rPr>
              <a:t>DONDH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không?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IF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NOT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EXISTS(Select</a:t>
            </a:r>
            <a:r>
              <a:rPr sz="23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300">
              <a:latin typeface="Times New Roman"/>
              <a:cs typeface="Times New Roman"/>
            </a:endParaRPr>
          </a:p>
          <a:p>
            <a:pPr marL="1368425" marR="1334770">
              <a:lnSpc>
                <a:spcPts val="2510"/>
              </a:lnSpc>
              <a:spcBef>
                <a:spcPts val="165"/>
              </a:spcBef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Inserted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I,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HOADON_DH D 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 I.MaHD=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 D.MaHD)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300">
              <a:latin typeface="Times New Roman"/>
              <a:cs typeface="Times New Roman"/>
            </a:endParaRPr>
          </a:p>
          <a:p>
            <a:pPr marL="372110">
              <a:lnSpc>
                <a:spcPts val="2515"/>
              </a:lnSpc>
            </a:pP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Rollback</a:t>
            </a:r>
            <a:r>
              <a:rPr sz="2300" spc="-2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1A1A6F"/>
                </a:solidFill>
                <a:latin typeface="Arial"/>
                <a:cs typeface="Arial"/>
              </a:rPr>
              <a:t>Tran</a:t>
            </a:r>
            <a:endParaRPr sz="2300">
              <a:latin typeface="Arial"/>
              <a:cs typeface="Arial"/>
            </a:endParaRPr>
          </a:p>
          <a:p>
            <a:pPr marL="372110">
              <a:lnSpc>
                <a:spcPts val="2635"/>
              </a:lnSpc>
            </a:pP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Raiserror(‘Số đơn </a:t>
            </a:r>
            <a:r>
              <a:rPr sz="2300" spc="5" dirty="0">
                <a:solidFill>
                  <a:srgbClr val="1A1A6F"/>
                </a:solidFill>
                <a:latin typeface="Arial"/>
                <a:cs typeface="Arial"/>
              </a:rPr>
              <a:t>đặt </a:t>
            </a:r>
            <a:r>
              <a:rPr sz="2300" spc="10" dirty="0">
                <a:solidFill>
                  <a:srgbClr val="1A1A6F"/>
                </a:solidFill>
                <a:latin typeface="Arial"/>
                <a:cs typeface="Arial"/>
              </a:rPr>
              <a:t>hàng </a:t>
            </a:r>
            <a:r>
              <a:rPr sz="2300" spc="5" dirty="0">
                <a:solidFill>
                  <a:srgbClr val="1A1A6F"/>
                </a:solidFill>
                <a:latin typeface="Arial"/>
                <a:cs typeface="Arial"/>
              </a:rPr>
              <a:t>không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tồn tại’,</a:t>
            </a:r>
            <a:r>
              <a:rPr sz="2300" spc="-4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1A1A6F"/>
                </a:solidFill>
                <a:latin typeface="Arial"/>
                <a:cs typeface="Arial"/>
              </a:rPr>
              <a:t>16,1)</a:t>
            </a:r>
            <a:endParaRPr sz="2300">
              <a:latin typeface="Arial"/>
              <a:cs typeface="Arial"/>
            </a:endParaRPr>
          </a:p>
          <a:p>
            <a:pPr marL="382905">
              <a:lnSpc>
                <a:spcPts val="2755"/>
              </a:lnSpc>
            </a:pP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Return</a:t>
            </a:r>
            <a:endParaRPr sz="2300">
              <a:latin typeface="Arial"/>
              <a:cs typeface="Arial"/>
            </a:endParaRPr>
          </a:p>
          <a:p>
            <a:pPr marL="24765">
              <a:lnSpc>
                <a:spcPts val="2755"/>
              </a:lnSpc>
            </a:pP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486" y="236296"/>
            <a:ext cx="666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 TRIGGER – THÊM MẨU TIN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62938"/>
            <a:ext cx="6859905" cy="458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--Tính ra </a:t>
            </a:r>
            <a:r>
              <a:rPr sz="23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ngày đặt</a:t>
            </a:r>
            <a:r>
              <a:rPr sz="2300" i="1" spc="-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endParaRPr sz="2300">
              <a:latin typeface="Times New Roman"/>
              <a:cs typeface="Times New Roman"/>
            </a:endParaRPr>
          </a:p>
          <a:p>
            <a:pPr marL="24765" marR="2980055">
              <a:lnSpc>
                <a:spcPct val="100000"/>
              </a:lnSpc>
              <a:tabLst>
                <a:tab pos="795655" algn="l"/>
                <a:tab pos="876300" algn="l"/>
              </a:tabLst>
            </a:pP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Select		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@NgayDH=NgayDH  From	HoaDon_DH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D,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Inserted</a:t>
            </a:r>
            <a:r>
              <a:rPr sz="230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I 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 D.MaHD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I.MaHD</a:t>
            </a:r>
            <a:endParaRPr sz="2300">
              <a:latin typeface="Times New Roman"/>
              <a:cs typeface="Times New Roman"/>
            </a:endParaRPr>
          </a:p>
          <a:p>
            <a:pPr marL="24765" marR="819785">
              <a:lnSpc>
                <a:spcPct val="100000"/>
              </a:lnSpc>
            </a:pP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-- Kiểm tra </a:t>
            </a:r>
            <a:r>
              <a:rPr sz="23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ngày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giao </a:t>
            </a:r>
            <a:r>
              <a:rPr sz="23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hàng phải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sau </a:t>
            </a:r>
            <a:r>
              <a:rPr sz="23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ngày đặt hàng 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IF @NgayDH &gt; (Select ngayxuat From Inserted) 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30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  <a:spcBef>
                <a:spcPts val="10"/>
              </a:spcBef>
            </a:pP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Set @ErrMsg =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‘ngày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giao hàng phải ở sau</a:t>
            </a:r>
            <a:r>
              <a:rPr sz="2300" spc="-2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ngày:’</a:t>
            </a:r>
            <a:endParaRPr sz="23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</a:pP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+ </a:t>
            </a: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Convert(char(10),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ngayDH, 103</a:t>
            </a:r>
            <a:r>
              <a:rPr sz="23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  <a:p>
            <a:pPr marL="382905" marR="3331845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1A1A6F"/>
                </a:solidFill>
                <a:latin typeface="Arial"/>
                <a:cs typeface="Arial"/>
              </a:rPr>
              <a:t>Raierror(@ErrMsg,16,1) 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Rollback</a:t>
            </a:r>
            <a:r>
              <a:rPr sz="23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1A1A6F"/>
                </a:solidFill>
                <a:latin typeface="Arial"/>
                <a:cs typeface="Arial"/>
              </a:rPr>
              <a:t>tran</a:t>
            </a:r>
            <a:endParaRPr sz="2300">
              <a:latin typeface="Arial"/>
              <a:cs typeface="Arial"/>
            </a:endParaRPr>
          </a:p>
          <a:p>
            <a:pPr marL="24765" marR="6355080">
              <a:lnSpc>
                <a:spcPts val="2760"/>
              </a:lnSpc>
              <a:spcBef>
                <a:spcPts val="80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End  End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1286" y="363982"/>
            <a:ext cx="6673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 TRIGGER – THÊM </a:t>
            </a:r>
            <a:r>
              <a:rPr b="1" spc="-5" dirty="0">
                <a:latin typeface="Arial"/>
                <a:cs typeface="Arial"/>
              </a:rPr>
              <a:t>MẨU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233042"/>
            <a:ext cx="7091045" cy="401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5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Tương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tự, kiểm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buộc như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450" spc="-45" dirty="0">
                <a:solidFill>
                  <a:srgbClr val="1A1A6F"/>
                </a:solidFill>
                <a:latin typeface="Times New Roman"/>
                <a:cs typeface="Times New Roman"/>
              </a:rPr>
              <a:t>INSERT, 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đặc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biệt kiểm tra ràng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buộc khóa</a:t>
            </a:r>
            <a:r>
              <a:rPr sz="245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ngoại</a:t>
            </a:r>
            <a:endParaRPr sz="2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1099"/>
              </a:lnSpc>
              <a:spcBef>
                <a:spcPts val="580"/>
              </a:spcBef>
            </a:pPr>
            <a:r>
              <a:rPr sz="2450" b="1" spc="10" dirty="0">
                <a:solidFill>
                  <a:srgbClr val="1A1A6F"/>
                </a:solidFill>
                <a:latin typeface="Times New Roman"/>
                <a:cs typeface="Times New Roman"/>
              </a:rPr>
              <a:t>Ví dụ: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khi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xoá một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hoá đơn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bảng 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HOADON_DH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cần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phải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kiểm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RBTV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liệu  sau:</a:t>
            </a:r>
            <a:endParaRPr sz="24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800"/>
              </a:lnSpc>
              <a:spcBef>
                <a:spcPts val="59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Kiểm tra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xem đơn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bị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xoá đã được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xuất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 chưa?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đã được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xuất rồi thì thông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báo không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  xoá đơn đặt hàng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được.</a:t>
            </a:r>
            <a:endParaRPr sz="24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800"/>
              </a:lnSpc>
              <a:spcBef>
                <a:spcPts val="60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Ngược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lại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thì xoá dữ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liên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quan bên bảng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chi tiết 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đơn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(CHITIET_DH)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9083" y="363982"/>
            <a:ext cx="6406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b) TRIGGER – XÓA </a:t>
            </a:r>
            <a:r>
              <a:rPr b="1" spc="-5" dirty="0">
                <a:latin typeface="Arial"/>
                <a:cs typeface="Arial"/>
              </a:rPr>
              <a:t>MẨU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2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70559"/>
            <a:ext cx="7708265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34970">
              <a:lnSpc>
                <a:spcPct val="100000"/>
              </a:lnSpc>
              <a:spcBef>
                <a:spcPts val="100"/>
              </a:spcBef>
              <a:tabLst>
                <a:tab pos="530225" algn="l"/>
                <a:tab pos="1149350" algn="l"/>
                <a:tab pos="2439035" algn="l"/>
              </a:tabLst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CRE</a:t>
            </a:r>
            <a:r>
              <a:rPr sz="2100" spc="-24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TE	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ER	t</a:t>
            </a: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_HO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O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N_Del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ete 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ON	HOADON_DH</a:t>
            </a:r>
            <a:endParaRPr sz="2100">
              <a:latin typeface="Times New Roman"/>
              <a:cs typeface="Times New Roman"/>
            </a:endParaRPr>
          </a:p>
          <a:p>
            <a:pPr marL="12700" marR="6096635">
              <a:lnSpc>
                <a:spcPct val="100000"/>
              </a:lnSpc>
            </a:pP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FOR</a:t>
            </a:r>
            <a:r>
              <a:rPr sz="210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DELETE  </a:t>
            </a:r>
            <a:r>
              <a:rPr sz="21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@SoPX char(5), @ErrMsg</a:t>
            </a:r>
            <a:r>
              <a:rPr sz="21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char(200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2100" i="1" dirty="0">
                <a:solidFill>
                  <a:srgbClr val="1A1A6F"/>
                </a:solidFill>
                <a:latin typeface="Times New Roman"/>
                <a:cs typeface="Times New Roman"/>
              </a:rPr>
              <a:t>Kiểm </a:t>
            </a:r>
            <a:r>
              <a:rPr sz="21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tra xem </a:t>
            </a:r>
            <a:r>
              <a:rPr sz="2100" i="1" dirty="0">
                <a:solidFill>
                  <a:srgbClr val="1A1A6F"/>
                </a:solidFill>
                <a:latin typeface="Times New Roman"/>
                <a:cs typeface="Times New Roman"/>
              </a:rPr>
              <a:t>đơn hàng đã được xuất</a:t>
            </a:r>
            <a:r>
              <a:rPr sz="21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chưa</a:t>
            </a:r>
            <a:endParaRPr sz="2100">
              <a:latin typeface="Times New Roman"/>
              <a:cs typeface="Times New Roman"/>
            </a:endParaRPr>
          </a:p>
          <a:p>
            <a:pPr marL="12700" marR="2551430">
              <a:lnSpc>
                <a:spcPct val="100000"/>
              </a:lnSpc>
            </a:pP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IF EXISTS(Select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MaPX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2100" spc="-30" dirty="0">
                <a:solidFill>
                  <a:srgbClr val="1A1A6F"/>
                </a:solidFill>
                <a:latin typeface="Times New Roman"/>
                <a:cs typeface="Times New Roman"/>
              </a:rPr>
              <a:t>PHIEU_XUAT 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Where MaHD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IN(Select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MaHD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1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Deleted))</a:t>
            </a:r>
            <a:endParaRPr sz="21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100">
              <a:latin typeface="Times New Roman"/>
              <a:cs typeface="Times New Roman"/>
            </a:endParaRPr>
          </a:p>
          <a:p>
            <a:pPr marL="926465" marR="1783714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Select @MaPX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MaPX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2100" spc="-30" dirty="0">
                <a:solidFill>
                  <a:srgbClr val="1A1A6F"/>
                </a:solidFill>
                <a:latin typeface="Times New Roman"/>
                <a:cs typeface="Times New Roman"/>
              </a:rPr>
              <a:t>PHIEU_XUAT 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Where MaHD In(Select MaHD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1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Deleted)</a:t>
            </a:r>
            <a:endParaRPr sz="2100">
              <a:latin typeface="Times New Roman"/>
              <a:cs typeface="Times New Roman"/>
            </a:endParaRPr>
          </a:p>
          <a:p>
            <a:pPr marL="926465" marR="5080">
              <a:lnSpc>
                <a:spcPct val="90000"/>
              </a:lnSpc>
              <a:spcBef>
                <a:spcPts val="250"/>
              </a:spcBef>
            </a:pP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@ErrMsg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‘Đơn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đặt hàng đã được nhập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theo ’+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‘số xuất  hàng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’+ @SoPX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+ char(13) + ‘.Không thể huỷ được’  RaiseError(@ErrMsg,16,1)</a:t>
            </a:r>
            <a:endParaRPr sz="21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Rollback</a:t>
            </a:r>
            <a:r>
              <a:rPr sz="21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tran</a:t>
            </a:r>
            <a:endParaRPr sz="21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5970" y="326593"/>
            <a:ext cx="6406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b) TRIGGER – XÓA </a:t>
            </a:r>
            <a:r>
              <a:rPr b="1" spc="-5" dirty="0">
                <a:latin typeface="Arial"/>
                <a:cs typeface="Arial"/>
              </a:rPr>
              <a:t>MẨU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2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1425066"/>
            <a:ext cx="8521065" cy="49663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b)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Biến toàn cục: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thống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do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SQL</a:t>
            </a:r>
            <a:r>
              <a:rPr sz="240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Server</a:t>
            </a:r>
            <a:r>
              <a:rPr sz="2400" spc="2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cung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cấp,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400" spc="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bắt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đầu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bằng 2 ký tự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</a:t>
            </a:r>
            <a:endParaRPr sz="2400">
              <a:latin typeface="Times New Roman"/>
              <a:cs typeface="Times New Roman"/>
            </a:endParaRPr>
          </a:p>
          <a:p>
            <a:pPr marL="469900" marR="7620" indent="-4572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tự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cập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nhật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cho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biến 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này,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người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sử dụng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không 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 gán giá trị trực</a:t>
            </a:r>
            <a:r>
              <a:rPr sz="24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tiếp.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biến hệ thống thuờng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812800" marR="5715" lvl="1" indent="-343535">
              <a:lnSpc>
                <a:spcPct val="100000"/>
              </a:lnSpc>
              <a:spcBef>
                <a:spcPts val="615"/>
              </a:spcBef>
              <a:buFont typeface="Wingdings"/>
              <a:buChar char=""/>
              <a:tabLst>
                <a:tab pos="813435" algn="l"/>
              </a:tabLst>
            </a:pPr>
            <a:r>
              <a:rPr sz="2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@@error: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thông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báo 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mã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lỗi, nếu @@error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= 0: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thao tác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thực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thành 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công.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813435" algn="l"/>
                <a:tab pos="2533015" algn="l"/>
                <a:tab pos="3035300" algn="l"/>
                <a:tab pos="3551554" algn="l"/>
                <a:tab pos="3912870" algn="l"/>
                <a:tab pos="4556125" algn="l"/>
                <a:tab pos="4891405" algn="l"/>
                <a:tab pos="5393055" algn="l"/>
                <a:tab pos="6182360" algn="l"/>
                <a:tab pos="6651625" algn="l"/>
                <a:tab pos="7225030" algn="l"/>
                <a:tab pos="7796530" algn="l"/>
              </a:tabLst>
            </a:pPr>
            <a:r>
              <a:rPr sz="2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@@</a:t>
            </a:r>
            <a:r>
              <a:rPr sz="20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owcoun</a:t>
            </a:r>
            <a:r>
              <a:rPr sz="20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: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ho	biết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ố	d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ò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ng	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ị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ả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nh	hưởng	bởi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ệ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uối	(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ns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rt,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update,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delete).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605"/>
              </a:spcBef>
              <a:buFont typeface="Wingdings"/>
              <a:buChar char=""/>
              <a:tabLst>
                <a:tab pos="813435" algn="l"/>
              </a:tabLst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@@trancount: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cho biết số giao dịch đang hoạt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động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trên kết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nối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000" spc="-2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tại.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813435" algn="l"/>
              </a:tabLst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@@ </a:t>
            </a:r>
            <a:r>
              <a:rPr sz="2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fetch_status: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cho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biết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thao tác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lấy dữ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từ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con trỏ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thành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công 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không.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0046" y="203403"/>
            <a:ext cx="2621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5035" algn="l"/>
              </a:tabLst>
            </a:pPr>
            <a:r>
              <a:rPr spc="-5" dirty="0"/>
              <a:t>1.1.	Khai</a:t>
            </a:r>
            <a:r>
              <a:rPr spc="-85" dirty="0"/>
              <a:t> </a:t>
            </a:r>
            <a:r>
              <a:rPr spc="-5" dirty="0"/>
              <a:t>biến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58671"/>
            <a:ext cx="6821170" cy="318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51550">
              <a:lnSpc>
                <a:spcPct val="120800"/>
              </a:lnSpc>
              <a:spcBef>
                <a:spcPts val="9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Else 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gin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Xoá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tự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động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chi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tiết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các đơn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đặt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liên</a:t>
            </a:r>
            <a:r>
              <a:rPr sz="245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endParaRPr sz="245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610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Delete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CHITIET_DH</a:t>
            </a:r>
            <a:endParaRPr sz="2450">
              <a:latin typeface="Times New Roman"/>
              <a:cs typeface="Times New Roman"/>
            </a:endParaRPr>
          </a:p>
          <a:p>
            <a:pPr marL="12700" marR="5080" indent="409575">
              <a:lnSpc>
                <a:spcPct val="120800"/>
              </a:lnSpc>
              <a:spcBef>
                <a:spcPts val="1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MaHD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In (Select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MaHD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From DELETED)  End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80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551" y="402793"/>
            <a:ext cx="6407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b) TRIGGER – XÓA </a:t>
            </a:r>
            <a:r>
              <a:rPr b="1" spc="-5" dirty="0">
                <a:latin typeface="Arial"/>
                <a:cs typeface="Arial"/>
              </a:rPr>
              <a:t>MẨU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2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233042"/>
            <a:ext cx="7699375" cy="3859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 marR="5080" indent="-239395" algn="just">
              <a:lnSpc>
                <a:spcPct val="100800"/>
              </a:lnSpc>
              <a:spcBef>
                <a:spcPts val="9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Tương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tự,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kiểm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ràng buộc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INSERT, 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buộc khoá ngoại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sử dụng 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UPDATE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2450" spc="6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thực  hiện tự</a:t>
            </a:r>
            <a:r>
              <a:rPr sz="245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động.</a:t>
            </a:r>
            <a:endParaRPr sz="2450">
              <a:latin typeface="Times New Roman"/>
              <a:cs typeface="Times New Roman"/>
            </a:endParaRPr>
          </a:p>
          <a:p>
            <a:pPr marL="251460" marR="5080" indent="-239395" algn="just">
              <a:lnSpc>
                <a:spcPct val="100899"/>
              </a:lnSpc>
              <a:spcBef>
                <a:spcPts val="60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Hàm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Update: kiểm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liệu của cột bên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bảng có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bị 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thay đổi trong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trigger sửa đổi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endParaRPr sz="24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61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Cú pháp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: 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UPDATE</a:t>
            </a:r>
            <a:r>
              <a:rPr sz="24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(tên_cột)</a:t>
            </a:r>
            <a:endParaRPr sz="2450">
              <a:latin typeface="Times New Roman"/>
              <a:cs typeface="Times New Roman"/>
            </a:endParaRPr>
          </a:p>
          <a:p>
            <a:pPr marL="652145" lvl="1" indent="-241300">
              <a:lnSpc>
                <a:spcPct val="100000"/>
              </a:lnSpc>
              <a:spcBef>
                <a:spcPts val="55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Tên_cột:</a:t>
            </a:r>
            <a:r>
              <a:rPr sz="2100" spc="2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tên</a:t>
            </a:r>
            <a:r>
              <a:rPr sz="2100" spc="2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cột</a:t>
            </a:r>
            <a:r>
              <a:rPr sz="2100" spc="2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mà</a:t>
            </a:r>
            <a:r>
              <a:rPr sz="2100" spc="2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chúng</a:t>
            </a:r>
            <a:r>
              <a:rPr sz="2100" spc="229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ta</a:t>
            </a:r>
            <a:r>
              <a:rPr sz="2100" spc="2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muốn</a:t>
            </a:r>
            <a:r>
              <a:rPr sz="2100" spc="2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kiểm</a:t>
            </a:r>
            <a:r>
              <a:rPr sz="2100" spc="2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tra</a:t>
            </a:r>
            <a:r>
              <a:rPr sz="2100" spc="2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xem</a:t>
            </a:r>
            <a:r>
              <a:rPr sz="2100" spc="229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dữ</a:t>
            </a:r>
            <a:r>
              <a:rPr sz="2100" spc="2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liệu</a:t>
            </a:r>
            <a:endParaRPr sz="2100">
              <a:latin typeface="Arial"/>
              <a:cs typeface="Arial"/>
            </a:endParaRPr>
          </a:p>
          <a:p>
            <a:pPr marL="652145">
              <a:lnSpc>
                <a:spcPct val="100000"/>
              </a:lnSpc>
              <a:spcBef>
                <a:spcPts val="25"/>
              </a:spcBef>
            </a:pP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tại đó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có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bị sửa đổi trong trigger</a:t>
            </a:r>
            <a:r>
              <a:rPr sz="21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không.</a:t>
            </a:r>
            <a:endParaRPr sz="2100">
              <a:latin typeface="Arial"/>
              <a:cs typeface="Arial"/>
            </a:endParaRPr>
          </a:p>
          <a:p>
            <a:pPr marL="611505" marR="7620" lvl="1" indent="-241300">
              <a:lnSpc>
                <a:spcPct val="101000"/>
              </a:lnSpc>
              <a:spcBef>
                <a:spcPts val="50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100" spc="-25" dirty="0">
                <a:solidFill>
                  <a:srgbClr val="1A1A6F"/>
                </a:solidFill>
                <a:latin typeface="Arial"/>
                <a:cs typeface="Arial"/>
              </a:rPr>
              <a:t>Trả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về </a:t>
            </a:r>
            <a:r>
              <a:rPr sz="2100" spc="-15" dirty="0">
                <a:solidFill>
                  <a:srgbClr val="1A1A6F"/>
                </a:solidFill>
                <a:latin typeface="Arial"/>
                <a:cs typeface="Arial"/>
              </a:rPr>
              <a:t>True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khi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giá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trị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dữ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liệu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của cột đã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bị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sửa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đổi,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ngược 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lại trả </a:t>
            </a:r>
            <a:r>
              <a:rPr sz="2100" spc="-5" dirty="0">
                <a:solidFill>
                  <a:srgbClr val="1A1A6F"/>
                </a:solidFill>
                <a:latin typeface="Arial"/>
                <a:cs typeface="Arial"/>
              </a:rPr>
              <a:t>về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False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khi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giá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trị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dữ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liệu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của cột không </a:t>
            </a:r>
            <a:r>
              <a:rPr sz="2100" dirty="0">
                <a:solidFill>
                  <a:srgbClr val="1A1A6F"/>
                </a:solidFill>
                <a:latin typeface="Arial"/>
                <a:cs typeface="Arial"/>
              </a:rPr>
              <a:t>bị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sửa</a:t>
            </a:r>
            <a:r>
              <a:rPr sz="2100" spc="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Arial"/>
                <a:cs typeface="Arial"/>
              </a:rPr>
              <a:t>đổi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6651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 TRIGGER – SỬA ĐỔI MẨU</a:t>
            </a:r>
            <a:r>
              <a:rPr b="1" spc="-26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TIN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233042"/>
            <a:ext cx="7699375" cy="318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Sửa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đổi thông tin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của một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số 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bên trong bảng 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HOADON_DH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cần phải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kiểm tra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ràng buộc toàn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vẹn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dữ 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sau:</a:t>
            </a:r>
            <a:endParaRPr sz="2450">
              <a:latin typeface="Times New Roman"/>
              <a:cs typeface="Times New Roman"/>
            </a:endParaRPr>
          </a:p>
          <a:p>
            <a:pPr marL="251460" marR="5715" indent="-239395" algn="just">
              <a:lnSpc>
                <a:spcPct val="100899"/>
              </a:lnSpc>
              <a:spcBef>
                <a:spcPts val="60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cho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phép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sửa đổi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dữ liệu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tại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cột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MaHD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hoặc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MaKH 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vì khi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đó dữ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sẽ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ảnh hưởng đến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nhiều</a:t>
            </a:r>
            <a:r>
              <a:rPr sz="2450" spc="-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bảng.</a:t>
            </a:r>
            <a:endParaRPr sz="2450">
              <a:latin typeface="Times New Roman"/>
              <a:cs typeface="Times New Roman"/>
            </a:endParaRPr>
          </a:p>
          <a:p>
            <a:pPr marL="251460" marR="5080" indent="-239395" algn="just">
              <a:lnSpc>
                <a:spcPct val="100800"/>
              </a:lnSpc>
              <a:spcBef>
                <a:spcPts val="59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Sửa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đổi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giá trị cột ngày 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thì phải đảm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bảo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luôn  luôn trước ngày giao hàng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đầu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tiên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số đặt hàng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đó (nếu 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đơn đặt hàng đã có giao</a:t>
            </a:r>
            <a:r>
              <a:rPr sz="245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hàng).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7305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 TRIGGER – SỬA ĐỔI MẨU</a:t>
            </a:r>
            <a:r>
              <a:rPr b="1" spc="-2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TIN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2312" y="0"/>
              <a:ext cx="8171815" cy="1053465"/>
            </a:xfrm>
            <a:custGeom>
              <a:avLst/>
              <a:gdLst/>
              <a:ahLst/>
              <a:cxnLst/>
              <a:rect l="l" t="t" r="r" b="b"/>
              <a:pathLst>
                <a:path w="8171815" h="1053465">
                  <a:moveTo>
                    <a:pt x="8171688" y="908316"/>
                  </a:moveTo>
                  <a:lnTo>
                    <a:pt x="431292" y="908316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214884" y="1053084"/>
                  </a:lnTo>
                  <a:lnTo>
                    <a:pt x="431292" y="1053084"/>
                  </a:lnTo>
                  <a:lnTo>
                    <a:pt x="8171688" y="1053084"/>
                  </a:lnTo>
                  <a:lnTo>
                    <a:pt x="8171688" y="908316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5930" y="1163548"/>
            <a:ext cx="8450580" cy="542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2421255">
              <a:lnSpc>
                <a:spcPct val="110000"/>
              </a:lnSpc>
              <a:spcBef>
                <a:spcPts val="100"/>
              </a:spcBef>
              <a:tabLst>
                <a:tab pos="2827020" algn="l"/>
              </a:tabLst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CRE</a:t>
            </a:r>
            <a:r>
              <a:rPr sz="2300" spc="-254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TE</a:t>
            </a:r>
            <a:r>
              <a:rPr sz="23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TRIGG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R	tg_HOA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ON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_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_U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p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e  ON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HOADON_DH</a:t>
            </a:r>
            <a:endParaRPr sz="23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FOR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UPDATE</a:t>
            </a:r>
            <a:endParaRPr sz="23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23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3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  <a:spcBef>
                <a:spcPts val="280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Declare @MinNgayXH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date,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@ErrMsg</a:t>
            </a:r>
            <a:r>
              <a:rPr sz="2300" spc="-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varchar(200)</a:t>
            </a:r>
            <a:endParaRPr sz="2300">
              <a:latin typeface="Times New Roman"/>
              <a:cs typeface="Times New Roman"/>
            </a:endParaRPr>
          </a:p>
          <a:p>
            <a:pPr marL="252729" marR="3272790">
              <a:lnSpc>
                <a:spcPct val="110000"/>
              </a:lnSpc>
            </a:pP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23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Khi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sửa đổi các cột MaHD hoặc</a:t>
            </a:r>
            <a:r>
              <a:rPr sz="2300" i="1" spc="-2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MaKH 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IF Update(MaHD) OR Update(MaKH)  Begin</a:t>
            </a:r>
            <a:endParaRPr sz="23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Rollback</a:t>
            </a:r>
            <a:r>
              <a:rPr sz="23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Tran</a:t>
            </a:r>
            <a:endParaRPr sz="2300">
              <a:latin typeface="Times New Roman"/>
              <a:cs typeface="Times New Roman"/>
            </a:endParaRPr>
          </a:p>
          <a:p>
            <a:pPr marL="1155065" marR="1017269">
              <a:lnSpc>
                <a:spcPct val="110000"/>
              </a:lnSpc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Set @ErrMsg = ‘Không thể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thay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đổi số đặt hàng</a:t>
            </a:r>
            <a:r>
              <a:rPr sz="2300" spc="-2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hoặc 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mã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khách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hàng’</a:t>
            </a:r>
            <a:endParaRPr sz="2300">
              <a:latin typeface="Times New Roman"/>
              <a:cs typeface="Times New Roman"/>
            </a:endParaRPr>
          </a:p>
          <a:p>
            <a:pPr marL="1155065" marR="4078604">
              <a:lnSpc>
                <a:spcPts val="3040"/>
              </a:lnSpc>
              <a:spcBef>
                <a:spcPts val="145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RaisError(@ErrMsg,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16,</a:t>
            </a:r>
            <a:r>
              <a:rPr sz="2300" spc="-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1)  Return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2729" algn="l"/>
                <a:tab pos="8437245" algn="l"/>
              </a:tabLst>
            </a:pPr>
            <a:r>
              <a:rPr sz="2300" strike="sngStrike" dirty="0">
                <a:solidFill>
                  <a:srgbClr val="1A1A6F"/>
                </a:solidFill>
                <a:latin typeface="Times New Roman"/>
                <a:cs typeface="Times New Roman"/>
              </a:rPr>
              <a:t> 	End	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91105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 TRIGGER – SỬA ĐỔI MẨU</a:t>
            </a:r>
            <a:r>
              <a:rPr b="1" spc="-2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TIN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48155"/>
              <a:ext cx="251460" cy="5610225"/>
            </a:xfrm>
            <a:custGeom>
              <a:avLst/>
              <a:gdLst/>
              <a:ahLst/>
              <a:cxnLst/>
              <a:rect l="l" t="t" r="r" b="b"/>
              <a:pathLst>
                <a:path w="251460" h="5610225">
                  <a:moveTo>
                    <a:pt x="0" y="5609840"/>
                  </a:moveTo>
                  <a:lnTo>
                    <a:pt x="251460" y="5609840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5609840"/>
                  </a:lnTo>
                  <a:close/>
                </a:path>
              </a:pathLst>
            </a:custGeom>
            <a:solidFill>
              <a:srgbClr val="90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03985" cy="1248410"/>
            </a:xfrm>
            <a:custGeom>
              <a:avLst/>
              <a:gdLst/>
              <a:ahLst/>
              <a:cxnLst/>
              <a:rect l="l" t="t" r="r" b="b"/>
              <a:pathLst>
                <a:path w="1403985" h="1248410">
                  <a:moveTo>
                    <a:pt x="1403604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03604" y="1248155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0"/>
              <a:ext cx="7740650" cy="908685"/>
            </a:xfrm>
            <a:custGeom>
              <a:avLst/>
              <a:gdLst/>
              <a:ahLst/>
              <a:cxnLst/>
              <a:rect l="l" t="t" r="r" b="b"/>
              <a:pathLst>
                <a:path w="7740650" h="908685">
                  <a:moveTo>
                    <a:pt x="0" y="908304"/>
                  </a:moveTo>
                  <a:lnTo>
                    <a:pt x="7740396" y="908304"/>
                  </a:lnTo>
                  <a:lnTo>
                    <a:pt x="7740396" y="0"/>
                  </a:lnTo>
                  <a:lnTo>
                    <a:pt x="0" y="0"/>
                  </a:lnTo>
                  <a:lnTo>
                    <a:pt x="0" y="908304"/>
                  </a:lnTo>
                  <a:close/>
                </a:path>
              </a:pathLst>
            </a:custGeom>
            <a:solidFill>
              <a:srgbClr val="23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0911" y="0"/>
              <a:ext cx="71755" cy="765175"/>
            </a:xfrm>
            <a:custGeom>
              <a:avLst/>
              <a:gdLst/>
              <a:ahLst/>
              <a:cxnLst/>
              <a:rect l="l" t="t" r="r" b="b"/>
              <a:pathLst>
                <a:path w="71754" h="765175">
                  <a:moveTo>
                    <a:pt x="71627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71627" y="76504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D7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4" y="136397"/>
              <a:ext cx="8784590" cy="772795"/>
            </a:xfrm>
            <a:custGeom>
              <a:avLst/>
              <a:gdLst/>
              <a:ahLst/>
              <a:cxnLst/>
              <a:rect l="l" t="t" r="r" b="b"/>
              <a:pathLst>
                <a:path w="8784590" h="772794">
                  <a:moveTo>
                    <a:pt x="0" y="772667"/>
                  </a:moveTo>
                  <a:lnTo>
                    <a:pt x="8784336" y="772667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772667"/>
                  </a:lnTo>
                  <a:close/>
                </a:path>
              </a:pathLst>
            </a:custGeom>
            <a:ln w="3175">
              <a:solidFill>
                <a:srgbClr val="3D7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7231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2312" y="0"/>
              <a:ext cx="8171815" cy="1053465"/>
            </a:xfrm>
            <a:custGeom>
              <a:avLst/>
              <a:gdLst/>
              <a:ahLst/>
              <a:cxnLst/>
              <a:rect l="l" t="t" r="r" b="b"/>
              <a:pathLst>
                <a:path w="8171815" h="1053465">
                  <a:moveTo>
                    <a:pt x="8171688" y="908316"/>
                  </a:moveTo>
                  <a:lnTo>
                    <a:pt x="431292" y="908316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1053084"/>
                  </a:lnTo>
                  <a:lnTo>
                    <a:pt x="214884" y="1053084"/>
                  </a:lnTo>
                  <a:lnTo>
                    <a:pt x="431292" y="1053084"/>
                  </a:lnTo>
                  <a:lnTo>
                    <a:pt x="8171688" y="1053084"/>
                  </a:lnTo>
                  <a:lnTo>
                    <a:pt x="8171688" y="908316"/>
                  </a:lnTo>
                  <a:close/>
                </a:path>
              </a:pathLst>
            </a:custGeom>
            <a:solidFill>
              <a:srgbClr val="1A1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6264" y="1158671"/>
            <a:ext cx="6583045" cy="49961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Khi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sửa đổi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ngày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450" i="1" spc="-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endParaRPr sz="2450">
              <a:latin typeface="Times New Roman"/>
              <a:cs typeface="Times New Roman"/>
            </a:endParaRPr>
          </a:p>
          <a:p>
            <a:pPr marL="12700" marR="3957954">
              <a:lnSpc>
                <a:spcPts val="3560"/>
              </a:lnSpc>
              <a:spcBef>
                <a:spcPts val="21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45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Update(NgayHD) 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Kiểm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tra đơn đặt hàng đã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được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xuất</a:t>
            </a:r>
            <a:r>
              <a:rPr sz="2450" i="1" spc="-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chưa</a:t>
            </a:r>
            <a:endParaRPr sz="24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  <a:spcBef>
                <a:spcPts val="62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IF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EXISTS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(Select</a:t>
            </a:r>
            <a:r>
              <a:rPr sz="245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MaPX</a:t>
            </a:r>
            <a:endParaRPr sz="2450">
              <a:latin typeface="Times New Roman"/>
              <a:cs typeface="Times New Roman"/>
            </a:endParaRPr>
          </a:p>
          <a:p>
            <a:pPr marL="2061210" marR="5080">
              <a:lnSpc>
                <a:spcPts val="3560"/>
              </a:lnSpc>
              <a:spcBef>
                <a:spcPts val="215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PHIEU_XUAT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PX,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Deleted</a:t>
            </a:r>
            <a:r>
              <a:rPr sz="2450" spc="-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  where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px.mahd=d.mahd)</a:t>
            </a:r>
            <a:endParaRPr sz="24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  <a:spcBef>
                <a:spcPts val="39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Tính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ra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ngày nhập hàng đầu</a:t>
            </a:r>
            <a:r>
              <a:rPr sz="2450" i="1" spc="-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tiên</a:t>
            </a:r>
            <a:endParaRPr sz="2450">
              <a:latin typeface="Times New Roman"/>
              <a:cs typeface="Times New Roman"/>
            </a:endParaRPr>
          </a:p>
          <a:p>
            <a:pPr marL="914400" marR="522605">
              <a:lnSpc>
                <a:spcPts val="3570"/>
              </a:lnSpc>
              <a:spcBef>
                <a:spcPts val="204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Select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@MinNgayXH =</a:t>
            </a:r>
            <a:r>
              <a:rPr sz="2450" spc="-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Min(NgayXuat)  From 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PHIEU_XUAT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PX, DELETED</a:t>
            </a:r>
            <a:r>
              <a:rPr sz="2450" spc="-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930" y="6237880"/>
            <a:ext cx="8450580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5"/>
              </a:lnSpc>
              <a:tabLst>
                <a:tab pos="1155065" algn="l"/>
                <a:tab pos="8437245" algn="l"/>
              </a:tabLst>
            </a:pPr>
            <a:r>
              <a:rPr sz="2450" strike="sngStrike" spc="5" dirty="0">
                <a:solidFill>
                  <a:srgbClr val="1A1A6F"/>
                </a:solidFill>
                <a:latin typeface="Times New Roman"/>
                <a:cs typeface="Times New Roman"/>
              </a:rPr>
              <a:t> 	Where </a:t>
            </a:r>
            <a:r>
              <a:rPr sz="2450" strike="sngStrike" spc="10" dirty="0">
                <a:solidFill>
                  <a:srgbClr val="1A1A6F"/>
                </a:solidFill>
                <a:latin typeface="Times New Roman"/>
                <a:cs typeface="Times New Roman"/>
              </a:rPr>
              <a:t>PX.MaHD =</a:t>
            </a:r>
            <a:r>
              <a:rPr sz="2450" strike="sngStrike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trike="sngStrike" spc="10" dirty="0">
                <a:solidFill>
                  <a:srgbClr val="1A1A6F"/>
                </a:solidFill>
                <a:latin typeface="Times New Roman"/>
                <a:cs typeface="Times New Roman"/>
              </a:rPr>
              <a:t>D.MaHD	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97151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 TRIGGER – SỬA ĐỔI MẨU</a:t>
            </a:r>
            <a:r>
              <a:rPr b="1" spc="-2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TIN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233042"/>
            <a:ext cx="7699375" cy="5223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800"/>
              </a:lnSpc>
              <a:spcBef>
                <a:spcPts val="9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--kiểm tra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trị ngày đăt hàng sau khi sửa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đổi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phải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luôn 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trước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ngày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giao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đầu</a:t>
            </a:r>
            <a:r>
              <a:rPr sz="2450" i="1" spc="-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tiên</a:t>
            </a:r>
            <a:endParaRPr sz="2450">
              <a:latin typeface="Times New Roman"/>
              <a:cs typeface="Times New Roman"/>
            </a:endParaRPr>
          </a:p>
          <a:p>
            <a:pPr marL="914400" marR="118745">
              <a:lnSpc>
                <a:spcPts val="3560"/>
              </a:lnSpc>
              <a:spcBef>
                <a:spcPts val="21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IF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@MinNgayXH &lt;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(Select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NgayHD From</a:t>
            </a:r>
            <a:r>
              <a:rPr sz="2450" spc="-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Inserted)  Begin</a:t>
            </a:r>
            <a:endParaRPr sz="2450">
              <a:latin typeface="Times New Roman"/>
              <a:cs typeface="Times New Roman"/>
            </a:endParaRPr>
          </a:p>
          <a:p>
            <a:pPr marL="1829435">
              <a:lnSpc>
                <a:spcPct val="100000"/>
              </a:lnSpc>
              <a:spcBef>
                <a:spcPts val="39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Rollback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tran</a:t>
            </a:r>
            <a:endParaRPr sz="2450">
              <a:latin typeface="Times New Roman"/>
              <a:cs typeface="Times New Roman"/>
            </a:endParaRPr>
          </a:p>
          <a:p>
            <a:pPr marL="12700" marR="5080" indent="1816735">
              <a:lnSpc>
                <a:spcPct val="100800"/>
              </a:lnSpc>
              <a:spcBef>
                <a:spcPts val="600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@ErrMsg =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‘Ngày 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phải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ở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trước  ngày:’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Convert(char(10),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@MinNgayXH,</a:t>
            </a:r>
            <a:r>
              <a:rPr sz="2450" spc="-3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103)</a:t>
            </a:r>
            <a:endParaRPr sz="2450">
              <a:latin typeface="Times New Roman"/>
              <a:cs typeface="Times New Roman"/>
            </a:endParaRPr>
          </a:p>
          <a:p>
            <a:pPr marL="1829435">
              <a:lnSpc>
                <a:spcPct val="100000"/>
              </a:lnSpc>
              <a:spcBef>
                <a:spcPts val="630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RaisError(@ErrMsg, 16,</a:t>
            </a:r>
            <a:r>
              <a:rPr sz="245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1)</a:t>
            </a:r>
            <a:endParaRPr sz="245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50">
              <a:latin typeface="Times New Roman"/>
              <a:cs typeface="Times New Roman"/>
            </a:endParaRPr>
          </a:p>
          <a:p>
            <a:pPr marL="12700" marR="6933565" indent="238760">
              <a:lnSpc>
                <a:spcPct val="121100"/>
              </a:lnSpc>
              <a:spcBef>
                <a:spcPts val="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End 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End  End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7151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 TRIGGER – SỬA ĐỔI MẨU</a:t>
            </a:r>
            <a:r>
              <a:rPr b="1" spc="-2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TIN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641" y="125983"/>
            <a:ext cx="68510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3170" marR="5080" indent="-2491105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CHỈ </a:t>
            </a:r>
            <a:r>
              <a:rPr b="1" spc="-10" dirty="0">
                <a:latin typeface="Arial"/>
                <a:cs typeface="Arial"/>
              </a:rPr>
              <a:t>ĐỊNH THỨ </a:t>
            </a:r>
            <a:r>
              <a:rPr b="1" spc="-5" dirty="0">
                <a:latin typeface="Arial"/>
                <a:cs typeface="Arial"/>
              </a:rPr>
              <a:t>TỰ </a:t>
            </a:r>
            <a:r>
              <a:rPr b="1" spc="-10" dirty="0">
                <a:latin typeface="Arial"/>
                <a:cs typeface="Arial"/>
              </a:rPr>
              <a:t>THỰC HIỆN</a:t>
            </a:r>
            <a:r>
              <a:rPr b="1" spc="-20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CÁC  </a:t>
            </a:r>
            <a:r>
              <a:rPr b="1" spc="-10" dirty="0">
                <a:latin typeface="Arial"/>
                <a:cs typeface="Arial"/>
              </a:rPr>
              <a:t>TRIGGER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0489" y="5903829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58645"/>
            <a:ext cx="8604250" cy="46596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15595" marR="241935" indent="-303530" algn="just">
              <a:lnSpc>
                <a:spcPct val="83300"/>
              </a:lnSpc>
              <a:spcBef>
                <a:spcPts val="550"/>
              </a:spcBef>
              <a:buClr>
                <a:srgbClr val="FF7939"/>
              </a:buClr>
              <a:buFont typeface="Arial"/>
              <a:buChar char="•"/>
              <a:tabLst>
                <a:tab pos="316230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cùng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thao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tác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trên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mà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nhiều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(khác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tên 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nhau).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Khi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đó thứ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tự thực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trigger được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xác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định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dựa trên  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thứ tự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tạo ra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chúng.</a:t>
            </a:r>
            <a:endParaRPr sz="2300">
              <a:latin typeface="Times New Roman"/>
              <a:cs typeface="Times New Roman"/>
            </a:endParaRPr>
          </a:p>
          <a:p>
            <a:pPr marL="315595" indent="-303530" algn="just">
              <a:lnSpc>
                <a:spcPts val="2535"/>
              </a:lnSpc>
              <a:spcBef>
                <a:spcPts val="540"/>
              </a:spcBef>
              <a:buClr>
                <a:srgbClr val="FF7939"/>
              </a:buClr>
              <a:buFont typeface="Arial"/>
              <a:buChar char="•"/>
              <a:tabLst>
                <a:tab pos="316230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2300" spc="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2300" spc="2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3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thứ</a:t>
            </a:r>
            <a:r>
              <a:rPr sz="2300" spc="2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r>
              <a:rPr sz="230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300" spc="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300" spc="2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mặc</a:t>
            </a:r>
            <a:r>
              <a:rPr sz="2300" spc="2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định</a:t>
            </a:r>
            <a:r>
              <a:rPr sz="2300" spc="2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5" dirty="0">
                <a:solidFill>
                  <a:srgbClr val="1A1A6F"/>
                </a:solidFill>
                <a:latin typeface="Times New Roman"/>
                <a:cs typeface="Times New Roman"/>
              </a:rPr>
              <a:t>này,</a:t>
            </a:r>
            <a:r>
              <a:rPr sz="2300" spc="2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30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2300" spc="2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30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tục:</a:t>
            </a:r>
            <a:endParaRPr sz="2300">
              <a:latin typeface="Times New Roman"/>
              <a:cs typeface="Times New Roman"/>
            </a:endParaRPr>
          </a:p>
          <a:p>
            <a:pPr marL="315595" algn="just">
              <a:lnSpc>
                <a:spcPts val="2535"/>
              </a:lnSpc>
            </a:pPr>
            <a:r>
              <a:rPr sz="2300" spc="-10" dirty="0">
                <a:solidFill>
                  <a:srgbClr val="F82BEA"/>
                </a:solidFill>
                <a:latin typeface="Times New Roman"/>
                <a:cs typeface="Times New Roman"/>
              </a:rPr>
              <a:t>sp_settriggerorder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[@triggername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= ]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'Tên</a:t>
            </a:r>
            <a:r>
              <a:rPr sz="23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trigger'</a:t>
            </a:r>
            <a:endParaRPr sz="2300">
              <a:latin typeface="Times New Roman"/>
              <a:cs typeface="Times New Roman"/>
            </a:endParaRPr>
          </a:p>
          <a:p>
            <a:pPr marL="2729865" algn="just">
              <a:lnSpc>
                <a:spcPct val="100000"/>
              </a:lnSpc>
              <a:spcBef>
                <a:spcPts val="350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, [@order = ] 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'First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Last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</a:t>
            </a:r>
            <a:r>
              <a:rPr sz="230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7939"/>
                </a:solidFill>
                <a:latin typeface="Times New Roman"/>
                <a:cs typeface="Times New Roman"/>
              </a:rPr>
              <a:t>None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endParaRPr sz="2300">
              <a:latin typeface="Times New Roman"/>
              <a:cs typeface="Times New Roman"/>
            </a:endParaRPr>
          </a:p>
          <a:p>
            <a:pPr marL="2729865" algn="just">
              <a:lnSpc>
                <a:spcPct val="100000"/>
              </a:lnSpc>
              <a:spcBef>
                <a:spcPts val="635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,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[@stmttype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= ] 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'Insert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Update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</a:t>
            </a:r>
            <a:r>
              <a:rPr sz="2300" spc="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7939"/>
                </a:solidFill>
                <a:latin typeface="Times New Roman"/>
                <a:cs typeface="Times New Roman"/>
              </a:rPr>
              <a:t>Delete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endParaRPr sz="2300">
              <a:latin typeface="Times New Roman"/>
              <a:cs typeface="Times New Roman"/>
            </a:endParaRPr>
          </a:p>
          <a:p>
            <a:pPr marL="818515" marR="956944" indent="-806450" algn="just">
              <a:lnSpc>
                <a:spcPct val="137800"/>
              </a:lnSpc>
              <a:spcBef>
                <a:spcPts val="580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Ví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dụ: </a:t>
            </a:r>
            <a:r>
              <a:rPr sz="2300" spc="-15" dirty="0">
                <a:solidFill>
                  <a:srgbClr val="F82BEA"/>
                </a:solidFill>
                <a:latin typeface="Times New Roman"/>
                <a:cs typeface="Times New Roman"/>
              </a:rPr>
              <a:t>sp_SetTriggerOrder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itrg_SoCTHD,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First'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, ‘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’  </a:t>
            </a:r>
            <a:r>
              <a:rPr sz="2300" spc="-15" dirty="0">
                <a:solidFill>
                  <a:srgbClr val="F82BEA"/>
                </a:solidFill>
                <a:latin typeface="Times New Roman"/>
                <a:cs typeface="Times New Roman"/>
              </a:rPr>
              <a:t>sp_SetTriggerOrder 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itrg_GiamTon,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Last'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,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 ‘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’</a:t>
            </a:r>
            <a:endParaRPr sz="2300">
              <a:latin typeface="Times New Roman"/>
              <a:cs typeface="Times New Roman"/>
            </a:endParaRPr>
          </a:p>
          <a:p>
            <a:pPr marL="315595" marR="241300" indent="-303530" algn="just">
              <a:lnSpc>
                <a:spcPct val="89800"/>
              </a:lnSpc>
              <a:spcBef>
                <a:spcPts val="1410"/>
              </a:spcBef>
              <a:buClr>
                <a:srgbClr val="FF7939"/>
              </a:buClr>
              <a:buFont typeface="Arial"/>
              <a:buChar char="•"/>
              <a:tabLst>
                <a:tab pos="316230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SP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này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chỉ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 chỉ định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 nào được thực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đầu tiên 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và 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nào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được thực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cuối cùng.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còn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lại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sẽ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thực 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theo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thứ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tự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tạo ra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chúng.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57" y="49783"/>
            <a:ext cx="7181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THỰC </a:t>
            </a:r>
            <a:r>
              <a:rPr b="1" spc="-10" dirty="0">
                <a:latin typeface="Arial"/>
                <a:cs typeface="Arial"/>
              </a:rPr>
              <a:t>HIỆN </a:t>
            </a:r>
            <a:r>
              <a:rPr b="1" spc="-95" dirty="0">
                <a:latin typeface="Arial"/>
                <a:cs typeface="Arial"/>
              </a:rPr>
              <a:t>HAY </a:t>
            </a:r>
            <a:r>
              <a:rPr b="1" spc="-10" dirty="0">
                <a:latin typeface="Arial"/>
                <a:cs typeface="Arial"/>
              </a:rPr>
              <a:t>KHÔNG </a:t>
            </a:r>
            <a:r>
              <a:rPr b="1" dirty="0">
                <a:latin typeface="Arial"/>
                <a:cs typeface="Arial"/>
              </a:rPr>
              <a:t>THỰC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HIỆN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0489" y="5903829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579" y="537463"/>
            <a:ext cx="6565900" cy="5465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604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3C43E"/>
                </a:solidFill>
                <a:latin typeface="Arial"/>
                <a:cs typeface="Arial"/>
              </a:rPr>
              <a:t>TRIGGER</a:t>
            </a:r>
            <a:endParaRPr sz="32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350"/>
              </a:spcBef>
            </a:pPr>
            <a:r>
              <a:rPr sz="2200" spc="-50" dirty="0">
                <a:solidFill>
                  <a:srgbClr val="1A1A6F"/>
                </a:solidFill>
                <a:latin typeface="Times New Roman"/>
                <a:cs typeface="Times New Roman"/>
              </a:rPr>
              <a:t>ALTER </a:t>
            </a:r>
            <a:r>
              <a:rPr sz="2200" spc="-35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&lt;têntable&gt;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ENABLE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|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DISABLE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ALL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|</a:t>
            </a:r>
            <a:r>
              <a:rPr sz="2200" spc="-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&lt;têntrigger1&gt;[,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&lt;têntrigger2&gt;[,…]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200" b="1" dirty="0">
                <a:solidFill>
                  <a:srgbClr val="1A1A6F"/>
                </a:solidFill>
                <a:latin typeface="Times New Roman"/>
                <a:cs typeface="Times New Roman"/>
              </a:rPr>
              <a:t>Ví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dụ: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thực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hiện tất cả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Triggers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200" spc="-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335"/>
              </a:spcBef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HOADON_DH</a:t>
            </a:r>
            <a:endParaRPr sz="2200">
              <a:latin typeface="Times New Roman"/>
              <a:cs typeface="Times New Roman"/>
            </a:endParaRPr>
          </a:p>
          <a:p>
            <a:pPr marL="317500" marR="85090">
              <a:lnSpc>
                <a:spcPts val="3970"/>
              </a:lnSpc>
              <a:spcBef>
                <a:spcPts val="355"/>
              </a:spcBef>
            </a:pPr>
            <a:r>
              <a:rPr sz="2200" spc="-55" dirty="0">
                <a:solidFill>
                  <a:srgbClr val="1A1A6F"/>
                </a:solidFill>
                <a:latin typeface="Times New Roman"/>
                <a:cs typeface="Times New Roman"/>
              </a:rPr>
              <a:t>ALTER </a:t>
            </a:r>
            <a:r>
              <a:rPr sz="2200" spc="-35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HOADON_DH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DISABLE</a:t>
            </a:r>
            <a:r>
              <a:rPr sz="22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TRIGGER  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ALL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55"/>
              </a:lnSpc>
            </a:pPr>
            <a:r>
              <a:rPr sz="2200" b="1" dirty="0">
                <a:solidFill>
                  <a:srgbClr val="1A1A6F"/>
                </a:solidFill>
                <a:latin typeface="Times New Roman"/>
                <a:cs typeface="Times New Roman"/>
              </a:rPr>
              <a:t>Ví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dụ: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thực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tg_HOADON_Delete</a:t>
            </a:r>
            <a:r>
              <a:rPr sz="21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endParaRPr sz="2200">
              <a:latin typeface="Times New Roman"/>
              <a:cs typeface="Times New Roman"/>
            </a:endParaRPr>
          </a:p>
          <a:p>
            <a:pPr marL="12700" marR="435609" indent="304800">
              <a:lnSpc>
                <a:spcPts val="2290"/>
              </a:lnSpc>
              <a:spcBef>
                <a:spcPts val="200"/>
              </a:spcBef>
            </a:pP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tg_HOADON_DH_Update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2200" spc="-1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HOADON_DH  </a:t>
            </a:r>
            <a:r>
              <a:rPr sz="2200" spc="-50" dirty="0">
                <a:solidFill>
                  <a:srgbClr val="1A1A6F"/>
                </a:solidFill>
                <a:latin typeface="Times New Roman"/>
                <a:cs typeface="Times New Roman"/>
              </a:rPr>
              <a:t>ALTER </a:t>
            </a:r>
            <a:r>
              <a:rPr sz="2200" spc="-35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HOADON_DH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ts val="2940"/>
              </a:lnSpc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DISABLE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2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tg_HOADON_Delete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tg_HOADON_DH_Update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0676" y="425576"/>
            <a:ext cx="39706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SỬA, XÓA</a:t>
            </a:r>
            <a:r>
              <a:rPr b="1" spc="-2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0489" y="5903829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317" y="1420187"/>
            <a:ext cx="6765925" cy="3605529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415290" indent="-403225">
              <a:lnSpc>
                <a:spcPct val="100000"/>
              </a:lnSpc>
              <a:spcBef>
                <a:spcPts val="955"/>
              </a:spcBef>
              <a:buClr>
                <a:srgbClr val="FF7939"/>
              </a:buClr>
              <a:buAutoNum type="arabicPeriod"/>
              <a:tabLst>
                <a:tab pos="414655" algn="l"/>
                <a:tab pos="415925" algn="l"/>
              </a:tabLst>
            </a:pPr>
            <a:r>
              <a:rPr sz="23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Sửa</a:t>
            </a:r>
            <a:r>
              <a:rPr sz="2300" b="1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Trigger:</a:t>
            </a:r>
            <a:endParaRPr sz="2300">
              <a:latin typeface="Times New Roman"/>
              <a:cs typeface="Times New Roman"/>
            </a:endParaRPr>
          </a:p>
          <a:p>
            <a:pPr marL="402590" algn="ctr">
              <a:lnSpc>
                <a:spcPct val="100000"/>
              </a:lnSpc>
              <a:spcBef>
                <a:spcPts val="855"/>
              </a:spcBef>
            </a:pPr>
            <a:r>
              <a:rPr sz="2300" spc="-60" dirty="0">
                <a:solidFill>
                  <a:srgbClr val="1A1A6F"/>
                </a:solidFill>
                <a:latin typeface="Times New Roman"/>
                <a:cs typeface="Times New Roman"/>
              </a:rPr>
              <a:t>ALTER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&lt;trigger_name&gt; ON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&lt;table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name&gt;</a:t>
            </a:r>
            <a:endParaRPr sz="2300">
              <a:latin typeface="Times New Roman"/>
              <a:cs typeface="Times New Roman"/>
            </a:endParaRPr>
          </a:p>
          <a:p>
            <a:pPr marL="387350" algn="ctr">
              <a:lnSpc>
                <a:spcPct val="100000"/>
              </a:lnSpc>
              <a:spcBef>
                <a:spcPts val="1345"/>
              </a:spcBef>
            </a:pP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AFTER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FOR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{DELETE, </a:t>
            </a:r>
            <a:r>
              <a:rPr sz="2300" spc="-50" dirty="0">
                <a:solidFill>
                  <a:srgbClr val="1A1A6F"/>
                </a:solidFill>
                <a:latin typeface="Times New Roman"/>
                <a:cs typeface="Times New Roman"/>
              </a:rPr>
              <a:t>INSERT,</a:t>
            </a:r>
            <a:r>
              <a:rPr sz="23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5" dirty="0">
                <a:solidFill>
                  <a:srgbClr val="1A1A6F"/>
                </a:solidFill>
                <a:latin typeface="Times New Roman"/>
                <a:cs typeface="Times New Roman"/>
              </a:rPr>
              <a:t>UPDATE}</a:t>
            </a:r>
            <a:endParaRPr sz="2300">
              <a:latin typeface="Times New Roman"/>
              <a:cs typeface="Times New Roman"/>
            </a:endParaRPr>
          </a:p>
          <a:p>
            <a:pPr marL="819150">
              <a:lnSpc>
                <a:spcPct val="100000"/>
              </a:lnSpc>
              <a:spcBef>
                <a:spcPts val="1775"/>
              </a:spcBef>
              <a:tabLst>
                <a:tab pos="1414780" algn="l"/>
              </a:tabLst>
            </a:pP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AS	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&lt;Các phát biểu</a:t>
            </a:r>
            <a:r>
              <a:rPr sz="2300" spc="-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T-sql&gt;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415290" indent="-403225">
              <a:lnSpc>
                <a:spcPct val="100000"/>
              </a:lnSpc>
              <a:spcBef>
                <a:spcPts val="5"/>
              </a:spcBef>
              <a:buClr>
                <a:srgbClr val="FF7939"/>
              </a:buClr>
              <a:buAutoNum type="arabicPeriod" startAt="2"/>
              <a:tabLst>
                <a:tab pos="414655" algn="l"/>
                <a:tab pos="415925" algn="l"/>
              </a:tabLst>
            </a:pPr>
            <a:r>
              <a:rPr sz="23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Xóa</a:t>
            </a:r>
            <a:r>
              <a:rPr sz="2300" b="1" spc="-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Trigger:</a:t>
            </a:r>
            <a:endParaRPr sz="23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  <a:spcBef>
                <a:spcPts val="1295"/>
              </a:spcBef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DROP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&lt;tên_trigger&gt;</a:t>
            </a:r>
            <a:r>
              <a:rPr sz="2300" spc="-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[,…n]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142" y="267970"/>
            <a:ext cx="6829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65" dirty="0">
                <a:latin typeface="Arial"/>
                <a:cs typeface="Arial"/>
              </a:rPr>
              <a:t>HIỂN</a:t>
            </a:r>
            <a:r>
              <a:rPr b="1" spc="-480" dirty="0">
                <a:latin typeface="Arial"/>
                <a:cs typeface="Arial"/>
              </a:rPr>
              <a:t> </a:t>
            </a:r>
            <a:r>
              <a:rPr b="1" spc="-145" dirty="0">
                <a:latin typeface="Arial"/>
                <a:cs typeface="Arial"/>
              </a:rPr>
              <a:t>THỊ</a:t>
            </a:r>
            <a:r>
              <a:rPr b="1" spc="-470" dirty="0">
                <a:latin typeface="Arial"/>
                <a:cs typeface="Arial"/>
              </a:rPr>
              <a:t> </a:t>
            </a:r>
            <a:r>
              <a:rPr b="1" spc="-175" dirty="0">
                <a:latin typeface="Arial"/>
                <a:cs typeface="Arial"/>
              </a:rPr>
              <a:t>THÔNG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145" dirty="0">
                <a:latin typeface="Arial"/>
                <a:cs typeface="Arial"/>
              </a:rPr>
              <a:t>TIN</a:t>
            </a:r>
            <a:r>
              <a:rPr b="1" spc="-480" dirty="0">
                <a:latin typeface="Arial"/>
                <a:cs typeface="Arial"/>
              </a:rPr>
              <a:t> </a:t>
            </a:r>
            <a:r>
              <a:rPr b="1" spc="-110" dirty="0">
                <a:latin typeface="Arial"/>
                <a:cs typeface="Arial"/>
              </a:rPr>
              <a:t>VÊ</a:t>
            </a:r>
            <a:r>
              <a:rPr b="1" spc="-455" dirty="0">
                <a:latin typeface="Arial"/>
                <a:cs typeface="Arial"/>
              </a:rPr>
              <a:t> </a:t>
            </a:r>
            <a:r>
              <a:rPr b="1" spc="-145" dirty="0">
                <a:latin typeface="Arial"/>
                <a:cs typeface="Arial"/>
              </a:rPr>
              <a:t>CÁC</a:t>
            </a:r>
            <a:r>
              <a:rPr b="1" spc="-470" dirty="0">
                <a:latin typeface="Arial"/>
                <a:cs typeface="Arial"/>
              </a:rPr>
              <a:t> </a:t>
            </a:r>
            <a:r>
              <a:rPr b="1" spc="-190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052271"/>
            <a:ext cx="7571105" cy="307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5"/>
              </a:spcBef>
            </a:pP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Tất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cả các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đối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tượng </a:t>
            </a:r>
            <a:r>
              <a:rPr sz="255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CSDL được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liệt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kê </a:t>
            </a:r>
            <a:r>
              <a:rPr sz="255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bảng 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hệ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thống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sysobjects. Cột type 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sysobjects 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xác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định  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trigger với 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chữ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viết tắt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550" spc="-3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TR.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24765" algn="just">
              <a:lnSpc>
                <a:spcPct val="100000"/>
              </a:lnSpc>
            </a:pP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550" spc="-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550">
              <a:latin typeface="Times New Roman"/>
              <a:cs typeface="Times New Roman"/>
            </a:endParaRPr>
          </a:p>
          <a:p>
            <a:pPr marL="24765" marR="4584700">
              <a:lnSpc>
                <a:spcPts val="3710"/>
              </a:lnSpc>
              <a:spcBef>
                <a:spcPts val="100"/>
              </a:spcBef>
              <a:tabLst>
                <a:tab pos="1642110" algn="l"/>
              </a:tabLst>
            </a:pPr>
            <a:r>
              <a:rPr sz="2550" spc="-20" dirty="0">
                <a:solidFill>
                  <a:srgbClr val="1A1A6F"/>
                </a:solidFill>
                <a:latin typeface="Times New Roman"/>
                <a:cs typeface="Times New Roman"/>
              </a:rPr>
              <a:t>F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RO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M	s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y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o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b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j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ts 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55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type=‘TR’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6916" y="4437888"/>
            <a:ext cx="4585715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1469" y="6557930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89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 Cấu </a:t>
            </a:r>
            <a:r>
              <a:rPr dirty="0"/>
              <a:t>trúc </a:t>
            </a:r>
            <a:r>
              <a:rPr spc="-5" dirty="0"/>
              <a:t>điều</a:t>
            </a:r>
            <a:r>
              <a:rPr spc="-100" dirty="0"/>
              <a:t> </a:t>
            </a:r>
            <a:r>
              <a:rPr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638540" cy="4994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a) Lệnh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If...else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Chức</a:t>
            </a:r>
            <a:r>
              <a:rPr sz="24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năng:</a:t>
            </a:r>
            <a:r>
              <a:rPr sz="2400" spc="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xét</a:t>
            </a:r>
            <a:r>
              <a:rPr sz="2400" spc="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điều</a:t>
            </a:r>
            <a:r>
              <a:rPr sz="2400" spc="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kiện</a:t>
            </a:r>
            <a:r>
              <a:rPr sz="24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2400" spc="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quyết</a:t>
            </a:r>
            <a:r>
              <a:rPr sz="24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những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T-SQL</a:t>
            </a:r>
            <a:r>
              <a:rPr sz="2400" spc="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nào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sẽ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 thực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Cú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pháp:</a:t>
            </a:r>
            <a:endParaRPr sz="2400">
              <a:latin typeface="Times New Roman"/>
              <a:cs typeface="Times New Roman"/>
            </a:endParaRPr>
          </a:p>
          <a:p>
            <a:pPr marL="812800" marR="6518909" indent="-287020">
              <a:lnSpc>
                <a:spcPct val="100000"/>
              </a:lnSpc>
              <a:spcBef>
                <a:spcPts val="25"/>
              </a:spcBef>
            </a:pP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IF &lt;điều kiện</a:t>
            </a:r>
            <a:r>
              <a:rPr sz="1800" i="1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1&gt;  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Khối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1800" i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812800" marR="5909310" indent="-343535">
              <a:lnSpc>
                <a:spcPct val="100000"/>
              </a:lnSpc>
            </a:pPr>
            <a:r>
              <a:rPr sz="18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[ELSE 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IF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&lt;điều kiện</a:t>
            </a:r>
            <a:r>
              <a:rPr sz="1800" i="1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2&gt;  Khối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18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2;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469900" marR="7546975">
              <a:lnSpc>
                <a:spcPct val="100000"/>
              </a:lnSpc>
            </a:pPr>
            <a:r>
              <a:rPr sz="18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....  </a:t>
            </a:r>
            <a:r>
              <a:rPr sz="1800" i="1" spc="25" dirty="0">
                <a:solidFill>
                  <a:srgbClr val="1A1A6F"/>
                </a:solidFill>
                <a:latin typeface="Times New Roman"/>
                <a:cs typeface="Times New Roman"/>
              </a:rPr>
              <a:t>[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Khối lệnh n +</a:t>
            </a:r>
            <a:r>
              <a:rPr sz="1800" i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đó: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Khối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hoặc nhiều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nằm trong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cặp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khóa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begin...end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092" y="312242"/>
            <a:ext cx="679005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spc="-145" dirty="0">
                <a:latin typeface="Arial"/>
                <a:cs typeface="Arial"/>
              </a:rPr>
              <a:t>HIỂN</a:t>
            </a:r>
            <a:r>
              <a:rPr sz="3150" b="1" spc="-450" dirty="0">
                <a:latin typeface="Arial"/>
                <a:cs typeface="Arial"/>
              </a:rPr>
              <a:t> </a:t>
            </a:r>
            <a:r>
              <a:rPr sz="3150" b="1" spc="-135" dirty="0">
                <a:latin typeface="Arial"/>
                <a:cs typeface="Arial"/>
              </a:rPr>
              <a:t>THỊ</a:t>
            </a:r>
            <a:r>
              <a:rPr sz="3150" b="1" spc="-434" dirty="0">
                <a:latin typeface="Arial"/>
                <a:cs typeface="Arial"/>
              </a:rPr>
              <a:t> </a:t>
            </a:r>
            <a:r>
              <a:rPr sz="3150" b="1" spc="-155" dirty="0">
                <a:latin typeface="Arial"/>
                <a:cs typeface="Arial"/>
              </a:rPr>
              <a:t>THÔNG</a:t>
            </a:r>
            <a:r>
              <a:rPr sz="3150" b="1" spc="-450" dirty="0">
                <a:latin typeface="Arial"/>
                <a:cs typeface="Arial"/>
              </a:rPr>
              <a:t> </a:t>
            </a:r>
            <a:r>
              <a:rPr sz="3150" b="1" spc="-130" dirty="0">
                <a:latin typeface="Arial"/>
                <a:cs typeface="Arial"/>
              </a:rPr>
              <a:t>TIN</a:t>
            </a:r>
            <a:r>
              <a:rPr sz="3150" b="1" spc="-445" dirty="0">
                <a:latin typeface="Arial"/>
                <a:cs typeface="Arial"/>
              </a:rPr>
              <a:t> </a:t>
            </a:r>
            <a:r>
              <a:rPr sz="3150" b="1" spc="-90" dirty="0">
                <a:latin typeface="Arial"/>
                <a:cs typeface="Arial"/>
              </a:rPr>
              <a:t>VÊ</a:t>
            </a:r>
            <a:r>
              <a:rPr sz="3150" b="1" spc="-434" dirty="0">
                <a:latin typeface="Arial"/>
                <a:cs typeface="Arial"/>
              </a:rPr>
              <a:t> </a:t>
            </a:r>
            <a:r>
              <a:rPr sz="3150" b="1" spc="-130" dirty="0">
                <a:latin typeface="Arial"/>
                <a:cs typeface="Arial"/>
              </a:rPr>
              <a:t>CÁC</a:t>
            </a:r>
            <a:r>
              <a:rPr sz="3150" b="1" spc="-434" dirty="0">
                <a:latin typeface="Arial"/>
                <a:cs typeface="Arial"/>
              </a:rPr>
              <a:t> </a:t>
            </a:r>
            <a:r>
              <a:rPr sz="3150" b="1" spc="-170" dirty="0">
                <a:latin typeface="Arial"/>
                <a:cs typeface="Arial"/>
              </a:rPr>
              <a:t>TRIGGER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465" y="1498061"/>
            <a:ext cx="5810885" cy="20383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5"/>
              </a:spcBef>
              <a:buClr>
                <a:srgbClr val="90B54D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Cú </a:t>
            </a:r>
            <a:r>
              <a:rPr sz="2800" dirty="0">
                <a:latin typeface="Times New Roman"/>
                <a:cs typeface="Times New Roman"/>
              </a:rPr>
              <a:t>pháp </a:t>
            </a:r>
            <a:r>
              <a:rPr sz="2800" spc="-5" dirty="0">
                <a:latin typeface="Times New Roman"/>
                <a:cs typeface="Times New Roman"/>
              </a:rPr>
              <a:t>hiển thị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tin về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triggger:</a:t>
            </a:r>
            <a:endParaRPr sz="2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60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sp_help</a:t>
            </a:r>
            <a:r>
              <a:rPr sz="28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tên_trigger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Clr>
                <a:srgbClr val="90B54D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Hiển </a:t>
            </a:r>
            <a:r>
              <a:rPr sz="2800" spc="-5" dirty="0">
                <a:latin typeface="Times New Roman"/>
                <a:cs typeface="Times New Roman"/>
              </a:rPr>
              <a:t>thị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tin trigger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tgr_test:</a:t>
            </a:r>
            <a:endParaRPr sz="2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2800" i="1" spc="-5" dirty="0">
                <a:latin typeface="Times New Roman"/>
                <a:cs typeface="Times New Roman"/>
              </a:rPr>
              <a:t>Sp_help</a:t>
            </a:r>
            <a:r>
              <a:rPr sz="2800" i="1" spc="-1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tgr_test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9572" y="3657600"/>
            <a:ext cx="59055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1469" y="6557930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90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247" y="161924"/>
            <a:ext cx="667194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spc="10" dirty="0">
                <a:latin typeface="Arial"/>
                <a:cs typeface="Arial"/>
              </a:rPr>
              <a:t>HIỂN </a:t>
            </a:r>
            <a:r>
              <a:rPr sz="3150" b="1" spc="5" dirty="0">
                <a:latin typeface="Arial"/>
                <a:cs typeface="Arial"/>
              </a:rPr>
              <a:t>THỊ </a:t>
            </a:r>
            <a:r>
              <a:rPr sz="3150" b="1" spc="10" dirty="0">
                <a:latin typeface="Arial"/>
                <a:cs typeface="Arial"/>
              </a:rPr>
              <a:t>THÔNG TIN </a:t>
            </a:r>
            <a:r>
              <a:rPr sz="3150" b="1" spc="20" dirty="0">
                <a:latin typeface="Arial"/>
                <a:cs typeface="Arial"/>
              </a:rPr>
              <a:t>VỀ</a:t>
            </a:r>
            <a:r>
              <a:rPr sz="3150" b="1" spc="-100" dirty="0">
                <a:latin typeface="Arial"/>
                <a:cs typeface="Arial"/>
              </a:rPr>
              <a:t> </a:t>
            </a:r>
            <a:r>
              <a:rPr sz="3150" b="1" spc="15" dirty="0">
                <a:latin typeface="Arial"/>
                <a:cs typeface="Arial"/>
              </a:rPr>
              <a:t>TRIGGER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461261"/>
            <a:ext cx="7842884" cy="805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pos="5854700" algn="l"/>
                <a:tab pos="6679565" algn="l"/>
              </a:tabLst>
            </a:pP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55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550" spc="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550" spc="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550" spc="1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550" spc="1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mỗi</a:t>
            </a:r>
            <a:r>
              <a:rPr sz="255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550" spc="1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550" spc="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lưu	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trữ 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trong 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bảng  hệ  thống syscomments.</a:t>
            </a:r>
            <a:r>
              <a:rPr sz="2550" spc="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Người</a:t>
            </a:r>
            <a:r>
              <a:rPr sz="2550" spc="3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dùng	có thể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hiển</a:t>
            </a:r>
            <a:r>
              <a:rPr sz="2550" spc="-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thị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9992" y="2241550"/>
            <a:ext cx="23012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7680" algn="l"/>
                <a:tab pos="1306830" algn="l"/>
                <a:tab pos="1893570" algn="l"/>
              </a:tabLst>
            </a:pP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sử	d</a:t>
            </a:r>
            <a:r>
              <a:rPr sz="2550" spc="-25" dirty="0">
                <a:solidFill>
                  <a:srgbClr val="1A1A6F"/>
                </a:solidFill>
                <a:latin typeface="Times New Roman"/>
                <a:cs typeface="Times New Roman"/>
              </a:rPr>
              <a:t>ụ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ng	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hủ	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ục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pos="597535" algn="l"/>
                <a:tab pos="1417955" algn="l"/>
                <a:tab pos="2042795" algn="l"/>
                <a:tab pos="2773045" algn="l"/>
                <a:tab pos="3807460" algn="l"/>
                <a:tab pos="4611370" algn="l"/>
              </a:tabLst>
            </a:pPr>
            <a:r>
              <a:rPr spc="-10" dirty="0"/>
              <a:t>nộ</a:t>
            </a:r>
            <a:r>
              <a:rPr dirty="0"/>
              <a:t>i	</a:t>
            </a:r>
            <a:r>
              <a:rPr spc="-10" dirty="0"/>
              <a:t>dun</a:t>
            </a:r>
            <a:r>
              <a:rPr dirty="0"/>
              <a:t>g	</a:t>
            </a:r>
            <a:r>
              <a:rPr spc="-10" dirty="0"/>
              <a:t>câ</a:t>
            </a:r>
            <a:r>
              <a:rPr dirty="0"/>
              <a:t>u	</a:t>
            </a:r>
            <a:r>
              <a:rPr spc="-15" dirty="0"/>
              <a:t>l</a:t>
            </a:r>
            <a:r>
              <a:rPr dirty="0"/>
              <a:t>ệ</a:t>
            </a:r>
            <a:r>
              <a:rPr spc="-15" dirty="0"/>
              <a:t>n</a:t>
            </a:r>
            <a:r>
              <a:rPr dirty="0"/>
              <a:t>h	tr</a:t>
            </a:r>
            <a:r>
              <a:rPr spc="-20" dirty="0"/>
              <a:t>i</a:t>
            </a:r>
            <a:r>
              <a:rPr dirty="0"/>
              <a:t>g</a:t>
            </a:r>
            <a:r>
              <a:rPr spc="-15" dirty="0"/>
              <a:t>g</a:t>
            </a:r>
            <a:r>
              <a:rPr dirty="0"/>
              <a:t>er	</a:t>
            </a:r>
            <a:r>
              <a:rPr spc="-10" dirty="0"/>
              <a:t>bằn</a:t>
            </a:r>
            <a:r>
              <a:rPr dirty="0"/>
              <a:t>g	cá</a:t>
            </a:r>
            <a:r>
              <a:rPr spc="-10" dirty="0"/>
              <a:t>c</a:t>
            </a:r>
            <a:r>
              <a:rPr dirty="0"/>
              <a:t>h  </a:t>
            </a:r>
            <a:r>
              <a:rPr dirty="0">
                <a:solidFill>
                  <a:srgbClr val="FF0000"/>
                </a:solidFill>
              </a:rPr>
              <a:t>sp_helptext</a:t>
            </a: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pc="-5" dirty="0"/>
              <a:t>Hiển </a:t>
            </a:r>
            <a:r>
              <a:rPr dirty="0"/>
              <a:t>thị </a:t>
            </a:r>
            <a:r>
              <a:rPr spc="5" dirty="0"/>
              <a:t>nội dung </a:t>
            </a:r>
            <a:r>
              <a:rPr dirty="0"/>
              <a:t>trigger</a:t>
            </a:r>
            <a:r>
              <a:rPr spc="-210" dirty="0"/>
              <a:t> </a:t>
            </a:r>
            <a:r>
              <a:rPr dirty="0"/>
              <a:t>tgr_test:</a:t>
            </a:r>
          </a:p>
          <a:p>
            <a:pPr marL="281940">
              <a:lnSpc>
                <a:spcPct val="100000"/>
              </a:lnSpc>
              <a:spcBef>
                <a:spcPts val="615"/>
              </a:spcBef>
            </a:pPr>
            <a:r>
              <a:rPr i="1" dirty="0">
                <a:latin typeface="Times New Roman"/>
                <a:cs typeface="Times New Roman"/>
              </a:rPr>
              <a:t>Sp_helptext</a:t>
            </a:r>
            <a:r>
              <a:rPr i="1" spc="-114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tgr_test</a:t>
            </a:r>
          </a:p>
        </p:txBody>
      </p:sp>
      <p:sp>
        <p:nvSpPr>
          <p:cNvPr id="6" name="object 6"/>
          <p:cNvSpPr/>
          <p:nvPr/>
        </p:nvSpPr>
        <p:spPr>
          <a:xfrm>
            <a:off x="4379976" y="3595115"/>
            <a:ext cx="429006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7477" y="6643522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91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3475" y="2301875"/>
            <a:ext cx="2270125" cy="227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46853" y="647832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92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0B5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5599</Words>
  <Application>Microsoft Office PowerPoint</Application>
  <PresentationFormat>On-screen Show (4:3)</PresentationFormat>
  <Paragraphs>846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T-SQL NÂNG CAO</vt:lpstr>
      <vt:lpstr>1. Transact-SQL nâng cao</vt:lpstr>
      <vt:lpstr>1. Transact-SQL nâng cao</vt:lpstr>
      <vt:lpstr>1.1. Khai biến</vt:lpstr>
      <vt:lpstr>1.1. Khai biến</vt:lpstr>
      <vt:lpstr>1.1. Khai biến</vt:lpstr>
      <vt:lpstr>1.1. Khai biến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1.3. Gán dữ liệu truy vấn vào biến</vt:lpstr>
      <vt:lpstr>1.4. Các tùy chọn lập trình thủ tục</vt:lpstr>
      <vt:lpstr>Bài tập</vt:lpstr>
      <vt:lpstr>STORED PROCEDURE</vt:lpstr>
      <vt:lpstr>2.1. KHÁI NIỆM</vt:lpstr>
      <vt:lpstr>2.1. KHÁI NIỆM</vt:lpstr>
      <vt:lpstr>2.1. KHÁI NIỆM</vt:lpstr>
      <vt:lpstr>2.1. KHÁI NIỆM</vt:lpstr>
      <vt:lpstr>2.2. TẠO STORE PROCEDURE</vt:lpstr>
      <vt:lpstr>2.2. TẠO STORE PROCEDURE</vt:lpstr>
      <vt:lpstr>2.2. TẠO STORE PROCEDURE</vt:lpstr>
      <vt:lpstr>2.3. THỰC THI SP</vt:lpstr>
      <vt:lpstr>2.3. THỰC THI SP</vt:lpstr>
      <vt:lpstr>2.4. THAM SỐ TRONG SP</vt:lpstr>
      <vt:lpstr>2.4. THAM SỐ TRONG SP</vt:lpstr>
      <vt:lpstr>2.5. TRẢ VỀ GIÁ TRỊ TRONG SP</vt:lpstr>
      <vt:lpstr>2.5. TRẢ VỀ GIÁ TRỊ TRONG SP</vt:lpstr>
      <vt:lpstr>2.5. TRẢ VỀ GIÁ TRỊ TRONG SP</vt:lpstr>
      <vt:lpstr>2.5. TRẢ VỀ GIÁ TRỊ TRONG SP</vt:lpstr>
      <vt:lpstr>2.5. TRẢ VỀ GIÁ TRỊ TRONG SP</vt:lpstr>
      <vt:lpstr>2.5. TRẢ VỀ GIÁ TRỊ TRONG SP</vt:lpstr>
      <vt:lpstr>2.5. TRẢ VỀ GIÁ TRỊ TRONG SP</vt:lpstr>
      <vt:lpstr>BÀI TẬP</vt:lpstr>
      <vt:lpstr>BÀI TẬP</vt:lpstr>
      <vt:lpstr>2.3. System Stored Procedure</vt:lpstr>
      <vt:lpstr>2.3. System Stored Procedure</vt:lpstr>
      <vt:lpstr>Giới thiệu một số System Stored Procedure hữu ích</vt:lpstr>
      <vt:lpstr>Giới thiệu một số System Stored Procedure hữu ích</vt:lpstr>
      <vt:lpstr>Giới thiệu một số System Stored Procedure hữu ích</vt:lpstr>
      <vt:lpstr>Thiết lập phím tắt cho các  Stored Procedure hệ thống</vt:lpstr>
      <vt:lpstr>FUNCTION</vt:lpstr>
      <vt:lpstr>Khái niệm Function</vt:lpstr>
      <vt:lpstr>Scalar Function</vt:lpstr>
      <vt:lpstr>Scalar Function</vt:lpstr>
      <vt:lpstr>Table-Valued Functions</vt:lpstr>
      <vt:lpstr>Table-Valued Functions</vt:lpstr>
      <vt:lpstr>Table-Valued Functions</vt:lpstr>
      <vt:lpstr>Table-Valued Functions</vt:lpstr>
      <vt:lpstr>Table-Valued Functions</vt:lpstr>
      <vt:lpstr>Thay đổi, xoá hàm</vt:lpstr>
      <vt:lpstr>Thay đổi, xoá hàm</vt:lpstr>
      <vt:lpstr>PowerPoint Presentation</vt:lpstr>
      <vt:lpstr>TRIGGER</vt:lpstr>
      <vt:lpstr>Khái niệm TRIGGER</vt:lpstr>
      <vt:lpstr>SỬ DỤNG TRIGGER</vt:lpstr>
      <vt:lpstr>CÁC HẠN CHẾ TRÊN TRIGGER</vt:lpstr>
      <vt:lpstr>CƠ CHẾ HOẠT ĐỘNG TRIGGER</vt:lpstr>
      <vt:lpstr>LỆNH CREATE TRIGGER</vt:lpstr>
      <vt:lpstr>CÁC LOẠI TRIGGER</vt:lpstr>
      <vt:lpstr>VÍ DỤ</vt:lpstr>
      <vt:lpstr>VÍ DỤ</vt:lpstr>
      <vt:lpstr>VÍ DỤ</vt:lpstr>
      <vt:lpstr>CÁC THAO TÁC TRIGGER PHỔ BIẾN</vt:lpstr>
      <vt:lpstr>a) TRIGGER – THÊM MẨU TIN MỚI</vt:lpstr>
      <vt:lpstr>a) TRIGGER – THÊM MẨU TIN MỚI</vt:lpstr>
      <vt:lpstr>a) TRIGGER – THÊM MẨU TIN MỚI</vt:lpstr>
      <vt:lpstr>a) TRIGGER – THÊM MẨU TIN MỚI</vt:lpstr>
      <vt:lpstr>a) TRIGGER – THÊM MẨU TIN MỚI</vt:lpstr>
      <vt:lpstr>b) TRIGGER – XÓA MẨU TIN MỚI</vt:lpstr>
      <vt:lpstr>b) TRIGGER – XÓA MẨU TIN MỚI</vt:lpstr>
      <vt:lpstr>b) TRIGGER – XÓA MẨU TIN MỚI</vt:lpstr>
      <vt:lpstr>c) TRIGGER – SỬA ĐỔI MẨU TIN</vt:lpstr>
      <vt:lpstr>c) TRIGGER – SỬA ĐỔI MẨU TIN</vt:lpstr>
      <vt:lpstr>c) TRIGGER – SỬA ĐỔI MẨU TIN</vt:lpstr>
      <vt:lpstr>c) TRIGGER – SỬA ĐỔI MẨU TIN</vt:lpstr>
      <vt:lpstr>c) TRIGGER – SỬA ĐỔI MẨU TIN</vt:lpstr>
      <vt:lpstr>CHỈ ĐỊNH THỨ TỰ THỰC HIỆN CÁC  TRIGGER</vt:lpstr>
      <vt:lpstr>THỰC HIỆN HAY KHÔNG THỰC HIỆN</vt:lpstr>
      <vt:lpstr>SỬA, XÓA TRIGGER</vt:lpstr>
      <vt:lpstr>HIỂN THỊ THÔNG TIN VÊ CÁC TRIGGER</vt:lpstr>
      <vt:lpstr>HIỂN THỊ THÔNG TIN VÊ CÁC TRIGGER</vt:lpstr>
      <vt:lpstr>HIỂN THỊ THÔNG TIN VỀ TRIGGER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Ngoc</dc:creator>
  <cp:lastModifiedBy>admin</cp:lastModifiedBy>
  <cp:revision>1</cp:revision>
  <dcterms:created xsi:type="dcterms:W3CDTF">2023-09-26T04:33:58Z</dcterms:created>
  <dcterms:modified xsi:type="dcterms:W3CDTF">2023-09-26T04:35:11Z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2023-09-26T00:00:00Z</vt:filetime>
  </property>
</Properties>
</file>