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49"/>
  </p:notesMasterIdLst>
  <p:sldIdLst>
    <p:sldId id="494" r:id="rId2"/>
    <p:sldId id="481" r:id="rId3"/>
    <p:sldId id="502" r:id="rId4"/>
    <p:sldId id="503" r:id="rId5"/>
    <p:sldId id="459" r:id="rId6"/>
    <p:sldId id="460" r:id="rId7"/>
    <p:sldId id="461" r:id="rId8"/>
    <p:sldId id="462" r:id="rId9"/>
    <p:sldId id="495" r:id="rId10"/>
    <p:sldId id="463" r:id="rId11"/>
    <p:sldId id="464" r:id="rId12"/>
    <p:sldId id="465" r:id="rId13"/>
    <p:sldId id="466" r:id="rId14"/>
    <p:sldId id="467" r:id="rId15"/>
    <p:sldId id="473" r:id="rId16"/>
    <p:sldId id="474" r:id="rId17"/>
    <p:sldId id="475" r:id="rId18"/>
    <p:sldId id="476" r:id="rId19"/>
    <p:sldId id="477" r:id="rId20"/>
    <p:sldId id="478" r:id="rId21"/>
    <p:sldId id="480" r:id="rId22"/>
    <p:sldId id="496" r:id="rId23"/>
    <p:sldId id="497" r:id="rId24"/>
    <p:sldId id="498" r:id="rId25"/>
    <p:sldId id="499" r:id="rId26"/>
    <p:sldId id="504" r:id="rId27"/>
    <p:sldId id="505" r:id="rId28"/>
    <p:sldId id="500" r:id="rId29"/>
    <p:sldId id="501" r:id="rId30"/>
    <p:sldId id="482" r:id="rId31"/>
    <p:sldId id="423" r:id="rId32"/>
    <p:sldId id="343" r:id="rId33"/>
    <p:sldId id="344" r:id="rId34"/>
    <p:sldId id="486" r:id="rId35"/>
    <p:sldId id="489" r:id="rId36"/>
    <p:sldId id="485" r:id="rId37"/>
    <p:sldId id="425" r:id="rId38"/>
    <p:sldId id="426" r:id="rId39"/>
    <p:sldId id="349" r:id="rId40"/>
    <p:sldId id="427" r:id="rId41"/>
    <p:sldId id="430" r:id="rId42"/>
    <p:sldId id="446" r:id="rId43"/>
    <p:sldId id="447" r:id="rId44"/>
    <p:sldId id="356" r:id="rId45"/>
    <p:sldId id="506" r:id="rId46"/>
    <p:sldId id="487" r:id="rId47"/>
    <p:sldId id="507" r:id="rId48"/>
  </p:sldIdLst>
  <p:sldSz cx="9144000" cy="6858000" type="overhead"/>
  <p:notesSz cx="9144000" cy="6858000"/>
  <p:defaultTex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66"/>
    <a:srgbClr val="990000"/>
    <a:srgbClr val="006666"/>
    <a:srgbClr val="339966"/>
    <a:srgbClr val="0099CC"/>
    <a:srgbClr val="16AFC2"/>
    <a:srgbClr val="0000F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EF300A-3546-D04A-AD11-5A0A5DC8E00D}" v="124" dt="2020-08-26T19:44:22.1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88" autoAdjust="0"/>
    <p:restoredTop sz="89984" autoAdjust="0"/>
  </p:normalViewPr>
  <p:slideViewPr>
    <p:cSldViewPr>
      <p:cViewPr varScale="1">
        <p:scale>
          <a:sx n="99" d="100"/>
          <a:sy n="99" d="100"/>
        </p:scale>
        <p:origin x="752" y="15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en Nguyen" userId="f4e1f8093aed5d63" providerId="LiveId" clId="{EDEF300A-3546-D04A-AD11-5A0A5DC8E00D}"/>
    <pc:docChg chg="undo custSel addSld delSld modSld">
      <pc:chgData name="Hien Nguyen" userId="f4e1f8093aed5d63" providerId="LiveId" clId="{EDEF300A-3546-D04A-AD11-5A0A5DC8E00D}" dt="2020-08-26T19:44:23.070" v="735" actId="20577"/>
      <pc:docMkLst>
        <pc:docMk/>
      </pc:docMkLst>
      <pc:sldChg chg="del">
        <pc:chgData name="Hien Nguyen" userId="f4e1f8093aed5d63" providerId="LiveId" clId="{EDEF300A-3546-D04A-AD11-5A0A5DC8E00D}" dt="2020-08-26T19:40:05.091" v="636" actId="2696"/>
        <pc:sldMkLst>
          <pc:docMk/>
          <pc:sldMk cId="0" sldId="432"/>
        </pc:sldMkLst>
      </pc:sldChg>
      <pc:sldChg chg="del">
        <pc:chgData name="Hien Nguyen" userId="f4e1f8093aed5d63" providerId="LiveId" clId="{EDEF300A-3546-D04A-AD11-5A0A5DC8E00D}" dt="2020-08-26T19:40:05.780" v="637" actId="2696"/>
        <pc:sldMkLst>
          <pc:docMk/>
          <pc:sldMk cId="0" sldId="433"/>
        </pc:sldMkLst>
      </pc:sldChg>
      <pc:sldChg chg="del">
        <pc:chgData name="Hien Nguyen" userId="f4e1f8093aed5d63" providerId="LiveId" clId="{EDEF300A-3546-D04A-AD11-5A0A5DC8E00D}" dt="2020-08-26T19:40:06.300" v="638" actId="2696"/>
        <pc:sldMkLst>
          <pc:docMk/>
          <pc:sldMk cId="0" sldId="434"/>
        </pc:sldMkLst>
      </pc:sldChg>
      <pc:sldChg chg="modSp mod modNotesTx">
        <pc:chgData name="Hien Nguyen" userId="f4e1f8093aed5d63" providerId="LiveId" clId="{EDEF300A-3546-D04A-AD11-5A0A5DC8E00D}" dt="2020-08-23T17:06:36.684" v="8" actId="20577"/>
        <pc:sldMkLst>
          <pc:docMk/>
          <pc:sldMk cId="0" sldId="460"/>
        </pc:sldMkLst>
        <pc:spChg chg="mod">
          <ac:chgData name="Hien Nguyen" userId="f4e1f8093aed5d63" providerId="LiveId" clId="{EDEF300A-3546-D04A-AD11-5A0A5DC8E00D}" dt="2020-08-23T17:06:36.684" v="8" actId="20577"/>
          <ac:spMkLst>
            <pc:docMk/>
            <pc:sldMk cId="0" sldId="460"/>
            <ac:spMk id="19459" creationId="{682B7FB2-C082-4578-ADFC-98AE178AA905}"/>
          </ac:spMkLst>
        </pc:spChg>
      </pc:sldChg>
      <pc:sldChg chg="modSp mod">
        <pc:chgData name="Hien Nguyen" userId="f4e1f8093aed5d63" providerId="LiveId" clId="{EDEF300A-3546-D04A-AD11-5A0A5DC8E00D}" dt="2020-08-23T17:08:17.942" v="18" actId="20577"/>
        <pc:sldMkLst>
          <pc:docMk/>
          <pc:sldMk cId="0" sldId="461"/>
        </pc:sldMkLst>
        <pc:spChg chg="mod">
          <ac:chgData name="Hien Nguyen" userId="f4e1f8093aed5d63" providerId="LiveId" clId="{EDEF300A-3546-D04A-AD11-5A0A5DC8E00D}" dt="2020-08-23T17:08:17.942" v="18" actId="20577"/>
          <ac:spMkLst>
            <pc:docMk/>
            <pc:sldMk cId="0" sldId="461"/>
            <ac:spMk id="20483" creationId="{B1E8A0BB-C022-4B14-A51D-03978999E911}"/>
          </ac:spMkLst>
        </pc:spChg>
      </pc:sldChg>
      <pc:sldChg chg="modSp mod modNotesTx">
        <pc:chgData name="Hien Nguyen" userId="f4e1f8093aed5d63" providerId="LiveId" clId="{EDEF300A-3546-D04A-AD11-5A0A5DC8E00D}" dt="2020-08-26T18:53:56.188" v="77" actId="5793"/>
        <pc:sldMkLst>
          <pc:docMk/>
          <pc:sldMk cId="0" sldId="462"/>
        </pc:sldMkLst>
        <pc:spChg chg="mod">
          <ac:chgData name="Hien Nguyen" userId="f4e1f8093aed5d63" providerId="LiveId" clId="{EDEF300A-3546-D04A-AD11-5A0A5DC8E00D}" dt="2020-08-26T18:53:56.188" v="77" actId="5793"/>
          <ac:spMkLst>
            <pc:docMk/>
            <pc:sldMk cId="0" sldId="462"/>
            <ac:spMk id="21507" creationId="{D85C8789-D1C2-496E-8FBF-870E661FA8A4}"/>
          </ac:spMkLst>
        </pc:spChg>
      </pc:sldChg>
      <pc:sldChg chg="del">
        <pc:chgData name="Hien Nguyen" userId="f4e1f8093aed5d63" providerId="LiveId" clId="{EDEF300A-3546-D04A-AD11-5A0A5DC8E00D}" dt="2020-08-26T19:03:41.311" v="161" actId="2696"/>
        <pc:sldMkLst>
          <pc:docMk/>
          <pc:sldMk cId="0" sldId="468"/>
        </pc:sldMkLst>
      </pc:sldChg>
      <pc:sldChg chg="modNotesTx">
        <pc:chgData name="Hien Nguyen" userId="f4e1f8093aed5d63" providerId="LiveId" clId="{EDEF300A-3546-D04A-AD11-5A0A5DC8E00D}" dt="2020-08-23T17:12:43.773" v="36" actId="20577"/>
        <pc:sldMkLst>
          <pc:docMk/>
          <pc:sldMk cId="0" sldId="473"/>
        </pc:sldMkLst>
      </pc:sldChg>
      <pc:sldChg chg="del">
        <pc:chgData name="Hien Nguyen" userId="f4e1f8093aed5d63" providerId="LiveId" clId="{EDEF300A-3546-D04A-AD11-5A0A5DC8E00D}" dt="2020-08-26T19:04:07.911" v="163" actId="2696"/>
        <pc:sldMkLst>
          <pc:docMk/>
          <pc:sldMk cId="0" sldId="479"/>
        </pc:sldMkLst>
      </pc:sldChg>
      <pc:sldChg chg="del">
        <pc:chgData name="Hien Nguyen" userId="f4e1f8093aed5d63" providerId="LiveId" clId="{EDEF300A-3546-D04A-AD11-5A0A5DC8E00D}" dt="2020-08-26T19:03:42.345" v="162" actId="2696"/>
        <pc:sldMkLst>
          <pc:docMk/>
          <pc:sldMk cId="0" sldId="490"/>
        </pc:sldMkLst>
      </pc:sldChg>
      <pc:sldChg chg="del">
        <pc:chgData name="Hien Nguyen" userId="f4e1f8093aed5d63" providerId="LiveId" clId="{EDEF300A-3546-D04A-AD11-5A0A5DC8E00D}" dt="2020-08-26T19:40:13.491" v="639" actId="2696"/>
        <pc:sldMkLst>
          <pc:docMk/>
          <pc:sldMk cId="0" sldId="491"/>
        </pc:sldMkLst>
      </pc:sldChg>
      <pc:sldChg chg="del">
        <pc:chgData name="Hien Nguyen" userId="f4e1f8093aed5d63" providerId="LiveId" clId="{EDEF300A-3546-D04A-AD11-5A0A5DC8E00D}" dt="2020-08-26T19:04:17.975" v="164" actId="2696"/>
        <pc:sldMkLst>
          <pc:docMk/>
          <pc:sldMk cId="0" sldId="492"/>
        </pc:sldMkLst>
      </pc:sldChg>
      <pc:sldChg chg="modSp add mod modNotesTx">
        <pc:chgData name="Hien Nguyen" userId="f4e1f8093aed5d63" providerId="LiveId" clId="{EDEF300A-3546-D04A-AD11-5A0A5DC8E00D}" dt="2020-08-26T18:54:37.092" v="81" actId="15"/>
        <pc:sldMkLst>
          <pc:docMk/>
          <pc:sldMk cId="2130996005" sldId="495"/>
        </pc:sldMkLst>
        <pc:spChg chg="mod">
          <ac:chgData name="Hien Nguyen" userId="f4e1f8093aed5d63" providerId="LiveId" clId="{EDEF300A-3546-D04A-AD11-5A0A5DC8E00D}" dt="2020-08-26T18:54:37.092" v="81" actId="15"/>
          <ac:spMkLst>
            <pc:docMk/>
            <pc:sldMk cId="2130996005" sldId="495"/>
            <ac:spMk id="21507" creationId="{D85C8789-D1C2-496E-8FBF-870E661FA8A4}"/>
          </ac:spMkLst>
        </pc:spChg>
      </pc:sldChg>
      <pc:sldChg chg="addSp delSp modSp add mod modClrScheme chgLayout">
        <pc:chgData name="Hien Nguyen" userId="f4e1f8093aed5d63" providerId="LiveId" clId="{EDEF300A-3546-D04A-AD11-5A0A5DC8E00D}" dt="2020-08-26T19:08:59.339" v="231" actId="2711"/>
        <pc:sldMkLst>
          <pc:docMk/>
          <pc:sldMk cId="3905311243" sldId="496"/>
        </pc:sldMkLst>
        <pc:spChg chg="del mod ord">
          <ac:chgData name="Hien Nguyen" userId="f4e1f8093aed5d63" providerId="LiveId" clId="{EDEF300A-3546-D04A-AD11-5A0A5DC8E00D}" dt="2020-08-26T18:57:14.051" v="83" actId="700"/>
          <ac:spMkLst>
            <pc:docMk/>
            <pc:sldMk cId="3905311243" sldId="496"/>
            <ac:spMk id="2" creationId="{EAB9FCE6-D08E-694B-8425-F2B81EF968F6}"/>
          </ac:spMkLst>
        </pc:spChg>
        <pc:spChg chg="del">
          <ac:chgData name="Hien Nguyen" userId="f4e1f8093aed5d63" providerId="LiveId" clId="{EDEF300A-3546-D04A-AD11-5A0A5DC8E00D}" dt="2020-08-26T18:57:14.051" v="83" actId="700"/>
          <ac:spMkLst>
            <pc:docMk/>
            <pc:sldMk cId="3905311243" sldId="496"/>
            <ac:spMk id="3" creationId="{F5D91EEC-2654-6B4F-89BD-43F060FD779A}"/>
          </ac:spMkLst>
        </pc:spChg>
        <pc:spChg chg="del mod ord">
          <ac:chgData name="Hien Nguyen" userId="f4e1f8093aed5d63" providerId="LiveId" clId="{EDEF300A-3546-D04A-AD11-5A0A5DC8E00D}" dt="2020-08-26T18:57:14.051" v="83" actId="700"/>
          <ac:spMkLst>
            <pc:docMk/>
            <pc:sldMk cId="3905311243" sldId="496"/>
            <ac:spMk id="4" creationId="{7A1D63A6-7906-AB4E-AC59-8874162C4652}"/>
          </ac:spMkLst>
        </pc:spChg>
        <pc:spChg chg="del">
          <ac:chgData name="Hien Nguyen" userId="f4e1f8093aed5d63" providerId="LiveId" clId="{EDEF300A-3546-D04A-AD11-5A0A5DC8E00D}" dt="2020-08-26T18:57:14.051" v="83" actId="700"/>
          <ac:spMkLst>
            <pc:docMk/>
            <pc:sldMk cId="3905311243" sldId="496"/>
            <ac:spMk id="5" creationId="{A65C7CD6-332C-0F49-B4CC-2855E3F6A553}"/>
          </ac:spMkLst>
        </pc:spChg>
        <pc:spChg chg="add mod ord">
          <ac:chgData name="Hien Nguyen" userId="f4e1f8093aed5d63" providerId="LiveId" clId="{EDEF300A-3546-D04A-AD11-5A0A5DC8E00D}" dt="2020-08-26T19:01:40.385" v="158" actId="20577"/>
          <ac:spMkLst>
            <pc:docMk/>
            <pc:sldMk cId="3905311243" sldId="496"/>
            <ac:spMk id="6" creationId="{B507F1D7-07D8-4E41-8844-F831120C6901}"/>
          </ac:spMkLst>
        </pc:spChg>
        <pc:spChg chg="add mod ord">
          <ac:chgData name="Hien Nguyen" userId="f4e1f8093aed5d63" providerId="LiveId" clId="{EDEF300A-3546-D04A-AD11-5A0A5DC8E00D}" dt="2020-08-26T19:08:59.339" v="231" actId="2711"/>
          <ac:spMkLst>
            <pc:docMk/>
            <pc:sldMk cId="3905311243" sldId="496"/>
            <ac:spMk id="7" creationId="{DD23EFCD-A7D3-2A4C-8973-C9387E69F751}"/>
          </ac:spMkLst>
        </pc:spChg>
      </pc:sldChg>
      <pc:sldChg chg="modSp add del mod">
        <pc:chgData name="Hien Nguyen" userId="f4e1f8093aed5d63" providerId="LiveId" clId="{EDEF300A-3546-D04A-AD11-5A0A5DC8E00D}" dt="2020-08-26T19:08:40.731" v="228" actId="123"/>
        <pc:sldMkLst>
          <pc:docMk/>
          <pc:sldMk cId="2729059924" sldId="497"/>
        </pc:sldMkLst>
        <pc:spChg chg="mod">
          <ac:chgData name="Hien Nguyen" userId="f4e1f8093aed5d63" providerId="LiveId" clId="{EDEF300A-3546-D04A-AD11-5A0A5DC8E00D}" dt="2020-08-26T19:01:45.179" v="160" actId="20577"/>
          <ac:spMkLst>
            <pc:docMk/>
            <pc:sldMk cId="2729059924" sldId="497"/>
            <ac:spMk id="2" creationId="{2FE09D25-132E-D642-ACA3-CAA5B2AAD92B}"/>
          </ac:spMkLst>
        </pc:spChg>
        <pc:spChg chg="mod">
          <ac:chgData name="Hien Nguyen" userId="f4e1f8093aed5d63" providerId="LiveId" clId="{EDEF300A-3546-D04A-AD11-5A0A5DC8E00D}" dt="2020-08-26T19:08:40.731" v="228" actId="123"/>
          <ac:spMkLst>
            <pc:docMk/>
            <pc:sldMk cId="2729059924" sldId="497"/>
            <ac:spMk id="3" creationId="{DE127995-821B-7D45-B60D-E195259C6DB0}"/>
          </ac:spMkLst>
        </pc:spChg>
      </pc:sldChg>
      <pc:sldChg chg="modSp add mod">
        <pc:chgData name="Hien Nguyen" userId="f4e1f8093aed5d63" providerId="LiveId" clId="{EDEF300A-3546-D04A-AD11-5A0A5DC8E00D}" dt="2020-08-26T19:09:36.530" v="253" actId="5793"/>
        <pc:sldMkLst>
          <pc:docMk/>
          <pc:sldMk cId="2347569007" sldId="498"/>
        </pc:sldMkLst>
        <pc:spChg chg="mod">
          <ac:chgData name="Hien Nguyen" userId="f4e1f8093aed5d63" providerId="LiveId" clId="{EDEF300A-3546-D04A-AD11-5A0A5DC8E00D}" dt="2020-08-26T19:09:36.530" v="253" actId="5793"/>
          <ac:spMkLst>
            <pc:docMk/>
            <pc:sldMk cId="2347569007" sldId="498"/>
            <ac:spMk id="2" creationId="{FC338BA6-238A-1C43-B8D5-06048D56C5C1}"/>
          </ac:spMkLst>
        </pc:spChg>
        <pc:spChg chg="mod">
          <ac:chgData name="Hien Nguyen" userId="f4e1f8093aed5d63" providerId="LiveId" clId="{EDEF300A-3546-D04A-AD11-5A0A5DC8E00D}" dt="2020-08-26T19:08:33.561" v="227" actId="123"/>
          <ac:spMkLst>
            <pc:docMk/>
            <pc:sldMk cId="2347569007" sldId="498"/>
            <ac:spMk id="3" creationId="{724D04E1-1017-CC41-88BD-2952ED80B0B1}"/>
          </ac:spMkLst>
        </pc:spChg>
      </pc:sldChg>
      <pc:sldChg chg="addSp delSp modSp add mod">
        <pc:chgData name="Hien Nguyen" userId="f4e1f8093aed5d63" providerId="LiveId" clId="{EDEF300A-3546-D04A-AD11-5A0A5DC8E00D}" dt="2020-08-26T19:13:47.813" v="347" actId="21"/>
        <pc:sldMkLst>
          <pc:docMk/>
          <pc:sldMk cId="1318780848" sldId="499"/>
        </pc:sldMkLst>
        <pc:spChg chg="mod">
          <ac:chgData name="Hien Nguyen" userId="f4e1f8093aed5d63" providerId="LiveId" clId="{EDEF300A-3546-D04A-AD11-5A0A5DC8E00D}" dt="2020-08-26T19:12:51.961" v="343" actId="20577"/>
          <ac:spMkLst>
            <pc:docMk/>
            <pc:sldMk cId="1318780848" sldId="499"/>
            <ac:spMk id="2" creationId="{C69C432F-5453-6141-8721-12DBFFC9B83D}"/>
          </ac:spMkLst>
        </pc:spChg>
        <pc:spChg chg="mod">
          <ac:chgData name="Hien Nguyen" userId="f4e1f8093aed5d63" providerId="LiveId" clId="{EDEF300A-3546-D04A-AD11-5A0A5DC8E00D}" dt="2020-08-26T19:12:43.742" v="324" actId="207"/>
          <ac:spMkLst>
            <pc:docMk/>
            <pc:sldMk cId="1318780848" sldId="499"/>
            <ac:spMk id="3" creationId="{EFB903B6-37A3-5642-B66E-29682D71C6BC}"/>
          </ac:spMkLst>
        </pc:spChg>
        <pc:picChg chg="add del mod">
          <ac:chgData name="Hien Nguyen" userId="f4e1f8093aed5d63" providerId="LiveId" clId="{EDEF300A-3546-D04A-AD11-5A0A5DC8E00D}" dt="2020-08-26T19:13:47.813" v="347" actId="21"/>
          <ac:picMkLst>
            <pc:docMk/>
            <pc:sldMk cId="1318780848" sldId="499"/>
            <ac:picMk id="5" creationId="{C2AADEDC-529C-7844-B6DB-12296F38D4D6}"/>
          </ac:picMkLst>
        </pc:picChg>
      </pc:sldChg>
      <pc:sldChg chg="addSp delSp modSp add mod">
        <pc:chgData name="Hien Nguyen" userId="f4e1f8093aed5d63" providerId="LiveId" clId="{EDEF300A-3546-D04A-AD11-5A0A5DC8E00D}" dt="2020-08-26T19:15:27.252" v="384" actId="1076"/>
        <pc:sldMkLst>
          <pc:docMk/>
          <pc:sldMk cId="153189362" sldId="500"/>
        </pc:sldMkLst>
        <pc:spChg chg="mod">
          <ac:chgData name="Hien Nguyen" userId="f4e1f8093aed5d63" providerId="LiveId" clId="{EDEF300A-3546-D04A-AD11-5A0A5DC8E00D}" dt="2020-08-26T19:14:34.560" v="382" actId="20577"/>
          <ac:spMkLst>
            <pc:docMk/>
            <pc:sldMk cId="153189362" sldId="500"/>
            <ac:spMk id="2" creationId="{FDD55444-2187-2C4C-BB11-C46E9E20C09F}"/>
          </ac:spMkLst>
        </pc:spChg>
        <pc:spChg chg="del">
          <ac:chgData name="Hien Nguyen" userId="f4e1f8093aed5d63" providerId="LiveId" clId="{EDEF300A-3546-D04A-AD11-5A0A5DC8E00D}" dt="2020-08-26T19:14:11.059" v="352" actId="478"/>
          <ac:spMkLst>
            <pc:docMk/>
            <pc:sldMk cId="153189362" sldId="500"/>
            <ac:spMk id="3" creationId="{E4CC77D0-4124-2F4D-B99B-66A3CED3F9F2}"/>
          </ac:spMkLst>
        </pc:spChg>
        <pc:spChg chg="add mod">
          <ac:chgData name="Hien Nguyen" userId="f4e1f8093aed5d63" providerId="LiveId" clId="{EDEF300A-3546-D04A-AD11-5A0A5DC8E00D}" dt="2020-08-26T19:15:27.252" v="384" actId="1076"/>
          <ac:spMkLst>
            <pc:docMk/>
            <pc:sldMk cId="153189362" sldId="500"/>
            <ac:spMk id="5" creationId="{EC3FEB07-DB65-C14A-9722-F705F1AF92D3}"/>
          </ac:spMkLst>
        </pc:spChg>
        <pc:picChg chg="add mod">
          <ac:chgData name="Hien Nguyen" userId="f4e1f8093aed5d63" providerId="LiveId" clId="{EDEF300A-3546-D04A-AD11-5A0A5DC8E00D}" dt="2020-08-26T19:14:21.555" v="355" actId="14100"/>
          <ac:picMkLst>
            <pc:docMk/>
            <pc:sldMk cId="153189362" sldId="500"/>
            <ac:picMk id="4" creationId="{F95B70B6-5F18-9B43-9BFB-0ABD3D8E98EC}"/>
          </ac:picMkLst>
        </pc:picChg>
      </pc:sldChg>
      <pc:sldChg chg="addSp delSp modSp add mod">
        <pc:chgData name="Hien Nguyen" userId="f4e1f8093aed5d63" providerId="LiveId" clId="{EDEF300A-3546-D04A-AD11-5A0A5DC8E00D}" dt="2020-08-26T19:19:27.848" v="398" actId="20577"/>
        <pc:sldMkLst>
          <pc:docMk/>
          <pc:sldMk cId="2602054659" sldId="501"/>
        </pc:sldMkLst>
        <pc:spChg chg="mod">
          <ac:chgData name="Hien Nguyen" userId="f4e1f8093aed5d63" providerId="LiveId" clId="{EDEF300A-3546-D04A-AD11-5A0A5DC8E00D}" dt="2020-08-26T19:19:27.848" v="398" actId="20577"/>
          <ac:spMkLst>
            <pc:docMk/>
            <pc:sldMk cId="2602054659" sldId="501"/>
            <ac:spMk id="2" creationId="{B213845B-B0AA-3D41-A712-131F0BFEBDBC}"/>
          </ac:spMkLst>
        </pc:spChg>
        <pc:spChg chg="del">
          <ac:chgData name="Hien Nguyen" userId="f4e1f8093aed5d63" providerId="LiveId" clId="{EDEF300A-3546-D04A-AD11-5A0A5DC8E00D}" dt="2020-08-26T19:17:49.265" v="386" actId="931"/>
          <ac:spMkLst>
            <pc:docMk/>
            <pc:sldMk cId="2602054659" sldId="501"/>
            <ac:spMk id="3" creationId="{AAFD103E-00D5-6549-954B-8ABD9683C3F1}"/>
          </ac:spMkLst>
        </pc:spChg>
        <pc:spChg chg="add mod">
          <ac:chgData name="Hien Nguyen" userId="f4e1f8093aed5d63" providerId="LiveId" clId="{EDEF300A-3546-D04A-AD11-5A0A5DC8E00D}" dt="2020-08-26T19:18:53.030" v="396" actId="1076"/>
          <ac:spMkLst>
            <pc:docMk/>
            <pc:sldMk cId="2602054659" sldId="501"/>
            <ac:spMk id="6" creationId="{4BCF098C-40C6-0D4D-AC76-0B84922F2401}"/>
          </ac:spMkLst>
        </pc:spChg>
        <pc:picChg chg="add mod">
          <ac:chgData name="Hien Nguyen" userId="f4e1f8093aed5d63" providerId="LiveId" clId="{EDEF300A-3546-D04A-AD11-5A0A5DC8E00D}" dt="2020-08-26T19:18:42.730" v="394" actId="962"/>
          <ac:picMkLst>
            <pc:docMk/>
            <pc:sldMk cId="2602054659" sldId="501"/>
            <ac:picMk id="5" creationId="{FF7A7994-0CE6-A94B-AC80-A01FF1CF5667}"/>
          </ac:picMkLst>
        </pc:picChg>
      </pc:sldChg>
      <pc:sldChg chg="modSp add mod">
        <pc:chgData name="Hien Nguyen" userId="f4e1f8093aed5d63" providerId="LiveId" clId="{EDEF300A-3546-D04A-AD11-5A0A5DC8E00D}" dt="2020-08-26T19:27:30.492" v="457" actId="255"/>
        <pc:sldMkLst>
          <pc:docMk/>
          <pc:sldMk cId="177940231" sldId="502"/>
        </pc:sldMkLst>
        <pc:spChg chg="mod">
          <ac:chgData name="Hien Nguyen" userId="f4e1f8093aed5d63" providerId="LiveId" clId="{EDEF300A-3546-D04A-AD11-5A0A5DC8E00D}" dt="2020-08-26T19:27:30.492" v="457" actId="255"/>
          <ac:spMkLst>
            <pc:docMk/>
            <pc:sldMk cId="177940231" sldId="502"/>
            <ac:spMk id="2" creationId="{1F2A54DC-45E4-0E44-A188-14601F15D1F8}"/>
          </ac:spMkLst>
        </pc:spChg>
        <pc:spChg chg="mod">
          <ac:chgData name="Hien Nguyen" userId="f4e1f8093aed5d63" providerId="LiveId" clId="{EDEF300A-3546-D04A-AD11-5A0A5DC8E00D}" dt="2020-08-26T19:27:03.180" v="454" actId="255"/>
          <ac:spMkLst>
            <pc:docMk/>
            <pc:sldMk cId="177940231" sldId="502"/>
            <ac:spMk id="3" creationId="{3F1E4EA9-80C4-5C49-ABB7-4D7457324A77}"/>
          </ac:spMkLst>
        </pc:spChg>
      </pc:sldChg>
      <pc:sldChg chg="modSp add mod">
        <pc:chgData name="Hien Nguyen" userId="f4e1f8093aed5d63" providerId="LiveId" clId="{EDEF300A-3546-D04A-AD11-5A0A5DC8E00D}" dt="2020-08-26T19:27:52.282" v="460" actId="255"/>
        <pc:sldMkLst>
          <pc:docMk/>
          <pc:sldMk cId="609674027" sldId="503"/>
        </pc:sldMkLst>
        <pc:spChg chg="mod">
          <ac:chgData name="Hien Nguyen" userId="f4e1f8093aed5d63" providerId="LiveId" clId="{EDEF300A-3546-D04A-AD11-5A0A5DC8E00D}" dt="2020-08-26T19:27:52.282" v="460" actId="255"/>
          <ac:spMkLst>
            <pc:docMk/>
            <pc:sldMk cId="609674027" sldId="503"/>
            <ac:spMk id="2" creationId="{93A4F8D4-B3F7-C74C-B380-B807ECAB037E}"/>
          </ac:spMkLst>
        </pc:spChg>
        <pc:spChg chg="mod">
          <ac:chgData name="Hien Nguyen" userId="f4e1f8093aed5d63" providerId="LiveId" clId="{EDEF300A-3546-D04A-AD11-5A0A5DC8E00D}" dt="2020-08-26T19:26:45.689" v="451" actId="207"/>
          <ac:spMkLst>
            <pc:docMk/>
            <pc:sldMk cId="609674027" sldId="503"/>
            <ac:spMk id="3" creationId="{4FDD1929-6C67-E048-BA4C-B8419CD53F26}"/>
          </ac:spMkLst>
        </pc:spChg>
      </pc:sldChg>
      <pc:sldChg chg="addSp delSp modSp add mod modNotesTx">
        <pc:chgData name="Hien Nguyen" userId="f4e1f8093aed5d63" providerId="LiveId" clId="{EDEF300A-3546-D04A-AD11-5A0A5DC8E00D}" dt="2020-08-26T19:37:07.527" v="622" actId="21"/>
        <pc:sldMkLst>
          <pc:docMk/>
          <pc:sldMk cId="1915651310" sldId="504"/>
        </pc:sldMkLst>
        <pc:spChg chg="mod">
          <ac:chgData name="Hien Nguyen" userId="f4e1f8093aed5d63" providerId="LiveId" clId="{EDEF300A-3546-D04A-AD11-5A0A5DC8E00D}" dt="2020-08-26T19:36:21.993" v="618" actId="255"/>
          <ac:spMkLst>
            <pc:docMk/>
            <pc:sldMk cId="1915651310" sldId="504"/>
            <ac:spMk id="2" creationId="{BB1AC0D5-66D7-CD41-8A9E-EB95675E1A3D}"/>
          </ac:spMkLst>
        </pc:spChg>
        <pc:spChg chg="mod">
          <ac:chgData name="Hien Nguyen" userId="f4e1f8093aed5d63" providerId="LiveId" clId="{EDEF300A-3546-D04A-AD11-5A0A5DC8E00D}" dt="2020-08-26T19:35:49.918" v="615" actId="20577"/>
          <ac:spMkLst>
            <pc:docMk/>
            <pc:sldMk cId="1915651310" sldId="504"/>
            <ac:spMk id="3" creationId="{BCA3B294-7168-424B-BC3C-46F557A75410}"/>
          </ac:spMkLst>
        </pc:spChg>
        <pc:picChg chg="add del mod">
          <ac:chgData name="Hien Nguyen" userId="f4e1f8093aed5d63" providerId="LiveId" clId="{EDEF300A-3546-D04A-AD11-5A0A5DC8E00D}" dt="2020-08-26T19:37:07.527" v="622" actId="21"/>
          <ac:picMkLst>
            <pc:docMk/>
            <pc:sldMk cId="1915651310" sldId="504"/>
            <ac:picMk id="5" creationId="{4962D854-E398-6A42-A266-3BD79A6A8EA0}"/>
          </ac:picMkLst>
        </pc:picChg>
      </pc:sldChg>
      <pc:sldChg chg="addSp delSp modSp add mod">
        <pc:chgData name="Hien Nguyen" userId="f4e1f8093aed5d63" providerId="LiveId" clId="{EDEF300A-3546-D04A-AD11-5A0A5DC8E00D}" dt="2020-08-26T19:38:24.675" v="635" actId="255"/>
        <pc:sldMkLst>
          <pc:docMk/>
          <pc:sldMk cId="2979758625" sldId="505"/>
        </pc:sldMkLst>
        <pc:spChg chg="mod">
          <ac:chgData name="Hien Nguyen" userId="f4e1f8093aed5d63" providerId="LiveId" clId="{EDEF300A-3546-D04A-AD11-5A0A5DC8E00D}" dt="2020-08-26T19:38:24.675" v="635" actId="255"/>
          <ac:spMkLst>
            <pc:docMk/>
            <pc:sldMk cId="2979758625" sldId="505"/>
            <ac:spMk id="2" creationId="{3B3B6734-09F6-BE45-B967-CF4DB6B705FE}"/>
          </ac:spMkLst>
        </pc:spChg>
        <pc:spChg chg="del">
          <ac:chgData name="Hien Nguyen" userId="f4e1f8093aed5d63" providerId="LiveId" clId="{EDEF300A-3546-D04A-AD11-5A0A5DC8E00D}" dt="2020-08-26T19:37:21.680" v="628" actId="478"/>
          <ac:spMkLst>
            <pc:docMk/>
            <pc:sldMk cId="2979758625" sldId="505"/>
            <ac:spMk id="3" creationId="{CD027C5C-CE13-A548-8E76-FC41EF8D8A3F}"/>
          </ac:spMkLst>
        </pc:spChg>
        <pc:spChg chg="add mod">
          <ac:chgData name="Hien Nguyen" userId="f4e1f8093aed5d63" providerId="LiveId" clId="{EDEF300A-3546-D04A-AD11-5A0A5DC8E00D}" dt="2020-08-26T19:37:57.458" v="632" actId="1076"/>
          <ac:spMkLst>
            <pc:docMk/>
            <pc:sldMk cId="2979758625" sldId="505"/>
            <ac:spMk id="6" creationId="{6216F7FF-B844-2447-9E98-1A67D5A2F3B4}"/>
          </ac:spMkLst>
        </pc:spChg>
        <pc:picChg chg="add mod">
          <ac:chgData name="Hien Nguyen" userId="f4e1f8093aed5d63" providerId="LiveId" clId="{EDEF300A-3546-D04A-AD11-5A0A5DC8E00D}" dt="2020-08-26T19:37:13.828" v="627" actId="1036"/>
          <ac:picMkLst>
            <pc:docMk/>
            <pc:sldMk cId="2979758625" sldId="505"/>
            <ac:picMk id="4" creationId="{79FFA8D4-22ED-3D44-B640-6F075C61F227}"/>
          </ac:picMkLst>
        </pc:picChg>
        <pc:picChg chg="add del mod">
          <ac:chgData name="Hien Nguyen" userId="f4e1f8093aed5d63" providerId="LiveId" clId="{EDEF300A-3546-D04A-AD11-5A0A5DC8E00D}" dt="2020-08-26T19:37:43.899" v="630" actId="478"/>
          <ac:picMkLst>
            <pc:docMk/>
            <pc:sldMk cId="2979758625" sldId="505"/>
            <ac:picMk id="5" creationId="{C2E5431B-1C59-8B4C-A3FE-2907CC718B49}"/>
          </ac:picMkLst>
        </pc:picChg>
      </pc:sldChg>
      <pc:sldChg chg="addSp delSp modSp add mod modClrScheme chgLayout">
        <pc:chgData name="Hien Nguyen" userId="f4e1f8093aed5d63" providerId="LiveId" clId="{EDEF300A-3546-D04A-AD11-5A0A5DC8E00D}" dt="2020-08-26T19:44:23.070" v="735" actId="20577"/>
        <pc:sldMkLst>
          <pc:docMk/>
          <pc:sldMk cId="1130597299" sldId="506"/>
        </pc:sldMkLst>
        <pc:spChg chg="del mod ord">
          <ac:chgData name="Hien Nguyen" userId="f4e1f8093aed5d63" providerId="LiveId" clId="{EDEF300A-3546-D04A-AD11-5A0A5DC8E00D}" dt="2020-08-26T19:40:22.652" v="641" actId="700"/>
          <ac:spMkLst>
            <pc:docMk/>
            <pc:sldMk cId="1130597299" sldId="506"/>
            <ac:spMk id="2" creationId="{B99D3E9E-197F-664C-8361-4A88D28843DE}"/>
          </ac:spMkLst>
        </pc:spChg>
        <pc:spChg chg="del mod ord">
          <ac:chgData name="Hien Nguyen" userId="f4e1f8093aed5d63" providerId="LiveId" clId="{EDEF300A-3546-D04A-AD11-5A0A5DC8E00D}" dt="2020-08-26T19:40:22.652" v="641" actId="700"/>
          <ac:spMkLst>
            <pc:docMk/>
            <pc:sldMk cId="1130597299" sldId="506"/>
            <ac:spMk id="3" creationId="{4F09A1CE-7668-484E-88C3-8C33E62D23B4}"/>
          </ac:spMkLst>
        </pc:spChg>
        <pc:spChg chg="del">
          <ac:chgData name="Hien Nguyen" userId="f4e1f8093aed5d63" providerId="LiveId" clId="{EDEF300A-3546-D04A-AD11-5A0A5DC8E00D}" dt="2020-08-26T19:40:22.652" v="641" actId="700"/>
          <ac:spMkLst>
            <pc:docMk/>
            <pc:sldMk cId="1130597299" sldId="506"/>
            <ac:spMk id="4" creationId="{DD58D475-1CF1-DE49-B2A1-4D890F842964}"/>
          </ac:spMkLst>
        </pc:spChg>
        <pc:spChg chg="add mod ord">
          <ac:chgData name="Hien Nguyen" userId="f4e1f8093aed5d63" providerId="LiveId" clId="{EDEF300A-3546-D04A-AD11-5A0A5DC8E00D}" dt="2020-08-26T19:44:23.070" v="735" actId="20577"/>
          <ac:spMkLst>
            <pc:docMk/>
            <pc:sldMk cId="1130597299" sldId="506"/>
            <ac:spMk id="5" creationId="{13A3FE9E-72E5-DE4F-8C0C-203482C2A2B3}"/>
          </ac:spMkLst>
        </pc:spChg>
        <pc:spChg chg="add mod ord">
          <ac:chgData name="Hien Nguyen" userId="f4e1f8093aed5d63" providerId="LiveId" clId="{EDEF300A-3546-D04A-AD11-5A0A5DC8E00D}" dt="2020-08-26T19:41:58.527" v="696" actId="1036"/>
          <ac:spMkLst>
            <pc:docMk/>
            <pc:sldMk cId="1130597299" sldId="506"/>
            <ac:spMk id="6" creationId="{4FE4897D-E570-8D41-9A5A-3DBF0ED5BCDA}"/>
          </ac:spMkLst>
        </pc:spChg>
      </pc:sldChg>
      <pc:sldChg chg="modSp add mod">
        <pc:chgData name="Hien Nguyen" userId="f4e1f8093aed5d63" providerId="LiveId" clId="{EDEF300A-3546-D04A-AD11-5A0A5DC8E00D}" dt="2020-08-26T19:44:01.934" v="733" actId="20577"/>
        <pc:sldMkLst>
          <pc:docMk/>
          <pc:sldMk cId="3450680639" sldId="507"/>
        </pc:sldMkLst>
        <pc:spChg chg="mod">
          <ac:chgData name="Hien Nguyen" userId="f4e1f8093aed5d63" providerId="LiveId" clId="{EDEF300A-3546-D04A-AD11-5A0A5DC8E00D}" dt="2020-08-26T19:44:01.934" v="733" actId="20577"/>
          <ac:spMkLst>
            <pc:docMk/>
            <pc:sldMk cId="3450680639" sldId="507"/>
            <ac:spMk id="2" creationId="{DD5F9450-1F51-4C45-AEFF-465C2B02E0A9}"/>
          </ac:spMkLst>
        </pc:spChg>
        <pc:spChg chg="mod">
          <ac:chgData name="Hien Nguyen" userId="f4e1f8093aed5d63" providerId="LiveId" clId="{EDEF300A-3546-D04A-AD11-5A0A5DC8E00D}" dt="2020-08-26T19:43:51.409" v="718" actId="255"/>
          <ac:spMkLst>
            <pc:docMk/>
            <pc:sldMk cId="3450680639" sldId="507"/>
            <ac:spMk id="3" creationId="{E10F8F7B-13E2-2C46-931A-4754D024A96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7DA67205-B81F-4732-B964-A081E4922317}"/>
              </a:ext>
            </a:extLst>
          </p:cNvPr>
          <p:cNvSpPr>
            <a:spLocks noGrp="1" noChangeArrowheads="1"/>
          </p:cNvSpPr>
          <p:nvPr>
            <p:ph type="hdr" sz="quarter"/>
          </p:nvPr>
        </p:nvSpPr>
        <p:spPr bwMode="auto">
          <a:xfrm>
            <a:off x="0" y="0"/>
            <a:ext cx="3962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de-DE"/>
          </a:p>
        </p:txBody>
      </p:sp>
      <p:sp>
        <p:nvSpPr>
          <p:cNvPr id="3075" name="Rectangle 3">
            <a:extLst>
              <a:ext uri="{FF2B5EF4-FFF2-40B4-BE49-F238E27FC236}">
                <a16:creationId xmlns:a16="http://schemas.microsoft.com/office/drawing/2014/main" id="{596B60CD-8499-49C8-B27E-7222AF8A5E23}"/>
              </a:ext>
            </a:extLst>
          </p:cNvPr>
          <p:cNvSpPr>
            <a:spLocks noGrp="1" noChangeArrowheads="1"/>
          </p:cNvSpPr>
          <p:nvPr>
            <p:ph type="dt" idx="1"/>
          </p:nvPr>
        </p:nvSpPr>
        <p:spPr bwMode="auto">
          <a:xfrm>
            <a:off x="5181600" y="0"/>
            <a:ext cx="3962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de-DE"/>
          </a:p>
        </p:txBody>
      </p:sp>
      <p:sp>
        <p:nvSpPr>
          <p:cNvPr id="12292" name="Rectangle 4">
            <a:extLst>
              <a:ext uri="{FF2B5EF4-FFF2-40B4-BE49-F238E27FC236}">
                <a16:creationId xmlns:a16="http://schemas.microsoft.com/office/drawing/2014/main" id="{29A62B88-31BB-4A35-B0CA-59F52974EE2B}"/>
              </a:ext>
            </a:extLst>
          </p:cNvPr>
          <p:cNvSpPr>
            <a:spLocks noGrp="1" noRot="1" noChangeAspect="1" noChangeArrowheads="1" noTextEdit="1"/>
          </p:cNvSpPr>
          <p:nvPr>
            <p:ph type="sldImg" idx="2"/>
          </p:nvPr>
        </p:nvSpPr>
        <p:spPr bwMode="auto">
          <a:xfrm>
            <a:off x="2844800" y="533400"/>
            <a:ext cx="3454400" cy="2590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98C6B544-D1BA-45F8-9BD9-68D75C8C100E}"/>
              </a:ext>
            </a:extLst>
          </p:cNvPr>
          <p:cNvSpPr>
            <a:spLocks noGrp="1" noChangeArrowheads="1"/>
          </p:cNvSpPr>
          <p:nvPr>
            <p:ph type="body" sz="quarter" idx="3"/>
          </p:nvPr>
        </p:nvSpPr>
        <p:spPr bwMode="auto">
          <a:xfrm>
            <a:off x="1219200" y="3276600"/>
            <a:ext cx="6705600" cy="3048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a:t>Click to edit Master text styles</a:t>
            </a:r>
          </a:p>
          <a:p>
            <a:pPr lvl="1"/>
            <a:r>
              <a:rPr lang="de-DE" noProof="0"/>
              <a:t>Second level</a:t>
            </a:r>
          </a:p>
          <a:p>
            <a:pPr lvl="2"/>
            <a:r>
              <a:rPr lang="de-DE" noProof="0"/>
              <a:t>Third level</a:t>
            </a:r>
          </a:p>
          <a:p>
            <a:pPr lvl="3"/>
            <a:r>
              <a:rPr lang="de-DE" noProof="0"/>
              <a:t>Fourth level</a:t>
            </a:r>
          </a:p>
          <a:p>
            <a:pPr lvl="4"/>
            <a:r>
              <a:rPr lang="de-DE" noProof="0"/>
              <a:t>Fifth level</a:t>
            </a:r>
          </a:p>
        </p:txBody>
      </p:sp>
      <p:sp>
        <p:nvSpPr>
          <p:cNvPr id="3078" name="Rectangle 6">
            <a:extLst>
              <a:ext uri="{FF2B5EF4-FFF2-40B4-BE49-F238E27FC236}">
                <a16:creationId xmlns:a16="http://schemas.microsoft.com/office/drawing/2014/main" id="{EACB5CA4-C150-4F83-8DFA-8AC70E2B43D9}"/>
              </a:ext>
            </a:extLst>
          </p:cNvPr>
          <p:cNvSpPr>
            <a:spLocks noGrp="1" noChangeArrowheads="1"/>
          </p:cNvSpPr>
          <p:nvPr>
            <p:ph type="ftr" sz="quarter" idx="4"/>
          </p:nvPr>
        </p:nvSpPr>
        <p:spPr bwMode="auto">
          <a:xfrm>
            <a:off x="0" y="6477000"/>
            <a:ext cx="39624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de-DE"/>
          </a:p>
        </p:txBody>
      </p:sp>
      <p:sp>
        <p:nvSpPr>
          <p:cNvPr id="3079" name="Rectangle 7">
            <a:extLst>
              <a:ext uri="{FF2B5EF4-FFF2-40B4-BE49-F238E27FC236}">
                <a16:creationId xmlns:a16="http://schemas.microsoft.com/office/drawing/2014/main" id="{93F96D59-EDE5-4E40-B142-6C6351A8F5AE}"/>
              </a:ext>
            </a:extLst>
          </p:cNvPr>
          <p:cNvSpPr>
            <a:spLocks noGrp="1" noChangeArrowheads="1"/>
          </p:cNvSpPr>
          <p:nvPr>
            <p:ph type="sldNum" sz="quarter" idx="5"/>
          </p:nvPr>
        </p:nvSpPr>
        <p:spPr bwMode="auto">
          <a:xfrm>
            <a:off x="5181600" y="6477000"/>
            <a:ext cx="39624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E7B903D-51FF-4F1D-8D36-ED28A7ED2C0D}" type="slidenum">
              <a:rPr lang="de-DE" altLang="en-US"/>
              <a:pPr>
                <a:defRPr/>
              </a:pPr>
              <a:t>‹#›</a:t>
            </a:fld>
            <a:endParaRPr lang="de-DE"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97E1A013-A5A6-44FB-B114-304B99D112B4}"/>
              </a:ext>
            </a:extLst>
          </p:cNvPr>
          <p:cNvSpPr>
            <a:spLocks noGrp="1" noRot="1" noChangeAspect="1" noChangeArrowheads="1" noTextEdit="1"/>
          </p:cNvSpPr>
          <p:nvPr>
            <p:ph type="sldImg"/>
          </p:nvPr>
        </p:nvSpPr>
        <p:spPr>
          <a:ln/>
        </p:spPr>
      </p:sp>
      <p:sp>
        <p:nvSpPr>
          <p:cNvPr id="17411" name="Notes Placeholder 2">
            <a:extLst>
              <a:ext uri="{FF2B5EF4-FFF2-40B4-BE49-F238E27FC236}">
                <a16:creationId xmlns:a16="http://schemas.microsoft.com/office/drawing/2014/main" id="{7EB055A5-675B-4F6F-B8B0-6F5E8C4C693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t>Phòng ng</a:t>
            </a:r>
            <a:r>
              <a:rPr lang="en-US" altLang="en-US"/>
              <a:t>ừa, phát hiện</a:t>
            </a:r>
            <a:r>
              <a:rPr lang="en-GB" altLang="en-US"/>
              <a:t>, </a:t>
            </a:r>
            <a:r>
              <a:rPr lang="en-US" altLang="en-US"/>
              <a:t>ứng phó</a:t>
            </a:r>
            <a:endParaRPr lang="en-GB" altLang="en-US"/>
          </a:p>
          <a:p>
            <a:endParaRPr lang="en-US" altLang="en-US"/>
          </a:p>
        </p:txBody>
      </p:sp>
      <p:sp>
        <p:nvSpPr>
          <p:cNvPr id="17412" name="Slide Number Placeholder 3">
            <a:extLst>
              <a:ext uri="{FF2B5EF4-FFF2-40B4-BE49-F238E27FC236}">
                <a16:creationId xmlns:a16="http://schemas.microsoft.com/office/drawing/2014/main" id="{21A44C09-9F9F-411D-9335-500F07B119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1A5842D8-1943-4887-882E-5451D2D40019}" type="slidenum">
              <a:rPr lang="de-DE" altLang="en-US" sz="1200" smtClean="0"/>
              <a:pPr/>
              <a:t>2</a:t>
            </a:fld>
            <a:endParaRPr lang="de-DE"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Deception: </a:t>
            </a:r>
            <a:r>
              <a:rPr lang="en-US" sz="1200" dirty="0" err="1"/>
              <a:t>lừa</a:t>
            </a:r>
            <a:r>
              <a:rPr lang="en-US" sz="1200" dirty="0"/>
              <a:t> </a:t>
            </a:r>
            <a:r>
              <a:rPr lang="en-US" sz="1200" dirty="0" err="1"/>
              <a:t>gạt</a:t>
            </a:r>
            <a:endParaRPr lang="en-US" sz="1200" dirty="0"/>
          </a:p>
          <a:p>
            <a:r>
              <a:rPr lang="en-US" sz="1200" dirty="0"/>
              <a:t>Disruption: </a:t>
            </a:r>
            <a:r>
              <a:rPr lang="en-US" sz="1200" dirty="0" err="1"/>
              <a:t>phá</a:t>
            </a:r>
            <a:r>
              <a:rPr lang="en-US" sz="1200" dirty="0"/>
              <a:t> </a:t>
            </a:r>
            <a:r>
              <a:rPr lang="en-US" sz="1200" dirty="0" err="1"/>
              <a:t>vỡ</a:t>
            </a:r>
            <a:endParaRPr lang="en-US" sz="1200" dirty="0"/>
          </a:p>
          <a:p>
            <a:r>
              <a:rPr lang="en-US" sz="1200" dirty="0"/>
              <a:t>Usurpation: </a:t>
            </a:r>
            <a:r>
              <a:rPr lang="en-US" sz="1200" dirty="0" err="1"/>
              <a:t>chiếm</a:t>
            </a:r>
            <a:r>
              <a:rPr lang="en-US" sz="1200" dirty="0"/>
              <a:t> </a:t>
            </a:r>
            <a:r>
              <a:rPr lang="en-US" sz="1200" dirty="0" err="1"/>
              <a:t>đoạt</a:t>
            </a:r>
            <a:endParaRPr lang="en-US" sz="1200" dirty="0"/>
          </a:p>
          <a:p>
            <a:r>
              <a:rPr lang="en-US" sz="1200" dirty="0"/>
              <a:t>Misappropriation </a:t>
            </a:r>
            <a:endParaRPr lang="en-VN" dirty="0"/>
          </a:p>
        </p:txBody>
      </p:sp>
      <p:sp>
        <p:nvSpPr>
          <p:cNvPr id="4" name="Slide Number Placeholder 3"/>
          <p:cNvSpPr>
            <a:spLocks noGrp="1"/>
          </p:cNvSpPr>
          <p:nvPr>
            <p:ph type="sldNum" sz="quarter" idx="5"/>
          </p:nvPr>
        </p:nvSpPr>
        <p:spPr/>
        <p:txBody>
          <a:bodyPr/>
          <a:lstStyle/>
          <a:p>
            <a:pPr>
              <a:defRPr/>
            </a:pPr>
            <a:fld id="{FE7B903D-51FF-4F1D-8D36-ED28A7ED2C0D}" type="slidenum">
              <a:rPr lang="de-DE" altLang="en-US" smtClean="0"/>
              <a:pPr>
                <a:defRPr/>
              </a:pPr>
              <a:t>26</a:t>
            </a:fld>
            <a:endParaRPr lang="de-DE" altLang="en-US"/>
          </a:p>
        </p:txBody>
      </p:sp>
    </p:spTree>
    <p:extLst>
      <p:ext uri="{BB962C8B-B14F-4D97-AF65-F5344CB8AC3E}">
        <p14:creationId xmlns:p14="http://schemas.microsoft.com/office/powerpoint/2010/main" val="2142757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pPr>
              <a:defRPr/>
            </a:pPr>
            <a:fld id="{FE7B903D-51FF-4F1D-8D36-ED28A7ED2C0D}" type="slidenum">
              <a:rPr lang="de-DE" altLang="en-US" smtClean="0"/>
              <a:pPr>
                <a:defRPr/>
              </a:pPr>
              <a:t>6</a:t>
            </a:fld>
            <a:endParaRPr lang="de-DE" altLang="en-US"/>
          </a:p>
        </p:txBody>
      </p:sp>
    </p:spTree>
    <p:extLst>
      <p:ext uri="{BB962C8B-B14F-4D97-AF65-F5344CB8AC3E}">
        <p14:creationId xmlns:p14="http://schemas.microsoft.com/office/powerpoint/2010/main" val="4072628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pPr>
              <a:defRPr/>
            </a:pPr>
            <a:fld id="{FE7B903D-51FF-4F1D-8D36-ED28A7ED2C0D}" type="slidenum">
              <a:rPr lang="de-DE" altLang="en-US" smtClean="0"/>
              <a:pPr>
                <a:defRPr/>
              </a:pPr>
              <a:t>7</a:t>
            </a:fld>
            <a:endParaRPr lang="de-DE" altLang="en-US"/>
          </a:p>
        </p:txBody>
      </p:sp>
    </p:spTree>
    <p:extLst>
      <p:ext uri="{BB962C8B-B14F-4D97-AF65-F5344CB8AC3E}">
        <p14:creationId xmlns:p14="http://schemas.microsoft.com/office/powerpoint/2010/main" val="3722442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Times" pitchFamily="18" charset="0"/>
                <a:ea typeface="+mn-ea"/>
                <a:cs typeface="+mn-cs"/>
              </a:rPr>
              <a:t>Users and system inputs are genuine and can be verified and trusted </a:t>
            </a:r>
            <a:endParaRPr lang="en-US" dirty="0">
              <a:effectLst/>
            </a:endParaRPr>
          </a:p>
          <a:p>
            <a:r>
              <a:rPr lang="en-VN" sz="1200" kern="1200" dirty="0">
                <a:solidFill>
                  <a:schemeClr val="tx1"/>
                </a:solidFill>
                <a:effectLst/>
                <a:latin typeface="Times" pitchFamily="18" charset="0"/>
                <a:ea typeface="+mn-ea"/>
                <a:cs typeface="+mn-cs"/>
              </a:rPr>
              <a:t>􏰀  </a:t>
            </a:r>
            <a:r>
              <a:rPr lang="en-US" sz="1200" kern="1200" dirty="0">
                <a:solidFill>
                  <a:schemeClr val="tx1"/>
                </a:solidFill>
                <a:effectLst/>
                <a:latin typeface="Times" pitchFamily="18" charset="0"/>
                <a:ea typeface="+mn-ea"/>
                <a:cs typeface="+mn-cs"/>
              </a:rPr>
              <a:t>Data authentication </a:t>
            </a:r>
            <a:endParaRPr lang="en-US" dirty="0">
              <a:effectLst/>
            </a:endParaRPr>
          </a:p>
          <a:p>
            <a:r>
              <a:rPr lang="en-VN" sz="1200" kern="1200" dirty="0">
                <a:solidFill>
                  <a:schemeClr val="tx1"/>
                </a:solidFill>
                <a:effectLst/>
                <a:latin typeface="Times" pitchFamily="18" charset="0"/>
                <a:ea typeface="+mn-ea"/>
                <a:cs typeface="+mn-cs"/>
              </a:rPr>
              <a:t>􏰀  </a:t>
            </a:r>
            <a:r>
              <a:rPr lang="en-US" sz="1200" kern="1200" dirty="0">
                <a:solidFill>
                  <a:schemeClr val="tx1"/>
                </a:solidFill>
                <a:effectLst/>
                <a:latin typeface="Times" pitchFamily="18" charset="0"/>
                <a:ea typeface="+mn-ea"/>
                <a:cs typeface="+mn-cs"/>
              </a:rPr>
              <a:t>Source authentication </a:t>
            </a:r>
            <a:endParaRPr lang="en-US" dirty="0">
              <a:effectLst/>
            </a:endParaRPr>
          </a:p>
          <a:p>
            <a:endParaRPr lang="en-VN" dirty="0"/>
          </a:p>
        </p:txBody>
      </p:sp>
      <p:sp>
        <p:nvSpPr>
          <p:cNvPr id="4" name="Slide Number Placeholder 3"/>
          <p:cNvSpPr>
            <a:spLocks noGrp="1"/>
          </p:cNvSpPr>
          <p:nvPr>
            <p:ph type="sldNum" sz="quarter" idx="5"/>
          </p:nvPr>
        </p:nvSpPr>
        <p:spPr/>
        <p:txBody>
          <a:bodyPr/>
          <a:lstStyle/>
          <a:p>
            <a:pPr>
              <a:defRPr/>
            </a:pPr>
            <a:fld id="{FE7B903D-51FF-4F1D-8D36-ED28A7ED2C0D}" type="slidenum">
              <a:rPr lang="de-DE" altLang="en-US" smtClean="0"/>
              <a:pPr>
                <a:defRPr/>
              </a:pPr>
              <a:t>8</a:t>
            </a:fld>
            <a:endParaRPr lang="de-DE" altLang="en-US"/>
          </a:p>
        </p:txBody>
      </p:sp>
    </p:spTree>
    <p:extLst>
      <p:ext uri="{BB962C8B-B14F-4D97-AF65-F5344CB8AC3E}">
        <p14:creationId xmlns:p14="http://schemas.microsoft.com/office/powerpoint/2010/main" val="1079515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Times" pitchFamily="18" charset="0"/>
                <a:ea typeface="+mn-ea"/>
                <a:cs typeface="+mn-cs"/>
              </a:rPr>
              <a:t>Users and system inputs are genuine and can be verified and trusted </a:t>
            </a:r>
            <a:endParaRPr lang="en-US" dirty="0">
              <a:effectLst/>
            </a:endParaRPr>
          </a:p>
          <a:p>
            <a:r>
              <a:rPr lang="en-VN" sz="1200" kern="1200" dirty="0">
                <a:solidFill>
                  <a:schemeClr val="tx1"/>
                </a:solidFill>
                <a:effectLst/>
                <a:latin typeface="Times" pitchFamily="18" charset="0"/>
                <a:ea typeface="+mn-ea"/>
                <a:cs typeface="+mn-cs"/>
              </a:rPr>
              <a:t>􏰀  </a:t>
            </a:r>
            <a:r>
              <a:rPr lang="en-US" sz="1200" kern="1200" dirty="0">
                <a:solidFill>
                  <a:schemeClr val="tx1"/>
                </a:solidFill>
                <a:effectLst/>
                <a:latin typeface="Times" pitchFamily="18" charset="0"/>
                <a:ea typeface="+mn-ea"/>
                <a:cs typeface="+mn-cs"/>
              </a:rPr>
              <a:t>Data authentication </a:t>
            </a:r>
            <a:endParaRPr lang="en-US" dirty="0">
              <a:effectLst/>
            </a:endParaRPr>
          </a:p>
          <a:p>
            <a:r>
              <a:rPr lang="en-VN" sz="1200" kern="1200" dirty="0">
                <a:solidFill>
                  <a:schemeClr val="tx1"/>
                </a:solidFill>
                <a:effectLst/>
                <a:latin typeface="Times" pitchFamily="18" charset="0"/>
                <a:ea typeface="+mn-ea"/>
                <a:cs typeface="+mn-cs"/>
              </a:rPr>
              <a:t>􏰀  </a:t>
            </a:r>
            <a:r>
              <a:rPr lang="en-US" sz="1200" kern="1200" dirty="0">
                <a:solidFill>
                  <a:schemeClr val="tx1"/>
                </a:solidFill>
                <a:effectLst/>
                <a:latin typeface="Times" pitchFamily="18" charset="0"/>
                <a:ea typeface="+mn-ea"/>
                <a:cs typeface="+mn-cs"/>
              </a:rPr>
              <a:t>Source authentication </a:t>
            </a:r>
          </a:p>
          <a:p>
            <a:r>
              <a:rPr lang="en-US" sz="1200" kern="1200" dirty="0">
                <a:solidFill>
                  <a:schemeClr val="tx1"/>
                </a:solidFill>
                <a:effectLst/>
                <a:latin typeface="Times" pitchFamily="18" charset="0"/>
                <a:ea typeface="+mn-ea"/>
                <a:cs typeface="+mn-cs"/>
              </a:rPr>
              <a:t>Actions of an entity can be traced uniquely to that entity </a:t>
            </a:r>
            <a:endParaRPr lang="en-US" dirty="0">
              <a:effectLst/>
            </a:endParaRPr>
          </a:p>
          <a:p>
            <a:r>
              <a:rPr lang="en-VN" sz="1200" kern="1200" dirty="0">
                <a:solidFill>
                  <a:schemeClr val="tx1"/>
                </a:solidFill>
                <a:effectLst/>
                <a:latin typeface="Times" pitchFamily="18" charset="0"/>
                <a:ea typeface="+mn-ea"/>
                <a:cs typeface="+mn-cs"/>
              </a:rPr>
              <a:t>􏰀  </a:t>
            </a:r>
            <a:r>
              <a:rPr lang="en-US" sz="1200" kern="1200" dirty="0">
                <a:solidFill>
                  <a:schemeClr val="tx1"/>
                </a:solidFill>
                <a:effectLst/>
                <a:latin typeface="Times" pitchFamily="18" charset="0"/>
                <a:ea typeface="+mn-ea"/>
                <a:cs typeface="+mn-cs"/>
              </a:rPr>
              <a:t>Supports: non-repudiation, deterrence, fault isolation, intrusion detection and prevention, after-action recovery and legal action </a:t>
            </a:r>
            <a:endParaRPr lang="en-US" dirty="0">
              <a:effectLst/>
            </a:endParaRPr>
          </a:p>
          <a:p>
            <a:endParaRPr lang="en-US" dirty="0">
              <a:effectLst/>
            </a:endParaRPr>
          </a:p>
          <a:p>
            <a:endParaRPr lang="en-VN" dirty="0"/>
          </a:p>
        </p:txBody>
      </p:sp>
      <p:sp>
        <p:nvSpPr>
          <p:cNvPr id="4" name="Slide Number Placeholder 3"/>
          <p:cNvSpPr>
            <a:spLocks noGrp="1"/>
          </p:cNvSpPr>
          <p:nvPr>
            <p:ph type="sldNum" sz="quarter" idx="5"/>
          </p:nvPr>
        </p:nvSpPr>
        <p:spPr/>
        <p:txBody>
          <a:bodyPr/>
          <a:lstStyle/>
          <a:p>
            <a:pPr>
              <a:defRPr/>
            </a:pPr>
            <a:fld id="{FE7B903D-51FF-4F1D-8D36-ED28A7ED2C0D}" type="slidenum">
              <a:rPr lang="de-DE" altLang="en-US" smtClean="0"/>
              <a:pPr>
                <a:defRPr/>
              </a:pPr>
              <a:t>9</a:t>
            </a:fld>
            <a:endParaRPr lang="de-DE" altLang="en-US"/>
          </a:p>
        </p:txBody>
      </p:sp>
    </p:spTree>
    <p:extLst>
      <p:ext uri="{BB962C8B-B14F-4D97-AF65-F5344CB8AC3E}">
        <p14:creationId xmlns:p14="http://schemas.microsoft.com/office/powerpoint/2010/main" val="625540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43EEBCC1-1973-4794-BE56-92D10745985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CBC8D966-E8E6-4F26-9A03-58BAE365936A}" type="slidenum">
              <a:rPr lang="de-DE" altLang="en-US" sz="1200" smtClean="0"/>
              <a:pPr/>
              <a:t>15</a:t>
            </a:fld>
            <a:endParaRPr lang="de-DE" altLang="en-US" sz="1200"/>
          </a:p>
        </p:txBody>
      </p:sp>
      <p:sp>
        <p:nvSpPr>
          <p:cNvPr id="30723" name="Rectangle 2">
            <a:extLst>
              <a:ext uri="{FF2B5EF4-FFF2-40B4-BE49-F238E27FC236}">
                <a16:creationId xmlns:a16="http://schemas.microsoft.com/office/drawing/2014/main" id="{CDB16966-5FE4-46B0-B04A-57F63888D79C}"/>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6F864526-2977-4197-A2D5-B89FA7DE98D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a:p>
            <a:r>
              <a:rPr lang="de-DE" altLang="en-US" dirty="0"/>
              <a:t>Audit: </a:t>
            </a:r>
            <a:r>
              <a:rPr lang="de-DE" altLang="en-US" dirty="0" err="1"/>
              <a:t>kiểm</a:t>
            </a:r>
            <a:r>
              <a:rPr lang="de-DE" altLang="en-US" dirty="0"/>
              <a:t> </a:t>
            </a:r>
            <a:r>
              <a:rPr lang="de-DE" altLang="en-US" dirty="0" err="1"/>
              <a:t>tra</a:t>
            </a:r>
            <a:endParaRPr lang="de-DE"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EE50D363-3E1A-4245-98BA-3C9E245213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1875F685-0132-4901-887E-E5E9A86B786C}" type="slidenum">
              <a:rPr lang="de-DE" altLang="en-US" sz="1200" smtClean="0"/>
              <a:pPr/>
              <a:t>16</a:t>
            </a:fld>
            <a:endParaRPr lang="de-DE" altLang="en-US" sz="1200"/>
          </a:p>
        </p:txBody>
      </p:sp>
      <p:sp>
        <p:nvSpPr>
          <p:cNvPr id="32771" name="Rectangle 2">
            <a:extLst>
              <a:ext uri="{FF2B5EF4-FFF2-40B4-BE49-F238E27FC236}">
                <a16:creationId xmlns:a16="http://schemas.microsoft.com/office/drawing/2014/main" id="{7AE951FC-49E0-4A2F-A9AC-B9A1E5E54CDC}"/>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640D115F-3084-4FA1-AA3F-3C02A89E39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ISO 7498-2 defines two types of non-repudiation service.</a:t>
            </a:r>
          </a:p>
          <a:p>
            <a:r>
              <a:rPr lang="en-US" altLang="en-US" i="1"/>
              <a:t>Non-repudiation with proof of origin</a:t>
            </a:r>
            <a:r>
              <a:rPr lang="en-US" altLang="en-US"/>
              <a:t>.  The recipient of data is provided with proof of the origin of data.  This will protect against any subsequent attempt by the sender to falsely deny sending the data.</a:t>
            </a:r>
          </a:p>
          <a:p>
            <a:r>
              <a:rPr lang="en-US" altLang="en-US" i="1"/>
              <a:t>Non-repudiation with proof of delivery</a:t>
            </a:r>
            <a:r>
              <a:rPr lang="en-US" altLang="en-US"/>
              <a:t>.  The sender of data is provided with proof of delivery of data.  This will protect against any subsequent attempt by the recipient to falsely deny receiving the data.</a:t>
            </a:r>
          </a:p>
          <a:p>
            <a:endParaRPr lang="en-US" altLang="en-US"/>
          </a:p>
          <a:p>
            <a:endParaRPr lang="en-US" altLang="en-US"/>
          </a:p>
          <a:p>
            <a:endParaRPr lang="de-DE"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pPr>
              <a:defRPr/>
            </a:pPr>
            <a:fld id="{FE7B903D-51FF-4F1D-8D36-ED28A7ED2C0D}" type="slidenum">
              <a:rPr lang="de-DE" altLang="en-US" smtClean="0"/>
              <a:pPr>
                <a:defRPr/>
              </a:pPr>
              <a:t>22</a:t>
            </a:fld>
            <a:endParaRPr lang="de-DE" altLang="en-US"/>
          </a:p>
        </p:txBody>
      </p:sp>
    </p:spTree>
    <p:extLst>
      <p:ext uri="{BB962C8B-B14F-4D97-AF65-F5344CB8AC3E}">
        <p14:creationId xmlns:p14="http://schemas.microsoft.com/office/powerpoint/2010/main" val="1722309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Times" pitchFamily="18" charset="0"/>
                <a:ea typeface="+mn-ea"/>
                <a:cs typeface="+mn-cs"/>
              </a:rPr>
              <a:t>Security Policy </a:t>
            </a:r>
            <a:endParaRPr lang="en-US" dirty="0">
              <a:effectLst/>
            </a:endParaRPr>
          </a:p>
          <a:p>
            <a:r>
              <a:rPr lang="en-VN" sz="1200" kern="1200" dirty="0">
                <a:solidFill>
                  <a:schemeClr val="tx1"/>
                </a:solidFill>
                <a:effectLst/>
                <a:latin typeface="Times" pitchFamily="18" charset="0"/>
                <a:ea typeface="+mn-ea"/>
                <a:cs typeface="+mn-cs"/>
              </a:rPr>
              <a:t>􏰀 </a:t>
            </a:r>
            <a:r>
              <a:rPr lang="en-US" sz="1200" kern="1200" dirty="0">
                <a:solidFill>
                  <a:schemeClr val="tx1"/>
                </a:solidFill>
                <a:effectLst/>
                <a:latin typeface="Times" pitchFamily="18" charset="0"/>
                <a:ea typeface="+mn-ea"/>
                <a:cs typeface="+mn-cs"/>
              </a:rPr>
              <a:t>Set of rules and practices that specifies how a system provides security services to protect assets </a:t>
            </a:r>
            <a:endParaRPr lang="en-US" dirty="0">
              <a:effectLst/>
            </a:endParaRPr>
          </a:p>
          <a:p>
            <a:r>
              <a:rPr lang="en-US" sz="1200" kern="1200" dirty="0">
                <a:solidFill>
                  <a:schemeClr val="tx1"/>
                </a:solidFill>
                <a:effectLst/>
                <a:latin typeface="Times" pitchFamily="18" charset="0"/>
                <a:ea typeface="+mn-ea"/>
                <a:cs typeface="+mn-cs"/>
              </a:rPr>
              <a:t>Threats </a:t>
            </a:r>
            <a:endParaRPr lang="en-US" dirty="0">
              <a:effectLst/>
            </a:endParaRPr>
          </a:p>
          <a:p>
            <a:r>
              <a:rPr lang="en-VN" sz="1200" kern="1200" dirty="0">
                <a:solidFill>
                  <a:schemeClr val="tx1"/>
                </a:solidFill>
                <a:effectLst/>
                <a:latin typeface="Times" pitchFamily="18" charset="0"/>
                <a:ea typeface="+mn-ea"/>
                <a:cs typeface="+mn-cs"/>
              </a:rPr>
              <a:t>􏰀 </a:t>
            </a:r>
            <a:r>
              <a:rPr lang="en-US" sz="1200" kern="1200" dirty="0">
                <a:solidFill>
                  <a:schemeClr val="tx1"/>
                </a:solidFill>
                <a:effectLst/>
                <a:latin typeface="Times" pitchFamily="18" charset="0"/>
                <a:ea typeface="+mn-ea"/>
                <a:cs typeface="+mn-cs"/>
              </a:rPr>
              <a:t>Potential violation of security policy by exploiting a vulnerability </a:t>
            </a:r>
            <a:endParaRPr lang="en-US" dirty="0">
              <a:effectLst/>
            </a:endParaRPr>
          </a:p>
          <a:p>
            <a:endParaRPr lang="en-VN" dirty="0"/>
          </a:p>
        </p:txBody>
      </p:sp>
      <p:sp>
        <p:nvSpPr>
          <p:cNvPr id="4" name="Slide Number Placeholder 3"/>
          <p:cNvSpPr>
            <a:spLocks noGrp="1"/>
          </p:cNvSpPr>
          <p:nvPr>
            <p:ph type="sldNum" sz="quarter" idx="5"/>
          </p:nvPr>
        </p:nvSpPr>
        <p:spPr/>
        <p:txBody>
          <a:bodyPr/>
          <a:lstStyle/>
          <a:p>
            <a:pPr>
              <a:defRPr/>
            </a:pPr>
            <a:fld id="{FE7B903D-51FF-4F1D-8D36-ED28A7ED2C0D}" type="slidenum">
              <a:rPr lang="de-DE" altLang="en-US" smtClean="0"/>
              <a:pPr>
                <a:defRPr/>
              </a:pPr>
              <a:t>24</a:t>
            </a:fld>
            <a:endParaRPr lang="de-DE" altLang="en-US"/>
          </a:p>
        </p:txBody>
      </p:sp>
    </p:spTree>
    <p:extLst>
      <p:ext uri="{BB962C8B-B14F-4D97-AF65-F5344CB8AC3E}">
        <p14:creationId xmlns:p14="http://schemas.microsoft.com/office/powerpoint/2010/main" val="1580347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descr="logoTDT-banquyen">
            <a:extLst>
              <a:ext uri="{FF2B5EF4-FFF2-40B4-BE49-F238E27FC236}">
                <a16:creationId xmlns:a16="http://schemas.microsoft.com/office/drawing/2014/main" id="{EBBECF49-7A72-496E-8F62-2AFC90163BD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25" y="12700"/>
            <a:ext cx="16637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1647816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4" name="Picture 2" descr="logoTDT-banquyen">
            <a:extLst>
              <a:ext uri="{FF2B5EF4-FFF2-40B4-BE49-F238E27FC236}">
                <a16:creationId xmlns:a16="http://schemas.microsoft.com/office/drawing/2014/main" id="{058CBC78-BD20-4364-8E4C-A4E7904D613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25" y="12700"/>
            <a:ext cx="16637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051720" y="281884"/>
            <a:ext cx="6984776" cy="792163"/>
          </a:xfrm>
        </p:spPr>
        <p:txBody>
          <a:bodyPr/>
          <a:lstStyle>
            <a:lvl1pPr>
              <a:defRPr sz="4000"/>
            </a:lvl1pPr>
          </a:lstStyle>
          <a:p>
            <a:r>
              <a:rPr lang="en-US" dirty="0"/>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902161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60350"/>
            <a:ext cx="1943100" cy="604837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85800" y="260350"/>
            <a:ext cx="5676900" cy="60483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3162497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pic>
        <p:nvPicPr>
          <p:cNvPr id="6" name="Picture 2" descr="logoTDT-banquyen">
            <a:extLst>
              <a:ext uri="{FF2B5EF4-FFF2-40B4-BE49-F238E27FC236}">
                <a16:creationId xmlns:a16="http://schemas.microsoft.com/office/drawing/2014/main" id="{F35CB381-DAEF-4DB6-B1B4-8AE58841C27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25" y="12700"/>
            <a:ext cx="16637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051720" y="260648"/>
            <a:ext cx="6696744" cy="792163"/>
          </a:xfrm>
        </p:spPr>
        <p:txBody>
          <a:bodyPr/>
          <a:lstStyle>
            <a:lvl1pPr>
              <a:defRPr sz="4000"/>
            </a:lvl1pPr>
          </a:lstStyle>
          <a:p>
            <a:r>
              <a:rPr lang="en-US" dirty="0"/>
              <a:t>Click to edit Master title style</a:t>
            </a:r>
            <a:endParaRPr lang="en-GB" dirty="0"/>
          </a:p>
        </p:txBody>
      </p:sp>
      <p:sp>
        <p:nvSpPr>
          <p:cNvPr id="3" name="Text Placeholder 2"/>
          <p:cNvSpPr>
            <a:spLocks noGrp="1"/>
          </p:cNvSpPr>
          <p:nvPr>
            <p:ph type="body" sz="half" idx="1"/>
          </p:nvPr>
        </p:nvSpPr>
        <p:spPr>
          <a:xfrm>
            <a:off x="685800" y="1341438"/>
            <a:ext cx="3810000" cy="49672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4648200" y="1341438"/>
            <a:ext cx="3810000" cy="2406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4648200" y="3900488"/>
            <a:ext cx="3810000" cy="2408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50744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2" descr="logoTDT-banquyen">
            <a:extLst>
              <a:ext uri="{FF2B5EF4-FFF2-40B4-BE49-F238E27FC236}">
                <a16:creationId xmlns:a16="http://schemas.microsoft.com/office/drawing/2014/main" id="{B769F51F-6E26-433F-A03A-B54AEAC37FA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25" y="12700"/>
            <a:ext cx="16637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799184" y="260648"/>
            <a:ext cx="7344816" cy="792163"/>
          </a:xfrm>
        </p:spPr>
        <p:txBody>
          <a:bodyPr/>
          <a:lstStyle>
            <a:lvl1pPr>
              <a:defRPr sz="4000"/>
            </a:lvl1p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25153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2" descr="logoTDT-banquyen">
            <a:extLst>
              <a:ext uri="{FF2B5EF4-FFF2-40B4-BE49-F238E27FC236}">
                <a16:creationId xmlns:a16="http://schemas.microsoft.com/office/drawing/2014/main" id="{9E655C5A-8D37-41A4-8003-D965D099C7A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25" y="12700"/>
            <a:ext cx="16637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804468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2" descr="logoTDT-banquyen">
            <a:extLst>
              <a:ext uri="{FF2B5EF4-FFF2-40B4-BE49-F238E27FC236}">
                <a16:creationId xmlns:a16="http://schemas.microsoft.com/office/drawing/2014/main" id="{0B368F5D-74AB-400F-B856-631B9AEE14C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25" y="12700"/>
            <a:ext cx="16637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123728" y="265296"/>
            <a:ext cx="6840760" cy="792163"/>
          </a:xfrm>
        </p:spPr>
        <p:txBody>
          <a:bodyPr/>
          <a:lstStyle>
            <a:lvl1pPr>
              <a:defRPr sz="4000"/>
            </a:lvl1pPr>
          </a:lstStyle>
          <a:p>
            <a:r>
              <a:rPr lang="en-US"/>
              <a:t>Click to edit Master title style</a:t>
            </a:r>
            <a:endParaRPr lang="en-GB"/>
          </a:p>
        </p:txBody>
      </p:sp>
      <p:sp>
        <p:nvSpPr>
          <p:cNvPr id="3" name="Content Placeholder 2"/>
          <p:cNvSpPr>
            <a:spLocks noGrp="1"/>
          </p:cNvSpPr>
          <p:nvPr>
            <p:ph sz="half" idx="1"/>
          </p:nvPr>
        </p:nvSpPr>
        <p:spPr>
          <a:xfrm>
            <a:off x="685800" y="1341438"/>
            <a:ext cx="38100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341438"/>
            <a:ext cx="38100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71647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2" descr="logoTDT-banquyen">
            <a:extLst>
              <a:ext uri="{FF2B5EF4-FFF2-40B4-BE49-F238E27FC236}">
                <a16:creationId xmlns:a16="http://schemas.microsoft.com/office/drawing/2014/main" id="{EAA62944-BC7D-4555-8B89-134A3564D72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25" y="12700"/>
            <a:ext cx="16637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907704" y="140494"/>
            <a:ext cx="6624736" cy="1143000"/>
          </a:xfrm>
        </p:spPr>
        <p:txBody>
          <a:bodyPr/>
          <a:lstStyle>
            <a:lvl1pPr>
              <a:defRPr sz="4000"/>
            </a:lvl1pPr>
          </a:lstStyle>
          <a:p>
            <a:r>
              <a:rPr lang="en-US" dirty="0"/>
              <a:t>Click to edit Master title style</a:t>
            </a:r>
            <a:endParaRPr lang="en-GB"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715541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logoTDT-banquyen">
            <a:extLst>
              <a:ext uri="{FF2B5EF4-FFF2-40B4-BE49-F238E27FC236}">
                <a16:creationId xmlns:a16="http://schemas.microsoft.com/office/drawing/2014/main" id="{9A8FF528-8F44-43EA-8752-D306394CFAF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25" y="12700"/>
            <a:ext cx="16637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835696" y="265112"/>
            <a:ext cx="6696029" cy="792163"/>
          </a:xfrm>
        </p:spPr>
        <p:txBody>
          <a:bodyPr/>
          <a:lstStyle>
            <a:lvl1pPr>
              <a:defRPr sz="4000"/>
            </a:lvl1pPr>
          </a:lstStyle>
          <a:p>
            <a:r>
              <a:rPr lang="en-US" dirty="0"/>
              <a:t>Click to edit Master title style</a:t>
            </a:r>
            <a:endParaRPr lang="en-GB" dirty="0"/>
          </a:p>
        </p:txBody>
      </p:sp>
    </p:spTree>
    <p:extLst>
      <p:ext uri="{BB962C8B-B14F-4D97-AF65-F5344CB8AC3E}">
        <p14:creationId xmlns:p14="http://schemas.microsoft.com/office/powerpoint/2010/main" val="1059705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logoTDT-banquyen">
            <a:extLst>
              <a:ext uri="{FF2B5EF4-FFF2-40B4-BE49-F238E27FC236}">
                <a16:creationId xmlns:a16="http://schemas.microsoft.com/office/drawing/2014/main" id="{1EF41903-B016-469D-9985-2C739619443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25" y="12700"/>
            <a:ext cx="16637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6331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04518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2" descr="logoTDT-banquyen">
            <a:extLst>
              <a:ext uri="{FF2B5EF4-FFF2-40B4-BE49-F238E27FC236}">
                <a16:creationId xmlns:a16="http://schemas.microsoft.com/office/drawing/2014/main" id="{88FC0150-13B4-4BF7-B943-E5AC5B9FE34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25" y="12700"/>
            <a:ext cx="16637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2778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835A416-0BA9-4264-8A01-EEB3FFAC9EE0}"/>
              </a:ext>
            </a:extLst>
          </p:cNvPr>
          <p:cNvSpPr>
            <a:spLocks noGrp="1" noChangeArrowheads="1"/>
          </p:cNvSpPr>
          <p:nvPr>
            <p:ph type="title"/>
          </p:nvPr>
        </p:nvSpPr>
        <p:spPr bwMode="auto">
          <a:xfrm>
            <a:off x="685800" y="260350"/>
            <a:ext cx="770255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bodyPr>
          <a:lstStyle/>
          <a:p>
            <a:pPr lvl="0"/>
            <a:r>
              <a:rPr lang="de-DE" altLang="en-US"/>
              <a:t>Click to edit Master title style</a:t>
            </a:r>
          </a:p>
        </p:txBody>
      </p:sp>
      <p:sp>
        <p:nvSpPr>
          <p:cNvPr id="1027" name="Rectangle 3">
            <a:extLst>
              <a:ext uri="{FF2B5EF4-FFF2-40B4-BE49-F238E27FC236}">
                <a16:creationId xmlns:a16="http://schemas.microsoft.com/office/drawing/2014/main" id="{0B2CA537-2676-4E51-AAC8-F0C3E5F1A56F}"/>
              </a:ext>
            </a:extLst>
          </p:cNvPr>
          <p:cNvSpPr>
            <a:spLocks noGrp="1" noChangeArrowheads="1"/>
          </p:cNvSpPr>
          <p:nvPr>
            <p:ph type="body" idx="1"/>
          </p:nvPr>
        </p:nvSpPr>
        <p:spPr bwMode="auto">
          <a:xfrm>
            <a:off x="685800" y="1341438"/>
            <a:ext cx="77724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bodyPr>
          <a:lstStyle/>
          <a:p>
            <a:pPr lvl="0"/>
            <a:r>
              <a:rPr lang="de-DE" altLang="en-US"/>
              <a:t>Click to edit Master text styles</a:t>
            </a:r>
          </a:p>
          <a:p>
            <a:pPr lvl="1"/>
            <a:r>
              <a:rPr lang="de-DE" altLang="en-US"/>
              <a:t>Second level</a:t>
            </a:r>
          </a:p>
          <a:p>
            <a:pPr lvl="2"/>
            <a:r>
              <a:rPr lang="de-DE" altLang="en-US"/>
              <a:t>Third level</a:t>
            </a:r>
          </a:p>
          <a:p>
            <a:pPr lvl="3"/>
            <a:r>
              <a:rPr lang="de-DE" altLang="en-US"/>
              <a:t>Fourth level</a:t>
            </a:r>
          </a:p>
          <a:p>
            <a:pPr lvl="4"/>
            <a:r>
              <a:rPr lang="de-DE" altLang="en-US"/>
              <a:t>Fifth level</a:t>
            </a:r>
          </a:p>
        </p:txBody>
      </p:sp>
      <p:sp>
        <p:nvSpPr>
          <p:cNvPr id="1028" name="Line 4">
            <a:extLst>
              <a:ext uri="{FF2B5EF4-FFF2-40B4-BE49-F238E27FC236}">
                <a16:creationId xmlns:a16="http://schemas.microsoft.com/office/drawing/2014/main" id="{411683D1-7B74-4FD6-AA23-0A865C918354}"/>
              </a:ext>
            </a:extLst>
          </p:cNvPr>
          <p:cNvSpPr>
            <a:spLocks noChangeShapeType="1"/>
          </p:cNvSpPr>
          <p:nvPr userDrawn="1"/>
        </p:nvSpPr>
        <p:spPr bwMode="auto">
          <a:xfrm>
            <a:off x="323850" y="1196975"/>
            <a:ext cx="8382000" cy="0"/>
          </a:xfrm>
          <a:prstGeom prst="line">
            <a:avLst/>
          </a:prstGeom>
          <a:noFill/>
          <a:ln w="38100">
            <a:solidFill>
              <a:srgbClr val="16AFC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5093" name="Text Box 5">
            <a:extLst>
              <a:ext uri="{FF2B5EF4-FFF2-40B4-BE49-F238E27FC236}">
                <a16:creationId xmlns:a16="http://schemas.microsoft.com/office/drawing/2014/main" id="{BB2D38F9-5A3D-4000-83B0-1B26F0433CDD}"/>
              </a:ext>
            </a:extLst>
          </p:cNvPr>
          <p:cNvSpPr txBox="1">
            <a:spLocks noChangeArrowheads="1"/>
          </p:cNvSpPr>
          <p:nvPr userDrawn="1"/>
        </p:nvSpPr>
        <p:spPr bwMode="auto">
          <a:xfrm>
            <a:off x="6732588" y="6508750"/>
            <a:ext cx="2016125" cy="336550"/>
          </a:xfrm>
          <a:prstGeom prst="rect">
            <a:avLst/>
          </a:prstGeom>
          <a:noFill/>
          <a:ln w="9525">
            <a:noFill/>
            <a:miter lim="800000"/>
            <a:headEnd/>
            <a:tailEnd/>
          </a:ln>
          <a:effectLst/>
        </p:spPr>
        <p:txBody>
          <a:bodyPr>
            <a:spAutoFit/>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pPr algn="r">
              <a:defRPr/>
            </a:pPr>
            <a:r>
              <a:rPr lang="en-GB" altLang="en-US" sz="1600" dirty="0">
                <a:latin typeface="Arial" panose="020B0604020202020204" pitchFamily="34" charset="0"/>
                <a:cs typeface="Arial" panose="020B0604020202020204" pitchFamily="34" charset="0"/>
              </a:rPr>
              <a:t>Chapter</a:t>
            </a:r>
            <a:r>
              <a:rPr lang="en-GB" altLang="en-US" sz="1600" dirty="0">
                <a:latin typeface="Arial" panose="020B0604020202020204" pitchFamily="34" charset="0"/>
              </a:rPr>
              <a:t> 2: </a:t>
            </a:r>
            <a:fld id="{F82382A3-3314-49A0-B193-00795800CFEF}" type="slidenum">
              <a:rPr lang="de-DE" altLang="en-US" sz="1600" smtClean="0">
                <a:latin typeface="Arial" panose="020B0604020202020204" pitchFamily="34" charset="0"/>
              </a:rPr>
              <a:pPr algn="r">
                <a:defRPr/>
              </a:pPr>
              <a:t>‹#›</a:t>
            </a:fld>
            <a:r>
              <a:rPr lang="en-GB" altLang="en-US" sz="1600" dirty="0">
                <a:latin typeface="Arial" panose="020B0604020202020204" pitchFamily="34" charset="0"/>
              </a:rPr>
              <a:t> </a:t>
            </a:r>
          </a:p>
        </p:txBody>
      </p:sp>
      <p:sp>
        <p:nvSpPr>
          <p:cNvPr id="1030" name="Line 6">
            <a:extLst>
              <a:ext uri="{FF2B5EF4-FFF2-40B4-BE49-F238E27FC236}">
                <a16:creationId xmlns:a16="http://schemas.microsoft.com/office/drawing/2014/main" id="{48E10BD9-0495-4989-B7AE-19AEDC4AB44D}"/>
              </a:ext>
            </a:extLst>
          </p:cNvPr>
          <p:cNvSpPr>
            <a:spLocks noChangeShapeType="1"/>
          </p:cNvSpPr>
          <p:nvPr userDrawn="1"/>
        </p:nvSpPr>
        <p:spPr bwMode="auto">
          <a:xfrm>
            <a:off x="323850" y="6453188"/>
            <a:ext cx="8382000" cy="0"/>
          </a:xfrm>
          <a:prstGeom prst="line">
            <a:avLst/>
          </a:prstGeom>
          <a:noFill/>
          <a:ln w="38100">
            <a:solidFill>
              <a:srgbClr val="16AFC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 name="TextBox 6">
            <a:extLst>
              <a:ext uri="{FF2B5EF4-FFF2-40B4-BE49-F238E27FC236}">
                <a16:creationId xmlns:a16="http://schemas.microsoft.com/office/drawing/2014/main" id="{455BC5BE-2F37-4A48-B2D4-1945B718102B}"/>
              </a:ext>
            </a:extLst>
          </p:cNvPr>
          <p:cNvSpPr txBox="1"/>
          <p:nvPr userDrawn="1"/>
        </p:nvSpPr>
        <p:spPr>
          <a:xfrm>
            <a:off x="304800" y="6511527"/>
            <a:ext cx="1219200" cy="338554"/>
          </a:xfrm>
          <a:prstGeom prst="rect">
            <a:avLst/>
          </a:prstGeom>
          <a:noFill/>
        </p:spPr>
        <p:txBody>
          <a:bodyPr wrap="square" rtlCol="0">
            <a:spAutoFit/>
          </a:bodyPr>
          <a:lstStyle/>
          <a:p>
            <a:r>
              <a:rPr lang="en-US" sz="1600" b="1" dirty="0"/>
              <a:t>01-2020</a:t>
            </a:r>
          </a:p>
        </p:txBody>
      </p:sp>
      <p:sp>
        <p:nvSpPr>
          <p:cNvPr id="8" name="TextBox 7">
            <a:extLst>
              <a:ext uri="{FF2B5EF4-FFF2-40B4-BE49-F238E27FC236}">
                <a16:creationId xmlns:a16="http://schemas.microsoft.com/office/drawing/2014/main" id="{3B3C8E40-71AC-4A60-8724-9EFF1F893A47}"/>
              </a:ext>
            </a:extLst>
          </p:cNvPr>
          <p:cNvSpPr txBox="1"/>
          <p:nvPr userDrawn="1"/>
        </p:nvSpPr>
        <p:spPr>
          <a:xfrm>
            <a:off x="2411413" y="6511527"/>
            <a:ext cx="4608859" cy="338554"/>
          </a:xfrm>
          <a:prstGeom prst="rect">
            <a:avLst/>
          </a:prstGeom>
          <a:noFill/>
        </p:spPr>
        <p:txBody>
          <a:bodyPr wrap="square" rtlCol="0">
            <a:spAutoFit/>
          </a:bodyPr>
          <a:lstStyle/>
          <a:p>
            <a:r>
              <a:rPr lang="en-US" sz="1600" b="1" kern="1200" dirty="0">
                <a:solidFill>
                  <a:schemeClr val="tx1"/>
                </a:solidFill>
                <a:effectLst/>
                <a:latin typeface="+mn-lt"/>
                <a:ea typeface="+mn-ea"/>
                <a:cs typeface="+mn-cs"/>
              </a:rPr>
              <a:t>502049–Introduction to information security</a:t>
            </a:r>
            <a:endParaRPr lang="en-US" sz="1600" b="1" dirty="0">
              <a:latin typeface="+mn-lt"/>
            </a:endParaRPr>
          </a:p>
        </p:txBody>
      </p:sp>
    </p:spTree>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0" r:id="rId8"/>
    <p:sldLayoutId id="2147483699" r:id="rId9"/>
    <p:sldLayoutId id="2147483700" r:id="rId10"/>
    <p:sldLayoutId id="2147483691" r:id="rId11"/>
    <p:sldLayoutId id="2147483701" r:id="rId12"/>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lr>
          <a:srgbClr val="16AFC2"/>
        </a:buClr>
        <a:buSzPct val="125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9966"/>
        </a:buClr>
        <a:buSzPct val="85000"/>
        <a:buFont typeface="Wingdings" panose="05000000000000000000" pitchFamily="2" charset="2"/>
        <a:buChar char="Ø"/>
        <a:defRPr sz="2800">
          <a:solidFill>
            <a:schemeClr val="tx1"/>
          </a:solidFill>
          <a:latin typeface="+mn-lt"/>
        </a:defRPr>
      </a:lvl2pPr>
      <a:lvl3pPr marL="1143000" indent="-228600" algn="l" rtl="0" eaLnBrk="0" fontAlgn="base" hangingPunct="0">
        <a:spcBef>
          <a:spcPct val="20000"/>
        </a:spcBef>
        <a:spcAft>
          <a:spcPct val="0"/>
        </a:spcAft>
        <a:buSzPct val="150000"/>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mailto:nguyenngoctu@tdtu.edu.v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1D9A1DF2-0093-44AD-812A-6950BE79B825}"/>
              </a:ext>
            </a:extLst>
          </p:cNvPr>
          <p:cNvSpPr>
            <a:spLocks noGrp="1" noChangeArrowheads="1"/>
          </p:cNvSpPr>
          <p:nvPr>
            <p:ph type="title"/>
          </p:nvPr>
        </p:nvSpPr>
        <p:spPr>
          <a:xfrm>
            <a:off x="2771775" y="115888"/>
            <a:ext cx="5368925" cy="792162"/>
          </a:xfrm>
        </p:spPr>
        <p:txBody>
          <a:bodyPr/>
          <a:lstStyle/>
          <a:p>
            <a:pPr algn="ctr" eaLnBrk="1" hangingPunct="1"/>
            <a:r>
              <a:rPr lang="en-US" altLang="en-US"/>
              <a:t>502049 – Introduction to Information Security</a:t>
            </a:r>
            <a:endParaRPr lang="en-GB" altLang="en-US"/>
          </a:p>
        </p:txBody>
      </p:sp>
      <p:sp>
        <p:nvSpPr>
          <p:cNvPr id="13315" name="Content Placeholder 2">
            <a:extLst>
              <a:ext uri="{FF2B5EF4-FFF2-40B4-BE49-F238E27FC236}">
                <a16:creationId xmlns:a16="http://schemas.microsoft.com/office/drawing/2014/main" id="{40C80A85-8428-4F04-9DC5-1372080F8C60}"/>
              </a:ext>
            </a:extLst>
          </p:cNvPr>
          <p:cNvSpPr>
            <a:spLocks noGrp="1" noChangeArrowheads="1"/>
          </p:cNvSpPr>
          <p:nvPr>
            <p:ph idx="1"/>
          </p:nvPr>
        </p:nvSpPr>
        <p:spPr>
          <a:xfrm>
            <a:off x="359507" y="4149080"/>
            <a:ext cx="4824536" cy="1783655"/>
          </a:xfrm>
        </p:spPr>
        <p:txBody>
          <a:bodyPr/>
          <a:lstStyle/>
          <a:p>
            <a:pPr algn="ctr" eaLnBrk="1" hangingPunct="1">
              <a:buFont typeface="Wingdings" panose="05000000000000000000" pitchFamily="2" charset="2"/>
              <a:buNone/>
            </a:pPr>
            <a:r>
              <a:rPr lang="en-GB" altLang="en-US" dirty="0"/>
              <a:t>Ngoc Tu Huynh, PhD</a:t>
            </a:r>
          </a:p>
          <a:p>
            <a:pPr algn="ctr" eaLnBrk="1" hangingPunct="1">
              <a:buFont typeface="Wingdings" panose="05000000000000000000" pitchFamily="2" charset="2"/>
              <a:buNone/>
            </a:pPr>
            <a:r>
              <a:rPr lang="en-GB" altLang="en-US" sz="2200" dirty="0">
                <a:solidFill>
                  <a:srgbClr val="FF0000"/>
                </a:solidFill>
                <a:hlinkClick r:id="rId2">
                  <a:extLst>
                    <a:ext uri="{A12FA001-AC4F-418D-AE19-62706E023703}">
                      <ahyp:hlinkClr xmlns:ahyp="http://schemas.microsoft.com/office/drawing/2018/hyperlinkcolor" val="tx"/>
                    </a:ext>
                  </a:extLst>
                </a:hlinkClick>
              </a:rPr>
              <a:t>huynhngoctu@tdtu.edu.vn</a:t>
            </a:r>
            <a:endParaRPr lang="en-GB" altLang="en-US" sz="2200" dirty="0">
              <a:solidFill>
                <a:srgbClr val="FF0000"/>
              </a:solidFill>
            </a:endParaRPr>
          </a:p>
        </p:txBody>
      </p:sp>
      <p:pic>
        <p:nvPicPr>
          <p:cNvPr id="13316" name="Picture 2">
            <a:extLst>
              <a:ext uri="{FF2B5EF4-FFF2-40B4-BE49-F238E27FC236}">
                <a16:creationId xmlns:a16="http://schemas.microsoft.com/office/drawing/2014/main" id="{1AF20EB5-F344-469A-BB52-8E13E3E372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1357313"/>
            <a:ext cx="2232248" cy="2647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a:extLst>
              <a:ext uri="{FF2B5EF4-FFF2-40B4-BE49-F238E27FC236}">
                <a16:creationId xmlns:a16="http://schemas.microsoft.com/office/drawing/2014/main" id="{0E2076DD-4A36-4D39-8891-1036AB868E2E}"/>
              </a:ext>
            </a:extLst>
          </p:cNvPr>
          <p:cNvSpPr txBox="1">
            <a:spLocks noChangeArrowheads="1"/>
          </p:cNvSpPr>
          <p:nvPr/>
        </p:nvSpPr>
        <p:spPr bwMode="auto">
          <a:xfrm>
            <a:off x="323528" y="1484784"/>
            <a:ext cx="4508110"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bodyPr>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a:lstStyle>
          <a:p>
            <a:pPr eaLnBrk="1" hangingPunct="1"/>
            <a:r>
              <a:rPr lang="en-GB" altLang="en-US" kern="0" dirty="0"/>
              <a:t>Chapter 2:</a:t>
            </a:r>
            <a:br>
              <a:rPr lang="en-GB" altLang="en-US" kern="0" dirty="0"/>
            </a:br>
            <a:r>
              <a:rPr lang="en-GB" altLang="en-US" kern="0" dirty="0"/>
              <a:t>Foundations of Computer Security</a:t>
            </a:r>
            <a:endParaRPr lang="de-DE" altLang="en-US" kern="0" dirty="0"/>
          </a:p>
        </p:txBody>
      </p:sp>
      <p:cxnSp>
        <p:nvCxnSpPr>
          <p:cNvPr id="3" name="Straight Connector 2">
            <a:extLst>
              <a:ext uri="{FF2B5EF4-FFF2-40B4-BE49-F238E27FC236}">
                <a16:creationId xmlns:a16="http://schemas.microsoft.com/office/drawing/2014/main" id="{88B172C3-4A19-44D7-839F-950EA8B42720}"/>
              </a:ext>
            </a:extLst>
          </p:cNvPr>
          <p:cNvCxnSpPr/>
          <p:nvPr/>
        </p:nvCxnSpPr>
        <p:spPr bwMode="auto">
          <a:xfrm>
            <a:off x="29189" y="3949977"/>
            <a:ext cx="5940152"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5E5E4322-D5BF-4A73-92CD-62936465720D}"/>
              </a:ext>
            </a:extLst>
          </p:cNvPr>
          <p:cNvSpPr>
            <a:spLocks noGrp="1" noChangeArrowheads="1"/>
          </p:cNvSpPr>
          <p:nvPr>
            <p:ph type="title"/>
          </p:nvPr>
        </p:nvSpPr>
        <p:spPr>
          <a:xfrm>
            <a:off x="1798638" y="260350"/>
            <a:ext cx="7345362" cy="792163"/>
          </a:xfrm>
        </p:spPr>
        <p:txBody>
          <a:bodyPr/>
          <a:lstStyle/>
          <a:p>
            <a:pPr eaLnBrk="1" hangingPunct="1"/>
            <a:r>
              <a:rPr lang="en-GB" altLang="en-US"/>
              <a:t>Confidentiality</a:t>
            </a:r>
            <a:endParaRPr lang="de-DE" altLang="en-US"/>
          </a:p>
        </p:txBody>
      </p:sp>
      <p:sp>
        <p:nvSpPr>
          <p:cNvPr id="22531" name="Rectangle 3">
            <a:extLst>
              <a:ext uri="{FF2B5EF4-FFF2-40B4-BE49-F238E27FC236}">
                <a16:creationId xmlns:a16="http://schemas.microsoft.com/office/drawing/2014/main" id="{452A0F3B-C81A-4692-9A76-0B27B7AA4850}"/>
              </a:ext>
            </a:extLst>
          </p:cNvPr>
          <p:cNvSpPr>
            <a:spLocks noGrp="1" noChangeArrowheads="1"/>
          </p:cNvSpPr>
          <p:nvPr>
            <p:ph type="body" idx="1"/>
          </p:nvPr>
        </p:nvSpPr>
        <p:spPr/>
        <p:txBody>
          <a:bodyPr/>
          <a:lstStyle/>
          <a:p>
            <a:pPr eaLnBrk="1" hangingPunct="1">
              <a:spcBef>
                <a:spcPct val="35000"/>
              </a:spcBef>
            </a:pPr>
            <a:r>
              <a:rPr lang="en-GB" altLang="en-US" sz="2400" dirty="0"/>
              <a:t>Prevent unauthorised disclosure of information (prevent unauthorised </a:t>
            </a:r>
            <a:r>
              <a:rPr lang="en-GB" altLang="en-US" sz="2400" dirty="0">
                <a:solidFill>
                  <a:srgbClr val="CC0000"/>
                </a:solidFill>
              </a:rPr>
              <a:t>reading</a:t>
            </a:r>
            <a:r>
              <a:rPr lang="en-GB" altLang="en-US" sz="2400" dirty="0"/>
              <a:t>).</a:t>
            </a:r>
          </a:p>
          <a:p>
            <a:pPr eaLnBrk="1" hangingPunct="1">
              <a:spcBef>
                <a:spcPct val="35000"/>
              </a:spcBef>
            </a:pPr>
            <a:r>
              <a:rPr lang="en-GB" altLang="en-US" sz="2400" dirty="0">
                <a:solidFill>
                  <a:schemeClr val="accent2"/>
                </a:solidFill>
              </a:rPr>
              <a:t>Secrecy</a:t>
            </a:r>
            <a:r>
              <a:rPr lang="en-GB" altLang="en-US" sz="2400" dirty="0"/>
              <a:t>: protection of date belonging to an organisation.</a:t>
            </a:r>
          </a:p>
          <a:p>
            <a:pPr eaLnBrk="1" hangingPunct="1">
              <a:spcBef>
                <a:spcPct val="35000"/>
              </a:spcBef>
            </a:pPr>
            <a:r>
              <a:rPr lang="en-GB" altLang="en-US" sz="2400" dirty="0"/>
              <a:t>Historically, security and secrecy were closely related; security and confidentiality are sometimes used as synonyms.</a:t>
            </a:r>
          </a:p>
          <a:p>
            <a:pPr eaLnBrk="1" hangingPunct="1">
              <a:spcBef>
                <a:spcPct val="35000"/>
              </a:spcBef>
            </a:pPr>
            <a:r>
              <a:rPr lang="en-GB" altLang="en-US" sz="2400" dirty="0"/>
              <a:t>Do we want to hide the content of a document or its existence? </a:t>
            </a:r>
          </a:p>
          <a:p>
            <a:pPr lvl="1" eaLnBrk="1" hangingPunct="1">
              <a:spcBef>
                <a:spcPct val="35000"/>
              </a:spcBef>
            </a:pPr>
            <a:r>
              <a:rPr lang="en-GB" altLang="en-US" sz="2000" dirty="0"/>
              <a:t>Traffic analysis in network security.</a:t>
            </a:r>
          </a:p>
          <a:p>
            <a:pPr lvl="1" eaLnBrk="1" hangingPunct="1">
              <a:spcBef>
                <a:spcPct val="35000"/>
              </a:spcBef>
            </a:pPr>
            <a:r>
              <a:rPr lang="de-DE" altLang="en-US" sz="2000" dirty="0" err="1"/>
              <a:t>Anonymity</a:t>
            </a:r>
            <a:r>
              <a:rPr lang="de-DE" altLang="en-US" sz="2000" dirty="0"/>
              <a:t>, </a:t>
            </a:r>
            <a:r>
              <a:rPr lang="de-DE" altLang="en-US" sz="2000" dirty="0" err="1"/>
              <a:t>unlinkability</a:t>
            </a:r>
            <a:endParaRPr lang="de-DE" alt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20B48EF3-F5A2-4A7B-BA9E-CC6C340148E9}"/>
              </a:ext>
            </a:extLst>
          </p:cNvPr>
          <p:cNvSpPr>
            <a:spLocks noGrp="1" noChangeArrowheads="1"/>
          </p:cNvSpPr>
          <p:nvPr>
            <p:ph type="title"/>
          </p:nvPr>
        </p:nvSpPr>
        <p:spPr>
          <a:xfrm>
            <a:off x="1798638" y="260350"/>
            <a:ext cx="7345362" cy="792163"/>
          </a:xfrm>
        </p:spPr>
        <p:txBody>
          <a:bodyPr/>
          <a:lstStyle/>
          <a:p>
            <a:pPr eaLnBrk="1" hangingPunct="1"/>
            <a:r>
              <a:rPr lang="en-GB" altLang="en-US"/>
              <a:t>Privacy</a:t>
            </a:r>
          </a:p>
        </p:txBody>
      </p:sp>
      <p:sp>
        <p:nvSpPr>
          <p:cNvPr id="23555" name="Rectangle 3">
            <a:extLst>
              <a:ext uri="{FF2B5EF4-FFF2-40B4-BE49-F238E27FC236}">
                <a16:creationId xmlns:a16="http://schemas.microsoft.com/office/drawing/2014/main" id="{C53B36B7-67C2-4A2C-8FBE-9C9E9B85D406}"/>
              </a:ext>
            </a:extLst>
          </p:cNvPr>
          <p:cNvSpPr>
            <a:spLocks noGrp="1" noChangeArrowheads="1"/>
          </p:cNvSpPr>
          <p:nvPr>
            <p:ph type="body" idx="1"/>
          </p:nvPr>
        </p:nvSpPr>
        <p:spPr/>
        <p:txBody>
          <a:bodyPr/>
          <a:lstStyle/>
          <a:p>
            <a:pPr eaLnBrk="1" hangingPunct="1">
              <a:spcBef>
                <a:spcPct val="35000"/>
              </a:spcBef>
            </a:pPr>
            <a:r>
              <a:rPr lang="en-GB" altLang="en-US" sz="2400">
                <a:solidFill>
                  <a:schemeClr val="accent2"/>
                </a:solidFill>
              </a:rPr>
              <a:t>Privacy</a:t>
            </a:r>
            <a:r>
              <a:rPr lang="en-GB" altLang="en-US" sz="2400"/>
              <a:t>: protection of personal data (OECD Privacy Guidelines, EU Data Privacy Directive 95/46/EC).</a:t>
            </a:r>
          </a:p>
          <a:p>
            <a:pPr eaLnBrk="1" hangingPunct="1">
              <a:spcBef>
                <a:spcPct val="35000"/>
              </a:spcBef>
            </a:pPr>
            <a:r>
              <a:rPr lang="en-GB" altLang="en-US" sz="2400">
                <a:solidFill>
                  <a:schemeClr val="accent2"/>
                </a:solidFill>
              </a:rPr>
              <a:t>“Put the user in control of their personal data and of information about their activities.”</a:t>
            </a:r>
          </a:p>
          <a:p>
            <a:pPr eaLnBrk="1" hangingPunct="1">
              <a:spcBef>
                <a:spcPct val="35000"/>
              </a:spcBef>
            </a:pPr>
            <a:r>
              <a:rPr lang="en-GB" altLang="en-US" sz="2400"/>
              <a:t>Taken now more seriously by companies that want to be ‘trusted’ by their customers.</a:t>
            </a:r>
          </a:p>
          <a:p>
            <a:pPr eaLnBrk="1" hangingPunct="1">
              <a:spcBef>
                <a:spcPct val="35000"/>
              </a:spcBef>
            </a:pPr>
            <a:r>
              <a:rPr lang="en-GB" altLang="en-US" sz="2400"/>
              <a:t>Also: the right to be left alone, e.g. not to be bothered by spam.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EB2E2CC0-DA4A-4B67-B6F8-FA50F1DF43F8}"/>
              </a:ext>
            </a:extLst>
          </p:cNvPr>
          <p:cNvSpPr>
            <a:spLocks noGrp="1" noChangeArrowheads="1"/>
          </p:cNvSpPr>
          <p:nvPr>
            <p:ph type="title"/>
          </p:nvPr>
        </p:nvSpPr>
        <p:spPr>
          <a:xfrm>
            <a:off x="1798638" y="260350"/>
            <a:ext cx="7345362" cy="792163"/>
          </a:xfrm>
        </p:spPr>
        <p:txBody>
          <a:bodyPr/>
          <a:lstStyle/>
          <a:p>
            <a:pPr eaLnBrk="1" hangingPunct="1"/>
            <a:r>
              <a:rPr lang="en-GB" altLang="en-US"/>
              <a:t>Integrity</a:t>
            </a:r>
            <a:endParaRPr lang="de-DE" altLang="en-US"/>
          </a:p>
        </p:txBody>
      </p:sp>
      <p:sp>
        <p:nvSpPr>
          <p:cNvPr id="24579" name="Rectangle 3">
            <a:extLst>
              <a:ext uri="{FF2B5EF4-FFF2-40B4-BE49-F238E27FC236}">
                <a16:creationId xmlns:a16="http://schemas.microsoft.com/office/drawing/2014/main" id="{CF1AC93A-D7F2-49FE-9F18-5D4E00B83041}"/>
              </a:ext>
            </a:extLst>
          </p:cNvPr>
          <p:cNvSpPr>
            <a:spLocks noGrp="1" noChangeArrowheads="1"/>
          </p:cNvSpPr>
          <p:nvPr>
            <p:ph type="body" idx="1"/>
          </p:nvPr>
        </p:nvSpPr>
        <p:spPr/>
        <p:txBody>
          <a:bodyPr/>
          <a:lstStyle/>
          <a:p>
            <a:pPr eaLnBrk="1" hangingPunct="1">
              <a:spcBef>
                <a:spcPct val="35000"/>
              </a:spcBef>
            </a:pPr>
            <a:r>
              <a:rPr lang="en-GB" altLang="en-US" sz="2400"/>
              <a:t>Prevent unauthorised modification of information (prevent unauthorised </a:t>
            </a:r>
            <a:r>
              <a:rPr lang="en-GB" altLang="en-US" sz="2400">
                <a:solidFill>
                  <a:srgbClr val="CC0000"/>
                </a:solidFill>
              </a:rPr>
              <a:t>writing</a:t>
            </a:r>
            <a:r>
              <a:rPr lang="en-GB" altLang="en-US" sz="2400"/>
              <a:t>).</a:t>
            </a:r>
          </a:p>
          <a:p>
            <a:pPr eaLnBrk="1" hangingPunct="1">
              <a:spcBef>
                <a:spcPct val="35000"/>
              </a:spcBef>
            </a:pPr>
            <a:r>
              <a:rPr lang="en-GB" altLang="en-US" sz="2400"/>
              <a:t>Data Integrity - The state that exists when computerized data is the same as that in the source document and has not been exposed to accidental or malicious alteration or destruction. (Integrity synonymous for </a:t>
            </a:r>
            <a:r>
              <a:rPr lang="en-GB" altLang="en-US" sz="2400">
                <a:solidFill>
                  <a:srgbClr val="CC0000"/>
                </a:solidFill>
              </a:rPr>
              <a:t>external consistency</a:t>
            </a:r>
            <a:r>
              <a:rPr lang="en-GB" altLang="en-US" sz="2400"/>
              <a:t>.)</a:t>
            </a:r>
          </a:p>
          <a:p>
            <a:pPr eaLnBrk="1" hangingPunct="1">
              <a:spcBef>
                <a:spcPct val="35000"/>
              </a:spcBef>
            </a:pPr>
            <a:r>
              <a:rPr lang="en-GB" altLang="en-US" sz="2400"/>
              <a:t>Detection (and correction) of intentional and accidental modifications of transmitted data.</a:t>
            </a:r>
            <a:endParaRPr lang="de-DE" alt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3FAA9265-EB1A-4C06-A94D-F64F1BE3FFE7}"/>
              </a:ext>
            </a:extLst>
          </p:cNvPr>
          <p:cNvSpPr>
            <a:spLocks noGrp="1" noChangeArrowheads="1"/>
          </p:cNvSpPr>
          <p:nvPr>
            <p:ph type="title"/>
          </p:nvPr>
        </p:nvSpPr>
        <p:spPr>
          <a:xfrm>
            <a:off x="1798638" y="260350"/>
            <a:ext cx="7345362" cy="792163"/>
          </a:xfrm>
        </p:spPr>
        <p:txBody>
          <a:bodyPr/>
          <a:lstStyle/>
          <a:p>
            <a:pPr eaLnBrk="1" hangingPunct="1"/>
            <a:r>
              <a:rPr lang="en-GB" altLang="en-US"/>
              <a:t>Integrity ctd.</a:t>
            </a:r>
          </a:p>
        </p:txBody>
      </p:sp>
      <p:sp>
        <p:nvSpPr>
          <p:cNvPr id="25603" name="Rectangle 3">
            <a:extLst>
              <a:ext uri="{FF2B5EF4-FFF2-40B4-BE49-F238E27FC236}">
                <a16:creationId xmlns:a16="http://schemas.microsoft.com/office/drawing/2014/main" id="{07B01C4B-06AC-4F6C-9772-8E08162436BB}"/>
              </a:ext>
            </a:extLst>
          </p:cNvPr>
          <p:cNvSpPr>
            <a:spLocks noGrp="1" noChangeArrowheads="1"/>
          </p:cNvSpPr>
          <p:nvPr>
            <p:ph type="body" idx="1"/>
          </p:nvPr>
        </p:nvSpPr>
        <p:spPr/>
        <p:txBody>
          <a:bodyPr/>
          <a:lstStyle/>
          <a:p>
            <a:pPr eaLnBrk="1" hangingPunct="1">
              <a:spcBef>
                <a:spcPct val="35000"/>
              </a:spcBef>
            </a:pPr>
            <a:r>
              <a:rPr lang="en-GB" altLang="en-US" sz="2400">
                <a:solidFill>
                  <a:schemeClr val="accent2"/>
                </a:solidFill>
              </a:rPr>
              <a:t>Clark &amp; Wilson</a:t>
            </a:r>
            <a:r>
              <a:rPr lang="en-GB" altLang="en-US" sz="2400"/>
              <a:t>: no user of the system, even if authorized, may be permitted to modify data items in such a way that assets or accounting records of the company are lost or corrupted.</a:t>
            </a:r>
          </a:p>
          <a:p>
            <a:pPr eaLnBrk="1" hangingPunct="1">
              <a:spcBef>
                <a:spcPct val="35000"/>
              </a:spcBef>
            </a:pPr>
            <a:r>
              <a:rPr lang="en-GB" altLang="en-US" sz="2400"/>
              <a:t>In the most general sense: make sure that everything is as it is supposed to be.</a:t>
            </a:r>
          </a:p>
          <a:p>
            <a:pPr eaLnBrk="1" hangingPunct="1">
              <a:spcBef>
                <a:spcPct val="35000"/>
              </a:spcBef>
              <a:buFont typeface="Wingdings" panose="05000000000000000000" pitchFamily="2" charset="2"/>
              <a:buNone/>
            </a:pPr>
            <a:r>
              <a:rPr lang="en-GB" altLang="en-US" sz="2400" i="1"/>
              <a:t>	</a:t>
            </a:r>
            <a:r>
              <a:rPr lang="en-GB" altLang="en-US" sz="2400">
                <a:solidFill>
                  <a:srgbClr val="CC0000"/>
                </a:solidFill>
              </a:rPr>
              <a:t>(This is highly desirable but cannot be guaranteed by mechanisms internal to the computer system.)</a:t>
            </a:r>
          </a:p>
          <a:p>
            <a:pPr eaLnBrk="1" hangingPunct="1">
              <a:spcBef>
                <a:spcPct val="35000"/>
              </a:spcBef>
            </a:pPr>
            <a:r>
              <a:rPr lang="en-GB" altLang="en-US" sz="2400"/>
              <a:t>Integrity is a prerequisite for many other security services; operating systems security has a lot to do with integrity.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330698D9-0890-4A81-8D18-BB1E5B1AAF0C}"/>
              </a:ext>
            </a:extLst>
          </p:cNvPr>
          <p:cNvSpPr>
            <a:spLocks noGrp="1" noChangeArrowheads="1"/>
          </p:cNvSpPr>
          <p:nvPr>
            <p:ph type="title"/>
          </p:nvPr>
        </p:nvSpPr>
        <p:spPr>
          <a:xfrm>
            <a:off x="1798638" y="260350"/>
            <a:ext cx="7345362" cy="792163"/>
          </a:xfrm>
        </p:spPr>
        <p:txBody>
          <a:bodyPr/>
          <a:lstStyle/>
          <a:p>
            <a:pPr eaLnBrk="1" hangingPunct="1"/>
            <a:r>
              <a:rPr lang="en-GB" altLang="en-US"/>
              <a:t>Availability</a:t>
            </a:r>
          </a:p>
        </p:txBody>
      </p:sp>
      <p:sp>
        <p:nvSpPr>
          <p:cNvPr id="26627" name="Rectangle 3">
            <a:extLst>
              <a:ext uri="{FF2B5EF4-FFF2-40B4-BE49-F238E27FC236}">
                <a16:creationId xmlns:a16="http://schemas.microsoft.com/office/drawing/2014/main" id="{D1B41E40-0AB7-4EFE-8078-D9FA519E1F13}"/>
              </a:ext>
            </a:extLst>
          </p:cNvPr>
          <p:cNvSpPr>
            <a:spLocks noGrp="1" noChangeArrowheads="1"/>
          </p:cNvSpPr>
          <p:nvPr>
            <p:ph type="body" idx="1"/>
          </p:nvPr>
        </p:nvSpPr>
        <p:spPr/>
        <p:txBody>
          <a:bodyPr/>
          <a:lstStyle/>
          <a:p>
            <a:pPr eaLnBrk="1" hangingPunct="1">
              <a:spcBef>
                <a:spcPct val="35000"/>
              </a:spcBef>
            </a:pPr>
            <a:r>
              <a:rPr lang="en-GB" altLang="en-US" sz="2400" dirty="0"/>
              <a:t>The property of being accessible and usable upon demand by an authorised entity.</a:t>
            </a:r>
          </a:p>
          <a:p>
            <a:pPr eaLnBrk="1" hangingPunct="1">
              <a:spcBef>
                <a:spcPct val="35000"/>
              </a:spcBef>
            </a:pPr>
            <a:r>
              <a:rPr lang="en-GB" altLang="en-US" sz="2400" dirty="0">
                <a:solidFill>
                  <a:schemeClr val="accent2"/>
                </a:solidFill>
              </a:rPr>
              <a:t>Denial of Service (DoS)</a:t>
            </a:r>
            <a:r>
              <a:rPr lang="en-GB" altLang="en-US" sz="2400" dirty="0">
                <a:solidFill>
                  <a:srgbClr val="003399"/>
                </a:solidFill>
              </a:rPr>
              <a:t>:</a:t>
            </a:r>
            <a:r>
              <a:rPr lang="en-GB" altLang="en-US" sz="2400" dirty="0"/>
              <a:t> prevention of authorised access of resources or the delaying of time-critical operations.</a:t>
            </a:r>
          </a:p>
          <a:p>
            <a:pPr eaLnBrk="1" hangingPunct="1">
              <a:spcBef>
                <a:spcPct val="35000"/>
              </a:spcBef>
              <a:buClr>
                <a:srgbClr val="CC0000"/>
              </a:buClr>
            </a:pPr>
            <a:r>
              <a:rPr lang="en-GB" altLang="en-US" sz="2400" dirty="0">
                <a:solidFill>
                  <a:srgbClr val="CC0000"/>
                </a:solidFill>
              </a:rPr>
              <a:t>Maybe the most important aspect of computer security, but few methods are around.</a:t>
            </a:r>
          </a:p>
          <a:p>
            <a:pPr eaLnBrk="1" hangingPunct="1">
              <a:spcBef>
                <a:spcPct val="35000"/>
              </a:spcBef>
              <a:buClr>
                <a:srgbClr val="CC0000"/>
              </a:buClr>
            </a:pPr>
            <a:r>
              <a:rPr lang="en-GB" altLang="en-US" sz="2400" dirty="0">
                <a:solidFill>
                  <a:srgbClr val="CC0000"/>
                </a:solidFill>
              </a:rPr>
              <a:t>Distributed denial of service (DDoS) receives a lot of attention; systems are now designed to be more resilient against these attacks.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78E62649-E75C-4A52-B7AA-23A3CFC6C136}"/>
              </a:ext>
            </a:extLst>
          </p:cNvPr>
          <p:cNvSpPr>
            <a:spLocks noGrp="1" noChangeArrowheads="1"/>
          </p:cNvSpPr>
          <p:nvPr>
            <p:ph type="title"/>
          </p:nvPr>
        </p:nvSpPr>
        <p:spPr>
          <a:xfrm>
            <a:off x="1798638" y="260350"/>
            <a:ext cx="7345362" cy="792163"/>
          </a:xfrm>
        </p:spPr>
        <p:txBody>
          <a:bodyPr/>
          <a:lstStyle/>
          <a:p>
            <a:pPr eaLnBrk="1" hangingPunct="1"/>
            <a:r>
              <a:rPr lang="en-US" altLang="en-US"/>
              <a:t>Accountability</a:t>
            </a:r>
            <a:endParaRPr lang="de-DE" altLang="en-US"/>
          </a:p>
        </p:txBody>
      </p:sp>
      <p:sp>
        <p:nvSpPr>
          <p:cNvPr id="29699" name="Rectangle 3">
            <a:extLst>
              <a:ext uri="{FF2B5EF4-FFF2-40B4-BE49-F238E27FC236}">
                <a16:creationId xmlns:a16="http://schemas.microsoft.com/office/drawing/2014/main" id="{0C1AB1EF-9480-4476-ADAA-3239E33E5A6E}"/>
              </a:ext>
            </a:extLst>
          </p:cNvPr>
          <p:cNvSpPr>
            <a:spLocks noGrp="1" noChangeArrowheads="1"/>
          </p:cNvSpPr>
          <p:nvPr>
            <p:ph type="body" idx="1"/>
          </p:nvPr>
        </p:nvSpPr>
        <p:spPr/>
        <p:txBody>
          <a:bodyPr/>
          <a:lstStyle/>
          <a:p>
            <a:pPr eaLnBrk="1" hangingPunct="1">
              <a:spcBef>
                <a:spcPct val="35000"/>
              </a:spcBef>
            </a:pPr>
            <a:r>
              <a:rPr lang="en-GB" altLang="en-US" sz="2400"/>
              <a:t>At the operating system level, </a:t>
            </a:r>
            <a:r>
              <a:rPr lang="en-GB" altLang="en-US" sz="2400">
                <a:solidFill>
                  <a:schemeClr val="accent2"/>
                </a:solidFill>
              </a:rPr>
              <a:t>audit logs</a:t>
            </a:r>
            <a:r>
              <a:rPr lang="en-GB" altLang="en-US" sz="2400"/>
              <a:t> record security relevant events and the user identities associated with these events.</a:t>
            </a:r>
          </a:p>
          <a:p>
            <a:pPr eaLnBrk="1" hangingPunct="1">
              <a:spcBef>
                <a:spcPct val="35000"/>
              </a:spcBef>
            </a:pPr>
            <a:r>
              <a:rPr lang="en-GB" altLang="en-US" sz="2400"/>
              <a:t>If an actual link between a user and a “user identity” can be established, the user can be held accountable.</a:t>
            </a:r>
          </a:p>
          <a:p>
            <a:pPr eaLnBrk="1" hangingPunct="1">
              <a:spcBef>
                <a:spcPct val="35000"/>
              </a:spcBef>
            </a:pPr>
            <a:r>
              <a:rPr lang="en-GB" altLang="en-US" sz="2400"/>
              <a:t>In distributed systems, cryptographic </a:t>
            </a:r>
            <a:r>
              <a:rPr lang="en-GB" altLang="en-US" sz="2400">
                <a:solidFill>
                  <a:schemeClr val="accent2"/>
                </a:solidFill>
              </a:rPr>
              <a:t>non-repudiation</a:t>
            </a:r>
            <a:r>
              <a:rPr lang="en-GB" altLang="en-US" sz="2400"/>
              <a:t> mechanisms can be used to achieve the same goal.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A1A4D2A6-BFA6-4BB6-B2AF-E2F596187C5E}"/>
              </a:ext>
            </a:extLst>
          </p:cNvPr>
          <p:cNvSpPr>
            <a:spLocks noGrp="1" noChangeArrowheads="1"/>
          </p:cNvSpPr>
          <p:nvPr>
            <p:ph type="title"/>
          </p:nvPr>
        </p:nvSpPr>
        <p:spPr>
          <a:xfrm>
            <a:off x="1798638" y="260350"/>
            <a:ext cx="7345362" cy="792163"/>
          </a:xfrm>
        </p:spPr>
        <p:txBody>
          <a:bodyPr/>
          <a:lstStyle/>
          <a:p>
            <a:pPr eaLnBrk="1" hangingPunct="1"/>
            <a:r>
              <a:rPr lang="en-GB" altLang="en-US"/>
              <a:t>Non-repudiation</a:t>
            </a:r>
          </a:p>
        </p:txBody>
      </p:sp>
      <p:sp>
        <p:nvSpPr>
          <p:cNvPr id="31747" name="Rectangle 3">
            <a:extLst>
              <a:ext uri="{FF2B5EF4-FFF2-40B4-BE49-F238E27FC236}">
                <a16:creationId xmlns:a16="http://schemas.microsoft.com/office/drawing/2014/main" id="{E6588270-7514-4D0E-AD7F-DD2FC6E3ADDC}"/>
              </a:ext>
            </a:extLst>
          </p:cNvPr>
          <p:cNvSpPr>
            <a:spLocks noGrp="1" noChangeArrowheads="1"/>
          </p:cNvSpPr>
          <p:nvPr>
            <p:ph type="body" idx="1"/>
          </p:nvPr>
        </p:nvSpPr>
        <p:spPr/>
        <p:txBody>
          <a:bodyPr/>
          <a:lstStyle/>
          <a:p>
            <a:pPr eaLnBrk="1" hangingPunct="1">
              <a:spcBef>
                <a:spcPct val="35000"/>
              </a:spcBef>
            </a:pPr>
            <a:r>
              <a:rPr lang="en-GB" altLang="en-US" sz="2400"/>
              <a:t>Non-repudiation services provide </a:t>
            </a:r>
            <a:r>
              <a:rPr lang="en-GB" altLang="en-US" sz="2400">
                <a:solidFill>
                  <a:schemeClr val="accent2"/>
                </a:solidFill>
              </a:rPr>
              <a:t>unforgeable evidence</a:t>
            </a:r>
            <a:r>
              <a:rPr lang="en-GB" altLang="en-US" sz="2400"/>
              <a:t> that a specific action occurred. </a:t>
            </a:r>
          </a:p>
          <a:p>
            <a:pPr eaLnBrk="1" hangingPunct="1">
              <a:spcBef>
                <a:spcPct val="35000"/>
              </a:spcBef>
            </a:pPr>
            <a:r>
              <a:rPr lang="en-US" altLang="en-US" sz="2400">
                <a:solidFill>
                  <a:schemeClr val="accent2"/>
                </a:solidFill>
              </a:rPr>
              <a:t>Non-repudiation of origin</a:t>
            </a:r>
            <a:r>
              <a:rPr lang="en-US" altLang="en-US" sz="2400"/>
              <a:t>: protects against a sender of data denying that data was sent.</a:t>
            </a:r>
          </a:p>
          <a:p>
            <a:pPr eaLnBrk="1" hangingPunct="1">
              <a:spcBef>
                <a:spcPct val="35000"/>
              </a:spcBef>
            </a:pPr>
            <a:r>
              <a:rPr lang="en-US" altLang="en-US" sz="2400">
                <a:solidFill>
                  <a:schemeClr val="accent2"/>
                </a:solidFill>
              </a:rPr>
              <a:t>Non-repudiation of delivery</a:t>
            </a:r>
            <a:r>
              <a:rPr lang="en-US" altLang="en-US" sz="2400"/>
              <a:t>: protects against a receiver of data denying that data was received.</a:t>
            </a:r>
          </a:p>
          <a:p>
            <a:pPr eaLnBrk="1" hangingPunct="1">
              <a:spcBef>
                <a:spcPct val="35000"/>
              </a:spcBef>
              <a:buClr>
                <a:srgbClr val="CC0000"/>
              </a:buClr>
            </a:pPr>
            <a:r>
              <a:rPr lang="en-US" altLang="en-US" sz="2400">
                <a:solidFill>
                  <a:srgbClr val="CC0000"/>
                </a:solidFill>
              </a:rPr>
              <a:t>Danger – imprecise language: has mail been received when it is delivered to your mailbox?</a:t>
            </a:r>
            <a:endParaRPr lang="en-GB" altLang="en-US" sz="2400">
              <a:solidFill>
                <a:srgbClr val="CC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B0FB9918-01EB-41EC-8859-8BA052A8C470}"/>
              </a:ext>
            </a:extLst>
          </p:cNvPr>
          <p:cNvSpPr>
            <a:spLocks noGrp="1" noChangeArrowheads="1"/>
          </p:cNvSpPr>
          <p:nvPr>
            <p:ph type="title"/>
          </p:nvPr>
        </p:nvSpPr>
        <p:spPr>
          <a:xfrm>
            <a:off x="1798638" y="260350"/>
            <a:ext cx="7345362" cy="792163"/>
          </a:xfrm>
        </p:spPr>
        <p:txBody>
          <a:bodyPr/>
          <a:lstStyle/>
          <a:p>
            <a:pPr eaLnBrk="1" hangingPunct="1"/>
            <a:r>
              <a:rPr lang="en-GB" altLang="en-US"/>
              <a:t>Non-repudiation</a:t>
            </a:r>
          </a:p>
        </p:txBody>
      </p:sp>
      <p:sp>
        <p:nvSpPr>
          <p:cNvPr id="33795" name="Rectangle 3">
            <a:extLst>
              <a:ext uri="{FF2B5EF4-FFF2-40B4-BE49-F238E27FC236}">
                <a16:creationId xmlns:a16="http://schemas.microsoft.com/office/drawing/2014/main" id="{8E47444A-1353-4ACC-86EC-771C88810CF2}"/>
              </a:ext>
            </a:extLst>
          </p:cNvPr>
          <p:cNvSpPr>
            <a:spLocks noGrp="1" noChangeArrowheads="1"/>
          </p:cNvSpPr>
          <p:nvPr>
            <p:ph type="body" idx="1"/>
          </p:nvPr>
        </p:nvSpPr>
        <p:spPr/>
        <p:txBody>
          <a:bodyPr/>
          <a:lstStyle/>
          <a:p>
            <a:pPr eaLnBrk="1" hangingPunct="1">
              <a:spcBef>
                <a:spcPct val="35000"/>
              </a:spcBef>
            </a:pPr>
            <a:r>
              <a:rPr lang="en-GB" altLang="en-US" sz="2400"/>
              <a:t>‘Bad’ but frequently found definition: Non-repudiation provides </a:t>
            </a:r>
            <a:r>
              <a:rPr lang="en-GB" altLang="en-US" sz="2400">
                <a:solidFill>
                  <a:schemeClr val="accent2"/>
                </a:solidFill>
              </a:rPr>
              <a:t>irrefutable evidence</a:t>
            </a:r>
            <a:r>
              <a:rPr lang="en-GB" altLang="en-US" sz="2400"/>
              <a:t> about some event.</a:t>
            </a:r>
          </a:p>
          <a:p>
            <a:pPr eaLnBrk="1" hangingPunct="1">
              <a:spcBef>
                <a:spcPct val="35000"/>
              </a:spcBef>
              <a:buClr>
                <a:srgbClr val="CC0000"/>
              </a:buClr>
            </a:pPr>
            <a:r>
              <a:rPr lang="en-US" altLang="en-US" sz="2400">
                <a:solidFill>
                  <a:srgbClr val="CC0000"/>
                </a:solidFill>
              </a:rPr>
              <a:t>Danger – imprecise language: is there anything like irrefutable evidence?</a:t>
            </a:r>
            <a:endParaRPr lang="en-GB" altLang="en-US" sz="2400">
              <a:solidFill>
                <a:srgbClr val="CC0000"/>
              </a:solidFill>
            </a:endParaRPr>
          </a:p>
          <a:p>
            <a:pPr eaLnBrk="1" hangingPunct="1">
              <a:spcBef>
                <a:spcPct val="35000"/>
              </a:spcBef>
            </a:pPr>
            <a:r>
              <a:rPr lang="en-US" altLang="en-US" sz="2400"/>
              <a:t>Non-repudiation services generate mathematical evidence.</a:t>
            </a:r>
          </a:p>
          <a:p>
            <a:pPr eaLnBrk="1" hangingPunct="1">
              <a:spcBef>
                <a:spcPct val="35000"/>
              </a:spcBef>
            </a:pPr>
            <a:r>
              <a:rPr lang="en-US" altLang="en-US" sz="2400"/>
              <a:t>To claim that such evidence will be “accepted by any court” is naïve and shows a wrong view of the world.</a:t>
            </a:r>
            <a:endParaRPr lang="en-GB" altLang="en-US" sz="2400">
              <a:solidFill>
                <a:srgbClr val="CC0000"/>
              </a:solidFill>
            </a:endParaRPr>
          </a:p>
          <a:p>
            <a:pPr eaLnBrk="1" hangingPunct="1">
              <a:lnSpc>
                <a:spcPct val="90000"/>
              </a:lnSpc>
            </a:pPr>
            <a:endParaRPr lang="en-GB" alt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DCA2AE10-978A-43E6-85A0-CF7E562B627F}"/>
              </a:ext>
            </a:extLst>
          </p:cNvPr>
          <p:cNvSpPr>
            <a:spLocks noGrp="1" noChangeArrowheads="1"/>
          </p:cNvSpPr>
          <p:nvPr>
            <p:ph type="title"/>
          </p:nvPr>
        </p:nvSpPr>
        <p:spPr>
          <a:xfrm>
            <a:off x="1798638" y="260350"/>
            <a:ext cx="7345362" cy="792163"/>
          </a:xfrm>
        </p:spPr>
        <p:txBody>
          <a:bodyPr/>
          <a:lstStyle/>
          <a:p>
            <a:pPr eaLnBrk="1" hangingPunct="1"/>
            <a:r>
              <a:rPr lang="en-GB" altLang="en-US"/>
              <a:t>Non-repudiation</a:t>
            </a:r>
          </a:p>
        </p:txBody>
      </p:sp>
      <p:sp>
        <p:nvSpPr>
          <p:cNvPr id="34819" name="Rectangle 3">
            <a:extLst>
              <a:ext uri="{FF2B5EF4-FFF2-40B4-BE49-F238E27FC236}">
                <a16:creationId xmlns:a16="http://schemas.microsoft.com/office/drawing/2014/main" id="{7DE7A5B4-62CC-45B6-ACC6-A8129DC204BD}"/>
              </a:ext>
            </a:extLst>
          </p:cNvPr>
          <p:cNvSpPr>
            <a:spLocks noGrp="1" noChangeArrowheads="1"/>
          </p:cNvSpPr>
          <p:nvPr>
            <p:ph type="body" idx="1"/>
          </p:nvPr>
        </p:nvSpPr>
        <p:spPr/>
        <p:txBody>
          <a:bodyPr/>
          <a:lstStyle/>
          <a:p>
            <a:pPr eaLnBrk="1" hangingPunct="1">
              <a:spcBef>
                <a:spcPct val="35000"/>
              </a:spcBef>
            </a:pPr>
            <a:r>
              <a:rPr lang="en-GB" altLang="en-US" sz="2400"/>
              <a:t>Typical application: signing emails; </a:t>
            </a:r>
            <a:r>
              <a:rPr lang="en-US" altLang="en-US" sz="2400"/>
              <a:t>signatures in S/MIME secure e-mail system.</a:t>
            </a:r>
          </a:p>
          <a:p>
            <a:pPr eaLnBrk="1" hangingPunct="1">
              <a:spcBef>
                <a:spcPct val="35000"/>
              </a:spcBef>
            </a:pPr>
            <a:r>
              <a:rPr lang="en-GB" altLang="en-US" sz="2400"/>
              <a:t>Are such signatures analogous to signing a letter by hand?</a:t>
            </a:r>
          </a:p>
          <a:p>
            <a:pPr eaLnBrk="1" hangingPunct="1">
              <a:spcBef>
                <a:spcPct val="35000"/>
              </a:spcBef>
            </a:pPr>
            <a:r>
              <a:rPr lang="en-GB" altLang="en-US" sz="2400"/>
              <a:t>In the legal system, hand written signatures (on contracts) indicate the intent of the signer.</a:t>
            </a:r>
          </a:p>
          <a:p>
            <a:pPr eaLnBrk="1" hangingPunct="1">
              <a:spcBef>
                <a:spcPct val="35000"/>
              </a:spcBef>
            </a:pPr>
            <a:r>
              <a:rPr lang="en-GB" altLang="en-US" sz="2400"/>
              <a:t>Can a digital signature created by a machine, and maybe automatically attached to each mail, indicate the intent of a person?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81500D03-CFA4-4315-B709-FC843BCDD31C}"/>
              </a:ext>
            </a:extLst>
          </p:cNvPr>
          <p:cNvSpPr>
            <a:spLocks noGrp="1" noChangeArrowheads="1"/>
          </p:cNvSpPr>
          <p:nvPr>
            <p:ph type="title"/>
          </p:nvPr>
        </p:nvSpPr>
        <p:spPr>
          <a:xfrm>
            <a:off x="1798638" y="260350"/>
            <a:ext cx="7345362" cy="792163"/>
          </a:xfrm>
        </p:spPr>
        <p:txBody>
          <a:bodyPr/>
          <a:lstStyle/>
          <a:p>
            <a:pPr eaLnBrk="1" hangingPunct="1"/>
            <a:r>
              <a:rPr lang="en-GB" altLang="en-US"/>
              <a:t>Reliability &amp; Safety</a:t>
            </a:r>
          </a:p>
        </p:txBody>
      </p:sp>
      <p:sp>
        <p:nvSpPr>
          <p:cNvPr id="35843" name="Rectangle 3">
            <a:extLst>
              <a:ext uri="{FF2B5EF4-FFF2-40B4-BE49-F238E27FC236}">
                <a16:creationId xmlns:a16="http://schemas.microsoft.com/office/drawing/2014/main" id="{B3B56C8D-61C4-4A39-972D-B14E892B9C33}"/>
              </a:ext>
            </a:extLst>
          </p:cNvPr>
          <p:cNvSpPr>
            <a:spLocks noGrp="1" noChangeArrowheads="1"/>
          </p:cNvSpPr>
          <p:nvPr>
            <p:ph type="body" idx="1"/>
          </p:nvPr>
        </p:nvSpPr>
        <p:spPr>
          <a:xfrm>
            <a:off x="685800" y="1268413"/>
            <a:ext cx="7772400" cy="4824412"/>
          </a:xfrm>
        </p:spPr>
        <p:txBody>
          <a:bodyPr/>
          <a:lstStyle/>
          <a:p>
            <a:pPr eaLnBrk="1" hangingPunct="1">
              <a:spcBef>
                <a:spcPct val="35000"/>
              </a:spcBef>
            </a:pPr>
            <a:r>
              <a:rPr lang="en-GB" altLang="en-US" sz="2400"/>
              <a:t>Reliability and safety are related to security:</a:t>
            </a:r>
          </a:p>
          <a:p>
            <a:pPr lvl="1" eaLnBrk="1" hangingPunct="1">
              <a:spcBef>
                <a:spcPct val="35000"/>
              </a:spcBef>
            </a:pPr>
            <a:r>
              <a:rPr lang="en-GB" altLang="en-US" sz="2000"/>
              <a:t>Similar engineering methods, </a:t>
            </a:r>
          </a:p>
          <a:p>
            <a:pPr lvl="1" eaLnBrk="1" hangingPunct="1">
              <a:spcBef>
                <a:spcPct val="35000"/>
              </a:spcBef>
            </a:pPr>
            <a:r>
              <a:rPr lang="en-GB" altLang="en-US" sz="2000"/>
              <a:t>Similar efforts in standardisation, </a:t>
            </a:r>
          </a:p>
          <a:p>
            <a:pPr lvl="1" eaLnBrk="1" hangingPunct="1">
              <a:spcBef>
                <a:spcPct val="35000"/>
              </a:spcBef>
            </a:pPr>
            <a:r>
              <a:rPr lang="en-GB" altLang="en-US" sz="2000"/>
              <a:t>Possible requirement conflicts.</a:t>
            </a:r>
          </a:p>
          <a:p>
            <a:pPr eaLnBrk="1" hangingPunct="1">
              <a:spcBef>
                <a:spcPct val="35000"/>
              </a:spcBef>
            </a:pPr>
            <a:r>
              <a:rPr lang="en-GB" altLang="en-US" sz="2400">
                <a:solidFill>
                  <a:schemeClr val="accent2"/>
                </a:solidFill>
              </a:rPr>
              <a:t>Reliability</a:t>
            </a:r>
            <a:r>
              <a:rPr lang="en-GB" altLang="en-US" sz="2400"/>
              <a:t> addresses the consequences of accidental errors. </a:t>
            </a:r>
          </a:p>
          <a:p>
            <a:pPr eaLnBrk="1" hangingPunct="1">
              <a:spcBef>
                <a:spcPct val="35000"/>
              </a:spcBef>
            </a:pPr>
            <a:r>
              <a:rPr lang="en-GB" altLang="en-US" sz="2400"/>
              <a:t>Is security part of reliability or vice versa?</a:t>
            </a:r>
          </a:p>
          <a:p>
            <a:pPr eaLnBrk="1" hangingPunct="1">
              <a:spcBef>
                <a:spcPct val="35000"/>
              </a:spcBef>
            </a:pPr>
            <a:r>
              <a:rPr lang="en-GB" altLang="en-US" sz="2400">
                <a:solidFill>
                  <a:schemeClr val="accent2"/>
                </a:solidFill>
              </a:rPr>
              <a:t>Safety</a:t>
            </a:r>
            <a:r>
              <a:rPr lang="en-GB" altLang="en-US" sz="2400"/>
              <a:t>: measure of the absence of catastrophic influences on the environment, in particular on human life.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C13D0542-1E66-4DB2-B08A-3EF9D6DBC2FD}"/>
              </a:ext>
            </a:extLst>
          </p:cNvPr>
          <p:cNvSpPr>
            <a:spLocks noGrp="1" noChangeArrowheads="1"/>
          </p:cNvSpPr>
          <p:nvPr>
            <p:ph type="title"/>
          </p:nvPr>
        </p:nvSpPr>
        <p:spPr>
          <a:xfrm>
            <a:off x="1798638" y="260350"/>
            <a:ext cx="7345362" cy="792163"/>
          </a:xfrm>
        </p:spPr>
        <p:txBody>
          <a:bodyPr/>
          <a:lstStyle/>
          <a:p>
            <a:pPr eaLnBrk="1" hangingPunct="1"/>
            <a:r>
              <a:rPr lang="en-GB" altLang="en-US"/>
              <a:t>Agenda</a:t>
            </a:r>
          </a:p>
        </p:txBody>
      </p:sp>
      <p:sp>
        <p:nvSpPr>
          <p:cNvPr id="16387" name="Rectangle 3">
            <a:extLst>
              <a:ext uri="{FF2B5EF4-FFF2-40B4-BE49-F238E27FC236}">
                <a16:creationId xmlns:a16="http://schemas.microsoft.com/office/drawing/2014/main" id="{F2CFA709-DC9C-4E17-9A16-47D7EDDCAE6F}"/>
              </a:ext>
            </a:extLst>
          </p:cNvPr>
          <p:cNvSpPr>
            <a:spLocks noGrp="1" noChangeArrowheads="1"/>
          </p:cNvSpPr>
          <p:nvPr>
            <p:ph type="body" idx="1"/>
          </p:nvPr>
        </p:nvSpPr>
        <p:spPr>
          <a:xfrm>
            <a:off x="685800" y="1341438"/>
            <a:ext cx="7772400" cy="4730750"/>
          </a:xfrm>
        </p:spPr>
        <p:txBody>
          <a:bodyPr/>
          <a:lstStyle/>
          <a:p>
            <a:pPr eaLnBrk="1" hangingPunct="1">
              <a:spcBef>
                <a:spcPct val="25000"/>
              </a:spcBef>
            </a:pPr>
            <a:r>
              <a:rPr lang="en-GB" altLang="en-US" sz="2800" dirty="0"/>
              <a:t>Security strategies</a:t>
            </a:r>
          </a:p>
          <a:p>
            <a:pPr lvl="1" eaLnBrk="1" hangingPunct="1">
              <a:spcBef>
                <a:spcPct val="25000"/>
              </a:spcBef>
            </a:pPr>
            <a:r>
              <a:rPr lang="en-GB" altLang="en-US" sz="2400" dirty="0"/>
              <a:t>Prevention – detection – reaction</a:t>
            </a:r>
          </a:p>
          <a:p>
            <a:pPr eaLnBrk="1" hangingPunct="1">
              <a:spcBef>
                <a:spcPct val="25000"/>
              </a:spcBef>
            </a:pPr>
            <a:r>
              <a:rPr lang="en-GB" altLang="en-US" sz="2800" dirty="0"/>
              <a:t>Security objectives</a:t>
            </a:r>
          </a:p>
          <a:p>
            <a:pPr lvl="1" eaLnBrk="1" hangingPunct="1">
              <a:spcBef>
                <a:spcPct val="25000"/>
              </a:spcBef>
            </a:pPr>
            <a:r>
              <a:rPr lang="en-GB" altLang="en-US" sz="2400" dirty="0"/>
              <a:t>Confidentiality – integrity – availability</a:t>
            </a:r>
          </a:p>
          <a:p>
            <a:pPr lvl="1" eaLnBrk="1" hangingPunct="1">
              <a:spcBef>
                <a:spcPct val="25000"/>
              </a:spcBef>
            </a:pPr>
            <a:r>
              <a:rPr lang="en-GB" altLang="en-US" sz="2400" dirty="0"/>
              <a:t>Accountability – non-repudiation</a:t>
            </a:r>
          </a:p>
          <a:p>
            <a:pPr eaLnBrk="1" hangingPunct="1">
              <a:spcBef>
                <a:spcPct val="25000"/>
              </a:spcBef>
            </a:pPr>
            <a:r>
              <a:rPr lang="en-GB" altLang="en-US" sz="2800" dirty="0"/>
              <a:t>Fundamental Dilemma of Computer Security</a:t>
            </a:r>
          </a:p>
          <a:p>
            <a:pPr eaLnBrk="1" hangingPunct="1">
              <a:spcBef>
                <a:spcPct val="25000"/>
              </a:spcBef>
            </a:pPr>
            <a:r>
              <a:rPr lang="en-GB" altLang="en-US" sz="2800" dirty="0"/>
              <a:t>Principles of Computer Security</a:t>
            </a:r>
          </a:p>
          <a:p>
            <a:pPr eaLnBrk="1" hangingPunct="1">
              <a:spcBef>
                <a:spcPct val="25000"/>
              </a:spcBef>
            </a:pPr>
            <a:r>
              <a:rPr lang="en-GB" altLang="en-US" sz="2800" dirty="0"/>
              <a:t>The layer below</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7B37C4E1-A461-4007-AFA6-E49460118C07}"/>
              </a:ext>
            </a:extLst>
          </p:cNvPr>
          <p:cNvSpPr>
            <a:spLocks noGrp="1" noChangeArrowheads="1"/>
          </p:cNvSpPr>
          <p:nvPr>
            <p:ph type="title"/>
          </p:nvPr>
        </p:nvSpPr>
        <p:spPr>
          <a:xfrm>
            <a:off x="1798638" y="260350"/>
            <a:ext cx="7345362" cy="792163"/>
          </a:xfrm>
        </p:spPr>
        <p:txBody>
          <a:bodyPr/>
          <a:lstStyle/>
          <a:p>
            <a:pPr eaLnBrk="1" hangingPunct="1"/>
            <a:r>
              <a:rPr lang="en-GB" altLang="en-US" dirty="0"/>
              <a:t>Security &amp; Reliability</a:t>
            </a:r>
          </a:p>
        </p:txBody>
      </p:sp>
      <p:sp>
        <p:nvSpPr>
          <p:cNvPr id="36867" name="Rectangle 3">
            <a:extLst>
              <a:ext uri="{FF2B5EF4-FFF2-40B4-BE49-F238E27FC236}">
                <a16:creationId xmlns:a16="http://schemas.microsoft.com/office/drawing/2014/main" id="{3870E7B6-EDCF-4CE0-B375-791D62291F10}"/>
              </a:ext>
            </a:extLst>
          </p:cNvPr>
          <p:cNvSpPr>
            <a:spLocks noGrp="1" noChangeArrowheads="1"/>
          </p:cNvSpPr>
          <p:nvPr>
            <p:ph type="body" idx="1"/>
          </p:nvPr>
        </p:nvSpPr>
        <p:spPr/>
        <p:txBody>
          <a:bodyPr/>
          <a:lstStyle/>
          <a:p>
            <a:pPr eaLnBrk="1" hangingPunct="1">
              <a:spcBef>
                <a:spcPct val="35000"/>
              </a:spcBef>
            </a:pPr>
            <a:r>
              <a:rPr lang="en-GB" altLang="en-US" sz="2400">
                <a:solidFill>
                  <a:schemeClr val="accent2"/>
                </a:solidFill>
              </a:rPr>
              <a:t>On a PC, you are in control of the software components sending inputs to each other.</a:t>
            </a:r>
          </a:p>
          <a:p>
            <a:pPr eaLnBrk="1" hangingPunct="1">
              <a:spcBef>
                <a:spcPct val="35000"/>
              </a:spcBef>
              <a:buClr>
                <a:srgbClr val="CC0000"/>
              </a:buClr>
            </a:pPr>
            <a:r>
              <a:rPr lang="en-GB" altLang="en-US" sz="2400">
                <a:solidFill>
                  <a:srgbClr val="CC0000"/>
                </a:solidFill>
              </a:rPr>
              <a:t>On the Internet, hostile parties provide input.</a:t>
            </a:r>
          </a:p>
          <a:p>
            <a:pPr eaLnBrk="1" hangingPunct="1">
              <a:spcBef>
                <a:spcPct val="35000"/>
              </a:spcBef>
            </a:pPr>
            <a:r>
              <a:rPr lang="en-GB" altLang="en-US" sz="2400"/>
              <a:t>To make software more reliable, it is tested against typical usage patterns: </a:t>
            </a:r>
          </a:p>
          <a:p>
            <a:pPr lvl="1" eaLnBrk="1" hangingPunct="1">
              <a:spcBef>
                <a:spcPct val="35000"/>
              </a:spcBef>
            </a:pPr>
            <a:r>
              <a:rPr lang="en-GB" altLang="en-US" sz="2000"/>
              <a:t>“It does not matter how many bugs there are, it matters how often they are triggered.”</a:t>
            </a:r>
          </a:p>
          <a:p>
            <a:pPr eaLnBrk="1" hangingPunct="1">
              <a:spcBef>
                <a:spcPct val="35000"/>
              </a:spcBef>
            </a:pPr>
            <a:r>
              <a:rPr lang="en-GB" altLang="en-US" sz="2400"/>
              <a:t>To make software more secure, it has to be tested against ‘untypical’ usage patterns (but there are typical attack patterns).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0D01B702-9C99-48F3-A548-E6D4BFBEB693}"/>
              </a:ext>
            </a:extLst>
          </p:cNvPr>
          <p:cNvSpPr>
            <a:spLocks noGrp="1" noChangeArrowheads="1"/>
          </p:cNvSpPr>
          <p:nvPr>
            <p:ph type="title"/>
          </p:nvPr>
        </p:nvSpPr>
        <p:spPr>
          <a:xfrm>
            <a:off x="1798638" y="260350"/>
            <a:ext cx="7345362" cy="792163"/>
          </a:xfrm>
        </p:spPr>
        <p:txBody>
          <a:bodyPr/>
          <a:lstStyle/>
          <a:p>
            <a:pPr eaLnBrk="1" hangingPunct="1"/>
            <a:r>
              <a:rPr lang="en-GB" altLang="en-US" dirty="0"/>
              <a:t>A Remark on Terminology</a:t>
            </a:r>
          </a:p>
        </p:txBody>
      </p:sp>
      <p:sp>
        <p:nvSpPr>
          <p:cNvPr id="38915" name="Rectangle 3">
            <a:extLst>
              <a:ext uri="{FF2B5EF4-FFF2-40B4-BE49-F238E27FC236}">
                <a16:creationId xmlns:a16="http://schemas.microsoft.com/office/drawing/2014/main" id="{7E8DFDAA-6070-4536-A4A3-7084BBBD31EB}"/>
              </a:ext>
            </a:extLst>
          </p:cNvPr>
          <p:cNvSpPr>
            <a:spLocks noGrp="1" noChangeArrowheads="1"/>
          </p:cNvSpPr>
          <p:nvPr>
            <p:ph type="body" idx="1"/>
          </p:nvPr>
        </p:nvSpPr>
        <p:spPr/>
        <p:txBody>
          <a:bodyPr/>
          <a:lstStyle/>
          <a:p>
            <a:pPr eaLnBrk="1" hangingPunct="1">
              <a:spcBef>
                <a:spcPct val="35000"/>
              </a:spcBef>
            </a:pPr>
            <a:r>
              <a:rPr lang="en-GB" altLang="en-US" sz="2400" dirty="0"/>
              <a:t>There is no single definition of security.</a:t>
            </a:r>
          </a:p>
          <a:p>
            <a:pPr eaLnBrk="1" hangingPunct="1">
              <a:spcBef>
                <a:spcPct val="35000"/>
              </a:spcBef>
              <a:buClr>
                <a:srgbClr val="CC0000"/>
              </a:buClr>
            </a:pPr>
            <a:r>
              <a:rPr lang="en-GB" altLang="en-US" sz="2400" dirty="0">
                <a:solidFill>
                  <a:srgbClr val="CC0000"/>
                </a:solidFill>
              </a:rPr>
              <a:t>When reading a document, be careful not to confuse your own notion of security with that used in the document.</a:t>
            </a:r>
          </a:p>
          <a:p>
            <a:pPr eaLnBrk="1" hangingPunct="1">
              <a:spcBef>
                <a:spcPct val="35000"/>
              </a:spcBef>
            </a:pPr>
            <a:r>
              <a:rPr lang="en-GB" altLang="en-US" sz="2400" dirty="0"/>
              <a:t>A lot of time is being spent – and wasted – trying to define an unambiguous notation for security.</a:t>
            </a:r>
          </a:p>
          <a:p>
            <a:pPr eaLnBrk="1" hangingPunct="1">
              <a:spcBef>
                <a:spcPct val="35000"/>
              </a:spcBef>
            </a:pPr>
            <a:r>
              <a:rPr lang="en-GB" altLang="en-US" sz="2400" dirty="0"/>
              <a:t>Our attempt at a working definition of security:</a:t>
            </a:r>
            <a:r>
              <a:rPr lang="en-GB" altLang="en-US" sz="2400" dirty="0">
                <a:solidFill>
                  <a:srgbClr val="003399"/>
                </a:solidFill>
              </a:rPr>
              <a:t> </a:t>
            </a:r>
          </a:p>
          <a:p>
            <a:pPr lvl="1" eaLnBrk="1" hangingPunct="1">
              <a:spcBef>
                <a:spcPct val="35000"/>
              </a:spcBef>
            </a:pPr>
            <a:r>
              <a:rPr lang="en-GB" altLang="en-US" sz="2000" dirty="0">
                <a:solidFill>
                  <a:schemeClr val="accent2"/>
                </a:solidFill>
              </a:rPr>
              <a:t>Computer security deals with the prevention an detection of unauthorized actions by users of a computer system.</a:t>
            </a:r>
          </a:p>
          <a:p>
            <a:pPr lvl="1" eaLnBrk="1" hangingPunct="1">
              <a:spcBef>
                <a:spcPct val="35000"/>
              </a:spcBef>
            </a:pPr>
            <a:r>
              <a:rPr lang="en-GB" altLang="en-US" sz="2000" dirty="0">
                <a:solidFill>
                  <a:schemeClr val="accent2"/>
                </a:solidFill>
              </a:rPr>
              <a:t>Computer security is concerned with the measures we can take to deal with intentional actions by parties behaving in an unwelcome fashion.</a:t>
            </a:r>
            <a:endParaRPr lang="en-GB" altLang="en-US"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07F1D7-07D8-4E41-8844-F831120C6901}"/>
              </a:ext>
            </a:extLst>
          </p:cNvPr>
          <p:cNvSpPr>
            <a:spLocks noGrp="1"/>
          </p:cNvSpPr>
          <p:nvPr>
            <p:ph type="title"/>
          </p:nvPr>
        </p:nvSpPr>
        <p:spPr/>
        <p:txBody>
          <a:bodyPr/>
          <a:lstStyle/>
          <a:p>
            <a:r>
              <a:rPr lang="en-US" dirty="0"/>
              <a:t>Computer Security Challenges </a:t>
            </a:r>
            <a:endParaRPr lang="en-VN" dirty="0"/>
          </a:p>
        </p:txBody>
      </p:sp>
      <p:sp>
        <p:nvSpPr>
          <p:cNvPr id="7" name="Content Placeholder 6">
            <a:extLst>
              <a:ext uri="{FF2B5EF4-FFF2-40B4-BE49-F238E27FC236}">
                <a16:creationId xmlns:a16="http://schemas.microsoft.com/office/drawing/2014/main" id="{DD23EFCD-A7D3-2A4C-8973-C9387E69F751}"/>
              </a:ext>
            </a:extLst>
          </p:cNvPr>
          <p:cNvSpPr>
            <a:spLocks noGrp="1"/>
          </p:cNvSpPr>
          <p:nvPr>
            <p:ph idx="1"/>
          </p:nvPr>
        </p:nvSpPr>
        <p:spPr/>
        <p:txBody>
          <a:bodyPr/>
          <a:lstStyle/>
          <a:p>
            <a:pPr marL="0" indent="0" algn="just">
              <a:buNone/>
            </a:pPr>
            <a:r>
              <a:rPr lang="en-US" sz="2400" kern="1200" dirty="0"/>
              <a:t>Computer security is not as simple as it might first appear to the novice </a:t>
            </a:r>
            <a:endParaRPr lang="en-US" sz="2400" dirty="0"/>
          </a:p>
          <a:p>
            <a:pPr algn="just"/>
            <a:r>
              <a:rPr lang="en-US" sz="2400" kern="1200" dirty="0"/>
              <a:t>potential attacks on the security features must be considered </a:t>
            </a:r>
            <a:endParaRPr lang="en-US" sz="2400" dirty="0"/>
          </a:p>
          <a:p>
            <a:pPr algn="just"/>
            <a:r>
              <a:rPr lang="en-US" sz="2400" kern="1200" dirty="0"/>
              <a:t>procedures used to provide particular services are often counter-intuitive </a:t>
            </a:r>
            <a:endParaRPr lang="en-US" sz="2400" dirty="0"/>
          </a:p>
          <a:p>
            <a:pPr algn="just"/>
            <a:r>
              <a:rPr lang="en-US" sz="2400" kern="1200" dirty="0"/>
              <a:t>physical and logical placement needs to be determined </a:t>
            </a:r>
            <a:endParaRPr lang="en-US" sz="2400" dirty="0"/>
          </a:p>
          <a:p>
            <a:pPr marL="0" indent="0" algn="just">
              <a:buNone/>
            </a:pPr>
            <a:endParaRPr lang="en-VN" sz="2400" dirty="0"/>
          </a:p>
        </p:txBody>
      </p:sp>
    </p:spTree>
    <p:extLst>
      <p:ext uri="{BB962C8B-B14F-4D97-AF65-F5344CB8AC3E}">
        <p14:creationId xmlns:p14="http://schemas.microsoft.com/office/powerpoint/2010/main" val="3905311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09D25-132E-D642-ACA3-CAA5B2AAD92B}"/>
              </a:ext>
            </a:extLst>
          </p:cNvPr>
          <p:cNvSpPr>
            <a:spLocks noGrp="1"/>
          </p:cNvSpPr>
          <p:nvPr>
            <p:ph type="title"/>
          </p:nvPr>
        </p:nvSpPr>
        <p:spPr/>
        <p:txBody>
          <a:bodyPr/>
          <a:lstStyle/>
          <a:p>
            <a:r>
              <a:rPr lang="en-US" dirty="0"/>
              <a:t>Computer Security Challenges </a:t>
            </a:r>
            <a:endParaRPr lang="en-VN" dirty="0"/>
          </a:p>
        </p:txBody>
      </p:sp>
      <p:sp>
        <p:nvSpPr>
          <p:cNvPr id="3" name="Content Placeholder 2">
            <a:extLst>
              <a:ext uri="{FF2B5EF4-FFF2-40B4-BE49-F238E27FC236}">
                <a16:creationId xmlns:a16="http://schemas.microsoft.com/office/drawing/2014/main" id="{DE127995-821B-7D45-B60D-E195259C6DB0}"/>
              </a:ext>
            </a:extLst>
          </p:cNvPr>
          <p:cNvSpPr>
            <a:spLocks noGrp="1"/>
          </p:cNvSpPr>
          <p:nvPr>
            <p:ph idx="1"/>
          </p:nvPr>
        </p:nvSpPr>
        <p:spPr/>
        <p:txBody>
          <a:bodyPr/>
          <a:lstStyle/>
          <a:p>
            <a:pPr algn="just"/>
            <a:r>
              <a:rPr lang="en-US" sz="2400" kern="1200" dirty="0"/>
              <a:t>additional algorithms or protocols may be involved </a:t>
            </a:r>
            <a:endParaRPr lang="en-US" sz="2400" dirty="0"/>
          </a:p>
          <a:p>
            <a:pPr algn="just"/>
            <a:r>
              <a:rPr lang="en-US" sz="2400" kern="1200" dirty="0"/>
              <a:t>attackers only need to find a single weakness, the developer needs to find all weaknesses </a:t>
            </a:r>
            <a:endParaRPr lang="en-US" sz="2400" dirty="0"/>
          </a:p>
          <a:p>
            <a:pPr algn="just"/>
            <a:r>
              <a:rPr lang="en-US" sz="2400" kern="1200" dirty="0"/>
              <a:t>users and system managers tend to not see the benefits of security until a failure occurs </a:t>
            </a:r>
            <a:endParaRPr lang="en-US" sz="2400" dirty="0"/>
          </a:p>
          <a:p>
            <a:pPr algn="just"/>
            <a:r>
              <a:rPr lang="en-US" sz="2400" kern="1200" dirty="0"/>
              <a:t>security requires regular and constant monitoring </a:t>
            </a:r>
          </a:p>
          <a:p>
            <a:pPr algn="just"/>
            <a:r>
              <a:rPr lang="en-US" sz="2400" kern="1200" dirty="0"/>
              <a:t>is often an afterthought to be incorporated into a </a:t>
            </a:r>
            <a:endParaRPr lang="en-US" sz="2400" dirty="0"/>
          </a:p>
          <a:p>
            <a:pPr algn="just"/>
            <a:r>
              <a:rPr lang="en-US" sz="2400" kern="1200" dirty="0"/>
              <a:t>system after the design is complete </a:t>
            </a:r>
          </a:p>
          <a:p>
            <a:pPr algn="just"/>
            <a:r>
              <a:rPr lang="en-US" sz="2400" kern="1200" dirty="0"/>
              <a:t>thought of as an impediment to efficient and user-friendly operation </a:t>
            </a:r>
            <a:endParaRPr lang="en-US" sz="2400" dirty="0"/>
          </a:p>
          <a:p>
            <a:pPr algn="just"/>
            <a:endParaRPr lang="en-VN" sz="2400" dirty="0"/>
          </a:p>
          <a:p>
            <a:pPr algn="just"/>
            <a:endParaRPr lang="en-VN" sz="2400" dirty="0"/>
          </a:p>
        </p:txBody>
      </p:sp>
    </p:spTree>
    <p:extLst>
      <p:ext uri="{BB962C8B-B14F-4D97-AF65-F5344CB8AC3E}">
        <p14:creationId xmlns:p14="http://schemas.microsoft.com/office/powerpoint/2010/main" val="27290599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38BA6-238A-1C43-B8D5-06048D56C5C1}"/>
              </a:ext>
            </a:extLst>
          </p:cNvPr>
          <p:cNvSpPr>
            <a:spLocks noGrp="1"/>
          </p:cNvSpPr>
          <p:nvPr>
            <p:ph type="title"/>
          </p:nvPr>
        </p:nvSpPr>
        <p:spPr/>
        <p:txBody>
          <a:bodyPr/>
          <a:lstStyle/>
          <a:p>
            <a:r>
              <a:rPr lang="en-US" dirty="0"/>
              <a:t>Security C</a:t>
            </a:r>
            <a:r>
              <a:rPr lang="en-VN" dirty="0"/>
              <a:t>oncepts </a:t>
            </a:r>
          </a:p>
        </p:txBody>
      </p:sp>
      <p:sp>
        <p:nvSpPr>
          <p:cNvPr id="3" name="Content Placeholder 2">
            <a:extLst>
              <a:ext uri="{FF2B5EF4-FFF2-40B4-BE49-F238E27FC236}">
                <a16:creationId xmlns:a16="http://schemas.microsoft.com/office/drawing/2014/main" id="{724D04E1-1017-CC41-88BD-2952ED80B0B1}"/>
              </a:ext>
            </a:extLst>
          </p:cNvPr>
          <p:cNvSpPr>
            <a:spLocks noGrp="1"/>
          </p:cNvSpPr>
          <p:nvPr>
            <p:ph idx="1"/>
          </p:nvPr>
        </p:nvSpPr>
        <p:spPr/>
        <p:txBody>
          <a:bodyPr/>
          <a:lstStyle/>
          <a:p>
            <a:pPr algn="just"/>
            <a:r>
              <a:rPr lang="en-US" sz="2400" dirty="0">
                <a:solidFill>
                  <a:schemeClr val="accent2"/>
                </a:solidFill>
              </a:rPr>
              <a:t>Assets</a:t>
            </a:r>
            <a:r>
              <a:rPr lang="en-US" dirty="0"/>
              <a:t> </a:t>
            </a:r>
          </a:p>
          <a:p>
            <a:pPr lvl="1" algn="just"/>
            <a:r>
              <a:rPr lang="en-US" sz="2000" dirty="0"/>
              <a:t>System resources that the users/owners wish to protect</a:t>
            </a:r>
          </a:p>
          <a:p>
            <a:pPr lvl="1" algn="just"/>
            <a:r>
              <a:rPr lang="en-US" sz="2000" dirty="0"/>
              <a:t>Hardware, software, data, communication lines</a:t>
            </a:r>
            <a:r>
              <a:rPr lang="en-US" dirty="0"/>
              <a:t> </a:t>
            </a:r>
          </a:p>
          <a:p>
            <a:pPr algn="just"/>
            <a:r>
              <a:rPr lang="en-US" sz="2400" dirty="0">
                <a:solidFill>
                  <a:schemeClr val="accent2"/>
                </a:solidFill>
              </a:rPr>
              <a:t>Vulnerabilities</a:t>
            </a:r>
            <a:r>
              <a:rPr lang="en-US" dirty="0"/>
              <a:t> </a:t>
            </a:r>
          </a:p>
          <a:p>
            <a:pPr lvl="1" algn="just"/>
            <a:r>
              <a:rPr lang="en-US" sz="2000" dirty="0"/>
              <a:t>Weakness in system implementation or operation</a:t>
            </a:r>
          </a:p>
          <a:p>
            <a:pPr lvl="1" algn="just"/>
            <a:r>
              <a:rPr lang="en-US" sz="2000" dirty="0"/>
              <a:t>Can make asset: corrupted, leaky, unavailable </a:t>
            </a:r>
          </a:p>
          <a:p>
            <a:pPr algn="just"/>
            <a:r>
              <a:rPr lang="en-US" sz="2400" dirty="0">
                <a:solidFill>
                  <a:schemeClr val="accent2"/>
                </a:solidFill>
              </a:rPr>
              <a:t>Security Policy </a:t>
            </a:r>
          </a:p>
          <a:p>
            <a:pPr lvl="1" algn="just"/>
            <a:r>
              <a:rPr lang="en-US" sz="2000" dirty="0"/>
              <a:t>Set of rules and practices that specifies how a system provides security services to protect assets </a:t>
            </a:r>
          </a:p>
          <a:p>
            <a:pPr algn="just"/>
            <a:r>
              <a:rPr lang="en-US" sz="2400" dirty="0">
                <a:solidFill>
                  <a:schemeClr val="accent2"/>
                </a:solidFill>
              </a:rPr>
              <a:t>Threats </a:t>
            </a:r>
          </a:p>
          <a:p>
            <a:pPr lvl="1" algn="just"/>
            <a:r>
              <a:rPr lang="en-US" sz="2000" dirty="0"/>
              <a:t>Potential violation of security policy by exploiting a vulnerability </a:t>
            </a:r>
          </a:p>
          <a:p>
            <a:pPr algn="just"/>
            <a:endParaRPr lang="en-VN" dirty="0"/>
          </a:p>
          <a:p>
            <a:pPr marL="457200" lvl="1" indent="0" algn="just">
              <a:buNone/>
            </a:pPr>
            <a:endParaRPr lang="en-US" sz="2000" dirty="0"/>
          </a:p>
          <a:p>
            <a:pPr algn="just"/>
            <a:endParaRPr lang="en-VN" dirty="0"/>
          </a:p>
        </p:txBody>
      </p:sp>
    </p:spTree>
    <p:extLst>
      <p:ext uri="{BB962C8B-B14F-4D97-AF65-F5344CB8AC3E}">
        <p14:creationId xmlns:p14="http://schemas.microsoft.com/office/powerpoint/2010/main" val="23475690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C432F-5453-6141-8721-12DBFFC9B83D}"/>
              </a:ext>
            </a:extLst>
          </p:cNvPr>
          <p:cNvSpPr>
            <a:spLocks noGrp="1"/>
          </p:cNvSpPr>
          <p:nvPr>
            <p:ph type="title"/>
          </p:nvPr>
        </p:nvSpPr>
        <p:spPr/>
        <p:txBody>
          <a:bodyPr/>
          <a:lstStyle/>
          <a:p>
            <a:r>
              <a:rPr lang="en-US" dirty="0"/>
              <a:t>S</a:t>
            </a:r>
            <a:r>
              <a:rPr lang="en-VN" dirty="0"/>
              <a:t>ecurity Concepts</a:t>
            </a:r>
          </a:p>
        </p:txBody>
      </p:sp>
      <p:sp>
        <p:nvSpPr>
          <p:cNvPr id="3" name="Content Placeholder 2">
            <a:extLst>
              <a:ext uri="{FF2B5EF4-FFF2-40B4-BE49-F238E27FC236}">
                <a16:creationId xmlns:a16="http://schemas.microsoft.com/office/drawing/2014/main" id="{EFB903B6-37A3-5642-B66E-29682D71C6BC}"/>
              </a:ext>
            </a:extLst>
          </p:cNvPr>
          <p:cNvSpPr>
            <a:spLocks noGrp="1"/>
          </p:cNvSpPr>
          <p:nvPr>
            <p:ph idx="1"/>
          </p:nvPr>
        </p:nvSpPr>
        <p:spPr>
          <a:xfrm>
            <a:off x="685800" y="1124744"/>
            <a:ext cx="7772400" cy="4967287"/>
          </a:xfrm>
        </p:spPr>
        <p:txBody>
          <a:bodyPr/>
          <a:lstStyle/>
          <a:p>
            <a:pPr algn="just"/>
            <a:r>
              <a:rPr lang="en-US" sz="2400" dirty="0">
                <a:solidFill>
                  <a:schemeClr val="accent2"/>
                </a:solidFill>
              </a:rPr>
              <a:t>Attack</a:t>
            </a:r>
            <a:r>
              <a:rPr lang="en-US" sz="2400" dirty="0"/>
              <a:t> </a:t>
            </a:r>
          </a:p>
          <a:p>
            <a:pPr lvl="1" algn="just"/>
            <a:r>
              <a:rPr lang="en-US" sz="2000" dirty="0"/>
              <a:t>A threat that is carried out; a successful attack leads to violation of security policy </a:t>
            </a:r>
          </a:p>
          <a:p>
            <a:pPr lvl="1" algn="just"/>
            <a:r>
              <a:rPr lang="en-US" sz="2000" dirty="0"/>
              <a:t>Active attack: attempt to alter system resources or operation </a:t>
            </a:r>
          </a:p>
          <a:p>
            <a:pPr lvl="1" algn="just"/>
            <a:r>
              <a:rPr lang="en-US" sz="2000" dirty="0"/>
              <a:t>Passive attack: attempt to learn information that does not affect system resources </a:t>
            </a:r>
          </a:p>
          <a:p>
            <a:pPr lvl="1" algn="just"/>
            <a:r>
              <a:rPr lang="en-US" sz="2000" dirty="0"/>
              <a:t>Inside attack: initiated by entity with authorized access to system </a:t>
            </a:r>
          </a:p>
          <a:p>
            <a:pPr lvl="1" algn="just"/>
            <a:r>
              <a:rPr lang="en-US" sz="2000" dirty="0"/>
              <a:t>Outside attack: initiated by unauthorized user of system </a:t>
            </a:r>
          </a:p>
          <a:p>
            <a:pPr algn="just"/>
            <a:r>
              <a:rPr lang="en-US" sz="2400" dirty="0">
                <a:solidFill>
                  <a:schemeClr val="accent2"/>
                </a:solidFill>
              </a:rPr>
              <a:t>Countermeasure</a:t>
            </a:r>
            <a:r>
              <a:rPr lang="en-US" sz="2400" dirty="0"/>
              <a:t> </a:t>
            </a:r>
          </a:p>
          <a:p>
            <a:pPr lvl="1" algn="just"/>
            <a:r>
              <a:rPr lang="en-US" sz="2000" dirty="0"/>
              <a:t>Means to deal with an attack </a:t>
            </a:r>
          </a:p>
          <a:p>
            <a:pPr lvl="1" algn="just"/>
            <a:r>
              <a:rPr lang="en-US" sz="2000" dirty="0"/>
              <a:t>Prevent, detect, respond, recover </a:t>
            </a:r>
          </a:p>
          <a:p>
            <a:pPr lvl="1" algn="just"/>
            <a:r>
              <a:rPr lang="en-US" sz="2000" dirty="0"/>
              <a:t>Even with countermeasures, vulnerabilities may exist, leading to risk to the assets </a:t>
            </a:r>
          </a:p>
          <a:p>
            <a:pPr lvl="1" algn="just"/>
            <a:r>
              <a:rPr lang="en-US" sz="2000" dirty="0"/>
              <a:t>Aim to minimize the risks </a:t>
            </a:r>
          </a:p>
          <a:p>
            <a:pPr algn="just"/>
            <a:endParaRPr lang="en-VN" sz="2400" dirty="0"/>
          </a:p>
        </p:txBody>
      </p:sp>
    </p:spTree>
    <p:extLst>
      <p:ext uri="{BB962C8B-B14F-4D97-AF65-F5344CB8AC3E}">
        <p14:creationId xmlns:p14="http://schemas.microsoft.com/office/powerpoint/2010/main" val="13187808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AC0D5-66D7-CD41-8A9E-EB95675E1A3D}"/>
              </a:ext>
            </a:extLst>
          </p:cNvPr>
          <p:cNvSpPr>
            <a:spLocks noGrp="1"/>
          </p:cNvSpPr>
          <p:nvPr>
            <p:ph type="title"/>
          </p:nvPr>
        </p:nvSpPr>
        <p:spPr/>
        <p:txBody>
          <a:bodyPr/>
          <a:lstStyle/>
          <a:p>
            <a:r>
              <a:rPr lang="en-US" sz="3600" dirty="0"/>
              <a:t>Threat Consequences and Attacks </a:t>
            </a:r>
            <a:endParaRPr lang="en-VN" sz="3600" dirty="0"/>
          </a:p>
        </p:txBody>
      </p:sp>
      <p:sp>
        <p:nvSpPr>
          <p:cNvPr id="3" name="Content Placeholder 2">
            <a:extLst>
              <a:ext uri="{FF2B5EF4-FFF2-40B4-BE49-F238E27FC236}">
                <a16:creationId xmlns:a16="http://schemas.microsoft.com/office/drawing/2014/main" id="{BCA3B294-7168-424B-BC3C-46F557A75410}"/>
              </a:ext>
            </a:extLst>
          </p:cNvPr>
          <p:cNvSpPr>
            <a:spLocks noGrp="1"/>
          </p:cNvSpPr>
          <p:nvPr>
            <p:ph idx="1"/>
          </p:nvPr>
        </p:nvSpPr>
        <p:spPr/>
        <p:txBody>
          <a:bodyPr/>
          <a:lstStyle/>
          <a:p>
            <a:r>
              <a:rPr lang="en-US" sz="2400" dirty="0">
                <a:solidFill>
                  <a:schemeClr val="accent2"/>
                </a:solidFill>
              </a:rPr>
              <a:t>Threat Action </a:t>
            </a:r>
            <a:r>
              <a:rPr lang="en-US" sz="2400" dirty="0"/>
              <a:t>An attack</a:t>
            </a:r>
          </a:p>
          <a:p>
            <a:r>
              <a:rPr lang="en-US" sz="2400" dirty="0">
                <a:solidFill>
                  <a:schemeClr val="accent2"/>
                </a:solidFill>
              </a:rPr>
              <a:t>Threat Agent </a:t>
            </a:r>
            <a:r>
              <a:rPr lang="en-US" sz="2400" dirty="0"/>
              <a:t>Entity that attacks, or is threat to system (adversary, attacker, malicious user) </a:t>
            </a:r>
          </a:p>
          <a:p>
            <a:r>
              <a:rPr lang="en-US" sz="2400" dirty="0">
                <a:solidFill>
                  <a:schemeClr val="accent2"/>
                </a:solidFill>
              </a:rPr>
              <a:t>Threat Consequence </a:t>
            </a:r>
            <a:r>
              <a:rPr lang="en-US" sz="2400" dirty="0"/>
              <a:t>A security violation that results from a threat action </a:t>
            </a:r>
          </a:p>
          <a:p>
            <a:endParaRPr lang="en-US" sz="2400" dirty="0"/>
          </a:p>
          <a:p>
            <a:pPr lvl="1"/>
            <a:r>
              <a:rPr lang="en-US" sz="2000" dirty="0"/>
              <a:t>Unauthorized Disclosure: exposure, interception, inference, intrusion </a:t>
            </a:r>
          </a:p>
          <a:p>
            <a:pPr lvl="1"/>
            <a:r>
              <a:rPr lang="en-US" sz="2000" dirty="0"/>
              <a:t>Deception: masquerade, falsification, repudiation </a:t>
            </a:r>
          </a:p>
          <a:p>
            <a:pPr lvl="1"/>
            <a:r>
              <a:rPr lang="en-US" sz="2000" dirty="0"/>
              <a:t>Disruption: incapacitation, corruption, obstruction </a:t>
            </a:r>
            <a:r>
              <a:rPr lang="en-VN" sz="2000" dirty="0"/>
              <a:t> </a:t>
            </a:r>
          </a:p>
          <a:p>
            <a:pPr lvl="1"/>
            <a:r>
              <a:rPr lang="en-US" sz="2000" dirty="0"/>
              <a:t>Usurpation: misappropriation, misuse </a:t>
            </a:r>
          </a:p>
          <a:p>
            <a:endParaRPr lang="en-VN" sz="2400" dirty="0"/>
          </a:p>
        </p:txBody>
      </p:sp>
    </p:spTree>
    <p:extLst>
      <p:ext uri="{BB962C8B-B14F-4D97-AF65-F5344CB8AC3E}">
        <p14:creationId xmlns:p14="http://schemas.microsoft.com/office/powerpoint/2010/main" val="19156513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B6734-09F6-BE45-B967-CF4DB6B705FE}"/>
              </a:ext>
            </a:extLst>
          </p:cNvPr>
          <p:cNvSpPr>
            <a:spLocks noGrp="1"/>
          </p:cNvSpPr>
          <p:nvPr>
            <p:ph type="title"/>
          </p:nvPr>
        </p:nvSpPr>
        <p:spPr/>
        <p:txBody>
          <a:bodyPr/>
          <a:lstStyle/>
          <a:p>
            <a:r>
              <a:rPr lang="en-US" sz="3600" dirty="0"/>
              <a:t>Assets and Examples of Threats </a:t>
            </a:r>
            <a:endParaRPr lang="en-VN" sz="3600" dirty="0"/>
          </a:p>
        </p:txBody>
      </p:sp>
      <p:pic>
        <p:nvPicPr>
          <p:cNvPr id="4" name="Picture 3" descr="A screenshot of a cell phone&#10;&#10;Description automatically generated">
            <a:extLst>
              <a:ext uri="{FF2B5EF4-FFF2-40B4-BE49-F238E27FC236}">
                <a16:creationId xmlns:a16="http://schemas.microsoft.com/office/drawing/2014/main" id="{79FFA8D4-22ED-3D44-B640-6F075C61F2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46028"/>
            <a:ext cx="9144000" cy="4747268"/>
          </a:xfrm>
          <a:prstGeom prst="rect">
            <a:avLst/>
          </a:prstGeom>
        </p:spPr>
      </p:pic>
      <p:sp>
        <p:nvSpPr>
          <p:cNvPr id="6" name="Rectangle 5">
            <a:extLst>
              <a:ext uri="{FF2B5EF4-FFF2-40B4-BE49-F238E27FC236}">
                <a16:creationId xmlns:a16="http://schemas.microsoft.com/office/drawing/2014/main" id="{6216F7FF-B844-2447-9E98-1A67D5A2F3B4}"/>
              </a:ext>
            </a:extLst>
          </p:cNvPr>
          <p:cNvSpPr/>
          <p:nvPr/>
        </p:nvSpPr>
        <p:spPr>
          <a:xfrm>
            <a:off x="132702" y="6278791"/>
            <a:ext cx="3332964" cy="215444"/>
          </a:xfrm>
          <a:prstGeom prst="rect">
            <a:avLst/>
          </a:prstGeom>
        </p:spPr>
        <p:txBody>
          <a:bodyPr wrap="none">
            <a:spAutoFit/>
          </a:bodyPr>
          <a:lstStyle/>
          <a:p>
            <a:r>
              <a:rPr lang="en-US" sz="800" dirty="0">
                <a:latin typeface="CMSS8"/>
              </a:rPr>
              <a:t>Table 1.3 in Stallings and Brown, </a:t>
            </a:r>
            <a:r>
              <a:rPr lang="en-US" sz="800" dirty="0">
                <a:latin typeface="CMSSI8"/>
              </a:rPr>
              <a:t>Computer Security</a:t>
            </a:r>
            <a:r>
              <a:rPr lang="en-US" sz="800" dirty="0">
                <a:latin typeface="CMSS8"/>
              </a:rPr>
              <a:t>, 2nd Ed., Pearson 2012 </a:t>
            </a:r>
            <a:endParaRPr lang="en-US" dirty="0">
              <a:effectLst/>
            </a:endParaRPr>
          </a:p>
        </p:txBody>
      </p:sp>
    </p:spTree>
    <p:extLst>
      <p:ext uri="{BB962C8B-B14F-4D97-AF65-F5344CB8AC3E}">
        <p14:creationId xmlns:p14="http://schemas.microsoft.com/office/powerpoint/2010/main" val="29797586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55444-2187-2C4C-BB11-C46E9E20C09F}"/>
              </a:ext>
            </a:extLst>
          </p:cNvPr>
          <p:cNvSpPr>
            <a:spLocks noGrp="1"/>
          </p:cNvSpPr>
          <p:nvPr>
            <p:ph type="title"/>
          </p:nvPr>
        </p:nvSpPr>
        <p:spPr/>
        <p:txBody>
          <a:bodyPr/>
          <a:lstStyle/>
          <a:p>
            <a:r>
              <a:rPr lang="en-US" dirty="0"/>
              <a:t>S</a:t>
            </a:r>
            <a:r>
              <a:rPr lang="en-VN" dirty="0"/>
              <a:t>ecurity Concepts</a:t>
            </a:r>
          </a:p>
        </p:txBody>
      </p:sp>
      <p:pic>
        <p:nvPicPr>
          <p:cNvPr id="4" name="Picture 3" descr="A screenshot of a cell phone&#10;&#10;Description automatically generated">
            <a:extLst>
              <a:ext uri="{FF2B5EF4-FFF2-40B4-BE49-F238E27FC236}">
                <a16:creationId xmlns:a16="http://schemas.microsoft.com/office/drawing/2014/main" id="{F95B70B6-5F18-9B43-9BFB-0ABD3D8E98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1340768"/>
            <a:ext cx="7126560" cy="4970942"/>
          </a:xfrm>
          <a:prstGeom prst="rect">
            <a:avLst/>
          </a:prstGeom>
        </p:spPr>
      </p:pic>
      <p:sp>
        <p:nvSpPr>
          <p:cNvPr id="5" name="Rectangle 4">
            <a:extLst>
              <a:ext uri="{FF2B5EF4-FFF2-40B4-BE49-F238E27FC236}">
                <a16:creationId xmlns:a16="http://schemas.microsoft.com/office/drawing/2014/main" id="{EC3FEB07-DB65-C14A-9722-F705F1AF92D3}"/>
              </a:ext>
            </a:extLst>
          </p:cNvPr>
          <p:cNvSpPr/>
          <p:nvPr/>
        </p:nvSpPr>
        <p:spPr>
          <a:xfrm>
            <a:off x="251520" y="6286824"/>
            <a:ext cx="3363421" cy="215444"/>
          </a:xfrm>
          <a:prstGeom prst="rect">
            <a:avLst/>
          </a:prstGeom>
        </p:spPr>
        <p:txBody>
          <a:bodyPr wrap="none">
            <a:spAutoFit/>
          </a:bodyPr>
          <a:lstStyle/>
          <a:p>
            <a:r>
              <a:rPr lang="en-US" sz="800" dirty="0">
                <a:latin typeface="CMSS8"/>
              </a:rPr>
              <a:t>Figure 1.2 in Stallings and Brown, </a:t>
            </a:r>
            <a:r>
              <a:rPr lang="en-US" sz="800" dirty="0">
                <a:latin typeface="CMSSI8"/>
              </a:rPr>
              <a:t>Computer Security</a:t>
            </a:r>
            <a:r>
              <a:rPr lang="en-US" sz="800" dirty="0">
                <a:latin typeface="CMSS8"/>
              </a:rPr>
              <a:t>, 2nd Ed., Pearson 2012 </a:t>
            </a:r>
            <a:endParaRPr lang="en-US" dirty="0">
              <a:effectLst/>
            </a:endParaRPr>
          </a:p>
        </p:txBody>
      </p:sp>
    </p:spTree>
    <p:extLst>
      <p:ext uri="{BB962C8B-B14F-4D97-AF65-F5344CB8AC3E}">
        <p14:creationId xmlns:p14="http://schemas.microsoft.com/office/powerpoint/2010/main" val="1531893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3845B-B0AA-3D41-A712-131F0BFEBDBC}"/>
              </a:ext>
            </a:extLst>
          </p:cNvPr>
          <p:cNvSpPr>
            <a:spLocks noGrp="1"/>
          </p:cNvSpPr>
          <p:nvPr>
            <p:ph type="title"/>
          </p:nvPr>
        </p:nvSpPr>
        <p:spPr/>
        <p:txBody>
          <a:bodyPr/>
          <a:lstStyle/>
          <a:p>
            <a:r>
              <a:rPr lang="en-US" dirty="0"/>
              <a:t>Scope of Computer Security </a:t>
            </a:r>
            <a:endParaRPr lang="en-VN" dirty="0"/>
          </a:p>
        </p:txBody>
      </p:sp>
      <p:pic>
        <p:nvPicPr>
          <p:cNvPr id="5" name="Content Placeholder 4" descr="Figure 1.3 in Stallings and Brown, Computer Security, 2nd Ed., Pearson 2012">
            <a:extLst>
              <a:ext uri="{FF2B5EF4-FFF2-40B4-BE49-F238E27FC236}">
                <a16:creationId xmlns:a16="http://schemas.microsoft.com/office/drawing/2014/main" id="{FF7A7994-0CE6-A94B-AC80-A01FF1CF56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377584"/>
            <a:ext cx="7772400" cy="4894994"/>
          </a:xfrm>
        </p:spPr>
      </p:pic>
      <p:sp>
        <p:nvSpPr>
          <p:cNvPr id="6" name="Rectangle 5">
            <a:extLst>
              <a:ext uri="{FF2B5EF4-FFF2-40B4-BE49-F238E27FC236}">
                <a16:creationId xmlns:a16="http://schemas.microsoft.com/office/drawing/2014/main" id="{4BCF098C-40C6-0D4D-AC76-0B84922F2401}"/>
              </a:ext>
            </a:extLst>
          </p:cNvPr>
          <p:cNvSpPr/>
          <p:nvPr/>
        </p:nvSpPr>
        <p:spPr>
          <a:xfrm>
            <a:off x="251520" y="6272578"/>
            <a:ext cx="3363421" cy="215444"/>
          </a:xfrm>
          <a:prstGeom prst="rect">
            <a:avLst/>
          </a:prstGeom>
        </p:spPr>
        <p:txBody>
          <a:bodyPr wrap="none">
            <a:spAutoFit/>
          </a:bodyPr>
          <a:lstStyle/>
          <a:p>
            <a:r>
              <a:rPr lang="en-US" sz="800" dirty="0">
                <a:latin typeface="CMSS8"/>
              </a:rPr>
              <a:t>Figure 1.3 in Stallings and Brown, </a:t>
            </a:r>
            <a:r>
              <a:rPr lang="en-US" sz="800" dirty="0">
                <a:latin typeface="CMSSI8"/>
              </a:rPr>
              <a:t>Computer Security</a:t>
            </a:r>
            <a:r>
              <a:rPr lang="en-US" sz="800" dirty="0">
                <a:latin typeface="CMSS8"/>
              </a:rPr>
              <a:t>, 2nd Ed., Pearson 2012 </a:t>
            </a:r>
            <a:endParaRPr lang="en-US" dirty="0">
              <a:effectLst/>
            </a:endParaRPr>
          </a:p>
        </p:txBody>
      </p:sp>
    </p:spTree>
    <p:extLst>
      <p:ext uri="{BB962C8B-B14F-4D97-AF65-F5344CB8AC3E}">
        <p14:creationId xmlns:p14="http://schemas.microsoft.com/office/powerpoint/2010/main" val="2602054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A54DC-45E4-0E44-A188-14601F15D1F8}"/>
              </a:ext>
            </a:extLst>
          </p:cNvPr>
          <p:cNvSpPr>
            <a:spLocks noGrp="1"/>
          </p:cNvSpPr>
          <p:nvPr>
            <p:ph type="title"/>
          </p:nvPr>
        </p:nvSpPr>
        <p:spPr/>
        <p:txBody>
          <a:bodyPr/>
          <a:lstStyle/>
          <a:p>
            <a:r>
              <a:rPr lang="en-US" sz="3600" dirty="0"/>
              <a:t>Computer Security Strategy and Principles </a:t>
            </a:r>
            <a:endParaRPr lang="en-VN" sz="3600" dirty="0"/>
          </a:p>
        </p:txBody>
      </p:sp>
      <p:sp>
        <p:nvSpPr>
          <p:cNvPr id="3" name="Content Placeholder 2">
            <a:extLst>
              <a:ext uri="{FF2B5EF4-FFF2-40B4-BE49-F238E27FC236}">
                <a16:creationId xmlns:a16="http://schemas.microsoft.com/office/drawing/2014/main" id="{3F1E4EA9-80C4-5C49-ABB7-4D7457324A77}"/>
              </a:ext>
            </a:extLst>
          </p:cNvPr>
          <p:cNvSpPr>
            <a:spLocks noGrp="1"/>
          </p:cNvSpPr>
          <p:nvPr>
            <p:ph idx="1"/>
          </p:nvPr>
        </p:nvSpPr>
        <p:spPr/>
        <p:txBody>
          <a:bodyPr/>
          <a:lstStyle/>
          <a:p>
            <a:pPr algn="just"/>
            <a:r>
              <a:rPr lang="en-US" sz="2400" dirty="0">
                <a:solidFill>
                  <a:schemeClr val="accent2"/>
                </a:solidFill>
              </a:rPr>
              <a:t>Policy</a:t>
            </a:r>
            <a:r>
              <a:rPr lang="en-US" dirty="0"/>
              <a:t> </a:t>
            </a:r>
            <a:r>
              <a:rPr lang="en-US" sz="2400" dirty="0"/>
              <a:t>What is the security scheme supposed to do? </a:t>
            </a:r>
          </a:p>
          <a:p>
            <a:pPr lvl="1" algn="just"/>
            <a:r>
              <a:rPr lang="en-US" sz="2000" dirty="0"/>
              <a:t>Informal description or formal set of rules of desired system </a:t>
            </a:r>
            <a:r>
              <a:rPr lang="en-US" sz="2000" dirty="0" err="1"/>
              <a:t>behaviour</a:t>
            </a:r>
            <a:r>
              <a:rPr lang="en-US" sz="2000" dirty="0"/>
              <a:t> </a:t>
            </a:r>
          </a:p>
          <a:p>
            <a:pPr lvl="1" algn="just"/>
            <a:r>
              <a:rPr lang="en-US" sz="2000" dirty="0"/>
              <a:t>Consider: assets value; vulnerabilities; potential threats and probability of attacks </a:t>
            </a:r>
          </a:p>
          <a:p>
            <a:pPr lvl="1" algn="just"/>
            <a:r>
              <a:rPr lang="en-US" sz="2000" dirty="0"/>
              <a:t>Trade-offs: Ease of use vs security; cost of security vs cost of failure and recovery </a:t>
            </a:r>
          </a:p>
          <a:p>
            <a:pPr algn="just"/>
            <a:endParaRPr lang="en-VN" dirty="0"/>
          </a:p>
        </p:txBody>
      </p:sp>
    </p:spTree>
    <p:extLst>
      <p:ext uri="{BB962C8B-B14F-4D97-AF65-F5344CB8AC3E}">
        <p14:creationId xmlns:p14="http://schemas.microsoft.com/office/powerpoint/2010/main" val="1779402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F9069941-EA70-476F-B4C9-8C129DFFECD1}"/>
              </a:ext>
            </a:extLst>
          </p:cNvPr>
          <p:cNvSpPr>
            <a:spLocks noGrp="1" noChangeArrowheads="1"/>
          </p:cNvSpPr>
          <p:nvPr>
            <p:ph type="title"/>
          </p:nvPr>
        </p:nvSpPr>
        <p:spPr>
          <a:xfrm>
            <a:off x="2339752" y="116632"/>
            <a:ext cx="4896544" cy="936625"/>
          </a:xfrm>
        </p:spPr>
        <p:txBody>
          <a:bodyPr/>
          <a:lstStyle/>
          <a:p>
            <a:pPr eaLnBrk="1" hangingPunct="1"/>
            <a:r>
              <a:rPr lang="en-GB" altLang="en-US" sz="3200" dirty="0"/>
              <a:t>Fundamental Dilemma</a:t>
            </a:r>
            <a:br>
              <a:rPr lang="en-GB" altLang="en-US" sz="3200" dirty="0"/>
            </a:br>
            <a:r>
              <a:rPr lang="en-GB" altLang="en-US" sz="3200" dirty="0"/>
              <a:t> of Computer Security</a:t>
            </a:r>
          </a:p>
        </p:txBody>
      </p:sp>
      <p:sp>
        <p:nvSpPr>
          <p:cNvPr id="40963" name="Rectangle 3">
            <a:extLst>
              <a:ext uri="{FF2B5EF4-FFF2-40B4-BE49-F238E27FC236}">
                <a16:creationId xmlns:a16="http://schemas.microsoft.com/office/drawing/2014/main" id="{750A15CF-041C-49A3-A9C6-CE3AB330A2DA}"/>
              </a:ext>
            </a:extLst>
          </p:cNvPr>
          <p:cNvSpPr>
            <a:spLocks noGrp="1" noChangeArrowheads="1"/>
          </p:cNvSpPr>
          <p:nvPr>
            <p:ph type="body" idx="1"/>
          </p:nvPr>
        </p:nvSpPr>
        <p:spPr>
          <a:xfrm>
            <a:off x="685800" y="3284538"/>
            <a:ext cx="7772400" cy="2679700"/>
          </a:xfrm>
        </p:spPr>
        <p:txBody>
          <a:bodyPr/>
          <a:lstStyle/>
          <a:p>
            <a:pPr eaLnBrk="1" hangingPunct="1"/>
            <a:r>
              <a:rPr lang="en-GB" altLang="en-US" sz="2800" dirty="0"/>
              <a:t>If you provide your customers with a standard solution it might not meet their requirements.</a:t>
            </a:r>
          </a:p>
          <a:p>
            <a:pPr eaLnBrk="1" hangingPunct="1"/>
            <a:r>
              <a:rPr lang="en-GB" altLang="en-US" sz="2800" dirty="0"/>
              <a:t>If you want to tailor your solution to your customers’ needs, they may be unable to tell you what they require.</a:t>
            </a:r>
          </a:p>
        </p:txBody>
      </p:sp>
      <p:sp>
        <p:nvSpPr>
          <p:cNvPr id="40964" name="Text Box 4">
            <a:extLst>
              <a:ext uri="{FF2B5EF4-FFF2-40B4-BE49-F238E27FC236}">
                <a16:creationId xmlns:a16="http://schemas.microsoft.com/office/drawing/2014/main" id="{54D7EC21-7300-42D3-8E86-F748FF0641AF}"/>
              </a:ext>
            </a:extLst>
          </p:cNvPr>
          <p:cNvSpPr txBox="1">
            <a:spLocks noChangeArrowheads="1"/>
          </p:cNvSpPr>
          <p:nvPr/>
        </p:nvSpPr>
        <p:spPr bwMode="auto">
          <a:xfrm>
            <a:off x="1154112" y="1557338"/>
            <a:ext cx="7772400" cy="1392237"/>
          </a:xfrm>
          <a:prstGeom prst="rect">
            <a:avLst/>
          </a:prstGeom>
          <a:noFill/>
          <a:ln w="19050">
            <a:solidFill>
              <a:srgbClr val="003399"/>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Clr>
                <a:srgbClr val="003399"/>
              </a:buClr>
              <a:buSzTx/>
              <a:buFont typeface="Wingdings" panose="05000000000000000000" pitchFamily="2" charset="2"/>
              <a:buNone/>
            </a:pPr>
            <a:r>
              <a:rPr lang="en-GB" altLang="en-US" sz="2800" b="1" dirty="0">
                <a:solidFill>
                  <a:schemeClr val="accent2"/>
                </a:solidFill>
                <a:latin typeface="Helvetica" panose="020B0604020202020204" pitchFamily="34" charset="0"/>
              </a:rPr>
              <a:t>Security unaware</a:t>
            </a:r>
            <a:r>
              <a:rPr lang="en-GB" altLang="en-US" sz="2800" b="1" dirty="0">
                <a:latin typeface="Helvetica" panose="020B0604020202020204" pitchFamily="34" charset="0"/>
              </a:rPr>
              <a:t> users have specific security requirements but no security expertise.</a:t>
            </a:r>
            <a:endParaRPr lang="en-GB" altLang="en-US" sz="2400" dirty="0">
              <a:latin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F3F1228D-4884-4FB4-B9DE-C0ABB74487AD}"/>
              </a:ext>
            </a:extLst>
          </p:cNvPr>
          <p:cNvSpPr>
            <a:spLocks noGrp="1" noChangeArrowheads="1"/>
          </p:cNvSpPr>
          <p:nvPr>
            <p:ph type="title"/>
          </p:nvPr>
        </p:nvSpPr>
        <p:spPr>
          <a:xfrm>
            <a:off x="1691680" y="241300"/>
            <a:ext cx="7342188" cy="1800225"/>
          </a:xfrm>
        </p:spPr>
        <p:txBody>
          <a:bodyPr/>
          <a:lstStyle/>
          <a:p>
            <a:pPr eaLnBrk="1" hangingPunct="1"/>
            <a:r>
              <a:rPr lang="en-GB" altLang="en-US" dirty="0"/>
              <a:t>Principles of Computer Security</a:t>
            </a:r>
            <a:br>
              <a:rPr lang="en-GB" altLang="en-US" dirty="0"/>
            </a:br>
            <a:r>
              <a:rPr lang="en-GB" altLang="en-US" sz="3200" dirty="0"/>
              <a:t>Dimensions of Computer Security</a:t>
            </a:r>
          </a:p>
        </p:txBody>
      </p:sp>
      <p:grpSp>
        <p:nvGrpSpPr>
          <p:cNvPr id="41987" name="Group 33">
            <a:extLst>
              <a:ext uri="{FF2B5EF4-FFF2-40B4-BE49-F238E27FC236}">
                <a16:creationId xmlns:a16="http://schemas.microsoft.com/office/drawing/2014/main" id="{77A1A041-90DF-4FD5-862E-EABB722535F6}"/>
              </a:ext>
            </a:extLst>
          </p:cNvPr>
          <p:cNvGrpSpPr>
            <a:grpSpLocks/>
          </p:cNvGrpSpPr>
          <p:nvPr/>
        </p:nvGrpSpPr>
        <p:grpSpPr bwMode="auto">
          <a:xfrm>
            <a:off x="1219200" y="2232025"/>
            <a:ext cx="6553200" cy="3429000"/>
            <a:chOff x="768" y="1298"/>
            <a:chExt cx="4128" cy="2160"/>
          </a:xfrm>
        </p:grpSpPr>
        <p:sp>
          <p:nvSpPr>
            <p:cNvPr id="41988" name="AutoShape 19">
              <a:extLst>
                <a:ext uri="{FF2B5EF4-FFF2-40B4-BE49-F238E27FC236}">
                  <a16:creationId xmlns:a16="http://schemas.microsoft.com/office/drawing/2014/main" id="{08EFD506-337F-4414-A902-6DAF3EADD29C}"/>
                </a:ext>
              </a:extLst>
            </p:cNvPr>
            <p:cNvSpPr>
              <a:spLocks noChangeArrowheads="1"/>
            </p:cNvSpPr>
            <p:nvPr/>
          </p:nvSpPr>
          <p:spPr bwMode="auto">
            <a:xfrm>
              <a:off x="3600" y="2066"/>
              <a:ext cx="1296" cy="576"/>
            </a:xfrm>
            <a:prstGeom prst="octagon">
              <a:avLst>
                <a:gd name="adj" fmla="val 29287"/>
              </a:avLst>
            </a:prstGeom>
            <a:solidFill>
              <a:schemeClr val="hlink"/>
            </a:solidFill>
            <a:ln w="9525">
              <a:solidFill>
                <a:schemeClr val="tx1"/>
              </a:solidFill>
              <a:miter lim="800000"/>
              <a:headEnd/>
              <a:tailEnd/>
            </a:ln>
          </p:spPr>
          <p:txBody>
            <a:bodyPr wrap="none" anchor="ct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a:t>Resource</a:t>
              </a:r>
            </a:p>
            <a:p>
              <a:pPr algn="ctr">
                <a:spcBef>
                  <a:spcPct val="0"/>
                </a:spcBef>
                <a:buClrTx/>
                <a:buSzTx/>
                <a:buFontTx/>
                <a:buNone/>
              </a:pPr>
              <a:r>
                <a:rPr lang="en-US" altLang="en-US" sz="2400"/>
                <a:t>(object)</a:t>
              </a:r>
            </a:p>
          </p:txBody>
        </p:sp>
        <p:sp>
          <p:nvSpPr>
            <p:cNvPr id="41989" name="AutoShape 20">
              <a:extLst>
                <a:ext uri="{FF2B5EF4-FFF2-40B4-BE49-F238E27FC236}">
                  <a16:creationId xmlns:a16="http://schemas.microsoft.com/office/drawing/2014/main" id="{3823FE70-D046-4CB7-B32B-8DBF883858DA}"/>
                </a:ext>
              </a:extLst>
            </p:cNvPr>
            <p:cNvSpPr>
              <a:spLocks noChangeArrowheads="1"/>
            </p:cNvSpPr>
            <p:nvPr/>
          </p:nvSpPr>
          <p:spPr bwMode="auto">
            <a:xfrm>
              <a:off x="768" y="2066"/>
              <a:ext cx="1296" cy="576"/>
            </a:xfrm>
            <a:prstGeom prst="octagon">
              <a:avLst>
                <a:gd name="adj" fmla="val 29287"/>
              </a:avLst>
            </a:prstGeom>
            <a:solidFill>
              <a:schemeClr val="hlink"/>
            </a:solidFill>
            <a:ln w="9525">
              <a:solidFill>
                <a:schemeClr val="tx1"/>
              </a:solidFill>
              <a:miter lim="800000"/>
              <a:headEnd/>
              <a:tailEnd/>
            </a:ln>
          </p:spPr>
          <p:txBody>
            <a:bodyPr wrap="none" anchor="ct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a:t>User</a:t>
              </a:r>
            </a:p>
            <a:p>
              <a:pPr algn="ctr">
                <a:spcBef>
                  <a:spcPct val="0"/>
                </a:spcBef>
                <a:buClrTx/>
                <a:buSzTx/>
                <a:buFontTx/>
                <a:buNone/>
              </a:pPr>
              <a:r>
                <a:rPr lang="en-US" altLang="en-US" sz="2400"/>
                <a:t>(subject)</a:t>
              </a:r>
            </a:p>
          </p:txBody>
        </p:sp>
        <p:sp>
          <p:nvSpPr>
            <p:cNvPr id="41990" name="AutoShape 21">
              <a:extLst>
                <a:ext uri="{FF2B5EF4-FFF2-40B4-BE49-F238E27FC236}">
                  <a16:creationId xmlns:a16="http://schemas.microsoft.com/office/drawing/2014/main" id="{454DB2A8-B03B-4F55-9D2C-8600163245AF}"/>
                </a:ext>
              </a:extLst>
            </p:cNvPr>
            <p:cNvSpPr>
              <a:spLocks noChangeArrowheads="1"/>
            </p:cNvSpPr>
            <p:nvPr/>
          </p:nvSpPr>
          <p:spPr bwMode="auto">
            <a:xfrm>
              <a:off x="2160" y="1298"/>
              <a:ext cx="1296" cy="576"/>
            </a:xfrm>
            <a:prstGeom prst="octagon">
              <a:avLst>
                <a:gd name="adj" fmla="val 29287"/>
              </a:avLst>
            </a:prstGeom>
            <a:solidFill>
              <a:schemeClr val="hlink"/>
            </a:solidFill>
            <a:ln w="9525">
              <a:solidFill>
                <a:schemeClr val="tx1"/>
              </a:solidFill>
              <a:miter lim="800000"/>
              <a:headEnd/>
              <a:tailEnd/>
            </a:ln>
          </p:spPr>
          <p:txBody>
            <a:bodyPr wrap="none" anchor="ct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a:t>Application</a:t>
              </a:r>
            </a:p>
            <a:p>
              <a:pPr algn="ctr">
                <a:spcBef>
                  <a:spcPct val="0"/>
                </a:spcBef>
                <a:buClrTx/>
                <a:buSzTx/>
                <a:buFontTx/>
                <a:buNone/>
              </a:pPr>
              <a:r>
                <a:rPr lang="en-US" altLang="en-US" sz="2400"/>
                <a:t>Software</a:t>
              </a:r>
            </a:p>
          </p:txBody>
        </p:sp>
        <p:sp>
          <p:nvSpPr>
            <p:cNvPr id="41991" name="AutoShape 22">
              <a:extLst>
                <a:ext uri="{FF2B5EF4-FFF2-40B4-BE49-F238E27FC236}">
                  <a16:creationId xmlns:a16="http://schemas.microsoft.com/office/drawing/2014/main" id="{0F4B2EBE-823F-4E17-B1D9-1CDE21453B57}"/>
                </a:ext>
              </a:extLst>
            </p:cNvPr>
            <p:cNvSpPr>
              <a:spLocks noChangeArrowheads="1"/>
            </p:cNvSpPr>
            <p:nvPr/>
          </p:nvSpPr>
          <p:spPr bwMode="auto">
            <a:xfrm>
              <a:off x="2160" y="2882"/>
              <a:ext cx="1296" cy="576"/>
            </a:xfrm>
            <a:prstGeom prst="octagon">
              <a:avLst>
                <a:gd name="adj" fmla="val 29287"/>
              </a:avLst>
            </a:prstGeom>
            <a:solidFill>
              <a:schemeClr val="hlink"/>
            </a:solidFill>
            <a:ln w="9525">
              <a:solidFill>
                <a:schemeClr val="tx1"/>
              </a:solidFill>
              <a:miter lim="800000"/>
              <a:headEnd/>
              <a:tailEnd/>
            </a:ln>
          </p:spPr>
          <p:txBody>
            <a:bodyPr wrap="none" anchor="ct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a:t>Hardware</a:t>
              </a:r>
            </a:p>
          </p:txBody>
        </p:sp>
        <p:cxnSp>
          <p:nvCxnSpPr>
            <p:cNvPr id="41992" name="AutoShape 23">
              <a:extLst>
                <a:ext uri="{FF2B5EF4-FFF2-40B4-BE49-F238E27FC236}">
                  <a16:creationId xmlns:a16="http://schemas.microsoft.com/office/drawing/2014/main" id="{2E5036CB-2BEB-44BD-9F68-57C8280F4425}"/>
                </a:ext>
              </a:extLst>
            </p:cNvPr>
            <p:cNvCxnSpPr>
              <a:cxnSpLocks noChangeShapeType="1"/>
              <a:stCxn id="41989" idx="2"/>
              <a:endCxn id="41988" idx="2"/>
            </p:cNvCxnSpPr>
            <p:nvPr/>
          </p:nvCxnSpPr>
          <p:spPr bwMode="auto">
            <a:xfrm>
              <a:off x="2064" y="2354"/>
              <a:ext cx="1536" cy="0"/>
            </a:xfrm>
            <a:prstGeom prst="straightConnector1">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41993" name="AutoShape 24">
              <a:extLst>
                <a:ext uri="{FF2B5EF4-FFF2-40B4-BE49-F238E27FC236}">
                  <a16:creationId xmlns:a16="http://schemas.microsoft.com/office/drawing/2014/main" id="{7FC85723-0BDE-450A-9172-18716966C625}"/>
                </a:ext>
              </a:extLst>
            </p:cNvPr>
            <p:cNvCxnSpPr>
              <a:cxnSpLocks noChangeShapeType="1"/>
              <a:stCxn id="41990" idx="2"/>
              <a:endCxn id="41991" idx="2"/>
            </p:cNvCxnSpPr>
            <p:nvPr/>
          </p:nvCxnSpPr>
          <p:spPr bwMode="auto">
            <a:xfrm>
              <a:off x="2808" y="1874"/>
              <a:ext cx="0" cy="1008"/>
            </a:xfrm>
            <a:prstGeom prst="straightConnector1">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41994" name="AutoShape 29">
              <a:extLst>
                <a:ext uri="{FF2B5EF4-FFF2-40B4-BE49-F238E27FC236}">
                  <a16:creationId xmlns:a16="http://schemas.microsoft.com/office/drawing/2014/main" id="{D2722856-8589-4476-A939-B45C41AC94E0}"/>
                </a:ext>
              </a:extLst>
            </p:cNvPr>
            <p:cNvCxnSpPr>
              <a:cxnSpLocks noChangeShapeType="1"/>
              <a:stCxn id="41989" idx="2"/>
              <a:endCxn id="41990" idx="2"/>
            </p:cNvCxnSpPr>
            <p:nvPr/>
          </p:nvCxnSpPr>
          <p:spPr bwMode="auto">
            <a:xfrm rot="-5400000">
              <a:off x="1548" y="1454"/>
              <a:ext cx="480" cy="744"/>
            </a:xfrm>
            <a:prstGeom prst="curvedConnector2">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1995" name="AutoShape 30">
              <a:extLst>
                <a:ext uri="{FF2B5EF4-FFF2-40B4-BE49-F238E27FC236}">
                  <a16:creationId xmlns:a16="http://schemas.microsoft.com/office/drawing/2014/main" id="{7BC83CB6-8639-40F4-99DC-D63B2BE2FDF7}"/>
                </a:ext>
              </a:extLst>
            </p:cNvPr>
            <p:cNvCxnSpPr>
              <a:cxnSpLocks noChangeShapeType="1"/>
              <a:stCxn id="41990" idx="2"/>
              <a:endCxn id="41988" idx="2"/>
            </p:cNvCxnSpPr>
            <p:nvPr/>
          </p:nvCxnSpPr>
          <p:spPr bwMode="auto">
            <a:xfrm>
              <a:off x="3456" y="1586"/>
              <a:ext cx="792" cy="480"/>
            </a:xfrm>
            <a:prstGeom prst="curvedConnector2">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1996" name="AutoShape 31">
              <a:extLst>
                <a:ext uri="{FF2B5EF4-FFF2-40B4-BE49-F238E27FC236}">
                  <a16:creationId xmlns:a16="http://schemas.microsoft.com/office/drawing/2014/main" id="{941F7C4F-5106-4ECF-9863-270CF037071F}"/>
                </a:ext>
              </a:extLst>
            </p:cNvPr>
            <p:cNvCxnSpPr>
              <a:cxnSpLocks noChangeShapeType="1"/>
              <a:stCxn id="41989" idx="2"/>
              <a:endCxn id="41991" idx="2"/>
            </p:cNvCxnSpPr>
            <p:nvPr/>
          </p:nvCxnSpPr>
          <p:spPr bwMode="auto">
            <a:xfrm rot="16200000" flipH="1">
              <a:off x="1524" y="2534"/>
              <a:ext cx="528" cy="744"/>
            </a:xfrm>
            <a:prstGeom prst="curvedConnector2">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1997" name="AutoShape 32">
              <a:extLst>
                <a:ext uri="{FF2B5EF4-FFF2-40B4-BE49-F238E27FC236}">
                  <a16:creationId xmlns:a16="http://schemas.microsoft.com/office/drawing/2014/main" id="{9A6EFF4E-64F1-4A5B-B698-980F44A0155B}"/>
                </a:ext>
              </a:extLst>
            </p:cNvPr>
            <p:cNvCxnSpPr>
              <a:cxnSpLocks noChangeShapeType="1"/>
              <a:stCxn id="41991" idx="2"/>
              <a:endCxn id="41988" idx="2"/>
            </p:cNvCxnSpPr>
            <p:nvPr/>
          </p:nvCxnSpPr>
          <p:spPr bwMode="auto">
            <a:xfrm flipV="1">
              <a:off x="3456" y="2642"/>
              <a:ext cx="792" cy="528"/>
            </a:xfrm>
            <a:prstGeom prst="curvedConnector2">
              <a:avLst/>
            </a:prstGeom>
            <a:noFill/>
            <a:ln w="19050">
              <a:solidFill>
                <a:schemeClr val="tx1"/>
              </a:solidFill>
              <a:round/>
              <a:headEnd/>
              <a:tailEnd/>
            </a:ln>
            <a:extLst>
              <a:ext uri="{909E8E84-426E-40DD-AFC4-6F175D3DCCD1}">
                <a14:hiddenFill xmlns:a14="http://schemas.microsoft.com/office/drawing/2010/main">
                  <a:noFill/>
                </a14:hiddenFill>
              </a:ext>
            </a:extLst>
          </p:spPr>
        </p:cxn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FA184A8E-3D8D-4992-91B2-C352F8D0FE22}"/>
              </a:ext>
            </a:extLst>
          </p:cNvPr>
          <p:cNvSpPr>
            <a:spLocks noGrp="1" noChangeArrowheads="1"/>
          </p:cNvSpPr>
          <p:nvPr>
            <p:ph type="title"/>
          </p:nvPr>
        </p:nvSpPr>
        <p:spPr>
          <a:xfrm>
            <a:off x="1835323" y="411163"/>
            <a:ext cx="6913141" cy="1511300"/>
          </a:xfrm>
        </p:spPr>
        <p:txBody>
          <a:bodyPr/>
          <a:lstStyle/>
          <a:p>
            <a:pPr eaLnBrk="1" hangingPunct="1"/>
            <a:r>
              <a:rPr lang="en-GB" altLang="en-US" sz="3200" dirty="0"/>
              <a:t>1</a:t>
            </a:r>
            <a:r>
              <a:rPr lang="en-GB" altLang="en-US" sz="3200" baseline="30000" dirty="0"/>
              <a:t>st</a:t>
            </a:r>
            <a:r>
              <a:rPr lang="en-GB" altLang="en-US" sz="3200" dirty="0"/>
              <a:t> Fundamental Design Decision     </a:t>
            </a:r>
            <a:br>
              <a:rPr lang="en-GB" altLang="en-US" sz="3200" dirty="0"/>
            </a:br>
            <a:r>
              <a:rPr lang="en-GB" altLang="en-US" sz="3200" b="1" dirty="0"/>
              <a:t>Where to focus security controls?</a:t>
            </a:r>
          </a:p>
        </p:txBody>
      </p:sp>
      <p:sp>
        <p:nvSpPr>
          <p:cNvPr id="43011" name="Rectangle 3">
            <a:extLst>
              <a:ext uri="{FF2B5EF4-FFF2-40B4-BE49-F238E27FC236}">
                <a16:creationId xmlns:a16="http://schemas.microsoft.com/office/drawing/2014/main" id="{C64C340B-77D9-48DA-9427-3F062165715D}"/>
              </a:ext>
            </a:extLst>
          </p:cNvPr>
          <p:cNvSpPr>
            <a:spLocks noGrp="1" noChangeArrowheads="1"/>
          </p:cNvSpPr>
          <p:nvPr>
            <p:ph type="body" idx="1"/>
          </p:nvPr>
        </p:nvSpPr>
        <p:spPr>
          <a:xfrm>
            <a:off x="457200" y="3068638"/>
            <a:ext cx="8075613" cy="2982912"/>
          </a:xfrm>
        </p:spPr>
        <p:txBody>
          <a:bodyPr/>
          <a:lstStyle/>
          <a:p>
            <a:pPr eaLnBrk="1" hangingPunct="1">
              <a:spcBef>
                <a:spcPct val="30000"/>
              </a:spcBef>
              <a:buFont typeface="Wingdings" panose="05000000000000000000" pitchFamily="2" charset="2"/>
              <a:buChar char="Ø"/>
            </a:pPr>
            <a:r>
              <a:rPr lang="en-GB" altLang="en-US" sz="2400"/>
              <a:t>Format and content of </a:t>
            </a:r>
            <a:r>
              <a:rPr lang="en-GB" altLang="en-US" sz="2400">
                <a:solidFill>
                  <a:schemeClr val="accent2"/>
                </a:solidFill>
              </a:rPr>
              <a:t>data items</a:t>
            </a:r>
            <a:r>
              <a:rPr lang="en-GB" altLang="en-US" sz="2400"/>
              <a:t> (</a:t>
            </a:r>
            <a:r>
              <a:rPr lang="en-GB" altLang="en-US" sz="2400">
                <a:solidFill>
                  <a:srgbClr val="CC0000"/>
                </a:solidFill>
              </a:rPr>
              <a:t>internal consistency</a:t>
            </a:r>
            <a:r>
              <a:rPr lang="en-GB" altLang="en-US" sz="2400"/>
              <a:t>): </a:t>
            </a:r>
            <a:r>
              <a:rPr lang="en-GB" altLang="en-US" sz="2400">
                <a:solidFill>
                  <a:schemeClr val="accent2"/>
                </a:solidFill>
              </a:rPr>
              <a:t>account balance is an integer.</a:t>
            </a:r>
          </a:p>
          <a:p>
            <a:pPr eaLnBrk="1" hangingPunct="1">
              <a:spcBef>
                <a:spcPct val="30000"/>
              </a:spcBef>
              <a:buFont typeface="Wingdings" panose="05000000000000000000" pitchFamily="2" charset="2"/>
              <a:buChar char="Ø"/>
            </a:pPr>
            <a:r>
              <a:rPr lang="en-GB" altLang="en-US" sz="2400">
                <a:solidFill>
                  <a:schemeClr val="accent2"/>
                </a:solidFill>
              </a:rPr>
              <a:t>Operations</a:t>
            </a:r>
            <a:r>
              <a:rPr lang="en-GB" altLang="en-US" sz="2400"/>
              <a:t> that may be performed on a data item: </a:t>
            </a:r>
            <a:r>
              <a:rPr lang="en-GB" altLang="en-US" sz="2400">
                <a:solidFill>
                  <a:schemeClr val="accent2"/>
                </a:solidFill>
              </a:rPr>
              <a:t>credit, debit, transfer, …</a:t>
            </a:r>
          </a:p>
          <a:p>
            <a:pPr eaLnBrk="1" hangingPunct="1">
              <a:spcBef>
                <a:spcPct val="30000"/>
              </a:spcBef>
              <a:buFont typeface="Wingdings" panose="05000000000000000000" pitchFamily="2" charset="2"/>
              <a:buChar char="Ø"/>
            </a:pPr>
            <a:r>
              <a:rPr lang="en-GB" altLang="en-US" sz="2400">
                <a:solidFill>
                  <a:schemeClr val="accent2"/>
                </a:solidFill>
              </a:rPr>
              <a:t>Users</a:t>
            </a:r>
            <a:r>
              <a:rPr lang="en-GB" altLang="en-US" sz="2400"/>
              <a:t> who are allowed to access a data item (</a:t>
            </a:r>
            <a:r>
              <a:rPr lang="en-GB" altLang="en-US" sz="2400">
                <a:solidFill>
                  <a:srgbClr val="CC0000"/>
                </a:solidFill>
              </a:rPr>
              <a:t>authorised access</a:t>
            </a:r>
            <a:r>
              <a:rPr lang="en-GB" altLang="en-US" sz="2400"/>
              <a:t>): </a:t>
            </a:r>
            <a:r>
              <a:rPr lang="en-GB" altLang="en-US" sz="2400">
                <a:solidFill>
                  <a:schemeClr val="accent2"/>
                </a:solidFill>
              </a:rPr>
              <a:t>account holder and bank clerk have access to account.</a:t>
            </a:r>
          </a:p>
        </p:txBody>
      </p:sp>
      <p:sp>
        <p:nvSpPr>
          <p:cNvPr id="43012" name="Text Box 4">
            <a:extLst>
              <a:ext uri="{FF2B5EF4-FFF2-40B4-BE49-F238E27FC236}">
                <a16:creationId xmlns:a16="http://schemas.microsoft.com/office/drawing/2014/main" id="{B1780A35-DE47-4C77-B579-3A5A3BCDF82D}"/>
              </a:ext>
            </a:extLst>
          </p:cNvPr>
          <p:cNvSpPr txBox="1">
            <a:spLocks noChangeArrowheads="1"/>
          </p:cNvSpPr>
          <p:nvPr/>
        </p:nvSpPr>
        <p:spPr bwMode="auto">
          <a:xfrm>
            <a:off x="457200" y="1989138"/>
            <a:ext cx="8229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SzTx/>
              <a:buFontTx/>
              <a:buNone/>
            </a:pPr>
            <a:r>
              <a:rPr lang="en-GB" altLang="en-US" sz="2800" dirty="0">
                <a:latin typeface="Helvetica" panose="020B0604020202020204" pitchFamily="34" charset="0"/>
              </a:rPr>
              <a:t>The focus may be on </a:t>
            </a:r>
            <a:r>
              <a:rPr lang="en-GB" altLang="en-US" sz="2800" dirty="0">
                <a:solidFill>
                  <a:schemeClr val="accent2"/>
                </a:solidFill>
                <a:latin typeface="Helvetica" panose="020B0604020202020204" pitchFamily="34" charset="0"/>
              </a:rPr>
              <a:t>data – operations – users</a:t>
            </a:r>
            <a:r>
              <a:rPr lang="en-GB" altLang="en-US" sz="2800" dirty="0">
                <a:latin typeface="Helvetica" panose="020B0604020202020204" pitchFamily="34" charset="0"/>
              </a:rPr>
              <a:t>;</a:t>
            </a:r>
            <a:r>
              <a:rPr lang="en-GB" altLang="en-US" sz="2800" dirty="0">
                <a:solidFill>
                  <a:srgbClr val="003399"/>
                </a:solidFill>
                <a:latin typeface="Helvetica" panose="020B0604020202020204" pitchFamily="34" charset="0"/>
              </a:rPr>
              <a:t> </a:t>
            </a:r>
            <a:r>
              <a:rPr lang="en-GB" altLang="en-US" sz="2800" dirty="0">
                <a:latin typeface="Helvetica" panose="020B0604020202020204" pitchFamily="34" charset="0"/>
              </a:rPr>
              <a:t>e.g.</a:t>
            </a:r>
            <a:r>
              <a:rPr lang="en-GB" altLang="en-US" sz="2800" dirty="0">
                <a:solidFill>
                  <a:srgbClr val="003399"/>
                </a:solidFill>
                <a:latin typeface="Helvetica" panose="020B0604020202020204" pitchFamily="34" charset="0"/>
              </a:rPr>
              <a:t> i</a:t>
            </a:r>
            <a:r>
              <a:rPr lang="en-GB" altLang="en-US" sz="2800" dirty="0">
                <a:latin typeface="Helvetica" panose="020B0604020202020204" pitchFamily="34" charset="0"/>
              </a:rPr>
              <a:t>ntegrity requirements may refer to rules 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66736DD1-5EB4-4E8C-B4F9-66E063ECB0AC}"/>
              </a:ext>
            </a:extLst>
          </p:cNvPr>
          <p:cNvSpPr>
            <a:spLocks noGrp="1" noChangeArrowheads="1"/>
          </p:cNvSpPr>
          <p:nvPr>
            <p:ph type="title"/>
          </p:nvPr>
        </p:nvSpPr>
        <p:spPr>
          <a:xfrm>
            <a:off x="2043277" y="373435"/>
            <a:ext cx="6552728" cy="1676400"/>
          </a:xfrm>
        </p:spPr>
        <p:txBody>
          <a:bodyPr/>
          <a:lstStyle/>
          <a:p>
            <a:pPr eaLnBrk="1" hangingPunct="1"/>
            <a:r>
              <a:rPr lang="en-GB" altLang="en-US" sz="3000" dirty="0"/>
              <a:t>2</a:t>
            </a:r>
            <a:r>
              <a:rPr lang="en-GB" altLang="en-US" sz="3000" baseline="30000" dirty="0"/>
              <a:t>nd</a:t>
            </a:r>
            <a:r>
              <a:rPr lang="en-GB" altLang="en-US" sz="3000" dirty="0"/>
              <a:t> Fundamental Design Decision      </a:t>
            </a:r>
            <a:br>
              <a:rPr lang="en-GB" altLang="en-US" sz="3000" dirty="0"/>
            </a:br>
            <a:r>
              <a:rPr lang="en-GB" altLang="en-US" sz="3000" b="1" dirty="0"/>
              <a:t>Where to place security controls?</a:t>
            </a:r>
          </a:p>
        </p:txBody>
      </p:sp>
      <p:grpSp>
        <p:nvGrpSpPr>
          <p:cNvPr id="44035" name="Group 3">
            <a:extLst>
              <a:ext uri="{FF2B5EF4-FFF2-40B4-BE49-F238E27FC236}">
                <a16:creationId xmlns:a16="http://schemas.microsoft.com/office/drawing/2014/main" id="{C498C6B1-F6E3-4BBA-8431-4E52593DE299}"/>
              </a:ext>
            </a:extLst>
          </p:cNvPr>
          <p:cNvGrpSpPr>
            <a:grpSpLocks/>
          </p:cNvGrpSpPr>
          <p:nvPr/>
        </p:nvGrpSpPr>
        <p:grpSpPr bwMode="auto">
          <a:xfrm>
            <a:off x="2051050" y="2133600"/>
            <a:ext cx="4267200" cy="3810000"/>
            <a:chOff x="1488" y="1440"/>
            <a:chExt cx="2688" cy="2400"/>
          </a:xfrm>
        </p:grpSpPr>
        <p:sp>
          <p:nvSpPr>
            <p:cNvPr id="44036" name="Rectangle 4">
              <a:extLst>
                <a:ext uri="{FF2B5EF4-FFF2-40B4-BE49-F238E27FC236}">
                  <a16:creationId xmlns:a16="http://schemas.microsoft.com/office/drawing/2014/main" id="{304B50B1-68F4-4BF5-91AA-886DF992CB23}"/>
                </a:ext>
              </a:extLst>
            </p:cNvPr>
            <p:cNvSpPr>
              <a:spLocks noChangeArrowheads="1"/>
            </p:cNvSpPr>
            <p:nvPr/>
          </p:nvSpPr>
          <p:spPr bwMode="auto">
            <a:xfrm>
              <a:off x="1488" y="3360"/>
              <a:ext cx="2688" cy="480"/>
            </a:xfrm>
            <a:prstGeom prst="rect">
              <a:avLst/>
            </a:prstGeom>
            <a:solidFill>
              <a:srgbClr val="CCFFFF"/>
            </a:solidFill>
            <a:ln w="9525">
              <a:solidFill>
                <a:schemeClr val="tx1"/>
              </a:solidFill>
              <a:miter lim="800000"/>
              <a:headEnd/>
              <a:tailEnd/>
            </a:ln>
          </p:spPr>
          <p:txBody>
            <a:bodyPr wrap="none" anchor="ct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a:t>hardware</a:t>
              </a:r>
              <a:endParaRPr lang="en-US" altLang="en-US" sz="1600"/>
            </a:p>
          </p:txBody>
        </p:sp>
        <p:sp>
          <p:nvSpPr>
            <p:cNvPr id="44037" name="Rectangle 5">
              <a:extLst>
                <a:ext uri="{FF2B5EF4-FFF2-40B4-BE49-F238E27FC236}">
                  <a16:creationId xmlns:a16="http://schemas.microsoft.com/office/drawing/2014/main" id="{EACABAFA-8598-43B9-9741-469EB92981EC}"/>
                </a:ext>
              </a:extLst>
            </p:cNvPr>
            <p:cNvSpPr>
              <a:spLocks noChangeArrowheads="1"/>
            </p:cNvSpPr>
            <p:nvPr/>
          </p:nvSpPr>
          <p:spPr bwMode="auto">
            <a:xfrm>
              <a:off x="1488" y="1440"/>
              <a:ext cx="2688" cy="480"/>
            </a:xfrm>
            <a:prstGeom prst="rect">
              <a:avLst/>
            </a:prstGeom>
            <a:solidFill>
              <a:srgbClr val="CCFFFF"/>
            </a:solidFill>
            <a:ln w="9525">
              <a:solidFill>
                <a:schemeClr val="tx1"/>
              </a:solidFill>
              <a:miter lim="800000"/>
              <a:headEnd/>
              <a:tailEnd/>
            </a:ln>
          </p:spPr>
          <p:txBody>
            <a:bodyPr wrap="none" anchor="ct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a:t>applications</a:t>
              </a:r>
              <a:endParaRPr lang="en-US" altLang="en-US" sz="1600"/>
            </a:p>
          </p:txBody>
        </p:sp>
        <p:sp>
          <p:nvSpPr>
            <p:cNvPr id="44038" name="Rectangle 6">
              <a:extLst>
                <a:ext uri="{FF2B5EF4-FFF2-40B4-BE49-F238E27FC236}">
                  <a16:creationId xmlns:a16="http://schemas.microsoft.com/office/drawing/2014/main" id="{4846E1ED-5AE7-493A-A226-21B21A67ED76}"/>
                </a:ext>
              </a:extLst>
            </p:cNvPr>
            <p:cNvSpPr>
              <a:spLocks noChangeArrowheads="1"/>
            </p:cNvSpPr>
            <p:nvPr/>
          </p:nvSpPr>
          <p:spPr bwMode="auto">
            <a:xfrm>
              <a:off x="1488" y="1920"/>
              <a:ext cx="2688" cy="480"/>
            </a:xfrm>
            <a:prstGeom prst="rect">
              <a:avLst/>
            </a:prstGeom>
            <a:solidFill>
              <a:srgbClr val="CCFFFF"/>
            </a:solidFill>
            <a:ln w="9525">
              <a:solidFill>
                <a:schemeClr val="tx1"/>
              </a:solidFill>
              <a:miter lim="800000"/>
              <a:headEnd/>
              <a:tailEnd/>
            </a:ln>
          </p:spPr>
          <p:txBody>
            <a:bodyPr wrap="none" anchor="ct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a:t>services (middleware)</a:t>
              </a:r>
              <a:endParaRPr lang="en-US" altLang="en-US" sz="1600"/>
            </a:p>
          </p:txBody>
        </p:sp>
        <p:sp>
          <p:nvSpPr>
            <p:cNvPr id="44039" name="Rectangle 7">
              <a:extLst>
                <a:ext uri="{FF2B5EF4-FFF2-40B4-BE49-F238E27FC236}">
                  <a16:creationId xmlns:a16="http://schemas.microsoft.com/office/drawing/2014/main" id="{12E665A8-FCE7-437F-9BDC-A835F8EFAC10}"/>
                </a:ext>
              </a:extLst>
            </p:cNvPr>
            <p:cNvSpPr>
              <a:spLocks noChangeArrowheads="1"/>
            </p:cNvSpPr>
            <p:nvPr/>
          </p:nvSpPr>
          <p:spPr bwMode="auto">
            <a:xfrm>
              <a:off x="1488" y="2400"/>
              <a:ext cx="2688" cy="480"/>
            </a:xfrm>
            <a:prstGeom prst="rect">
              <a:avLst/>
            </a:prstGeom>
            <a:solidFill>
              <a:srgbClr val="CCFFFF"/>
            </a:solidFill>
            <a:ln w="9525">
              <a:solidFill>
                <a:schemeClr val="tx1"/>
              </a:solidFill>
              <a:miter lim="800000"/>
              <a:headEnd/>
              <a:tailEnd/>
            </a:ln>
          </p:spPr>
          <p:txBody>
            <a:bodyPr wrap="none" anchor="ct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a:t>operating system</a:t>
              </a:r>
              <a:endParaRPr lang="en-US" altLang="en-US" sz="1600"/>
            </a:p>
          </p:txBody>
        </p:sp>
        <p:sp>
          <p:nvSpPr>
            <p:cNvPr id="44040" name="Rectangle 8">
              <a:extLst>
                <a:ext uri="{FF2B5EF4-FFF2-40B4-BE49-F238E27FC236}">
                  <a16:creationId xmlns:a16="http://schemas.microsoft.com/office/drawing/2014/main" id="{EAA76F41-7685-4DD7-A9A6-A787B1E08D78}"/>
                </a:ext>
              </a:extLst>
            </p:cNvPr>
            <p:cNvSpPr>
              <a:spLocks noChangeArrowheads="1"/>
            </p:cNvSpPr>
            <p:nvPr/>
          </p:nvSpPr>
          <p:spPr bwMode="auto">
            <a:xfrm>
              <a:off x="1488" y="2880"/>
              <a:ext cx="2688" cy="480"/>
            </a:xfrm>
            <a:prstGeom prst="rect">
              <a:avLst/>
            </a:prstGeom>
            <a:solidFill>
              <a:srgbClr val="CCFFFF"/>
            </a:solidFill>
            <a:ln w="9525">
              <a:solidFill>
                <a:schemeClr val="tx1"/>
              </a:solidFill>
              <a:miter lim="800000"/>
              <a:headEnd/>
              <a:tailEnd/>
            </a:ln>
          </p:spPr>
          <p:txBody>
            <a:bodyPr wrap="none" anchor="ct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a:t>OS kernel</a:t>
              </a:r>
              <a:endParaRPr lang="en-US" altLang="en-US" sz="1600"/>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534F3E32-E11F-48F3-AA33-BE5AC23976B3}"/>
              </a:ext>
            </a:extLst>
          </p:cNvPr>
          <p:cNvSpPr>
            <a:spLocks noGrp="1" noChangeArrowheads="1"/>
          </p:cNvSpPr>
          <p:nvPr>
            <p:ph type="title"/>
          </p:nvPr>
        </p:nvSpPr>
        <p:spPr>
          <a:xfrm>
            <a:off x="2915816" y="260648"/>
            <a:ext cx="5869706" cy="792163"/>
          </a:xfrm>
        </p:spPr>
        <p:txBody>
          <a:bodyPr/>
          <a:lstStyle/>
          <a:p>
            <a:pPr eaLnBrk="1" hangingPunct="1"/>
            <a:r>
              <a:rPr lang="en-GB" altLang="en-US" dirty="0"/>
              <a:t>Man-Machine Scale</a:t>
            </a:r>
          </a:p>
        </p:txBody>
      </p:sp>
      <p:sp>
        <p:nvSpPr>
          <p:cNvPr id="45059" name="Rectangle 3">
            <a:extLst>
              <a:ext uri="{FF2B5EF4-FFF2-40B4-BE49-F238E27FC236}">
                <a16:creationId xmlns:a16="http://schemas.microsoft.com/office/drawing/2014/main" id="{4A68EF26-FCA9-46DE-9706-800CBB47A3ED}"/>
              </a:ext>
            </a:extLst>
          </p:cNvPr>
          <p:cNvSpPr>
            <a:spLocks noGrp="1" noChangeArrowheads="1"/>
          </p:cNvSpPr>
          <p:nvPr>
            <p:ph type="body" idx="1"/>
          </p:nvPr>
        </p:nvSpPr>
        <p:spPr/>
        <p:txBody>
          <a:bodyPr/>
          <a:lstStyle/>
          <a:p>
            <a:pPr eaLnBrk="1" hangingPunct="1">
              <a:spcBef>
                <a:spcPct val="35000"/>
              </a:spcBef>
            </a:pPr>
            <a:r>
              <a:rPr lang="en-GB" altLang="en-US" sz="2400"/>
              <a:t>Visualize security mechanisms as concentric </a:t>
            </a:r>
            <a:r>
              <a:rPr lang="en-GB" altLang="en-US" sz="2400">
                <a:solidFill>
                  <a:schemeClr val="accent2"/>
                </a:solidFill>
              </a:rPr>
              <a:t>protection rings</a:t>
            </a:r>
            <a:r>
              <a:rPr lang="en-GB" altLang="en-US" sz="2400"/>
              <a:t>, with hardware mechanisms in the centre and application mechanisms at the outside.</a:t>
            </a:r>
          </a:p>
          <a:p>
            <a:pPr eaLnBrk="1" hangingPunct="1">
              <a:spcBef>
                <a:spcPct val="35000"/>
              </a:spcBef>
            </a:pPr>
            <a:r>
              <a:rPr lang="en-GB" altLang="en-US" sz="2400"/>
              <a:t>Mechanisms towards the centre tend to be more generic while mechanisms at the outside are more likely to address individual user requirements.</a:t>
            </a:r>
          </a:p>
          <a:p>
            <a:pPr eaLnBrk="1" hangingPunct="1">
              <a:spcBef>
                <a:spcPct val="35000"/>
              </a:spcBef>
            </a:pPr>
            <a:r>
              <a:rPr lang="en-GB" altLang="en-US" sz="2400"/>
              <a:t>The </a:t>
            </a:r>
            <a:r>
              <a:rPr lang="en-GB" altLang="en-US" sz="2400">
                <a:solidFill>
                  <a:schemeClr val="accent2"/>
                </a:solidFill>
              </a:rPr>
              <a:t>man-machine scale</a:t>
            </a:r>
            <a:r>
              <a:rPr lang="en-GB" altLang="en-US" sz="2400"/>
              <a:t> for security mechanisms combines our first two design decisions.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a:extLst>
              <a:ext uri="{FF2B5EF4-FFF2-40B4-BE49-F238E27FC236}">
                <a16:creationId xmlns:a16="http://schemas.microsoft.com/office/drawing/2014/main" id="{7EF0AD7E-3EF7-4996-9399-96CCBA3EE6BA}"/>
              </a:ext>
            </a:extLst>
          </p:cNvPr>
          <p:cNvSpPr>
            <a:spLocks noGrp="1" noChangeArrowheads="1"/>
          </p:cNvSpPr>
          <p:nvPr>
            <p:ph type="title"/>
          </p:nvPr>
        </p:nvSpPr>
        <p:spPr>
          <a:xfrm>
            <a:off x="1692275" y="234950"/>
            <a:ext cx="7307263" cy="792163"/>
          </a:xfrm>
        </p:spPr>
        <p:txBody>
          <a:bodyPr/>
          <a:lstStyle/>
          <a:p>
            <a:pPr eaLnBrk="1" hangingPunct="1"/>
            <a:r>
              <a:rPr lang="en-GB" altLang="en-US"/>
              <a:t>Onion Model of Protection</a:t>
            </a:r>
          </a:p>
        </p:txBody>
      </p:sp>
      <p:grpSp>
        <p:nvGrpSpPr>
          <p:cNvPr id="46083" name="Group 18">
            <a:extLst>
              <a:ext uri="{FF2B5EF4-FFF2-40B4-BE49-F238E27FC236}">
                <a16:creationId xmlns:a16="http://schemas.microsoft.com/office/drawing/2014/main" id="{F11D8471-3D68-4612-A113-9FB4A1FF59B6}"/>
              </a:ext>
            </a:extLst>
          </p:cNvPr>
          <p:cNvGrpSpPr>
            <a:grpSpLocks/>
          </p:cNvGrpSpPr>
          <p:nvPr/>
        </p:nvGrpSpPr>
        <p:grpSpPr bwMode="auto">
          <a:xfrm>
            <a:off x="1042988" y="1557338"/>
            <a:ext cx="7200900" cy="4176712"/>
            <a:chOff x="657" y="1117"/>
            <a:chExt cx="4536" cy="2631"/>
          </a:xfrm>
        </p:grpSpPr>
        <p:sp>
          <p:nvSpPr>
            <p:cNvPr id="46084" name="Oval 9">
              <a:extLst>
                <a:ext uri="{FF2B5EF4-FFF2-40B4-BE49-F238E27FC236}">
                  <a16:creationId xmlns:a16="http://schemas.microsoft.com/office/drawing/2014/main" id="{5835FAE9-B3DB-4C01-99B7-87E0893F1D75}"/>
                </a:ext>
              </a:extLst>
            </p:cNvPr>
            <p:cNvSpPr>
              <a:spLocks noChangeArrowheads="1"/>
            </p:cNvSpPr>
            <p:nvPr/>
          </p:nvSpPr>
          <p:spPr bwMode="auto">
            <a:xfrm>
              <a:off x="657" y="1117"/>
              <a:ext cx="4536" cy="263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SzTx/>
                <a:buFontTx/>
                <a:buNone/>
              </a:pPr>
              <a:endParaRPr lang="en-GB" altLang="en-US" sz="2800">
                <a:latin typeface="Times" panose="02020603050405020304" pitchFamily="18" charset="0"/>
              </a:endParaRPr>
            </a:p>
          </p:txBody>
        </p:sp>
        <p:sp>
          <p:nvSpPr>
            <p:cNvPr id="46085" name="Oval 10">
              <a:extLst>
                <a:ext uri="{FF2B5EF4-FFF2-40B4-BE49-F238E27FC236}">
                  <a16:creationId xmlns:a16="http://schemas.microsoft.com/office/drawing/2014/main" id="{1B993A8D-4452-454B-9713-BC53ED2C75BF}"/>
                </a:ext>
              </a:extLst>
            </p:cNvPr>
            <p:cNvSpPr>
              <a:spLocks noChangeArrowheads="1"/>
            </p:cNvSpPr>
            <p:nvPr/>
          </p:nvSpPr>
          <p:spPr bwMode="auto">
            <a:xfrm>
              <a:off x="2086" y="2809"/>
              <a:ext cx="1678" cy="57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GB" altLang="en-US" sz="2400"/>
                <a:t>hardware</a:t>
              </a:r>
            </a:p>
          </p:txBody>
        </p:sp>
        <p:sp>
          <p:nvSpPr>
            <p:cNvPr id="46086" name="Oval 11">
              <a:extLst>
                <a:ext uri="{FF2B5EF4-FFF2-40B4-BE49-F238E27FC236}">
                  <a16:creationId xmlns:a16="http://schemas.microsoft.com/office/drawing/2014/main" id="{588C91B0-6B6E-4A42-B5D2-15E090835E38}"/>
                </a:ext>
              </a:extLst>
            </p:cNvPr>
            <p:cNvSpPr>
              <a:spLocks noChangeArrowheads="1"/>
            </p:cNvSpPr>
            <p:nvPr/>
          </p:nvSpPr>
          <p:spPr bwMode="auto">
            <a:xfrm>
              <a:off x="1428" y="2432"/>
              <a:ext cx="2994" cy="104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SzTx/>
                <a:buFontTx/>
                <a:buNone/>
              </a:pPr>
              <a:endParaRPr lang="en-GB" altLang="en-US" sz="2800">
                <a:latin typeface="Times" panose="02020603050405020304" pitchFamily="18" charset="0"/>
              </a:endParaRPr>
            </a:p>
          </p:txBody>
        </p:sp>
        <p:sp>
          <p:nvSpPr>
            <p:cNvPr id="46087" name="Oval 12">
              <a:extLst>
                <a:ext uri="{FF2B5EF4-FFF2-40B4-BE49-F238E27FC236}">
                  <a16:creationId xmlns:a16="http://schemas.microsoft.com/office/drawing/2014/main" id="{E9BCAAA8-2308-4AD7-979D-91BE52784EA3}"/>
                </a:ext>
              </a:extLst>
            </p:cNvPr>
            <p:cNvSpPr>
              <a:spLocks noChangeArrowheads="1"/>
            </p:cNvSpPr>
            <p:nvPr/>
          </p:nvSpPr>
          <p:spPr bwMode="auto">
            <a:xfrm>
              <a:off x="1202" y="2024"/>
              <a:ext cx="3447" cy="154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SzTx/>
                <a:buFontTx/>
                <a:buNone/>
              </a:pPr>
              <a:endParaRPr lang="en-GB" altLang="en-US" sz="2800">
                <a:latin typeface="Times" panose="02020603050405020304" pitchFamily="18" charset="0"/>
              </a:endParaRPr>
            </a:p>
          </p:txBody>
        </p:sp>
        <p:sp>
          <p:nvSpPr>
            <p:cNvPr id="46088" name="Oval 13">
              <a:extLst>
                <a:ext uri="{FF2B5EF4-FFF2-40B4-BE49-F238E27FC236}">
                  <a16:creationId xmlns:a16="http://schemas.microsoft.com/office/drawing/2014/main" id="{B225BC70-9BE4-4724-88FD-A1E2D030DB9B}"/>
                </a:ext>
              </a:extLst>
            </p:cNvPr>
            <p:cNvSpPr>
              <a:spLocks noChangeArrowheads="1"/>
            </p:cNvSpPr>
            <p:nvPr/>
          </p:nvSpPr>
          <p:spPr bwMode="auto">
            <a:xfrm>
              <a:off x="952" y="1616"/>
              <a:ext cx="3946" cy="204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SzTx/>
                <a:buFontTx/>
                <a:buNone/>
              </a:pPr>
              <a:endParaRPr lang="en-GB" altLang="en-US" sz="2800">
                <a:latin typeface="Times" panose="02020603050405020304" pitchFamily="18" charset="0"/>
              </a:endParaRPr>
            </a:p>
          </p:txBody>
        </p:sp>
        <p:sp>
          <p:nvSpPr>
            <p:cNvPr id="46089" name="Text Box 14">
              <a:extLst>
                <a:ext uri="{FF2B5EF4-FFF2-40B4-BE49-F238E27FC236}">
                  <a16:creationId xmlns:a16="http://schemas.microsoft.com/office/drawing/2014/main" id="{DF9B5F43-F02A-47B3-8D7E-1DA40B7F152A}"/>
                </a:ext>
              </a:extLst>
            </p:cNvPr>
            <p:cNvSpPr txBox="1">
              <a:spLocks noChangeArrowheads="1"/>
            </p:cNvSpPr>
            <p:nvPr/>
          </p:nvSpPr>
          <p:spPr bwMode="auto">
            <a:xfrm>
              <a:off x="2416" y="2499"/>
              <a:ext cx="9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SzTx/>
                <a:buFontTx/>
                <a:buNone/>
              </a:pPr>
              <a:r>
                <a:rPr lang="en-GB" altLang="en-US" sz="2400"/>
                <a:t>OS kernel</a:t>
              </a:r>
            </a:p>
          </p:txBody>
        </p:sp>
        <p:sp>
          <p:nvSpPr>
            <p:cNvPr id="46090" name="Text Box 15">
              <a:extLst>
                <a:ext uri="{FF2B5EF4-FFF2-40B4-BE49-F238E27FC236}">
                  <a16:creationId xmlns:a16="http://schemas.microsoft.com/office/drawing/2014/main" id="{04890355-2ED7-451B-A409-540FCAC386DC}"/>
                </a:ext>
              </a:extLst>
            </p:cNvPr>
            <p:cNvSpPr txBox="1">
              <a:spLocks noChangeArrowheads="1"/>
            </p:cNvSpPr>
            <p:nvPr/>
          </p:nvSpPr>
          <p:spPr bwMode="auto">
            <a:xfrm>
              <a:off x="2106" y="2100"/>
              <a:ext cx="157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SzTx/>
                <a:buFontTx/>
                <a:buNone/>
              </a:pPr>
              <a:r>
                <a:rPr lang="en-GB" altLang="en-US" sz="2400"/>
                <a:t>operating system</a:t>
              </a:r>
            </a:p>
          </p:txBody>
        </p:sp>
        <p:sp>
          <p:nvSpPr>
            <p:cNvPr id="46091" name="Text Box 16">
              <a:extLst>
                <a:ext uri="{FF2B5EF4-FFF2-40B4-BE49-F238E27FC236}">
                  <a16:creationId xmlns:a16="http://schemas.microsoft.com/office/drawing/2014/main" id="{88CD5FEB-C69F-40B1-B5F5-5C5311B026FA}"/>
                </a:ext>
              </a:extLst>
            </p:cNvPr>
            <p:cNvSpPr txBox="1">
              <a:spLocks noChangeArrowheads="1"/>
            </p:cNvSpPr>
            <p:nvPr/>
          </p:nvSpPr>
          <p:spPr bwMode="auto">
            <a:xfrm>
              <a:off x="2507" y="1728"/>
              <a:ext cx="8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SzTx/>
                <a:buFontTx/>
                <a:buNone/>
              </a:pPr>
              <a:r>
                <a:rPr lang="en-GB" altLang="en-US" sz="2400"/>
                <a:t>services</a:t>
              </a:r>
            </a:p>
          </p:txBody>
        </p:sp>
        <p:sp>
          <p:nvSpPr>
            <p:cNvPr id="46092" name="Text Box 17">
              <a:extLst>
                <a:ext uri="{FF2B5EF4-FFF2-40B4-BE49-F238E27FC236}">
                  <a16:creationId xmlns:a16="http://schemas.microsoft.com/office/drawing/2014/main" id="{60844273-8613-4DE8-B0A3-424DCD8ED89F}"/>
                </a:ext>
              </a:extLst>
            </p:cNvPr>
            <p:cNvSpPr txBox="1">
              <a:spLocks noChangeArrowheads="1"/>
            </p:cNvSpPr>
            <p:nvPr/>
          </p:nvSpPr>
          <p:spPr bwMode="auto">
            <a:xfrm>
              <a:off x="2327" y="1284"/>
              <a:ext cx="11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SzTx/>
                <a:buFontTx/>
                <a:buNone/>
              </a:pPr>
              <a:r>
                <a:rPr lang="en-GB" altLang="en-US" sz="2400"/>
                <a:t>applications</a:t>
              </a: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DA3DE4F4-EB80-4205-8C22-DAA9204B8D06}"/>
              </a:ext>
            </a:extLst>
          </p:cNvPr>
          <p:cNvSpPr>
            <a:spLocks noGrp="1" noChangeArrowheads="1"/>
          </p:cNvSpPr>
          <p:nvPr>
            <p:ph type="title"/>
          </p:nvPr>
        </p:nvSpPr>
        <p:spPr>
          <a:xfrm>
            <a:off x="3570288" y="310356"/>
            <a:ext cx="5437658" cy="792163"/>
          </a:xfrm>
        </p:spPr>
        <p:txBody>
          <a:bodyPr/>
          <a:lstStyle/>
          <a:p>
            <a:pPr eaLnBrk="1" hangingPunct="1"/>
            <a:r>
              <a:rPr lang="en-GB" altLang="en-US" dirty="0"/>
              <a:t>Man-Machine Scale</a:t>
            </a:r>
          </a:p>
        </p:txBody>
      </p:sp>
      <p:grpSp>
        <p:nvGrpSpPr>
          <p:cNvPr id="47107" name="Group 11">
            <a:extLst>
              <a:ext uri="{FF2B5EF4-FFF2-40B4-BE49-F238E27FC236}">
                <a16:creationId xmlns:a16="http://schemas.microsoft.com/office/drawing/2014/main" id="{FB0C29D9-D9CB-4DCA-8673-431F763FD759}"/>
              </a:ext>
            </a:extLst>
          </p:cNvPr>
          <p:cNvGrpSpPr>
            <a:grpSpLocks/>
          </p:cNvGrpSpPr>
          <p:nvPr/>
        </p:nvGrpSpPr>
        <p:grpSpPr bwMode="auto">
          <a:xfrm>
            <a:off x="1403350" y="1773238"/>
            <a:ext cx="5688013" cy="3076575"/>
            <a:chOff x="1077" y="1284"/>
            <a:chExt cx="3583" cy="1938"/>
          </a:xfrm>
        </p:grpSpPr>
        <p:sp>
          <p:nvSpPr>
            <p:cNvPr id="47108" name="Oval 4">
              <a:extLst>
                <a:ext uri="{FF2B5EF4-FFF2-40B4-BE49-F238E27FC236}">
                  <a16:creationId xmlns:a16="http://schemas.microsoft.com/office/drawing/2014/main" id="{BDD29A35-925E-48BB-AFFA-E81D88643555}"/>
                </a:ext>
              </a:extLst>
            </p:cNvPr>
            <p:cNvSpPr>
              <a:spLocks noChangeArrowheads="1"/>
            </p:cNvSpPr>
            <p:nvPr/>
          </p:nvSpPr>
          <p:spPr bwMode="auto">
            <a:xfrm>
              <a:off x="1536" y="2213"/>
              <a:ext cx="432" cy="432"/>
            </a:xfrm>
            <a:prstGeom prst="ellipse">
              <a:avLst/>
            </a:prstGeom>
            <a:solidFill>
              <a:schemeClr val="hlink"/>
            </a:solidFill>
            <a:ln w="9525">
              <a:solidFill>
                <a:schemeClr val="tx1"/>
              </a:solidFill>
              <a:round/>
              <a:headEnd/>
              <a:tailEnd/>
            </a:ln>
          </p:spPr>
          <p:txBody>
            <a:bodyPr wrap="none" anchor="ct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SzTx/>
                <a:buFontTx/>
                <a:buNone/>
              </a:pPr>
              <a:endParaRPr lang="en-GB" altLang="en-US" sz="2800">
                <a:latin typeface="Times" panose="02020603050405020304" pitchFamily="18" charset="0"/>
              </a:endParaRPr>
            </a:p>
          </p:txBody>
        </p:sp>
        <p:sp>
          <p:nvSpPr>
            <p:cNvPr id="47109" name="Oval 5">
              <a:extLst>
                <a:ext uri="{FF2B5EF4-FFF2-40B4-BE49-F238E27FC236}">
                  <a16:creationId xmlns:a16="http://schemas.microsoft.com/office/drawing/2014/main" id="{29A58AA9-1478-495C-AD58-C1A97437417C}"/>
                </a:ext>
              </a:extLst>
            </p:cNvPr>
            <p:cNvSpPr>
              <a:spLocks noChangeArrowheads="1"/>
            </p:cNvSpPr>
            <p:nvPr/>
          </p:nvSpPr>
          <p:spPr bwMode="auto">
            <a:xfrm>
              <a:off x="3792" y="2213"/>
              <a:ext cx="432" cy="432"/>
            </a:xfrm>
            <a:prstGeom prst="ellipse">
              <a:avLst/>
            </a:prstGeom>
            <a:solidFill>
              <a:schemeClr val="hlink"/>
            </a:solidFill>
            <a:ln w="9525">
              <a:solidFill>
                <a:schemeClr val="tx1"/>
              </a:solidFill>
              <a:round/>
              <a:headEnd/>
              <a:tailEnd/>
            </a:ln>
          </p:spPr>
          <p:txBody>
            <a:bodyPr wrap="none" anchor="ct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SzTx/>
                <a:buFontTx/>
                <a:buNone/>
              </a:pPr>
              <a:endParaRPr lang="en-GB" altLang="en-US" sz="2800">
                <a:latin typeface="Times" panose="02020603050405020304" pitchFamily="18" charset="0"/>
              </a:endParaRPr>
            </a:p>
          </p:txBody>
        </p:sp>
        <p:sp>
          <p:nvSpPr>
            <p:cNvPr id="47110" name="Text Box 6">
              <a:extLst>
                <a:ext uri="{FF2B5EF4-FFF2-40B4-BE49-F238E27FC236}">
                  <a16:creationId xmlns:a16="http://schemas.microsoft.com/office/drawing/2014/main" id="{BFEB4062-1A57-400F-A95E-47D054C9C045}"/>
                </a:ext>
              </a:extLst>
            </p:cNvPr>
            <p:cNvSpPr txBox="1">
              <a:spLocks noChangeArrowheads="1"/>
            </p:cNvSpPr>
            <p:nvPr/>
          </p:nvSpPr>
          <p:spPr bwMode="auto">
            <a:xfrm>
              <a:off x="1077" y="1284"/>
              <a:ext cx="1365"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a:t>specific</a:t>
              </a:r>
            </a:p>
            <a:p>
              <a:pPr algn="ctr">
                <a:spcBef>
                  <a:spcPct val="0"/>
                </a:spcBef>
                <a:buClrTx/>
                <a:buSzTx/>
                <a:buFontTx/>
                <a:buNone/>
              </a:pPr>
              <a:r>
                <a:rPr lang="en-US" altLang="en-US" sz="2400"/>
                <a:t>complex</a:t>
              </a:r>
            </a:p>
            <a:p>
              <a:pPr algn="ctr">
                <a:spcBef>
                  <a:spcPct val="0"/>
                </a:spcBef>
                <a:buClrTx/>
                <a:buSzTx/>
                <a:buFontTx/>
                <a:buNone/>
              </a:pPr>
              <a:r>
                <a:rPr lang="en-US" altLang="en-US" sz="2400"/>
                <a:t>focus on users</a:t>
              </a:r>
            </a:p>
          </p:txBody>
        </p:sp>
        <p:sp>
          <p:nvSpPr>
            <p:cNvPr id="47111" name="Text Box 7">
              <a:extLst>
                <a:ext uri="{FF2B5EF4-FFF2-40B4-BE49-F238E27FC236}">
                  <a16:creationId xmlns:a16="http://schemas.microsoft.com/office/drawing/2014/main" id="{703C59A6-F8DC-4853-B18C-458B4DF5DD5C}"/>
                </a:ext>
              </a:extLst>
            </p:cNvPr>
            <p:cNvSpPr txBox="1">
              <a:spLocks noChangeArrowheads="1"/>
            </p:cNvSpPr>
            <p:nvPr/>
          </p:nvSpPr>
          <p:spPr bwMode="auto">
            <a:xfrm>
              <a:off x="3391" y="1284"/>
              <a:ext cx="1269"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a:t>generic</a:t>
              </a:r>
            </a:p>
            <a:p>
              <a:pPr algn="ctr">
                <a:spcBef>
                  <a:spcPct val="0"/>
                </a:spcBef>
                <a:buClrTx/>
                <a:buSzTx/>
                <a:buFontTx/>
                <a:buNone/>
              </a:pPr>
              <a:r>
                <a:rPr lang="en-US" altLang="en-US" sz="2400"/>
                <a:t>simple</a:t>
              </a:r>
            </a:p>
            <a:p>
              <a:pPr algn="ctr">
                <a:spcBef>
                  <a:spcPct val="0"/>
                </a:spcBef>
                <a:buClrTx/>
                <a:buSzTx/>
                <a:buFontTx/>
                <a:buNone/>
              </a:pPr>
              <a:r>
                <a:rPr lang="en-US" altLang="en-US" sz="2400"/>
                <a:t>focus on data</a:t>
              </a:r>
            </a:p>
          </p:txBody>
        </p:sp>
        <p:cxnSp>
          <p:nvCxnSpPr>
            <p:cNvPr id="47112" name="AutoShape 8">
              <a:extLst>
                <a:ext uri="{FF2B5EF4-FFF2-40B4-BE49-F238E27FC236}">
                  <a16:creationId xmlns:a16="http://schemas.microsoft.com/office/drawing/2014/main" id="{6C3BAFDF-966F-4ED5-9B81-E411813C7394}"/>
                </a:ext>
              </a:extLst>
            </p:cNvPr>
            <p:cNvCxnSpPr>
              <a:cxnSpLocks noChangeShapeType="1"/>
              <a:stCxn id="47108" idx="6"/>
              <a:endCxn id="47109" idx="2"/>
            </p:cNvCxnSpPr>
            <p:nvPr/>
          </p:nvCxnSpPr>
          <p:spPr bwMode="auto">
            <a:xfrm>
              <a:off x="1968" y="2429"/>
              <a:ext cx="1824" cy="0"/>
            </a:xfrm>
            <a:prstGeom prst="straightConnector1">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47113" name="Text Box 9">
              <a:extLst>
                <a:ext uri="{FF2B5EF4-FFF2-40B4-BE49-F238E27FC236}">
                  <a16:creationId xmlns:a16="http://schemas.microsoft.com/office/drawing/2014/main" id="{F8033AFE-75D4-4522-A907-CD7C1734B8B4}"/>
                </a:ext>
              </a:extLst>
            </p:cNvPr>
            <p:cNvSpPr txBox="1">
              <a:spLocks noChangeArrowheads="1"/>
            </p:cNvSpPr>
            <p:nvPr/>
          </p:nvSpPr>
          <p:spPr bwMode="auto">
            <a:xfrm>
              <a:off x="1359" y="2704"/>
              <a:ext cx="811"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a:t>man</a:t>
              </a:r>
            </a:p>
            <a:p>
              <a:pPr algn="ctr">
                <a:spcBef>
                  <a:spcPct val="0"/>
                </a:spcBef>
                <a:buClrTx/>
                <a:buSzTx/>
                <a:buFontTx/>
                <a:buNone/>
              </a:pPr>
              <a:r>
                <a:rPr lang="en-US" altLang="en-US" sz="2400"/>
                <a:t>oriented</a:t>
              </a:r>
            </a:p>
          </p:txBody>
        </p:sp>
        <p:sp>
          <p:nvSpPr>
            <p:cNvPr id="47114" name="Text Box 10">
              <a:extLst>
                <a:ext uri="{FF2B5EF4-FFF2-40B4-BE49-F238E27FC236}">
                  <a16:creationId xmlns:a16="http://schemas.microsoft.com/office/drawing/2014/main" id="{89E42AAC-61A9-4E11-AF44-F4EBED2CD39B}"/>
                </a:ext>
              </a:extLst>
            </p:cNvPr>
            <p:cNvSpPr txBox="1">
              <a:spLocks noChangeArrowheads="1"/>
            </p:cNvSpPr>
            <p:nvPr/>
          </p:nvSpPr>
          <p:spPr bwMode="auto">
            <a:xfrm>
              <a:off x="3609" y="2704"/>
              <a:ext cx="84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a:t>machine</a:t>
              </a:r>
            </a:p>
            <a:p>
              <a:pPr algn="ctr">
                <a:spcBef>
                  <a:spcPct val="0"/>
                </a:spcBef>
                <a:buClrTx/>
                <a:buSzTx/>
                <a:buFontTx/>
                <a:buNone/>
              </a:pPr>
              <a:r>
                <a:rPr lang="en-US" altLang="en-US" sz="2400"/>
                <a:t>oriented</a:t>
              </a: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A104F8D2-960F-4818-A2AF-C11214A2A1F5}"/>
              </a:ext>
            </a:extLst>
          </p:cNvPr>
          <p:cNvSpPr>
            <a:spLocks noGrp="1" noChangeArrowheads="1"/>
          </p:cNvSpPr>
          <p:nvPr>
            <p:ph type="title"/>
          </p:nvPr>
        </p:nvSpPr>
        <p:spPr>
          <a:xfrm>
            <a:off x="2843808" y="260648"/>
            <a:ext cx="6013722" cy="792163"/>
          </a:xfrm>
        </p:spPr>
        <p:txBody>
          <a:bodyPr/>
          <a:lstStyle/>
          <a:p>
            <a:pPr eaLnBrk="1" hangingPunct="1"/>
            <a:r>
              <a:rPr lang="en-GB" altLang="en-US" dirty="0"/>
              <a:t>Data &amp; Information</a:t>
            </a:r>
          </a:p>
        </p:txBody>
      </p:sp>
      <p:sp>
        <p:nvSpPr>
          <p:cNvPr id="48131" name="Rectangle 3">
            <a:extLst>
              <a:ext uri="{FF2B5EF4-FFF2-40B4-BE49-F238E27FC236}">
                <a16:creationId xmlns:a16="http://schemas.microsoft.com/office/drawing/2014/main" id="{129B6F3E-EABC-4218-AFB6-14B6F7717FB8}"/>
              </a:ext>
            </a:extLst>
          </p:cNvPr>
          <p:cNvSpPr>
            <a:spLocks noGrp="1" noChangeArrowheads="1"/>
          </p:cNvSpPr>
          <p:nvPr>
            <p:ph type="body" idx="1"/>
          </p:nvPr>
        </p:nvSpPr>
        <p:spPr/>
        <p:txBody>
          <a:bodyPr/>
          <a:lstStyle/>
          <a:p>
            <a:pPr eaLnBrk="1" hangingPunct="1">
              <a:spcBef>
                <a:spcPct val="35000"/>
              </a:spcBef>
            </a:pPr>
            <a:r>
              <a:rPr lang="en-GB" altLang="en-US" sz="2400">
                <a:solidFill>
                  <a:schemeClr val="accent2"/>
                </a:solidFill>
              </a:rPr>
              <a:t>Data</a:t>
            </a:r>
            <a:r>
              <a:rPr lang="en-GB" altLang="en-US" sz="2400"/>
              <a:t> are physical phenomena chosen by convention to represent certain aspects of our conceptual and real world. The meanings we assign to data are called </a:t>
            </a:r>
            <a:r>
              <a:rPr lang="en-GB" altLang="en-US" sz="2400">
                <a:solidFill>
                  <a:schemeClr val="accent2"/>
                </a:solidFill>
              </a:rPr>
              <a:t>information</a:t>
            </a:r>
            <a:r>
              <a:rPr lang="en-GB" altLang="en-US" sz="2400"/>
              <a:t>.</a:t>
            </a:r>
          </a:p>
          <a:p>
            <a:pPr eaLnBrk="1" hangingPunct="1">
              <a:spcBef>
                <a:spcPct val="35000"/>
              </a:spcBef>
            </a:pPr>
            <a:r>
              <a:rPr lang="en-GB" altLang="en-US" sz="2400"/>
              <a:t>Information and data lie on the two ends of the man-machine scale.</a:t>
            </a:r>
          </a:p>
          <a:p>
            <a:pPr eaLnBrk="1" hangingPunct="1">
              <a:spcBef>
                <a:spcPct val="35000"/>
              </a:spcBef>
            </a:pPr>
            <a:r>
              <a:rPr lang="en-GB" altLang="en-US" sz="2400"/>
              <a:t>The distinction between data and information can be subtle but causes some of the more difficult problems in computer security.</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872122C1-B86A-4DAD-B20A-3E0017FB48AB}"/>
              </a:ext>
            </a:extLst>
          </p:cNvPr>
          <p:cNvSpPr>
            <a:spLocks noGrp="1" noChangeArrowheads="1"/>
          </p:cNvSpPr>
          <p:nvPr>
            <p:ph type="title"/>
          </p:nvPr>
        </p:nvSpPr>
        <p:spPr>
          <a:xfrm>
            <a:off x="2483768" y="260648"/>
            <a:ext cx="5509666" cy="792163"/>
          </a:xfrm>
        </p:spPr>
        <p:txBody>
          <a:bodyPr/>
          <a:lstStyle/>
          <a:p>
            <a:pPr eaLnBrk="1" hangingPunct="1"/>
            <a:r>
              <a:rPr lang="en-GB" altLang="en-US" dirty="0"/>
              <a:t>Data &amp; Information</a:t>
            </a:r>
          </a:p>
        </p:txBody>
      </p:sp>
      <p:sp>
        <p:nvSpPr>
          <p:cNvPr id="49155" name="Rectangle 3">
            <a:extLst>
              <a:ext uri="{FF2B5EF4-FFF2-40B4-BE49-F238E27FC236}">
                <a16:creationId xmlns:a16="http://schemas.microsoft.com/office/drawing/2014/main" id="{AD6348FA-A943-4FD1-9924-4882881BFF8C}"/>
              </a:ext>
            </a:extLst>
          </p:cNvPr>
          <p:cNvSpPr>
            <a:spLocks noGrp="1" noChangeArrowheads="1"/>
          </p:cNvSpPr>
          <p:nvPr>
            <p:ph type="body" idx="1"/>
          </p:nvPr>
        </p:nvSpPr>
        <p:spPr>
          <a:xfrm>
            <a:off x="685800" y="1341438"/>
            <a:ext cx="7772400" cy="4679950"/>
          </a:xfrm>
        </p:spPr>
        <p:txBody>
          <a:bodyPr/>
          <a:lstStyle/>
          <a:p>
            <a:pPr eaLnBrk="1" hangingPunct="1">
              <a:spcBef>
                <a:spcPct val="35000"/>
              </a:spcBef>
            </a:pPr>
            <a:r>
              <a:rPr lang="en-GB" altLang="en-US" sz="2400"/>
              <a:t>Controlling access to </a:t>
            </a:r>
            <a:r>
              <a:rPr lang="en-GB" altLang="en-US" sz="2400">
                <a:solidFill>
                  <a:schemeClr val="accent2"/>
                </a:solidFill>
              </a:rPr>
              <a:t>information</a:t>
            </a:r>
            <a:r>
              <a:rPr lang="en-GB" altLang="en-US" sz="2400"/>
              <a:t> may be elusive and need to be replaced by controlling access to </a:t>
            </a:r>
            <a:r>
              <a:rPr lang="en-GB" altLang="en-US" sz="2400">
                <a:solidFill>
                  <a:schemeClr val="accent2"/>
                </a:solidFill>
              </a:rPr>
              <a:t>data</a:t>
            </a:r>
            <a:r>
              <a:rPr lang="en-GB" altLang="en-US" sz="2400"/>
              <a:t>.</a:t>
            </a:r>
            <a:endParaRPr lang="en-GB" altLang="en-US" sz="2400">
              <a:solidFill>
                <a:srgbClr val="CC0000"/>
              </a:solidFill>
            </a:endParaRPr>
          </a:p>
          <a:p>
            <a:pPr eaLnBrk="1" hangingPunct="1">
              <a:spcBef>
                <a:spcPct val="35000"/>
              </a:spcBef>
            </a:pPr>
            <a:r>
              <a:rPr lang="en-GB" altLang="en-US" sz="2400"/>
              <a:t>If information and corresponding data are closely linked the two approaches give very similar results, but this is not always the case.</a:t>
            </a:r>
          </a:p>
          <a:p>
            <a:pPr eaLnBrk="1" hangingPunct="1">
              <a:spcBef>
                <a:spcPct val="35000"/>
              </a:spcBef>
            </a:pPr>
            <a:r>
              <a:rPr lang="en-GB" altLang="en-US" sz="2400">
                <a:solidFill>
                  <a:schemeClr val="accent2"/>
                </a:solidFill>
              </a:rPr>
              <a:t>Covert channels</a:t>
            </a:r>
            <a:r>
              <a:rPr lang="en-GB" altLang="en-US" sz="2400"/>
              <a:t>: response time or memory usage may signal information.</a:t>
            </a:r>
          </a:p>
          <a:p>
            <a:pPr eaLnBrk="1" hangingPunct="1">
              <a:spcBef>
                <a:spcPct val="35000"/>
              </a:spcBef>
            </a:pPr>
            <a:r>
              <a:rPr lang="en-GB" altLang="en-US" sz="2400">
                <a:solidFill>
                  <a:schemeClr val="accent2"/>
                </a:solidFill>
              </a:rPr>
              <a:t>Inference in statistical databases</a:t>
            </a:r>
            <a:r>
              <a:rPr lang="en-GB" altLang="en-US" sz="2400"/>
              <a:t>: combine statistical queries to get information on individual entries.</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6C33EF0D-858D-4B9F-9E3E-35CF02392848}"/>
              </a:ext>
            </a:extLst>
          </p:cNvPr>
          <p:cNvSpPr>
            <a:spLocks noGrp="1" noChangeArrowheads="1"/>
          </p:cNvSpPr>
          <p:nvPr>
            <p:ph type="title"/>
          </p:nvPr>
        </p:nvSpPr>
        <p:spPr>
          <a:xfrm>
            <a:off x="2052364" y="620688"/>
            <a:ext cx="6696100" cy="1143000"/>
          </a:xfrm>
        </p:spPr>
        <p:txBody>
          <a:bodyPr/>
          <a:lstStyle/>
          <a:p>
            <a:pPr eaLnBrk="1" hangingPunct="1"/>
            <a:r>
              <a:rPr lang="en-GB" altLang="en-US" sz="3000" dirty="0"/>
              <a:t>3</a:t>
            </a:r>
            <a:r>
              <a:rPr lang="en-GB" altLang="en-US" sz="3000" baseline="30000" dirty="0"/>
              <a:t>rd</a:t>
            </a:r>
            <a:r>
              <a:rPr lang="en-GB" altLang="en-US" sz="3000" dirty="0"/>
              <a:t> Fundamental Design Decision</a:t>
            </a:r>
            <a:br>
              <a:rPr lang="en-GB" altLang="en-US" sz="3000" dirty="0"/>
            </a:br>
            <a:r>
              <a:rPr lang="en-GB" altLang="en-US" sz="3000" b="1" dirty="0"/>
              <a:t>Complexity or Assurance? </a:t>
            </a:r>
          </a:p>
        </p:txBody>
      </p:sp>
      <p:sp>
        <p:nvSpPr>
          <p:cNvPr id="50179" name="Rectangle 3">
            <a:extLst>
              <a:ext uri="{FF2B5EF4-FFF2-40B4-BE49-F238E27FC236}">
                <a16:creationId xmlns:a16="http://schemas.microsoft.com/office/drawing/2014/main" id="{5A41764F-22C3-4C91-AD1E-4210E1461C33}"/>
              </a:ext>
            </a:extLst>
          </p:cNvPr>
          <p:cNvSpPr>
            <a:spLocks noGrp="1" noChangeArrowheads="1"/>
          </p:cNvSpPr>
          <p:nvPr>
            <p:ph type="body" idx="1"/>
          </p:nvPr>
        </p:nvSpPr>
        <p:spPr>
          <a:xfrm>
            <a:off x="539750" y="2133600"/>
            <a:ext cx="7920038" cy="3743325"/>
          </a:xfrm>
        </p:spPr>
        <p:txBody>
          <a:bodyPr/>
          <a:lstStyle/>
          <a:p>
            <a:pPr eaLnBrk="1" hangingPunct="1">
              <a:spcBef>
                <a:spcPct val="35000"/>
              </a:spcBef>
            </a:pPr>
            <a:r>
              <a:rPr lang="en-GB" altLang="en-US" sz="2400"/>
              <a:t>Often, the location of a security mechanism on the man-machine scale is related to its complexity. </a:t>
            </a:r>
          </a:p>
          <a:p>
            <a:pPr eaLnBrk="1" hangingPunct="1">
              <a:spcBef>
                <a:spcPct val="35000"/>
              </a:spcBef>
            </a:pPr>
            <a:r>
              <a:rPr lang="en-GB" altLang="en-US" sz="2400"/>
              <a:t>Generic mechanisms are simple, applications clamour for </a:t>
            </a:r>
            <a:r>
              <a:rPr lang="en-GB" altLang="en-US" sz="2400">
                <a:solidFill>
                  <a:schemeClr val="accent2"/>
                </a:solidFill>
              </a:rPr>
              <a:t>feature-rich </a:t>
            </a:r>
            <a:r>
              <a:rPr lang="en-GB" altLang="en-US" sz="2400"/>
              <a:t>security functions.</a:t>
            </a:r>
          </a:p>
          <a:p>
            <a:pPr eaLnBrk="1" hangingPunct="1">
              <a:spcBef>
                <a:spcPct val="35000"/>
              </a:spcBef>
              <a:buClr>
                <a:srgbClr val="CC0000"/>
              </a:buClr>
            </a:pPr>
            <a:r>
              <a:rPr lang="en-GB" altLang="en-US" sz="2400">
                <a:solidFill>
                  <a:srgbClr val="CC0000"/>
                </a:solidFill>
              </a:rPr>
              <a:t>Do you prefer simplicity – and higher assurance – to a feature-rich security environment?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4F8D4-B3F7-C74C-B380-B807ECAB037E}"/>
              </a:ext>
            </a:extLst>
          </p:cNvPr>
          <p:cNvSpPr>
            <a:spLocks noGrp="1"/>
          </p:cNvSpPr>
          <p:nvPr>
            <p:ph type="title"/>
          </p:nvPr>
        </p:nvSpPr>
        <p:spPr/>
        <p:txBody>
          <a:bodyPr/>
          <a:lstStyle/>
          <a:p>
            <a:r>
              <a:rPr lang="en-US" sz="3600" dirty="0"/>
              <a:t>Computer Security Strategy and Principles</a:t>
            </a:r>
            <a:endParaRPr lang="en-VN" sz="3600" dirty="0"/>
          </a:p>
        </p:txBody>
      </p:sp>
      <p:sp>
        <p:nvSpPr>
          <p:cNvPr id="3" name="Content Placeholder 2">
            <a:extLst>
              <a:ext uri="{FF2B5EF4-FFF2-40B4-BE49-F238E27FC236}">
                <a16:creationId xmlns:a16="http://schemas.microsoft.com/office/drawing/2014/main" id="{4FDD1929-6C67-E048-BA4C-B8419CD53F26}"/>
              </a:ext>
            </a:extLst>
          </p:cNvPr>
          <p:cNvSpPr>
            <a:spLocks noGrp="1"/>
          </p:cNvSpPr>
          <p:nvPr>
            <p:ph idx="1"/>
          </p:nvPr>
        </p:nvSpPr>
        <p:spPr/>
        <p:txBody>
          <a:bodyPr/>
          <a:lstStyle/>
          <a:p>
            <a:r>
              <a:rPr lang="en-US" sz="2400" dirty="0">
                <a:solidFill>
                  <a:schemeClr val="accent2"/>
                </a:solidFill>
              </a:rPr>
              <a:t>Implementation</a:t>
            </a:r>
            <a:r>
              <a:rPr lang="en-US" sz="2400" dirty="0"/>
              <a:t> How does it do it? </a:t>
            </a:r>
          </a:p>
          <a:p>
            <a:pPr lvl="1"/>
            <a:r>
              <a:rPr lang="en-US" sz="2000" dirty="0"/>
              <a:t>Prevention, detection, response, recovery </a:t>
            </a:r>
          </a:p>
          <a:p>
            <a:r>
              <a:rPr lang="en-US" sz="2400" dirty="0">
                <a:solidFill>
                  <a:schemeClr val="accent2"/>
                </a:solidFill>
              </a:rPr>
              <a:t>Assurance</a:t>
            </a:r>
            <a:r>
              <a:rPr lang="en-US" sz="2400" dirty="0"/>
              <a:t> Does it really work? </a:t>
            </a:r>
          </a:p>
          <a:p>
            <a:pPr lvl="1"/>
            <a:r>
              <a:rPr lang="en-US" sz="2000" dirty="0"/>
              <a:t>Assurance: degree of confidence that security measures work as intended </a:t>
            </a:r>
          </a:p>
          <a:p>
            <a:pPr lvl="1"/>
            <a:r>
              <a:rPr lang="en-US" sz="2000" dirty="0"/>
              <a:t>Evaluation: process of evaluating system with respect to certain criteria </a:t>
            </a:r>
          </a:p>
          <a:p>
            <a:endParaRPr lang="en-VN" sz="2400" dirty="0"/>
          </a:p>
        </p:txBody>
      </p:sp>
    </p:spTree>
    <p:extLst>
      <p:ext uri="{BB962C8B-B14F-4D97-AF65-F5344CB8AC3E}">
        <p14:creationId xmlns:p14="http://schemas.microsoft.com/office/powerpoint/2010/main" val="6096740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5E23C034-83F4-41B8-81C3-B73111E2C2AA}"/>
              </a:ext>
            </a:extLst>
          </p:cNvPr>
          <p:cNvSpPr>
            <a:spLocks noGrp="1" noChangeArrowheads="1"/>
          </p:cNvSpPr>
          <p:nvPr>
            <p:ph type="title"/>
          </p:nvPr>
        </p:nvSpPr>
        <p:spPr>
          <a:xfrm>
            <a:off x="2333103" y="620688"/>
            <a:ext cx="6415361" cy="1143000"/>
          </a:xfrm>
        </p:spPr>
        <p:txBody>
          <a:bodyPr/>
          <a:lstStyle/>
          <a:p>
            <a:pPr eaLnBrk="1" hangingPunct="1"/>
            <a:r>
              <a:rPr lang="en-GB" altLang="en-US" sz="3000" dirty="0"/>
              <a:t>3</a:t>
            </a:r>
            <a:r>
              <a:rPr lang="en-GB" altLang="en-US" sz="3000" baseline="30000" dirty="0"/>
              <a:t>rd</a:t>
            </a:r>
            <a:r>
              <a:rPr lang="en-GB" altLang="en-US" sz="3000" dirty="0"/>
              <a:t> Fundamental Design Decision</a:t>
            </a:r>
            <a:br>
              <a:rPr lang="en-GB" altLang="en-US" sz="3000" dirty="0"/>
            </a:br>
            <a:r>
              <a:rPr lang="en-GB" altLang="en-US" sz="3000" b="1" dirty="0"/>
              <a:t>Complexity or Assurance? </a:t>
            </a:r>
          </a:p>
        </p:txBody>
      </p:sp>
      <p:sp>
        <p:nvSpPr>
          <p:cNvPr id="51203" name="Rectangle 3">
            <a:extLst>
              <a:ext uri="{FF2B5EF4-FFF2-40B4-BE49-F238E27FC236}">
                <a16:creationId xmlns:a16="http://schemas.microsoft.com/office/drawing/2014/main" id="{BA45EAAB-4184-4809-A51D-0B1F9EE534C9}"/>
              </a:ext>
            </a:extLst>
          </p:cNvPr>
          <p:cNvSpPr>
            <a:spLocks noGrp="1" noChangeArrowheads="1"/>
          </p:cNvSpPr>
          <p:nvPr>
            <p:ph type="body" idx="1"/>
          </p:nvPr>
        </p:nvSpPr>
        <p:spPr>
          <a:xfrm>
            <a:off x="539750" y="2132013"/>
            <a:ext cx="7777163" cy="3673475"/>
          </a:xfrm>
        </p:spPr>
        <p:txBody>
          <a:bodyPr/>
          <a:lstStyle/>
          <a:p>
            <a:pPr eaLnBrk="1" hangingPunct="1">
              <a:spcBef>
                <a:spcPct val="35000"/>
              </a:spcBef>
            </a:pPr>
            <a:r>
              <a:rPr lang="en-GB" altLang="en-US" sz="2400"/>
              <a:t>Fundamental dilemma: </a:t>
            </a:r>
          </a:p>
          <a:p>
            <a:pPr eaLnBrk="1" hangingPunct="1">
              <a:spcBef>
                <a:spcPct val="35000"/>
              </a:spcBef>
            </a:pPr>
            <a:r>
              <a:rPr lang="en-GB" altLang="en-US" sz="2400"/>
              <a:t>Simple generic mechanisms may not match specific security requirements. </a:t>
            </a:r>
          </a:p>
          <a:p>
            <a:pPr eaLnBrk="1" hangingPunct="1">
              <a:spcBef>
                <a:spcPct val="35000"/>
              </a:spcBef>
            </a:pPr>
            <a:r>
              <a:rPr lang="en-GB" altLang="en-US" sz="2400"/>
              <a:t>To choose the right features from a rich menu, you have to be a security expert.</a:t>
            </a:r>
          </a:p>
          <a:p>
            <a:pPr eaLnBrk="1" hangingPunct="1">
              <a:spcBef>
                <a:spcPct val="35000"/>
              </a:spcBef>
            </a:pPr>
            <a:r>
              <a:rPr lang="en-GB" altLang="en-US" sz="2400"/>
              <a:t>Security unaware users are in a no-win situation.</a:t>
            </a:r>
          </a:p>
          <a:p>
            <a:pPr eaLnBrk="1" hangingPunct="1">
              <a:buClr>
                <a:srgbClr val="CC0000"/>
              </a:buClr>
            </a:pPr>
            <a:r>
              <a:rPr lang="en-GB" altLang="en-US" sz="2400">
                <a:solidFill>
                  <a:srgbClr val="CC0000"/>
                </a:solidFill>
              </a:rPr>
              <a:t>Feature-rich security and high assurance do not match easily.</a:t>
            </a:r>
            <a:endParaRPr lang="en-GB" altLang="en-US" sz="2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B68D78FE-BDA7-46A0-9D24-7DD41231D20F}"/>
              </a:ext>
            </a:extLst>
          </p:cNvPr>
          <p:cNvSpPr>
            <a:spLocks noGrp="1" noChangeArrowheads="1"/>
          </p:cNvSpPr>
          <p:nvPr>
            <p:ph type="title"/>
          </p:nvPr>
        </p:nvSpPr>
        <p:spPr>
          <a:xfrm>
            <a:off x="1619672" y="306182"/>
            <a:ext cx="7704856" cy="1727200"/>
          </a:xfrm>
        </p:spPr>
        <p:txBody>
          <a:bodyPr/>
          <a:lstStyle/>
          <a:p>
            <a:pPr eaLnBrk="1" hangingPunct="1"/>
            <a:r>
              <a:rPr lang="en-GB" altLang="en-US" sz="3000" dirty="0"/>
              <a:t>4</a:t>
            </a:r>
            <a:r>
              <a:rPr lang="en-GB" altLang="en-US" sz="3000" baseline="30000" dirty="0"/>
              <a:t>th</a:t>
            </a:r>
            <a:r>
              <a:rPr lang="en-GB" altLang="en-US" sz="3000" dirty="0"/>
              <a:t> Fundamental Design Decision      </a:t>
            </a:r>
            <a:r>
              <a:rPr lang="en-GB" altLang="en-US" sz="3000" b="1" dirty="0"/>
              <a:t>Centralized or decentralized control?</a:t>
            </a:r>
          </a:p>
        </p:txBody>
      </p:sp>
      <p:sp>
        <p:nvSpPr>
          <p:cNvPr id="52227" name="Rectangle 3">
            <a:extLst>
              <a:ext uri="{FF2B5EF4-FFF2-40B4-BE49-F238E27FC236}">
                <a16:creationId xmlns:a16="http://schemas.microsoft.com/office/drawing/2014/main" id="{E0CCD672-7E07-4B1F-92F4-EA83D1407492}"/>
              </a:ext>
            </a:extLst>
          </p:cNvPr>
          <p:cNvSpPr>
            <a:spLocks noGrp="1" noChangeArrowheads="1"/>
          </p:cNvSpPr>
          <p:nvPr>
            <p:ph type="body" idx="1"/>
          </p:nvPr>
        </p:nvSpPr>
        <p:spPr>
          <a:xfrm>
            <a:off x="685800" y="1989138"/>
            <a:ext cx="7772400" cy="4103687"/>
          </a:xfrm>
        </p:spPr>
        <p:txBody>
          <a:bodyPr/>
          <a:lstStyle/>
          <a:p>
            <a:pPr eaLnBrk="1" hangingPunct="1">
              <a:lnSpc>
                <a:spcPct val="90000"/>
              </a:lnSpc>
              <a:spcBef>
                <a:spcPct val="25000"/>
              </a:spcBef>
            </a:pPr>
            <a:r>
              <a:rPr lang="en-GB" altLang="en-US" sz="2400"/>
              <a:t>Within the domain of a security policy, the same controls should be enforced.</a:t>
            </a:r>
          </a:p>
          <a:p>
            <a:pPr eaLnBrk="1" hangingPunct="1">
              <a:lnSpc>
                <a:spcPct val="90000"/>
              </a:lnSpc>
              <a:spcBef>
                <a:spcPct val="25000"/>
              </a:spcBef>
            </a:pPr>
            <a:r>
              <a:rPr lang="en-GB" altLang="en-US" sz="2400"/>
              <a:t>Having a single entity in charge of security makes it  easy to achieve uniformity but this central entity may become a performance bottleneck. </a:t>
            </a:r>
          </a:p>
          <a:p>
            <a:pPr eaLnBrk="1" hangingPunct="1">
              <a:lnSpc>
                <a:spcPct val="90000"/>
              </a:lnSpc>
              <a:spcBef>
                <a:spcPct val="25000"/>
              </a:spcBef>
            </a:pPr>
            <a:r>
              <a:rPr lang="en-GB" altLang="en-US" sz="2400"/>
              <a:t>A distributed solution may be more efficient but you have to take added care to guarantee that different components enforce a consistent policy.</a:t>
            </a:r>
          </a:p>
          <a:p>
            <a:pPr eaLnBrk="1" hangingPunct="1">
              <a:lnSpc>
                <a:spcPct val="90000"/>
              </a:lnSpc>
              <a:spcBef>
                <a:spcPct val="25000"/>
              </a:spcBef>
              <a:buClr>
                <a:srgbClr val="CC0000"/>
              </a:buClr>
            </a:pPr>
            <a:r>
              <a:rPr lang="en-GB" altLang="en-US" sz="2400">
                <a:solidFill>
                  <a:srgbClr val="CC0000"/>
                </a:solidFill>
              </a:rPr>
              <a:t>Should a central entity define and enforce security or should these tasks be left to individual components in a system? </a:t>
            </a:r>
            <a:endParaRPr lang="en-GB" altLang="en-US" sz="24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CCDD5B97-3147-457D-91D6-97B61D8C711F}"/>
              </a:ext>
            </a:extLst>
          </p:cNvPr>
          <p:cNvSpPr>
            <a:spLocks noGrp="1" noChangeArrowheads="1"/>
          </p:cNvSpPr>
          <p:nvPr>
            <p:ph type="title"/>
          </p:nvPr>
        </p:nvSpPr>
        <p:spPr>
          <a:xfrm>
            <a:off x="2339752" y="404664"/>
            <a:ext cx="5437658" cy="792163"/>
          </a:xfrm>
        </p:spPr>
        <p:txBody>
          <a:bodyPr/>
          <a:lstStyle/>
          <a:p>
            <a:pPr eaLnBrk="1" hangingPunct="1"/>
            <a:r>
              <a:rPr lang="en-GB" altLang="en-US" dirty="0"/>
              <a:t>Security Perimeter</a:t>
            </a:r>
          </a:p>
        </p:txBody>
      </p:sp>
      <p:sp>
        <p:nvSpPr>
          <p:cNvPr id="53251" name="Rectangle 3">
            <a:extLst>
              <a:ext uri="{FF2B5EF4-FFF2-40B4-BE49-F238E27FC236}">
                <a16:creationId xmlns:a16="http://schemas.microsoft.com/office/drawing/2014/main" id="{406DF248-C341-414E-A89A-F9FD54D1D693}"/>
              </a:ext>
            </a:extLst>
          </p:cNvPr>
          <p:cNvSpPr>
            <a:spLocks noGrp="1" noChangeArrowheads="1"/>
          </p:cNvSpPr>
          <p:nvPr>
            <p:ph type="body" idx="1"/>
          </p:nvPr>
        </p:nvSpPr>
        <p:spPr/>
        <p:txBody>
          <a:bodyPr/>
          <a:lstStyle/>
          <a:p>
            <a:pPr eaLnBrk="1" hangingPunct="1">
              <a:spcBef>
                <a:spcPct val="35000"/>
              </a:spcBef>
            </a:pPr>
            <a:r>
              <a:rPr lang="en-GB" altLang="en-US" sz="2400"/>
              <a:t>Every protection mechanism defines a </a:t>
            </a:r>
            <a:r>
              <a:rPr lang="en-GB" altLang="en-US" sz="2400">
                <a:solidFill>
                  <a:schemeClr val="accent2"/>
                </a:solidFill>
              </a:rPr>
              <a:t>security perimeter (security boundary)</a:t>
            </a:r>
            <a:r>
              <a:rPr lang="en-GB" altLang="en-US" sz="2400"/>
              <a:t>. </a:t>
            </a:r>
          </a:p>
          <a:p>
            <a:pPr eaLnBrk="1" hangingPunct="1">
              <a:spcBef>
                <a:spcPct val="35000"/>
              </a:spcBef>
            </a:pPr>
            <a:r>
              <a:rPr lang="en-GB" altLang="en-US" sz="2400"/>
              <a:t>The parts of the system that can malfunction without compromising the mechanism lie outside the perimeter.</a:t>
            </a:r>
          </a:p>
          <a:p>
            <a:pPr eaLnBrk="1" hangingPunct="1">
              <a:spcBef>
                <a:spcPct val="35000"/>
              </a:spcBef>
            </a:pPr>
            <a:r>
              <a:rPr lang="en-GB" altLang="en-US" sz="2400"/>
              <a:t>The parts of the system that can disable the mechanism lie within the perimeter. </a:t>
            </a:r>
          </a:p>
          <a:p>
            <a:pPr eaLnBrk="1" hangingPunct="1">
              <a:spcBef>
                <a:spcPct val="35000"/>
              </a:spcBef>
            </a:pPr>
            <a:r>
              <a:rPr lang="en-GB" altLang="en-US" sz="2400"/>
              <a:t>Note: Attacks from insiders are a major concern in security considerations.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A3003BF6-D318-4126-8CBF-F76D7884C921}"/>
              </a:ext>
            </a:extLst>
          </p:cNvPr>
          <p:cNvSpPr>
            <a:spLocks noGrp="1" noChangeArrowheads="1"/>
          </p:cNvSpPr>
          <p:nvPr>
            <p:ph type="title"/>
          </p:nvPr>
        </p:nvSpPr>
        <p:spPr>
          <a:xfrm>
            <a:off x="2302619" y="332656"/>
            <a:ext cx="6841381" cy="1655762"/>
          </a:xfrm>
        </p:spPr>
        <p:txBody>
          <a:bodyPr/>
          <a:lstStyle/>
          <a:p>
            <a:pPr eaLnBrk="1" hangingPunct="1"/>
            <a:r>
              <a:rPr lang="en-GB" altLang="en-US" sz="3000" dirty="0"/>
              <a:t>5</a:t>
            </a:r>
            <a:r>
              <a:rPr lang="en-GB" altLang="en-US" sz="3000" baseline="30000" dirty="0"/>
              <a:t>th</a:t>
            </a:r>
            <a:r>
              <a:rPr lang="en-GB" altLang="en-US" sz="3000" dirty="0"/>
              <a:t> Fundamental Design Decision     </a:t>
            </a:r>
            <a:br>
              <a:rPr lang="en-GB" altLang="en-US" sz="3000" dirty="0"/>
            </a:br>
            <a:r>
              <a:rPr lang="en-GB" altLang="en-US" sz="3000" b="1" dirty="0"/>
              <a:t>Blocking access to the layer below</a:t>
            </a:r>
          </a:p>
        </p:txBody>
      </p:sp>
      <p:sp>
        <p:nvSpPr>
          <p:cNvPr id="54275" name="Rectangle 3">
            <a:extLst>
              <a:ext uri="{FF2B5EF4-FFF2-40B4-BE49-F238E27FC236}">
                <a16:creationId xmlns:a16="http://schemas.microsoft.com/office/drawing/2014/main" id="{D22C74C5-60A6-4DE1-A095-5C68BCDF2F69}"/>
              </a:ext>
            </a:extLst>
          </p:cNvPr>
          <p:cNvSpPr>
            <a:spLocks noGrp="1" noChangeArrowheads="1"/>
          </p:cNvSpPr>
          <p:nvPr>
            <p:ph type="body" idx="1"/>
          </p:nvPr>
        </p:nvSpPr>
        <p:spPr>
          <a:xfrm>
            <a:off x="864393" y="2132856"/>
            <a:ext cx="7415213" cy="3943350"/>
          </a:xfrm>
        </p:spPr>
        <p:txBody>
          <a:bodyPr/>
          <a:lstStyle/>
          <a:p>
            <a:pPr eaLnBrk="1" hangingPunct="1">
              <a:spcBef>
                <a:spcPct val="35000"/>
              </a:spcBef>
            </a:pPr>
            <a:r>
              <a:rPr lang="en-GB" altLang="en-US" sz="2400" dirty="0"/>
              <a:t>Attackers try to bypass protection mechanisms. </a:t>
            </a:r>
          </a:p>
          <a:p>
            <a:pPr eaLnBrk="1" hangingPunct="1">
              <a:spcBef>
                <a:spcPct val="35000"/>
              </a:spcBef>
            </a:pPr>
            <a:r>
              <a:rPr lang="en-GB" altLang="en-US" sz="2400" dirty="0"/>
              <a:t>There is an immediate and important corollary to the second design decision:</a:t>
            </a:r>
          </a:p>
          <a:p>
            <a:pPr eaLnBrk="1" hangingPunct="1">
              <a:spcBef>
                <a:spcPct val="35000"/>
              </a:spcBef>
              <a:buClr>
                <a:srgbClr val="CC0000"/>
              </a:buClr>
            </a:pPr>
            <a:r>
              <a:rPr lang="en-GB" altLang="en-US" sz="2400" dirty="0">
                <a:solidFill>
                  <a:srgbClr val="CC0000"/>
                </a:solidFill>
              </a:rPr>
              <a:t>How do you stop an attacker from getting access to a layer below your protection mechanism?</a:t>
            </a:r>
            <a:endParaRPr lang="en-GB" altLang="en-US" sz="24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9A8FF403-45C5-4DA0-9917-8E1CD30CAB3E}"/>
              </a:ext>
            </a:extLst>
          </p:cNvPr>
          <p:cNvSpPr>
            <a:spLocks noGrp="1" noChangeArrowheads="1"/>
          </p:cNvSpPr>
          <p:nvPr>
            <p:ph type="title"/>
          </p:nvPr>
        </p:nvSpPr>
        <p:spPr>
          <a:xfrm>
            <a:off x="2000250" y="292100"/>
            <a:ext cx="6532563" cy="792163"/>
          </a:xfrm>
        </p:spPr>
        <p:txBody>
          <a:bodyPr/>
          <a:lstStyle/>
          <a:p>
            <a:pPr eaLnBrk="1" hangingPunct="1"/>
            <a:r>
              <a:rPr lang="en-GB" altLang="en-US"/>
              <a:t>Access to the Layer Below</a:t>
            </a:r>
          </a:p>
        </p:txBody>
      </p:sp>
      <p:grpSp>
        <p:nvGrpSpPr>
          <p:cNvPr id="55299" name="Group 3">
            <a:extLst>
              <a:ext uri="{FF2B5EF4-FFF2-40B4-BE49-F238E27FC236}">
                <a16:creationId xmlns:a16="http://schemas.microsoft.com/office/drawing/2014/main" id="{4E5866BE-D64F-4B5F-8AD1-ED7E1EFF8778}"/>
              </a:ext>
            </a:extLst>
          </p:cNvPr>
          <p:cNvGrpSpPr>
            <a:grpSpLocks/>
          </p:cNvGrpSpPr>
          <p:nvPr/>
        </p:nvGrpSpPr>
        <p:grpSpPr bwMode="auto">
          <a:xfrm>
            <a:off x="2916238" y="2247900"/>
            <a:ext cx="2736850" cy="2286000"/>
            <a:chOff x="1474" y="2005"/>
            <a:chExt cx="2688" cy="1440"/>
          </a:xfrm>
        </p:grpSpPr>
        <p:sp>
          <p:nvSpPr>
            <p:cNvPr id="55321" name="Rectangle 4">
              <a:extLst>
                <a:ext uri="{FF2B5EF4-FFF2-40B4-BE49-F238E27FC236}">
                  <a16:creationId xmlns:a16="http://schemas.microsoft.com/office/drawing/2014/main" id="{E76C97D6-5A15-448A-96BE-BC5AD19D78E5}"/>
                </a:ext>
              </a:extLst>
            </p:cNvPr>
            <p:cNvSpPr>
              <a:spLocks noChangeArrowheads="1"/>
            </p:cNvSpPr>
            <p:nvPr/>
          </p:nvSpPr>
          <p:spPr bwMode="auto">
            <a:xfrm>
              <a:off x="1474" y="2005"/>
              <a:ext cx="2688" cy="480"/>
            </a:xfrm>
            <a:prstGeom prst="rect">
              <a:avLst/>
            </a:prstGeom>
            <a:solidFill>
              <a:schemeClr val="hlink"/>
            </a:solidFill>
            <a:ln w="9525">
              <a:solidFill>
                <a:schemeClr val="tx1"/>
              </a:solidFill>
              <a:miter lim="800000"/>
              <a:headEnd/>
              <a:tailEnd/>
            </a:ln>
          </p:spPr>
          <p:txBody>
            <a:bodyPr wrap="none" anchor="ct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endParaRPr lang="en-GB" altLang="en-US" sz="1600"/>
            </a:p>
          </p:txBody>
        </p:sp>
        <p:sp>
          <p:nvSpPr>
            <p:cNvPr id="55322" name="Rectangle 5">
              <a:extLst>
                <a:ext uri="{FF2B5EF4-FFF2-40B4-BE49-F238E27FC236}">
                  <a16:creationId xmlns:a16="http://schemas.microsoft.com/office/drawing/2014/main" id="{54A7712E-2605-4684-9005-15F5201E9FE1}"/>
                </a:ext>
              </a:extLst>
            </p:cNvPr>
            <p:cNvSpPr>
              <a:spLocks noChangeArrowheads="1"/>
            </p:cNvSpPr>
            <p:nvPr/>
          </p:nvSpPr>
          <p:spPr bwMode="auto">
            <a:xfrm>
              <a:off x="1474" y="2485"/>
              <a:ext cx="2688" cy="480"/>
            </a:xfrm>
            <a:prstGeom prst="rect">
              <a:avLst/>
            </a:prstGeom>
            <a:solidFill>
              <a:schemeClr val="hlink"/>
            </a:solidFill>
            <a:ln w="9525">
              <a:solidFill>
                <a:schemeClr val="tx1"/>
              </a:solidFill>
              <a:miter lim="800000"/>
              <a:headEnd/>
              <a:tailEnd/>
            </a:ln>
          </p:spPr>
          <p:txBody>
            <a:bodyPr wrap="none" anchor="ct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endParaRPr lang="en-GB" altLang="en-US" sz="1600"/>
            </a:p>
          </p:txBody>
        </p:sp>
        <p:sp>
          <p:nvSpPr>
            <p:cNvPr id="55323" name="Rectangle 6">
              <a:extLst>
                <a:ext uri="{FF2B5EF4-FFF2-40B4-BE49-F238E27FC236}">
                  <a16:creationId xmlns:a16="http://schemas.microsoft.com/office/drawing/2014/main" id="{689E772D-CC53-4251-A53F-0B1E5E72E689}"/>
                </a:ext>
              </a:extLst>
            </p:cNvPr>
            <p:cNvSpPr>
              <a:spLocks noChangeArrowheads="1"/>
            </p:cNvSpPr>
            <p:nvPr/>
          </p:nvSpPr>
          <p:spPr bwMode="auto">
            <a:xfrm>
              <a:off x="1474" y="2965"/>
              <a:ext cx="2688" cy="480"/>
            </a:xfrm>
            <a:prstGeom prst="rect">
              <a:avLst/>
            </a:prstGeom>
            <a:solidFill>
              <a:schemeClr val="hlink"/>
            </a:solidFill>
            <a:ln w="9525">
              <a:solidFill>
                <a:schemeClr val="tx1"/>
              </a:solidFill>
              <a:miter lim="800000"/>
              <a:headEnd/>
              <a:tailEnd/>
            </a:ln>
          </p:spPr>
          <p:txBody>
            <a:bodyPr wrap="none" anchor="ct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SzTx/>
                <a:buFontTx/>
                <a:buNone/>
              </a:pPr>
              <a:endParaRPr lang="en-GB" altLang="en-US" sz="1600"/>
            </a:p>
          </p:txBody>
        </p:sp>
      </p:grpSp>
      <p:grpSp>
        <p:nvGrpSpPr>
          <p:cNvPr id="55300" name="Group 7">
            <a:extLst>
              <a:ext uri="{FF2B5EF4-FFF2-40B4-BE49-F238E27FC236}">
                <a16:creationId xmlns:a16="http://schemas.microsoft.com/office/drawing/2014/main" id="{28725759-2798-49AD-94E6-2D52B6AA72F3}"/>
              </a:ext>
            </a:extLst>
          </p:cNvPr>
          <p:cNvGrpSpPr>
            <a:grpSpLocks/>
          </p:cNvGrpSpPr>
          <p:nvPr/>
        </p:nvGrpSpPr>
        <p:grpSpPr bwMode="auto">
          <a:xfrm>
            <a:off x="1692275" y="2998788"/>
            <a:ext cx="5184775" cy="1655762"/>
            <a:chOff x="1247" y="2478"/>
            <a:chExt cx="3266" cy="1043"/>
          </a:xfrm>
        </p:grpSpPr>
        <p:sp>
          <p:nvSpPr>
            <p:cNvPr id="55316" name="Line 8">
              <a:extLst>
                <a:ext uri="{FF2B5EF4-FFF2-40B4-BE49-F238E27FC236}">
                  <a16:creationId xmlns:a16="http://schemas.microsoft.com/office/drawing/2014/main" id="{C8DEF269-E1B6-4F7D-AF52-E291C1A606AB}"/>
                </a:ext>
              </a:extLst>
            </p:cNvPr>
            <p:cNvSpPr>
              <a:spLocks noChangeShapeType="1"/>
            </p:cNvSpPr>
            <p:nvPr/>
          </p:nvSpPr>
          <p:spPr bwMode="auto">
            <a:xfrm>
              <a:off x="1247" y="2478"/>
              <a:ext cx="725"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17" name="Line 9">
              <a:extLst>
                <a:ext uri="{FF2B5EF4-FFF2-40B4-BE49-F238E27FC236}">
                  <a16:creationId xmlns:a16="http://schemas.microsoft.com/office/drawing/2014/main" id="{5F66F1A5-3F1D-418A-9BB4-1A715BAD4565}"/>
                </a:ext>
              </a:extLst>
            </p:cNvPr>
            <p:cNvSpPr>
              <a:spLocks noChangeShapeType="1"/>
            </p:cNvSpPr>
            <p:nvPr/>
          </p:nvSpPr>
          <p:spPr bwMode="auto">
            <a:xfrm>
              <a:off x="3788" y="2478"/>
              <a:ext cx="725"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18" name="Line 10">
              <a:extLst>
                <a:ext uri="{FF2B5EF4-FFF2-40B4-BE49-F238E27FC236}">
                  <a16:creationId xmlns:a16="http://schemas.microsoft.com/office/drawing/2014/main" id="{D7070269-F62C-455C-8D1F-825AC60D42F5}"/>
                </a:ext>
              </a:extLst>
            </p:cNvPr>
            <p:cNvSpPr>
              <a:spLocks noChangeShapeType="1"/>
            </p:cNvSpPr>
            <p:nvPr/>
          </p:nvSpPr>
          <p:spPr bwMode="auto">
            <a:xfrm>
              <a:off x="1973" y="3521"/>
              <a:ext cx="1814"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19" name="Line 11">
              <a:extLst>
                <a:ext uri="{FF2B5EF4-FFF2-40B4-BE49-F238E27FC236}">
                  <a16:creationId xmlns:a16="http://schemas.microsoft.com/office/drawing/2014/main" id="{C8706472-F732-4B6F-9DC9-6260111ABED1}"/>
                </a:ext>
              </a:extLst>
            </p:cNvPr>
            <p:cNvSpPr>
              <a:spLocks noChangeShapeType="1"/>
            </p:cNvSpPr>
            <p:nvPr/>
          </p:nvSpPr>
          <p:spPr bwMode="auto">
            <a:xfrm>
              <a:off x="1973" y="2478"/>
              <a:ext cx="0" cy="1043"/>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20" name="Line 12">
              <a:extLst>
                <a:ext uri="{FF2B5EF4-FFF2-40B4-BE49-F238E27FC236}">
                  <a16:creationId xmlns:a16="http://schemas.microsoft.com/office/drawing/2014/main" id="{20349C9A-4A04-4E22-9A56-B677C107E827}"/>
                </a:ext>
              </a:extLst>
            </p:cNvPr>
            <p:cNvSpPr>
              <a:spLocks noChangeShapeType="1"/>
            </p:cNvSpPr>
            <p:nvPr/>
          </p:nvSpPr>
          <p:spPr bwMode="auto">
            <a:xfrm>
              <a:off x="3787" y="2478"/>
              <a:ext cx="0" cy="1043"/>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5301" name="AutoShape 13">
            <a:extLst>
              <a:ext uri="{FF2B5EF4-FFF2-40B4-BE49-F238E27FC236}">
                <a16:creationId xmlns:a16="http://schemas.microsoft.com/office/drawing/2014/main" id="{06E457F7-1104-49AA-A192-8EC47E30CEF7}"/>
              </a:ext>
            </a:extLst>
          </p:cNvPr>
          <p:cNvSpPr>
            <a:spLocks noChangeArrowheads="1"/>
          </p:cNvSpPr>
          <p:nvPr/>
        </p:nvSpPr>
        <p:spPr bwMode="auto">
          <a:xfrm>
            <a:off x="1981200" y="3502025"/>
            <a:ext cx="542925" cy="485775"/>
          </a:xfrm>
          <a:prstGeom prst="rightArrow">
            <a:avLst>
              <a:gd name="adj1" fmla="val 50000"/>
              <a:gd name="adj2" fmla="val 27941"/>
            </a:avLst>
          </a:prstGeom>
          <a:solidFill>
            <a:srgbClr val="FF0000"/>
          </a:solidFill>
          <a:ln w="9525">
            <a:solidFill>
              <a:schemeClr val="tx1"/>
            </a:solidFill>
            <a:miter lim="800000"/>
            <a:headEnd/>
            <a:tailEnd/>
          </a:ln>
        </p:spPr>
        <p:txBody>
          <a:bodyPr wrap="none" anchor="ct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SzTx/>
              <a:buFontTx/>
              <a:buNone/>
            </a:pPr>
            <a:endParaRPr lang="en-GB" altLang="en-US" sz="2800">
              <a:latin typeface="Times" panose="02020603050405020304" pitchFamily="18" charset="0"/>
            </a:endParaRPr>
          </a:p>
        </p:txBody>
      </p:sp>
      <p:sp>
        <p:nvSpPr>
          <p:cNvPr id="55302" name="AutoShape 14">
            <a:extLst>
              <a:ext uri="{FF2B5EF4-FFF2-40B4-BE49-F238E27FC236}">
                <a16:creationId xmlns:a16="http://schemas.microsoft.com/office/drawing/2014/main" id="{DCDB80AC-DDDF-451F-ADC4-502EE3A3605E}"/>
              </a:ext>
            </a:extLst>
          </p:cNvPr>
          <p:cNvSpPr>
            <a:spLocks noChangeArrowheads="1"/>
          </p:cNvSpPr>
          <p:nvPr/>
        </p:nvSpPr>
        <p:spPr bwMode="auto">
          <a:xfrm rot="-5400000">
            <a:off x="4013200" y="4899025"/>
            <a:ext cx="542925" cy="485775"/>
          </a:xfrm>
          <a:prstGeom prst="rightArrow">
            <a:avLst>
              <a:gd name="adj1" fmla="val 50000"/>
              <a:gd name="adj2" fmla="val 27941"/>
            </a:avLst>
          </a:prstGeom>
          <a:solidFill>
            <a:srgbClr val="FF0000"/>
          </a:solidFill>
          <a:ln w="9525">
            <a:solidFill>
              <a:schemeClr val="tx1"/>
            </a:solidFill>
            <a:miter lim="800000"/>
            <a:headEnd/>
            <a:tailEnd/>
          </a:ln>
        </p:spPr>
        <p:txBody>
          <a:bodyPr wrap="none" anchor="ct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SzTx/>
              <a:buFontTx/>
              <a:buNone/>
            </a:pPr>
            <a:endParaRPr lang="en-GB" altLang="en-US" sz="2800">
              <a:latin typeface="Times" panose="02020603050405020304" pitchFamily="18" charset="0"/>
            </a:endParaRPr>
          </a:p>
        </p:txBody>
      </p:sp>
      <p:sp>
        <p:nvSpPr>
          <p:cNvPr id="55303" name="AutoShape 15">
            <a:extLst>
              <a:ext uri="{FF2B5EF4-FFF2-40B4-BE49-F238E27FC236}">
                <a16:creationId xmlns:a16="http://schemas.microsoft.com/office/drawing/2014/main" id="{CFC03D62-781F-4871-B30F-547F607AF376}"/>
              </a:ext>
            </a:extLst>
          </p:cNvPr>
          <p:cNvSpPr>
            <a:spLocks noChangeArrowheads="1"/>
          </p:cNvSpPr>
          <p:nvPr/>
        </p:nvSpPr>
        <p:spPr bwMode="auto">
          <a:xfrm rot="5400000">
            <a:off x="3176588" y="2378075"/>
            <a:ext cx="542925" cy="485775"/>
          </a:xfrm>
          <a:prstGeom prst="rightArrow">
            <a:avLst>
              <a:gd name="adj1" fmla="val 50000"/>
              <a:gd name="adj2" fmla="val 27941"/>
            </a:avLst>
          </a:prstGeom>
          <a:solidFill>
            <a:srgbClr val="FF0000"/>
          </a:solidFill>
          <a:ln w="9525">
            <a:solidFill>
              <a:schemeClr val="tx1"/>
            </a:solidFill>
            <a:miter lim="800000"/>
            <a:headEnd/>
            <a:tailEnd/>
          </a:ln>
        </p:spPr>
        <p:txBody>
          <a:bodyPr wrap="none" anchor="ct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SzTx/>
              <a:buFontTx/>
              <a:buNone/>
            </a:pPr>
            <a:endParaRPr lang="en-GB" altLang="en-US" sz="2800">
              <a:latin typeface="Times" panose="02020603050405020304" pitchFamily="18" charset="0"/>
            </a:endParaRPr>
          </a:p>
        </p:txBody>
      </p:sp>
      <p:sp>
        <p:nvSpPr>
          <p:cNvPr id="55304" name="AutoShape 16">
            <a:extLst>
              <a:ext uri="{FF2B5EF4-FFF2-40B4-BE49-F238E27FC236}">
                <a16:creationId xmlns:a16="http://schemas.microsoft.com/office/drawing/2014/main" id="{9BAB9B21-8FB5-4A0E-A6D3-CA9BB812A243}"/>
              </a:ext>
            </a:extLst>
          </p:cNvPr>
          <p:cNvSpPr>
            <a:spLocks noChangeArrowheads="1"/>
          </p:cNvSpPr>
          <p:nvPr/>
        </p:nvSpPr>
        <p:spPr bwMode="auto">
          <a:xfrm flipH="1">
            <a:off x="5940425" y="3502025"/>
            <a:ext cx="542925" cy="485775"/>
          </a:xfrm>
          <a:prstGeom prst="rightArrow">
            <a:avLst>
              <a:gd name="adj1" fmla="val 50000"/>
              <a:gd name="adj2" fmla="val 27941"/>
            </a:avLst>
          </a:prstGeom>
          <a:solidFill>
            <a:srgbClr val="FF0000"/>
          </a:solidFill>
          <a:ln w="9525">
            <a:solidFill>
              <a:schemeClr val="tx1"/>
            </a:solidFill>
            <a:miter lim="800000"/>
            <a:headEnd/>
            <a:tailEnd/>
          </a:ln>
        </p:spPr>
        <p:txBody>
          <a:bodyPr wrap="none" anchor="ct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SzTx/>
              <a:buFontTx/>
              <a:buNone/>
            </a:pPr>
            <a:endParaRPr lang="en-GB" altLang="en-US" sz="2800">
              <a:latin typeface="Times" panose="02020603050405020304" pitchFamily="18" charset="0"/>
            </a:endParaRPr>
          </a:p>
        </p:txBody>
      </p:sp>
      <p:sp>
        <p:nvSpPr>
          <p:cNvPr id="55305" name="AutoShape 17">
            <a:extLst>
              <a:ext uri="{FF2B5EF4-FFF2-40B4-BE49-F238E27FC236}">
                <a16:creationId xmlns:a16="http://schemas.microsoft.com/office/drawing/2014/main" id="{918C3637-9958-4393-A44B-03E765FB031A}"/>
              </a:ext>
            </a:extLst>
          </p:cNvPr>
          <p:cNvSpPr>
            <a:spLocks noChangeArrowheads="1"/>
          </p:cNvSpPr>
          <p:nvPr/>
        </p:nvSpPr>
        <p:spPr bwMode="auto">
          <a:xfrm rot="5400000">
            <a:off x="4905375" y="2378075"/>
            <a:ext cx="542925" cy="485775"/>
          </a:xfrm>
          <a:prstGeom prst="rightArrow">
            <a:avLst>
              <a:gd name="adj1" fmla="val 50000"/>
              <a:gd name="adj2" fmla="val 27941"/>
            </a:avLst>
          </a:prstGeom>
          <a:solidFill>
            <a:srgbClr val="FF0000"/>
          </a:solidFill>
          <a:ln w="9525">
            <a:solidFill>
              <a:schemeClr val="tx1"/>
            </a:solidFill>
            <a:miter lim="800000"/>
            <a:headEnd/>
            <a:tailEnd/>
          </a:ln>
        </p:spPr>
        <p:txBody>
          <a:bodyPr wrap="none" anchor="ct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SzTx/>
              <a:buFontTx/>
              <a:buNone/>
            </a:pPr>
            <a:endParaRPr lang="en-GB" altLang="en-US" sz="2800">
              <a:latin typeface="Times" panose="02020603050405020304" pitchFamily="18" charset="0"/>
            </a:endParaRPr>
          </a:p>
        </p:txBody>
      </p:sp>
      <p:sp>
        <p:nvSpPr>
          <p:cNvPr id="55306" name="Line 18">
            <a:extLst>
              <a:ext uri="{FF2B5EF4-FFF2-40B4-BE49-F238E27FC236}">
                <a16:creationId xmlns:a16="http://schemas.microsoft.com/office/drawing/2014/main" id="{50B6E5A8-E32D-4E6A-B6E5-6A88E7E4ACA5}"/>
              </a:ext>
            </a:extLst>
          </p:cNvPr>
          <p:cNvSpPr>
            <a:spLocks noChangeShapeType="1"/>
          </p:cNvSpPr>
          <p:nvPr/>
        </p:nvSpPr>
        <p:spPr bwMode="auto">
          <a:xfrm>
            <a:off x="2916238" y="2998788"/>
            <a:ext cx="11525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07" name="Line 19">
            <a:extLst>
              <a:ext uri="{FF2B5EF4-FFF2-40B4-BE49-F238E27FC236}">
                <a16:creationId xmlns:a16="http://schemas.microsoft.com/office/drawing/2014/main" id="{3FA10C5D-A3B0-4D99-B1F6-84D0153B3455}"/>
              </a:ext>
            </a:extLst>
          </p:cNvPr>
          <p:cNvSpPr>
            <a:spLocks noChangeShapeType="1"/>
          </p:cNvSpPr>
          <p:nvPr/>
        </p:nvSpPr>
        <p:spPr bwMode="auto">
          <a:xfrm>
            <a:off x="4572000" y="2998788"/>
            <a:ext cx="10810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08" name="AutoShape 20">
            <a:extLst>
              <a:ext uri="{FF2B5EF4-FFF2-40B4-BE49-F238E27FC236}">
                <a16:creationId xmlns:a16="http://schemas.microsoft.com/office/drawing/2014/main" id="{04B2BDBB-4379-467A-A2D1-8A5F2B645C42}"/>
              </a:ext>
            </a:extLst>
          </p:cNvPr>
          <p:cNvSpPr>
            <a:spLocks noChangeArrowheads="1"/>
          </p:cNvSpPr>
          <p:nvPr/>
        </p:nvSpPr>
        <p:spPr bwMode="auto">
          <a:xfrm rot="5400000" flipV="1">
            <a:off x="4056062" y="3263901"/>
            <a:ext cx="504825" cy="260350"/>
          </a:xfrm>
          <a:prstGeom prst="rightArrow">
            <a:avLst>
              <a:gd name="adj1" fmla="val 50000"/>
              <a:gd name="adj2" fmla="val 48476"/>
            </a:avLst>
          </a:prstGeom>
          <a:solidFill>
            <a:schemeClr val="bg1"/>
          </a:solidFill>
          <a:ln w="9525">
            <a:solidFill>
              <a:schemeClr val="tx1"/>
            </a:solidFill>
            <a:miter lim="800000"/>
            <a:headEnd/>
            <a:tailEnd/>
          </a:ln>
        </p:spPr>
        <p:txBody>
          <a:bodyPr wrap="none" anchor="ct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SzTx/>
              <a:buFontTx/>
              <a:buNone/>
            </a:pPr>
            <a:endParaRPr lang="en-GB" altLang="en-US" sz="2800">
              <a:latin typeface="Times" panose="02020603050405020304" pitchFamily="18" charset="0"/>
            </a:endParaRPr>
          </a:p>
        </p:txBody>
      </p:sp>
      <p:sp>
        <p:nvSpPr>
          <p:cNvPr id="55309" name="Oval 21">
            <a:extLst>
              <a:ext uri="{FF2B5EF4-FFF2-40B4-BE49-F238E27FC236}">
                <a16:creationId xmlns:a16="http://schemas.microsoft.com/office/drawing/2014/main" id="{EB85AF51-FFD5-4ACC-B407-251B6DFAC40A}"/>
              </a:ext>
            </a:extLst>
          </p:cNvPr>
          <p:cNvSpPr>
            <a:spLocks noChangeArrowheads="1"/>
          </p:cNvSpPr>
          <p:nvPr/>
        </p:nvSpPr>
        <p:spPr bwMode="auto">
          <a:xfrm>
            <a:off x="4068763" y="2854325"/>
            <a:ext cx="481012" cy="287338"/>
          </a:xfrm>
          <a:prstGeom prst="ellipse">
            <a:avLst/>
          </a:prstGeom>
          <a:solidFill>
            <a:schemeClr val="bg1"/>
          </a:solidFill>
          <a:ln w="28575">
            <a:solidFill>
              <a:schemeClr val="tx1"/>
            </a:solidFill>
            <a:round/>
            <a:headEnd/>
            <a:tailEnd/>
          </a:ln>
        </p:spPr>
        <p:txBody>
          <a:bodyPr wrap="none" anchor="ct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SzTx/>
              <a:buFontTx/>
              <a:buNone/>
            </a:pPr>
            <a:endParaRPr lang="en-GB" altLang="en-US" sz="2800">
              <a:latin typeface="Times" panose="02020603050405020304" pitchFamily="18" charset="0"/>
            </a:endParaRPr>
          </a:p>
        </p:txBody>
      </p:sp>
      <p:sp>
        <p:nvSpPr>
          <p:cNvPr id="55310" name="Rectangle 22">
            <a:extLst>
              <a:ext uri="{FF2B5EF4-FFF2-40B4-BE49-F238E27FC236}">
                <a16:creationId xmlns:a16="http://schemas.microsoft.com/office/drawing/2014/main" id="{BBE21E80-8FD5-42DB-8C20-D56F9ACF17DD}"/>
              </a:ext>
            </a:extLst>
          </p:cNvPr>
          <p:cNvSpPr>
            <a:spLocks noChangeArrowheads="1"/>
          </p:cNvSpPr>
          <p:nvPr/>
        </p:nvSpPr>
        <p:spPr bwMode="auto">
          <a:xfrm>
            <a:off x="4249738" y="1773238"/>
            <a:ext cx="119062" cy="1368425"/>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SzTx/>
              <a:buFontTx/>
              <a:buNone/>
            </a:pPr>
            <a:endParaRPr lang="en-GB" altLang="en-US" sz="2800">
              <a:latin typeface="Times" panose="02020603050405020304" pitchFamily="18" charset="0"/>
            </a:endParaRPr>
          </a:p>
        </p:txBody>
      </p:sp>
      <p:sp>
        <p:nvSpPr>
          <p:cNvPr id="55311" name="Text Box 23">
            <a:extLst>
              <a:ext uri="{FF2B5EF4-FFF2-40B4-BE49-F238E27FC236}">
                <a16:creationId xmlns:a16="http://schemas.microsoft.com/office/drawing/2014/main" id="{16EC5FB7-7A02-4563-9D93-8BA5457ACF4D}"/>
              </a:ext>
            </a:extLst>
          </p:cNvPr>
          <p:cNvSpPr txBox="1">
            <a:spLocks noChangeArrowheads="1"/>
          </p:cNvSpPr>
          <p:nvPr/>
        </p:nvSpPr>
        <p:spPr bwMode="auto">
          <a:xfrm>
            <a:off x="6011863" y="2132013"/>
            <a:ext cx="2608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SzTx/>
              <a:buFontTx/>
              <a:buNone/>
            </a:pPr>
            <a:r>
              <a:rPr lang="en-GB" altLang="en-US" sz="2400"/>
              <a:t>security perimeter</a:t>
            </a:r>
          </a:p>
        </p:txBody>
      </p:sp>
      <p:sp>
        <p:nvSpPr>
          <p:cNvPr id="55312" name="Line 24">
            <a:extLst>
              <a:ext uri="{FF2B5EF4-FFF2-40B4-BE49-F238E27FC236}">
                <a16:creationId xmlns:a16="http://schemas.microsoft.com/office/drawing/2014/main" id="{39597463-190D-4341-9E4A-8E183063123B}"/>
              </a:ext>
            </a:extLst>
          </p:cNvPr>
          <p:cNvSpPr>
            <a:spLocks noChangeShapeType="1"/>
          </p:cNvSpPr>
          <p:nvPr/>
        </p:nvSpPr>
        <p:spPr bwMode="auto">
          <a:xfrm flipH="1">
            <a:off x="5219700" y="2420938"/>
            <a:ext cx="793750" cy="5762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313" name="Text Box 25">
            <a:extLst>
              <a:ext uri="{FF2B5EF4-FFF2-40B4-BE49-F238E27FC236}">
                <a16:creationId xmlns:a16="http://schemas.microsoft.com/office/drawing/2014/main" id="{65407F77-2028-4C01-83C2-BEDFDFAC30EF}"/>
              </a:ext>
            </a:extLst>
          </p:cNvPr>
          <p:cNvSpPr txBox="1">
            <a:spLocks noChangeArrowheads="1"/>
          </p:cNvSpPr>
          <p:nvPr/>
        </p:nvSpPr>
        <p:spPr bwMode="auto">
          <a:xfrm>
            <a:off x="1042988" y="5516563"/>
            <a:ext cx="7305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SzTx/>
              <a:buFontTx/>
              <a:buNone/>
            </a:pPr>
            <a:r>
              <a:rPr lang="en-GB" altLang="en-US" sz="2400">
                <a:solidFill>
                  <a:srgbClr val="CC0000"/>
                </a:solidFill>
              </a:rPr>
              <a:t>physical access control and administrative measures</a:t>
            </a:r>
          </a:p>
        </p:txBody>
      </p:sp>
      <p:sp>
        <p:nvSpPr>
          <p:cNvPr id="55314" name="Line 26">
            <a:extLst>
              <a:ext uri="{FF2B5EF4-FFF2-40B4-BE49-F238E27FC236}">
                <a16:creationId xmlns:a16="http://schemas.microsoft.com/office/drawing/2014/main" id="{A22336DD-5D34-4845-AF39-8C56504BE029}"/>
              </a:ext>
            </a:extLst>
          </p:cNvPr>
          <p:cNvSpPr>
            <a:spLocks noChangeShapeType="1"/>
          </p:cNvSpPr>
          <p:nvPr/>
        </p:nvSpPr>
        <p:spPr bwMode="auto">
          <a:xfrm flipV="1">
            <a:off x="1763713" y="4725988"/>
            <a:ext cx="1008062" cy="792162"/>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315" name="Text Box 27">
            <a:extLst>
              <a:ext uri="{FF2B5EF4-FFF2-40B4-BE49-F238E27FC236}">
                <a16:creationId xmlns:a16="http://schemas.microsoft.com/office/drawing/2014/main" id="{654C5404-F3EA-4F0D-9974-E357B47C6561}"/>
              </a:ext>
            </a:extLst>
          </p:cNvPr>
          <p:cNvSpPr txBox="1">
            <a:spLocks noChangeArrowheads="1"/>
          </p:cNvSpPr>
          <p:nvPr/>
        </p:nvSpPr>
        <p:spPr bwMode="auto">
          <a:xfrm>
            <a:off x="3203575" y="1339850"/>
            <a:ext cx="2541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SzTx/>
              <a:buFontTx/>
              <a:buNone/>
            </a:pPr>
            <a:r>
              <a:rPr lang="en-GB" altLang="en-US" sz="2400"/>
              <a:t>controlled access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3A3FE9E-72E5-DE4F-8C0C-203482C2A2B3}"/>
              </a:ext>
            </a:extLst>
          </p:cNvPr>
          <p:cNvSpPr>
            <a:spLocks noGrp="1"/>
          </p:cNvSpPr>
          <p:nvPr>
            <p:ph type="title"/>
          </p:nvPr>
        </p:nvSpPr>
        <p:spPr/>
        <p:txBody>
          <a:bodyPr/>
          <a:lstStyle/>
          <a:p>
            <a:r>
              <a:rPr lang="en-US" dirty="0"/>
              <a:t>Information Security Principles </a:t>
            </a:r>
            <a:endParaRPr lang="en-VN" dirty="0"/>
          </a:p>
        </p:txBody>
      </p:sp>
      <p:sp>
        <p:nvSpPr>
          <p:cNvPr id="6" name="Content Placeholder 5">
            <a:extLst>
              <a:ext uri="{FF2B5EF4-FFF2-40B4-BE49-F238E27FC236}">
                <a16:creationId xmlns:a16="http://schemas.microsoft.com/office/drawing/2014/main" id="{4FE4897D-E570-8D41-9A5A-3DBF0ED5BCDA}"/>
              </a:ext>
            </a:extLst>
          </p:cNvPr>
          <p:cNvSpPr>
            <a:spLocks noGrp="1"/>
          </p:cNvSpPr>
          <p:nvPr>
            <p:ph idx="1"/>
          </p:nvPr>
        </p:nvSpPr>
        <p:spPr>
          <a:xfrm>
            <a:off x="685800" y="1198017"/>
            <a:ext cx="7772400" cy="4967287"/>
          </a:xfrm>
        </p:spPr>
        <p:txBody>
          <a:bodyPr/>
          <a:lstStyle/>
          <a:p>
            <a:pPr marL="0" indent="0">
              <a:buNone/>
            </a:pPr>
            <a:r>
              <a:rPr lang="en-US" sz="2400" dirty="0"/>
              <a:t>NIST Guide to General Server Security</a:t>
            </a:r>
          </a:p>
          <a:p>
            <a:r>
              <a:rPr lang="en-US" sz="2400" dirty="0"/>
              <a:t>Simplicity</a:t>
            </a:r>
          </a:p>
          <a:p>
            <a:r>
              <a:rPr lang="en-US" sz="2400" dirty="0"/>
              <a:t>Fail-safe</a:t>
            </a:r>
          </a:p>
          <a:p>
            <a:r>
              <a:rPr lang="en-US" sz="2400" dirty="0"/>
              <a:t>Complete Mediation </a:t>
            </a:r>
          </a:p>
          <a:p>
            <a:r>
              <a:rPr lang="en-US" sz="2400" dirty="0"/>
              <a:t>Open Design</a:t>
            </a:r>
          </a:p>
          <a:p>
            <a:r>
              <a:rPr lang="en-US" sz="2400" dirty="0"/>
              <a:t>Separation of Privilege</a:t>
            </a:r>
          </a:p>
          <a:p>
            <a:r>
              <a:rPr lang="en-US" sz="2400" dirty="0"/>
              <a:t>Least Privilege</a:t>
            </a:r>
          </a:p>
          <a:p>
            <a:r>
              <a:rPr lang="en-US" sz="2400" dirty="0"/>
              <a:t>Psychological Acceptability </a:t>
            </a:r>
          </a:p>
          <a:p>
            <a:r>
              <a:rPr lang="en-US" sz="2400" dirty="0"/>
              <a:t>Least Common Mechanism </a:t>
            </a:r>
          </a:p>
          <a:p>
            <a:r>
              <a:rPr lang="en-US" sz="2400" dirty="0"/>
              <a:t>Defense-in-Depth</a:t>
            </a:r>
          </a:p>
          <a:p>
            <a:r>
              <a:rPr lang="en-US" sz="2400" dirty="0"/>
              <a:t>Work Factor</a:t>
            </a:r>
          </a:p>
          <a:p>
            <a:r>
              <a:rPr lang="en-US" sz="2400" dirty="0"/>
              <a:t>Compromise Recording </a:t>
            </a:r>
          </a:p>
          <a:p>
            <a:endParaRPr lang="en-VN" sz="2400" dirty="0"/>
          </a:p>
        </p:txBody>
      </p:sp>
    </p:spTree>
    <p:extLst>
      <p:ext uri="{BB962C8B-B14F-4D97-AF65-F5344CB8AC3E}">
        <p14:creationId xmlns:p14="http://schemas.microsoft.com/office/powerpoint/2010/main" val="11305972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0A173B32-1E90-49A7-8B02-2D542553E259}"/>
              </a:ext>
            </a:extLst>
          </p:cNvPr>
          <p:cNvSpPr>
            <a:spLocks noGrp="1" noChangeArrowheads="1"/>
          </p:cNvSpPr>
          <p:nvPr>
            <p:ph type="title"/>
          </p:nvPr>
        </p:nvSpPr>
        <p:spPr>
          <a:xfrm>
            <a:off x="1798638" y="260350"/>
            <a:ext cx="7345362" cy="792163"/>
          </a:xfrm>
        </p:spPr>
        <p:txBody>
          <a:bodyPr/>
          <a:lstStyle/>
          <a:p>
            <a:pPr eaLnBrk="1" hangingPunct="1"/>
            <a:r>
              <a:rPr lang="en-GB" altLang="en-US"/>
              <a:t>Summary</a:t>
            </a:r>
            <a:endParaRPr lang="en-US" altLang="en-US"/>
          </a:p>
        </p:txBody>
      </p:sp>
      <p:sp>
        <p:nvSpPr>
          <p:cNvPr id="60419" name="Rectangle 3">
            <a:extLst>
              <a:ext uri="{FF2B5EF4-FFF2-40B4-BE49-F238E27FC236}">
                <a16:creationId xmlns:a16="http://schemas.microsoft.com/office/drawing/2014/main" id="{FD09CA6A-3D26-496E-ACAB-15BD22BD8F65}"/>
              </a:ext>
            </a:extLst>
          </p:cNvPr>
          <p:cNvSpPr>
            <a:spLocks noGrp="1" noChangeArrowheads="1"/>
          </p:cNvSpPr>
          <p:nvPr>
            <p:ph type="body" idx="1"/>
          </p:nvPr>
        </p:nvSpPr>
        <p:spPr/>
        <p:txBody>
          <a:bodyPr/>
          <a:lstStyle/>
          <a:p>
            <a:pPr eaLnBrk="1" hangingPunct="1">
              <a:spcBef>
                <a:spcPct val="35000"/>
              </a:spcBef>
            </a:pPr>
            <a:r>
              <a:rPr lang="en-GB" altLang="en-US" sz="2400"/>
              <a:t>Security terminology is ambiguous with many overloaded terms.</a:t>
            </a:r>
          </a:p>
          <a:p>
            <a:pPr eaLnBrk="1" hangingPunct="1">
              <a:spcBef>
                <a:spcPct val="35000"/>
              </a:spcBef>
            </a:pPr>
            <a:r>
              <a:rPr lang="en-GB" altLang="en-US" sz="2400"/>
              <a:t>Distributed systems security builds on computer security and communications security.</a:t>
            </a:r>
          </a:p>
          <a:p>
            <a:pPr eaLnBrk="1" hangingPunct="1">
              <a:spcBef>
                <a:spcPct val="35000"/>
              </a:spcBef>
            </a:pPr>
            <a:r>
              <a:rPr lang="en-GB" altLang="en-US" sz="2400"/>
              <a:t>Two major challenges in computer security, are the design of access control systems that fit the requirements of the Internet and the design of secure software.</a:t>
            </a:r>
          </a:p>
          <a:p>
            <a:pPr eaLnBrk="1" hangingPunct="1">
              <a:spcBef>
                <a:spcPct val="35000"/>
              </a:spcBef>
              <a:buClr>
                <a:srgbClr val="CC0000"/>
              </a:buClr>
            </a:pPr>
            <a:r>
              <a:rPr lang="en-GB" altLang="en-US" sz="2400">
                <a:solidFill>
                  <a:srgbClr val="CC0000"/>
                </a:solidFill>
              </a:rPr>
              <a:t>In security, understanding the problem is more difficult than finding the solution.</a:t>
            </a:r>
            <a:endParaRPr lang="en-US" altLang="en-US" sz="2400">
              <a:solidFill>
                <a:srgbClr val="CC000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F9450-1F51-4C45-AEFF-465C2B02E0A9}"/>
              </a:ext>
            </a:extLst>
          </p:cNvPr>
          <p:cNvSpPr>
            <a:spLocks noGrp="1"/>
          </p:cNvSpPr>
          <p:nvPr>
            <p:ph type="title"/>
          </p:nvPr>
        </p:nvSpPr>
        <p:spPr/>
        <p:txBody>
          <a:bodyPr/>
          <a:lstStyle/>
          <a:p>
            <a:r>
              <a:rPr lang="en-US" dirty="0"/>
              <a:t>K</a:t>
            </a:r>
            <a:r>
              <a:rPr lang="en-VN" dirty="0"/>
              <a:t>ey points</a:t>
            </a:r>
          </a:p>
        </p:txBody>
      </p:sp>
      <p:sp>
        <p:nvSpPr>
          <p:cNvPr id="3" name="Content Placeholder 2">
            <a:extLst>
              <a:ext uri="{FF2B5EF4-FFF2-40B4-BE49-F238E27FC236}">
                <a16:creationId xmlns:a16="http://schemas.microsoft.com/office/drawing/2014/main" id="{E10F8F7B-13E2-2C46-931A-4754D024A96E}"/>
              </a:ext>
            </a:extLst>
          </p:cNvPr>
          <p:cNvSpPr>
            <a:spLocks noGrp="1"/>
          </p:cNvSpPr>
          <p:nvPr>
            <p:ph idx="1"/>
          </p:nvPr>
        </p:nvSpPr>
        <p:spPr/>
        <p:txBody>
          <a:bodyPr/>
          <a:lstStyle/>
          <a:p>
            <a:r>
              <a:rPr lang="en-US" sz="2400" dirty="0"/>
              <a:t>Objectives: confidentiality, integrity, availability </a:t>
            </a:r>
          </a:p>
          <a:p>
            <a:r>
              <a:rPr lang="en-US" sz="2400" dirty="0"/>
              <a:t>Protect assets: hardware, software, data, comms </a:t>
            </a:r>
          </a:p>
          <a:p>
            <a:r>
              <a:rPr lang="en-US" sz="2400" dirty="0"/>
              <a:t>Attacks: </a:t>
            </a:r>
          </a:p>
          <a:p>
            <a:pPr lvl="1"/>
            <a:r>
              <a:rPr lang="en-US" sz="2000" dirty="0"/>
              <a:t>Passive: release message, traffic analysis </a:t>
            </a:r>
          </a:p>
          <a:p>
            <a:pPr lvl="1"/>
            <a:r>
              <a:rPr lang="en-US" sz="2000" dirty="0"/>
              <a:t>Active: masquerade, replay, modification, DoS </a:t>
            </a:r>
          </a:p>
          <a:p>
            <a:pPr lvl="1"/>
            <a:r>
              <a:rPr lang="en-US" sz="2000" dirty="0"/>
              <a:t>Inside or outside </a:t>
            </a:r>
          </a:p>
          <a:p>
            <a:r>
              <a:rPr lang="en-US" sz="2400" dirty="0"/>
              <a:t>Countermeasures, Security mechanisms: techniques to prevent, detect, recover from attacks; often use cryptographic techniques </a:t>
            </a:r>
          </a:p>
          <a:p>
            <a:endParaRPr lang="en-VN" sz="2400" dirty="0"/>
          </a:p>
        </p:txBody>
      </p:sp>
    </p:spTree>
    <p:extLst>
      <p:ext uri="{BB962C8B-B14F-4D97-AF65-F5344CB8AC3E}">
        <p14:creationId xmlns:p14="http://schemas.microsoft.com/office/powerpoint/2010/main" val="3450680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5305C7A7-552B-4F95-B025-16BB0C77D425}"/>
              </a:ext>
            </a:extLst>
          </p:cNvPr>
          <p:cNvSpPr>
            <a:spLocks noGrp="1" noChangeArrowheads="1"/>
          </p:cNvSpPr>
          <p:nvPr>
            <p:ph type="title"/>
          </p:nvPr>
        </p:nvSpPr>
        <p:spPr>
          <a:xfrm>
            <a:off x="1798638" y="260350"/>
            <a:ext cx="7345362" cy="792163"/>
          </a:xfrm>
        </p:spPr>
        <p:txBody>
          <a:bodyPr/>
          <a:lstStyle/>
          <a:p>
            <a:pPr eaLnBrk="1" hangingPunct="1"/>
            <a:r>
              <a:rPr lang="en-GB" altLang="en-US" dirty="0"/>
              <a:t>Security Strategies</a:t>
            </a:r>
          </a:p>
        </p:txBody>
      </p:sp>
      <p:sp>
        <p:nvSpPr>
          <p:cNvPr id="18435" name="Rectangle 3">
            <a:extLst>
              <a:ext uri="{FF2B5EF4-FFF2-40B4-BE49-F238E27FC236}">
                <a16:creationId xmlns:a16="http://schemas.microsoft.com/office/drawing/2014/main" id="{E08CC215-DCFC-4D56-8C84-B28CA8112367}"/>
              </a:ext>
            </a:extLst>
          </p:cNvPr>
          <p:cNvSpPr>
            <a:spLocks noGrp="1" noChangeArrowheads="1"/>
          </p:cNvSpPr>
          <p:nvPr>
            <p:ph type="body" idx="1"/>
          </p:nvPr>
        </p:nvSpPr>
        <p:spPr/>
        <p:txBody>
          <a:bodyPr/>
          <a:lstStyle/>
          <a:p>
            <a:pPr eaLnBrk="1" hangingPunct="1">
              <a:lnSpc>
                <a:spcPct val="90000"/>
              </a:lnSpc>
              <a:spcBef>
                <a:spcPct val="35000"/>
              </a:spcBef>
            </a:pPr>
            <a:r>
              <a:rPr lang="en-GB" altLang="en-US" sz="2400" dirty="0">
                <a:solidFill>
                  <a:schemeClr val="accent2"/>
                </a:solidFill>
              </a:rPr>
              <a:t>Prevention</a:t>
            </a:r>
            <a:r>
              <a:rPr lang="en-GB" altLang="en-US" sz="2400" dirty="0">
                <a:solidFill>
                  <a:srgbClr val="003399"/>
                </a:solidFill>
              </a:rPr>
              <a:t>:</a:t>
            </a:r>
            <a:r>
              <a:rPr lang="en-GB" altLang="en-US" sz="2400" dirty="0"/>
              <a:t> take measures that prevent your assets from being damaged.</a:t>
            </a:r>
          </a:p>
          <a:p>
            <a:pPr eaLnBrk="1" hangingPunct="1">
              <a:lnSpc>
                <a:spcPct val="90000"/>
              </a:lnSpc>
              <a:spcBef>
                <a:spcPct val="35000"/>
              </a:spcBef>
            </a:pPr>
            <a:r>
              <a:rPr lang="en-GB" altLang="en-US" sz="2400" dirty="0">
                <a:solidFill>
                  <a:schemeClr val="accent2"/>
                </a:solidFill>
              </a:rPr>
              <a:t>Detection</a:t>
            </a:r>
            <a:r>
              <a:rPr lang="en-GB" altLang="en-US" sz="2400" dirty="0">
                <a:solidFill>
                  <a:srgbClr val="003399"/>
                </a:solidFill>
              </a:rPr>
              <a:t>:</a:t>
            </a:r>
            <a:r>
              <a:rPr lang="en-GB" altLang="en-US" sz="2400" dirty="0"/>
              <a:t> take measures so that you can detect when, how, and by whom an asset has been damaged.</a:t>
            </a:r>
          </a:p>
          <a:p>
            <a:pPr eaLnBrk="1" hangingPunct="1">
              <a:lnSpc>
                <a:spcPct val="90000"/>
              </a:lnSpc>
              <a:spcBef>
                <a:spcPct val="35000"/>
              </a:spcBef>
            </a:pPr>
            <a:r>
              <a:rPr lang="en-GB" altLang="en-US" sz="2400" dirty="0">
                <a:solidFill>
                  <a:schemeClr val="accent2"/>
                </a:solidFill>
              </a:rPr>
              <a:t>Reaction</a:t>
            </a:r>
            <a:r>
              <a:rPr lang="en-GB" altLang="en-US" sz="2400" dirty="0">
                <a:solidFill>
                  <a:srgbClr val="003399"/>
                </a:solidFill>
              </a:rPr>
              <a:t>:</a:t>
            </a:r>
            <a:r>
              <a:rPr lang="en-GB" altLang="en-US" sz="2400" dirty="0"/>
              <a:t> take measures so that you can recover your assets or to recover from a damage to your assets.</a:t>
            </a:r>
          </a:p>
          <a:p>
            <a:pPr eaLnBrk="1" hangingPunct="1">
              <a:lnSpc>
                <a:spcPct val="90000"/>
              </a:lnSpc>
              <a:spcBef>
                <a:spcPct val="35000"/>
              </a:spcBef>
              <a:buClr>
                <a:srgbClr val="CC0000"/>
              </a:buClr>
            </a:pPr>
            <a:r>
              <a:rPr lang="en-GB" altLang="en-US" sz="2400" dirty="0">
                <a:solidFill>
                  <a:srgbClr val="CC0000"/>
                </a:solidFill>
              </a:rPr>
              <a:t>The more you invest into prevention, the more you have to invest into detection to make sure prevention is working.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F20DB7FC-73DE-4F83-94CE-5EDDD03F5D8B}"/>
              </a:ext>
            </a:extLst>
          </p:cNvPr>
          <p:cNvSpPr>
            <a:spLocks noGrp="1" noChangeArrowheads="1"/>
          </p:cNvSpPr>
          <p:nvPr>
            <p:ph type="title"/>
          </p:nvPr>
        </p:nvSpPr>
        <p:spPr>
          <a:xfrm>
            <a:off x="1798638" y="260350"/>
            <a:ext cx="7345362" cy="792163"/>
          </a:xfrm>
        </p:spPr>
        <p:txBody>
          <a:bodyPr/>
          <a:lstStyle/>
          <a:p>
            <a:pPr eaLnBrk="1" hangingPunct="1"/>
            <a:r>
              <a:rPr lang="en-GB" altLang="en-US"/>
              <a:t>Example 1 – Private Property</a:t>
            </a:r>
          </a:p>
        </p:txBody>
      </p:sp>
      <p:sp>
        <p:nvSpPr>
          <p:cNvPr id="19459" name="Rectangle 3">
            <a:extLst>
              <a:ext uri="{FF2B5EF4-FFF2-40B4-BE49-F238E27FC236}">
                <a16:creationId xmlns:a16="http://schemas.microsoft.com/office/drawing/2014/main" id="{682B7FB2-C082-4578-ADFC-98AE178AA905}"/>
              </a:ext>
            </a:extLst>
          </p:cNvPr>
          <p:cNvSpPr>
            <a:spLocks noGrp="1" noChangeArrowheads="1"/>
          </p:cNvSpPr>
          <p:nvPr>
            <p:ph type="body" idx="1"/>
          </p:nvPr>
        </p:nvSpPr>
        <p:spPr/>
        <p:txBody>
          <a:bodyPr/>
          <a:lstStyle/>
          <a:p>
            <a:pPr marL="0" indent="0" eaLnBrk="1" hangingPunct="1">
              <a:spcBef>
                <a:spcPct val="35000"/>
              </a:spcBef>
              <a:buNone/>
            </a:pPr>
            <a:r>
              <a:rPr lang="en-US" sz="2400" kern="1200" dirty="0">
                <a:latin typeface="Times" pitchFamily="18" charset="0"/>
              </a:rPr>
              <a:t>Consider the protection of valuable items kept in your private home </a:t>
            </a:r>
            <a:endParaRPr lang="en-GB" altLang="en-US" sz="2400" dirty="0">
              <a:solidFill>
                <a:schemeClr val="accent2"/>
              </a:solidFill>
            </a:endParaRPr>
          </a:p>
          <a:p>
            <a:pPr eaLnBrk="1" hangingPunct="1">
              <a:spcBef>
                <a:spcPct val="35000"/>
              </a:spcBef>
            </a:pPr>
            <a:r>
              <a:rPr lang="en-GB" altLang="en-US" sz="2400" dirty="0">
                <a:solidFill>
                  <a:schemeClr val="accent2"/>
                </a:solidFill>
              </a:rPr>
              <a:t>Prevention</a:t>
            </a:r>
            <a:r>
              <a:rPr lang="en-GB" altLang="en-US" sz="2400" dirty="0"/>
              <a:t>: locks at doors, window bars, walls round the property.</a:t>
            </a:r>
          </a:p>
          <a:p>
            <a:pPr eaLnBrk="1" hangingPunct="1">
              <a:spcBef>
                <a:spcPct val="35000"/>
              </a:spcBef>
            </a:pPr>
            <a:r>
              <a:rPr lang="en-GB" altLang="en-US" sz="2400" dirty="0">
                <a:solidFill>
                  <a:schemeClr val="accent2"/>
                </a:solidFill>
              </a:rPr>
              <a:t>Detection</a:t>
            </a:r>
            <a:r>
              <a:rPr lang="en-GB" altLang="en-US" sz="2400" dirty="0"/>
              <a:t>: stolen items are missing, burglar alarms, closed circuit TV.</a:t>
            </a:r>
          </a:p>
          <a:p>
            <a:pPr eaLnBrk="1" hangingPunct="1">
              <a:spcBef>
                <a:spcPct val="35000"/>
              </a:spcBef>
            </a:pPr>
            <a:r>
              <a:rPr lang="en-GB" altLang="en-US" sz="2400" dirty="0">
                <a:solidFill>
                  <a:schemeClr val="accent2"/>
                </a:solidFill>
              </a:rPr>
              <a:t>Reaction</a:t>
            </a:r>
            <a:r>
              <a:rPr lang="en-GB" altLang="en-US" sz="2400" dirty="0"/>
              <a:t>: call the police, replace stolen items, make an insurance claim …</a:t>
            </a:r>
          </a:p>
          <a:p>
            <a:pPr eaLnBrk="1" hangingPunct="1">
              <a:spcBef>
                <a:spcPct val="35000"/>
              </a:spcBef>
              <a:buClr>
                <a:srgbClr val="CC0000"/>
              </a:buClr>
            </a:pPr>
            <a:r>
              <a:rPr lang="en-GB" altLang="en-US" sz="2400" dirty="0">
                <a:solidFill>
                  <a:srgbClr val="CC0000"/>
                </a:solidFill>
              </a:rPr>
              <a:t>Footnote: Parallels to the physical world can illustrate aspects of computer security but they can also be misleading.</a:t>
            </a:r>
            <a:endParaRPr lang="en-GB" alt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1E5DCA71-8029-44AD-9BA6-923948B7F6CD}"/>
              </a:ext>
            </a:extLst>
          </p:cNvPr>
          <p:cNvSpPr>
            <a:spLocks noGrp="1" noChangeArrowheads="1"/>
          </p:cNvSpPr>
          <p:nvPr>
            <p:ph type="title"/>
          </p:nvPr>
        </p:nvSpPr>
        <p:spPr>
          <a:xfrm>
            <a:off x="1798638" y="260350"/>
            <a:ext cx="7345362" cy="792163"/>
          </a:xfrm>
        </p:spPr>
        <p:txBody>
          <a:bodyPr/>
          <a:lstStyle/>
          <a:p>
            <a:pPr eaLnBrk="1" hangingPunct="1"/>
            <a:r>
              <a:rPr lang="en-GB" altLang="en-US"/>
              <a:t>Example 2 – E-Commerce</a:t>
            </a:r>
          </a:p>
        </p:txBody>
      </p:sp>
      <p:sp>
        <p:nvSpPr>
          <p:cNvPr id="20483" name="Rectangle 3">
            <a:extLst>
              <a:ext uri="{FF2B5EF4-FFF2-40B4-BE49-F238E27FC236}">
                <a16:creationId xmlns:a16="http://schemas.microsoft.com/office/drawing/2014/main" id="{B1E8A0BB-C022-4B14-A51D-03978999E911}"/>
              </a:ext>
            </a:extLst>
          </p:cNvPr>
          <p:cNvSpPr>
            <a:spLocks noGrp="1" noChangeArrowheads="1"/>
          </p:cNvSpPr>
          <p:nvPr>
            <p:ph type="body" idx="1"/>
          </p:nvPr>
        </p:nvSpPr>
        <p:spPr/>
        <p:txBody>
          <a:bodyPr/>
          <a:lstStyle/>
          <a:p>
            <a:pPr marL="0" indent="0" eaLnBrk="1" hangingPunct="1">
              <a:spcBef>
                <a:spcPct val="35000"/>
              </a:spcBef>
              <a:buNone/>
            </a:pPr>
            <a:r>
              <a:rPr lang="en-US" sz="2400" kern="1200" dirty="0">
                <a:latin typeface="Times" pitchFamily="18" charset="0"/>
              </a:rPr>
              <a:t>Consider the use of credit card numbers when placing orders over the Internet. </a:t>
            </a:r>
            <a:endParaRPr lang="en-GB" altLang="en-US" sz="2400" dirty="0">
              <a:solidFill>
                <a:schemeClr val="accent2"/>
              </a:solidFill>
            </a:endParaRPr>
          </a:p>
          <a:p>
            <a:pPr eaLnBrk="1" hangingPunct="1">
              <a:spcBef>
                <a:spcPct val="35000"/>
              </a:spcBef>
            </a:pPr>
            <a:r>
              <a:rPr lang="en-GB" altLang="en-US" sz="2400" dirty="0">
                <a:solidFill>
                  <a:schemeClr val="accent2"/>
                </a:solidFill>
              </a:rPr>
              <a:t>Prevention</a:t>
            </a:r>
            <a:r>
              <a:rPr lang="en-GB" altLang="en-US" sz="2400" dirty="0"/>
              <a:t>: encrypt your orders, rely on the merchant to perform checks on the caller, don’t use the Internet (?) …</a:t>
            </a:r>
          </a:p>
          <a:p>
            <a:pPr eaLnBrk="1" hangingPunct="1">
              <a:spcBef>
                <a:spcPct val="35000"/>
              </a:spcBef>
            </a:pPr>
            <a:r>
              <a:rPr lang="en-GB" altLang="en-US" sz="2400" dirty="0">
                <a:solidFill>
                  <a:schemeClr val="accent2"/>
                </a:solidFill>
              </a:rPr>
              <a:t>Detection</a:t>
            </a:r>
            <a:r>
              <a:rPr lang="en-GB" altLang="en-US" sz="2400" dirty="0"/>
              <a:t>: an unauthorized transaction appears on your credit card statement.</a:t>
            </a:r>
          </a:p>
          <a:p>
            <a:pPr eaLnBrk="1" hangingPunct="1">
              <a:spcBef>
                <a:spcPct val="35000"/>
              </a:spcBef>
            </a:pPr>
            <a:r>
              <a:rPr lang="en-GB" altLang="en-US" sz="2400" dirty="0">
                <a:solidFill>
                  <a:schemeClr val="accent2"/>
                </a:solidFill>
              </a:rPr>
              <a:t>Reaction</a:t>
            </a:r>
            <a:r>
              <a:rPr lang="en-GB" altLang="en-US" sz="2400" dirty="0"/>
              <a:t>: complain, ask for a new card number, etc. </a:t>
            </a:r>
          </a:p>
          <a:p>
            <a:pPr eaLnBrk="1" hangingPunct="1">
              <a:spcBef>
                <a:spcPct val="35000"/>
              </a:spcBef>
              <a:buClr>
                <a:srgbClr val="CC0000"/>
              </a:buClr>
            </a:pPr>
            <a:r>
              <a:rPr lang="en-GB" altLang="en-US" sz="2400" dirty="0">
                <a:solidFill>
                  <a:srgbClr val="CC0000"/>
                </a:solidFill>
              </a:rPr>
              <a:t>Footnote: Your credit card number has not been stolen; your card can be stolen, but not the number.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CC4E06A1-19D9-4613-82E4-DD5BEEB49418}"/>
              </a:ext>
            </a:extLst>
          </p:cNvPr>
          <p:cNvSpPr>
            <a:spLocks noGrp="1" noChangeArrowheads="1"/>
          </p:cNvSpPr>
          <p:nvPr>
            <p:ph type="title"/>
          </p:nvPr>
        </p:nvSpPr>
        <p:spPr>
          <a:xfrm>
            <a:off x="1798638" y="260350"/>
            <a:ext cx="7345362" cy="792163"/>
          </a:xfrm>
        </p:spPr>
        <p:txBody>
          <a:bodyPr/>
          <a:lstStyle/>
          <a:p>
            <a:pPr eaLnBrk="1" hangingPunct="1"/>
            <a:r>
              <a:rPr lang="en-GB" altLang="en-US"/>
              <a:t>Security Objectives</a:t>
            </a:r>
          </a:p>
        </p:txBody>
      </p:sp>
      <p:sp>
        <p:nvSpPr>
          <p:cNvPr id="21507" name="Rectangle 3">
            <a:extLst>
              <a:ext uri="{FF2B5EF4-FFF2-40B4-BE49-F238E27FC236}">
                <a16:creationId xmlns:a16="http://schemas.microsoft.com/office/drawing/2014/main" id="{D85C8789-D1C2-496E-8FBF-870E661FA8A4}"/>
              </a:ext>
            </a:extLst>
          </p:cNvPr>
          <p:cNvSpPr>
            <a:spLocks noGrp="1" noChangeArrowheads="1"/>
          </p:cNvSpPr>
          <p:nvPr>
            <p:ph type="body" idx="1"/>
          </p:nvPr>
        </p:nvSpPr>
        <p:spPr/>
        <p:txBody>
          <a:bodyPr/>
          <a:lstStyle/>
          <a:p>
            <a:pPr eaLnBrk="1" hangingPunct="1">
              <a:spcBef>
                <a:spcPct val="35000"/>
              </a:spcBef>
            </a:pPr>
            <a:r>
              <a:rPr lang="en-GB" altLang="en-US" sz="2400" dirty="0">
                <a:solidFill>
                  <a:schemeClr val="accent2"/>
                </a:solidFill>
              </a:rPr>
              <a:t>Confidentiality</a:t>
            </a:r>
            <a:r>
              <a:rPr lang="en-GB" altLang="en-US" sz="2400" dirty="0"/>
              <a:t>: prevent unauthorised disclosure of information</a:t>
            </a:r>
          </a:p>
          <a:p>
            <a:pPr marL="0" indent="0" eaLnBrk="1" hangingPunct="1">
              <a:spcBef>
                <a:spcPct val="35000"/>
              </a:spcBef>
              <a:buNone/>
            </a:pPr>
            <a:endParaRPr lang="en-GB" altLang="en-US" sz="2400" dirty="0"/>
          </a:p>
          <a:p>
            <a:pPr eaLnBrk="1" hangingPunct="1">
              <a:spcBef>
                <a:spcPct val="35000"/>
              </a:spcBef>
            </a:pPr>
            <a:r>
              <a:rPr lang="en-GB" altLang="en-US" sz="2400" dirty="0">
                <a:solidFill>
                  <a:schemeClr val="accent2"/>
                </a:solidFill>
              </a:rPr>
              <a:t>Integrity</a:t>
            </a:r>
            <a:r>
              <a:rPr lang="en-GB" altLang="en-US" sz="2400" dirty="0"/>
              <a:t>: prevent unauthorised modification of information</a:t>
            </a:r>
          </a:p>
          <a:p>
            <a:pPr lvl="1"/>
            <a:r>
              <a:rPr lang="en-US" sz="2000" dirty="0"/>
              <a:t>Data integrity: assure information and programs are changed only in a authorized manner </a:t>
            </a:r>
          </a:p>
          <a:p>
            <a:pPr lvl="1"/>
            <a:r>
              <a:rPr lang="en-US" sz="2000" dirty="0"/>
              <a:t>System integrity: assure system performs intended function</a:t>
            </a:r>
          </a:p>
          <a:p>
            <a:pPr marL="457200" lvl="1" indent="0">
              <a:buNone/>
            </a:pPr>
            <a:endParaRPr lang="en-GB" altLang="en-US" sz="2000" dirty="0"/>
          </a:p>
          <a:p>
            <a:pPr eaLnBrk="1" hangingPunct="1">
              <a:spcBef>
                <a:spcPct val="35000"/>
              </a:spcBef>
            </a:pPr>
            <a:r>
              <a:rPr lang="en-GB" altLang="en-US" sz="2400" dirty="0">
                <a:solidFill>
                  <a:schemeClr val="accent2"/>
                </a:solidFill>
              </a:rPr>
              <a:t>Availability</a:t>
            </a:r>
            <a:r>
              <a:rPr lang="en-GB" altLang="en-US" sz="2400" dirty="0"/>
              <a:t>: </a:t>
            </a:r>
            <a:r>
              <a:rPr lang="en-US" sz="2400" dirty="0"/>
              <a:t>Assure that systems work promptly and service is not denied to authorized users </a:t>
            </a:r>
            <a:endParaRPr lang="en-GB" altLang="en-US" sz="2400" dirty="0">
              <a:solidFill>
                <a:srgbClr val="00339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CC4E06A1-19D9-4613-82E4-DD5BEEB49418}"/>
              </a:ext>
            </a:extLst>
          </p:cNvPr>
          <p:cNvSpPr>
            <a:spLocks noGrp="1" noChangeArrowheads="1"/>
          </p:cNvSpPr>
          <p:nvPr>
            <p:ph type="title"/>
          </p:nvPr>
        </p:nvSpPr>
        <p:spPr>
          <a:xfrm>
            <a:off x="1798638" y="260350"/>
            <a:ext cx="7345362" cy="792163"/>
          </a:xfrm>
        </p:spPr>
        <p:txBody>
          <a:bodyPr/>
          <a:lstStyle/>
          <a:p>
            <a:pPr eaLnBrk="1" hangingPunct="1"/>
            <a:r>
              <a:rPr lang="en-GB" altLang="en-US"/>
              <a:t>Security Objectives</a:t>
            </a:r>
          </a:p>
        </p:txBody>
      </p:sp>
      <p:sp>
        <p:nvSpPr>
          <p:cNvPr id="21507" name="Rectangle 3">
            <a:extLst>
              <a:ext uri="{FF2B5EF4-FFF2-40B4-BE49-F238E27FC236}">
                <a16:creationId xmlns:a16="http://schemas.microsoft.com/office/drawing/2014/main" id="{D85C8789-D1C2-496E-8FBF-870E661FA8A4}"/>
              </a:ext>
            </a:extLst>
          </p:cNvPr>
          <p:cNvSpPr>
            <a:spLocks noGrp="1" noChangeArrowheads="1"/>
          </p:cNvSpPr>
          <p:nvPr>
            <p:ph type="body" idx="1"/>
          </p:nvPr>
        </p:nvSpPr>
        <p:spPr/>
        <p:txBody>
          <a:bodyPr/>
          <a:lstStyle/>
          <a:p>
            <a:r>
              <a:rPr lang="en-GB" altLang="en-US" sz="2400" dirty="0">
                <a:solidFill>
                  <a:schemeClr val="accent2"/>
                </a:solidFill>
              </a:rPr>
              <a:t>Authenticity</a:t>
            </a:r>
            <a:r>
              <a:rPr lang="en-GB" altLang="en-US" sz="2400" dirty="0">
                <a:solidFill>
                  <a:srgbClr val="003399"/>
                </a:solidFill>
              </a:rPr>
              <a:t>:</a:t>
            </a:r>
            <a:r>
              <a:rPr lang="en-GB" altLang="en-US" sz="2400" dirty="0"/>
              <a:t> </a:t>
            </a:r>
            <a:r>
              <a:rPr lang="en-US" sz="2400" kern="1200" dirty="0"/>
              <a:t>Users and system inputs are genuine and can be verified and trusted </a:t>
            </a:r>
            <a:endParaRPr lang="en-US" sz="2400" dirty="0"/>
          </a:p>
          <a:p>
            <a:pPr lvl="1"/>
            <a:r>
              <a:rPr lang="en-US" sz="2000" kern="1200" dirty="0"/>
              <a:t>Data authentication </a:t>
            </a:r>
            <a:endParaRPr lang="en-US" sz="2000" dirty="0"/>
          </a:p>
          <a:p>
            <a:pPr lvl="1"/>
            <a:r>
              <a:rPr lang="en-US" sz="2000" kern="1200" dirty="0"/>
              <a:t>Source authentication</a:t>
            </a:r>
            <a:endParaRPr lang="en-GB" altLang="en-US" sz="2000" dirty="0"/>
          </a:p>
          <a:p>
            <a:pPr eaLnBrk="1" hangingPunct="1">
              <a:spcBef>
                <a:spcPct val="35000"/>
              </a:spcBef>
            </a:pPr>
            <a:r>
              <a:rPr lang="en-GB" altLang="en-US" sz="2400" dirty="0">
                <a:solidFill>
                  <a:schemeClr val="accent2"/>
                </a:solidFill>
              </a:rPr>
              <a:t>Accountability</a:t>
            </a:r>
            <a:r>
              <a:rPr lang="en-GB" altLang="en-US" sz="2400" dirty="0">
                <a:solidFill>
                  <a:srgbClr val="003399"/>
                </a:solidFill>
              </a:rPr>
              <a:t> </a:t>
            </a:r>
            <a:r>
              <a:rPr lang="en-GB" altLang="en-US" sz="2400" dirty="0"/>
              <a:t>(</a:t>
            </a:r>
            <a:r>
              <a:rPr lang="en-GB" altLang="en-US" sz="2400" dirty="0">
                <a:solidFill>
                  <a:schemeClr val="accent2"/>
                </a:solidFill>
              </a:rPr>
              <a:t>non-repudiation</a:t>
            </a:r>
            <a:r>
              <a:rPr lang="en-GB" altLang="en-US" sz="2400" dirty="0"/>
              <a:t>): </a:t>
            </a:r>
            <a:r>
              <a:rPr lang="en-US" sz="2400" kern="1200" dirty="0"/>
              <a:t>Actions of an entity can be traced uniquely to that entity </a:t>
            </a:r>
          </a:p>
          <a:p>
            <a:pPr lvl="1" eaLnBrk="1" hangingPunct="1">
              <a:spcBef>
                <a:spcPct val="35000"/>
              </a:spcBef>
            </a:pPr>
            <a:r>
              <a:rPr lang="en-US" sz="2000" kern="1200" dirty="0"/>
              <a:t>Supports: non-repudiation, deterrence, fault isolation, intrusion detection and prevention, after-action recovery and legal action </a:t>
            </a:r>
          </a:p>
          <a:p>
            <a:pPr eaLnBrk="1" hangingPunct="1">
              <a:spcBef>
                <a:spcPct val="35000"/>
              </a:spcBef>
            </a:pPr>
            <a:endParaRPr lang="en-GB" altLang="en-US" sz="2400" dirty="0"/>
          </a:p>
          <a:p>
            <a:pPr eaLnBrk="1" hangingPunct="1">
              <a:spcBef>
                <a:spcPct val="35000"/>
              </a:spcBef>
            </a:pPr>
            <a:endParaRPr lang="en-GB" altLang="en-US" sz="2400" dirty="0">
              <a:solidFill>
                <a:srgbClr val="003399"/>
              </a:solidFill>
            </a:endParaRPr>
          </a:p>
        </p:txBody>
      </p:sp>
    </p:spTree>
    <p:extLst>
      <p:ext uri="{BB962C8B-B14F-4D97-AF65-F5344CB8AC3E}">
        <p14:creationId xmlns:p14="http://schemas.microsoft.com/office/powerpoint/2010/main" val="2130996005"/>
      </p:ext>
    </p:extLst>
  </p:cSld>
  <p:clrMapOvr>
    <a:masterClrMapping/>
  </p:clrMapOvr>
</p:sld>
</file>

<file path=ppt/theme/theme1.xml><?xml version="1.0" encoding="utf-8"?>
<a:theme xmlns:a="http://schemas.openxmlformats.org/drawingml/2006/main" name="1_Standarddesign">
  <a:themeElements>
    <a:clrScheme name="1_Standard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Standard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altLang="de-DE" sz="28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altLang="de-DE" sz="28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1_Standard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Standard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Standard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Standard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1354</TotalTime>
  <Words>2897</Words>
  <Application>Microsoft Macintosh PowerPoint</Application>
  <PresentationFormat>Overhead</PresentationFormat>
  <Paragraphs>313</Paragraphs>
  <Slides>47</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vt:lpstr>
      <vt:lpstr>CMSS8</vt:lpstr>
      <vt:lpstr>CMSSI8</vt:lpstr>
      <vt:lpstr>Helvetica</vt:lpstr>
      <vt:lpstr>Times</vt:lpstr>
      <vt:lpstr>Times New Roman</vt:lpstr>
      <vt:lpstr>Wingdings</vt:lpstr>
      <vt:lpstr>1_Standarddesign</vt:lpstr>
      <vt:lpstr>502049 – Introduction to Information Security</vt:lpstr>
      <vt:lpstr>Agenda</vt:lpstr>
      <vt:lpstr>Computer Security Strategy and Principles </vt:lpstr>
      <vt:lpstr>Computer Security Strategy and Principles</vt:lpstr>
      <vt:lpstr>Security Strategies</vt:lpstr>
      <vt:lpstr>Example 1 – Private Property</vt:lpstr>
      <vt:lpstr>Example 2 – E-Commerce</vt:lpstr>
      <vt:lpstr>Security Objectives</vt:lpstr>
      <vt:lpstr>Security Objectives</vt:lpstr>
      <vt:lpstr>Confidentiality</vt:lpstr>
      <vt:lpstr>Privacy</vt:lpstr>
      <vt:lpstr>Integrity</vt:lpstr>
      <vt:lpstr>Integrity ctd.</vt:lpstr>
      <vt:lpstr>Availability</vt:lpstr>
      <vt:lpstr>Accountability</vt:lpstr>
      <vt:lpstr>Non-repudiation</vt:lpstr>
      <vt:lpstr>Non-repudiation</vt:lpstr>
      <vt:lpstr>Non-repudiation</vt:lpstr>
      <vt:lpstr>Reliability &amp; Safety</vt:lpstr>
      <vt:lpstr>Security &amp; Reliability</vt:lpstr>
      <vt:lpstr>A Remark on Terminology</vt:lpstr>
      <vt:lpstr>Computer Security Challenges </vt:lpstr>
      <vt:lpstr>Computer Security Challenges </vt:lpstr>
      <vt:lpstr>Security Concepts </vt:lpstr>
      <vt:lpstr>Security Concepts</vt:lpstr>
      <vt:lpstr>Threat Consequences and Attacks </vt:lpstr>
      <vt:lpstr>Assets and Examples of Threats </vt:lpstr>
      <vt:lpstr>Security Concepts</vt:lpstr>
      <vt:lpstr>Scope of Computer Security </vt:lpstr>
      <vt:lpstr>Fundamental Dilemma  of Computer Security</vt:lpstr>
      <vt:lpstr>Principles of Computer Security Dimensions of Computer Security</vt:lpstr>
      <vt:lpstr>1st Fundamental Design Decision      Where to focus security controls?</vt:lpstr>
      <vt:lpstr>2nd Fundamental Design Decision       Where to place security controls?</vt:lpstr>
      <vt:lpstr>Man-Machine Scale</vt:lpstr>
      <vt:lpstr>Onion Model of Protection</vt:lpstr>
      <vt:lpstr>Man-Machine Scale</vt:lpstr>
      <vt:lpstr>Data &amp; Information</vt:lpstr>
      <vt:lpstr>Data &amp; Information</vt:lpstr>
      <vt:lpstr>3rd Fundamental Design Decision Complexity or Assurance? </vt:lpstr>
      <vt:lpstr>3rd Fundamental Design Decision Complexity or Assurance? </vt:lpstr>
      <vt:lpstr>4th Fundamental Design Decision      Centralized or decentralized control?</vt:lpstr>
      <vt:lpstr>Security Perimeter</vt:lpstr>
      <vt:lpstr>5th Fundamental Design Decision      Blocking access to the layer below</vt:lpstr>
      <vt:lpstr>Access to the Layer Below</vt:lpstr>
      <vt:lpstr>Information Security Principles </vt:lpstr>
      <vt:lpstr>Summary</vt:lpstr>
      <vt:lpstr>Key points</vt:lpstr>
    </vt:vector>
  </TitlesOfParts>
  <Company>formlab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Technische Universität Hamburg-Harburg</dc:title>
  <dc:creator>b-tina</dc:creator>
  <cp:lastModifiedBy>Huynh Ngoc Tu</cp:lastModifiedBy>
  <cp:revision>291</cp:revision>
  <cp:lastPrinted>1999-07-26T11:07:16Z</cp:lastPrinted>
  <dcterms:created xsi:type="dcterms:W3CDTF">1999-06-21T09:15:32Z</dcterms:created>
  <dcterms:modified xsi:type="dcterms:W3CDTF">2020-08-26T19:44:36Z</dcterms:modified>
</cp:coreProperties>
</file>