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3" r:id="rId1"/>
  </p:sldMasterIdLst>
  <p:notesMasterIdLst>
    <p:notesMasterId r:id="rId44"/>
  </p:notesMasterIdLst>
  <p:sldIdLst>
    <p:sldId id="494" r:id="rId2"/>
    <p:sldId id="410" r:id="rId3"/>
    <p:sldId id="334" r:id="rId4"/>
    <p:sldId id="412" r:id="rId5"/>
    <p:sldId id="367" r:id="rId6"/>
    <p:sldId id="396" r:id="rId7"/>
    <p:sldId id="415" r:id="rId8"/>
    <p:sldId id="416" r:id="rId9"/>
    <p:sldId id="369" r:id="rId10"/>
    <p:sldId id="418" r:id="rId11"/>
    <p:sldId id="373" r:id="rId12"/>
    <p:sldId id="420" r:id="rId13"/>
    <p:sldId id="421" r:id="rId14"/>
    <p:sldId id="422" r:id="rId15"/>
    <p:sldId id="453" r:id="rId16"/>
    <p:sldId id="423" r:id="rId17"/>
    <p:sldId id="424" r:id="rId18"/>
    <p:sldId id="452" r:id="rId19"/>
    <p:sldId id="425" r:id="rId20"/>
    <p:sldId id="426" r:id="rId21"/>
    <p:sldId id="427" r:id="rId22"/>
    <p:sldId id="428" r:id="rId23"/>
    <p:sldId id="429" r:id="rId24"/>
    <p:sldId id="430" r:id="rId25"/>
    <p:sldId id="433" r:id="rId26"/>
    <p:sldId id="434" r:id="rId27"/>
    <p:sldId id="405" r:id="rId28"/>
    <p:sldId id="436" r:id="rId29"/>
    <p:sldId id="437"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Lst>
  <p:sldSz cx="9144000" cy="6858000" type="overhead"/>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990000"/>
    <a:srgbClr val="006666"/>
    <a:srgbClr val="339966"/>
    <a:srgbClr val="97FFE4"/>
    <a:srgbClr val="FF0000"/>
    <a:srgbClr val="F88178"/>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4" autoAdjust="0"/>
    <p:restoredTop sz="94629" autoAdjust="0"/>
  </p:normalViewPr>
  <p:slideViewPr>
    <p:cSldViewPr>
      <p:cViewPr varScale="1">
        <p:scale>
          <a:sx n="103" d="100"/>
          <a:sy n="103" d="100"/>
        </p:scale>
        <p:origin x="186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97B6E04-D688-4A70-9341-F815D6260D65}"/>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749CA601-B455-43D2-8902-235BBD53B68A}"/>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12292" name="Rectangle 4">
            <a:extLst>
              <a:ext uri="{FF2B5EF4-FFF2-40B4-BE49-F238E27FC236}">
                <a16:creationId xmlns:a16="http://schemas.microsoft.com/office/drawing/2014/main" id="{B3098BC9-35D6-4E6A-AA1A-F61C21F95830}"/>
              </a:ext>
            </a:extLst>
          </p:cNvPr>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4EABFC-4BA9-4AB4-8320-CB004912DC64}"/>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9E02B535-822D-4A91-9A13-34C1D38E19A3}"/>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9B72A9C2-C485-41BE-B776-7337F34A6FB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751FEE4-F3FB-493C-AAE4-22EBBFB5131B}"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597BC072-276F-467F-84FE-09E2ED1AFA0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32340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B0615444-F5F0-4CDA-BD24-1BFA39C65B9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051720" y="281884"/>
            <a:ext cx="6984776"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9149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60350"/>
            <a:ext cx="19431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260350"/>
            <a:ext cx="56769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2066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pic>
        <p:nvPicPr>
          <p:cNvPr id="6" name="Picture 2" descr="logoTDT-banquyen">
            <a:extLst>
              <a:ext uri="{FF2B5EF4-FFF2-40B4-BE49-F238E27FC236}">
                <a16:creationId xmlns:a16="http://schemas.microsoft.com/office/drawing/2014/main" id="{9C3E1E7B-9BBA-4227-B6EE-175A190B0E8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051720" y="260648"/>
            <a:ext cx="6696744"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685800" y="1341438"/>
            <a:ext cx="381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341438"/>
            <a:ext cx="381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00488"/>
            <a:ext cx="381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0433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613C6B92-9943-4115-9E53-22049059BA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9184" y="260648"/>
            <a:ext cx="7344816"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689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logoTDT-banquyen">
            <a:extLst>
              <a:ext uri="{FF2B5EF4-FFF2-40B4-BE49-F238E27FC236}">
                <a16:creationId xmlns:a16="http://schemas.microsoft.com/office/drawing/2014/main" id="{E628B06E-E8F0-406D-B5F4-45631BE2DF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4534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logoTDT-banquyen">
            <a:extLst>
              <a:ext uri="{FF2B5EF4-FFF2-40B4-BE49-F238E27FC236}">
                <a16:creationId xmlns:a16="http://schemas.microsoft.com/office/drawing/2014/main" id="{61CFEA39-3C13-458E-A492-34F012572C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123728" y="265296"/>
            <a:ext cx="6840760"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6858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3414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7780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logoTDT-banquyen">
            <a:extLst>
              <a:ext uri="{FF2B5EF4-FFF2-40B4-BE49-F238E27FC236}">
                <a16:creationId xmlns:a16="http://schemas.microsoft.com/office/drawing/2014/main" id="{95A3F4B2-54A4-4009-871B-5AA90895FC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07704" y="140494"/>
            <a:ext cx="6624736"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266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logoTDT-banquyen">
            <a:extLst>
              <a:ext uri="{FF2B5EF4-FFF2-40B4-BE49-F238E27FC236}">
                <a16:creationId xmlns:a16="http://schemas.microsoft.com/office/drawing/2014/main" id="{551F29CB-98E6-4042-9522-C1FC9C22A3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35696" y="265112"/>
            <a:ext cx="669602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17039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logoTDT-banquyen">
            <a:extLst>
              <a:ext uri="{FF2B5EF4-FFF2-40B4-BE49-F238E27FC236}">
                <a16:creationId xmlns:a16="http://schemas.microsoft.com/office/drawing/2014/main" id="{0B7D295C-777B-4BCA-AF97-EBD677791F5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988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355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logoTDT-banquyen">
            <a:extLst>
              <a:ext uri="{FF2B5EF4-FFF2-40B4-BE49-F238E27FC236}">
                <a16:creationId xmlns:a16="http://schemas.microsoft.com/office/drawing/2014/main" id="{540D7159-4805-47EF-A7DA-0A7F0C8323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25" y="12700"/>
            <a:ext cx="16637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746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878A888-54A7-45A0-863F-D0F3A6E9765C}"/>
              </a:ext>
            </a:extLst>
          </p:cNvPr>
          <p:cNvSpPr>
            <a:spLocks noGrp="1" noChangeArrowheads="1"/>
          </p:cNvSpPr>
          <p:nvPr>
            <p:ph type="title"/>
          </p:nvPr>
        </p:nvSpPr>
        <p:spPr bwMode="auto">
          <a:xfrm>
            <a:off x="685800" y="260350"/>
            <a:ext cx="77025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B69F0C3A-7E49-4557-A57A-3045609D107F}"/>
              </a:ext>
            </a:extLst>
          </p:cNvPr>
          <p:cNvSpPr>
            <a:spLocks noGrp="1" noChangeArrowheads="1"/>
          </p:cNvSpPr>
          <p:nvPr>
            <p:ph type="body" idx="1"/>
          </p:nvPr>
        </p:nvSpPr>
        <p:spPr bwMode="auto">
          <a:xfrm>
            <a:off x="685800" y="1341438"/>
            <a:ext cx="77724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16E95A07-EB39-4394-96B5-AC02AFB8F4D3}"/>
              </a:ext>
            </a:extLst>
          </p:cNvPr>
          <p:cNvSpPr>
            <a:spLocks noChangeShapeType="1"/>
          </p:cNvSpPr>
          <p:nvPr userDrawn="1"/>
        </p:nvSpPr>
        <p:spPr bwMode="auto">
          <a:xfrm>
            <a:off x="323850" y="1196975"/>
            <a:ext cx="8382000" cy="0"/>
          </a:xfrm>
          <a:prstGeom prst="line">
            <a:avLst/>
          </a:prstGeom>
          <a:noFill/>
          <a:ln w="38100">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6732588" y="6508750"/>
            <a:ext cx="2016125"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dirty="0">
                <a:latin typeface="Arial" panose="020B0604020202020204" pitchFamily="34" charset="0"/>
              </a:rPr>
              <a:t>Chapter 3: </a:t>
            </a:r>
            <a:fld id="{79812B1F-1D0F-462E-9E17-6323A2F5DA7A}"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6F370504-EED2-424E-803E-0DE91B647DB6}"/>
              </a:ext>
            </a:extLst>
          </p:cNvPr>
          <p:cNvSpPr>
            <a:spLocks noChangeShapeType="1"/>
          </p:cNvSpPr>
          <p:nvPr userDrawn="1"/>
        </p:nvSpPr>
        <p:spPr bwMode="auto">
          <a:xfrm>
            <a:off x="323850" y="6453188"/>
            <a:ext cx="8382000" cy="0"/>
          </a:xfrm>
          <a:prstGeom prst="line">
            <a:avLst/>
          </a:prstGeom>
          <a:noFill/>
          <a:ln w="38100">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Box 6">
            <a:extLst>
              <a:ext uri="{FF2B5EF4-FFF2-40B4-BE49-F238E27FC236}">
                <a16:creationId xmlns:a16="http://schemas.microsoft.com/office/drawing/2014/main" id="{B7B93AF5-6524-4EE9-B47E-A91CD145FD11}"/>
              </a:ext>
            </a:extLst>
          </p:cNvPr>
          <p:cNvSpPr txBox="1"/>
          <p:nvPr userDrawn="1"/>
        </p:nvSpPr>
        <p:spPr>
          <a:xfrm>
            <a:off x="304800" y="6503214"/>
            <a:ext cx="1219200" cy="338554"/>
          </a:xfrm>
          <a:prstGeom prst="rect">
            <a:avLst/>
          </a:prstGeom>
          <a:noFill/>
        </p:spPr>
        <p:txBody>
          <a:bodyPr wrap="square" rtlCol="0">
            <a:spAutoFit/>
          </a:bodyPr>
          <a:lstStyle/>
          <a:p>
            <a:r>
              <a:rPr lang="en-US" sz="1600" b="1" dirty="0"/>
              <a:t>01-2020</a:t>
            </a:r>
          </a:p>
        </p:txBody>
      </p:sp>
      <p:sp>
        <p:nvSpPr>
          <p:cNvPr id="8" name="TextBox 7">
            <a:extLst>
              <a:ext uri="{FF2B5EF4-FFF2-40B4-BE49-F238E27FC236}">
                <a16:creationId xmlns:a16="http://schemas.microsoft.com/office/drawing/2014/main" id="{D0837E74-D8D5-4FA4-B5FF-059EAC5F766E}"/>
              </a:ext>
            </a:extLst>
          </p:cNvPr>
          <p:cNvSpPr txBox="1"/>
          <p:nvPr userDrawn="1"/>
        </p:nvSpPr>
        <p:spPr>
          <a:xfrm>
            <a:off x="2411413" y="6503214"/>
            <a:ext cx="4608859"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502049–Introduction to information security</a:t>
            </a:r>
            <a:endParaRPr lang="en-US" sz="1600" b="1" dirty="0">
              <a:latin typeface="+mn-lt"/>
            </a:endParaRP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16" r:id="rId8"/>
    <p:sldLayoutId id="2147483725" r:id="rId9"/>
    <p:sldLayoutId id="2147483726" r:id="rId10"/>
    <p:sldLayoutId id="2147483717" r:id="rId11"/>
    <p:sldLayoutId id="2147483727"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771775" y="115888"/>
            <a:ext cx="5368925" cy="792162"/>
          </a:xfrm>
        </p:spPr>
        <p:txBody>
          <a:bodyPr/>
          <a:lstStyle/>
          <a:p>
            <a:pPr algn="ctr" eaLnBrk="1" hangingPunct="1"/>
            <a:r>
              <a:rPr lang="en-US" altLang="en-US"/>
              <a:t>502049 – Introduction to Information Security</a:t>
            </a:r>
            <a:endParaRPr lang="en-GB" altLang="en-US"/>
          </a:p>
        </p:txBody>
      </p:sp>
      <p:pic>
        <p:nvPicPr>
          <p:cNvPr id="13316" name="Picture 2">
            <a:extLst>
              <a:ext uri="{FF2B5EF4-FFF2-40B4-BE49-F238E27FC236}">
                <a16:creationId xmlns:a16="http://schemas.microsoft.com/office/drawing/2014/main" id="{1AF20EB5-F344-469A-BB52-8E13E3E37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1357313"/>
            <a:ext cx="2232248" cy="264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323528" y="1484784"/>
            <a:ext cx="5368924"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kern="0" dirty="0"/>
              <a:t>Chapter 3:</a:t>
            </a:r>
            <a:br>
              <a:rPr lang="en-GB" altLang="en-US" kern="0" dirty="0"/>
            </a:br>
            <a:r>
              <a:rPr lang="en-GB" altLang="en-US" dirty="0"/>
              <a:t>Identification &amp; Authentication</a:t>
            </a:r>
            <a:endParaRPr lang="de-DE" altLang="en-US" kern="0" dirty="0"/>
          </a:p>
        </p:txBody>
      </p:sp>
      <p:cxnSp>
        <p:nvCxnSpPr>
          <p:cNvPr id="3" name="Straight Connector 2">
            <a:extLst>
              <a:ext uri="{FF2B5EF4-FFF2-40B4-BE49-F238E27FC236}">
                <a16:creationId xmlns:a16="http://schemas.microsoft.com/office/drawing/2014/main" id="{88B172C3-4A19-44D7-839F-950EA8B42720}"/>
              </a:ext>
            </a:extLst>
          </p:cNvPr>
          <p:cNvCxnSpPr/>
          <p:nvPr/>
        </p:nvCxnSpPr>
        <p:spPr bwMode="auto">
          <a:xfrm>
            <a:off x="29189" y="3949977"/>
            <a:ext cx="594015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7A8D412-B69B-40AB-B1A3-BAB9CCDC4D96}"/>
              </a:ext>
            </a:extLst>
          </p:cNvPr>
          <p:cNvSpPr>
            <a:spLocks noGrp="1" noChangeArrowheads="1"/>
          </p:cNvSpPr>
          <p:nvPr>
            <p:ph type="title"/>
          </p:nvPr>
        </p:nvSpPr>
        <p:spPr>
          <a:xfrm>
            <a:off x="1798638" y="260350"/>
            <a:ext cx="7345362" cy="792163"/>
          </a:xfrm>
        </p:spPr>
        <p:txBody>
          <a:bodyPr/>
          <a:lstStyle/>
          <a:p>
            <a:pPr eaLnBrk="1" hangingPunct="1"/>
            <a:r>
              <a:rPr lang="en-GB" altLang="en-US"/>
              <a:t>Defences</a:t>
            </a:r>
          </a:p>
        </p:txBody>
      </p:sp>
      <p:sp>
        <p:nvSpPr>
          <p:cNvPr id="24579" name="Rectangle 3">
            <a:extLst>
              <a:ext uri="{FF2B5EF4-FFF2-40B4-BE49-F238E27FC236}">
                <a16:creationId xmlns:a16="http://schemas.microsoft.com/office/drawing/2014/main" id="{67DD9316-F2D5-4630-96FF-5AB03BDA5C96}"/>
              </a:ext>
            </a:extLst>
          </p:cNvPr>
          <p:cNvSpPr>
            <a:spLocks noGrp="1" noChangeArrowheads="1"/>
          </p:cNvSpPr>
          <p:nvPr>
            <p:ph idx="1"/>
          </p:nvPr>
        </p:nvSpPr>
        <p:spPr/>
        <p:txBody>
          <a:bodyPr/>
          <a:lstStyle/>
          <a:p>
            <a:pPr eaLnBrk="1" hangingPunct="1">
              <a:lnSpc>
                <a:spcPct val="95000"/>
              </a:lnSpc>
              <a:spcBef>
                <a:spcPct val="35000"/>
              </a:spcBef>
            </a:pPr>
            <a:r>
              <a:rPr lang="en-GB" altLang="en-US" sz="2400"/>
              <a:t>Set a password: if there is no password for a user account, the attacker does not even have to guess it.</a:t>
            </a:r>
          </a:p>
          <a:p>
            <a:pPr eaLnBrk="1" hangingPunct="1">
              <a:lnSpc>
                <a:spcPct val="95000"/>
              </a:lnSpc>
              <a:spcBef>
                <a:spcPct val="35000"/>
              </a:spcBef>
            </a:pPr>
            <a:r>
              <a:rPr lang="en-GB" altLang="en-US" sz="2400"/>
              <a:t>Change default passwords: often passwords for system accounts have a default value like “manager”. </a:t>
            </a:r>
          </a:p>
          <a:p>
            <a:pPr lvl="1" eaLnBrk="1" hangingPunct="1">
              <a:lnSpc>
                <a:spcPct val="95000"/>
              </a:lnSpc>
              <a:spcBef>
                <a:spcPct val="35000"/>
              </a:spcBef>
            </a:pPr>
            <a:r>
              <a:rPr lang="en-GB" altLang="en-US" sz="2000"/>
              <a:t>Default passwords help field engineers installing the system; if left unchanged, it is easy for an attacker to break in. </a:t>
            </a:r>
          </a:p>
          <a:p>
            <a:pPr lvl="1" eaLnBrk="1" hangingPunct="1">
              <a:lnSpc>
                <a:spcPct val="95000"/>
              </a:lnSpc>
              <a:spcBef>
                <a:spcPct val="35000"/>
              </a:spcBef>
            </a:pPr>
            <a:r>
              <a:rPr lang="en-GB" altLang="en-US" sz="2000">
                <a:solidFill>
                  <a:schemeClr val="accent2"/>
                </a:solidFill>
              </a:rPr>
              <a:t>Would it then be better to do without default passwords?</a:t>
            </a:r>
          </a:p>
          <a:p>
            <a:pPr eaLnBrk="1" hangingPunct="1">
              <a:lnSpc>
                <a:spcPct val="95000"/>
              </a:lnSpc>
              <a:spcBef>
                <a:spcPct val="35000"/>
              </a:spcBef>
            </a:pPr>
            <a:r>
              <a:rPr lang="en-GB" altLang="en-US" sz="2400"/>
              <a:t>Avoid guessable passwords:</a:t>
            </a:r>
          </a:p>
          <a:p>
            <a:pPr lvl="1" eaLnBrk="1" hangingPunct="1">
              <a:lnSpc>
                <a:spcPct val="95000"/>
              </a:lnSpc>
              <a:spcBef>
                <a:spcPct val="35000"/>
              </a:spcBef>
            </a:pPr>
            <a:r>
              <a:rPr lang="en-GB" altLang="en-US" sz="2000"/>
              <a:t>Prescribe a minimal </a:t>
            </a:r>
            <a:r>
              <a:rPr lang="en-GB" altLang="en-US" sz="2000">
                <a:solidFill>
                  <a:schemeClr val="accent2"/>
                </a:solidFill>
              </a:rPr>
              <a:t>password length</a:t>
            </a:r>
            <a:r>
              <a:rPr lang="en-GB" altLang="en-US" sz="2000"/>
              <a:t>. </a:t>
            </a:r>
          </a:p>
          <a:p>
            <a:pPr lvl="1" eaLnBrk="1" hangingPunct="1">
              <a:lnSpc>
                <a:spcPct val="95000"/>
              </a:lnSpc>
              <a:spcBef>
                <a:spcPct val="35000"/>
              </a:spcBef>
            </a:pPr>
            <a:r>
              <a:rPr lang="en-GB" altLang="en-US" sz="2000">
                <a:solidFill>
                  <a:schemeClr val="accent2"/>
                </a:solidFill>
              </a:rPr>
              <a:t>Password format</a:t>
            </a:r>
            <a:r>
              <a:rPr lang="en-GB" altLang="en-US" sz="2000"/>
              <a:t>: mix upper and lower case, include numerical and other non-alphabetical symbols. </a:t>
            </a:r>
          </a:p>
          <a:p>
            <a:pPr lvl="1" eaLnBrk="1" hangingPunct="1">
              <a:lnSpc>
                <a:spcPct val="90000"/>
              </a:lnSpc>
              <a:spcBef>
                <a:spcPct val="35000"/>
              </a:spcBef>
            </a:pPr>
            <a:r>
              <a:rPr lang="en-GB" altLang="en-US" sz="2000"/>
              <a:t>Today on-line dictionaries for almost every language exist.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402E0B1-F315-4193-84E6-3B54374E986A}"/>
              </a:ext>
            </a:extLst>
          </p:cNvPr>
          <p:cNvSpPr>
            <a:spLocks noGrp="1" noChangeArrowheads="1"/>
          </p:cNvSpPr>
          <p:nvPr>
            <p:ph type="title"/>
          </p:nvPr>
        </p:nvSpPr>
        <p:spPr>
          <a:xfrm>
            <a:off x="1798638" y="260350"/>
            <a:ext cx="7345362" cy="792163"/>
          </a:xfrm>
        </p:spPr>
        <p:txBody>
          <a:bodyPr/>
          <a:lstStyle/>
          <a:p>
            <a:pPr eaLnBrk="1" hangingPunct="1"/>
            <a:r>
              <a:rPr lang="en-GB" altLang="en-US"/>
              <a:t>Defences</a:t>
            </a:r>
          </a:p>
        </p:txBody>
      </p:sp>
      <p:sp>
        <p:nvSpPr>
          <p:cNvPr id="25603" name="Rectangle 3">
            <a:extLst>
              <a:ext uri="{FF2B5EF4-FFF2-40B4-BE49-F238E27FC236}">
                <a16:creationId xmlns:a16="http://schemas.microsoft.com/office/drawing/2014/main" id="{49F03028-BE89-43E8-B877-7EFD5E59AE7B}"/>
              </a:ext>
            </a:extLst>
          </p:cNvPr>
          <p:cNvSpPr>
            <a:spLocks noGrp="1" noChangeArrowheads="1"/>
          </p:cNvSpPr>
          <p:nvPr>
            <p:ph idx="1"/>
          </p:nvPr>
        </p:nvSpPr>
        <p:spPr>
          <a:xfrm>
            <a:off x="685800" y="1341438"/>
            <a:ext cx="7772400" cy="4730750"/>
          </a:xfrm>
        </p:spPr>
        <p:txBody>
          <a:bodyPr/>
          <a:lstStyle/>
          <a:p>
            <a:pPr eaLnBrk="1" hangingPunct="1">
              <a:lnSpc>
                <a:spcPct val="95000"/>
              </a:lnSpc>
              <a:spcBef>
                <a:spcPct val="30000"/>
              </a:spcBef>
            </a:pPr>
            <a:r>
              <a:rPr lang="en-GB" altLang="en-US" sz="2400">
                <a:solidFill>
                  <a:schemeClr val="accent2"/>
                </a:solidFill>
              </a:rPr>
              <a:t>Password ageing</a:t>
            </a:r>
            <a:r>
              <a:rPr lang="en-GB" altLang="en-US" sz="2400"/>
              <a:t>: set an expiry dates for passwords to force users to change passwords regularly.</a:t>
            </a:r>
          </a:p>
          <a:p>
            <a:pPr eaLnBrk="1" hangingPunct="1">
              <a:lnSpc>
                <a:spcPct val="95000"/>
              </a:lnSpc>
              <a:spcBef>
                <a:spcPct val="30000"/>
              </a:spcBef>
            </a:pPr>
            <a:r>
              <a:rPr lang="en-GB" altLang="en-US" sz="2400"/>
              <a:t>Prevent users from reverting to old passwords, e.g. keep a list of the last ten passwords used. </a:t>
            </a:r>
          </a:p>
          <a:p>
            <a:pPr eaLnBrk="1" hangingPunct="1">
              <a:lnSpc>
                <a:spcPct val="95000"/>
              </a:lnSpc>
              <a:spcBef>
                <a:spcPct val="30000"/>
              </a:spcBef>
            </a:pPr>
            <a:r>
              <a:rPr lang="en-GB" altLang="en-US" sz="2400">
                <a:solidFill>
                  <a:schemeClr val="accent2"/>
                </a:solidFill>
              </a:rPr>
              <a:t>Limit login attempts</a:t>
            </a:r>
            <a:r>
              <a:rPr lang="en-GB" altLang="en-US" sz="2400"/>
              <a:t>: the system can monitor unsuccessful login attempts and react by locking the user account (completely or for a given time interval) to prevent or discourage further attempts. </a:t>
            </a:r>
          </a:p>
          <a:p>
            <a:pPr eaLnBrk="1" hangingPunct="1">
              <a:lnSpc>
                <a:spcPct val="95000"/>
              </a:lnSpc>
              <a:spcBef>
                <a:spcPct val="30000"/>
              </a:spcBef>
            </a:pPr>
            <a:r>
              <a:rPr lang="en-GB" altLang="en-US" sz="2400">
                <a:solidFill>
                  <a:schemeClr val="accent2"/>
                </a:solidFill>
              </a:rPr>
              <a:t>Inform user</a:t>
            </a:r>
            <a:r>
              <a:rPr lang="en-GB" altLang="en-US" sz="2400"/>
              <a:t>: after successful login, display time of last login and the number of failed login attempts since, to warn the user about recently attempted attacks.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FDC602E-6718-49CE-AD75-05C3C9D71024}"/>
              </a:ext>
            </a:extLst>
          </p:cNvPr>
          <p:cNvSpPr>
            <a:spLocks noGrp="1" noChangeArrowheads="1"/>
          </p:cNvSpPr>
          <p:nvPr>
            <p:ph type="title"/>
          </p:nvPr>
        </p:nvSpPr>
        <p:spPr>
          <a:xfrm>
            <a:off x="1798638" y="260350"/>
            <a:ext cx="7345362" cy="792163"/>
          </a:xfrm>
        </p:spPr>
        <p:txBody>
          <a:bodyPr/>
          <a:lstStyle/>
          <a:p>
            <a:pPr eaLnBrk="1" hangingPunct="1"/>
            <a:r>
              <a:rPr lang="en-GB" altLang="en-US"/>
              <a:t>Password Security</a:t>
            </a:r>
          </a:p>
        </p:txBody>
      </p:sp>
      <p:sp>
        <p:nvSpPr>
          <p:cNvPr id="26627" name="Rectangle 3">
            <a:extLst>
              <a:ext uri="{FF2B5EF4-FFF2-40B4-BE49-F238E27FC236}">
                <a16:creationId xmlns:a16="http://schemas.microsoft.com/office/drawing/2014/main" id="{6EAE7C3B-83CB-48C2-A4AE-4180061F47D6}"/>
              </a:ext>
            </a:extLst>
          </p:cNvPr>
          <p:cNvSpPr>
            <a:spLocks noGrp="1" noChangeArrowheads="1"/>
          </p:cNvSpPr>
          <p:nvPr>
            <p:ph idx="1"/>
          </p:nvPr>
        </p:nvSpPr>
        <p:spPr/>
        <p:txBody>
          <a:bodyPr/>
          <a:lstStyle/>
          <a:p>
            <a:pPr eaLnBrk="1" hangingPunct="1">
              <a:lnSpc>
                <a:spcPct val="85000"/>
              </a:lnSpc>
            </a:pPr>
            <a:r>
              <a:rPr lang="en-GB" altLang="en-US" sz="2400"/>
              <a:t>Is security highest if users are forced to use long passwords, mixing upper and lower case characters and numerical symbols, generated for them by the system, and changed repeatedly?</a:t>
            </a:r>
          </a:p>
          <a:p>
            <a:pPr lvl="1" eaLnBrk="1" hangingPunct="1">
              <a:lnSpc>
                <a:spcPct val="85000"/>
              </a:lnSpc>
            </a:pPr>
            <a:r>
              <a:rPr lang="en-GB" altLang="en-US" sz="2000"/>
              <a:t>Users may have difficulty memorizing complex passwords. </a:t>
            </a:r>
          </a:p>
          <a:p>
            <a:pPr lvl="1" eaLnBrk="1" hangingPunct="1">
              <a:lnSpc>
                <a:spcPct val="85000"/>
              </a:lnSpc>
            </a:pPr>
            <a:r>
              <a:rPr lang="en-GB" altLang="en-US" sz="2000"/>
              <a:t>Users may have difficulty dealing with frequent password changes.</a:t>
            </a:r>
          </a:p>
          <a:p>
            <a:pPr lvl="1" eaLnBrk="1" hangingPunct="1">
              <a:lnSpc>
                <a:spcPct val="85000"/>
              </a:lnSpc>
            </a:pPr>
            <a:r>
              <a:rPr lang="en-GB" altLang="en-US" sz="2000"/>
              <a:t>Users may find ways of re-using their favourite password.</a:t>
            </a:r>
          </a:p>
          <a:p>
            <a:pPr eaLnBrk="1" hangingPunct="1">
              <a:lnSpc>
                <a:spcPct val="85000"/>
              </a:lnSpc>
            </a:pPr>
            <a:r>
              <a:rPr lang="en-GB" altLang="en-US" sz="2400"/>
              <a:t>Passwords will be written on a piece of paper kept close to the computer.</a:t>
            </a:r>
          </a:p>
          <a:p>
            <a:pPr lvl="1" eaLnBrk="1" hangingPunct="1">
              <a:lnSpc>
                <a:spcPct val="85000"/>
              </a:lnSpc>
            </a:pPr>
            <a:r>
              <a:rPr lang="en-GB" altLang="en-US" sz="2000"/>
              <a:t>Security experts routinely look out for passwords on notes posted on computer terminals. </a:t>
            </a:r>
          </a:p>
          <a:p>
            <a:pPr lvl="1" eaLnBrk="1" hangingPunct="1">
              <a:lnSpc>
                <a:spcPct val="85000"/>
              </a:lnSpc>
            </a:pPr>
            <a:r>
              <a:rPr lang="en-GB" altLang="en-US" sz="2000">
                <a:solidFill>
                  <a:schemeClr val="accent2"/>
                </a:solidFill>
              </a:rPr>
              <a:t>Is it always a bad idea to write down your password?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5CFC7EA-1672-4DE1-B07E-A0A300AEACD0}"/>
              </a:ext>
            </a:extLst>
          </p:cNvPr>
          <p:cNvSpPr>
            <a:spLocks noGrp="1" noChangeArrowheads="1"/>
          </p:cNvSpPr>
          <p:nvPr>
            <p:ph type="title"/>
          </p:nvPr>
        </p:nvSpPr>
        <p:spPr>
          <a:xfrm>
            <a:off x="1798638" y="260350"/>
            <a:ext cx="7345362" cy="792163"/>
          </a:xfrm>
        </p:spPr>
        <p:txBody>
          <a:bodyPr/>
          <a:lstStyle/>
          <a:p>
            <a:pPr eaLnBrk="1" hangingPunct="1"/>
            <a:r>
              <a:rPr lang="en-GB" altLang="en-US"/>
              <a:t>Password Security</a:t>
            </a:r>
          </a:p>
        </p:txBody>
      </p:sp>
      <p:sp>
        <p:nvSpPr>
          <p:cNvPr id="27651" name="Rectangle 3">
            <a:extLst>
              <a:ext uri="{FF2B5EF4-FFF2-40B4-BE49-F238E27FC236}">
                <a16:creationId xmlns:a16="http://schemas.microsoft.com/office/drawing/2014/main" id="{03ED078D-A7C2-44DA-B78B-36A009E85DC8}"/>
              </a:ext>
            </a:extLst>
          </p:cNvPr>
          <p:cNvSpPr>
            <a:spLocks noGrp="1" noChangeArrowheads="1"/>
          </p:cNvSpPr>
          <p:nvPr>
            <p:ph idx="1"/>
          </p:nvPr>
        </p:nvSpPr>
        <p:spPr>
          <a:xfrm>
            <a:off x="685800" y="1341438"/>
            <a:ext cx="7772400" cy="4652962"/>
          </a:xfrm>
        </p:spPr>
        <p:txBody>
          <a:bodyPr/>
          <a:lstStyle/>
          <a:p>
            <a:pPr eaLnBrk="1" hangingPunct="1"/>
            <a:r>
              <a:rPr lang="en-GB" altLang="en-US" sz="2400"/>
              <a:t>People are best at memorizing passwords they use regularly. </a:t>
            </a:r>
          </a:p>
          <a:p>
            <a:pPr eaLnBrk="1" hangingPunct="1"/>
            <a:r>
              <a:rPr lang="en-GB" altLang="en-US" sz="2400">
                <a:solidFill>
                  <a:schemeClr val="accent2"/>
                </a:solidFill>
              </a:rPr>
              <a:t>Passwords work reasonably well in situations where they are entered quite frequently, but not so with systems used only occasionally. </a:t>
            </a:r>
          </a:p>
          <a:p>
            <a:pPr eaLnBrk="1" hangingPunct="1"/>
            <a:r>
              <a:rPr lang="en-GB" altLang="en-US" sz="2400"/>
              <a:t>Good advice:</a:t>
            </a:r>
          </a:p>
          <a:p>
            <a:pPr lvl="1" eaLnBrk="1" hangingPunct="1"/>
            <a:r>
              <a:rPr lang="en-GB" altLang="en-US" sz="2000"/>
              <a:t>When changing a password, type it immediately several times. </a:t>
            </a:r>
          </a:p>
          <a:p>
            <a:pPr lvl="1" eaLnBrk="1" hangingPunct="1"/>
            <a:r>
              <a:rPr lang="en-GB" altLang="en-US" sz="2000"/>
              <a:t>Do not change passwords before weekends or holidays.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0B2FE8C-C367-480C-88ED-6D50AA1D64A1}"/>
              </a:ext>
            </a:extLst>
          </p:cNvPr>
          <p:cNvSpPr>
            <a:spLocks noGrp="1" noChangeArrowheads="1"/>
          </p:cNvSpPr>
          <p:nvPr>
            <p:ph type="title"/>
          </p:nvPr>
        </p:nvSpPr>
        <p:spPr>
          <a:xfrm>
            <a:off x="1798638" y="260350"/>
            <a:ext cx="7345362" cy="792163"/>
          </a:xfrm>
        </p:spPr>
        <p:txBody>
          <a:bodyPr/>
          <a:lstStyle/>
          <a:p>
            <a:pPr eaLnBrk="1" hangingPunct="1"/>
            <a:r>
              <a:rPr lang="en-GB" altLang="en-US"/>
              <a:t>Lesson</a:t>
            </a:r>
          </a:p>
        </p:txBody>
      </p:sp>
      <p:sp>
        <p:nvSpPr>
          <p:cNvPr id="28675" name="Rectangle 3">
            <a:extLst>
              <a:ext uri="{FF2B5EF4-FFF2-40B4-BE49-F238E27FC236}">
                <a16:creationId xmlns:a16="http://schemas.microsoft.com/office/drawing/2014/main" id="{A9C0D794-F6A4-43D2-A672-91C23814C8E4}"/>
              </a:ext>
            </a:extLst>
          </p:cNvPr>
          <p:cNvSpPr>
            <a:spLocks noGrp="1" noChangeArrowheads="1"/>
          </p:cNvSpPr>
          <p:nvPr>
            <p:ph idx="1"/>
          </p:nvPr>
        </p:nvSpPr>
        <p:spPr>
          <a:xfrm>
            <a:off x="685800" y="1341438"/>
            <a:ext cx="7847013" cy="3816350"/>
          </a:xfrm>
        </p:spPr>
        <p:txBody>
          <a:bodyPr/>
          <a:lstStyle/>
          <a:p>
            <a:pPr eaLnBrk="1" hangingPunct="1">
              <a:spcBef>
                <a:spcPct val="35000"/>
              </a:spcBef>
            </a:pPr>
            <a:r>
              <a:rPr lang="en-GB" altLang="en-US" sz="2400"/>
              <a:t>Don’t look at security mechanisms in isolation. </a:t>
            </a:r>
          </a:p>
          <a:p>
            <a:pPr eaLnBrk="1" hangingPunct="1">
              <a:spcBef>
                <a:spcPct val="35000"/>
              </a:spcBef>
            </a:pPr>
            <a:r>
              <a:rPr lang="en-GB" altLang="en-US" sz="2400"/>
              <a:t>Putting too much emphasis on one security mechanism may actually weaken the system.</a:t>
            </a:r>
          </a:p>
          <a:p>
            <a:pPr eaLnBrk="1" hangingPunct="1">
              <a:spcBef>
                <a:spcPct val="35000"/>
              </a:spcBef>
            </a:pPr>
            <a:r>
              <a:rPr lang="en-GB" altLang="en-US" sz="2400"/>
              <a:t>Users will find ways of circumventing security to be able to do their job properly. </a:t>
            </a:r>
          </a:p>
          <a:p>
            <a:pPr eaLnBrk="1" hangingPunct="1">
              <a:spcBef>
                <a:spcPct val="35000"/>
              </a:spcBef>
            </a:pPr>
            <a:r>
              <a:rPr lang="en-GB" altLang="en-US" sz="2400">
                <a:solidFill>
                  <a:schemeClr val="accent2"/>
                </a:solidFill>
              </a:rPr>
              <a:t>There is a trade-off between the complexity of passwords and the faculties of human memory.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3CF1960-2360-4489-9652-BE4A63619C04}"/>
              </a:ext>
            </a:extLst>
          </p:cNvPr>
          <p:cNvSpPr>
            <a:spLocks noGrp="1" noChangeArrowheads="1"/>
          </p:cNvSpPr>
          <p:nvPr>
            <p:ph type="title"/>
          </p:nvPr>
        </p:nvSpPr>
        <p:spPr>
          <a:xfrm>
            <a:off x="1798638" y="260350"/>
            <a:ext cx="7345362" cy="792163"/>
          </a:xfrm>
        </p:spPr>
        <p:txBody>
          <a:bodyPr/>
          <a:lstStyle/>
          <a:p>
            <a:pPr eaLnBrk="1" hangingPunct="1"/>
            <a:r>
              <a:rPr lang="en-GB" altLang="en-US"/>
              <a:t>Phishing and Spoofing</a:t>
            </a:r>
          </a:p>
        </p:txBody>
      </p:sp>
      <p:sp>
        <p:nvSpPr>
          <p:cNvPr id="29699" name="Rectangle 3">
            <a:extLst>
              <a:ext uri="{FF2B5EF4-FFF2-40B4-BE49-F238E27FC236}">
                <a16:creationId xmlns:a16="http://schemas.microsoft.com/office/drawing/2014/main" id="{86820572-AAB0-4C08-B541-5143D73F5A46}"/>
              </a:ext>
            </a:extLst>
          </p:cNvPr>
          <p:cNvSpPr>
            <a:spLocks noGrp="1" noChangeArrowheads="1"/>
          </p:cNvSpPr>
          <p:nvPr>
            <p:ph idx="1"/>
          </p:nvPr>
        </p:nvSpPr>
        <p:spPr/>
        <p:txBody>
          <a:bodyPr/>
          <a:lstStyle/>
          <a:p>
            <a:pPr eaLnBrk="1" hangingPunct="1">
              <a:spcBef>
                <a:spcPct val="35000"/>
              </a:spcBef>
            </a:pPr>
            <a:r>
              <a:rPr lang="en-GB" altLang="en-US" sz="2400" dirty="0"/>
              <a:t>Identification and authentication through username and password provide </a:t>
            </a:r>
            <a:r>
              <a:rPr lang="en-GB" altLang="en-US" sz="2400" dirty="0">
                <a:solidFill>
                  <a:schemeClr val="accent2"/>
                </a:solidFill>
              </a:rPr>
              <a:t>unilateral (</a:t>
            </a:r>
            <a:r>
              <a:rPr lang="en-GB" altLang="en-US" sz="2400" dirty="0" err="1">
                <a:solidFill>
                  <a:schemeClr val="accent2"/>
                </a:solidFill>
              </a:rPr>
              <a:t>đơn</a:t>
            </a:r>
            <a:r>
              <a:rPr lang="en-GB" altLang="en-US" sz="2400" dirty="0">
                <a:solidFill>
                  <a:schemeClr val="accent2"/>
                </a:solidFill>
              </a:rPr>
              <a:t> </a:t>
            </a:r>
            <a:r>
              <a:rPr lang="en-GB" altLang="en-US" sz="2400" dirty="0" err="1">
                <a:solidFill>
                  <a:schemeClr val="accent2"/>
                </a:solidFill>
              </a:rPr>
              <a:t>phương</a:t>
            </a:r>
            <a:r>
              <a:rPr lang="en-GB" altLang="en-US" sz="2400" dirty="0">
                <a:solidFill>
                  <a:schemeClr val="accent2"/>
                </a:solidFill>
              </a:rPr>
              <a:t>) authentication</a:t>
            </a:r>
            <a:r>
              <a:rPr lang="en-GB" altLang="en-US" sz="2400" dirty="0"/>
              <a:t>. </a:t>
            </a:r>
          </a:p>
          <a:p>
            <a:pPr eaLnBrk="1" hangingPunct="1">
              <a:spcBef>
                <a:spcPct val="35000"/>
              </a:spcBef>
            </a:pPr>
            <a:r>
              <a:rPr lang="en-GB" altLang="en-US" sz="2400" dirty="0"/>
              <a:t>Computer verifies the user’s identity but  the user has no guarantees about the identity of the party that has received the password.</a:t>
            </a:r>
          </a:p>
          <a:p>
            <a:pPr eaLnBrk="1" hangingPunct="1">
              <a:spcBef>
                <a:spcPct val="35000"/>
              </a:spcBef>
            </a:pPr>
            <a:r>
              <a:rPr lang="en-GB" altLang="en-US" sz="2400" dirty="0"/>
              <a:t>In </a:t>
            </a:r>
            <a:r>
              <a:rPr lang="en-GB" altLang="en-US" sz="2400" dirty="0">
                <a:solidFill>
                  <a:schemeClr val="accent2"/>
                </a:solidFill>
              </a:rPr>
              <a:t>phishing</a:t>
            </a:r>
            <a:r>
              <a:rPr lang="en-GB" altLang="en-US" sz="2400" dirty="0"/>
              <a:t> and </a:t>
            </a:r>
            <a:r>
              <a:rPr lang="en-GB" altLang="en-US" sz="2400" dirty="0">
                <a:solidFill>
                  <a:schemeClr val="accent2"/>
                </a:solidFill>
              </a:rPr>
              <a:t>spoofing</a:t>
            </a:r>
            <a:r>
              <a:rPr lang="en-GB" altLang="en-US" sz="2400" dirty="0"/>
              <a:t> attacks a party voluntarily sends the password over a channel, but is misled about the end point of the channel. </a:t>
            </a:r>
          </a:p>
          <a:p>
            <a:pPr eaLnBrk="1" hangingPunct="1">
              <a:spcBef>
                <a:spcPct val="35000"/>
              </a:spcBef>
            </a:pPr>
            <a:endParaRPr lang="en-GB"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54F0835-DE96-425A-ACDD-5168BE8DCD86}"/>
              </a:ext>
            </a:extLst>
          </p:cNvPr>
          <p:cNvSpPr>
            <a:spLocks noGrp="1" noChangeArrowheads="1"/>
          </p:cNvSpPr>
          <p:nvPr>
            <p:ph type="title"/>
          </p:nvPr>
        </p:nvSpPr>
        <p:spPr>
          <a:xfrm>
            <a:off x="1798638" y="260350"/>
            <a:ext cx="7345362" cy="792163"/>
          </a:xfrm>
        </p:spPr>
        <p:txBody>
          <a:bodyPr/>
          <a:lstStyle/>
          <a:p>
            <a:pPr eaLnBrk="1" hangingPunct="1"/>
            <a:r>
              <a:rPr lang="en-GB" altLang="en-US"/>
              <a:t>Spoofing Attacks</a:t>
            </a:r>
          </a:p>
        </p:txBody>
      </p:sp>
      <p:sp>
        <p:nvSpPr>
          <p:cNvPr id="30723" name="Rectangle 3">
            <a:extLst>
              <a:ext uri="{FF2B5EF4-FFF2-40B4-BE49-F238E27FC236}">
                <a16:creationId xmlns:a16="http://schemas.microsoft.com/office/drawing/2014/main" id="{B02D59DF-DA0C-4956-A821-F0F1EEA05B5A}"/>
              </a:ext>
            </a:extLst>
          </p:cNvPr>
          <p:cNvSpPr>
            <a:spLocks noGrp="1" noChangeArrowheads="1"/>
          </p:cNvSpPr>
          <p:nvPr>
            <p:ph idx="1"/>
          </p:nvPr>
        </p:nvSpPr>
        <p:spPr/>
        <p:txBody>
          <a:bodyPr/>
          <a:lstStyle/>
          <a:p>
            <a:pPr eaLnBrk="1" hangingPunct="1">
              <a:lnSpc>
                <a:spcPct val="90000"/>
              </a:lnSpc>
              <a:spcBef>
                <a:spcPct val="30000"/>
              </a:spcBef>
            </a:pPr>
            <a:r>
              <a:rPr lang="en-GB" altLang="en-US" sz="2400"/>
              <a:t>Attacker starts a program that presents a fake login screen and leaves the computer. </a:t>
            </a:r>
          </a:p>
          <a:p>
            <a:pPr eaLnBrk="1" hangingPunct="1">
              <a:lnSpc>
                <a:spcPct val="90000"/>
              </a:lnSpc>
              <a:spcBef>
                <a:spcPct val="30000"/>
              </a:spcBef>
            </a:pPr>
            <a:r>
              <a:rPr lang="en-GB" altLang="en-US" sz="2400"/>
              <a:t>If the next user coming to this machine enters username and password on the fake login screen, these values are captured by the program. </a:t>
            </a:r>
          </a:p>
          <a:p>
            <a:pPr lvl="1" eaLnBrk="1" hangingPunct="1">
              <a:lnSpc>
                <a:spcPct val="90000"/>
              </a:lnSpc>
              <a:spcBef>
                <a:spcPct val="30000"/>
              </a:spcBef>
            </a:pPr>
            <a:r>
              <a:rPr lang="en-GB" altLang="en-US" sz="2000"/>
              <a:t>Login is then typically aborted with a (fake) error message and the spoofing program terminates. </a:t>
            </a:r>
          </a:p>
          <a:p>
            <a:pPr lvl="1" eaLnBrk="1" hangingPunct="1">
              <a:lnSpc>
                <a:spcPct val="90000"/>
              </a:lnSpc>
              <a:spcBef>
                <a:spcPct val="30000"/>
              </a:spcBef>
            </a:pPr>
            <a:r>
              <a:rPr lang="en-GB" altLang="en-US" sz="2000"/>
              <a:t>Control returned to operating system, which now prompts the user with a genuine login request. </a:t>
            </a:r>
          </a:p>
          <a:p>
            <a:pPr eaLnBrk="1" hangingPunct="1">
              <a:lnSpc>
                <a:spcPct val="90000"/>
              </a:lnSpc>
              <a:spcBef>
                <a:spcPct val="30000"/>
              </a:spcBef>
              <a:buFont typeface="Wingdings" panose="05000000000000000000" pitchFamily="2" charset="2"/>
              <a:buNone/>
            </a:pPr>
            <a:endParaRPr lang="en-GB"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CED17F3-188F-4891-9AA2-B7A19708659B}"/>
              </a:ext>
            </a:extLst>
          </p:cNvPr>
          <p:cNvSpPr>
            <a:spLocks noGrp="1" noChangeArrowheads="1"/>
          </p:cNvSpPr>
          <p:nvPr>
            <p:ph type="title"/>
          </p:nvPr>
        </p:nvSpPr>
        <p:spPr>
          <a:xfrm>
            <a:off x="1798638" y="260350"/>
            <a:ext cx="7345362" cy="792163"/>
          </a:xfrm>
        </p:spPr>
        <p:txBody>
          <a:bodyPr/>
          <a:lstStyle/>
          <a:p>
            <a:pPr eaLnBrk="1" hangingPunct="1"/>
            <a:r>
              <a:rPr lang="en-GB" altLang="en-US"/>
              <a:t>Countermeasures</a:t>
            </a:r>
          </a:p>
        </p:txBody>
      </p:sp>
      <p:sp>
        <p:nvSpPr>
          <p:cNvPr id="31747" name="Rectangle 3">
            <a:extLst>
              <a:ext uri="{FF2B5EF4-FFF2-40B4-BE49-F238E27FC236}">
                <a16:creationId xmlns:a16="http://schemas.microsoft.com/office/drawing/2014/main" id="{027981BF-444C-4BFA-BA22-0F80D53A2BA0}"/>
              </a:ext>
            </a:extLst>
          </p:cNvPr>
          <p:cNvSpPr>
            <a:spLocks noGrp="1" noChangeArrowheads="1"/>
          </p:cNvSpPr>
          <p:nvPr>
            <p:ph idx="1"/>
          </p:nvPr>
        </p:nvSpPr>
        <p:spPr/>
        <p:txBody>
          <a:bodyPr/>
          <a:lstStyle/>
          <a:p>
            <a:pPr eaLnBrk="1" hangingPunct="1">
              <a:spcBef>
                <a:spcPct val="35000"/>
              </a:spcBef>
            </a:pPr>
            <a:r>
              <a:rPr lang="en-GB" altLang="en-US" sz="2400"/>
              <a:t>Display number of failed logins: may indicate to the user that an attack has happened. </a:t>
            </a:r>
          </a:p>
          <a:p>
            <a:pPr eaLnBrk="1" hangingPunct="1">
              <a:spcBef>
                <a:spcPct val="35000"/>
              </a:spcBef>
            </a:pPr>
            <a:r>
              <a:rPr lang="en-GB" altLang="en-US" sz="2400">
                <a:solidFill>
                  <a:schemeClr val="accent2"/>
                </a:solidFill>
              </a:rPr>
              <a:t>Trusted path</a:t>
            </a:r>
            <a:r>
              <a:rPr lang="en-GB" altLang="en-US" sz="2400"/>
              <a:t>: guarantee that user communicates with the operating system and not with a spoofing program; e.g., Windows has a </a:t>
            </a:r>
            <a:r>
              <a:rPr lang="en-GB" altLang="en-US" sz="2400">
                <a:solidFill>
                  <a:schemeClr val="accent2"/>
                </a:solidFill>
              </a:rPr>
              <a:t>secure attention key</a:t>
            </a:r>
            <a:r>
              <a:rPr lang="en-GB" altLang="en-US" sz="2400"/>
              <a:t> CTRL+ALT+DEL for invoking the operating system logon screen. </a:t>
            </a:r>
          </a:p>
          <a:p>
            <a:pPr eaLnBrk="1" hangingPunct="1">
              <a:spcBef>
                <a:spcPct val="35000"/>
              </a:spcBef>
            </a:pPr>
            <a:r>
              <a:rPr lang="en-GB" altLang="en-US" sz="2400">
                <a:solidFill>
                  <a:schemeClr val="accent2"/>
                </a:solidFill>
              </a:rPr>
              <a:t>Mutual authentication</a:t>
            </a:r>
            <a:r>
              <a:rPr lang="en-GB" altLang="en-US" sz="2400"/>
              <a:t>: user authenticated to system, system authenticated to user.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8F253CD-B56E-439C-90F2-9DA4160A6B19}"/>
              </a:ext>
            </a:extLst>
          </p:cNvPr>
          <p:cNvSpPr>
            <a:spLocks noGrp="1" noChangeArrowheads="1"/>
          </p:cNvSpPr>
          <p:nvPr>
            <p:ph type="title"/>
          </p:nvPr>
        </p:nvSpPr>
        <p:spPr>
          <a:xfrm>
            <a:off x="1798638" y="260350"/>
            <a:ext cx="7345362" cy="792163"/>
          </a:xfrm>
        </p:spPr>
        <p:txBody>
          <a:bodyPr/>
          <a:lstStyle/>
          <a:p>
            <a:pPr eaLnBrk="1" hangingPunct="1"/>
            <a:r>
              <a:rPr lang="en-GB" altLang="en-US"/>
              <a:t>Phishing</a:t>
            </a:r>
          </a:p>
        </p:txBody>
      </p:sp>
      <p:sp>
        <p:nvSpPr>
          <p:cNvPr id="32771" name="Rectangle 3">
            <a:extLst>
              <a:ext uri="{FF2B5EF4-FFF2-40B4-BE49-F238E27FC236}">
                <a16:creationId xmlns:a16="http://schemas.microsoft.com/office/drawing/2014/main" id="{73950D5E-66B2-476E-996B-18969C53A9AE}"/>
              </a:ext>
            </a:extLst>
          </p:cNvPr>
          <p:cNvSpPr>
            <a:spLocks noGrp="1" noChangeArrowheads="1"/>
          </p:cNvSpPr>
          <p:nvPr>
            <p:ph idx="1"/>
          </p:nvPr>
        </p:nvSpPr>
        <p:spPr/>
        <p:txBody>
          <a:bodyPr/>
          <a:lstStyle/>
          <a:p>
            <a:pPr eaLnBrk="1" hangingPunct="1">
              <a:spcBef>
                <a:spcPct val="35000"/>
              </a:spcBef>
            </a:pPr>
            <a:r>
              <a:rPr lang="en-GB" altLang="en-US" sz="2400">
                <a:solidFill>
                  <a:schemeClr val="accent2"/>
                </a:solidFill>
              </a:rPr>
              <a:t>Phishing</a:t>
            </a:r>
            <a:r>
              <a:rPr lang="en-GB" altLang="en-US" sz="2400"/>
              <a:t>: attacker impersonates the system to trick a user into releasing the password to the attacker. </a:t>
            </a:r>
          </a:p>
          <a:p>
            <a:pPr lvl="1" eaLnBrk="1" hangingPunct="1">
              <a:spcBef>
                <a:spcPct val="35000"/>
              </a:spcBef>
            </a:pPr>
            <a:r>
              <a:rPr lang="en-GB" altLang="en-US" sz="2000"/>
              <a:t>E.g., a message could claim to come from a service you are using, tell you about an upgrade of the security procedures, and ask you to enter your username and password at the new security site that will offer stronger protection. </a:t>
            </a:r>
          </a:p>
          <a:p>
            <a:pPr eaLnBrk="1" hangingPunct="1">
              <a:spcBef>
                <a:spcPct val="35000"/>
              </a:spcBef>
            </a:pPr>
            <a:r>
              <a:rPr lang="en-GB" altLang="en-US" sz="2400"/>
              <a:t>Take care to enter your passwords only at the “right” site (but how do you know?)</a:t>
            </a:r>
          </a:p>
          <a:p>
            <a:pPr eaLnBrk="1" hangingPunct="1">
              <a:spcBef>
                <a:spcPct val="35000"/>
              </a:spcBef>
            </a:pPr>
            <a:r>
              <a:rPr lang="en-GB" altLang="en-US" sz="2400">
                <a:solidFill>
                  <a:schemeClr val="accent2"/>
                </a:solidFill>
              </a:rPr>
              <a:t>Social engineering</a:t>
            </a:r>
            <a:r>
              <a:rPr lang="en-GB" altLang="en-US" sz="2400"/>
              <a:t>: attacker impersonates the user to trick a system operator into releasing the password to the attacker.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198C9FD-3DC6-4F8C-9DE9-CADF288263F4}"/>
              </a:ext>
            </a:extLst>
          </p:cNvPr>
          <p:cNvSpPr>
            <a:spLocks noGrp="1" noChangeArrowheads="1"/>
          </p:cNvSpPr>
          <p:nvPr>
            <p:ph type="title"/>
          </p:nvPr>
        </p:nvSpPr>
        <p:spPr>
          <a:xfrm>
            <a:off x="1798638" y="260350"/>
            <a:ext cx="7345362" cy="792163"/>
          </a:xfrm>
        </p:spPr>
        <p:txBody>
          <a:bodyPr/>
          <a:lstStyle/>
          <a:p>
            <a:pPr eaLnBrk="1" hangingPunct="1"/>
            <a:r>
              <a:rPr lang="en-GB" altLang="en-US"/>
              <a:t>Protecting the Password File</a:t>
            </a:r>
          </a:p>
        </p:txBody>
      </p:sp>
      <p:sp>
        <p:nvSpPr>
          <p:cNvPr id="33795" name="Rectangle 3">
            <a:extLst>
              <a:ext uri="{FF2B5EF4-FFF2-40B4-BE49-F238E27FC236}">
                <a16:creationId xmlns:a16="http://schemas.microsoft.com/office/drawing/2014/main" id="{F6C42D6F-8ABD-40CE-AAE7-7AC1CDD19D80}"/>
              </a:ext>
            </a:extLst>
          </p:cNvPr>
          <p:cNvSpPr>
            <a:spLocks noGrp="1" noChangeArrowheads="1"/>
          </p:cNvSpPr>
          <p:nvPr>
            <p:ph idx="1"/>
          </p:nvPr>
        </p:nvSpPr>
        <p:spPr>
          <a:xfrm>
            <a:off x="685800" y="1341438"/>
            <a:ext cx="7772400" cy="4652962"/>
          </a:xfrm>
        </p:spPr>
        <p:txBody>
          <a:bodyPr/>
          <a:lstStyle/>
          <a:p>
            <a:pPr eaLnBrk="1" hangingPunct="1">
              <a:spcBef>
                <a:spcPct val="35000"/>
              </a:spcBef>
            </a:pPr>
            <a:r>
              <a:rPr lang="en-GB" altLang="en-US" sz="2400"/>
              <a:t>Operating system maintains a file with user names and passwords</a:t>
            </a:r>
          </a:p>
          <a:p>
            <a:pPr eaLnBrk="1" hangingPunct="1">
              <a:spcBef>
                <a:spcPct val="35000"/>
              </a:spcBef>
            </a:pPr>
            <a:r>
              <a:rPr lang="en-GB" altLang="en-US" sz="2400"/>
              <a:t>Attacker could try to compromise the confidentiality or integrity of this </a:t>
            </a:r>
            <a:r>
              <a:rPr lang="en-GB" altLang="en-US" sz="2400">
                <a:solidFill>
                  <a:schemeClr val="accent2"/>
                </a:solidFill>
              </a:rPr>
              <a:t>password file</a:t>
            </a:r>
            <a:r>
              <a:rPr lang="en-GB" altLang="en-US" sz="2400"/>
              <a:t>.</a:t>
            </a:r>
          </a:p>
          <a:p>
            <a:pPr eaLnBrk="1" hangingPunct="1">
              <a:spcBef>
                <a:spcPct val="35000"/>
              </a:spcBef>
            </a:pPr>
            <a:r>
              <a:rPr lang="en-GB" altLang="en-US" sz="2400"/>
              <a:t>Options for protecting the password file:</a:t>
            </a:r>
          </a:p>
          <a:p>
            <a:pPr lvl="1" eaLnBrk="1" hangingPunct="1">
              <a:spcBef>
                <a:spcPct val="35000"/>
              </a:spcBef>
            </a:pPr>
            <a:r>
              <a:rPr lang="en-GB" altLang="en-US" sz="2000"/>
              <a:t>cryptographic protection,</a:t>
            </a:r>
          </a:p>
          <a:p>
            <a:pPr lvl="1" eaLnBrk="1" hangingPunct="1">
              <a:spcBef>
                <a:spcPct val="35000"/>
              </a:spcBef>
            </a:pPr>
            <a:r>
              <a:rPr lang="en-GB" altLang="en-US" sz="2000"/>
              <a:t>access control enforced by the operating system,</a:t>
            </a:r>
          </a:p>
          <a:p>
            <a:pPr lvl="1" eaLnBrk="1" hangingPunct="1">
              <a:spcBef>
                <a:spcPct val="35000"/>
              </a:spcBef>
            </a:pPr>
            <a:r>
              <a:rPr lang="en-GB" altLang="en-US" sz="2000"/>
              <a:t>combination of cryptographic protection and access control, possibly with further measures to slow down dictionary attacks.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A4F7638-E64B-4F1A-82F6-87AAD8E4AE54}"/>
              </a:ext>
            </a:extLst>
          </p:cNvPr>
          <p:cNvSpPr>
            <a:spLocks noGrp="1" noChangeArrowheads="1"/>
          </p:cNvSpPr>
          <p:nvPr>
            <p:ph type="title"/>
          </p:nvPr>
        </p:nvSpPr>
        <p:spPr>
          <a:xfrm>
            <a:off x="1798638" y="260350"/>
            <a:ext cx="7345362" cy="792163"/>
          </a:xfrm>
        </p:spPr>
        <p:txBody>
          <a:bodyPr/>
          <a:lstStyle/>
          <a:p>
            <a:pPr eaLnBrk="1" hangingPunct="1"/>
            <a:r>
              <a:rPr lang="en-GB" altLang="en-US"/>
              <a:t>Agenda</a:t>
            </a:r>
          </a:p>
        </p:txBody>
      </p:sp>
      <p:sp>
        <p:nvSpPr>
          <p:cNvPr id="16387" name="Rectangle 3">
            <a:extLst>
              <a:ext uri="{FF2B5EF4-FFF2-40B4-BE49-F238E27FC236}">
                <a16:creationId xmlns:a16="http://schemas.microsoft.com/office/drawing/2014/main" id="{B7A95218-9724-4CF5-ADC3-6B1CD8685BD8}"/>
              </a:ext>
            </a:extLst>
          </p:cNvPr>
          <p:cNvSpPr>
            <a:spLocks noGrp="1" noChangeArrowheads="1"/>
          </p:cNvSpPr>
          <p:nvPr>
            <p:ph idx="1"/>
          </p:nvPr>
        </p:nvSpPr>
        <p:spPr>
          <a:xfrm>
            <a:off x="685800" y="1420813"/>
            <a:ext cx="7772400" cy="4810125"/>
          </a:xfrm>
        </p:spPr>
        <p:txBody>
          <a:bodyPr/>
          <a:lstStyle/>
          <a:p>
            <a:pPr eaLnBrk="1" hangingPunct="1"/>
            <a:r>
              <a:rPr lang="en-GB" altLang="en-US" sz="2400"/>
              <a:t>User authentication</a:t>
            </a:r>
          </a:p>
          <a:p>
            <a:pPr eaLnBrk="1" hangingPunct="1"/>
            <a:r>
              <a:rPr lang="en-GB" altLang="en-US" sz="2400"/>
              <a:t>Identification &amp; authentication</a:t>
            </a:r>
          </a:p>
          <a:p>
            <a:pPr eaLnBrk="1" hangingPunct="1"/>
            <a:r>
              <a:rPr lang="en-GB" altLang="en-US" sz="2400"/>
              <a:t>Passwords</a:t>
            </a:r>
          </a:p>
          <a:p>
            <a:pPr lvl="1" eaLnBrk="1" hangingPunct="1">
              <a:lnSpc>
                <a:spcPct val="80000"/>
              </a:lnSpc>
            </a:pPr>
            <a:r>
              <a:rPr lang="en-GB" altLang="en-US" sz="2000"/>
              <a:t>how to get the password to the user</a:t>
            </a:r>
          </a:p>
          <a:p>
            <a:pPr lvl="1" eaLnBrk="1" hangingPunct="1">
              <a:lnSpc>
                <a:spcPct val="80000"/>
              </a:lnSpc>
            </a:pPr>
            <a:r>
              <a:rPr lang="en-GB" altLang="en-US" sz="2000"/>
              <a:t>forgotten passwords</a:t>
            </a:r>
          </a:p>
          <a:p>
            <a:pPr lvl="1" eaLnBrk="1" hangingPunct="1">
              <a:lnSpc>
                <a:spcPct val="80000"/>
              </a:lnSpc>
            </a:pPr>
            <a:r>
              <a:rPr lang="en-GB" altLang="en-US" sz="2000"/>
              <a:t>password guessing</a:t>
            </a:r>
          </a:p>
          <a:p>
            <a:pPr lvl="1" eaLnBrk="1" hangingPunct="1">
              <a:lnSpc>
                <a:spcPct val="80000"/>
              </a:lnSpc>
            </a:pPr>
            <a:r>
              <a:rPr lang="en-GB" altLang="en-US" sz="2000"/>
              <a:t>password spoofing</a:t>
            </a:r>
          </a:p>
          <a:p>
            <a:pPr lvl="1" eaLnBrk="1" hangingPunct="1">
              <a:lnSpc>
                <a:spcPct val="80000"/>
              </a:lnSpc>
            </a:pPr>
            <a:r>
              <a:rPr lang="en-GB" altLang="en-US" sz="2000"/>
              <a:t>compromise of the password file</a:t>
            </a:r>
          </a:p>
          <a:p>
            <a:pPr eaLnBrk="1" hangingPunct="1"/>
            <a:r>
              <a:rPr lang="en-GB" altLang="en-US" sz="2400"/>
              <a:t>Biometrics</a:t>
            </a:r>
          </a:p>
          <a:p>
            <a:pPr eaLnBrk="1" hangingPunct="1"/>
            <a:r>
              <a:rPr lang="en-GB" altLang="en-US" sz="2400"/>
              <a:t>TOCTTOU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BFF4090-2C5E-4068-9963-7F6D492CA35F}"/>
              </a:ext>
            </a:extLst>
          </p:cNvPr>
          <p:cNvSpPr>
            <a:spLocks noGrp="1" noChangeArrowheads="1"/>
          </p:cNvSpPr>
          <p:nvPr>
            <p:ph type="title"/>
          </p:nvPr>
        </p:nvSpPr>
        <p:spPr>
          <a:xfrm>
            <a:off x="1798638" y="260350"/>
            <a:ext cx="7345362" cy="792163"/>
          </a:xfrm>
        </p:spPr>
        <p:txBody>
          <a:bodyPr/>
          <a:lstStyle/>
          <a:p>
            <a:pPr eaLnBrk="1" hangingPunct="1"/>
            <a:r>
              <a:rPr lang="en-GB" altLang="en-US"/>
              <a:t>One-way Functions</a:t>
            </a:r>
          </a:p>
        </p:txBody>
      </p:sp>
      <p:sp>
        <p:nvSpPr>
          <p:cNvPr id="34819" name="Rectangle 3">
            <a:extLst>
              <a:ext uri="{FF2B5EF4-FFF2-40B4-BE49-F238E27FC236}">
                <a16:creationId xmlns:a16="http://schemas.microsoft.com/office/drawing/2014/main" id="{75471CAF-F32C-450B-8DCF-664569068653}"/>
              </a:ext>
            </a:extLst>
          </p:cNvPr>
          <p:cNvSpPr>
            <a:spLocks noGrp="1" noChangeArrowheads="1"/>
          </p:cNvSpPr>
          <p:nvPr>
            <p:ph idx="1"/>
          </p:nvPr>
        </p:nvSpPr>
        <p:spPr>
          <a:xfrm>
            <a:off x="685800" y="1341438"/>
            <a:ext cx="7772400" cy="4889500"/>
          </a:xfrm>
        </p:spPr>
        <p:txBody>
          <a:bodyPr/>
          <a:lstStyle/>
          <a:p>
            <a:pPr eaLnBrk="1" hangingPunct="1">
              <a:spcBef>
                <a:spcPct val="35000"/>
              </a:spcBef>
            </a:pPr>
            <a:r>
              <a:rPr lang="en-GB" altLang="en-US" sz="2400"/>
              <a:t>For cryptographic protection we can use one-way functions (cryptographic hash functions).</a:t>
            </a:r>
          </a:p>
          <a:p>
            <a:pPr eaLnBrk="1" hangingPunct="1">
              <a:spcBef>
                <a:spcPct val="35000"/>
              </a:spcBef>
            </a:pPr>
            <a:r>
              <a:rPr lang="en-GB" altLang="en-US" sz="2400"/>
              <a:t>Definition: A one-way function </a:t>
            </a:r>
            <a:r>
              <a:rPr lang="en-GB" altLang="en-US" sz="2400" i="1">
                <a:solidFill>
                  <a:schemeClr val="accent2"/>
                </a:solidFill>
              </a:rPr>
              <a:t>f </a:t>
            </a:r>
            <a:r>
              <a:rPr lang="en-GB" altLang="en-US" sz="2400"/>
              <a:t>is a function that is relatively easy to compute but hard to reverse. </a:t>
            </a:r>
          </a:p>
          <a:p>
            <a:pPr lvl="1" eaLnBrk="1" hangingPunct="1">
              <a:spcBef>
                <a:spcPct val="35000"/>
              </a:spcBef>
            </a:pPr>
            <a:r>
              <a:rPr lang="en-GB" altLang="en-US" sz="2000"/>
              <a:t>Given an input </a:t>
            </a:r>
            <a:r>
              <a:rPr lang="en-GB" altLang="en-US" sz="2000" i="1">
                <a:solidFill>
                  <a:schemeClr val="accent2"/>
                </a:solidFill>
              </a:rPr>
              <a:t>x</a:t>
            </a:r>
            <a:r>
              <a:rPr lang="en-GB" altLang="en-US" sz="2000"/>
              <a:t> it is easy to compute </a:t>
            </a:r>
            <a:r>
              <a:rPr lang="en-GB" altLang="en-US" sz="2000" i="1">
                <a:solidFill>
                  <a:schemeClr val="accent2"/>
                </a:solidFill>
              </a:rPr>
              <a:t>f</a:t>
            </a:r>
            <a:r>
              <a:rPr lang="en-GB" altLang="en-US" sz="2000">
                <a:solidFill>
                  <a:schemeClr val="accent2"/>
                </a:solidFill>
              </a:rPr>
              <a:t>(</a:t>
            </a:r>
            <a:r>
              <a:rPr lang="en-GB" altLang="en-US" sz="2000" i="1">
                <a:solidFill>
                  <a:schemeClr val="accent2"/>
                </a:solidFill>
              </a:rPr>
              <a:t>x</a:t>
            </a:r>
            <a:r>
              <a:rPr lang="en-GB" altLang="en-US" sz="2000">
                <a:solidFill>
                  <a:schemeClr val="accent2"/>
                </a:solidFill>
              </a:rPr>
              <a:t>)</a:t>
            </a:r>
            <a:r>
              <a:rPr lang="en-GB" altLang="en-US" sz="2000"/>
              <a:t>, but given an output </a:t>
            </a:r>
            <a:r>
              <a:rPr lang="en-GB" altLang="en-US" sz="2000" i="1">
                <a:solidFill>
                  <a:schemeClr val="accent2"/>
                </a:solidFill>
              </a:rPr>
              <a:t>y</a:t>
            </a:r>
            <a:r>
              <a:rPr lang="en-GB" altLang="en-US" sz="2000"/>
              <a:t> it is hard to find </a:t>
            </a:r>
            <a:r>
              <a:rPr lang="en-GB" altLang="en-US" sz="2000" i="1">
                <a:solidFill>
                  <a:schemeClr val="accent2"/>
                </a:solidFill>
              </a:rPr>
              <a:t>x</a:t>
            </a:r>
            <a:r>
              <a:rPr lang="en-GB" altLang="en-US" sz="2000"/>
              <a:t> so that</a:t>
            </a:r>
            <a:r>
              <a:rPr lang="en-GB" altLang="en-US" sz="2000" i="1"/>
              <a:t> </a:t>
            </a:r>
            <a:r>
              <a:rPr lang="en-GB" altLang="en-US" sz="2000" i="1">
                <a:solidFill>
                  <a:schemeClr val="accent2"/>
                </a:solidFill>
              </a:rPr>
              <a:t>y</a:t>
            </a:r>
            <a:r>
              <a:rPr lang="en-GB" altLang="en-US" sz="2000">
                <a:solidFill>
                  <a:schemeClr val="accent2"/>
                </a:solidFill>
              </a:rPr>
              <a:t> = </a:t>
            </a:r>
            <a:r>
              <a:rPr lang="en-GB" altLang="en-US" sz="2000" i="1">
                <a:solidFill>
                  <a:schemeClr val="accent2"/>
                </a:solidFill>
              </a:rPr>
              <a:t>f</a:t>
            </a:r>
            <a:r>
              <a:rPr lang="en-GB" altLang="en-US" sz="2000">
                <a:solidFill>
                  <a:schemeClr val="accent2"/>
                </a:solidFill>
              </a:rPr>
              <a:t>(</a:t>
            </a:r>
            <a:r>
              <a:rPr lang="en-GB" altLang="en-US" sz="2000" i="1">
                <a:solidFill>
                  <a:schemeClr val="accent2"/>
                </a:solidFill>
              </a:rPr>
              <a:t>x</a:t>
            </a:r>
            <a:r>
              <a:rPr lang="en-GB" altLang="en-US" sz="2000">
                <a:solidFill>
                  <a:schemeClr val="accent2"/>
                </a:solidFill>
              </a:rPr>
              <a:t>)</a:t>
            </a:r>
            <a:r>
              <a:rPr lang="en-GB" altLang="en-US" sz="2000"/>
              <a:t> </a:t>
            </a:r>
          </a:p>
          <a:p>
            <a:pPr eaLnBrk="1" hangingPunct="1">
              <a:spcBef>
                <a:spcPct val="35000"/>
              </a:spcBef>
            </a:pPr>
            <a:r>
              <a:rPr lang="en-GB" altLang="en-US" sz="2400"/>
              <a:t>Instead of the password </a:t>
            </a:r>
            <a:r>
              <a:rPr lang="en-GB" altLang="en-US" sz="2400" i="1">
                <a:solidFill>
                  <a:schemeClr val="accent2"/>
                </a:solidFill>
              </a:rPr>
              <a:t>x</a:t>
            </a:r>
            <a:r>
              <a:rPr lang="en-GB" altLang="en-US" sz="2400"/>
              <a:t>, the value </a:t>
            </a:r>
            <a:r>
              <a:rPr lang="en-GB" altLang="en-US" sz="2400" i="1">
                <a:solidFill>
                  <a:schemeClr val="accent2"/>
                </a:solidFill>
              </a:rPr>
              <a:t>f</a:t>
            </a:r>
            <a:r>
              <a:rPr lang="en-GB" altLang="en-US" sz="2400">
                <a:solidFill>
                  <a:schemeClr val="accent2"/>
                </a:solidFill>
              </a:rPr>
              <a:t>(</a:t>
            </a:r>
            <a:r>
              <a:rPr lang="en-GB" altLang="en-US" sz="2400" i="1">
                <a:solidFill>
                  <a:schemeClr val="accent2"/>
                </a:solidFill>
              </a:rPr>
              <a:t>x</a:t>
            </a:r>
            <a:r>
              <a:rPr lang="en-GB" altLang="en-US" sz="2400">
                <a:solidFill>
                  <a:schemeClr val="accent2"/>
                </a:solidFill>
              </a:rPr>
              <a:t>)</a:t>
            </a:r>
            <a:r>
              <a:rPr lang="en-GB" altLang="en-US" sz="2400"/>
              <a:t> is stored in the password file; when a user logs in entering a password </a:t>
            </a:r>
            <a:r>
              <a:rPr lang="en-GB" altLang="en-US" sz="2400" i="1">
                <a:solidFill>
                  <a:schemeClr val="accent2"/>
                </a:solidFill>
              </a:rPr>
              <a:t>x’</a:t>
            </a:r>
            <a:r>
              <a:rPr lang="en-GB" altLang="en-US" sz="2400"/>
              <a:t>, the system applies the one-way function </a:t>
            </a:r>
            <a:r>
              <a:rPr lang="en-GB" altLang="en-US" sz="2400" i="1">
                <a:solidFill>
                  <a:schemeClr val="accent2"/>
                </a:solidFill>
              </a:rPr>
              <a:t>f </a:t>
            </a:r>
            <a:r>
              <a:rPr lang="en-GB" altLang="en-US" sz="2400"/>
              <a:t>and compares </a:t>
            </a:r>
            <a:r>
              <a:rPr lang="en-GB" altLang="en-US" sz="2400" i="1">
                <a:solidFill>
                  <a:schemeClr val="accent2"/>
                </a:solidFill>
              </a:rPr>
              <a:t>f</a:t>
            </a:r>
            <a:r>
              <a:rPr lang="en-GB" altLang="en-US" sz="2400">
                <a:solidFill>
                  <a:schemeClr val="accent2"/>
                </a:solidFill>
              </a:rPr>
              <a:t>(</a:t>
            </a:r>
            <a:r>
              <a:rPr lang="en-GB" altLang="en-US" sz="2400" i="1">
                <a:solidFill>
                  <a:schemeClr val="accent2"/>
                </a:solidFill>
              </a:rPr>
              <a:t>x’</a:t>
            </a:r>
            <a:r>
              <a:rPr lang="en-GB" altLang="en-US" sz="2400">
                <a:solidFill>
                  <a:schemeClr val="accent2"/>
                </a:solidFill>
              </a:rPr>
              <a:t>)</a:t>
            </a:r>
            <a:r>
              <a:rPr lang="en-GB" altLang="en-US" sz="2400"/>
              <a:t> with the expected value </a:t>
            </a:r>
            <a:r>
              <a:rPr lang="en-GB" altLang="en-US" sz="2400" i="1">
                <a:solidFill>
                  <a:schemeClr val="accent2"/>
                </a:solidFill>
              </a:rPr>
              <a:t>f</a:t>
            </a:r>
            <a:r>
              <a:rPr lang="en-GB" altLang="en-US" sz="2400">
                <a:solidFill>
                  <a:schemeClr val="accent2"/>
                </a:solidFill>
              </a:rPr>
              <a:t>(</a:t>
            </a:r>
            <a:r>
              <a:rPr lang="en-GB" altLang="en-US" sz="2400" i="1">
                <a:solidFill>
                  <a:schemeClr val="accent2"/>
                </a:solidFill>
              </a:rPr>
              <a:t>x</a:t>
            </a:r>
            <a:r>
              <a:rPr lang="en-GB" altLang="en-US" sz="2400">
                <a:solidFill>
                  <a:schemeClr val="accent2"/>
                </a:solidFill>
              </a:rPr>
              <a:t>)</a:t>
            </a:r>
            <a:r>
              <a:rPr lang="en-GB" altLang="en-US" sz="24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D9EF226-12D9-4481-913F-6E3B7A1C37AF}"/>
              </a:ext>
            </a:extLst>
          </p:cNvPr>
          <p:cNvSpPr>
            <a:spLocks noGrp="1" noChangeArrowheads="1"/>
          </p:cNvSpPr>
          <p:nvPr>
            <p:ph type="title"/>
          </p:nvPr>
        </p:nvSpPr>
        <p:spPr>
          <a:xfrm>
            <a:off x="1798638" y="260350"/>
            <a:ext cx="7345362" cy="792163"/>
          </a:xfrm>
        </p:spPr>
        <p:txBody>
          <a:bodyPr/>
          <a:lstStyle/>
          <a:p>
            <a:pPr eaLnBrk="1" hangingPunct="1"/>
            <a:r>
              <a:rPr lang="en-GB" altLang="en-US"/>
              <a:t>Password Salting</a:t>
            </a:r>
          </a:p>
        </p:txBody>
      </p:sp>
      <p:sp>
        <p:nvSpPr>
          <p:cNvPr id="35843" name="Rectangle 3">
            <a:extLst>
              <a:ext uri="{FF2B5EF4-FFF2-40B4-BE49-F238E27FC236}">
                <a16:creationId xmlns:a16="http://schemas.microsoft.com/office/drawing/2014/main" id="{6CE76827-F5C3-4536-8559-E31E31640D12}"/>
              </a:ext>
            </a:extLst>
          </p:cNvPr>
          <p:cNvSpPr>
            <a:spLocks noGrp="1" noChangeArrowheads="1"/>
          </p:cNvSpPr>
          <p:nvPr>
            <p:ph idx="1"/>
          </p:nvPr>
        </p:nvSpPr>
        <p:spPr>
          <a:xfrm>
            <a:off x="685800" y="1341438"/>
            <a:ext cx="7772400" cy="4179887"/>
          </a:xfrm>
        </p:spPr>
        <p:txBody>
          <a:bodyPr/>
          <a:lstStyle/>
          <a:p>
            <a:pPr eaLnBrk="1" hangingPunct="1">
              <a:spcBef>
                <a:spcPct val="35000"/>
              </a:spcBef>
            </a:pPr>
            <a:r>
              <a:rPr lang="en-GB" altLang="en-US" sz="2400"/>
              <a:t>Following common practice we refer to </a:t>
            </a:r>
            <a:r>
              <a:rPr lang="en-GB" altLang="en-US" sz="2400" i="1">
                <a:solidFill>
                  <a:schemeClr val="accent2"/>
                </a:solidFill>
              </a:rPr>
              <a:t>f</a:t>
            </a:r>
            <a:r>
              <a:rPr lang="en-GB" altLang="en-US" sz="2400">
                <a:solidFill>
                  <a:schemeClr val="accent2"/>
                </a:solidFill>
              </a:rPr>
              <a:t>(</a:t>
            </a:r>
            <a:r>
              <a:rPr lang="en-GB" altLang="en-US" sz="2400" i="1">
                <a:solidFill>
                  <a:schemeClr val="accent2"/>
                </a:solidFill>
              </a:rPr>
              <a:t>x</a:t>
            </a:r>
            <a:r>
              <a:rPr lang="en-GB" altLang="en-US" sz="2400">
                <a:solidFill>
                  <a:schemeClr val="accent2"/>
                </a:solidFill>
              </a:rPr>
              <a:t>)</a:t>
            </a:r>
            <a:r>
              <a:rPr lang="en-GB" altLang="en-US" sz="2400"/>
              <a:t> as the encrypted password; to be precise, it is the hash of </a:t>
            </a:r>
            <a:r>
              <a:rPr lang="en-GB" altLang="en-US" sz="2400" i="1">
                <a:solidFill>
                  <a:schemeClr val="accent2"/>
                </a:solidFill>
              </a:rPr>
              <a:t>x</a:t>
            </a:r>
            <a:r>
              <a:rPr lang="en-GB" altLang="en-US" sz="2400"/>
              <a:t>. (More about encryption and hashing later.)</a:t>
            </a:r>
          </a:p>
          <a:p>
            <a:pPr eaLnBrk="1" hangingPunct="1">
              <a:spcBef>
                <a:spcPct val="35000"/>
              </a:spcBef>
            </a:pPr>
            <a:r>
              <a:rPr lang="en-GB" altLang="en-US" sz="2400"/>
              <a:t>To slow down dictionary attacks, a </a:t>
            </a:r>
            <a:r>
              <a:rPr lang="en-GB" altLang="en-US" sz="2400">
                <a:solidFill>
                  <a:schemeClr val="accent2"/>
                </a:solidFill>
              </a:rPr>
              <a:t>salt</a:t>
            </a:r>
            <a:r>
              <a:rPr lang="en-GB" altLang="en-US" sz="2400"/>
              <a:t> is appended to the password before encryption and stored with the encrypted password. </a:t>
            </a:r>
          </a:p>
          <a:p>
            <a:pPr lvl="1" eaLnBrk="1" hangingPunct="1">
              <a:spcBef>
                <a:spcPct val="35000"/>
              </a:spcBef>
            </a:pPr>
            <a:r>
              <a:rPr lang="en-GB" altLang="en-US" sz="2000"/>
              <a:t>If two users have the same password, they will now have different entries in the file of encrypted passwords. </a:t>
            </a:r>
          </a:p>
          <a:p>
            <a:pPr lvl="1" eaLnBrk="1" hangingPunct="1">
              <a:spcBef>
                <a:spcPct val="35000"/>
              </a:spcBef>
            </a:pPr>
            <a:r>
              <a:rPr lang="en-GB" altLang="en-US" sz="2000"/>
              <a:t>Example: Unix uses a 12 bit salt.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372F332-2CCC-4EA6-B117-FD66860F4403}"/>
              </a:ext>
            </a:extLst>
          </p:cNvPr>
          <p:cNvSpPr>
            <a:spLocks noGrp="1" noChangeArrowheads="1"/>
          </p:cNvSpPr>
          <p:nvPr>
            <p:ph type="title"/>
          </p:nvPr>
        </p:nvSpPr>
        <p:spPr>
          <a:xfrm>
            <a:off x="1798638" y="260350"/>
            <a:ext cx="7345362" cy="792163"/>
          </a:xfrm>
        </p:spPr>
        <p:txBody>
          <a:bodyPr/>
          <a:lstStyle/>
          <a:p>
            <a:pPr eaLnBrk="1" hangingPunct="1"/>
            <a:r>
              <a:rPr lang="en-GB" altLang="en-US"/>
              <a:t>Access Control Settings</a:t>
            </a:r>
          </a:p>
        </p:txBody>
      </p:sp>
      <p:sp>
        <p:nvSpPr>
          <p:cNvPr id="36867" name="Rectangle 3">
            <a:extLst>
              <a:ext uri="{FF2B5EF4-FFF2-40B4-BE49-F238E27FC236}">
                <a16:creationId xmlns:a16="http://schemas.microsoft.com/office/drawing/2014/main" id="{F92F0742-EEC2-4D6F-9881-2265FB46D312}"/>
              </a:ext>
            </a:extLst>
          </p:cNvPr>
          <p:cNvSpPr>
            <a:spLocks noGrp="1" noChangeArrowheads="1"/>
          </p:cNvSpPr>
          <p:nvPr>
            <p:ph idx="1"/>
          </p:nvPr>
        </p:nvSpPr>
        <p:spPr/>
        <p:txBody>
          <a:bodyPr/>
          <a:lstStyle/>
          <a:p>
            <a:pPr eaLnBrk="1" hangingPunct="1">
              <a:lnSpc>
                <a:spcPct val="90000"/>
              </a:lnSpc>
            </a:pPr>
            <a:r>
              <a:rPr lang="en-GB" altLang="en-US" sz="2400"/>
              <a:t>Only privileged users must have </a:t>
            </a:r>
            <a:r>
              <a:rPr lang="en-GB" altLang="en-US" sz="2400">
                <a:solidFill>
                  <a:schemeClr val="accent2"/>
                </a:solidFill>
              </a:rPr>
              <a:t>write access</a:t>
            </a:r>
            <a:r>
              <a:rPr lang="en-GB" altLang="en-US" sz="2400"/>
              <a:t> to the password file. </a:t>
            </a:r>
          </a:p>
          <a:p>
            <a:pPr lvl="1" eaLnBrk="1" hangingPunct="1">
              <a:lnSpc>
                <a:spcPct val="90000"/>
              </a:lnSpc>
            </a:pPr>
            <a:r>
              <a:rPr lang="en-GB" altLang="en-US" sz="2000"/>
              <a:t>Otherwise, an attacker could get access to the data of other users simply by changing their password, even if it is protected by cryptographic means. </a:t>
            </a:r>
          </a:p>
          <a:p>
            <a:pPr eaLnBrk="1" hangingPunct="1">
              <a:lnSpc>
                <a:spcPct val="90000"/>
              </a:lnSpc>
            </a:pPr>
            <a:r>
              <a:rPr lang="en-GB" altLang="en-US" sz="2400"/>
              <a:t>If read access is restricted to privileged users, then passwords in theory could be stored unencrypted. </a:t>
            </a:r>
          </a:p>
          <a:p>
            <a:pPr eaLnBrk="1" hangingPunct="1">
              <a:lnSpc>
                <a:spcPct val="90000"/>
              </a:lnSpc>
            </a:pPr>
            <a:r>
              <a:rPr lang="en-GB" altLang="en-US" sz="2400"/>
              <a:t>If password file contains data required by unprivileged users, passwords must be “encrypted”; such a file can still be used in dictionary attacks. </a:t>
            </a:r>
          </a:p>
          <a:p>
            <a:pPr lvl="1" eaLnBrk="1" hangingPunct="1">
              <a:lnSpc>
                <a:spcPct val="90000"/>
              </a:lnSpc>
            </a:pPr>
            <a:r>
              <a:rPr lang="en-GB" altLang="en-US" sz="2000"/>
              <a:t>Typical example is </a:t>
            </a:r>
            <a:r>
              <a:rPr lang="en-GB" altLang="en-US" sz="2000" b="1">
                <a:latin typeface="Courier New" panose="02070309020205020404" pitchFamily="49" charset="0"/>
              </a:rPr>
              <a:t>/etc/passwd</a:t>
            </a:r>
            <a:r>
              <a:rPr lang="en-GB" altLang="en-US" sz="2000"/>
              <a:t> in Unix; many versions of Unix thus store encrypted passwords in a shadow password file that is not publicly accessible.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29013EF-70E6-43A4-8139-0DFC1CC7EB4B}"/>
              </a:ext>
            </a:extLst>
          </p:cNvPr>
          <p:cNvSpPr>
            <a:spLocks noGrp="1" noChangeArrowheads="1"/>
          </p:cNvSpPr>
          <p:nvPr>
            <p:ph type="title"/>
          </p:nvPr>
        </p:nvSpPr>
        <p:spPr>
          <a:xfrm>
            <a:off x="1798638" y="260350"/>
            <a:ext cx="7345362" cy="792163"/>
          </a:xfrm>
        </p:spPr>
        <p:txBody>
          <a:bodyPr/>
          <a:lstStyle/>
          <a:p>
            <a:pPr eaLnBrk="1" hangingPunct="1"/>
            <a:r>
              <a:rPr lang="en-GB" altLang="en-US"/>
              <a:t>Lesson</a:t>
            </a:r>
          </a:p>
        </p:txBody>
      </p:sp>
      <p:sp>
        <p:nvSpPr>
          <p:cNvPr id="37891" name="Rectangle 3">
            <a:extLst>
              <a:ext uri="{FF2B5EF4-FFF2-40B4-BE49-F238E27FC236}">
                <a16:creationId xmlns:a16="http://schemas.microsoft.com/office/drawing/2014/main" id="{845126B6-D419-41AE-B4A2-DBD9973005CA}"/>
              </a:ext>
            </a:extLst>
          </p:cNvPr>
          <p:cNvSpPr>
            <a:spLocks noGrp="1" noChangeArrowheads="1"/>
          </p:cNvSpPr>
          <p:nvPr>
            <p:ph idx="1"/>
          </p:nvPr>
        </p:nvSpPr>
        <p:spPr>
          <a:xfrm>
            <a:off x="685800" y="1341438"/>
            <a:ext cx="7772400" cy="4416425"/>
          </a:xfrm>
        </p:spPr>
        <p:txBody>
          <a:bodyPr/>
          <a:lstStyle/>
          <a:p>
            <a:pPr eaLnBrk="1" hangingPunct="1">
              <a:spcBef>
                <a:spcPct val="35000"/>
              </a:spcBef>
            </a:pPr>
            <a:r>
              <a:rPr lang="en-GB" altLang="en-US" sz="2400"/>
              <a:t>You have seen examples for two security design principles.</a:t>
            </a:r>
          </a:p>
          <a:p>
            <a:pPr eaLnBrk="1" hangingPunct="1">
              <a:spcBef>
                <a:spcPct val="35000"/>
              </a:spcBef>
            </a:pPr>
            <a:r>
              <a:rPr lang="en-GB" altLang="en-US" sz="2400"/>
              <a:t>Combining mechanisms can enhance protection. </a:t>
            </a:r>
          </a:p>
          <a:p>
            <a:pPr lvl="1" eaLnBrk="1" hangingPunct="1">
              <a:spcBef>
                <a:spcPct val="35000"/>
              </a:spcBef>
            </a:pPr>
            <a:r>
              <a:rPr lang="en-GB" altLang="en-US" sz="2000"/>
              <a:t>Use of encryption and access control to guard password files.</a:t>
            </a:r>
          </a:p>
          <a:p>
            <a:pPr eaLnBrk="1" hangingPunct="1">
              <a:spcBef>
                <a:spcPct val="35000"/>
              </a:spcBef>
            </a:pPr>
            <a:r>
              <a:rPr lang="en-GB" altLang="en-US" sz="2400"/>
              <a:t>Separate security relevant data from data that should be openly available. </a:t>
            </a:r>
          </a:p>
          <a:p>
            <a:pPr lvl="1" eaLnBrk="1" hangingPunct="1">
              <a:spcBef>
                <a:spcPct val="35000"/>
              </a:spcBef>
            </a:pPr>
            <a:r>
              <a:rPr lang="en-GB" altLang="en-US" sz="2000"/>
              <a:t>In Unix, </a:t>
            </a:r>
            <a:r>
              <a:rPr lang="en-GB" altLang="en-US" sz="2000" b="1">
                <a:latin typeface="Courier New" panose="02070309020205020404" pitchFamily="49" charset="0"/>
              </a:rPr>
              <a:t>/etc/passwd</a:t>
            </a:r>
            <a:r>
              <a:rPr lang="en-GB" altLang="en-US" sz="2000"/>
              <a:t> contains both types of data;   shadow password files achieve the desired separation.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3AC3F3B-9FBC-4A70-897D-76340D3F6D08}"/>
              </a:ext>
            </a:extLst>
          </p:cNvPr>
          <p:cNvSpPr>
            <a:spLocks noGrp="1" noChangeArrowheads="1"/>
          </p:cNvSpPr>
          <p:nvPr>
            <p:ph type="title"/>
          </p:nvPr>
        </p:nvSpPr>
        <p:spPr>
          <a:xfrm>
            <a:off x="1798638" y="260350"/>
            <a:ext cx="7345362" cy="792163"/>
          </a:xfrm>
        </p:spPr>
        <p:txBody>
          <a:bodyPr/>
          <a:lstStyle/>
          <a:p>
            <a:pPr eaLnBrk="1" hangingPunct="1"/>
            <a:r>
              <a:rPr lang="en-GB" altLang="en-US"/>
              <a:t>Caching Passwords</a:t>
            </a:r>
          </a:p>
        </p:txBody>
      </p:sp>
      <p:sp>
        <p:nvSpPr>
          <p:cNvPr id="38915" name="Rectangle 3">
            <a:extLst>
              <a:ext uri="{FF2B5EF4-FFF2-40B4-BE49-F238E27FC236}">
                <a16:creationId xmlns:a16="http://schemas.microsoft.com/office/drawing/2014/main" id="{69B43311-8BBE-4214-AAED-65D2B1713863}"/>
              </a:ext>
            </a:extLst>
          </p:cNvPr>
          <p:cNvSpPr>
            <a:spLocks noGrp="1" noChangeArrowheads="1"/>
          </p:cNvSpPr>
          <p:nvPr>
            <p:ph idx="1"/>
          </p:nvPr>
        </p:nvSpPr>
        <p:spPr>
          <a:xfrm>
            <a:off x="685800" y="1341438"/>
            <a:ext cx="7772400" cy="4179887"/>
          </a:xfrm>
        </p:spPr>
        <p:txBody>
          <a:bodyPr/>
          <a:lstStyle/>
          <a:p>
            <a:pPr eaLnBrk="1" hangingPunct="1">
              <a:spcBef>
                <a:spcPct val="35000"/>
              </a:spcBef>
            </a:pPr>
            <a:r>
              <a:rPr lang="en-GB" altLang="en-US" sz="2400"/>
              <a:t>Our description of login has been quite abstract: password travels directly from user to the password checking routine. </a:t>
            </a:r>
          </a:p>
          <a:p>
            <a:pPr eaLnBrk="1" hangingPunct="1">
              <a:spcBef>
                <a:spcPct val="35000"/>
              </a:spcBef>
            </a:pPr>
            <a:r>
              <a:rPr lang="en-GB" altLang="en-US" sz="2400"/>
              <a:t>In reality, it will be held temporarily in intermediate storage locations like buffers, caches, or a web page. </a:t>
            </a:r>
          </a:p>
          <a:p>
            <a:pPr eaLnBrk="1" hangingPunct="1">
              <a:spcBef>
                <a:spcPct val="35000"/>
              </a:spcBef>
            </a:pPr>
            <a:r>
              <a:rPr lang="en-GB" altLang="en-US" sz="2400"/>
              <a:t>The management of these storage locations is normally beyond the control of the user; a password may be kept longer than the user has bargained for.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65648A5-7394-4FF3-AAC2-F746853395C6}"/>
              </a:ext>
            </a:extLst>
          </p:cNvPr>
          <p:cNvSpPr>
            <a:spLocks noGrp="1" noChangeArrowheads="1"/>
          </p:cNvSpPr>
          <p:nvPr>
            <p:ph type="title"/>
          </p:nvPr>
        </p:nvSpPr>
        <p:spPr>
          <a:xfrm>
            <a:off x="1798638" y="260350"/>
            <a:ext cx="7345362" cy="792163"/>
          </a:xfrm>
        </p:spPr>
        <p:txBody>
          <a:bodyPr/>
          <a:lstStyle/>
          <a:p>
            <a:pPr eaLnBrk="1" hangingPunct="1"/>
            <a:r>
              <a:rPr lang="en-GB" altLang="en-US"/>
              <a:t>Single Sign-on</a:t>
            </a:r>
          </a:p>
        </p:txBody>
      </p:sp>
      <p:sp>
        <p:nvSpPr>
          <p:cNvPr id="39939" name="Rectangle 3">
            <a:extLst>
              <a:ext uri="{FF2B5EF4-FFF2-40B4-BE49-F238E27FC236}">
                <a16:creationId xmlns:a16="http://schemas.microsoft.com/office/drawing/2014/main" id="{48CB6E31-8B4C-4087-B718-ADAC577B8BB5}"/>
              </a:ext>
            </a:extLst>
          </p:cNvPr>
          <p:cNvSpPr>
            <a:spLocks noGrp="1" noChangeArrowheads="1"/>
          </p:cNvSpPr>
          <p:nvPr>
            <p:ph idx="1"/>
          </p:nvPr>
        </p:nvSpPr>
        <p:spPr>
          <a:xfrm>
            <a:off x="685800" y="1341438"/>
            <a:ext cx="7773988" cy="4967287"/>
          </a:xfrm>
        </p:spPr>
        <p:txBody>
          <a:bodyPr/>
          <a:lstStyle/>
          <a:p>
            <a:pPr eaLnBrk="1" hangingPunct="1">
              <a:lnSpc>
                <a:spcPct val="95000"/>
              </a:lnSpc>
              <a:spcBef>
                <a:spcPct val="35000"/>
              </a:spcBef>
            </a:pPr>
            <a:r>
              <a:rPr lang="en-GB" altLang="en-US" sz="2400"/>
              <a:t>Having to remember many passwords for different services is a nuisance; with a </a:t>
            </a:r>
            <a:r>
              <a:rPr lang="en-GB" altLang="en-US" sz="2400">
                <a:solidFill>
                  <a:schemeClr val="accent2"/>
                </a:solidFill>
              </a:rPr>
              <a:t>single sign-on service</a:t>
            </a:r>
            <a:r>
              <a:rPr lang="en-GB" altLang="en-US" sz="2400"/>
              <a:t>, you have to enter your password only once. </a:t>
            </a:r>
          </a:p>
          <a:p>
            <a:pPr eaLnBrk="1" hangingPunct="1">
              <a:lnSpc>
                <a:spcPct val="95000"/>
              </a:lnSpc>
              <a:spcBef>
                <a:spcPct val="35000"/>
              </a:spcBef>
            </a:pPr>
            <a:r>
              <a:rPr lang="en-GB" altLang="en-US" sz="2400"/>
              <a:t>A simplistic single-sign on service could store your password and do the job for you whenever you have to authenticate yourself.</a:t>
            </a:r>
          </a:p>
          <a:p>
            <a:pPr lvl="1" eaLnBrk="1" hangingPunct="1">
              <a:lnSpc>
                <a:spcPct val="95000"/>
              </a:lnSpc>
              <a:spcBef>
                <a:spcPct val="35000"/>
              </a:spcBef>
            </a:pPr>
            <a:r>
              <a:rPr lang="en-GB" altLang="en-US" sz="2000"/>
              <a:t>Such a service adds to your convenience but it also raises new security concerns. </a:t>
            </a:r>
          </a:p>
          <a:p>
            <a:pPr eaLnBrk="1" hangingPunct="1">
              <a:lnSpc>
                <a:spcPct val="95000"/>
              </a:lnSpc>
              <a:spcBef>
                <a:spcPct val="35000"/>
              </a:spcBef>
              <a:buClr>
                <a:srgbClr val="CC0000"/>
              </a:buClr>
            </a:pPr>
            <a:r>
              <a:rPr lang="en-GB" altLang="en-US" sz="2400">
                <a:solidFill>
                  <a:srgbClr val="CC0000"/>
                </a:solidFill>
              </a:rPr>
              <a:t>System designers have to balance convenience and security; ease-of-use is an important factor in making IT systems really useful, but many practices which are convenient also introduce new vulnerabilities.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A9B85F2-CC02-40AB-AF97-4FD80B9B67EF}"/>
              </a:ext>
            </a:extLst>
          </p:cNvPr>
          <p:cNvSpPr>
            <a:spLocks noGrp="1" noChangeArrowheads="1"/>
          </p:cNvSpPr>
          <p:nvPr>
            <p:ph type="title"/>
          </p:nvPr>
        </p:nvSpPr>
        <p:spPr>
          <a:xfrm>
            <a:off x="1798638" y="260350"/>
            <a:ext cx="7345362" cy="792163"/>
          </a:xfrm>
        </p:spPr>
        <p:txBody>
          <a:bodyPr/>
          <a:lstStyle/>
          <a:p>
            <a:pPr eaLnBrk="1" hangingPunct="1"/>
            <a:r>
              <a:rPr lang="en-GB" altLang="en-US"/>
              <a:t>More on Authentication</a:t>
            </a:r>
          </a:p>
        </p:txBody>
      </p:sp>
      <p:sp>
        <p:nvSpPr>
          <p:cNvPr id="40963" name="Rectangle 3">
            <a:extLst>
              <a:ext uri="{FF2B5EF4-FFF2-40B4-BE49-F238E27FC236}">
                <a16:creationId xmlns:a16="http://schemas.microsoft.com/office/drawing/2014/main" id="{B6E5BF8C-007E-4F09-B6C9-DA9F65A29094}"/>
              </a:ext>
            </a:extLst>
          </p:cNvPr>
          <p:cNvSpPr>
            <a:spLocks noGrp="1" noChangeArrowheads="1"/>
          </p:cNvSpPr>
          <p:nvPr>
            <p:ph idx="1"/>
          </p:nvPr>
        </p:nvSpPr>
        <p:spPr>
          <a:xfrm>
            <a:off x="685800" y="1341438"/>
            <a:ext cx="7702550" cy="4464050"/>
          </a:xfrm>
        </p:spPr>
        <p:txBody>
          <a:bodyPr/>
          <a:lstStyle/>
          <a:p>
            <a:pPr eaLnBrk="1" hangingPunct="1">
              <a:spcBef>
                <a:spcPct val="35000"/>
              </a:spcBef>
            </a:pPr>
            <a:r>
              <a:rPr lang="en-GB" altLang="en-US" sz="2400"/>
              <a:t>If you are dissatisfied with the level of security provided by passwords, what else can you do? </a:t>
            </a:r>
          </a:p>
          <a:p>
            <a:pPr eaLnBrk="1" hangingPunct="1">
              <a:spcBef>
                <a:spcPct val="35000"/>
              </a:spcBef>
            </a:pPr>
            <a:r>
              <a:rPr lang="en-GB" altLang="en-US" sz="2400"/>
              <a:t>In general, the following options are open. </a:t>
            </a:r>
          </a:p>
          <a:p>
            <a:pPr eaLnBrk="1" hangingPunct="1">
              <a:spcBef>
                <a:spcPct val="35000"/>
              </a:spcBef>
            </a:pPr>
            <a:r>
              <a:rPr lang="en-GB" altLang="en-US" sz="2400"/>
              <a:t>You can be authenticated on the basis of</a:t>
            </a:r>
          </a:p>
          <a:p>
            <a:pPr lvl="1" eaLnBrk="1" hangingPunct="1">
              <a:spcBef>
                <a:spcPct val="35000"/>
              </a:spcBef>
            </a:pPr>
            <a:r>
              <a:rPr lang="en-GB" altLang="en-US" sz="2000"/>
              <a:t>something you know,</a:t>
            </a:r>
          </a:p>
          <a:p>
            <a:pPr lvl="1" eaLnBrk="1" hangingPunct="1">
              <a:spcBef>
                <a:spcPct val="35000"/>
              </a:spcBef>
            </a:pPr>
            <a:r>
              <a:rPr lang="en-GB" altLang="en-US" sz="2000"/>
              <a:t>something you hold,</a:t>
            </a:r>
          </a:p>
          <a:p>
            <a:pPr lvl="1" eaLnBrk="1" hangingPunct="1">
              <a:spcBef>
                <a:spcPct val="35000"/>
              </a:spcBef>
            </a:pPr>
            <a:r>
              <a:rPr lang="en-GB" altLang="en-US" sz="2000"/>
              <a:t>who you are,</a:t>
            </a:r>
          </a:p>
          <a:p>
            <a:pPr lvl="1" eaLnBrk="1" hangingPunct="1">
              <a:spcBef>
                <a:spcPct val="35000"/>
              </a:spcBef>
            </a:pPr>
            <a:r>
              <a:rPr lang="en-GB" altLang="en-US" sz="2000"/>
              <a:t>what you do,</a:t>
            </a:r>
          </a:p>
          <a:p>
            <a:pPr lvl="1" eaLnBrk="1" hangingPunct="1">
              <a:spcBef>
                <a:spcPct val="35000"/>
              </a:spcBef>
            </a:pPr>
            <a:r>
              <a:rPr lang="en-GB" altLang="en-US" sz="2000"/>
              <a:t>where you are.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B373B25-BF47-4D37-8EA6-F6A95A6FC714}"/>
              </a:ext>
            </a:extLst>
          </p:cNvPr>
          <p:cNvSpPr>
            <a:spLocks noGrp="1" noChangeArrowheads="1"/>
          </p:cNvSpPr>
          <p:nvPr>
            <p:ph type="title"/>
          </p:nvPr>
        </p:nvSpPr>
        <p:spPr>
          <a:xfrm>
            <a:off x="1798638" y="260350"/>
            <a:ext cx="7345362" cy="792163"/>
          </a:xfrm>
        </p:spPr>
        <p:txBody>
          <a:bodyPr/>
          <a:lstStyle/>
          <a:p>
            <a:pPr eaLnBrk="1" hangingPunct="1"/>
            <a:r>
              <a:rPr lang="en-GB" altLang="en-US"/>
              <a:t>Something You Know</a:t>
            </a:r>
          </a:p>
        </p:txBody>
      </p:sp>
      <p:sp>
        <p:nvSpPr>
          <p:cNvPr id="41987" name="Rectangle 3">
            <a:extLst>
              <a:ext uri="{FF2B5EF4-FFF2-40B4-BE49-F238E27FC236}">
                <a16:creationId xmlns:a16="http://schemas.microsoft.com/office/drawing/2014/main" id="{6D279CF7-4A28-41F0-9B94-78584069E25A}"/>
              </a:ext>
            </a:extLst>
          </p:cNvPr>
          <p:cNvSpPr>
            <a:spLocks noGrp="1" noChangeArrowheads="1"/>
          </p:cNvSpPr>
          <p:nvPr>
            <p:ph idx="1"/>
          </p:nvPr>
        </p:nvSpPr>
        <p:spPr>
          <a:xfrm>
            <a:off x="685800" y="1341438"/>
            <a:ext cx="7989888" cy="4535487"/>
          </a:xfrm>
        </p:spPr>
        <p:txBody>
          <a:bodyPr/>
          <a:lstStyle/>
          <a:p>
            <a:pPr eaLnBrk="1" hangingPunct="1">
              <a:lnSpc>
                <a:spcPct val="90000"/>
              </a:lnSpc>
            </a:pPr>
            <a:r>
              <a:rPr lang="en-GB" altLang="en-US" sz="2400"/>
              <a:t>The user has to know some secret to be authenticated.</a:t>
            </a:r>
          </a:p>
          <a:p>
            <a:pPr eaLnBrk="1" hangingPunct="1">
              <a:lnSpc>
                <a:spcPct val="90000"/>
              </a:lnSpc>
            </a:pPr>
            <a:r>
              <a:rPr lang="en-GB" altLang="en-US" sz="2400"/>
              <a:t>Examples: password, personal identification number (PIN), personal information like home address, date of birth, name of spouse (used e.g. by banks to authenticate customers on the phone).</a:t>
            </a:r>
          </a:p>
          <a:p>
            <a:pPr eaLnBrk="1" hangingPunct="1">
              <a:lnSpc>
                <a:spcPct val="90000"/>
              </a:lnSpc>
            </a:pPr>
            <a:r>
              <a:rPr lang="en-GB" altLang="en-US" sz="2400"/>
              <a:t>Anybody who obtains your secret “is you”. </a:t>
            </a:r>
          </a:p>
          <a:p>
            <a:pPr eaLnBrk="1" hangingPunct="1">
              <a:lnSpc>
                <a:spcPct val="90000"/>
              </a:lnSpc>
            </a:pPr>
            <a:r>
              <a:rPr lang="en-GB" altLang="en-US" sz="2400"/>
              <a:t>You leave no trace if you pass your secret to somebody else. </a:t>
            </a:r>
          </a:p>
          <a:p>
            <a:pPr eaLnBrk="1" hangingPunct="1">
              <a:lnSpc>
                <a:spcPct val="90000"/>
              </a:lnSpc>
            </a:pPr>
            <a:r>
              <a:rPr lang="en-GB" altLang="en-US" sz="2400"/>
              <a:t>There is a case of computer misuse where somebody has logged in using your username and password.</a:t>
            </a:r>
          </a:p>
          <a:p>
            <a:pPr lvl="1" eaLnBrk="1" hangingPunct="1">
              <a:lnSpc>
                <a:spcPct val="90000"/>
              </a:lnSpc>
            </a:pPr>
            <a:r>
              <a:rPr lang="en-GB" altLang="en-US" sz="2000"/>
              <a:t>Can you prove your innocence? </a:t>
            </a:r>
          </a:p>
          <a:p>
            <a:pPr lvl="1" eaLnBrk="1" hangingPunct="1">
              <a:lnSpc>
                <a:spcPct val="90000"/>
              </a:lnSpc>
            </a:pPr>
            <a:r>
              <a:rPr lang="en-GB" altLang="en-US" sz="2000"/>
              <a:t>Can you prove that you have not divulged your password?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679F96D-7FD1-405A-8FF9-743F15169734}"/>
              </a:ext>
            </a:extLst>
          </p:cNvPr>
          <p:cNvSpPr>
            <a:spLocks noGrp="1" noChangeArrowheads="1"/>
          </p:cNvSpPr>
          <p:nvPr>
            <p:ph type="title"/>
          </p:nvPr>
        </p:nvSpPr>
        <p:spPr>
          <a:xfrm>
            <a:off x="1798638" y="260350"/>
            <a:ext cx="7345362" cy="792163"/>
          </a:xfrm>
        </p:spPr>
        <p:txBody>
          <a:bodyPr/>
          <a:lstStyle/>
          <a:p>
            <a:pPr eaLnBrk="1" hangingPunct="1"/>
            <a:r>
              <a:rPr lang="en-GB" altLang="en-US"/>
              <a:t>Lesson</a:t>
            </a:r>
          </a:p>
        </p:txBody>
      </p:sp>
      <p:sp>
        <p:nvSpPr>
          <p:cNvPr id="43011" name="Rectangle 3">
            <a:extLst>
              <a:ext uri="{FF2B5EF4-FFF2-40B4-BE49-F238E27FC236}">
                <a16:creationId xmlns:a16="http://schemas.microsoft.com/office/drawing/2014/main" id="{C6EFD6F5-0852-45A6-92D2-4224DFAF23AC}"/>
              </a:ext>
            </a:extLst>
          </p:cNvPr>
          <p:cNvSpPr>
            <a:spLocks noGrp="1" noChangeArrowheads="1"/>
          </p:cNvSpPr>
          <p:nvPr>
            <p:ph idx="1"/>
          </p:nvPr>
        </p:nvSpPr>
        <p:spPr>
          <a:xfrm>
            <a:off x="685800" y="1341438"/>
            <a:ext cx="7772400" cy="2681287"/>
          </a:xfrm>
        </p:spPr>
        <p:txBody>
          <a:bodyPr/>
          <a:lstStyle/>
          <a:p>
            <a:pPr eaLnBrk="1" hangingPunct="1">
              <a:spcBef>
                <a:spcPct val="35000"/>
              </a:spcBef>
            </a:pPr>
            <a:r>
              <a:rPr lang="en-GB" altLang="en-US" sz="2400"/>
              <a:t>A password does not authenticate a person. </a:t>
            </a:r>
          </a:p>
          <a:p>
            <a:pPr eaLnBrk="1" hangingPunct="1">
              <a:spcBef>
                <a:spcPct val="35000"/>
              </a:spcBef>
            </a:pPr>
            <a:r>
              <a:rPr lang="en-GB" altLang="en-US" sz="2400"/>
              <a:t>Successful authentication only implies that the user knew a particular secret. </a:t>
            </a:r>
          </a:p>
          <a:p>
            <a:pPr eaLnBrk="1" hangingPunct="1">
              <a:spcBef>
                <a:spcPct val="35000"/>
              </a:spcBef>
            </a:pPr>
            <a:r>
              <a:rPr lang="en-GB" altLang="en-US" sz="2400"/>
              <a:t>There is no way of telling the difference between the legitimate user and an intruder who has obtained that user’s password.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16C11B6-9557-4DC9-BBE2-ED6CCC8B6CAD}"/>
              </a:ext>
            </a:extLst>
          </p:cNvPr>
          <p:cNvSpPr>
            <a:spLocks noGrp="1" noChangeArrowheads="1"/>
          </p:cNvSpPr>
          <p:nvPr>
            <p:ph type="title"/>
          </p:nvPr>
        </p:nvSpPr>
        <p:spPr>
          <a:xfrm>
            <a:off x="1798638" y="260350"/>
            <a:ext cx="7345362" cy="792163"/>
          </a:xfrm>
        </p:spPr>
        <p:txBody>
          <a:bodyPr/>
          <a:lstStyle/>
          <a:p>
            <a:pPr eaLnBrk="1" hangingPunct="1"/>
            <a:r>
              <a:rPr lang="en-GB" altLang="en-US"/>
              <a:t>Something You Hold</a:t>
            </a:r>
          </a:p>
        </p:txBody>
      </p:sp>
      <p:sp>
        <p:nvSpPr>
          <p:cNvPr id="44035" name="Rectangle 3">
            <a:extLst>
              <a:ext uri="{FF2B5EF4-FFF2-40B4-BE49-F238E27FC236}">
                <a16:creationId xmlns:a16="http://schemas.microsoft.com/office/drawing/2014/main" id="{F722DE8E-0396-4CC7-A5C1-DBF20AEEDFDB}"/>
              </a:ext>
            </a:extLst>
          </p:cNvPr>
          <p:cNvSpPr>
            <a:spLocks noGrp="1" noChangeArrowheads="1"/>
          </p:cNvSpPr>
          <p:nvPr>
            <p:ph idx="1"/>
          </p:nvPr>
        </p:nvSpPr>
        <p:spPr/>
        <p:txBody>
          <a:bodyPr/>
          <a:lstStyle/>
          <a:p>
            <a:pPr eaLnBrk="1" hangingPunct="1">
              <a:spcBef>
                <a:spcPct val="35000"/>
              </a:spcBef>
            </a:pPr>
            <a:r>
              <a:rPr lang="en-GB" altLang="en-US" sz="2400"/>
              <a:t>User presents a physical token to be authenticated. </a:t>
            </a:r>
          </a:p>
          <a:p>
            <a:pPr eaLnBrk="1" hangingPunct="1">
              <a:spcBef>
                <a:spcPct val="35000"/>
              </a:spcBef>
            </a:pPr>
            <a:r>
              <a:rPr lang="en-GB" altLang="en-US" sz="2400"/>
              <a:t>Examples: keys, cards or identity tags (access to buildings), </a:t>
            </a:r>
            <a:r>
              <a:rPr lang="en-GB" altLang="en-US" sz="2400">
                <a:solidFill>
                  <a:schemeClr val="accent2"/>
                </a:solidFill>
              </a:rPr>
              <a:t>smart cards</a:t>
            </a:r>
            <a:r>
              <a:rPr lang="en-GB" altLang="en-US" sz="2400"/>
              <a:t>.</a:t>
            </a:r>
          </a:p>
          <a:p>
            <a:pPr eaLnBrk="1" hangingPunct="1">
              <a:spcBef>
                <a:spcPct val="35000"/>
              </a:spcBef>
            </a:pPr>
            <a:r>
              <a:rPr lang="en-GB" altLang="en-US" sz="2400"/>
              <a:t>Physical tokens can be lost or stolen. </a:t>
            </a:r>
          </a:p>
          <a:p>
            <a:pPr eaLnBrk="1" hangingPunct="1">
              <a:spcBef>
                <a:spcPct val="35000"/>
              </a:spcBef>
            </a:pPr>
            <a:r>
              <a:rPr lang="en-GB" altLang="en-US" sz="2400"/>
              <a:t>Anybody who is in possession of the token has the same rights as the legitimate owner.</a:t>
            </a:r>
          </a:p>
          <a:p>
            <a:pPr eaLnBrk="1" hangingPunct="1">
              <a:spcBef>
                <a:spcPct val="35000"/>
              </a:spcBef>
            </a:pPr>
            <a:r>
              <a:rPr lang="en-GB" altLang="en-US" sz="2400"/>
              <a:t>To increase security, physical tokens are often used in combination with something you know, e.g. bank cards come with a PIN or with a photo of the user.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93825F2-3D09-4AE0-99C9-05B1E5039B92}"/>
              </a:ext>
            </a:extLst>
          </p:cNvPr>
          <p:cNvSpPr>
            <a:spLocks noGrp="1" noChangeArrowheads="1"/>
          </p:cNvSpPr>
          <p:nvPr>
            <p:ph type="title"/>
          </p:nvPr>
        </p:nvSpPr>
        <p:spPr>
          <a:xfrm>
            <a:off x="1798638" y="260350"/>
            <a:ext cx="7345362" cy="792163"/>
          </a:xfrm>
        </p:spPr>
        <p:txBody>
          <a:bodyPr/>
          <a:lstStyle/>
          <a:p>
            <a:pPr eaLnBrk="1" hangingPunct="1"/>
            <a:r>
              <a:rPr lang="en-GB" altLang="en-US"/>
              <a:t>Introduction</a:t>
            </a:r>
          </a:p>
        </p:txBody>
      </p:sp>
      <p:sp>
        <p:nvSpPr>
          <p:cNvPr id="17411" name="Rectangle 3">
            <a:extLst>
              <a:ext uri="{FF2B5EF4-FFF2-40B4-BE49-F238E27FC236}">
                <a16:creationId xmlns:a16="http://schemas.microsoft.com/office/drawing/2014/main" id="{EA835FBE-F0EF-4182-88E2-260ADBADD330}"/>
              </a:ext>
            </a:extLst>
          </p:cNvPr>
          <p:cNvSpPr>
            <a:spLocks noGrp="1" noChangeArrowheads="1"/>
          </p:cNvSpPr>
          <p:nvPr>
            <p:ph idx="1"/>
          </p:nvPr>
        </p:nvSpPr>
        <p:spPr/>
        <p:txBody>
          <a:bodyPr/>
          <a:lstStyle/>
          <a:p>
            <a:pPr eaLnBrk="1" hangingPunct="1">
              <a:lnSpc>
                <a:spcPct val="95000"/>
              </a:lnSpc>
              <a:spcBef>
                <a:spcPct val="25000"/>
              </a:spcBef>
            </a:pPr>
            <a:r>
              <a:rPr lang="en-GB" altLang="en-US" sz="2400"/>
              <a:t>A secure system might have to track the identities of the users requesting its services. </a:t>
            </a:r>
          </a:p>
          <a:p>
            <a:pPr eaLnBrk="1" hangingPunct="1">
              <a:lnSpc>
                <a:spcPct val="95000"/>
              </a:lnSpc>
              <a:spcBef>
                <a:spcPct val="25000"/>
              </a:spcBef>
            </a:pPr>
            <a:r>
              <a:rPr lang="en-GB" altLang="en-US" sz="2400">
                <a:solidFill>
                  <a:schemeClr val="accent2"/>
                </a:solidFill>
              </a:rPr>
              <a:t>Authentication: process of verifying a user’s identity. </a:t>
            </a:r>
          </a:p>
          <a:p>
            <a:pPr eaLnBrk="1" hangingPunct="1">
              <a:lnSpc>
                <a:spcPct val="95000"/>
              </a:lnSpc>
              <a:spcBef>
                <a:spcPct val="25000"/>
              </a:spcBef>
            </a:pPr>
            <a:r>
              <a:rPr lang="en-GB" altLang="en-US" sz="2400"/>
              <a:t>Two reasons for authenticating a user:</a:t>
            </a:r>
          </a:p>
          <a:p>
            <a:pPr lvl="1" eaLnBrk="1" hangingPunct="1">
              <a:lnSpc>
                <a:spcPct val="95000"/>
              </a:lnSpc>
              <a:spcBef>
                <a:spcPct val="25000"/>
              </a:spcBef>
            </a:pPr>
            <a:r>
              <a:rPr lang="en-GB" altLang="en-US" sz="2000"/>
              <a:t>The user identity is a parameter in access control decisions.</a:t>
            </a:r>
          </a:p>
          <a:p>
            <a:pPr lvl="1" eaLnBrk="1" hangingPunct="1">
              <a:lnSpc>
                <a:spcPct val="95000"/>
              </a:lnSpc>
              <a:spcBef>
                <a:spcPct val="25000"/>
              </a:spcBef>
            </a:pPr>
            <a:r>
              <a:rPr lang="en-GB" altLang="en-US" sz="2000"/>
              <a:t>The user identity is recorded when logging security relevant events in an audit trail.</a:t>
            </a:r>
          </a:p>
          <a:p>
            <a:pPr eaLnBrk="1" hangingPunct="1">
              <a:lnSpc>
                <a:spcPct val="95000"/>
              </a:lnSpc>
              <a:spcBef>
                <a:spcPct val="25000"/>
              </a:spcBef>
            </a:pPr>
            <a:r>
              <a:rPr lang="en-GB" altLang="en-US" sz="2400"/>
              <a:t>It is not always necessary or desirable to base access control on user identities.</a:t>
            </a:r>
          </a:p>
          <a:p>
            <a:pPr eaLnBrk="1" hangingPunct="1">
              <a:lnSpc>
                <a:spcPct val="95000"/>
              </a:lnSpc>
              <a:spcBef>
                <a:spcPct val="25000"/>
              </a:spcBef>
            </a:pPr>
            <a:r>
              <a:rPr lang="en-GB" altLang="en-US" sz="2400"/>
              <a:t>Much stronger case for using identities in audit logs.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6894667-B42F-4246-9518-7AE6A767FA77}"/>
              </a:ext>
            </a:extLst>
          </p:cNvPr>
          <p:cNvSpPr>
            <a:spLocks noGrp="1" noChangeArrowheads="1"/>
          </p:cNvSpPr>
          <p:nvPr>
            <p:ph type="title"/>
          </p:nvPr>
        </p:nvSpPr>
        <p:spPr>
          <a:xfrm>
            <a:off x="1798638" y="260350"/>
            <a:ext cx="7345362" cy="792163"/>
          </a:xfrm>
        </p:spPr>
        <p:txBody>
          <a:bodyPr/>
          <a:lstStyle/>
          <a:p>
            <a:pPr eaLnBrk="1" hangingPunct="1"/>
            <a:r>
              <a:rPr lang="en-GB" altLang="en-US"/>
              <a:t>Who You Are</a:t>
            </a:r>
          </a:p>
        </p:txBody>
      </p:sp>
      <p:sp>
        <p:nvSpPr>
          <p:cNvPr id="45059" name="Rectangle 3">
            <a:extLst>
              <a:ext uri="{FF2B5EF4-FFF2-40B4-BE49-F238E27FC236}">
                <a16:creationId xmlns:a16="http://schemas.microsoft.com/office/drawing/2014/main" id="{B4BB2746-B9B1-4351-A17C-1CF30F168DA7}"/>
              </a:ext>
            </a:extLst>
          </p:cNvPr>
          <p:cNvSpPr>
            <a:spLocks noGrp="1" noChangeArrowheads="1"/>
          </p:cNvSpPr>
          <p:nvPr>
            <p:ph idx="1"/>
          </p:nvPr>
        </p:nvSpPr>
        <p:spPr/>
        <p:txBody>
          <a:bodyPr/>
          <a:lstStyle/>
          <a:p>
            <a:pPr eaLnBrk="1" hangingPunct="1">
              <a:lnSpc>
                <a:spcPct val="95000"/>
              </a:lnSpc>
              <a:spcBef>
                <a:spcPct val="35000"/>
              </a:spcBef>
            </a:pPr>
            <a:r>
              <a:rPr lang="en-GB" altLang="en-US" sz="2400"/>
              <a:t>Biometric schemes use unique physical characteristics (</a:t>
            </a:r>
            <a:r>
              <a:rPr lang="en-GB" altLang="en-US" sz="2400">
                <a:solidFill>
                  <a:schemeClr val="accent2"/>
                </a:solidFill>
              </a:rPr>
              <a:t>traits</a:t>
            </a:r>
            <a:r>
              <a:rPr lang="en-GB" altLang="en-US" sz="2400"/>
              <a:t>, </a:t>
            </a:r>
            <a:r>
              <a:rPr lang="en-GB" altLang="en-US" sz="2400">
                <a:solidFill>
                  <a:schemeClr val="accent2"/>
                </a:solidFill>
              </a:rPr>
              <a:t>features</a:t>
            </a:r>
            <a:r>
              <a:rPr lang="en-GB" altLang="en-US" sz="2400"/>
              <a:t>) of a person such as face, finger prints, iris patterns, hand geometry (maybe even DNA at some time in the future).</a:t>
            </a:r>
          </a:p>
          <a:p>
            <a:pPr eaLnBrk="1" hangingPunct="1">
              <a:lnSpc>
                <a:spcPct val="95000"/>
              </a:lnSpc>
              <a:spcBef>
                <a:spcPct val="35000"/>
              </a:spcBef>
            </a:pPr>
            <a:r>
              <a:rPr lang="en-GB" altLang="en-US" sz="2400"/>
              <a:t>Biometrics may seem to offer the most secure solution for authenticating a person. </a:t>
            </a:r>
          </a:p>
          <a:p>
            <a:pPr eaLnBrk="1" hangingPunct="1">
              <a:lnSpc>
                <a:spcPct val="95000"/>
              </a:lnSpc>
              <a:spcBef>
                <a:spcPct val="35000"/>
              </a:spcBef>
            </a:pPr>
            <a:r>
              <a:rPr lang="en-GB" altLang="en-US" sz="2400"/>
              <a:t>We will use the example of fingerprints to sketch how biometric authentication works. </a:t>
            </a:r>
          </a:p>
          <a:p>
            <a:pPr eaLnBrk="1" hangingPunct="1">
              <a:lnSpc>
                <a:spcPct val="95000"/>
              </a:lnSpc>
              <a:spcBef>
                <a:spcPct val="35000"/>
              </a:spcBef>
            </a:pPr>
            <a:r>
              <a:rPr lang="en-GB" altLang="en-US" sz="2400"/>
              <a:t>Biometric schemes are still quite new; it has to be seen whether results from experiments conducted in controlled environments are a good indicator for practical performance.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890F070-49B1-4ED4-8C21-242199D5A278}"/>
              </a:ext>
            </a:extLst>
          </p:cNvPr>
          <p:cNvSpPr>
            <a:spLocks noGrp="1" noChangeArrowheads="1"/>
          </p:cNvSpPr>
          <p:nvPr>
            <p:ph type="title"/>
          </p:nvPr>
        </p:nvSpPr>
        <p:spPr>
          <a:xfrm>
            <a:off x="1798638" y="260350"/>
            <a:ext cx="7345362" cy="792163"/>
          </a:xfrm>
        </p:spPr>
        <p:txBody>
          <a:bodyPr/>
          <a:lstStyle/>
          <a:p>
            <a:pPr eaLnBrk="1" hangingPunct="1"/>
            <a:r>
              <a:rPr lang="en-GB" altLang="en-US"/>
              <a:t>Fingerprint</a:t>
            </a:r>
          </a:p>
        </p:txBody>
      </p:sp>
      <p:sp>
        <p:nvSpPr>
          <p:cNvPr id="46083" name="Rectangle 3">
            <a:extLst>
              <a:ext uri="{FF2B5EF4-FFF2-40B4-BE49-F238E27FC236}">
                <a16:creationId xmlns:a16="http://schemas.microsoft.com/office/drawing/2014/main" id="{BAE60BAD-26D8-45D1-A7F2-4FABB2783025}"/>
              </a:ext>
            </a:extLst>
          </p:cNvPr>
          <p:cNvSpPr>
            <a:spLocks noGrp="1" noChangeArrowheads="1"/>
          </p:cNvSpPr>
          <p:nvPr>
            <p:ph idx="1"/>
          </p:nvPr>
        </p:nvSpPr>
        <p:spPr/>
        <p:txBody>
          <a:bodyPr/>
          <a:lstStyle/>
          <a:p>
            <a:pPr eaLnBrk="1" hangingPunct="1">
              <a:spcBef>
                <a:spcPct val="35000"/>
              </a:spcBef>
            </a:pPr>
            <a:r>
              <a:rPr lang="en-GB" altLang="en-US" sz="2400"/>
              <a:t>Enrolment: reference </a:t>
            </a:r>
            <a:r>
              <a:rPr lang="en-GB" altLang="en-US" sz="2400">
                <a:solidFill>
                  <a:schemeClr val="accent2"/>
                </a:solidFill>
              </a:rPr>
              <a:t>sample</a:t>
            </a:r>
            <a:r>
              <a:rPr lang="en-GB" altLang="en-US" sz="2400"/>
              <a:t> of the user’s fingerprint is </a:t>
            </a:r>
            <a:r>
              <a:rPr lang="en-GB" altLang="en-US" sz="2400">
                <a:solidFill>
                  <a:schemeClr val="accent2"/>
                </a:solidFill>
              </a:rPr>
              <a:t>acquired</a:t>
            </a:r>
            <a:r>
              <a:rPr lang="en-GB" altLang="en-US" sz="2400"/>
              <a:t> at a fingerprint reader. </a:t>
            </a:r>
          </a:p>
          <a:p>
            <a:pPr eaLnBrk="1" hangingPunct="1">
              <a:spcBef>
                <a:spcPct val="35000"/>
              </a:spcBef>
            </a:pPr>
            <a:r>
              <a:rPr lang="en-GB" altLang="en-US" sz="2400">
                <a:solidFill>
                  <a:schemeClr val="accent2"/>
                </a:solidFill>
              </a:rPr>
              <a:t>Features</a:t>
            </a:r>
            <a:r>
              <a:rPr lang="en-GB" altLang="en-US" sz="2400"/>
              <a:t> are derived from the sample.</a:t>
            </a:r>
          </a:p>
          <a:p>
            <a:pPr lvl="1" eaLnBrk="1" hangingPunct="1">
              <a:spcBef>
                <a:spcPct val="35000"/>
              </a:spcBef>
            </a:pPr>
            <a:r>
              <a:rPr lang="en-GB" altLang="en-US" sz="2000">
                <a:solidFill>
                  <a:schemeClr val="accent2"/>
                </a:solidFill>
              </a:rPr>
              <a:t>Fingerprint minutiae</a:t>
            </a:r>
            <a:r>
              <a:rPr lang="en-GB" altLang="en-US" sz="2000"/>
              <a:t>: end points of ridges, bifurcation points, core, delta, loops, whorls, …</a:t>
            </a:r>
          </a:p>
          <a:p>
            <a:pPr eaLnBrk="1" hangingPunct="1">
              <a:spcBef>
                <a:spcPct val="35000"/>
              </a:spcBef>
            </a:pPr>
            <a:r>
              <a:rPr lang="en-GB" altLang="en-US" sz="2400"/>
              <a:t>For higher accuracy, record features for more than one finger.</a:t>
            </a:r>
          </a:p>
          <a:p>
            <a:pPr eaLnBrk="1" hangingPunct="1">
              <a:spcBef>
                <a:spcPct val="35000"/>
              </a:spcBef>
            </a:pPr>
            <a:r>
              <a:rPr lang="en-GB" altLang="en-US" sz="2400"/>
              <a:t>Feature vectors are stored in a secure database. </a:t>
            </a:r>
          </a:p>
          <a:p>
            <a:pPr eaLnBrk="1" hangingPunct="1">
              <a:spcBef>
                <a:spcPct val="35000"/>
              </a:spcBef>
            </a:pPr>
            <a:r>
              <a:rPr lang="en-GB" altLang="en-US" sz="2400"/>
              <a:t>When the user logs on, a new reading of the fingerprint is taken; features are compared against the reference features.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DC2E371-E8BC-45A8-8832-B0F246A58E81}"/>
              </a:ext>
            </a:extLst>
          </p:cNvPr>
          <p:cNvSpPr>
            <a:spLocks noGrp="1" noChangeArrowheads="1"/>
          </p:cNvSpPr>
          <p:nvPr>
            <p:ph type="title"/>
          </p:nvPr>
        </p:nvSpPr>
        <p:spPr>
          <a:xfrm>
            <a:off x="1798638" y="260350"/>
            <a:ext cx="7345362" cy="792163"/>
          </a:xfrm>
        </p:spPr>
        <p:txBody>
          <a:bodyPr/>
          <a:lstStyle/>
          <a:p>
            <a:pPr eaLnBrk="1" hangingPunct="1"/>
            <a:r>
              <a:rPr lang="en-GB" altLang="en-US"/>
              <a:t>Identification &amp; Verification</a:t>
            </a:r>
          </a:p>
        </p:txBody>
      </p:sp>
      <p:sp>
        <p:nvSpPr>
          <p:cNvPr id="47107" name="Rectangle 3">
            <a:extLst>
              <a:ext uri="{FF2B5EF4-FFF2-40B4-BE49-F238E27FC236}">
                <a16:creationId xmlns:a16="http://schemas.microsoft.com/office/drawing/2014/main" id="{89EBF081-1D5B-41B3-8B67-FD3737BC5AFA}"/>
              </a:ext>
            </a:extLst>
          </p:cNvPr>
          <p:cNvSpPr>
            <a:spLocks noGrp="1" noChangeArrowheads="1"/>
          </p:cNvSpPr>
          <p:nvPr>
            <p:ph idx="1"/>
          </p:nvPr>
        </p:nvSpPr>
        <p:spPr>
          <a:xfrm>
            <a:off x="685800" y="1341438"/>
            <a:ext cx="7772400" cy="4730750"/>
          </a:xfrm>
        </p:spPr>
        <p:txBody>
          <a:bodyPr/>
          <a:lstStyle/>
          <a:p>
            <a:pPr eaLnBrk="1" hangingPunct="1">
              <a:spcBef>
                <a:spcPct val="35000"/>
              </a:spcBef>
            </a:pPr>
            <a:r>
              <a:rPr lang="en-GB" altLang="en-US" sz="2400"/>
              <a:t>Biometrics are used for two purposes:</a:t>
            </a:r>
          </a:p>
          <a:p>
            <a:pPr lvl="1" eaLnBrk="1" hangingPunct="1">
              <a:spcBef>
                <a:spcPct val="35000"/>
              </a:spcBef>
            </a:pPr>
            <a:r>
              <a:rPr lang="en-GB" altLang="en-US" sz="2000"/>
              <a:t>Identification: </a:t>
            </a:r>
            <a:r>
              <a:rPr lang="en-GB" altLang="en-US" sz="2000">
                <a:solidFill>
                  <a:schemeClr val="accent2"/>
                </a:solidFill>
              </a:rPr>
              <a:t>1:</a:t>
            </a:r>
            <a:r>
              <a:rPr lang="en-GB" altLang="en-US" sz="2000" i="1">
                <a:solidFill>
                  <a:schemeClr val="accent2"/>
                </a:solidFill>
              </a:rPr>
              <a:t>n</a:t>
            </a:r>
            <a:r>
              <a:rPr lang="en-GB" altLang="en-US" sz="2000"/>
              <a:t> comparison tries to identify the user from a database of </a:t>
            </a:r>
            <a:r>
              <a:rPr lang="en-GB" altLang="en-US" sz="2000" i="1">
                <a:solidFill>
                  <a:schemeClr val="accent2"/>
                </a:solidFill>
              </a:rPr>
              <a:t>n</a:t>
            </a:r>
            <a:r>
              <a:rPr lang="en-GB" altLang="en-US" sz="2000"/>
              <a:t> persons.</a:t>
            </a:r>
          </a:p>
          <a:p>
            <a:pPr lvl="1" eaLnBrk="1" hangingPunct="1">
              <a:spcBef>
                <a:spcPct val="35000"/>
              </a:spcBef>
            </a:pPr>
            <a:r>
              <a:rPr lang="en-GB" altLang="en-US" sz="2000"/>
              <a:t>Verification: </a:t>
            </a:r>
            <a:r>
              <a:rPr lang="en-GB" altLang="en-US" sz="2000">
                <a:solidFill>
                  <a:schemeClr val="accent2"/>
                </a:solidFill>
              </a:rPr>
              <a:t>1:1</a:t>
            </a:r>
            <a:r>
              <a:rPr lang="en-GB" altLang="en-US" sz="2000"/>
              <a:t> comparison checks whether there is a match for a given user. </a:t>
            </a:r>
          </a:p>
          <a:p>
            <a:pPr eaLnBrk="1" hangingPunct="1">
              <a:spcBef>
                <a:spcPct val="35000"/>
              </a:spcBef>
            </a:pPr>
            <a:r>
              <a:rPr lang="en-GB" altLang="en-US" sz="2400"/>
              <a:t>Authentication by password: clear reject or accept at each authentication attempt. </a:t>
            </a:r>
          </a:p>
          <a:p>
            <a:pPr eaLnBrk="1" hangingPunct="1">
              <a:spcBef>
                <a:spcPct val="35000"/>
              </a:spcBef>
            </a:pPr>
            <a:r>
              <a:rPr lang="en-GB" altLang="en-US" sz="2400"/>
              <a:t>Biometrics: stored reference features will hardly ever match precisely features derived from the current measurements.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81366E1-B32A-48F3-9D56-58113DEE7D87}"/>
              </a:ext>
            </a:extLst>
          </p:cNvPr>
          <p:cNvSpPr>
            <a:spLocks noGrp="1" noChangeArrowheads="1"/>
          </p:cNvSpPr>
          <p:nvPr>
            <p:ph type="title"/>
          </p:nvPr>
        </p:nvSpPr>
        <p:spPr>
          <a:xfrm>
            <a:off x="1798638" y="260350"/>
            <a:ext cx="7345362" cy="792163"/>
          </a:xfrm>
        </p:spPr>
        <p:txBody>
          <a:bodyPr/>
          <a:lstStyle/>
          <a:p>
            <a:pPr eaLnBrk="1" hangingPunct="1"/>
            <a:r>
              <a:rPr lang="en-GB" altLang="en-US"/>
              <a:t>Failure Rates</a:t>
            </a:r>
          </a:p>
        </p:txBody>
      </p:sp>
      <p:sp>
        <p:nvSpPr>
          <p:cNvPr id="48131" name="Rectangle 3">
            <a:extLst>
              <a:ext uri="{FF2B5EF4-FFF2-40B4-BE49-F238E27FC236}">
                <a16:creationId xmlns:a16="http://schemas.microsoft.com/office/drawing/2014/main" id="{4453B3A6-9379-4D81-9379-7A838C0352B5}"/>
              </a:ext>
            </a:extLst>
          </p:cNvPr>
          <p:cNvSpPr>
            <a:spLocks noGrp="1" noChangeArrowheads="1"/>
          </p:cNvSpPr>
          <p:nvPr>
            <p:ph idx="1"/>
          </p:nvPr>
        </p:nvSpPr>
        <p:spPr>
          <a:xfrm>
            <a:off x="685800" y="1341438"/>
            <a:ext cx="7772400" cy="4608512"/>
          </a:xfrm>
        </p:spPr>
        <p:txBody>
          <a:bodyPr/>
          <a:lstStyle/>
          <a:p>
            <a:pPr eaLnBrk="1" hangingPunct="1">
              <a:spcBef>
                <a:spcPct val="35000"/>
              </a:spcBef>
            </a:pPr>
            <a:r>
              <a:rPr lang="en-GB" altLang="en-US" sz="2400"/>
              <a:t>Measure similarity between reference features and current features.</a:t>
            </a:r>
          </a:p>
          <a:p>
            <a:pPr eaLnBrk="1" hangingPunct="1">
              <a:spcBef>
                <a:spcPct val="35000"/>
              </a:spcBef>
            </a:pPr>
            <a:r>
              <a:rPr lang="en-GB" altLang="en-US" sz="2400"/>
              <a:t>User is accepted if match is above a predefined threshold. </a:t>
            </a:r>
          </a:p>
          <a:p>
            <a:pPr eaLnBrk="1" hangingPunct="1">
              <a:spcBef>
                <a:spcPct val="35000"/>
              </a:spcBef>
              <a:buClr>
                <a:srgbClr val="CC0000"/>
              </a:buClr>
            </a:pPr>
            <a:r>
              <a:rPr lang="en-GB" altLang="en-US" sz="2400">
                <a:solidFill>
                  <a:srgbClr val="CC0000"/>
                </a:solidFill>
              </a:rPr>
              <a:t>New issue: false positives and false negatives</a:t>
            </a:r>
          </a:p>
          <a:p>
            <a:pPr eaLnBrk="1" hangingPunct="1">
              <a:spcBef>
                <a:spcPct val="35000"/>
              </a:spcBef>
            </a:pPr>
            <a:r>
              <a:rPr lang="en-GB" altLang="en-US" sz="2400"/>
              <a:t>Accept wrong user (</a:t>
            </a:r>
            <a:r>
              <a:rPr lang="en-GB" altLang="en-US" sz="2400">
                <a:solidFill>
                  <a:schemeClr val="accent2"/>
                </a:solidFill>
              </a:rPr>
              <a:t>false positive</a:t>
            </a:r>
            <a:r>
              <a:rPr lang="en-GB" altLang="en-US" sz="2400"/>
              <a:t>): security problem. </a:t>
            </a:r>
          </a:p>
          <a:p>
            <a:pPr eaLnBrk="1" hangingPunct="1">
              <a:spcBef>
                <a:spcPct val="35000"/>
              </a:spcBef>
            </a:pPr>
            <a:r>
              <a:rPr lang="en-GB" altLang="en-US" sz="2400"/>
              <a:t>Reject legitimate user (</a:t>
            </a:r>
            <a:r>
              <a:rPr lang="en-GB" altLang="en-US" sz="2400">
                <a:solidFill>
                  <a:schemeClr val="accent2"/>
                </a:solidFill>
              </a:rPr>
              <a:t>false negative</a:t>
            </a:r>
            <a:r>
              <a:rPr lang="en-GB" altLang="en-US" sz="2400"/>
              <a:t>): creates embarrassment and an inefficient work environment.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33B2AD1-73ED-4387-B37F-7BFBCF4D8FED}"/>
              </a:ext>
            </a:extLst>
          </p:cNvPr>
          <p:cNvSpPr>
            <a:spLocks noGrp="1" noChangeArrowheads="1"/>
          </p:cNvSpPr>
          <p:nvPr>
            <p:ph type="title"/>
          </p:nvPr>
        </p:nvSpPr>
        <p:spPr>
          <a:xfrm>
            <a:off x="2051050" y="260350"/>
            <a:ext cx="6697663" cy="792163"/>
          </a:xfrm>
        </p:spPr>
        <p:txBody>
          <a:bodyPr/>
          <a:lstStyle/>
          <a:p>
            <a:pPr eaLnBrk="1" hangingPunct="1"/>
            <a:r>
              <a:rPr lang="en-GB" altLang="en-US"/>
              <a:t>Technology Analysis</a:t>
            </a:r>
          </a:p>
        </p:txBody>
      </p:sp>
      <p:sp>
        <p:nvSpPr>
          <p:cNvPr id="49155" name="Rectangle 3">
            <a:extLst>
              <a:ext uri="{FF2B5EF4-FFF2-40B4-BE49-F238E27FC236}">
                <a16:creationId xmlns:a16="http://schemas.microsoft.com/office/drawing/2014/main" id="{DAFA644B-DB91-41FB-B81B-34E870FE14EA}"/>
              </a:ext>
            </a:extLst>
          </p:cNvPr>
          <p:cNvSpPr>
            <a:spLocks noGrp="1" noChangeArrowheads="1"/>
          </p:cNvSpPr>
          <p:nvPr>
            <p:ph type="body" sz="half" idx="1"/>
          </p:nvPr>
        </p:nvSpPr>
        <p:spPr>
          <a:xfrm>
            <a:off x="685800" y="1341438"/>
            <a:ext cx="7631113" cy="4179887"/>
          </a:xfrm>
        </p:spPr>
        <p:txBody>
          <a:bodyPr/>
          <a:lstStyle/>
          <a:p>
            <a:pPr eaLnBrk="1" hangingPunct="1"/>
            <a:r>
              <a:rPr lang="en-GB" altLang="en-US" sz="2400"/>
              <a:t>Based on a (given) databases of biometric samples. </a:t>
            </a:r>
          </a:p>
          <a:p>
            <a:pPr eaLnBrk="1" hangingPunct="1"/>
            <a:r>
              <a:rPr lang="en-GB" altLang="en-US" sz="2400"/>
              <a:t>Measures performance of the algorithms extracting and comparing biometric features. </a:t>
            </a:r>
          </a:p>
          <a:p>
            <a:pPr eaLnBrk="1" hangingPunct="1"/>
            <a:r>
              <a:rPr lang="en-GB" altLang="en-US" sz="2400">
                <a:solidFill>
                  <a:schemeClr val="accent2"/>
                </a:solidFill>
              </a:rPr>
              <a:t>False match rate</a:t>
            </a:r>
            <a:r>
              <a:rPr lang="en-GB" altLang="en-US" sz="2400"/>
              <a:t> (FMR):</a:t>
            </a:r>
          </a:p>
          <a:p>
            <a:pPr eaLnBrk="1" hangingPunct="1"/>
            <a:endParaRPr lang="en-GB" altLang="en-US" sz="2400"/>
          </a:p>
          <a:p>
            <a:pPr eaLnBrk="1" hangingPunct="1"/>
            <a:endParaRPr lang="en-GB" altLang="en-US" sz="2400"/>
          </a:p>
          <a:p>
            <a:pPr eaLnBrk="1" hangingPunct="1"/>
            <a:r>
              <a:rPr lang="en-GB" altLang="en-US" sz="2400">
                <a:solidFill>
                  <a:schemeClr val="accent2"/>
                </a:solidFill>
              </a:rPr>
              <a:t>False non-match rate</a:t>
            </a:r>
            <a:r>
              <a:rPr lang="en-GB" altLang="en-US" sz="2400"/>
              <a:t> (FNMR):</a:t>
            </a:r>
          </a:p>
        </p:txBody>
      </p:sp>
      <p:graphicFrame>
        <p:nvGraphicFramePr>
          <p:cNvPr id="49156" name="Object 4">
            <a:extLst>
              <a:ext uri="{FF2B5EF4-FFF2-40B4-BE49-F238E27FC236}">
                <a16:creationId xmlns:a16="http://schemas.microsoft.com/office/drawing/2014/main" id="{0CEB8DD5-9FB1-4A98-A589-CAC532B8132B}"/>
              </a:ext>
            </a:extLst>
          </p:cNvPr>
          <p:cNvGraphicFramePr>
            <a:graphicFrameLocks noGrp="1" noChangeAspect="1"/>
          </p:cNvGraphicFramePr>
          <p:nvPr>
            <p:ph sz="quarter" idx="2"/>
          </p:nvPr>
        </p:nvGraphicFramePr>
        <p:xfrm>
          <a:off x="1570038" y="3079750"/>
          <a:ext cx="6078537" cy="819150"/>
        </p:xfrm>
        <a:graphic>
          <a:graphicData uri="http://schemas.openxmlformats.org/presentationml/2006/ole">
            <mc:AlternateContent xmlns:mc="http://schemas.openxmlformats.org/markup-compatibility/2006">
              <mc:Choice xmlns:v="urn:schemas-microsoft-com:vml" Requires="v">
                <p:oleObj spid="_x0000_s49174" name="Formel" r:id="rId3" imgW="1790700" imgH="241300" progId="Equation.3">
                  <p:embed/>
                </p:oleObj>
              </mc:Choice>
              <mc:Fallback>
                <p:oleObj name="Formel" r:id="rId3" imgW="1790700" imgH="2413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038" y="3079750"/>
                        <a:ext cx="6078537"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a:extLst>
              <a:ext uri="{FF2B5EF4-FFF2-40B4-BE49-F238E27FC236}">
                <a16:creationId xmlns:a16="http://schemas.microsoft.com/office/drawing/2014/main" id="{A71345DF-7F38-4101-BDD8-D2BFD2657667}"/>
              </a:ext>
            </a:extLst>
          </p:cNvPr>
          <p:cNvGraphicFramePr>
            <a:graphicFrameLocks noGrp="1" noChangeAspect="1"/>
          </p:cNvGraphicFramePr>
          <p:nvPr>
            <p:ph sz="quarter" idx="3"/>
          </p:nvPr>
        </p:nvGraphicFramePr>
        <p:xfrm>
          <a:off x="1476375" y="4792663"/>
          <a:ext cx="6191250" cy="788987"/>
        </p:xfrm>
        <a:graphic>
          <a:graphicData uri="http://schemas.openxmlformats.org/presentationml/2006/ole">
            <mc:AlternateContent xmlns:mc="http://schemas.openxmlformats.org/markup-compatibility/2006">
              <mc:Choice xmlns:v="urn:schemas-microsoft-com:vml" Requires="v">
                <p:oleObj spid="_x0000_s49175" name="Formel" r:id="rId5" imgW="1993900" imgH="254000" progId="Equation.3">
                  <p:embed/>
                </p:oleObj>
              </mc:Choice>
              <mc:Fallback>
                <p:oleObj name="Formel" r:id="rId5" imgW="1993900" imgH="254000" progId="Equation.3">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792663"/>
                        <a:ext cx="6191250"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D385FB5-0D9F-4337-90F7-0063BA6B5803}"/>
              </a:ext>
            </a:extLst>
          </p:cNvPr>
          <p:cNvSpPr>
            <a:spLocks noGrp="1" noChangeArrowheads="1"/>
          </p:cNvSpPr>
          <p:nvPr>
            <p:ph type="title"/>
          </p:nvPr>
        </p:nvSpPr>
        <p:spPr>
          <a:xfrm>
            <a:off x="1798638" y="260350"/>
            <a:ext cx="7345362" cy="792163"/>
          </a:xfrm>
        </p:spPr>
        <p:txBody>
          <a:bodyPr/>
          <a:lstStyle/>
          <a:p>
            <a:pPr eaLnBrk="1" hangingPunct="1"/>
            <a:r>
              <a:rPr lang="en-GB" altLang="en-US"/>
              <a:t>Equal-error Rate</a:t>
            </a:r>
          </a:p>
        </p:txBody>
      </p:sp>
      <p:sp>
        <p:nvSpPr>
          <p:cNvPr id="50179" name="Rectangle 3">
            <a:extLst>
              <a:ext uri="{FF2B5EF4-FFF2-40B4-BE49-F238E27FC236}">
                <a16:creationId xmlns:a16="http://schemas.microsoft.com/office/drawing/2014/main" id="{0AA44A56-F2F2-4D5C-8936-CE02AC42CFE9}"/>
              </a:ext>
            </a:extLst>
          </p:cNvPr>
          <p:cNvSpPr>
            <a:spLocks noGrp="1" noChangeArrowheads="1"/>
          </p:cNvSpPr>
          <p:nvPr>
            <p:ph idx="1"/>
          </p:nvPr>
        </p:nvSpPr>
        <p:spPr/>
        <p:txBody>
          <a:bodyPr/>
          <a:lstStyle/>
          <a:p>
            <a:pPr eaLnBrk="1" hangingPunct="1">
              <a:spcBef>
                <a:spcPct val="25000"/>
              </a:spcBef>
            </a:pPr>
            <a:r>
              <a:rPr lang="en-GB" altLang="en-US" sz="2400" dirty="0"/>
              <a:t>By setting the matching threshold, we can trade off a lower </a:t>
            </a:r>
            <a:r>
              <a:rPr lang="en-GB" altLang="en-US" sz="2400" dirty="0">
                <a:solidFill>
                  <a:schemeClr val="accent2"/>
                </a:solidFill>
              </a:rPr>
              <a:t>false match rate</a:t>
            </a:r>
            <a:r>
              <a:rPr lang="en-GB" altLang="en-US" sz="2400" dirty="0"/>
              <a:t> against a higher </a:t>
            </a:r>
            <a:r>
              <a:rPr lang="en-GB" altLang="en-US" sz="2400" dirty="0">
                <a:solidFill>
                  <a:schemeClr val="accent2"/>
                </a:solidFill>
              </a:rPr>
              <a:t>false non-match rate</a:t>
            </a:r>
            <a:r>
              <a:rPr lang="en-GB" altLang="en-US" sz="2400" dirty="0"/>
              <a:t>, and vice versa.</a:t>
            </a:r>
          </a:p>
          <a:p>
            <a:pPr eaLnBrk="1" hangingPunct="1">
              <a:spcBef>
                <a:spcPct val="25000"/>
              </a:spcBef>
            </a:pPr>
            <a:r>
              <a:rPr lang="en-GB" altLang="en-US" sz="2400" dirty="0"/>
              <a:t>Finding the right balance between those two errors depends on the application.</a:t>
            </a:r>
          </a:p>
          <a:p>
            <a:pPr eaLnBrk="1" hangingPunct="1">
              <a:spcBef>
                <a:spcPct val="25000"/>
              </a:spcBef>
            </a:pPr>
            <a:r>
              <a:rPr lang="en-GB" altLang="en-US" sz="2400" dirty="0">
                <a:solidFill>
                  <a:schemeClr val="accent2"/>
                </a:solidFill>
              </a:rPr>
              <a:t>Equal error rate</a:t>
            </a:r>
            <a:r>
              <a:rPr lang="en-GB" altLang="en-US" sz="2400" dirty="0"/>
              <a:t> (EER): given by the threshold value where FMR and FNMR are equal. </a:t>
            </a:r>
          </a:p>
          <a:p>
            <a:pPr eaLnBrk="1" hangingPunct="1">
              <a:spcBef>
                <a:spcPct val="25000"/>
              </a:spcBef>
            </a:pPr>
            <a:r>
              <a:rPr lang="en-GB" altLang="en-US" sz="2400" dirty="0"/>
              <a:t>Currently, the best state-of-the-art fingerprint recognition schemes have an EER of about 0.5 - 2%. </a:t>
            </a:r>
          </a:p>
          <a:p>
            <a:pPr eaLnBrk="1" hangingPunct="1">
              <a:spcBef>
                <a:spcPct val="25000"/>
              </a:spcBef>
            </a:pPr>
            <a:r>
              <a:rPr lang="en-GB" altLang="en-US" sz="2400" dirty="0"/>
              <a:t>Iris pattern recognition has a superior performance. </a:t>
            </a:r>
          </a:p>
          <a:p>
            <a:pPr eaLnBrk="1" hangingPunct="1">
              <a:spcBef>
                <a:spcPct val="25000"/>
              </a:spcBef>
            </a:pPr>
            <a:r>
              <a:rPr lang="en-GB" altLang="en-US" sz="2400" dirty="0"/>
              <a:t>State of the art: </a:t>
            </a:r>
            <a:r>
              <a:rPr lang="en-GB" altLang="en-US" sz="2400" dirty="0">
                <a:solidFill>
                  <a:srgbClr val="CC0066"/>
                </a:solidFill>
              </a:rPr>
              <a:t>http://</a:t>
            </a:r>
            <a:r>
              <a:rPr lang="en-GB" altLang="en-US" sz="2400" dirty="0" err="1">
                <a:solidFill>
                  <a:srgbClr val="CC0066"/>
                </a:solidFill>
              </a:rPr>
              <a:t>atvs.ii.uam.es</a:t>
            </a:r>
            <a:r>
              <a:rPr lang="en-GB" altLang="en-US" sz="2400" dirty="0">
                <a:solidFill>
                  <a:srgbClr val="CC0066"/>
                </a:solidFill>
              </a:rPr>
              <a:t>/fvc2006.html</a:t>
            </a:r>
            <a:r>
              <a:rPr lang="en-GB" altLang="en-US" sz="2400"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01E04E4-3CA4-405B-B0BE-4454C18680F1}"/>
              </a:ext>
            </a:extLst>
          </p:cNvPr>
          <p:cNvSpPr>
            <a:spLocks noGrp="1" noChangeArrowheads="1"/>
          </p:cNvSpPr>
          <p:nvPr>
            <p:ph type="title"/>
          </p:nvPr>
        </p:nvSpPr>
        <p:spPr>
          <a:xfrm>
            <a:off x="1835150" y="265113"/>
            <a:ext cx="6696075" cy="792162"/>
          </a:xfrm>
        </p:spPr>
        <p:txBody>
          <a:bodyPr/>
          <a:lstStyle/>
          <a:p>
            <a:pPr eaLnBrk="1" hangingPunct="1"/>
            <a:r>
              <a:rPr lang="en-GB" altLang="en-US"/>
              <a:t>FMR, FNMR, EER</a:t>
            </a:r>
          </a:p>
        </p:txBody>
      </p:sp>
      <p:grpSp>
        <p:nvGrpSpPr>
          <p:cNvPr id="51203" name="Group 3">
            <a:extLst>
              <a:ext uri="{FF2B5EF4-FFF2-40B4-BE49-F238E27FC236}">
                <a16:creationId xmlns:a16="http://schemas.microsoft.com/office/drawing/2014/main" id="{880DF844-D896-4326-9800-690A855586EC}"/>
              </a:ext>
            </a:extLst>
          </p:cNvPr>
          <p:cNvGrpSpPr>
            <a:grpSpLocks/>
          </p:cNvGrpSpPr>
          <p:nvPr/>
        </p:nvGrpSpPr>
        <p:grpSpPr bwMode="auto">
          <a:xfrm>
            <a:off x="1304925" y="1268413"/>
            <a:ext cx="5930900" cy="4659312"/>
            <a:chOff x="822" y="799"/>
            <a:chExt cx="3736" cy="2935"/>
          </a:xfrm>
        </p:grpSpPr>
        <p:sp>
          <p:nvSpPr>
            <p:cNvPr id="51204" name="Rectangle 4">
              <a:extLst>
                <a:ext uri="{FF2B5EF4-FFF2-40B4-BE49-F238E27FC236}">
                  <a16:creationId xmlns:a16="http://schemas.microsoft.com/office/drawing/2014/main" id="{B9698AFB-AAB5-49CB-84DD-C1E7DA42AC17}"/>
                </a:ext>
              </a:extLst>
            </p:cNvPr>
            <p:cNvSpPr>
              <a:spLocks noChangeArrowheads="1"/>
            </p:cNvSpPr>
            <p:nvPr/>
          </p:nvSpPr>
          <p:spPr bwMode="auto">
            <a:xfrm>
              <a:off x="1338" y="1087"/>
              <a:ext cx="3175" cy="23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endParaRPr lang="en-GB" altLang="en-US" sz="2800">
                <a:latin typeface="Times" panose="02020603050405020304" pitchFamily="18" charset="0"/>
              </a:endParaRPr>
            </a:p>
          </p:txBody>
        </p:sp>
        <p:sp>
          <p:nvSpPr>
            <p:cNvPr id="51205" name="Freeform 5">
              <a:extLst>
                <a:ext uri="{FF2B5EF4-FFF2-40B4-BE49-F238E27FC236}">
                  <a16:creationId xmlns:a16="http://schemas.microsoft.com/office/drawing/2014/main" id="{13D5CA1D-D0D7-442F-93D5-6E8A21AD916D}"/>
                </a:ext>
              </a:extLst>
            </p:cNvPr>
            <p:cNvSpPr>
              <a:spLocks/>
            </p:cNvSpPr>
            <p:nvPr/>
          </p:nvSpPr>
          <p:spPr bwMode="auto">
            <a:xfrm>
              <a:off x="1338" y="1087"/>
              <a:ext cx="1406" cy="2359"/>
            </a:xfrm>
            <a:custGeom>
              <a:avLst/>
              <a:gdLst>
                <a:gd name="T0" fmla="*/ 0 w 1406"/>
                <a:gd name="T1" fmla="*/ 2359 h 2359"/>
                <a:gd name="T2" fmla="*/ 771 w 1406"/>
                <a:gd name="T3" fmla="*/ 2178 h 2359"/>
                <a:gd name="T4" fmla="*/ 1133 w 1406"/>
                <a:gd name="T5" fmla="*/ 1588 h 2359"/>
                <a:gd name="T6" fmla="*/ 1406 w 1406"/>
                <a:gd name="T7" fmla="*/ 0 h 2359"/>
                <a:gd name="T8" fmla="*/ 0 60000 65536"/>
                <a:gd name="T9" fmla="*/ 0 60000 65536"/>
                <a:gd name="T10" fmla="*/ 0 60000 65536"/>
                <a:gd name="T11" fmla="*/ 0 60000 65536"/>
                <a:gd name="T12" fmla="*/ 0 w 1406"/>
                <a:gd name="T13" fmla="*/ 0 h 2359"/>
                <a:gd name="T14" fmla="*/ 1406 w 1406"/>
                <a:gd name="T15" fmla="*/ 2359 h 2359"/>
              </a:gdLst>
              <a:ahLst/>
              <a:cxnLst>
                <a:cxn ang="T8">
                  <a:pos x="T0" y="T1"/>
                </a:cxn>
                <a:cxn ang="T9">
                  <a:pos x="T2" y="T3"/>
                </a:cxn>
                <a:cxn ang="T10">
                  <a:pos x="T4" y="T5"/>
                </a:cxn>
                <a:cxn ang="T11">
                  <a:pos x="T6" y="T7"/>
                </a:cxn>
              </a:cxnLst>
              <a:rect l="T12" t="T13" r="T14" b="T15"/>
              <a:pathLst>
                <a:path w="1406" h="2359">
                  <a:moveTo>
                    <a:pt x="0" y="2359"/>
                  </a:moveTo>
                  <a:cubicBezTo>
                    <a:pt x="291" y="2332"/>
                    <a:pt x="582" y="2306"/>
                    <a:pt x="771" y="2178"/>
                  </a:cubicBezTo>
                  <a:cubicBezTo>
                    <a:pt x="960" y="2050"/>
                    <a:pt x="1027" y="1951"/>
                    <a:pt x="1133" y="1588"/>
                  </a:cubicBezTo>
                  <a:cubicBezTo>
                    <a:pt x="1239" y="1225"/>
                    <a:pt x="1322" y="612"/>
                    <a:pt x="1406" y="0"/>
                  </a:cubicBez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06" name="Freeform 6">
              <a:extLst>
                <a:ext uri="{FF2B5EF4-FFF2-40B4-BE49-F238E27FC236}">
                  <a16:creationId xmlns:a16="http://schemas.microsoft.com/office/drawing/2014/main" id="{743513A9-D6AA-4593-80A8-D77D5F580418}"/>
                </a:ext>
              </a:extLst>
            </p:cNvPr>
            <p:cNvSpPr>
              <a:spLocks/>
            </p:cNvSpPr>
            <p:nvPr/>
          </p:nvSpPr>
          <p:spPr bwMode="auto">
            <a:xfrm>
              <a:off x="1602" y="1087"/>
              <a:ext cx="2094" cy="2359"/>
            </a:xfrm>
            <a:custGeom>
              <a:avLst/>
              <a:gdLst>
                <a:gd name="T0" fmla="*/ 8 w 2094"/>
                <a:gd name="T1" fmla="*/ 0 h 2359"/>
                <a:gd name="T2" fmla="*/ 53 w 2094"/>
                <a:gd name="T3" fmla="*/ 998 h 2359"/>
                <a:gd name="T4" fmla="*/ 325 w 2094"/>
                <a:gd name="T5" fmla="*/ 1724 h 2359"/>
                <a:gd name="T6" fmla="*/ 869 w 2094"/>
                <a:gd name="T7" fmla="*/ 2087 h 2359"/>
                <a:gd name="T8" fmla="*/ 2094 w 2094"/>
                <a:gd name="T9" fmla="*/ 2359 h 2359"/>
                <a:gd name="T10" fmla="*/ 0 60000 65536"/>
                <a:gd name="T11" fmla="*/ 0 60000 65536"/>
                <a:gd name="T12" fmla="*/ 0 60000 65536"/>
                <a:gd name="T13" fmla="*/ 0 60000 65536"/>
                <a:gd name="T14" fmla="*/ 0 60000 65536"/>
                <a:gd name="T15" fmla="*/ 0 w 2094"/>
                <a:gd name="T16" fmla="*/ 0 h 2359"/>
                <a:gd name="T17" fmla="*/ 2094 w 2094"/>
                <a:gd name="T18" fmla="*/ 2359 h 2359"/>
              </a:gdLst>
              <a:ahLst/>
              <a:cxnLst>
                <a:cxn ang="T10">
                  <a:pos x="T0" y="T1"/>
                </a:cxn>
                <a:cxn ang="T11">
                  <a:pos x="T2" y="T3"/>
                </a:cxn>
                <a:cxn ang="T12">
                  <a:pos x="T4" y="T5"/>
                </a:cxn>
                <a:cxn ang="T13">
                  <a:pos x="T6" y="T7"/>
                </a:cxn>
                <a:cxn ang="T14">
                  <a:pos x="T8" y="T9"/>
                </a:cxn>
              </a:cxnLst>
              <a:rect l="T15" t="T16" r="T17" b="T18"/>
              <a:pathLst>
                <a:path w="2094" h="2359">
                  <a:moveTo>
                    <a:pt x="8" y="0"/>
                  </a:moveTo>
                  <a:cubicBezTo>
                    <a:pt x="4" y="355"/>
                    <a:pt x="0" y="711"/>
                    <a:pt x="53" y="998"/>
                  </a:cubicBezTo>
                  <a:cubicBezTo>
                    <a:pt x="106" y="1285"/>
                    <a:pt x="189" y="1543"/>
                    <a:pt x="325" y="1724"/>
                  </a:cubicBezTo>
                  <a:cubicBezTo>
                    <a:pt x="461" y="1905"/>
                    <a:pt x="574" y="1981"/>
                    <a:pt x="869" y="2087"/>
                  </a:cubicBezTo>
                  <a:cubicBezTo>
                    <a:pt x="1164" y="2193"/>
                    <a:pt x="1629" y="2276"/>
                    <a:pt x="2094" y="2359"/>
                  </a:cubicBez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07" name="Text Box 7">
              <a:extLst>
                <a:ext uri="{FF2B5EF4-FFF2-40B4-BE49-F238E27FC236}">
                  <a16:creationId xmlns:a16="http://schemas.microsoft.com/office/drawing/2014/main" id="{7206BAD8-777F-4C3D-AB5A-6471BD140588}"/>
                </a:ext>
              </a:extLst>
            </p:cNvPr>
            <p:cNvSpPr txBox="1">
              <a:spLocks noChangeArrowheads="1"/>
            </p:cNvSpPr>
            <p:nvPr/>
          </p:nvSpPr>
          <p:spPr bwMode="auto">
            <a:xfrm>
              <a:off x="1383" y="799"/>
              <a:ext cx="5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FMR</a:t>
              </a:r>
            </a:p>
          </p:txBody>
        </p:sp>
        <p:sp>
          <p:nvSpPr>
            <p:cNvPr id="51208" name="Text Box 8">
              <a:extLst>
                <a:ext uri="{FF2B5EF4-FFF2-40B4-BE49-F238E27FC236}">
                  <a16:creationId xmlns:a16="http://schemas.microsoft.com/office/drawing/2014/main" id="{6DE1E5E2-8DAE-4D53-9906-6441EFB1AE12}"/>
                </a:ext>
              </a:extLst>
            </p:cNvPr>
            <p:cNvSpPr txBox="1">
              <a:spLocks noChangeArrowheads="1"/>
            </p:cNvSpPr>
            <p:nvPr/>
          </p:nvSpPr>
          <p:spPr bwMode="auto">
            <a:xfrm>
              <a:off x="2426" y="799"/>
              <a:ext cx="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FNMR</a:t>
              </a:r>
            </a:p>
          </p:txBody>
        </p:sp>
        <p:sp>
          <p:nvSpPr>
            <p:cNvPr id="51209" name="Text Box 9">
              <a:extLst>
                <a:ext uri="{FF2B5EF4-FFF2-40B4-BE49-F238E27FC236}">
                  <a16:creationId xmlns:a16="http://schemas.microsoft.com/office/drawing/2014/main" id="{4F28872B-D53C-4FB6-91BB-5273D5EF207F}"/>
                </a:ext>
              </a:extLst>
            </p:cNvPr>
            <p:cNvSpPr txBox="1">
              <a:spLocks noChangeArrowheads="1"/>
            </p:cNvSpPr>
            <p:nvPr/>
          </p:nvSpPr>
          <p:spPr bwMode="auto">
            <a:xfrm>
              <a:off x="1292" y="34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0</a:t>
              </a:r>
            </a:p>
          </p:txBody>
        </p:sp>
        <p:sp>
          <p:nvSpPr>
            <p:cNvPr id="51210" name="Text Box 10">
              <a:extLst>
                <a:ext uri="{FF2B5EF4-FFF2-40B4-BE49-F238E27FC236}">
                  <a16:creationId xmlns:a16="http://schemas.microsoft.com/office/drawing/2014/main" id="{478ACAAB-9421-4F1C-BE87-0CAC1941ED74}"/>
                </a:ext>
              </a:extLst>
            </p:cNvPr>
            <p:cNvSpPr txBox="1">
              <a:spLocks noChangeArrowheads="1"/>
            </p:cNvSpPr>
            <p:nvPr/>
          </p:nvSpPr>
          <p:spPr bwMode="auto">
            <a:xfrm>
              <a:off x="4335" y="34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1</a:t>
              </a:r>
            </a:p>
          </p:txBody>
        </p:sp>
        <p:sp>
          <p:nvSpPr>
            <p:cNvPr id="51211" name="Text Box 11">
              <a:extLst>
                <a:ext uri="{FF2B5EF4-FFF2-40B4-BE49-F238E27FC236}">
                  <a16:creationId xmlns:a16="http://schemas.microsoft.com/office/drawing/2014/main" id="{93E79ACD-CD2D-4E31-A11D-8E472257399B}"/>
                </a:ext>
              </a:extLst>
            </p:cNvPr>
            <p:cNvSpPr txBox="1">
              <a:spLocks noChangeArrowheads="1"/>
            </p:cNvSpPr>
            <p:nvPr/>
          </p:nvSpPr>
          <p:spPr bwMode="auto">
            <a:xfrm>
              <a:off x="1746" y="3446"/>
              <a:ext cx="24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Matching Threshold (in %) </a:t>
              </a:r>
            </a:p>
          </p:txBody>
        </p:sp>
        <p:sp>
          <p:nvSpPr>
            <p:cNvPr id="51212" name="Text Box 12">
              <a:extLst>
                <a:ext uri="{FF2B5EF4-FFF2-40B4-BE49-F238E27FC236}">
                  <a16:creationId xmlns:a16="http://schemas.microsoft.com/office/drawing/2014/main" id="{FF398EDE-7B9F-4FB8-93DD-01D9C4D59DE3}"/>
                </a:ext>
              </a:extLst>
            </p:cNvPr>
            <p:cNvSpPr txBox="1">
              <a:spLocks noChangeArrowheads="1"/>
            </p:cNvSpPr>
            <p:nvPr/>
          </p:nvSpPr>
          <p:spPr bwMode="auto">
            <a:xfrm>
              <a:off x="839" y="2947"/>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solidFill>
                    <a:schemeClr val="accent2"/>
                  </a:solidFill>
                </a:rPr>
                <a:t>EER</a:t>
              </a:r>
            </a:p>
          </p:txBody>
        </p:sp>
        <p:sp>
          <p:nvSpPr>
            <p:cNvPr id="51213" name="Line 13">
              <a:extLst>
                <a:ext uri="{FF2B5EF4-FFF2-40B4-BE49-F238E27FC236}">
                  <a16:creationId xmlns:a16="http://schemas.microsoft.com/office/drawing/2014/main" id="{863FF93F-AC85-4F08-A3C1-B570BA0756E5}"/>
                </a:ext>
              </a:extLst>
            </p:cNvPr>
            <p:cNvSpPr>
              <a:spLocks noChangeShapeType="1"/>
            </p:cNvSpPr>
            <p:nvPr/>
          </p:nvSpPr>
          <p:spPr bwMode="auto">
            <a:xfrm>
              <a:off x="1338" y="3091"/>
              <a:ext cx="3175"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14" name="Text Box 14">
              <a:extLst>
                <a:ext uri="{FF2B5EF4-FFF2-40B4-BE49-F238E27FC236}">
                  <a16:creationId xmlns:a16="http://schemas.microsoft.com/office/drawing/2014/main" id="{2183B79E-3C46-48A0-A719-24B677E900E6}"/>
                </a:ext>
              </a:extLst>
            </p:cNvPr>
            <p:cNvSpPr txBox="1">
              <a:spLocks noChangeArrowheads="1"/>
            </p:cNvSpPr>
            <p:nvPr/>
          </p:nvSpPr>
          <p:spPr bwMode="auto">
            <a:xfrm>
              <a:off x="929" y="3174"/>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0%</a:t>
              </a:r>
            </a:p>
          </p:txBody>
        </p:sp>
        <p:sp>
          <p:nvSpPr>
            <p:cNvPr id="51215" name="Text Box 15">
              <a:extLst>
                <a:ext uri="{FF2B5EF4-FFF2-40B4-BE49-F238E27FC236}">
                  <a16:creationId xmlns:a16="http://schemas.microsoft.com/office/drawing/2014/main" id="{A89C746E-FB17-4ABA-B1CF-A108544DA524}"/>
                </a:ext>
              </a:extLst>
            </p:cNvPr>
            <p:cNvSpPr txBox="1">
              <a:spLocks noChangeArrowheads="1"/>
            </p:cNvSpPr>
            <p:nvPr/>
          </p:nvSpPr>
          <p:spPr bwMode="auto">
            <a:xfrm>
              <a:off x="822" y="2477"/>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10%</a:t>
              </a:r>
            </a:p>
          </p:txBody>
        </p:sp>
        <p:sp>
          <p:nvSpPr>
            <p:cNvPr id="51216" name="Text Box 16">
              <a:extLst>
                <a:ext uri="{FF2B5EF4-FFF2-40B4-BE49-F238E27FC236}">
                  <a16:creationId xmlns:a16="http://schemas.microsoft.com/office/drawing/2014/main" id="{0E86567C-FE42-4927-BC7C-FA0789A72749}"/>
                </a:ext>
              </a:extLst>
            </p:cNvPr>
            <p:cNvSpPr txBox="1">
              <a:spLocks noChangeArrowheads="1"/>
            </p:cNvSpPr>
            <p:nvPr/>
          </p:nvSpPr>
          <p:spPr bwMode="auto">
            <a:xfrm>
              <a:off x="822" y="1797"/>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20%</a:t>
              </a:r>
            </a:p>
          </p:txBody>
        </p:sp>
        <p:sp>
          <p:nvSpPr>
            <p:cNvPr id="51217" name="Text Box 17">
              <a:extLst>
                <a:ext uri="{FF2B5EF4-FFF2-40B4-BE49-F238E27FC236}">
                  <a16:creationId xmlns:a16="http://schemas.microsoft.com/office/drawing/2014/main" id="{AF6AE941-6374-4FD8-828F-8E582CBBF123}"/>
                </a:ext>
              </a:extLst>
            </p:cNvPr>
            <p:cNvSpPr txBox="1">
              <a:spLocks noChangeArrowheads="1"/>
            </p:cNvSpPr>
            <p:nvPr/>
          </p:nvSpPr>
          <p:spPr bwMode="auto">
            <a:xfrm>
              <a:off x="822" y="1132"/>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16AFC2"/>
                </a:buClr>
                <a:buSzPct val="125000"/>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rgbClr val="339966"/>
                </a:buClr>
                <a:buSzPct val="85000"/>
                <a:buFont typeface="Wingdings" panose="05000000000000000000" pitchFamily="2" charset="2"/>
                <a:buChar char="Ø"/>
                <a:defRPr sz="2800">
                  <a:solidFill>
                    <a:schemeClr val="tx1"/>
                  </a:solidFill>
                  <a:latin typeface="Arial" panose="020B0604020202020204" pitchFamily="34" charset="0"/>
                </a:defRPr>
              </a:lvl2pPr>
              <a:lvl3pPr marL="1143000" indent="-228600">
                <a:spcBef>
                  <a:spcPct val="20000"/>
                </a:spcBef>
                <a:buSzPct val="150000"/>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SzTx/>
                <a:buFontTx/>
                <a:buNone/>
              </a:pPr>
              <a:r>
                <a:rPr lang="en-GB" altLang="en-US" sz="2400"/>
                <a:t>30%</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C1AE5FF-33DB-4C29-AC35-18D5E6241194}"/>
              </a:ext>
            </a:extLst>
          </p:cNvPr>
          <p:cNvSpPr>
            <a:spLocks noGrp="1" noChangeArrowheads="1"/>
          </p:cNvSpPr>
          <p:nvPr>
            <p:ph type="title"/>
          </p:nvPr>
        </p:nvSpPr>
        <p:spPr>
          <a:xfrm>
            <a:off x="1798638" y="260350"/>
            <a:ext cx="7345362" cy="792163"/>
          </a:xfrm>
        </p:spPr>
        <p:txBody>
          <a:bodyPr/>
          <a:lstStyle/>
          <a:p>
            <a:pPr eaLnBrk="1" hangingPunct="1"/>
            <a:r>
              <a:rPr lang="en-GB" altLang="en-US"/>
              <a:t>Scenario Analysis</a:t>
            </a:r>
          </a:p>
        </p:txBody>
      </p:sp>
      <p:sp>
        <p:nvSpPr>
          <p:cNvPr id="52227" name="Rectangle 3">
            <a:extLst>
              <a:ext uri="{FF2B5EF4-FFF2-40B4-BE49-F238E27FC236}">
                <a16:creationId xmlns:a16="http://schemas.microsoft.com/office/drawing/2014/main" id="{8FF877B9-2516-4DD4-ABD3-2432E53F8BE2}"/>
              </a:ext>
            </a:extLst>
          </p:cNvPr>
          <p:cNvSpPr>
            <a:spLocks noGrp="1" noChangeArrowheads="1"/>
          </p:cNvSpPr>
          <p:nvPr>
            <p:ph idx="1"/>
          </p:nvPr>
        </p:nvSpPr>
        <p:spPr/>
        <p:txBody>
          <a:bodyPr/>
          <a:lstStyle/>
          <a:p>
            <a:pPr eaLnBrk="1" hangingPunct="1">
              <a:spcBef>
                <a:spcPct val="30000"/>
              </a:spcBef>
            </a:pPr>
            <a:r>
              <a:rPr lang="en-GB" altLang="en-US" sz="2400"/>
              <a:t>Records error rates in actual field trials; measures performance of fingerprint reader (hardware and software) capturing templates at log-in time. </a:t>
            </a:r>
          </a:p>
          <a:p>
            <a:pPr lvl="1" eaLnBrk="1" hangingPunct="1">
              <a:spcBef>
                <a:spcPct val="30000"/>
              </a:spcBef>
            </a:pPr>
            <a:r>
              <a:rPr lang="en-GB" altLang="en-US" sz="2000">
                <a:solidFill>
                  <a:schemeClr val="accent2"/>
                </a:solidFill>
              </a:rPr>
              <a:t>Failure-to-capture rate</a:t>
            </a:r>
            <a:r>
              <a:rPr lang="en-GB" altLang="en-US" sz="2000"/>
              <a:t> (FTC): frequency of failing to capture a sample.</a:t>
            </a:r>
          </a:p>
          <a:p>
            <a:pPr lvl="1" eaLnBrk="1" hangingPunct="1">
              <a:spcBef>
                <a:spcPct val="30000"/>
              </a:spcBef>
            </a:pPr>
            <a:r>
              <a:rPr lang="en-GB" altLang="en-US" sz="2000">
                <a:solidFill>
                  <a:schemeClr val="accent2"/>
                </a:solidFill>
              </a:rPr>
              <a:t>Failure-to-extract rate</a:t>
            </a:r>
            <a:r>
              <a:rPr lang="en-GB" altLang="en-US" sz="2000"/>
              <a:t> (FTX): frequency of failing to extract a feature from a sample.</a:t>
            </a:r>
          </a:p>
          <a:p>
            <a:pPr eaLnBrk="1" hangingPunct="1">
              <a:spcBef>
                <a:spcPct val="30000"/>
              </a:spcBef>
            </a:pPr>
            <a:r>
              <a:rPr lang="en-GB" altLang="en-US" sz="2400">
                <a:solidFill>
                  <a:schemeClr val="accent2"/>
                </a:solidFill>
              </a:rPr>
              <a:t>Failure-to-acquire rate:</a:t>
            </a:r>
            <a:r>
              <a:rPr lang="en-GB" altLang="en-US" sz="2400"/>
              <a:t> frequency of failing to acquire a biometric feature: FTA = FTC + FTX</a:t>
            </a:r>
            <a:r>
              <a:rPr lang="en-GB" altLang="en-US" sz="2400">
                <a:sym typeface="Symbol" panose="05050102010706020507" pitchFamily="18" charset="2"/>
              </a:rPr>
              <a:t></a:t>
            </a:r>
            <a:r>
              <a:rPr lang="en-GB" altLang="en-US" sz="2400"/>
              <a:t>(1 - FTC)</a:t>
            </a:r>
            <a:r>
              <a:rPr lang="en-GB" altLang="en-US" sz="2400">
                <a:solidFill>
                  <a:schemeClr val="accent2"/>
                </a:solidFill>
              </a:rPr>
              <a:t> </a:t>
            </a:r>
          </a:p>
          <a:p>
            <a:pPr eaLnBrk="1" hangingPunct="1">
              <a:spcBef>
                <a:spcPct val="30000"/>
              </a:spcBef>
            </a:pPr>
            <a:r>
              <a:rPr lang="en-GB" altLang="en-US" sz="2400">
                <a:solidFill>
                  <a:schemeClr val="accent2"/>
                </a:solidFill>
              </a:rPr>
              <a:t>False accept rate</a:t>
            </a:r>
            <a:r>
              <a:rPr lang="en-GB" altLang="en-US" sz="2400"/>
              <a:t> for the entire biometric scheme: FAR = FMR </a:t>
            </a:r>
            <a:r>
              <a:rPr lang="en-GB" altLang="en-US" sz="2400">
                <a:sym typeface="Symbol" panose="05050102010706020507" pitchFamily="18" charset="2"/>
              </a:rPr>
              <a:t> </a:t>
            </a:r>
            <a:r>
              <a:rPr lang="en-GB" altLang="en-US" sz="2400"/>
              <a:t>(1 - FTA).</a:t>
            </a:r>
          </a:p>
          <a:p>
            <a:pPr eaLnBrk="1" hangingPunct="1">
              <a:spcBef>
                <a:spcPct val="30000"/>
              </a:spcBef>
            </a:pPr>
            <a:r>
              <a:rPr lang="en-GB" altLang="en-US" sz="2400">
                <a:solidFill>
                  <a:schemeClr val="accent2"/>
                </a:solidFill>
              </a:rPr>
              <a:t>False reject rate</a:t>
            </a:r>
            <a:r>
              <a:rPr lang="en-GB" altLang="en-US" sz="2400"/>
              <a:t>: FRR = FTA + FNMR </a:t>
            </a:r>
            <a:r>
              <a:rPr lang="en-GB" altLang="en-US" sz="2400">
                <a:sym typeface="Symbol" panose="05050102010706020507" pitchFamily="18" charset="2"/>
              </a:rPr>
              <a:t> </a:t>
            </a:r>
            <a:r>
              <a:rPr lang="en-GB" altLang="en-US" sz="2400"/>
              <a:t>(1 - FTA).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B270FB6-97DE-4F47-BB5A-466064A076A1}"/>
              </a:ext>
            </a:extLst>
          </p:cNvPr>
          <p:cNvSpPr>
            <a:spLocks noGrp="1" noChangeArrowheads="1"/>
          </p:cNvSpPr>
          <p:nvPr>
            <p:ph type="title"/>
          </p:nvPr>
        </p:nvSpPr>
        <p:spPr>
          <a:xfrm>
            <a:off x="1798638" y="260350"/>
            <a:ext cx="7345362" cy="792163"/>
          </a:xfrm>
        </p:spPr>
        <p:txBody>
          <a:bodyPr/>
          <a:lstStyle/>
          <a:p>
            <a:pPr eaLnBrk="1" hangingPunct="1"/>
            <a:r>
              <a:rPr lang="en-GB" altLang="en-US"/>
              <a:t>Madrid Error (2004)</a:t>
            </a:r>
          </a:p>
        </p:txBody>
      </p:sp>
      <p:sp>
        <p:nvSpPr>
          <p:cNvPr id="53251" name="Rectangle 3">
            <a:extLst>
              <a:ext uri="{FF2B5EF4-FFF2-40B4-BE49-F238E27FC236}">
                <a16:creationId xmlns:a16="http://schemas.microsoft.com/office/drawing/2014/main" id="{545E39D0-B32A-4983-9781-E6298B23040E}"/>
              </a:ext>
            </a:extLst>
          </p:cNvPr>
          <p:cNvSpPr>
            <a:spLocks noGrp="1" noChangeArrowheads="1"/>
          </p:cNvSpPr>
          <p:nvPr>
            <p:ph idx="1"/>
          </p:nvPr>
        </p:nvSpPr>
        <p:spPr/>
        <p:txBody>
          <a:bodyPr/>
          <a:lstStyle/>
          <a:p>
            <a:pPr eaLnBrk="1" hangingPunct="1">
              <a:lnSpc>
                <a:spcPct val="90000"/>
              </a:lnSpc>
              <a:spcBef>
                <a:spcPct val="30000"/>
              </a:spcBef>
            </a:pPr>
            <a:r>
              <a:rPr lang="en-GB" altLang="en-US" sz="2400" dirty="0">
                <a:solidFill>
                  <a:schemeClr val="accent2"/>
                </a:solidFill>
              </a:rPr>
              <a:t>False</a:t>
            </a:r>
            <a:r>
              <a:rPr lang="en-GB" altLang="en-US" sz="2400" dirty="0"/>
              <a:t> </a:t>
            </a:r>
            <a:r>
              <a:rPr lang="en-GB" altLang="en-US" sz="2400" dirty="0">
                <a:solidFill>
                  <a:schemeClr val="accent2"/>
                </a:solidFill>
              </a:rPr>
              <a:t>positive identification rate</a:t>
            </a:r>
            <a:r>
              <a:rPr lang="en-GB" altLang="en-US" sz="2400" dirty="0"/>
              <a:t> for a database with </a:t>
            </a:r>
            <a:r>
              <a:rPr lang="en-GB" altLang="en-US" sz="2400" i="1" dirty="0"/>
              <a:t>n</a:t>
            </a:r>
            <a:r>
              <a:rPr lang="en-GB" altLang="en-US" sz="2400" dirty="0"/>
              <a:t> persons: </a:t>
            </a:r>
          </a:p>
          <a:p>
            <a:pPr lvl="1" eaLnBrk="1" hangingPunct="1">
              <a:lnSpc>
                <a:spcPct val="90000"/>
              </a:lnSpc>
              <a:spcBef>
                <a:spcPct val="30000"/>
              </a:spcBef>
            </a:pPr>
            <a:r>
              <a:rPr lang="en-GB" altLang="en-US" sz="2000" dirty="0"/>
              <a:t>FPIR = (1 - FTA) </a:t>
            </a:r>
            <a:r>
              <a:rPr lang="en-GB" altLang="en-US" sz="2000" dirty="0">
                <a:sym typeface="Symbol" panose="05050102010706020507" pitchFamily="18" charset="2"/>
              </a:rPr>
              <a:t> </a:t>
            </a:r>
            <a:r>
              <a:rPr lang="en-GB" altLang="en-US" sz="2000" dirty="0"/>
              <a:t>(1 - (1 - FMR)</a:t>
            </a:r>
            <a:r>
              <a:rPr lang="en-GB" altLang="en-US" sz="2000" i="1" baseline="30000" dirty="0"/>
              <a:t>n</a:t>
            </a:r>
            <a:r>
              <a:rPr lang="en-GB" altLang="en-US" sz="2000" dirty="0"/>
              <a:t>).</a:t>
            </a:r>
          </a:p>
          <a:p>
            <a:pPr eaLnBrk="1" hangingPunct="1">
              <a:lnSpc>
                <a:spcPct val="90000"/>
              </a:lnSpc>
              <a:spcBef>
                <a:spcPct val="30000"/>
              </a:spcBef>
            </a:pPr>
            <a:r>
              <a:rPr lang="en-GB" altLang="en-US" sz="2400" dirty="0"/>
              <a:t>A fingerprint found in the Madrid train bombing was compared against a database of 530 million entries.</a:t>
            </a:r>
          </a:p>
          <a:p>
            <a:pPr eaLnBrk="1" hangingPunct="1">
              <a:lnSpc>
                <a:spcPct val="90000"/>
              </a:lnSpc>
              <a:spcBef>
                <a:spcPct val="30000"/>
              </a:spcBef>
            </a:pPr>
            <a:r>
              <a:rPr lang="en-GB" altLang="en-US" sz="2400" dirty="0"/>
              <a:t>A match was found and linked by four experts with 100% confidence to a US citizen (B. Mayfield). </a:t>
            </a:r>
          </a:p>
          <a:p>
            <a:pPr eaLnBrk="1" hangingPunct="1">
              <a:lnSpc>
                <a:spcPct val="90000"/>
              </a:lnSpc>
              <a:spcBef>
                <a:spcPct val="30000"/>
              </a:spcBef>
            </a:pPr>
            <a:r>
              <a:rPr lang="en-GB" altLang="en-US" sz="2400" dirty="0"/>
              <a:t>They were wrong: the guy did not even have a passport and had not left the country. </a:t>
            </a:r>
          </a:p>
          <a:p>
            <a:pPr eaLnBrk="1" hangingPunct="1">
              <a:lnSpc>
                <a:spcPct val="90000"/>
              </a:lnSpc>
              <a:spcBef>
                <a:spcPct val="30000"/>
              </a:spcBef>
            </a:pPr>
            <a:r>
              <a:rPr lang="en-GB" altLang="en-US" sz="2400" dirty="0"/>
              <a:t>Criteria for matching features had to be re-appraised.</a:t>
            </a:r>
          </a:p>
          <a:p>
            <a:pPr lvl="1" eaLnBrk="1" hangingPunct="1">
              <a:lnSpc>
                <a:spcPct val="90000"/>
              </a:lnSpc>
              <a:spcBef>
                <a:spcPct val="30000"/>
              </a:spcBef>
            </a:pPr>
            <a:r>
              <a:rPr lang="en-GB" altLang="en-US" sz="2000" dirty="0">
                <a:solidFill>
                  <a:srgbClr val="CC0066"/>
                </a:solidFill>
              </a:rPr>
              <a:t>http://</a:t>
            </a:r>
            <a:r>
              <a:rPr lang="en-GB" altLang="en-US" sz="2000" dirty="0" err="1">
                <a:solidFill>
                  <a:srgbClr val="CC0066"/>
                </a:solidFill>
              </a:rPr>
              <a:t>www.henrytempleman.com</a:t>
            </a:r>
            <a:r>
              <a:rPr lang="en-GB" altLang="en-US" sz="2000" dirty="0">
                <a:solidFill>
                  <a:srgbClr val="CC0066"/>
                </a:solidFill>
              </a:rPr>
              <a:t>/</a:t>
            </a:r>
            <a:r>
              <a:rPr lang="en-GB" altLang="en-US" sz="2000" dirty="0" err="1">
                <a:solidFill>
                  <a:srgbClr val="CC0066"/>
                </a:solidFill>
              </a:rPr>
              <a:t>madrid_error</a:t>
            </a:r>
            <a:r>
              <a:rPr lang="en-GB" altLang="en-US" sz="2000" dirty="0"/>
              <a:t>,</a:t>
            </a:r>
            <a:r>
              <a:rPr lang="en-GB" altLang="en-US" sz="2000" dirty="0">
                <a:solidFill>
                  <a:srgbClr val="CC0066"/>
                </a:solidFill>
              </a:rPr>
              <a:t> http://</a:t>
            </a:r>
            <a:r>
              <a:rPr lang="en-GB" altLang="en-US" sz="2000" dirty="0" err="1">
                <a:solidFill>
                  <a:srgbClr val="CC0066"/>
                </a:solidFill>
              </a:rPr>
              <a:t>www.onin.com</a:t>
            </a:r>
            <a:r>
              <a:rPr lang="en-GB" altLang="en-US" sz="2000" dirty="0">
                <a:solidFill>
                  <a:srgbClr val="CC0066"/>
                </a:solidFill>
              </a:rPr>
              <a:t>/</a:t>
            </a:r>
            <a:r>
              <a:rPr lang="en-GB" altLang="en-US" sz="2000" dirty="0" err="1">
                <a:solidFill>
                  <a:srgbClr val="CC0066"/>
                </a:solidFill>
              </a:rPr>
              <a:t>fp</a:t>
            </a:r>
            <a:r>
              <a:rPr lang="en-GB" altLang="en-US" sz="2000" dirty="0">
                <a:solidFill>
                  <a:srgbClr val="CC0066"/>
                </a:solidFill>
              </a:rPr>
              <a:t>/</a:t>
            </a:r>
            <a:r>
              <a:rPr lang="en-GB" altLang="en-US" sz="2000" dirty="0" err="1">
                <a:solidFill>
                  <a:srgbClr val="CC0066"/>
                </a:solidFill>
              </a:rPr>
              <a:t>problemidents.html</a:t>
            </a:r>
            <a:endParaRPr lang="en-GB" altLang="en-US" sz="2000" dirty="0">
              <a:solidFill>
                <a:srgbClr val="CC006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2120DCE-605D-471E-B796-0A11E4B04EAA}"/>
              </a:ext>
            </a:extLst>
          </p:cNvPr>
          <p:cNvSpPr>
            <a:spLocks noGrp="1" noChangeArrowheads="1"/>
          </p:cNvSpPr>
          <p:nvPr>
            <p:ph type="title"/>
          </p:nvPr>
        </p:nvSpPr>
        <p:spPr>
          <a:xfrm>
            <a:off x="1798638" y="260350"/>
            <a:ext cx="7345362" cy="792163"/>
          </a:xfrm>
        </p:spPr>
        <p:txBody>
          <a:bodyPr/>
          <a:lstStyle/>
          <a:p>
            <a:pPr eaLnBrk="1" hangingPunct="1"/>
            <a:r>
              <a:rPr lang="en-GB" altLang="en-US"/>
              <a:t>Forged Fingers</a:t>
            </a:r>
          </a:p>
        </p:txBody>
      </p:sp>
      <p:sp>
        <p:nvSpPr>
          <p:cNvPr id="54275" name="Rectangle 3">
            <a:extLst>
              <a:ext uri="{FF2B5EF4-FFF2-40B4-BE49-F238E27FC236}">
                <a16:creationId xmlns:a16="http://schemas.microsoft.com/office/drawing/2014/main" id="{D8B05974-01FC-4E2D-904A-4F5B34C070CC}"/>
              </a:ext>
            </a:extLst>
          </p:cNvPr>
          <p:cNvSpPr>
            <a:spLocks noGrp="1" noChangeArrowheads="1"/>
          </p:cNvSpPr>
          <p:nvPr>
            <p:ph idx="1"/>
          </p:nvPr>
        </p:nvSpPr>
        <p:spPr>
          <a:xfrm>
            <a:off x="685800" y="1341438"/>
            <a:ext cx="7772400" cy="4608512"/>
          </a:xfrm>
        </p:spPr>
        <p:txBody>
          <a:bodyPr/>
          <a:lstStyle/>
          <a:p>
            <a:pPr eaLnBrk="1" hangingPunct="1">
              <a:lnSpc>
                <a:spcPct val="90000"/>
              </a:lnSpc>
            </a:pPr>
            <a:r>
              <a:rPr lang="en-GB" altLang="en-US" sz="2400" dirty="0"/>
              <a:t>Fingerprints, and </a:t>
            </a:r>
            <a:r>
              <a:rPr lang="en-GB" altLang="en-US" sz="2400" dirty="0">
                <a:solidFill>
                  <a:schemeClr val="accent2"/>
                </a:solidFill>
              </a:rPr>
              <a:t>biometric traits</a:t>
            </a:r>
            <a:r>
              <a:rPr lang="en-GB" altLang="en-US" sz="2400" dirty="0"/>
              <a:t> in general, may be unique but they </a:t>
            </a:r>
            <a:r>
              <a:rPr lang="en-GB" altLang="en-US" sz="2400" dirty="0">
                <a:solidFill>
                  <a:schemeClr val="accent2"/>
                </a:solidFill>
              </a:rPr>
              <a:t>are no secrets</a:t>
            </a:r>
            <a:r>
              <a:rPr lang="en-GB" altLang="en-US" sz="2400" dirty="0"/>
              <a:t>.</a:t>
            </a:r>
          </a:p>
          <a:p>
            <a:pPr eaLnBrk="1" hangingPunct="1">
              <a:lnSpc>
                <a:spcPct val="90000"/>
              </a:lnSpc>
            </a:pPr>
            <a:r>
              <a:rPr lang="en-GB" altLang="en-US" sz="2400" dirty="0"/>
              <a:t>You are leaving your fingerprints in many places. </a:t>
            </a:r>
          </a:p>
          <a:p>
            <a:pPr eaLnBrk="1" hangingPunct="1">
              <a:lnSpc>
                <a:spcPct val="90000"/>
              </a:lnSpc>
            </a:pPr>
            <a:r>
              <a:rPr lang="en-GB" altLang="en-US" sz="2400"/>
              <a:t>Rubber </a:t>
            </a:r>
            <a:r>
              <a:rPr lang="en-GB" altLang="en-US" sz="2400" dirty="0"/>
              <a:t>fingers have defeated many a commercial fingerprint recognition systems in the past.</a:t>
            </a:r>
          </a:p>
          <a:p>
            <a:pPr lvl="1" eaLnBrk="1" hangingPunct="1">
              <a:lnSpc>
                <a:spcPct val="90000"/>
              </a:lnSpc>
            </a:pPr>
            <a:r>
              <a:rPr lang="en-GB" altLang="en-US" sz="2000" dirty="0"/>
              <a:t>Minor issue if authentication takes place in the presence of security personnel. </a:t>
            </a:r>
          </a:p>
          <a:p>
            <a:pPr lvl="1" eaLnBrk="1" hangingPunct="1">
              <a:lnSpc>
                <a:spcPct val="90000"/>
              </a:lnSpc>
            </a:pPr>
            <a:r>
              <a:rPr lang="en-GB" altLang="en-US" sz="2000" dirty="0"/>
              <a:t>When authenticating remote users additional precautions have to be taken to counteract this type of fraud.</a:t>
            </a:r>
          </a:p>
          <a:p>
            <a:pPr eaLnBrk="1" hangingPunct="1">
              <a:lnSpc>
                <a:spcPct val="90000"/>
              </a:lnSpc>
            </a:pPr>
            <a:r>
              <a:rPr lang="en-GB" altLang="en-US" sz="2400" dirty="0"/>
              <a:t>User acceptance: so far fingerprints have been used for tracing criminals.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B7FC081-1078-4E1D-B514-F309762237B8}"/>
              </a:ext>
            </a:extLst>
          </p:cNvPr>
          <p:cNvSpPr>
            <a:spLocks noGrp="1" noChangeArrowheads="1"/>
          </p:cNvSpPr>
          <p:nvPr>
            <p:ph type="title"/>
          </p:nvPr>
        </p:nvSpPr>
        <p:spPr>
          <a:xfrm>
            <a:off x="1798638" y="260350"/>
            <a:ext cx="7345362" cy="792163"/>
          </a:xfrm>
        </p:spPr>
        <p:txBody>
          <a:bodyPr/>
          <a:lstStyle/>
          <a:p>
            <a:pPr eaLnBrk="1" hangingPunct="1"/>
            <a:r>
              <a:rPr lang="en-GB" altLang="en-US"/>
              <a:t>Identification &amp; Authentication</a:t>
            </a:r>
          </a:p>
        </p:txBody>
      </p:sp>
      <p:sp>
        <p:nvSpPr>
          <p:cNvPr id="18435" name="Rectangle 3">
            <a:extLst>
              <a:ext uri="{FF2B5EF4-FFF2-40B4-BE49-F238E27FC236}">
                <a16:creationId xmlns:a16="http://schemas.microsoft.com/office/drawing/2014/main" id="{ED7F2DD5-6D19-4367-B36D-3D8473F733A9}"/>
              </a:ext>
            </a:extLst>
          </p:cNvPr>
          <p:cNvSpPr>
            <a:spLocks noGrp="1" noChangeArrowheads="1"/>
          </p:cNvSpPr>
          <p:nvPr>
            <p:ph idx="1"/>
          </p:nvPr>
        </p:nvSpPr>
        <p:spPr/>
        <p:txBody>
          <a:bodyPr/>
          <a:lstStyle/>
          <a:p>
            <a:pPr eaLnBrk="1" hangingPunct="1"/>
            <a:r>
              <a:rPr lang="en-GB" altLang="en-US" sz="2400"/>
              <a:t>When logging on to a computer you enter</a:t>
            </a:r>
          </a:p>
          <a:p>
            <a:pPr lvl="1" eaLnBrk="1" hangingPunct="1"/>
            <a:r>
              <a:rPr lang="en-GB" altLang="en-US" sz="2000">
                <a:solidFill>
                  <a:schemeClr val="accent2"/>
                </a:solidFill>
              </a:rPr>
              <a:t>user name</a:t>
            </a:r>
            <a:r>
              <a:rPr lang="en-GB" altLang="en-US" sz="2000"/>
              <a:t> and </a:t>
            </a:r>
          </a:p>
          <a:p>
            <a:pPr lvl="1" eaLnBrk="1" hangingPunct="1"/>
            <a:r>
              <a:rPr lang="en-GB" altLang="en-US" sz="2000">
                <a:solidFill>
                  <a:schemeClr val="accent2"/>
                </a:solidFill>
              </a:rPr>
              <a:t>password</a:t>
            </a:r>
          </a:p>
          <a:p>
            <a:pPr eaLnBrk="1" hangingPunct="1"/>
            <a:r>
              <a:rPr lang="en-GB" altLang="en-US" sz="2400"/>
              <a:t>The first step is called </a:t>
            </a:r>
            <a:r>
              <a:rPr lang="en-GB" altLang="en-US" sz="2400">
                <a:solidFill>
                  <a:schemeClr val="accent2"/>
                </a:solidFill>
              </a:rPr>
              <a:t>identification</a:t>
            </a:r>
            <a:r>
              <a:rPr lang="en-GB" altLang="en-US" sz="2400"/>
              <a:t>: </a:t>
            </a:r>
          </a:p>
          <a:p>
            <a:pPr lvl="1" eaLnBrk="1" hangingPunct="1"/>
            <a:r>
              <a:rPr lang="en-GB" altLang="en-US" sz="2000"/>
              <a:t>You announce who you are. </a:t>
            </a:r>
          </a:p>
          <a:p>
            <a:pPr eaLnBrk="1" hangingPunct="1"/>
            <a:r>
              <a:rPr lang="en-GB" altLang="en-US" sz="2400"/>
              <a:t>The second step is called </a:t>
            </a:r>
            <a:r>
              <a:rPr lang="en-GB" altLang="en-US" sz="2400">
                <a:solidFill>
                  <a:schemeClr val="accent2"/>
                </a:solidFill>
              </a:rPr>
              <a:t>authentication</a:t>
            </a:r>
            <a:r>
              <a:rPr lang="en-GB" altLang="en-US" sz="2400"/>
              <a:t>; </a:t>
            </a:r>
          </a:p>
          <a:p>
            <a:pPr lvl="1" eaLnBrk="1" hangingPunct="1"/>
            <a:r>
              <a:rPr lang="en-GB" altLang="en-US" sz="2000"/>
              <a:t>You prove that you are who you claim to be. </a:t>
            </a:r>
          </a:p>
          <a:p>
            <a:pPr eaLnBrk="1" hangingPunct="1"/>
            <a:r>
              <a:rPr lang="en-GB" altLang="en-US" sz="2400"/>
              <a:t>To distinguish this type of ‘authentication’ from other interpretations, we refer here to </a:t>
            </a:r>
            <a:r>
              <a:rPr lang="en-GB" altLang="en-US" sz="2400">
                <a:solidFill>
                  <a:schemeClr val="accent2"/>
                </a:solidFill>
              </a:rPr>
              <a:t>user authentication</a:t>
            </a:r>
            <a:r>
              <a:rPr lang="en-GB" altLang="en-US" sz="2400"/>
              <a:t>: the process of verifying a claimed user identity.</a:t>
            </a:r>
          </a:p>
          <a:p>
            <a:pPr eaLnBrk="1" hangingPunct="1"/>
            <a:r>
              <a:rPr lang="en-GB" altLang="en-US" sz="2400"/>
              <a:t>Authentication by password is widely accepted and not too difficult to implement.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E10F378-B380-491F-8D64-E827F002D378}"/>
              </a:ext>
            </a:extLst>
          </p:cNvPr>
          <p:cNvSpPr>
            <a:spLocks noGrp="1" noChangeArrowheads="1"/>
          </p:cNvSpPr>
          <p:nvPr>
            <p:ph type="title"/>
          </p:nvPr>
        </p:nvSpPr>
        <p:spPr>
          <a:xfrm>
            <a:off x="1798638" y="260350"/>
            <a:ext cx="7345362" cy="792163"/>
          </a:xfrm>
        </p:spPr>
        <p:txBody>
          <a:bodyPr/>
          <a:lstStyle/>
          <a:p>
            <a:pPr eaLnBrk="1" hangingPunct="1"/>
            <a:r>
              <a:rPr lang="en-GB" altLang="en-US"/>
              <a:t>What You Do</a:t>
            </a:r>
          </a:p>
        </p:txBody>
      </p:sp>
      <p:sp>
        <p:nvSpPr>
          <p:cNvPr id="55299" name="Rectangle 3">
            <a:extLst>
              <a:ext uri="{FF2B5EF4-FFF2-40B4-BE49-F238E27FC236}">
                <a16:creationId xmlns:a16="http://schemas.microsoft.com/office/drawing/2014/main" id="{D8FA4051-0748-4763-B1B8-8F533FD95DA4}"/>
              </a:ext>
            </a:extLst>
          </p:cNvPr>
          <p:cNvSpPr>
            <a:spLocks noGrp="1" noChangeArrowheads="1"/>
          </p:cNvSpPr>
          <p:nvPr>
            <p:ph idx="1"/>
          </p:nvPr>
        </p:nvSpPr>
        <p:spPr>
          <a:xfrm>
            <a:off x="685800" y="1341438"/>
            <a:ext cx="7772400" cy="4730750"/>
          </a:xfrm>
        </p:spPr>
        <p:txBody>
          <a:bodyPr/>
          <a:lstStyle/>
          <a:p>
            <a:pPr eaLnBrk="1" hangingPunct="1">
              <a:spcBef>
                <a:spcPct val="35000"/>
              </a:spcBef>
            </a:pPr>
            <a:r>
              <a:rPr lang="en-GB" altLang="en-US" sz="2400"/>
              <a:t>People perform mechanical tasks in a way that is both repeatable and specific to the individual. </a:t>
            </a:r>
          </a:p>
          <a:p>
            <a:pPr eaLnBrk="1" hangingPunct="1">
              <a:spcBef>
                <a:spcPct val="35000"/>
              </a:spcBef>
            </a:pPr>
            <a:r>
              <a:rPr lang="en-GB" altLang="en-US" sz="2400"/>
              <a:t>Experts look at the dynamics of handwriting to detect forgeries.</a:t>
            </a:r>
          </a:p>
          <a:p>
            <a:pPr eaLnBrk="1" hangingPunct="1">
              <a:spcBef>
                <a:spcPct val="35000"/>
              </a:spcBef>
            </a:pPr>
            <a:r>
              <a:rPr lang="en-GB" altLang="en-US" sz="2400"/>
              <a:t>Users could sign on a special pad that measures attributes like writing speed and writing pressure. </a:t>
            </a:r>
          </a:p>
          <a:p>
            <a:pPr eaLnBrk="1" hangingPunct="1">
              <a:spcBef>
                <a:spcPct val="35000"/>
              </a:spcBef>
            </a:pPr>
            <a:r>
              <a:rPr lang="en-GB" altLang="en-US" sz="2400"/>
              <a:t>On a keyboard, typing speed and key strokes intervals can be used to authenticate individual users.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87C4ED5-8191-46D0-98CE-291232C49DF5}"/>
              </a:ext>
            </a:extLst>
          </p:cNvPr>
          <p:cNvSpPr>
            <a:spLocks noGrp="1" noChangeArrowheads="1"/>
          </p:cNvSpPr>
          <p:nvPr>
            <p:ph type="title"/>
          </p:nvPr>
        </p:nvSpPr>
        <p:spPr>
          <a:xfrm>
            <a:off x="1798638" y="260350"/>
            <a:ext cx="7345362" cy="792163"/>
          </a:xfrm>
        </p:spPr>
        <p:txBody>
          <a:bodyPr/>
          <a:lstStyle/>
          <a:p>
            <a:pPr eaLnBrk="1" hangingPunct="1"/>
            <a:r>
              <a:rPr lang="en-GB" altLang="en-US"/>
              <a:t>Where You Are</a:t>
            </a:r>
          </a:p>
        </p:txBody>
      </p:sp>
      <p:sp>
        <p:nvSpPr>
          <p:cNvPr id="56323" name="Rectangle 3">
            <a:extLst>
              <a:ext uri="{FF2B5EF4-FFF2-40B4-BE49-F238E27FC236}">
                <a16:creationId xmlns:a16="http://schemas.microsoft.com/office/drawing/2014/main" id="{1E05B463-9345-41FE-B57D-2A99ECEC1A45}"/>
              </a:ext>
            </a:extLst>
          </p:cNvPr>
          <p:cNvSpPr>
            <a:spLocks noGrp="1" noChangeArrowheads="1"/>
          </p:cNvSpPr>
          <p:nvPr>
            <p:ph idx="1"/>
          </p:nvPr>
        </p:nvSpPr>
        <p:spPr/>
        <p:txBody>
          <a:bodyPr/>
          <a:lstStyle/>
          <a:p>
            <a:pPr eaLnBrk="1" hangingPunct="1">
              <a:spcBef>
                <a:spcPct val="25000"/>
              </a:spcBef>
            </a:pPr>
            <a:r>
              <a:rPr lang="en-GB" altLang="en-US" sz="2400"/>
              <a:t>Some operating systems grant access only if you log on from a certain terminal. </a:t>
            </a:r>
          </a:p>
          <a:p>
            <a:pPr lvl="1" eaLnBrk="1" hangingPunct="1">
              <a:spcBef>
                <a:spcPct val="25000"/>
              </a:spcBef>
            </a:pPr>
            <a:r>
              <a:rPr lang="en-GB" altLang="en-US" sz="2000"/>
              <a:t>A system manager may only log on from an operator console but not from an arbitrary user terminal. </a:t>
            </a:r>
          </a:p>
          <a:p>
            <a:pPr lvl="1" eaLnBrk="1" hangingPunct="1">
              <a:spcBef>
                <a:spcPct val="25000"/>
              </a:spcBef>
            </a:pPr>
            <a:r>
              <a:rPr lang="en-GB" altLang="en-US" sz="2000"/>
              <a:t>Users may be only allowed to log on from a workstation in their office. </a:t>
            </a:r>
          </a:p>
          <a:p>
            <a:pPr eaLnBrk="1" hangingPunct="1">
              <a:spcBef>
                <a:spcPct val="25000"/>
              </a:spcBef>
            </a:pPr>
            <a:r>
              <a:rPr lang="en-GB" altLang="en-US" sz="2400"/>
              <a:t>Decisions of this kind will be even more frequent in mobile and distributed computing. </a:t>
            </a:r>
          </a:p>
          <a:p>
            <a:pPr eaLnBrk="1" hangingPunct="1">
              <a:spcBef>
                <a:spcPct val="25000"/>
              </a:spcBef>
            </a:pPr>
            <a:r>
              <a:rPr lang="en-GB" altLang="en-US" sz="2400"/>
              <a:t>Global Positioning System (GPS) might be used to established the precise geographical location of a user during authentication.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0DAA74A-A225-446D-82AA-437FF84CF297}"/>
              </a:ext>
            </a:extLst>
          </p:cNvPr>
          <p:cNvSpPr>
            <a:spLocks noGrp="1" noChangeArrowheads="1"/>
          </p:cNvSpPr>
          <p:nvPr>
            <p:ph type="title"/>
          </p:nvPr>
        </p:nvSpPr>
        <p:spPr>
          <a:xfrm>
            <a:off x="1435100" y="260350"/>
            <a:ext cx="7708900" cy="792163"/>
          </a:xfrm>
        </p:spPr>
        <p:txBody>
          <a:bodyPr/>
          <a:lstStyle/>
          <a:p>
            <a:pPr eaLnBrk="1" hangingPunct="1"/>
            <a:r>
              <a:rPr lang="en-GB" altLang="en-US" sz="3600"/>
              <a:t>Summary: Security Mechanisms Fail</a:t>
            </a:r>
            <a:endParaRPr lang="en-GB" altLang="en-US"/>
          </a:p>
        </p:txBody>
      </p:sp>
      <p:sp>
        <p:nvSpPr>
          <p:cNvPr id="57347" name="Rectangle 3">
            <a:extLst>
              <a:ext uri="{FF2B5EF4-FFF2-40B4-BE49-F238E27FC236}">
                <a16:creationId xmlns:a16="http://schemas.microsoft.com/office/drawing/2014/main" id="{B36102D5-947F-42F1-A266-717BFC9DA4A9}"/>
              </a:ext>
            </a:extLst>
          </p:cNvPr>
          <p:cNvSpPr>
            <a:spLocks noGrp="1" noChangeArrowheads="1"/>
          </p:cNvSpPr>
          <p:nvPr>
            <p:ph idx="1"/>
          </p:nvPr>
        </p:nvSpPr>
        <p:spPr>
          <a:xfrm>
            <a:off x="685800" y="1341438"/>
            <a:ext cx="7773988" cy="4967287"/>
          </a:xfrm>
        </p:spPr>
        <p:txBody>
          <a:bodyPr/>
          <a:lstStyle/>
          <a:p>
            <a:pPr eaLnBrk="1" hangingPunct="1">
              <a:spcBef>
                <a:spcPct val="25000"/>
              </a:spcBef>
            </a:pPr>
            <a:r>
              <a:rPr lang="en-GB" altLang="en-US" sz="2400"/>
              <a:t>You may be worried about failures that wrongly permit an action.</a:t>
            </a:r>
          </a:p>
          <a:p>
            <a:pPr eaLnBrk="1" hangingPunct="1">
              <a:spcBef>
                <a:spcPct val="25000"/>
              </a:spcBef>
            </a:pPr>
            <a:r>
              <a:rPr lang="en-GB" altLang="en-US" sz="2400"/>
              <a:t>You should be equally worried about failures that wrongly deny access.</a:t>
            </a:r>
          </a:p>
          <a:p>
            <a:pPr eaLnBrk="1" hangingPunct="1">
              <a:spcBef>
                <a:spcPct val="25000"/>
              </a:spcBef>
            </a:pPr>
            <a:r>
              <a:rPr lang="en-GB" altLang="en-US" sz="2400"/>
              <a:t>Forgotten passwords, false biometric rejection: system not available to legitimate users.</a:t>
            </a:r>
          </a:p>
          <a:p>
            <a:pPr eaLnBrk="1" hangingPunct="1">
              <a:spcBef>
                <a:spcPct val="25000"/>
              </a:spcBef>
              <a:buClr>
                <a:srgbClr val="CC0000"/>
              </a:buClr>
            </a:pPr>
            <a:r>
              <a:rPr lang="en-GB" altLang="en-US" sz="2400">
                <a:solidFill>
                  <a:srgbClr val="CC0000"/>
                </a:solidFill>
              </a:rPr>
              <a:t>You have to implement measures that deal with such failures; this may be quite expensive. </a:t>
            </a:r>
          </a:p>
          <a:p>
            <a:pPr eaLnBrk="1" hangingPunct="1">
              <a:spcBef>
                <a:spcPct val="25000"/>
              </a:spcBef>
              <a:buClr>
                <a:srgbClr val="CC0000"/>
              </a:buClr>
            </a:pPr>
            <a:r>
              <a:rPr lang="en-GB" altLang="en-US" sz="2400">
                <a:solidFill>
                  <a:srgbClr val="CC0000"/>
                </a:solidFill>
              </a:rPr>
              <a:t>Even worse, you may believe that technology is perfect (or forget about this issue) and your system may fail in quite damaging ways.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01912B5-3327-4C71-A346-91EBC17FB00A}"/>
              </a:ext>
            </a:extLst>
          </p:cNvPr>
          <p:cNvSpPr>
            <a:spLocks noGrp="1" noChangeArrowheads="1"/>
          </p:cNvSpPr>
          <p:nvPr>
            <p:ph type="title"/>
          </p:nvPr>
        </p:nvSpPr>
        <p:spPr>
          <a:xfrm>
            <a:off x="1798638" y="260350"/>
            <a:ext cx="7345362" cy="792163"/>
          </a:xfrm>
        </p:spPr>
        <p:txBody>
          <a:bodyPr/>
          <a:lstStyle/>
          <a:p>
            <a:pPr eaLnBrk="1" hangingPunct="1"/>
            <a:r>
              <a:rPr lang="en-GB" altLang="en-US"/>
              <a:t>Bootstrapping Authentication</a:t>
            </a:r>
          </a:p>
        </p:txBody>
      </p:sp>
      <p:sp>
        <p:nvSpPr>
          <p:cNvPr id="19459" name="Rectangle 3">
            <a:extLst>
              <a:ext uri="{FF2B5EF4-FFF2-40B4-BE49-F238E27FC236}">
                <a16:creationId xmlns:a16="http://schemas.microsoft.com/office/drawing/2014/main" id="{E3ABECDA-4973-40C7-84C7-70E2AB1E89D5}"/>
              </a:ext>
            </a:extLst>
          </p:cNvPr>
          <p:cNvSpPr>
            <a:spLocks noGrp="1" noChangeArrowheads="1"/>
          </p:cNvSpPr>
          <p:nvPr>
            <p:ph idx="1"/>
          </p:nvPr>
        </p:nvSpPr>
        <p:spPr>
          <a:xfrm>
            <a:off x="685800" y="1341438"/>
            <a:ext cx="7918450" cy="4679950"/>
          </a:xfrm>
        </p:spPr>
        <p:txBody>
          <a:bodyPr/>
          <a:lstStyle/>
          <a:p>
            <a:pPr eaLnBrk="1" hangingPunct="1">
              <a:lnSpc>
                <a:spcPct val="90000"/>
              </a:lnSpc>
            </a:pPr>
            <a:r>
              <a:rPr lang="en-GB" altLang="en-US" sz="2400"/>
              <a:t>Passwords should be secrets shared between the user and the system authenticating the user. </a:t>
            </a:r>
          </a:p>
          <a:p>
            <a:pPr eaLnBrk="1" hangingPunct="1">
              <a:lnSpc>
                <a:spcPct val="90000"/>
              </a:lnSpc>
            </a:pPr>
            <a:r>
              <a:rPr lang="en-GB" altLang="en-US" sz="2400"/>
              <a:t>How do you bootstrap a system so that the password ends up in the right places, but nowhere else? </a:t>
            </a:r>
          </a:p>
          <a:p>
            <a:pPr eaLnBrk="1" hangingPunct="1">
              <a:lnSpc>
                <a:spcPct val="90000"/>
              </a:lnSpc>
            </a:pPr>
            <a:r>
              <a:rPr lang="en-GB" altLang="en-US" sz="2400"/>
              <a:t>In an enterprise, users can collect their password personally. </a:t>
            </a:r>
          </a:p>
          <a:p>
            <a:pPr eaLnBrk="1" hangingPunct="1">
              <a:lnSpc>
                <a:spcPct val="90000"/>
              </a:lnSpc>
            </a:pPr>
            <a:r>
              <a:rPr lang="en-GB" altLang="en-US" sz="2400"/>
              <a:t>Otherwise, the password could be sent by mail, email, or phone, or entered by the user on a web page. </a:t>
            </a:r>
          </a:p>
          <a:p>
            <a:pPr eaLnBrk="1" hangingPunct="1">
              <a:lnSpc>
                <a:spcPct val="90000"/>
              </a:lnSpc>
            </a:pPr>
            <a:r>
              <a:rPr lang="en-GB" altLang="en-US" sz="2400"/>
              <a:t>You now have to consider who might intercept the message and who might actually pick it up. </a:t>
            </a:r>
          </a:p>
          <a:p>
            <a:pPr lvl="1" eaLnBrk="1" hangingPunct="1">
              <a:lnSpc>
                <a:spcPct val="90000"/>
              </a:lnSpc>
            </a:pPr>
            <a:r>
              <a:rPr lang="en-GB" altLang="en-US" sz="2000"/>
              <a:t>E.g., a letter containing the password for an online bank account might be stolen or an impersonator may phone in asking for another user’s password.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DE2E198-5AC4-4E8B-B216-224639A3BA30}"/>
              </a:ext>
            </a:extLst>
          </p:cNvPr>
          <p:cNvSpPr>
            <a:spLocks noGrp="1" noChangeArrowheads="1"/>
          </p:cNvSpPr>
          <p:nvPr>
            <p:ph type="title"/>
          </p:nvPr>
        </p:nvSpPr>
        <p:spPr>
          <a:xfrm>
            <a:off x="1798638" y="260350"/>
            <a:ext cx="7345362" cy="792163"/>
          </a:xfrm>
        </p:spPr>
        <p:txBody>
          <a:bodyPr/>
          <a:lstStyle/>
          <a:p>
            <a:pPr eaLnBrk="1" hangingPunct="1"/>
            <a:r>
              <a:rPr lang="en-GB" altLang="en-US"/>
              <a:t>Authenticating a Remote User</a:t>
            </a:r>
          </a:p>
        </p:txBody>
      </p:sp>
      <p:sp>
        <p:nvSpPr>
          <p:cNvPr id="20483" name="Rectangle 3">
            <a:extLst>
              <a:ext uri="{FF2B5EF4-FFF2-40B4-BE49-F238E27FC236}">
                <a16:creationId xmlns:a16="http://schemas.microsoft.com/office/drawing/2014/main" id="{7ECB20DA-611F-4595-9C1F-E5BD658EBA97}"/>
              </a:ext>
            </a:extLst>
          </p:cNvPr>
          <p:cNvSpPr>
            <a:spLocks noGrp="1" noChangeArrowheads="1"/>
          </p:cNvSpPr>
          <p:nvPr>
            <p:ph idx="1"/>
          </p:nvPr>
        </p:nvSpPr>
        <p:spPr/>
        <p:txBody>
          <a:bodyPr/>
          <a:lstStyle/>
          <a:p>
            <a:pPr eaLnBrk="1" hangingPunct="1">
              <a:lnSpc>
                <a:spcPct val="90000"/>
              </a:lnSpc>
            </a:pPr>
            <a:r>
              <a:rPr lang="en-GB" altLang="en-US" sz="2400"/>
              <a:t>Do not give the password to the caller but call back an authorized phone number from your files, e.g. from an internal company address book.</a:t>
            </a:r>
          </a:p>
          <a:p>
            <a:pPr eaLnBrk="1" hangingPunct="1">
              <a:lnSpc>
                <a:spcPct val="90000"/>
              </a:lnSpc>
            </a:pPr>
            <a:r>
              <a:rPr lang="en-GB" altLang="en-US" sz="2400"/>
              <a:t>Call back someone else, e.g. the caller’s manager or local security officer.</a:t>
            </a:r>
          </a:p>
          <a:p>
            <a:pPr eaLnBrk="1" hangingPunct="1">
              <a:lnSpc>
                <a:spcPct val="90000"/>
              </a:lnSpc>
            </a:pPr>
            <a:r>
              <a:rPr lang="en-GB" altLang="en-US" sz="2400"/>
              <a:t>Send passwords that are valid only for a single log-in request so that the user has to change immediately to a password not known by the sender.</a:t>
            </a:r>
          </a:p>
          <a:p>
            <a:pPr eaLnBrk="1" hangingPunct="1">
              <a:lnSpc>
                <a:spcPct val="90000"/>
              </a:lnSpc>
            </a:pPr>
            <a:r>
              <a:rPr lang="en-GB" altLang="en-US" sz="2400"/>
              <a:t>Send mail by courier with personal delivery.</a:t>
            </a:r>
          </a:p>
          <a:p>
            <a:pPr eaLnBrk="1" hangingPunct="1">
              <a:lnSpc>
                <a:spcPct val="90000"/>
              </a:lnSpc>
            </a:pPr>
            <a:r>
              <a:rPr lang="en-GB" altLang="en-US" sz="2400"/>
              <a:t>Request confirmation on a different channel to activate user account, e.g. enter the password on a web page and send confirmation by SMS (phone).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24676FC-F973-4627-9B8F-D0A4085D0D7F}"/>
              </a:ext>
            </a:extLst>
          </p:cNvPr>
          <p:cNvSpPr>
            <a:spLocks noGrp="1" noChangeArrowheads="1"/>
          </p:cNvSpPr>
          <p:nvPr>
            <p:ph type="title"/>
          </p:nvPr>
        </p:nvSpPr>
        <p:spPr>
          <a:xfrm>
            <a:off x="1798638" y="260350"/>
            <a:ext cx="7345362" cy="792163"/>
          </a:xfrm>
        </p:spPr>
        <p:txBody>
          <a:bodyPr/>
          <a:lstStyle/>
          <a:p>
            <a:pPr eaLnBrk="1" hangingPunct="1"/>
            <a:r>
              <a:rPr lang="en-GB" altLang="en-US"/>
              <a:t>Resetting Passwords</a:t>
            </a:r>
          </a:p>
        </p:txBody>
      </p:sp>
      <p:sp>
        <p:nvSpPr>
          <p:cNvPr id="21507" name="Rectangle 3">
            <a:extLst>
              <a:ext uri="{FF2B5EF4-FFF2-40B4-BE49-F238E27FC236}">
                <a16:creationId xmlns:a16="http://schemas.microsoft.com/office/drawing/2014/main" id="{498527D8-68A0-416E-A708-888E7E28A7EA}"/>
              </a:ext>
            </a:extLst>
          </p:cNvPr>
          <p:cNvSpPr>
            <a:spLocks noGrp="1" noChangeArrowheads="1"/>
          </p:cNvSpPr>
          <p:nvPr>
            <p:ph idx="1"/>
          </p:nvPr>
        </p:nvSpPr>
        <p:spPr>
          <a:xfrm>
            <a:off x="685800" y="1341438"/>
            <a:ext cx="7772400" cy="4608512"/>
          </a:xfrm>
        </p:spPr>
        <p:txBody>
          <a:bodyPr/>
          <a:lstStyle/>
          <a:p>
            <a:pPr eaLnBrk="1" hangingPunct="1">
              <a:lnSpc>
                <a:spcPct val="90000"/>
              </a:lnSpc>
              <a:spcBef>
                <a:spcPct val="35000"/>
              </a:spcBef>
            </a:pPr>
            <a:r>
              <a:rPr lang="en-GB" altLang="en-US" sz="2400"/>
              <a:t>When setting up a new user account some delay in getting the password may be tolerated.</a:t>
            </a:r>
          </a:p>
          <a:p>
            <a:pPr eaLnBrk="1" hangingPunct="1">
              <a:lnSpc>
                <a:spcPct val="90000"/>
              </a:lnSpc>
              <a:spcBef>
                <a:spcPct val="35000"/>
              </a:spcBef>
            </a:pPr>
            <a:r>
              <a:rPr lang="en-GB" altLang="en-US" sz="2400"/>
              <a:t>If you have forgotten your password but are in the middle of an important task you need instant help. </a:t>
            </a:r>
          </a:p>
          <a:p>
            <a:pPr eaLnBrk="1" hangingPunct="1">
              <a:lnSpc>
                <a:spcPct val="90000"/>
              </a:lnSpc>
              <a:spcBef>
                <a:spcPct val="35000"/>
              </a:spcBef>
            </a:pPr>
            <a:r>
              <a:rPr lang="en-GB" altLang="en-US" sz="2400"/>
              <a:t>Procedures for resetting passwords are the same as listed previously, but now reaction should be instant.</a:t>
            </a:r>
          </a:p>
          <a:p>
            <a:pPr lvl="1" eaLnBrk="1" hangingPunct="1">
              <a:lnSpc>
                <a:spcPct val="90000"/>
              </a:lnSpc>
              <a:spcBef>
                <a:spcPct val="35000"/>
              </a:spcBef>
            </a:pPr>
            <a:r>
              <a:rPr lang="en-GB" altLang="en-US" sz="2000"/>
              <a:t>Global organisations must staff a hot desk round the clock,</a:t>
            </a:r>
          </a:p>
          <a:p>
            <a:pPr lvl="1" eaLnBrk="1" hangingPunct="1">
              <a:lnSpc>
                <a:spcPct val="90000"/>
              </a:lnSpc>
              <a:spcBef>
                <a:spcPct val="35000"/>
              </a:spcBef>
            </a:pPr>
            <a:r>
              <a:rPr lang="en-GB" altLang="en-US" sz="2000"/>
              <a:t>On a web site, auxiliary information may authenticate a user: mother’s maiden name, phone number, name of pet, …</a:t>
            </a:r>
          </a:p>
          <a:p>
            <a:pPr eaLnBrk="1" hangingPunct="1">
              <a:lnSpc>
                <a:spcPct val="90000"/>
              </a:lnSpc>
              <a:spcBef>
                <a:spcPct val="35000"/>
              </a:spcBef>
              <a:buClr>
                <a:srgbClr val="CC0000"/>
              </a:buClr>
            </a:pPr>
            <a:r>
              <a:rPr lang="en-GB" altLang="en-US" sz="2400">
                <a:solidFill>
                  <a:srgbClr val="CC0000"/>
                </a:solidFill>
              </a:rPr>
              <a:t>Password support can become a major cost factor.</a:t>
            </a:r>
          </a:p>
          <a:p>
            <a:pPr eaLnBrk="1" hangingPunct="1">
              <a:lnSpc>
                <a:spcPct val="90000"/>
              </a:lnSpc>
              <a:spcBef>
                <a:spcPct val="35000"/>
              </a:spcBef>
            </a:pPr>
            <a:r>
              <a:rPr lang="en-GB" altLang="en-US" sz="2400"/>
              <a:t>Staff at hot desk needs proper security training.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562D8EC-12DB-449F-9D59-5777F4096B66}"/>
              </a:ext>
            </a:extLst>
          </p:cNvPr>
          <p:cNvSpPr>
            <a:spLocks noGrp="1" noChangeArrowheads="1"/>
          </p:cNvSpPr>
          <p:nvPr>
            <p:ph type="title"/>
          </p:nvPr>
        </p:nvSpPr>
        <p:spPr>
          <a:xfrm>
            <a:off x="1798638" y="260350"/>
            <a:ext cx="7345362" cy="792163"/>
          </a:xfrm>
        </p:spPr>
        <p:txBody>
          <a:bodyPr/>
          <a:lstStyle/>
          <a:p>
            <a:pPr eaLnBrk="1" hangingPunct="1"/>
            <a:r>
              <a:rPr lang="en-GB" altLang="en-US"/>
              <a:t>Lesson</a:t>
            </a:r>
          </a:p>
        </p:txBody>
      </p:sp>
      <p:sp>
        <p:nvSpPr>
          <p:cNvPr id="22531" name="Rectangle 3">
            <a:extLst>
              <a:ext uri="{FF2B5EF4-FFF2-40B4-BE49-F238E27FC236}">
                <a16:creationId xmlns:a16="http://schemas.microsoft.com/office/drawing/2014/main" id="{9D99C214-B165-4AAC-8B72-D6659140BBE6}"/>
              </a:ext>
            </a:extLst>
          </p:cNvPr>
          <p:cNvSpPr>
            <a:spLocks noGrp="1" noChangeArrowheads="1"/>
          </p:cNvSpPr>
          <p:nvPr>
            <p:ph idx="1"/>
          </p:nvPr>
        </p:nvSpPr>
        <p:spPr/>
        <p:txBody>
          <a:bodyPr/>
          <a:lstStyle/>
          <a:p>
            <a:pPr eaLnBrk="1" hangingPunct="1">
              <a:spcBef>
                <a:spcPct val="35000"/>
              </a:spcBef>
            </a:pPr>
            <a:r>
              <a:rPr lang="en-GB" altLang="en-US" sz="2400"/>
              <a:t>Security mechanisms may fail to give access to legitimate users. </a:t>
            </a:r>
          </a:p>
          <a:p>
            <a:pPr eaLnBrk="1" hangingPunct="1">
              <a:spcBef>
                <a:spcPct val="35000"/>
              </a:spcBef>
            </a:pPr>
            <a:r>
              <a:rPr lang="en-GB" altLang="en-US" sz="2400"/>
              <a:t>Your security solution must be able to handle such situations efficiently.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9002126-5040-432E-AA5A-33F18AF66F2E}"/>
              </a:ext>
            </a:extLst>
          </p:cNvPr>
          <p:cNvSpPr>
            <a:spLocks noGrp="1" noChangeArrowheads="1"/>
          </p:cNvSpPr>
          <p:nvPr>
            <p:ph type="title"/>
          </p:nvPr>
        </p:nvSpPr>
        <p:spPr>
          <a:xfrm>
            <a:off x="1798638" y="260350"/>
            <a:ext cx="7345362" cy="792163"/>
          </a:xfrm>
        </p:spPr>
        <p:txBody>
          <a:bodyPr/>
          <a:lstStyle/>
          <a:p>
            <a:pPr eaLnBrk="1" hangingPunct="1"/>
            <a:r>
              <a:rPr lang="en-GB" altLang="en-US"/>
              <a:t>Guessing Passwords</a:t>
            </a:r>
          </a:p>
        </p:txBody>
      </p:sp>
      <p:sp>
        <p:nvSpPr>
          <p:cNvPr id="23555" name="Rectangle 3">
            <a:extLst>
              <a:ext uri="{FF2B5EF4-FFF2-40B4-BE49-F238E27FC236}">
                <a16:creationId xmlns:a16="http://schemas.microsoft.com/office/drawing/2014/main" id="{54B9BB5D-658E-4ACA-A504-C56E81075463}"/>
              </a:ext>
            </a:extLst>
          </p:cNvPr>
          <p:cNvSpPr>
            <a:spLocks noGrp="1" noChangeArrowheads="1"/>
          </p:cNvSpPr>
          <p:nvPr>
            <p:ph idx="1"/>
          </p:nvPr>
        </p:nvSpPr>
        <p:spPr/>
        <p:txBody>
          <a:bodyPr/>
          <a:lstStyle/>
          <a:p>
            <a:pPr eaLnBrk="1" hangingPunct="1">
              <a:lnSpc>
                <a:spcPct val="90000"/>
              </a:lnSpc>
              <a:spcBef>
                <a:spcPct val="35000"/>
              </a:spcBef>
            </a:pPr>
            <a:r>
              <a:rPr lang="en-GB" altLang="en-US" sz="2400">
                <a:solidFill>
                  <a:schemeClr val="accent2"/>
                </a:solidFill>
              </a:rPr>
              <a:t>Exhaustive search</a:t>
            </a:r>
            <a:r>
              <a:rPr lang="en-GB" altLang="en-US" sz="2400"/>
              <a:t> (brute force): try all possible combinations of valid symbols up to a certain length.</a:t>
            </a:r>
          </a:p>
          <a:p>
            <a:pPr eaLnBrk="1" hangingPunct="1">
              <a:lnSpc>
                <a:spcPct val="90000"/>
              </a:lnSpc>
              <a:spcBef>
                <a:spcPct val="35000"/>
              </a:spcBef>
            </a:pPr>
            <a:r>
              <a:rPr lang="en-GB" altLang="en-US" sz="2400">
                <a:solidFill>
                  <a:schemeClr val="accent2"/>
                </a:solidFill>
              </a:rPr>
              <a:t>Intelligent search</a:t>
            </a:r>
            <a:r>
              <a:rPr lang="en-GB" altLang="en-US" sz="2400"/>
              <a:t>: search through a restricted name space, e.g. passwords that are somehow associated with a user like name, names of friends and relatives, car brand, car registration number, phone number,…, or try passwords that are generally popular. </a:t>
            </a:r>
          </a:p>
          <a:p>
            <a:pPr eaLnBrk="1" hangingPunct="1">
              <a:lnSpc>
                <a:spcPct val="90000"/>
              </a:lnSpc>
              <a:spcBef>
                <a:spcPct val="35000"/>
              </a:spcBef>
            </a:pPr>
            <a:r>
              <a:rPr lang="en-GB" altLang="en-US" sz="2400"/>
              <a:t>Typical example for the second approach: </a:t>
            </a:r>
            <a:r>
              <a:rPr lang="en-GB" altLang="en-US" sz="2400">
                <a:solidFill>
                  <a:schemeClr val="accent2"/>
                </a:solidFill>
              </a:rPr>
              <a:t>dictionary attack</a:t>
            </a:r>
            <a:r>
              <a:rPr lang="en-GB" altLang="en-US" sz="2400"/>
              <a:t> trying all passwords from an on-line dictionary.</a:t>
            </a:r>
          </a:p>
          <a:p>
            <a:pPr eaLnBrk="1" hangingPunct="1">
              <a:lnSpc>
                <a:spcPct val="90000"/>
              </a:lnSpc>
              <a:spcBef>
                <a:spcPct val="35000"/>
              </a:spcBef>
            </a:pPr>
            <a:r>
              <a:rPr lang="en-GB" altLang="en-US" sz="2400"/>
              <a:t>You cannot prevent an attacker from accidentally guessing a valid password, but you can try to reduce the probability of a password compromise.</a:t>
            </a:r>
          </a:p>
        </p:txBody>
      </p:sp>
    </p:spTree>
  </p:cSld>
  <p:clrMapOvr>
    <a:masterClrMapping/>
  </p:clrMapOvr>
</p:sld>
</file>

<file path=ppt/theme/theme1.xml><?xml version="1.0" encoding="utf-8"?>
<a:theme xmlns:a="http://schemas.openxmlformats.org/drawingml/2006/main" name="1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24842</TotalTime>
  <Words>3402</Words>
  <Application>Microsoft Macintosh PowerPoint</Application>
  <PresentationFormat>Overhead</PresentationFormat>
  <Paragraphs>264</Paragraphs>
  <Slides>42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Courier New</vt:lpstr>
      <vt:lpstr>Times</vt:lpstr>
      <vt:lpstr>Wingdings</vt:lpstr>
      <vt:lpstr>1_Standarddesign</vt:lpstr>
      <vt:lpstr>Formel</vt:lpstr>
      <vt:lpstr>502049 – Introduction to Information Security</vt:lpstr>
      <vt:lpstr>Agenda</vt:lpstr>
      <vt:lpstr>Introduction</vt:lpstr>
      <vt:lpstr>Identification &amp; Authentication</vt:lpstr>
      <vt:lpstr>Bootstrapping Authentication</vt:lpstr>
      <vt:lpstr>Authenticating a Remote User</vt:lpstr>
      <vt:lpstr>Resetting Passwords</vt:lpstr>
      <vt:lpstr>Lesson</vt:lpstr>
      <vt:lpstr>Guessing Passwords</vt:lpstr>
      <vt:lpstr>Defences</vt:lpstr>
      <vt:lpstr>Defences</vt:lpstr>
      <vt:lpstr>Password Security</vt:lpstr>
      <vt:lpstr>Password Security</vt:lpstr>
      <vt:lpstr>Lesson</vt:lpstr>
      <vt:lpstr>Phishing and Spoofing</vt:lpstr>
      <vt:lpstr>Spoofing Attacks</vt:lpstr>
      <vt:lpstr>Countermeasures</vt:lpstr>
      <vt:lpstr>Phishing</vt:lpstr>
      <vt:lpstr>Protecting the Password File</vt:lpstr>
      <vt:lpstr>One-way Functions</vt:lpstr>
      <vt:lpstr>Password Salting</vt:lpstr>
      <vt:lpstr>Access Control Settings</vt:lpstr>
      <vt:lpstr>Lesson</vt:lpstr>
      <vt:lpstr>Caching Passwords</vt:lpstr>
      <vt:lpstr>Single Sign-on</vt:lpstr>
      <vt:lpstr>More on Authentication</vt:lpstr>
      <vt:lpstr>Something You Know</vt:lpstr>
      <vt:lpstr>Lesson</vt:lpstr>
      <vt:lpstr>Something You Hold</vt:lpstr>
      <vt:lpstr>Who You Are</vt:lpstr>
      <vt:lpstr>Fingerprint</vt:lpstr>
      <vt:lpstr>Identification &amp; Verification</vt:lpstr>
      <vt:lpstr>Failure Rates</vt:lpstr>
      <vt:lpstr>Technology Analysis</vt:lpstr>
      <vt:lpstr>Equal-error Rate</vt:lpstr>
      <vt:lpstr>FMR, FNMR, EER</vt:lpstr>
      <vt:lpstr>Scenario Analysis</vt:lpstr>
      <vt:lpstr>Madrid Error (2004)</vt:lpstr>
      <vt:lpstr>Forged Fingers</vt:lpstr>
      <vt:lpstr>What You Do</vt:lpstr>
      <vt:lpstr>Where You Are</vt:lpstr>
      <vt:lpstr>Summary: Security Mechanisms Fail</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Huynh Ngoc Tu</cp:lastModifiedBy>
  <cp:revision>431</cp:revision>
  <cp:lastPrinted>1999-07-26T11:07:16Z</cp:lastPrinted>
  <dcterms:created xsi:type="dcterms:W3CDTF">1999-06-21T09:15:32Z</dcterms:created>
  <dcterms:modified xsi:type="dcterms:W3CDTF">2020-08-30T18:06:28Z</dcterms:modified>
</cp:coreProperties>
</file>