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77"/>
  </p:notesMasterIdLst>
  <p:sldIdLst>
    <p:sldId id="494" r:id="rId2"/>
    <p:sldId id="578" r:id="rId3"/>
    <p:sldId id="579" r:id="rId4"/>
    <p:sldId id="580" r:id="rId5"/>
    <p:sldId id="453" r:id="rId6"/>
    <p:sldId id="582" r:id="rId7"/>
    <p:sldId id="584" r:id="rId8"/>
    <p:sldId id="585" r:id="rId9"/>
    <p:sldId id="586" r:id="rId10"/>
    <p:sldId id="587" r:id="rId11"/>
    <p:sldId id="588" r:id="rId12"/>
    <p:sldId id="590" r:id="rId13"/>
    <p:sldId id="591" r:id="rId14"/>
    <p:sldId id="592" r:id="rId15"/>
    <p:sldId id="593" r:id="rId16"/>
    <p:sldId id="598" r:id="rId17"/>
    <p:sldId id="599" r:id="rId18"/>
    <p:sldId id="600" r:id="rId19"/>
    <p:sldId id="601" r:id="rId20"/>
    <p:sldId id="602" r:id="rId21"/>
    <p:sldId id="603" r:id="rId22"/>
    <p:sldId id="604" r:id="rId23"/>
    <p:sldId id="605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461" r:id="rId35"/>
    <p:sldId id="462" r:id="rId36"/>
    <p:sldId id="467" r:id="rId37"/>
    <p:sldId id="469" r:id="rId38"/>
    <p:sldId id="470" r:id="rId39"/>
    <p:sldId id="471" r:id="rId40"/>
    <p:sldId id="473" r:id="rId41"/>
    <p:sldId id="476" r:id="rId42"/>
    <p:sldId id="477" r:id="rId43"/>
    <p:sldId id="482" r:id="rId44"/>
    <p:sldId id="483" r:id="rId45"/>
    <p:sldId id="484" r:id="rId46"/>
    <p:sldId id="487" r:id="rId47"/>
    <p:sldId id="488" r:id="rId48"/>
    <p:sldId id="489" r:id="rId49"/>
    <p:sldId id="490" r:id="rId50"/>
    <p:sldId id="496" r:id="rId51"/>
    <p:sldId id="618" r:id="rId52"/>
    <p:sldId id="619" r:id="rId53"/>
    <p:sldId id="507" r:id="rId54"/>
    <p:sldId id="565" r:id="rId55"/>
    <p:sldId id="509" r:id="rId56"/>
    <p:sldId id="566" r:id="rId57"/>
    <p:sldId id="620" r:id="rId58"/>
    <p:sldId id="621" r:id="rId59"/>
    <p:sldId id="622" r:id="rId60"/>
    <p:sldId id="623" r:id="rId61"/>
    <p:sldId id="624" r:id="rId62"/>
    <p:sldId id="625" r:id="rId63"/>
    <p:sldId id="626" r:id="rId64"/>
    <p:sldId id="627" r:id="rId65"/>
    <p:sldId id="628" r:id="rId66"/>
    <p:sldId id="629" r:id="rId67"/>
    <p:sldId id="630" r:id="rId68"/>
    <p:sldId id="631" r:id="rId69"/>
    <p:sldId id="632" r:id="rId70"/>
    <p:sldId id="633" r:id="rId71"/>
    <p:sldId id="638" r:id="rId72"/>
    <p:sldId id="634" r:id="rId73"/>
    <p:sldId id="635" r:id="rId74"/>
    <p:sldId id="636" r:id="rId75"/>
    <p:sldId id="639" r:id="rId76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990000"/>
    <a:srgbClr val="006666"/>
    <a:srgbClr val="339966"/>
    <a:srgbClr val="CC0000"/>
    <a:srgbClr val="FDFAB5"/>
    <a:srgbClr val="B5F4FD"/>
    <a:srgbClr val="F7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80740" autoAdjust="0"/>
  </p:normalViewPr>
  <p:slideViewPr>
    <p:cSldViewPr>
      <p:cViewPr varScale="1">
        <p:scale>
          <a:sx n="70" d="100"/>
          <a:sy n="70" d="100"/>
        </p:scale>
        <p:origin x="176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C5C44C-4253-425E-99AA-8140E3854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8726AD-4FA4-47C4-AE23-1298DEC27E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B0940A9-466A-4BA8-9143-79FD0FC357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CAD7064-4D19-4898-8BFC-59124756D1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4959231-EDD8-4501-ABD9-D9FBE19D87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A95398E-4DC2-4B2A-AD41-C581CF35A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A542FF-3A97-4ED9-B769-E353B07EA26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894C40A-AC50-4EEE-AADF-54F7B7A366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1CF765A-11D0-4580-A687-97DAF78A78C9}" type="slidenum">
              <a:rPr lang="de-DE" altLang="en-US" sz="1200" smtClean="0"/>
              <a:pPr/>
              <a:t>5</a:t>
            </a:fld>
            <a:endParaRPr lang="de-DE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68CD5BD-0F4B-428B-8F9C-2BD9B3750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0B3F384-F6AC-483A-B001-D9E1F31C7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Port 1434: SQL Server Resolution Service Port</a:t>
            </a:r>
          </a:p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B384B72-94C3-49D9-9622-373E7C69B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1055F24-72A8-4E61-BF1A-47CC09E76A3D}" type="slidenum">
              <a:rPr lang="de-DE" altLang="en-US" sz="1200" smtClean="0"/>
              <a:pPr/>
              <a:t>27</a:t>
            </a:fld>
            <a:endParaRPr lang="de-DE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8257ACE-8309-4C74-958D-5DD26A99B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3400"/>
            <a:ext cx="3455988" cy="2592388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F3ED900-3FC4-43B9-AC74-830D46878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0788" y="3278188"/>
            <a:ext cx="6702425" cy="304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553AE5A-BBEF-4AB3-A252-8A00B21E3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9FF5253-70B0-49DB-B369-5475E8364338}" type="slidenum">
              <a:rPr lang="de-DE" altLang="en-US" sz="1200" smtClean="0"/>
              <a:pPr/>
              <a:t>28</a:t>
            </a:fld>
            <a:endParaRPr lang="de-DE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87B5A92-353F-4C9C-97D6-A67A12A82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3400"/>
            <a:ext cx="3455988" cy="25923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AEDA12A-14FE-42D5-AAF4-3129594E6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0788" y="3278188"/>
            <a:ext cx="6702425" cy="304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F32D7B9-1534-46A8-9826-36654C94D9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696D2AC-13C7-4927-BCF2-0EB9F1A1BFA1}" type="slidenum">
              <a:rPr lang="de-DE" altLang="en-US" sz="1200" smtClean="0"/>
              <a:pPr/>
              <a:t>29</a:t>
            </a:fld>
            <a:endParaRPr lang="de-DE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3FC65BF-FF4B-47AA-AF78-079EBDA5C5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3400"/>
            <a:ext cx="3455988" cy="2592388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9210775-2395-409A-A41C-F25750586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0788" y="3278188"/>
            <a:ext cx="6702425" cy="304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9B4BCBA-8AC9-4C71-969B-C567C7C03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FB42492-6FB1-4F6D-A0AB-01DBC70073B0}" type="slidenum">
              <a:rPr lang="de-DE" altLang="en-US" sz="1200" smtClean="0"/>
              <a:pPr/>
              <a:t>30</a:t>
            </a:fld>
            <a:endParaRPr lang="de-DE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82D68E5-6484-46B0-83DB-D41AD0A3E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3400"/>
            <a:ext cx="3455988" cy="2592388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AEA1ADB-000E-423C-A801-D678325EF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0788" y="3278188"/>
            <a:ext cx="6702425" cy="304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09DB822-3251-441C-848F-CB66B9520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9C7EA45-C30A-47CF-9C11-B777740D2FDF}" type="slidenum">
              <a:rPr lang="de-DE" altLang="en-US" sz="1200" smtClean="0"/>
              <a:pPr/>
              <a:t>31</a:t>
            </a:fld>
            <a:endParaRPr lang="de-DE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E1F5986-2EEE-4701-BBFF-D52A90B33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3400"/>
            <a:ext cx="3455988" cy="2592388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C0D45E2-3C4A-4655-A06D-791835643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0788" y="3278188"/>
            <a:ext cx="6702425" cy="304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F730837-5189-4553-A24A-0120303EB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1C332CA-0DFC-4F80-BAFE-9A9119149232}" type="slidenum">
              <a:rPr lang="de-DE" altLang="en-US" sz="1200" smtClean="0"/>
              <a:pPr/>
              <a:t>32</a:t>
            </a:fld>
            <a:endParaRPr lang="de-DE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5DD7EF9-4C2A-401C-BC15-E076A2FC5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3400"/>
            <a:ext cx="3455988" cy="25923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B8E8501-46A1-4AED-A543-5006DB743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0788" y="3278188"/>
            <a:ext cx="6702425" cy="304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B73DC0D-871B-42BE-8ABA-CD025CA52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463335F-1CB1-49FC-8606-528F5B78F1BC}" type="slidenum">
              <a:rPr lang="de-DE" altLang="en-US" sz="1200" smtClean="0"/>
              <a:pPr/>
              <a:t>37</a:t>
            </a:fld>
            <a:endParaRPr lang="de-DE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668AB01-C03B-4CEB-A5E5-1953BB4D5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3838" y="700088"/>
            <a:ext cx="3363912" cy="2522537"/>
          </a:xfrm>
          <a:solidFill>
            <a:srgbClr val="FFFFFF"/>
          </a:solidFill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C597BAC-A038-4EDB-A7C4-43CA8981A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6363" y="3468688"/>
            <a:ext cx="6145212" cy="280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DB99AB4C-771C-4300-872B-84C38F349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3821C76C-A358-4516-972A-59D8C1DC21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9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6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ogoTDT-banquyen">
            <a:extLst>
              <a:ext uri="{FF2B5EF4-FFF2-40B4-BE49-F238E27FC236}">
                <a16:creationId xmlns:a16="http://schemas.microsoft.com/office/drawing/2014/main" id="{5591ED13-FF4E-4819-991D-9F0E6BEEA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401FDC04-3306-45F2-B4AB-43D76C8956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84" y="260648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42A343C6-D3F0-47AD-9622-4BB6DB8BD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53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BE8B88A0-7A50-47A8-8129-B9B7881564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3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TDT-banquyen">
            <a:extLst>
              <a:ext uri="{FF2B5EF4-FFF2-40B4-BE49-F238E27FC236}">
                <a16:creationId xmlns:a16="http://schemas.microsoft.com/office/drawing/2014/main" id="{7BB6F719-0E86-493E-96A4-25081606D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TDT-banquyen">
            <a:extLst>
              <a:ext uri="{FF2B5EF4-FFF2-40B4-BE49-F238E27FC236}">
                <a16:creationId xmlns:a16="http://schemas.microsoft.com/office/drawing/2014/main" id="{7FB137B7-22A1-4546-9018-0339821A84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4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TDT-banquyen">
            <a:extLst>
              <a:ext uri="{FF2B5EF4-FFF2-40B4-BE49-F238E27FC236}">
                <a16:creationId xmlns:a16="http://schemas.microsoft.com/office/drawing/2014/main" id="{87D63A41-FECC-48D8-AE2F-FA1E63D32D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2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EC8478ED-0243-4AB5-9119-CD34E15C78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1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2D8713-0A28-4FAF-9732-BCAFD11AA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02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DD9131-751A-4BC4-AD53-F1D7F8D43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0D3A37E-3E3C-4B52-ACC2-68D37CD4B6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1196975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Chapter 10: </a:t>
            </a:r>
            <a:fld id="{CF88F849-6E50-4E0C-9FEF-049A28482384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A422A16-CA39-4ECE-A64D-B495C641F4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453188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5DEA2-547C-4460-9BF7-6967AFFD1BF2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01-2020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CFD24-6D2C-4517-8F0D-1FFF618F4A24}"/>
              </a:ext>
            </a:extLst>
          </p:cNvPr>
          <p:cNvSpPr txBox="1"/>
          <p:nvPr userDrawn="1"/>
        </p:nvSpPr>
        <p:spPr>
          <a:xfrm>
            <a:off x="2411413" y="6503214"/>
            <a:ext cx="4608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502049–Introduction to information security</a:t>
            </a:r>
            <a:endParaRPr lang="en-US" sz="1600" b="1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07" r:id="rId8"/>
    <p:sldLayoutId id="2147483716" r:id="rId9"/>
    <p:sldLayoutId id="2147483717" r:id="rId10"/>
    <p:sldLayoutId id="2147483708" r:id="rId11"/>
    <p:sldLayoutId id="214748371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nguyenngoctu@tdtu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115888"/>
            <a:ext cx="5368925" cy="792162"/>
          </a:xfrm>
        </p:spPr>
        <p:txBody>
          <a:bodyPr/>
          <a:lstStyle/>
          <a:p>
            <a:pPr algn="ctr" eaLnBrk="1" hangingPunct="1"/>
            <a:r>
              <a:rPr lang="en-US" altLang="en-US"/>
              <a:t>502049 – Introduction to Information Security</a:t>
            </a: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07" y="4149080"/>
            <a:ext cx="4824536" cy="178365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dirty="0" err="1"/>
              <a:t>NgocTu</a:t>
            </a:r>
            <a:r>
              <a:rPr lang="en-GB" altLang="en-US" dirty="0"/>
              <a:t> Huynh, PhD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huynhngoctu@tdtu.edu.vn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1AF20EB5-F344-469A-BB52-8E13E3E3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02226"/>
            <a:ext cx="2232248" cy="264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84784"/>
            <a:ext cx="6264696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kern="0" dirty="0"/>
              <a:t>Chapter 10:</a:t>
            </a:r>
            <a:br>
              <a:rPr lang="en-GB" altLang="en-US" kern="0" dirty="0"/>
            </a:br>
            <a:r>
              <a:rPr lang="en-GB" altLang="en-US" dirty="0"/>
              <a:t>Network Security</a:t>
            </a:r>
            <a:endParaRPr lang="de-DE" altLang="en-US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29189" y="3933056"/>
            <a:ext cx="65590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E2769A8-21DD-472B-BE8B-E2389E104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Name resolution</a:t>
            </a:r>
          </a:p>
        </p:txBody>
      </p:sp>
      <p:sp>
        <p:nvSpPr>
          <p:cNvPr id="633859" name="Text Box 3">
            <a:extLst>
              <a:ext uri="{FF2B5EF4-FFF2-40B4-BE49-F238E27FC236}">
                <a16:creationId xmlns:a16="http://schemas.microsoft.com/office/drawing/2014/main" id="{3CA77813-9E5C-48E3-8396-97EA72F13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5041900"/>
            <a:ext cx="4079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www.foo.com: 1.2.3.4</a:t>
            </a:r>
          </a:p>
        </p:txBody>
      </p:sp>
      <p:sp>
        <p:nvSpPr>
          <p:cNvPr id="633860" name="Text Box 4">
            <a:extLst>
              <a:ext uri="{FF2B5EF4-FFF2-40B4-BE49-F238E27FC236}">
                <a16:creationId xmlns:a16="http://schemas.microsoft.com/office/drawing/2014/main" id="{01CAF35E-28D0-4EA6-86E2-D373160D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06700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www.foo.com?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QID = 2701</a:t>
            </a:r>
          </a:p>
        </p:txBody>
      </p:sp>
      <p:sp>
        <p:nvSpPr>
          <p:cNvPr id="633861" name="Text Box 5">
            <a:extLst>
              <a:ext uri="{FF2B5EF4-FFF2-40B4-BE49-F238E27FC236}">
                <a16:creationId xmlns:a16="http://schemas.microsoft.com/office/drawing/2014/main" id="{EF0F065A-ABB4-4F50-B6F0-6D873E09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50673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www.foo.com?</a:t>
            </a:r>
          </a:p>
        </p:txBody>
      </p:sp>
      <p:sp>
        <p:nvSpPr>
          <p:cNvPr id="633862" name="Text Box 6">
            <a:extLst>
              <a:ext uri="{FF2B5EF4-FFF2-40B4-BE49-F238E27FC236}">
                <a16:creationId xmlns:a16="http://schemas.microsoft.com/office/drawing/2014/main" id="{24F8769F-6126-4BED-AE84-91FEAB48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628775"/>
            <a:ext cx="328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list of GTLD servers for .com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with IP addresses; QID = 2701</a:t>
            </a:r>
          </a:p>
        </p:txBody>
      </p:sp>
      <p:sp>
        <p:nvSpPr>
          <p:cNvPr id="633863" name="Text Box 7">
            <a:extLst>
              <a:ext uri="{FF2B5EF4-FFF2-40B4-BE49-F238E27FC236}">
                <a16:creationId xmlns:a16="http://schemas.microsoft.com/office/drawing/2014/main" id="{56E48510-4B77-4821-AB54-AD5F09B07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2708275"/>
            <a:ext cx="467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list of authoritative name servers                for foo.com with IP addresses; QID = 2702</a:t>
            </a:r>
          </a:p>
        </p:txBody>
      </p:sp>
      <p:sp>
        <p:nvSpPr>
          <p:cNvPr id="633864" name="Text Box 8">
            <a:extLst>
              <a:ext uri="{FF2B5EF4-FFF2-40B4-BE49-F238E27FC236}">
                <a16:creationId xmlns:a16="http://schemas.microsoft.com/office/drawing/2014/main" id="{441CDBAD-2AF3-44D4-966D-02FCACEB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3789363"/>
            <a:ext cx="244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www.foo.com: 1.2.3.4;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QID = 2703</a:t>
            </a:r>
          </a:p>
        </p:txBody>
      </p:sp>
      <p:cxnSp>
        <p:nvCxnSpPr>
          <p:cNvPr id="633865" name="AutoShape 9">
            <a:extLst>
              <a:ext uri="{FF2B5EF4-FFF2-40B4-BE49-F238E27FC236}">
                <a16:creationId xmlns:a16="http://schemas.microsoft.com/office/drawing/2014/main" id="{4B3387AD-D5A5-4DA1-AF18-0B15ADBF83E2}"/>
              </a:ext>
            </a:extLst>
          </p:cNvPr>
          <p:cNvCxnSpPr>
            <a:cxnSpLocks noChangeShapeType="1"/>
            <a:stCxn id="25645" idx="0"/>
            <a:endCxn id="25635" idx="1"/>
          </p:cNvCxnSpPr>
          <p:nvPr/>
        </p:nvCxnSpPr>
        <p:spPr bwMode="auto">
          <a:xfrm rot="-5400000">
            <a:off x="4237832" y="2418556"/>
            <a:ext cx="755650" cy="3284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3866" name="AutoShape 10">
            <a:extLst>
              <a:ext uri="{FF2B5EF4-FFF2-40B4-BE49-F238E27FC236}">
                <a16:creationId xmlns:a16="http://schemas.microsoft.com/office/drawing/2014/main" id="{9F58EA66-E04C-49DA-BB33-984266991752}"/>
              </a:ext>
            </a:extLst>
          </p:cNvPr>
          <p:cNvCxnSpPr>
            <a:cxnSpLocks noChangeShapeType="1"/>
            <a:stCxn id="25636" idx="1"/>
            <a:endCxn id="25646" idx="0"/>
          </p:cNvCxnSpPr>
          <p:nvPr/>
        </p:nvCxnSpPr>
        <p:spPr bwMode="auto">
          <a:xfrm rot="10800000" flipV="1">
            <a:off x="3116263" y="3827463"/>
            <a:ext cx="3143250" cy="611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3867" name="AutoShape 11">
            <a:extLst>
              <a:ext uri="{FF2B5EF4-FFF2-40B4-BE49-F238E27FC236}">
                <a16:creationId xmlns:a16="http://schemas.microsoft.com/office/drawing/2014/main" id="{CC6D2D99-9663-4FDC-8459-EB77B0AFDC37}"/>
              </a:ext>
            </a:extLst>
          </p:cNvPr>
          <p:cNvCxnSpPr>
            <a:cxnSpLocks noChangeShapeType="1"/>
            <a:stCxn id="25642" idx="0"/>
            <a:endCxn id="25631" idx="1"/>
          </p:cNvCxnSpPr>
          <p:nvPr/>
        </p:nvCxnSpPr>
        <p:spPr bwMode="auto">
          <a:xfrm rot="-5400000">
            <a:off x="3480594" y="1664494"/>
            <a:ext cx="1835150" cy="37131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3868" name="AutoShape 12">
            <a:extLst>
              <a:ext uri="{FF2B5EF4-FFF2-40B4-BE49-F238E27FC236}">
                <a16:creationId xmlns:a16="http://schemas.microsoft.com/office/drawing/2014/main" id="{5C41D6C4-A074-4E44-80F7-D8F9E870835A}"/>
              </a:ext>
            </a:extLst>
          </p:cNvPr>
          <p:cNvCxnSpPr>
            <a:cxnSpLocks noChangeShapeType="1"/>
            <a:stCxn id="25632" idx="1"/>
            <a:endCxn id="25643" idx="0"/>
          </p:cNvCxnSpPr>
          <p:nvPr/>
        </p:nvCxnSpPr>
        <p:spPr bwMode="auto">
          <a:xfrm rot="10800000" flipV="1">
            <a:off x="2684463" y="2747963"/>
            <a:ext cx="3571875" cy="1690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3869" name="AutoShape 13">
            <a:extLst>
              <a:ext uri="{FF2B5EF4-FFF2-40B4-BE49-F238E27FC236}">
                <a16:creationId xmlns:a16="http://schemas.microsoft.com/office/drawing/2014/main" id="{186BABEC-F609-4854-8B17-9866ED93A65F}"/>
              </a:ext>
            </a:extLst>
          </p:cNvPr>
          <p:cNvCxnSpPr>
            <a:cxnSpLocks noChangeShapeType="1"/>
            <a:stCxn id="25639" idx="0"/>
            <a:endCxn id="25627" idx="1"/>
          </p:cNvCxnSpPr>
          <p:nvPr/>
        </p:nvCxnSpPr>
        <p:spPr bwMode="auto">
          <a:xfrm rot="-5400000">
            <a:off x="2705894" y="959644"/>
            <a:ext cx="2916237" cy="4041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3870" name="AutoShape 14">
            <a:extLst>
              <a:ext uri="{FF2B5EF4-FFF2-40B4-BE49-F238E27FC236}">
                <a16:creationId xmlns:a16="http://schemas.microsoft.com/office/drawing/2014/main" id="{AC787C45-7D2A-41F2-93FD-1015E0CAC3B2}"/>
              </a:ext>
            </a:extLst>
          </p:cNvPr>
          <p:cNvCxnSpPr>
            <a:cxnSpLocks noChangeShapeType="1"/>
            <a:stCxn id="25628" idx="1"/>
            <a:endCxn id="25640" idx="0"/>
          </p:cNvCxnSpPr>
          <p:nvPr/>
        </p:nvCxnSpPr>
        <p:spPr bwMode="auto">
          <a:xfrm rot="10800000" flipV="1">
            <a:off x="2286000" y="1666875"/>
            <a:ext cx="3900488" cy="2771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75F8ED42-9937-4889-98B6-60F170CBFA93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5591175"/>
            <a:ext cx="1116013" cy="503238"/>
            <a:chOff x="1474" y="2886"/>
            <a:chExt cx="703" cy="317"/>
          </a:xfrm>
        </p:grpSpPr>
        <p:sp>
          <p:nvSpPr>
            <p:cNvPr id="25647" name="AutoShape 16">
              <a:extLst>
                <a:ext uri="{FF2B5EF4-FFF2-40B4-BE49-F238E27FC236}">
                  <a16:creationId xmlns:a16="http://schemas.microsoft.com/office/drawing/2014/main" id="{F12F1E52-986D-46CD-B0FB-5099F73B73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74" y="2886"/>
              <a:ext cx="90" cy="31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000"/>
            </a:p>
          </p:txBody>
        </p:sp>
        <p:sp>
          <p:nvSpPr>
            <p:cNvPr id="25648" name="AutoShape 17">
              <a:extLst>
                <a:ext uri="{FF2B5EF4-FFF2-40B4-BE49-F238E27FC236}">
                  <a16:creationId xmlns:a16="http://schemas.microsoft.com/office/drawing/2014/main" id="{A6B70216-3C43-442A-8AAF-D507A06E07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64" y="2886"/>
              <a:ext cx="90" cy="31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000"/>
            </a:p>
          </p:txBody>
        </p:sp>
        <p:sp>
          <p:nvSpPr>
            <p:cNvPr id="25649" name="AutoShape 18">
              <a:extLst>
                <a:ext uri="{FF2B5EF4-FFF2-40B4-BE49-F238E27FC236}">
                  <a16:creationId xmlns:a16="http://schemas.microsoft.com/office/drawing/2014/main" id="{B95ADB95-2A6E-4B69-AF07-CE6F9F3BBF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54" y="2886"/>
              <a:ext cx="90" cy="3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000"/>
            </a:p>
          </p:txBody>
        </p:sp>
        <p:sp>
          <p:nvSpPr>
            <p:cNvPr id="25650" name="AutoShape 19">
              <a:extLst>
                <a:ext uri="{FF2B5EF4-FFF2-40B4-BE49-F238E27FC236}">
                  <a16:creationId xmlns:a16="http://schemas.microsoft.com/office/drawing/2014/main" id="{40ABE54B-2EAE-4379-A0F6-B77084247F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5" y="2886"/>
              <a:ext cx="90" cy="31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000"/>
            </a:p>
          </p:txBody>
        </p:sp>
        <p:sp>
          <p:nvSpPr>
            <p:cNvPr id="25651" name="AutoShape 20">
              <a:extLst>
                <a:ext uri="{FF2B5EF4-FFF2-40B4-BE49-F238E27FC236}">
                  <a16:creationId xmlns:a16="http://schemas.microsoft.com/office/drawing/2014/main" id="{120B247B-4CF5-4E55-8DD4-DD6E42EE01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15" y="2886"/>
              <a:ext cx="90" cy="31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000"/>
            </a:p>
          </p:txBody>
        </p:sp>
        <p:sp>
          <p:nvSpPr>
            <p:cNvPr id="25652" name="AutoShape 21">
              <a:extLst>
                <a:ext uri="{FF2B5EF4-FFF2-40B4-BE49-F238E27FC236}">
                  <a16:creationId xmlns:a16="http://schemas.microsoft.com/office/drawing/2014/main" id="{6F66689A-35CA-4886-8AD4-AFD94C8EB5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5" y="2886"/>
              <a:ext cx="90" cy="3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000"/>
            </a:p>
          </p:txBody>
        </p:sp>
        <p:sp>
          <p:nvSpPr>
            <p:cNvPr id="25653" name="AutoShape 22">
              <a:extLst>
                <a:ext uri="{FF2B5EF4-FFF2-40B4-BE49-F238E27FC236}">
                  <a16:creationId xmlns:a16="http://schemas.microsoft.com/office/drawing/2014/main" id="{BE5F34A2-F165-4A01-A071-4CF1E169E2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97" y="2886"/>
              <a:ext cx="90" cy="31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000"/>
            </a:p>
          </p:txBody>
        </p:sp>
        <p:sp>
          <p:nvSpPr>
            <p:cNvPr id="25654" name="AutoShape 23">
              <a:extLst>
                <a:ext uri="{FF2B5EF4-FFF2-40B4-BE49-F238E27FC236}">
                  <a16:creationId xmlns:a16="http://schemas.microsoft.com/office/drawing/2014/main" id="{4C4E2981-F001-4416-A90F-EBC424FFCF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87" y="2886"/>
              <a:ext cx="90" cy="31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000"/>
            </a:p>
          </p:txBody>
        </p:sp>
      </p:grpSp>
      <p:cxnSp>
        <p:nvCxnSpPr>
          <p:cNvPr id="633880" name="AutoShape 24">
            <a:extLst>
              <a:ext uri="{FF2B5EF4-FFF2-40B4-BE49-F238E27FC236}">
                <a16:creationId xmlns:a16="http://schemas.microsoft.com/office/drawing/2014/main" id="{AE748ACB-8D92-49D8-B857-9168C7CDD278}"/>
              </a:ext>
            </a:extLst>
          </p:cNvPr>
          <p:cNvCxnSpPr>
            <a:cxnSpLocks noChangeShapeType="1"/>
            <a:stCxn id="25646" idx="2"/>
            <a:endCxn id="25654" idx="0"/>
          </p:cNvCxnSpPr>
          <p:nvPr/>
        </p:nvCxnSpPr>
        <p:spPr bwMode="auto">
          <a:xfrm>
            <a:off x="3116263" y="4941888"/>
            <a:ext cx="1587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3881" name="AutoShape 25">
            <a:extLst>
              <a:ext uri="{FF2B5EF4-FFF2-40B4-BE49-F238E27FC236}">
                <a16:creationId xmlns:a16="http://schemas.microsoft.com/office/drawing/2014/main" id="{A22E8AF8-D3DC-4C17-A12C-CEE8C0A9FE25}"/>
              </a:ext>
            </a:extLst>
          </p:cNvPr>
          <p:cNvCxnSpPr>
            <a:cxnSpLocks noChangeShapeType="1"/>
            <a:stCxn id="25647" idx="0"/>
            <a:endCxn id="25639" idx="2"/>
          </p:cNvCxnSpPr>
          <p:nvPr/>
        </p:nvCxnSpPr>
        <p:spPr bwMode="auto">
          <a:xfrm flipH="1" flipV="1">
            <a:off x="2143125" y="4941888"/>
            <a:ext cx="1588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6">
            <a:extLst>
              <a:ext uri="{FF2B5EF4-FFF2-40B4-BE49-F238E27FC236}">
                <a16:creationId xmlns:a16="http://schemas.microsoft.com/office/drawing/2014/main" id="{D172305D-F822-4960-9F61-979AA153332C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438650"/>
            <a:ext cx="2449513" cy="503238"/>
            <a:chOff x="880" y="2796"/>
            <a:chExt cx="1543" cy="317"/>
          </a:xfrm>
        </p:grpSpPr>
        <p:grpSp>
          <p:nvGrpSpPr>
            <p:cNvPr id="25637" name="Group 27">
              <a:extLst>
                <a:ext uri="{FF2B5EF4-FFF2-40B4-BE49-F238E27FC236}">
                  <a16:creationId xmlns:a16="http://schemas.microsoft.com/office/drawing/2014/main" id="{314C6013-4E67-48B5-9037-920E8FD4D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5" y="2796"/>
              <a:ext cx="703" cy="317"/>
              <a:chOff x="1474" y="2886"/>
              <a:chExt cx="703" cy="317"/>
            </a:xfrm>
          </p:grpSpPr>
          <p:sp>
            <p:nvSpPr>
              <p:cNvPr id="25639" name="AutoShape 28">
                <a:extLst>
                  <a:ext uri="{FF2B5EF4-FFF2-40B4-BE49-F238E27FC236}">
                    <a16:creationId xmlns:a16="http://schemas.microsoft.com/office/drawing/2014/main" id="{1EE0CB0D-5561-48DF-8327-115C2F821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74" y="2886"/>
                <a:ext cx="90" cy="31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40" name="AutoShape 29">
                <a:extLst>
                  <a:ext uri="{FF2B5EF4-FFF2-40B4-BE49-F238E27FC236}">
                    <a16:creationId xmlns:a16="http://schemas.microsoft.com/office/drawing/2014/main" id="{85896324-7BF1-47C6-B76D-858430538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64" y="2886"/>
                <a:ext cx="90" cy="31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41" name="AutoShape 30">
                <a:extLst>
                  <a:ext uri="{FF2B5EF4-FFF2-40B4-BE49-F238E27FC236}">
                    <a16:creationId xmlns:a16="http://schemas.microsoft.com/office/drawing/2014/main" id="{3895A7EA-71A0-4FFE-9BD1-B07EAF96D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54" y="2886"/>
                <a:ext cx="90" cy="31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42" name="AutoShape 31">
                <a:extLst>
                  <a:ext uri="{FF2B5EF4-FFF2-40B4-BE49-F238E27FC236}">
                    <a16:creationId xmlns:a16="http://schemas.microsoft.com/office/drawing/2014/main" id="{886DAB29-3E6F-4B7B-A89D-6A2082042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25" y="2886"/>
                <a:ext cx="90" cy="31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43" name="AutoShape 32">
                <a:extLst>
                  <a:ext uri="{FF2B5EF4-FFF2-40B4-BE49-F238E27FC236}">
                    <a16:creationId xmlns:a16="http://schemas.microsoft.com/office/drawing/2014/main" id="{FB4E5B57-8304-4FF8-9EEC-CEE53C46A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15" y="2886"/>
                <a:ext cx="90" cy="31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44" name="AutoShape 33">
                <a:extLst>
                  <a:ext uri="{FF2B5EF4-FFF2-40B4-BE49-F238E27FC236}">
                    <a16:creationId xmlns:a16="http://schemas.microsoft.com/office/drawing/2014/main" id="{B563F295-EB7A-4E1E-BD60-6BF3C63DF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05" y="2886"/>
                <a:ext cx="90" cy="31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45" name="AutoShape 34">
                <a:extLst>
                  <a:ext uri="{FF2B5EF4-FFF2-40B4-BE49-F238E27FC236}">
                    <a16:creationId xmlns:a16="http://schemas.microsoft.com/office/drawing/2014/main" id="{3FD534EB-F671-4D2F-9B74-F8FB022CF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97" y="2886"/>
                <a:ext cx="90" cy="31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  <p:sp>
            <p:nvSpPr>
              <p:cNvPr id="25646" name="AutoShape 35">
                <a:extLst>
                  <a:ext uri="{FF2B5EF4-FFF2-40B4-BE49-F238E27FC236}">
                    <a16:creationId xmlns:a16="http://schemas.microsoft.com/office/drawing/2014/main" id="{594B3DB0-B0E8-4DE7-8F49-6EE8BDE30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87" y="2886"/>
                <a:ext cx="90" cy="31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/>
              </a:p>
            </p:txBody>
          </p:sp>
        </p:grpSp>
        <p:sp>
          <p:nvSpPr>
            <p:cNvPr id="25638" name="AutoShape 36">
              <a:extLst>
                <a:ext uri="{FF2B5EF4-FFF2-40B4-BE49-F238E27FC236}">
                  <a16:creationId xmlns:a16="http://schemas.microsoft.com/office/drawing/2014/main" id="{3834B6E3-A54D-40A1-9CDA-65855F4C0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2796"/>
              <a:ext cx="1543" cy="31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recursive ns</a:t>
              </a:r>
            </a:p>
          </p:txBody>
        </p:sp>
      </p:grpSp>
      <p:sp>
        <p:nvSpPr>
          <p:cNvPr id="25619" name="AutoShape 37">
            <a:extLst>
              <a:ext uri="{FF2B5EF4-FFF2-40B4-BE49-F238E27FC236}">
                <a16:creationId xmlns:a16="http://schemas.microsoft.com/office/drawing/2014/main" id="{6B150215-F126-4088-9E1C-4BDDCD87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5591175"/>
            <a:ext cx="2449513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client: </a:t>
            </a:r>
            <a:r>
              <a:rPr lang="en-GB" altLang="en-US" sz="2000">
                <a:solidFill>
                  <a:schemeClr val="accent2"/>
                </a:solidFill>
              </a:rPr>
              <a:t>www.foo.com</a:t>
            </a:r>
            <a:endParaRPr lang="en-GB" altLang="en-US" sz="2000"/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id="{F7E362E4-3627-4066-B105-AE89141D1572}"/>
              </a:ext>
            </a:extLst>
          </p:cNvPr>
          <p:cNvGrpSpPr>
            <a:grpSpLocks/>
          </p:cNvGrpSpPr>
          <p:nvPr/>
        </p:nvGrpSpPr>
        <p:grpSpPr bwMode="auto">
          <a:xfrm>
            <a:off x="6256338" y="3503613"/>
            <a:ext cx="2452687" cy="503237"/>
            <a:chOff x="3941" y="2207"/>
            <a:chExt cx="1545" cy="317"/>
          </a:xfrm>
        </p:grpSpPr>
        <p:grpSp>
          <p:nvGrpSpPr>
            <p:cNvPr id="25633" name="Group 39">
              <a:extLst>
                <a:ext uri="{FF2B5EF4-FFF2-40B4-BE49-F238E27FC236}">
                  <a16:creationId xmlns:a16="http://schemas.microsoft.com/office/drawing/2014/main" id="{5DE4852F-0E2A-4C82-B8B5-5EB462696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" y="2274"/>
              <a:ext cx="1544" cy="182"/>
              <a:chOff x="4104" y="2976"/>
              <a:chExt cx="1544" cy="182"/>
            </a:xfrm>
          </p:grpSpPr>
          <p:sp>
            <p:nvSpPr>
              <p:cNvPr id="25635" name="AutoShape 40">
                <a:extLst>
                  <a:ext uri="{FF2B5EF4-FFF2-40B4-BE49-F238E27FC236}">
                    <a16:creationId xmlns:a16="http://schemas.microsoft.com/office/drawing/2014/main" id="{CFE95D5F-F9A4-4164-B1DD-49FCC5A4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976"/>
                <a:ext cx="1543" cy="9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/>
              </a:p>
            </p:txBody>
          </p:sp>
          <p:sp>
            <p:nvSpPr>
              <p:cNvPr id="25636" name="AutoShape 41">
                <a:extLst>
                  <a:ext uri="{FF2B5EF4-FFF2-40B4-BE49-F238E27FC236}">
                    <a16:creationId xmlns:a16="http://schemas.microsoft.com/office/drawing/2014/main" id="{E10F9F41-492A-42C0-911F-E9F2B670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067"/>
                <a:ext cx="1543" cy="9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/>
              </a:p>
            </p:txBody>
          </p:sp>
        </p:grpSp>
        <p:sp>
          <p:nvSpPr>
            <p:cNvPr id="25634" name="AutoShape 42">
              <a:extLst>
                <a:ext uri="{FF2B5EF4-FFF2-40B4-BE49-F238E27FC236}">
                  <a16:creationId xmlns:a16="http://schemas.microsoft.com/office/drawing/2014/main" id="{61E8E442-46CC-4B25-8218-27690E08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2207"/>
              <a:ext cx="1543" cy="31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authoritative ns</a:t>
              </a:r>
            </a:p>
          </p:txBody>
        </p:sp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ED8F2D90-DAB7-41B9-A490-D380B2705151}"/>
              </a:ext>
            </a:extLst>
          </p:cNvPr>
          <p:cNvGrpSpPr>
            <a:grpSpLocks/>
          </p:cNvGrpSpPr>
          <p:nvPr/>
        </p:nvGrpSpPr>
        <p:grpSpPr bwMode="auto">
          <a:xfrm>
            <a:off x="6254750" y="2422525"/>
            <a:ext cx="2452688" cy="503238"/>
            <a:chOff x="3940" y="1526"/>
            <a:chExt cx="1545" cy="317"/>
          </a:xfrm>
        </p:grpSpPr>
        <p:grpSp>
          <p:nvGrpSpPr>
            <p:cNvPr id="25629" name="Group 44">
              <a:extLst>
                <a:ext uri="{FF2B5EF4-FFF2-40B4-BE49-F238E27FC236}">
                  <a16:creationId xmlns:a16="http://schemas.microsoft.com/office/drawing/2014/main" id="{A612E99E-77EF-427C-9B7E-16C7858A3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" y="1594"/>
              <a:ext cx="1544" cy="182"/>
              <a:chOff x="4104" y="2976"/>
              <a:chExt cx="1544" cy="182"/>
            </a:xfrm>
          </p:grpSpPr>
          <p:sp>
            <p:nvSpPr>
              <p:cNvPr id="25631" name="AutoShape 45">
                <a:extLst>
                  <a:ext uri="{FF2B5EF4-FFF2-40B4-BE49-F238E27FC236}">
                    <a16:creationId xmlns:a16="http://schemas.microsoft.com/office/drawing/2014/main" id="{62F1B75D-B770-4CEC-8922-1C6C57BED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976"/>
                <a:ext cx="1543" cy="9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/>
              </a:p>
            </p:txBody>
          </p:sp>
          <p:sp>
            <p:nvSpPr>
              <p:cNvPr id="25632" name="AutoShape 46">
                <a:extLst>
                  <a:ext uri="{FF2B5EF4-FFF2-40B4-BE49-F238E27FC236}">
                    <a16:creationId xmlns:a16="http://schemas.microsoft.com/office/drawing/2014/main" id="{E1FF6482-60D5-4F4C-9F3E-68DFBA80C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067"/>
                <a:ext cx="1543" cy="9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/>
              </a:p>
            </p:txBody>
          </p:sp>
        </p:grpSp>
        <p:sp>
          <p:nvSpPr>
            <p:cNvPr id="25630" name="AutoShape 47">
              <a:extLst>
                <a:ext uri="{FF2B5EF4-FFF2-40B4-BE49-F238E27FC236}">
                  <a16:creationId xmlns:a16="http://schemas.microsoft.com/office/drawing/2014/main" id="{4045C924-E6BE-461D-B3A8-E89336EC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1526"/>
              <a:ext cx="1543" cy="31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GTLD server</a:t>
              </a:r>
            </a:p>
          </p:txBody>
        </p:sp>
      </p:grpSp>
      <p:grpSp>
        <p:nvGrpSpPr>
          <p:cNvPr id="9" name="Group 48">
            <a:extLst>
              <a:ext uri="{FF2B5EF4-FFF2-40B4-BE49-F238E27FC236}">
                <a16:creationId xmlns:a16="http://schemas.microsoft.com/office/drawing/2014/main" id="{9C2ED9DD-35B1-45B3-AFED-E9662AE07820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1341438"/>
            <a:ext cx="2451100" cy="503237"/>
            <a:chOff x="3896" y="845"/>
            <a:chExt cx="1544" cy="317"/>
          </a:xfrm>
        </p:grpSpPr>
        <p:grpSp>
          <p:nvGrpSpPr>
            <p:cNvPr id="25625" name="Group 49">
              <a:extLst>
                <a:ext uri="{FF2B5EF4-FFF2-40B4-BE49-F238E27FC236}">
                  <a16:creationId xmlns:a16="http://schemas.microsoft.com/office/drawing/2014/main" id="{3803A830-289E-4106-BEB7-9F8BBAE4E9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913"/>
              <a:ext cx="1544" cy="182"/>
              <a:chOff x="4104" y="2976"/>
              <a:chExt cx="1544" cy="182"/>
            </a:xfrm>
          </p:grpSpPr>
          <p:sp>
            <p:nvSpPr>
              <p:cNvPr id="25627" name="AutoShape 50">
                <a:extLst>
                  <a:ext uri="{FF2B5EF4-FFF2-40B4-BE49-F238E27FC236}">
                    <a16:creationId xmlns:a16="http://schemas.microsoft.com/office/drawing/2014/main" id="{E3E7B6E3-AADA-4F5E-B7D1-56FFAA1BD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976"/>
                <a:ext cx="1543" cy="9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/>
              </a:p>
            </p:txBody>
          </p:sp>
          <p:sp>
            <p:nvSpPr>
              <p:cNvPr id="25628" name="AutoShape 51">
                <a:extLst>
                  <a:ext uri="{FF2B5EF4-FFF2-40B4-BE49-F238E27FC236}">
                    <a16:creationId xmlns:a16="http://schemas.microsoft.com/office/drawing/2014/main" id="{865DC8CA-3292-4477-878B-DB853C99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067"/>
                <a:ext cx="1543" cy="9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/>
              </a:p>
            </p:txBody>
          </p:sp>
        </p:grpSp>
        <p:sp>
          <p:nvSpPr>
            <p:cNvPr id="25626" name="AutoShape 52">
              <a:extLst>
                <a:ext uri="{FF2B5EF4-FFF2-40B4-BE49-F238E27FC236}">
                  <a16:creationId xmlns:a16="http://schemas.microsoft.com/office/drawing/2014/main" id="{EC48613F-903A-431C-9DFA-BAE258BC4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845"/>
              <a:ext cx="1543" cy="31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Root name server</a:t>
              </a:r>
            </a:p>
          </p:txBody>
        </p:sp>
      </p:grpSp>
      <p:sp>
        <p:nvSpPr>
          <p:cNvPr id="633909" name="Text Box 53">
            <a:extLst>
              <a:ext uri="{FF2B5EF4-FFF2-40B4-BE49-F238E27FC236}">
                <a16:creationId xmlns:a16="http://schemas.microsoft.com/office/drawing/2014/main" id="{8C4B8B7F-C47A-4F1A-B764-C0B5E81AF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2276475"/>
            <a:ext cx="3240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www.foo.com? QID = 2702</a:t>
            </a:r>
          </a:p>
        </p:txBody>
      </p:sp>
      <p:sp>
        <p:nvSpPr>
          <p:cNvPr id="633910" name="Text Box 54">
            <a:extLst>
              <a:ext uri="{FF2B5EF4-FFF2-40B4-BE49-F238E27FC236}">
                <a16:creationId xmlns:a16="http://schemas.microsoft.com/office/drawing/2014/main" id="{2D099685-71CD-468C-A9B2-7C234CDD3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3357563"/>
            <a:ext cx="3240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www.foo.com? QID = 2703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/>
      <p:bldP spid="633860" grpId="0"/>
      <p:bldP spid="633861" grpId="0"/>
      <p:bldP spid="633862" grpId="0"/>
      <p:bldP spid="633863" grpId="0"/>
      <p:bldP spid="633864" grpId="0"/>
      <p:bldP spid="633909" grpId="0"/>
      <p:bldP spid="6339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9148791-1D32-40A4-B633-1145FAE39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Cache &amp; Time-to-live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6B853B4-0B08-454B-9AB6-98411485E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Simplified description left out an important aspect.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Performance optimisation: when name server receives an answer, it stores answer in its cache.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When receiving a request, name server first checks whether answer is already in its cache; if this is the case, the cached answer is given.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Answer remains in cache until it expires; time-to-live (TTL) of answer is set by sender.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Design question: reasons for setting TTL by sender, reasons for setting TTL by receiver?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altLang="en-US" sz="2400">
                <a:solidFill>
                  <a:srgbClr val="CC0000"/>
                </a:solidFill>
              </a:rPr>
              <a:t>Long TTL = high security, low TTL = low security?</a:t>
            </a:r>
            <a:endParaRPr lang="en-GB" altLang="en-US" sz="2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A19F1F1-E1F3-4484-8A62-69918F05E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Light-weight Authentication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FDA8C52-DAE8-4A30-A676-B05E71670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89888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Messages on Internet cannot be intercepted; attacker can only read messages forwarded to her.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Anybody can pretend to be an authoritative name server for any zone.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How does a recursive name server know that it has received a reply from an authoritative name server?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Recursive name server includes a 16-bit </a:t>
            </a:r>
            <a:r>
              <a:rPr lang="en-GB" altLang="en-US" sz="2400">
                <a:solidFill>
                  <a:schemeClr val="accent2"/>
                </a:solidFill>
              </a:rPr>
              <a:t>query ID</a:t>
            </a:r>
            <a:r>
              <a:rPr lang="en-GB" altLang="en-US" sz="2400"/>
              <a:t> (QID) in its requests.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Responding name server copies QID into its answer; applies also to answer from authoritative name server.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Recursive name server caches first answer for a given QID and host name; then discards this QID.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Drops answers that do not match an active QID.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AE41C62-269A-4871-A91F-92E4BD710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Authentication – Security?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02D06F8-0692-4F33-8546-E8835D7E3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If query is not passed by mistake to the attacker, her chance of generate faking a answer is 2</a:t>
            </a:r>
            <a:r>
              <a:rPr lang="en-GB" altLang="en-US" sz="2400" baseline="30000"/>
              <a:t>-16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If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root servers entries at the local name server are correct,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routing tables in the root servers are correct,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routing tables in the GTLD servers are correct,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cache entries at recursive name server are correct,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/>
              <a:t>	the attacker will not see original query ID.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Security relies on the assumption that routing from local recursive name server to authoritative name server is correct.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Attack method: guess QID to subvert cache entries.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8AAFAC-16C6-4CA1-8519-AF7BF7BEB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Compromising Authentication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A2A4CD0-566E-4F2F-BDB1-506E778DC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GB" altLang="en-US" sz="2400"/>
              <a:t>If routing to and from root servers and GTLD servers cannot be compromised, the attacker can only try to improve her chances of guessing a query ID.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GB" altLang="en-US" sz="2400"/>
              <a:t>Some (earlier) versions of BIND used a counter to generate the QID (as on slide 5!).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Cache poisoning attack</a:t>
            </a:r>
            <a:r>
              <a:rPr lang="en-GB" altLang="en-US" sz="2400"/>
              <a:t>: </a:t>
            </a:r>
          </a:p>
          <a:p>
            <a:pPr marL="838200" lvl="1" indent="-3810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000"/>
              <a:t>Ask recursive name server to resolve host name in attacker’s domain.</a:t>
            </a:r>
          </a:p>
          <a:p>
            <a:pPr marL="838200" lvl="1" indent="-3810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000"/>
              <a:t>Request to attacker’s name server contains current QID.</a:t>
            </a:r>
          </a:p>
          <a:p>
            <a:pPr marL="838200" lvl="1" indent="-3810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000"/>
              <a:t>Ask recursive name server to resolve host name you want to take over; send answer that includes next QID and maps host name to your chosen IP address.</a:t>
            </a:r>
          </a:p>
          <a:p>
            <a:pPr marL="838200" lvl="1" indent="-3810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000"/>
              <a:t>If your answer arrives before the authoritative answer, your value will be cached; the correct answer is dropped.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FB5FBD5-D680-49CA-8CFB-0AC3737B9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Predictable Challenges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955FB11-275F-4564-B875-2BE7C5F43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Lesson: If you want to perform authentication without cryptography, do not use predictable challenges.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More ways of improving the attack’s chances: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To account for other queries to the recursive name server concurrent to the attack, send answers with QIDs from a small window.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To increase the chance that fake answer arrives before authoritative answer, slow down authoritative name server with a DoS attack.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To prevent that a new query for the host name restores the correct binding, set a long time to live.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07F17A9-0663-4540-AF0C-A47430BD1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Bailiwick Checking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2914A61-3BCE-4727-9776-6E0B9BBBE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Performance optimization: name servers send additional resource records to recursive name server, just in case they might come useful.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Might save round trips during future name resolution.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Works fine if all name servers are well behaved.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CC0000"/>
                </a:solidFill>
              </a:rPr>
              <a:t>Do not trust your inputs</a:t>
            </a:r>
            <a:r>
              <a:rPr lang="en-GB" altLang="en-US" sz="2400"/>
              <a:t>: malicious name server might provide resource records for other domains, e.g. with IP addresses of its choice.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Bailiwick checking</a:t>
            </a:r>
            <a:r>
              <a:rPr lang="en-GB" altLang="en-US" sz="2400"/>
              <a:t>: additional resource records not coming from the queried domain, i.e. records “out of bailiwick”, not accepted by recursive name server.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AF8FAA1-0883-493E-892B-75A1729D5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 Attack – Next Try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AD5E019-1912-40C2-886C-54043E707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Attacker in a race with authoritative name server.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If authoritative answer comes first, the attacker’s next attempt has to wait until TTL expires.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Attacker does not ask for </a:t>
            </a:r>
            <a:r>
              <a:rPr lang="en-GB" altLang="en-US" sz="2400">
                <a:solidFill>
                  <a:schemeClr val="accent2"/>
                </a:solidFill>
              </a:rPr>
              <a:t>www.foo.com</a:t>
            </a:r>
            <a:r>
              <a:rPr lang="en-GB" altLang="en-US" sz="2400"/>
              <a:t> but for a host</a:t>
            </a:r>
            <a:r>
              <a:rPr lang="en-GB" altLang="en-US" sz="2400">
                <a:solidFill>
                  <a:schemeClr val="accent2"/>
                </a:solidFill>
              </a:rPr>
              <a:t> random.foo.com</a:t>
            </a:r>
            <a:r>
              <a:rPr lang="en-GB" altLang="en-US" sz="2400"/>
              <a:t> that is not in recursive name server’s cache; </a:t>
            </a:r>
            <a:r>
              <a:rPr lang="en-GB" altLang="en-US" sz="2400">
                <a:solidFill>
                  <a:srgbClr val="CC0000"/>
                </a:solidFill>
              </a:rPr>
              <a:t>triggers a new name resolution request</a:t>
            </a:r>
            <a:r>
              <a:rPr lang="en-GB" altLang="en-US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Defeats TTL as a measure to slow down attacker; </a:t>
            </a:r>
          </a:p>
          <a:p>
            <a:pPr lvl="1" eaLnBrk="1" hangingPunct="1">
              <a:lnSpc>
                <a:spcPct val="90000"/>
              </a:lnSpc>
              <a:buClr>
                <a:srgbClr val="CC0000"/>
              </a:buClr>
            </a:pPr>
            <a:r>
              <a:rPr lang="en-GB" altLang="en-US" sz="2000">
                <a:solidFill>
                  <a:srgbClr val="CC0000"/>
                </a:solidFill>
              </a:rPr>
              <a:t>TTL not intended as a security mechanism!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Authoritative name server for </a:t>
            </a:r>
            <a:r>
              <a:rPr lang="en-GB" altLang="en-US" sz="2400">
                <a:solidFill>
                  <a:schemeClr val="accent2"/>
                </a:solidFill>
              </a:rPr>
              <a:t>foo.com</a:t>
            </a:r>
            <a:r>
              <a:rPr lang="en-GB" altLang="en-US" sz="2400"/>
              <a:t> unlikely to have entry for </a:t>
            </a:r>
            <a:r>
              <a:rPr lang="en-GB" altLang="en-US" sz="2400">
                <a:solidFill>
                  <a:schemeClr val="accent2"/>
                </a:solidFill>
              </a:rPr>
              <a:t>random.foo.com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NXDOMAIN answer indicating that host doesn’t exist.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6D210BA-F485-4198-ADB8-ACFF05E65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Dan Kaminsky’s Attack (2008)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D7CF8AC-4DF9-41F8-8575-AFFBF71E3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Attacker sends requests for </a:t>
            </a:r>
            <a:r>
              <a:rPr lang="en-GB" altLang="en-US" sz="2400">
                <a:solidFill>
                  <a:schemeClr val="accent2"/>
                </a:solidFill>
              </a:rPr>
              <a:t>random.foo.com</a:t>
            </a:r>
            <a:r>
              <a:rPr lang="en-GB" altLang="en-US" sz="2400"/>
              <a:t> to recursive name server.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Recursive name server refers request to authoritative name server for </a:t>
            </a:r>
            <a:r>
              <a:rPr lang="en-GB" altLang="en-US" sz="2400">
                <a:solidFill>
                  <a:schemeClr val="accent2"/>
                </a:solidFill>
              </a:rPr>
              <a:t>foo.com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Attacker sends answers for </a:t>
            </a:r>
            <a:r>
              <a:rPr lang="en-GB" altLang="en-US" sz="2400">
                <a:solidFill>
                  <a:schemeClr val="accent2"/>
                </a:solidFill>
              </a:rPr>
              <a:t>random.foo.com</a:t>
            </a:r>
            <a:r>
              <a:rPr lang="en-GB" altLang="en-US" sz="2400"/>
              <a:t> with guessed QIDs </a:t>
            </a:r>
            <a:r>
              <a:rPr lang="en-GB" altLang="en-US" sz="2400">
                <a:solidFill>
                  <a:srgbClr val="CC0000"/>
                </a:solidFill>
              </a:rPr>
              <a:t>and additional resource record for www.foo.com</a:t>
            </a:r>
            <a:r>
              <a:rPr lang="en-GB" altLang="en-US" sz="2400"/>
              <a:t> (in bailiwick).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If guessed QID is correct and attacker’s answer wins race with NXDOMAIN, entry </a:t>
            </a:r>
            <a:r>
              <a:rPr lang="en-GB" altLang="en-US" sz="2400">
                <a:solidFill>
                  <a:schemeClr val="accent2"/>
                </a:solidFill>
              </a:rPr>
              <a:t>www.foo.com</a:t>
            </a:r>
            <a:r>
              <a:rPr lang="en-GB" altLang="en-US" sz="2400"/>
              <a:t> is cached with a </a:t>
            </a:r>
            <a:r>
              <a:rPr lang="en-GB" altLang="en-US" sz="2400">
                <a:solidFill>
                  <a:srgbClr val="CC0000"/>
                </a:solidFill>
              </a:rPr>
              <a:t>TTL set by attacker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Recursive name server will now direct all queries for </a:t>
            </a:r>
            <a:r>
              <a:rPr lang="en-GB" altLang="en-US" sz="2400">
                <a:solidFill>
                  <a:schemeClr val="accent2"/>
                </a:solidFill>
              </a:rPr>
              <a:t>www.foo.com</a:t>
            </a:r>
            <a:r>
              <a:rPr lang="en-GB" altLang="en-US" sz="2400"/>
              <a:t> to attacker’s IP address.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9CEE276-DDC8-4A6A-BEDB-011F4C4C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Dan Kaminsky’s Attack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D081609-17FB-4A0A-B720-F5019174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932238"/>
            <a:ext cx="2089150" cy="1058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recursive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name server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104FD139-ED9E-4C57-863E-9E8AC6BD0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932238"/>
            <a:ext cx="2089150" cy="1058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attacker</a:t>
            </a:r>
          </a:p>
        </p:txBody>
      </p:sp>
      <p:sp>
        <p:nvSpPr>
          <p:cNvPr id="648197" name="Rectangle 5">
            <a:extLst>
              <a:ext uri="{FF2B5EF4-FFF2-40B4-BE49-F238E27FC236}">
                <a16:creationId xmlns:a16="http://schemas.microsoft.com/office/drawing/2014/main" id="{BD40131B-A1DD-400B-9783-D733723F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1412875"/>
            <a:ext cx="208915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authoritative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name server</a:t>
            </a:r>
          </a:p>
        </p:txBody>
      </p:sp>
      <p:sp>
        <p:nvSpPr>
          <p:cNvPr id="648198" name="Line 6">
            <a:extLst>
              <a:ext uri="{FF2B5EF4-FFF2-40B4-BE49-F238E27FC236}">
                <a16:creationId xmlns:a16="http://schemas.microsoft.com/office/drawing/2014/main" id="{748E4498-DE4C-4E0A-B2EB-CE596EF2A6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1850" y="421957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9" name="Line 7">
            <a:extLst>
              <a:ext uri="{FF2B5EF4-FFF2-40B4-BE49-F238E27FC236}">
                <a16:creationId xmlns:a16="http://schemas.microsoft.com/office/drawing/2014/main" id="{4FC35201-9F2D-4AA5-8FF9-467F6396D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1850" y="436403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B3D4E550-4F61-46A5-B845-06697C7EF602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4508500"/>
            <a:ext cx="2089150" cy="215900"/>
            <a:chOff x="2924" y="2840"/>
            <a:chExt cx="1316" cy="136"/>
          </a:xfrm>
        </p:grpSpPr>
        <p:sp>
          <p:nvSpPr>
            <p:cNvPr id="34832" name="Line 9">
              <a:extLst>
                <a:ext uri="{FF2B5EF4-FFF2-40B4-BE49-F238E27FC236}">
                  <a16:creationId xmlns:a16="http://schemas.microsoft.com/office/drawing/2014/main" id="{D8B529B8-5155-4234-ABF6-FC7FFE57E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4" y="2840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0">
              <a:extLst>
                <a:ext uri="{FF2B5EF4-FFF2-40B4-BE49-F238E27FC236}">
                  <a16:creationId xmlns:a16="http://schemas.microsoft.com/office/drawing/2014/main" id="{3A743F4B-EE4B-4AE0-8C74-93A2EE354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4" y="2885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11">
              <a:extLst>
                <a:ext uri="{FF2B5EF4-FFF2-40B4-BE49-F238E27FC236}">
                  <a16:creationId xmlns:a16="http://schemas.microsoft.com/office/drawing/2014/main" id="{D3CAF0CF-8E78-46DB-B55A-F39CC91CD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4" y="2931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12">
              <a:extLst>
                <a:ext uri="{FF2B5EF4-FFF2-40B4-BE49-F238E27FC236}">
                  <a16:creationId xmlns:a16="http://schemas.microsoft.com/office/drawing/2014/main" id="{D0F65260-A2F6-44A8-9A19-210E19F77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4" y="2976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05" name="Line 13">
            <a:extLst>
              <a:ext uri="{FF2B5EF4-FFF2-40B4-BE49-F238E27FC236}">
                <a16:creationId xmlns:a16="http://schemas.microsoft.com/office/drawing/2014/main" id="{762419E6-E8B2-4F5D-A0AF-026D1D8F78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8500" y="2471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6" name="Line 14">
            <a:extLst>
              <a:ext uri="{FF2B5EF4-FFF2-40B4-BE49-F238E27FC236}">
                <a16:creationId xmlns:a16="http://schemas.microsoft.com/office/drawing/2014/main" id="{C09C0C41-C3AC-4D27-BD9E-3EDDA2968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9075" y="2471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7" name="AutoShape 15">
            <a:extLst>
              <a:ext uri="{FF2B5EF4-FFF2-40B4-BE49-F238E27FC236}">
                <a16:creationId xmlns:a16="http://schemas.microsoft.com/office/drawing/2014/main" id="{D5D07D18-0D41-4F18-A1AF-E5E03675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2708275"/>
            <a:ext cx="2305050" cy="731838"/>
          </a:xfrm>
          <a:prstGeom prst="wedgeRoundRectCallout">
            <a:avLst>
              <a:gd name="adj1" fmla="val -61431"/>
              <a:gd name="adj2" fmla="val 15824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requests for </a:t>
            </a:r>
            <a:r>
              <a:rPr lang="en-GB" altLang="en-US" sz="2000">
                <a:solidFill>
                  <a:schemeClr val="accent2"/>
                </a:solidFill>
              </a:rPr>
              <a:t>random.foo.com</a:t>
            </a:r>
          </a:p>
        </p:txBody>
      </p:sp>
      <p:sp>
        <p:nvSpPr>
          <p:cNvPr id="648208" name="AutoShape 16">
            <a:extLst>
              <a:ext uri="{FF2B5EF4-FFF2-40B4-BE49-F238E27FC236}">
                <a16:creationId xmlns:a16="http://schemas.microsoft.com/office/drawing/2014/main" id="{BA6D6465-E465-4D78-9001-A3C102A3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16200"/>
            <a:ext cx="2232025" cy="1150938"/>
          </a:xfrm>
          <a:prstGeom prst="wedgeRoundRectCallout">
            <a:avLst>
              <a:gd name="adj1" fmla="val 74255"/>
              <a:gd name="adj2" fmla="val 1938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requests for </a:t>
            </a:r>
            <a:r>
              <a:rPr lang="en-GB" altLang="en-US" sz="2000">
                <a:solidFill>
                  <a:schemeClr val="accent2"/>
                </a:solidFill>
              </a:rPr>
              <a:t>random.foo.com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with query ID</a:t>
            </a:r>
          </a:p>
        </p:txBody>
      </p:sp>
      <p:sp>
        <p:nvSpPr>
          <p:cNvPr id="648209" name="AutoShape 17">
            <a:extLst>
              <a:ext uri="{FF2B5EF4-FFF2-40B4-BE49-F238E27FC236}">
                <a16:creationId xmlns:a16="http://schemas.microsoft.com/office/drawing/2014/main" id="{823D1FA9-581A-4FAC-AFEC-5EAEE48F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29225"/>
            <a:ext cx="5905500" cy="1041400"/>
          </a:xfrm>
          <a:prstGeom prst="wedgeRoundRectCallout">
            <a:avLst>
              <a:gd name="adj1" fmla="val 31208"/>
              <a:gd name="adj2" fmla="val -10731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answers for </a:t>
            </a:r>
            <a:r>
              <a:rPr lang="en-GB" altLang="en-US" sz="2000">
                <a:solidFill>
                  <a:schemeClr val="accent2"/>
                </a:solidFill>
              </a:rPr>
              <a:t>random.foo.com</a:t>
            </a:r>
            <a:r>
              <a:rPr lang="en-GB" altLang="en-US" sz="2000"/>
              <a:t> with guessed QID </a:t>
            </a:r>
            <a:r>
              <a:rPr lang="en-GB" altLang="en-US" sz="2000">
                <a:solidFill>
                  <a:srgbClr val="CC0000"/>
                </a:solidFill>
              </a:rPr>
              <a:t>and RR for www.foo.com</a:t>
            </a:r>
            <a:r>
              <a:rPr lang="en-GB" altLang="en-US" sz="2000"/>
              <a:t>; attacker wins race if correct guess arrives before NXDOMAIN.</a:t>
            </a:r>
          </a:p>
        </p:txBody>
      </p:sp>
      <p:sp>
        <p:nvSpPr>
          <p:cNvPr id="648210" name="AutoShape 18">
            <a:extLst>
              <a:ext uri="{FF2B5EF4-FFF2-40B4-BE49-F238E27FC236}">
                <a16:creationId xmlns:a16="http://schemas.microsoft.com/office/drawing/2014/main" id="{CA85952C-3C96-41A8-8403-264FE471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141663"/>
            <a:ext cx="1296988" cy="790575"/>
          </a:xfrm>
          <a:prstGeom prst="wedgeRoundRectCallout">
            <a:avLst>
              <a:gd name="adj1" fmla="val 9120"/>
              <a:gd name="adj2" fmla="val 1052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next try, new host</a:t>
            </a:r>
          </a:p>
        </p:txBody>
      </p:sp>
      <p:sp>
        <p:nvSpPr>
          <p:cNvPr id="648211" name="AutoShape 19">
            <a:extLst>
              <a:ext uri="{FF2B5EF4-FFF2-40B4-BE49-F238E27FC236}">
                <a16:creationId xmlns:a16="http://schemas.microsoft.com/office/drawing/2014/main" id="{8E32905B-E138-4D12-8D60-F7EA0DE4D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060575"/>
            <a:ext cx="2519363" cy="433388"/>
          </a:xfrm>
          <a:prstGeom prst="wedgeRoundRectCallout">
            <a:avLst>
              <a:gd name="adj1" fmla="val -88120"/>
              <a:gd name="adj2" fmla="val 18260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NXDOMAIN wins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48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48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 animBg="1"/>
      <p:bldP spid="648207" grpId="0" animBg="1"/>
      <p:bldP spid="648208" grpId="0" animBg="1"/>
      <p:bldP spid="648208" grpId="1" animBg="1"/>
      <p:bldP spid="648209" grpId="0" animBg="1"/>
      <p:bldP spid="648209" grpId="1" animBg="1"/>
      <p:bldP spid="648210" grpId="0" animBg="1"/>
      <p:bldP spid="6482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EBFF505-AF1D-40C2-8848-528C6A1B4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Agenda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01AEF9C-84A8-42C3-A1ED-935B83BEF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0768"/>
            <a:ext cx="7772400" cy="4967287"/>
          </a:xfrm>
        </p:spPr>
        <p:txBody>
          <a:bodyPr/>
          <a:lstStyle/>
          <a:p>
            <a:pPr eaLnBrk="1" hangingPunct="1"/>
            <a:r>
              <a:rPr lang="en-GB" altLang="en-US" sz="2400"/>
              <a:t>Net adversary</a:t>
            </a:r>
          </a:p>
          <a:p>
            <a:pPr eaLnBrk="1" hangingPunct="1"/>
            <a:r>
              <a:rPr lang="en-GB" altLang="en-US" sz="2400"/>
              <a:t>TCP attacks</a:t>
            </a:r>
          </a:p>
          <a:p>
            <a:pPr eaLnBrk="1" hangingPunct="1"/>
            <a:r>
              <a:rPr lang="en-GB" altLang="en-US" sz="2400"/>
              <a:t>DNS attacks</a:t>
            </a:r>
          </a:p>
          <a:p>
            <a:pPr eaLnBrk="1" hangingPunct="1"/>
            <a:r>
              <a:rPr lang="en-GB" altLang="en-US" sz="2400"/>
              <a:t>Firewalls</a:t>
            </a:r>
          </a:p>
          <a:p>
            <a:pPr eaLnBrk="1" hangingPunct="1"/>
            <a:r>
              <a:rPr lang="en-GB" altLang="en-US" sz="2400"/>
              <a:t>Intrusion detection</a:t>
            </a:r>
          </a:p>
          <a:p>
            <a:pPr eaLnBrk="1" hangingPunct="1"/>
            <a:r>
              <a:rPr lang="en-GB" altLang="en-US" sz="2400"/>
              <a:t>Honeypots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2A1712-3278-4374-9A93-1DF8FB6E7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Severity of Attack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9078436-5DD2-463B-9E62-17ACA37EF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Very serious attack: attacker becomes name server for domains of her choice.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 increases chance of guessing a QID correctly by trying many random host names.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Reportedly success within 10 seconds.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Many ways for triggering name resolution at recursive name server.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Alternative attack strategy: send many faked name server redirects for </a:t>
            </a:r>
            <a:r>
              <a:rPr lang="en-GB" altLang="en-US" sz="2400">
                <a:solidFill>
                  <a:schemeClr val="accent2"/>
                </a:solidFill>
              </a:rPr>
              <a:t>www.foo.com</a:t>
            </a:r>
            <a:r>
              <a:rPr lang="en-GB" altLang="en-US" sz="2400"/>
              <a:t> with guessed QID (version in Kaminsky’s black hat talk).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0AE9B2E-0216-49B5-9CA5-CA824BB48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Countermeasures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F56E509-5F5D-48FD-B3AE-CBC5A518F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Increase search space</a:t>
            </a:r>
            <a:r>
              <a:rPr lang="en-GB" altLang="en-US" sz="2400"/>
              <a:t> for attacker: run queries on random ports.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Attacker now must guess QID &amp; port number.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Restrict access</a:t>
            </a:r>
            <a:r>
              <a:rPr lang="en-GB" altLang="en-US" sz="2400"/>
              <a:t> to local recursive name server: split name server (split-split name server).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Trust levels</a:t>
            </a:r>
            <a:r>
              <a:rPr lang="en-GB" altLang="en-US" sz="2400"/>
              <a:t> for resource records: </a:t>
            </a:r>
            <a:r>
              <a:rPr lang="en-GB" altLang="en-US" sz="2400">
                <a:solidFill>
                  <a:schemeClr val="accent2"/>
                </a:solidFill>
              </a:rPr>
              <a:t>access control</a:t>
            </a:r>
            <a:r>
              <a:rPr lang="en-GB" altLang="en-US" sz="2400"/>
              <a:t> to prevent unauthorized overwriting of authoritative data.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DNSSec: </a:t>
            </a:r>
            <a:r>
              <a:rPr lang="en-GB" altLang="en-US" sz="2400">
                <a:solidFill>
                  <a:schemeClr val="accent2"/>
                </a:solidFill>
              </a:rPr>
              <a:t>cryptographic authentication</a:t>
            </a:r>
            <a:r>
              <a:rPr lang="en-GB" altLang="en-US" sz="2400"/>
              <a:t> using digital signatures; give up on QID as a security feature.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Name server does not reply to malformed queries??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Actually helps the attacker.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946BD80-E3AB-48DB-A4C2-5D00B3FB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Split-split Name Server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1ECDB2F-0AD3-4DE2-95B1-8B16654E7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Split the task of supporting local users who want to connect to the outside world from supporting remote users who want to connect to local hosts.</a:t>
            </a:r>
          </a:p>
          <a:p>
            <a:pPr lvl="1" eaLnBrk="1" hangingPunct="1"/>
            <a:r>
              <a:rPr lang="en-GB" altLang="en-US" sz="2000"/>
              <a:t>Recursive name server for internal queries to resolve (external) host names. </a:t>
            </a:r>
          </a:p>
          <a:p>
            <a:pPr lvl="1" eaLnBrk="1" hangingPunct="1"/>
            <a:r>
              <a:rPr lang="en-GB" altLang="en-US" sz="2000"/>
              <a:t>Non-recursive authoritative name server for zone to resolve external queries for host names in zone</a:t>
            </a:r>
          </a:p>
          <a:p>
            <a:pPr eaLnBrk="1" hangingPunct="1"/>
            <a:r>
              <a:rPr lang="en-GB" altLang="en-US" sz="2400"/>
              <a:t>DNS server facing external users does not cache resource records so there is no cache to poison.</a:t>
            </a:r>
          </a:p>
          <a:p>
            <a:pPr eaLnBrk="1" hangingPunct="1"/>
            <a:r>
              <a:rPr lang="en-GB" altLang="en-US" sz="2400"/>
              <a:t>No defence against local attackers.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EEDA36C-71C4-4A45-A7CE-17A9AE2D7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Trust Levels [RFC 2181]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DEA5C35-86F4-4E0C-9EC7-764228FE5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Level of trustworthiness of resource records, in decreasing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Data from a primary zone file, other than glue data.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Data from a zone transfer, other than glue.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Authoritative data from the answer section of an authoritative reply.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Data from the authority section of an authoritative answer.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Glue from a primary zone, or glue from a zone transfer.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Data from answer section of a non-authoritative answer, non-authoritative data from answer section of authoritative answers.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Additional information from an authoritative and non-authoritative answers.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9CED92D-40F1-49E3-997B-65878FA9D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DNSSec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14AB11D-A249-4AB8-8AF5-9E566E022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DNS Security Extensions, protect the authenticity and integrity of resource records with digital signatures.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Specified in RFC 2535 already in 1999.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RFC 2535 superseded by RFCs 4033-4035 in 2005.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Several new resource record types introduced: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RRSIG</a:t>
            </a:r>
            <a:r>
              <a:rPr lang="en-GB" altLang="en-US" sz="2000"/>
              <a:t> resource records contain digital signatures of other resource records.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DNSKEY</a:t>
            </a:r>
            <a:r>
              <a:rPr lang="en-GB" altLang="en-US" sz="2000"/>
              <a:t> resource records contain the public keys of zones.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DS</a:t>
            </a:r>
            <a:r>
              <a:rPr lang="en-GB" altLang="en-US" sz="2000"/>
              <a:t> (Delegation Signer) resource records contain hashes of DNSKEY research records.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5667920-54DD-4CC0-8AF8-C88B8735F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DNSSec – Authentication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A291AFF-64AF-414A-9E31-B59A41C6C0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Authentication chains built by alternating DNSKEY and DS resource records. </a:t>
            </a:r>
          </a:p>
          <a:p>
            <a:pPr eaLnBrk="1" hangingPunct="1"/>
            <a:r>
              <a:rPr lang="en-GB" altLang="en-US" sz="2400"/>
              <a:t>Public key in a DNSKEY resource record used to verify the signature on the next DS resource record. </a:t>
            </a:r>
          </a:p>
          <a:p>
            <a:pPr eaLnBrk="1" hangingPunct="1"/>
            <a:r>
              <a:rPr lang="en-GB" altLang="en-US" sz="2400"/>
              <a:t>Hash in the DS resource record provides the link to the next DNSKEY resource record, and so on. </a:t>
            </a:r>
          </a:p>
          <a:p>
            <a:pPr eaLnBrk="1" hangingPunct="1"/>
            <a:r>
              <a:rPr lang="en-GB" altLang="en-US" sz="2400"/>
              <a:t>Verification in the resolver has to find a trust anchor for the chain (root verification key).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10D2D46-3D66-4969-B09B-A16DCD3DA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DNSSec – Authentication chain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675FBB3B-AD22-44B4-BF0E-27BDBE58DE2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133600"/>
            <a:ext cx="8496300" cy="2230438"/>
            <a:chOff x="204" y="1344"/>
            <a:chExt cx="5352" cy="1405"/>
          </a:xfrm>
        </p:grpSpPr>
        <p:grpSp>
          <p:nvGrpSpPr>
            <p:cNvPr id="41988" name="Group 4">
              <a:extLst>
                <a:ext uri="{FF2B5EF4-FFF2-40B4-BE49-F238E27FC236}">
                  <a16:creationId xmlns:a16="http://schemas.microsoft.com/office/drawing/2014/main" id="{9DDD0EB2-D315-4B15-B265-0594CFD47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341"/>
              <a:ext cx="1497" cy="408"/>
              <a:chOff x="249" y="2341"/>
              <a:chExt cx="1452" cy="408"/>
            </a:xfrm>
          </p:grpSpPr>
          <p:sp>
            <p:nvSpPr>
              <p:cNvPr id="42004" name="Rectangle 5">
                <a:extLst>
                  <a:ext uri="{FF2B5EF4-FFF2-40B4-BE49-F238E27FC236}">
                    <a16:creationId xmlns:a16="http://schemas.microsoft.com/office/drawing/2014/main" id="{D3CCD5F2-AFAF-4EC1-9135-23D42863A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2341"/>
                <a:ext cx="726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DNSKey</a:t>
                </a:r>
              </a:p>
            </p:txBody>
          </p:sp>
          <p:sp>
            <p:nvSpPr>
              <p:cNvPr id="42005" name="Rectangle 6">
                <a:extLst>
                  <a:ext uri="{FF2B5EF4-FFF2-40B4-BE49-F238E27FC236}">
                    <a16:creationId xmlns:a16="http://schemas.microsoft.com/office/drawing/2014/main" id="{DBE15B88-9C69-4D71-B1A6-20870C091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341"/>
                <a:ext cx="726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pub_key1</a:t>
                </a:r>
                <a:endParaRPr lang="en-GB" altLang="en-US" sz="2000" baseline="-25000"/>
              </a:p>
            </p:txBody>
          </p:sp>
        </p:grpSp>
        <p:sp>
          <p:nvSpPr>
            <p:cNvPr id="41989" name="Rectangle 7">
              <a:extLst>
                <a:ext uri="{FF2B5EF4-FFF2-40B4-BE49-F238E27FC236}">
                  <a16:creationId xmlns:a16="http://schemas.microsoft.com/office/drawing/2014/main" id="{5B35EE42-7F43-476E-BF12-8768EDFEA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341"/>
              <a:ext cx="36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DS</a:t>
              </a:r>
            </a:p>
          </p:txBody>
        </p:sp>
        <p:sp>
          <p:nvSpPr>
            <p:cNvPr id="41990" name="Rectangle 8">
              <a:extLst>
                <a:ext uri="{FF2B5EF4-FFF2-40B4-BE49-F238E27FC236}">
                  <a16:creationId xmlns:a16="http://schemas.microsoft.com/office/drawing/2014/main" id="{0156198D-5AE8-40FE-999D-8CC191AA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341"/>
              <a:ext cx="95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i="1"/>
                <a:t>h</a:t>
              </a:r>
              <a:r>
                <a:rPr lang="en-GB" altLang="en-US" sz="2000"/>
                <a:t>(pub_key2)</a:t>
              </a:r>
            </a:p>
          </p:txBody>
        </p:sp>
        <p:grpSp>
          <p:nvGrpSpPr>
            <p:cNvPr id="41991" name="Group 9">
              <a:extLst>
                <a:ext uri="{FF2B5EF4-FFF2-40B4-BE49-F238E27FC236}">
                  <a16:creationId xmlns:a16="http://schemas.microsoft.com/office/drawing/2014/main" id="{A4753EA2-8D76-4C33-BD65-7A2130C01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1344"/>
              <a:ext cx="2314" cy="408"/>
              <a:chOff x="1927" y="1253"/>
              <a:chExt cx="2314" cy="408"/>
            </a:xfrm>
          </p:grpSpPr>
          <p:sp>
            <p:nvSpPr>
              <p:cNvPr id="42002" name="Rectangle 10">
                <a:extLst>
                  <a:ext uri="{FF2B5EF4-FFF2-40B4-BE49-F238E27FC236}">
                    <a16:creationId xmlns:a16="http://schemas.microsoft.com/office/drawing/2014/main" id="{F4DDE2AE-A546-416F-9D79-87B262D7D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253"/>
                <a:ext cx="545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RRSig</a:t>
                </a:r>
              </a:p>
            </p:txBody>
          </p:sp>
          <p:sp>
            <p:nvSpPr>
              <p:cNvPr id="42003" name="Rectangle 11">
                <a:extLst>
                  <a:ext uri="{FF2B5EF4-FFF2-40B4-BE49-F238E27FC236}">
                    <a16:creationId xmlns:a16="http://schemas.microsoft.com/office/drawing/2014/main" id="{59FF46CA-5902-4EF4-8739-D1BD46BAD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1253"/>
                <a:ext cx="1769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sig</a:t>
                </a:r>
                <a:r>
                  <a:rPr lang="en-GB" altLang="en-US" sz="2000" baseline="-25000"/>
                  <a:t>pub_key1</a:t>
                </a:r>
                <a:r>
                  <a:rPr lang="en-GB" altLang="en-US" sz="2000"/>
                  <a:t>(</a:t>
                </a:r>
                <a:r>
                  <a:rPr lang="en-GB" altLang="en-US" sz="2000" i="1"/>
                  <a:t>h</a:t>
                </a:r>
                <a:r>
                  <a:rPr lang="en-GB" altLang="en-US" sz="2000"/>
                  <a:t>(pub_key2))</a:t>
                </a:r>
                <a:endParaRPr lang="en-GB" altLang="en-US" sz="2000" baseline="-25000"/>
              </a:p>
            </p:txBody>
          </p:sp>
        </p:grpSp>
        <p:grpSp>
          <p:nvGrpSpPr>
            <p:cNvPr id="41992" name="Group 12">
              <a:extLst>
                <a:ext uri="{FF2B5EF4-FFF2-40B4-BE49-F238E27FC236}">
                  <a16:creationId xmlns:a16="http://schemas.microsoft.com/office/drawing/2014/main" id="{75D5C0A2-D40F-4A71-B9EB-28331DA9D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2341"/>
              <a:ext cx="1497" cy="408"/>
              <a:chOff x="3878" y="2341"/>
              <a:chExt cx="1452" cy="408"/>
            </a:xfrm>
          </p:grpSpPr>
          <p:sp>
            <p:nvSpPr>
              <p:cNvPr id="42000" name="Rectangle 13">
                <a:extLst>
                  <a:ext uri="{FF2B5EF4-FFF2-40B4-BE49-F238E27FC236}">
                    <a16:creationId xmlns:a16="http://schemas.microsoft.com/office/drawing/2014/main" id="{80A20321-231B-4669-B7CC-0AA7FC497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341"/>
                <a:ext cx="726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DNSKey</a:t>
                </a:r>
              </a:p>
            </p:txBody>
          </p:sp>
          <p:sp>
            <p:nvSpPr>
              <p:cNvPr id="42001" name="Rectangle 14">
                <a:extLst>
                  <a:ext uri="{FF2B5EF4-FFF2-40B4-BE49-F238E27FC236}">
                    <a16:creationId xmlns:a16="http://schemas.microsoft.com/office/drawing/2014/main" id="{2CD64C77-BDC2-40E3-8800-19330F0E9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341"/>
                <a:ext cx="726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/>
                  <a:t>pub_key2</a:t>
                </a:r>
                <a:endParaRPr lang="en-GB" altLang="en-US" sz="2000" baseline="-25000"/>
              </a:p>
            </p:txBody>
          </p:sp>
        </p:grpSp>
        <p:cxnSp>
          <p:nvCxnSpPr>
            <p:cNvPr id="41993" name="AutoShape 15">
              <a:extLst>
                <a:ext uri="{FF2B5EF4-FFF2-40B4-BE49-F238E27FC236}">
                  <a16:creationId xmlns:a16="http://schemas.microsoft.com/office/drawing/2014/main" id="{57DF080E-64D2-4D84-BAE8-5B76DDB4D223}"/>
                </a:ext>
              </a:extLst>
            </p:cNvPr>
            <p:cNvCxnSpPr>
              <a:cxnSpLocks noChangeShapeType="1"/>
              <a:stCxn id="42000" idx="1"/>
              <a:endCxn id="41990" idx="3"/>
            </p:cNvCxnSpPr>
            <p:nvPr/>
          </p:nvCxnSpPr>
          <p:spPr bwMode="auto">
            <a:xfrm flipH="1">
              <a:off x="3516" y="2545"/>
              <a:ext cx="5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4" name="AutoShape 16">
              <a:extLst>
                <a:ext uri="{FF2B5EF4-FFF2-40B4-BE49-F238E27FC236}">
                  <a16:creationId xmlns:a16="http://schemas.microsoft.com/office/drawing/2014/main" id="{FCE57692-C24A-4138-A52C-609DDA0E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1" y="2568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5" name="Line 17">
              <a:extLst>
                <a:ext uri="{FF2B5EF4-FFF2-40B4-BE49-F238E27FC236}">
                  <a16:creationId xmlns:a16="http://schemas.microsoft.com/office/drawing/2014/main" id="{5F05A88B-FE78-4132-B46E-CCC571A7E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752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Text Box 18">
              <a:extLst>
                <a:ext uri="{FF2B5EF4-FFF2-40B4-BE49-F238E27FC236}">
                  <a16:creationId xmlns:a16="http://schemas.microsoft.com/office/drawing/2014/main" id="{5E56C4AC-F2AB-4FC4-A2C4-60B86DB6E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2053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verify</a:t>
              </a:r>
            </a:p>
          </p:txBody>
        </p:sp>
        <p:sp>
          <p:nvSpPr>
            <p:cNvPr id="41997" name="Text Box 19">
              <a:extLst>
                <a:ext uri="{FF2B5EF4-FFF2-40B4-BE49-F238E27FC236}">
                  <a16:creationId xmlns:a16="http://schemas.microsoft.com/office/drawing/2014/main" id="{68E5C05A-182F-4F74-A41C-E46D978E7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888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sign</a:t>
              </a:r>
            </a:p>
          </p:txBody>
        </p:sp>
        <p:sp>
          <p:nvSpPr>
            <p:cNvPr id="41998" name="Text Box 20">
              <a:extLst>
                <a:ext uri="{FF2B5EF4-FFF2-40B4-BE49-F238E27FC236}">
                  <a16:creationId xmlns:a16="http://schemas.microsoft.com/office/drawing/2014/main" id="{9C7059D1-55E0-4F80-9EB1-CB0FA2541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251"/>
              <a:ext cx="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/>
                <a:t>hash</a:t>
              </a:r>
            </a:p>
          </p:txBody>
        </p:sp>
        <p:cxnSp>
          <p:nvCxnSpPr>
            <p:cNvPr id="41999" name="AutoShape 21">
              <a:extLst>
                <a:ext uri="{FF2B5EF4-FFF2-40B4-BE49-F238E27FC236}">
                  <a16:creationId xmlns:a16="http://schemas.microsoft.com/office/drawing/2014/main" id="{B6E9CF9C-3DB8-4A4F-B85A-02327B784CBC}"/>
                </a:ext>
              </a:extLst>
            </p:cNvPr>
            <p:cNvCxnSpPr>
              <a:cxnSpLocks noChangeShapeType="1"/>
              <a:stCxn id="42002" idx="1"/>
              <a:endCxn id="42005" idx="3"/>
            </p:cNvCxnSpPr>
            <p:nvPr/>
          </p:nvCxnSpPr>
          <p:spPr bwMode="auto">
            <a:xfrm rot="10800000" flipH="1" flipV="1">
              <a:off x="1292" y="1548"/>
              <a:ext cx="409" cy="997"/>
            </a:xfrm>
            <a:prstGeom prst="curvedConnector5">
              <a:avLst>
                <a:gd name="adj1" fmla="val -111495"/>
                <a:gd name="adj2" fmla="val 43528"/>
                <a:gd name="adj3" fmla="val 2105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747C25D-B2E2-4BF2-ABB6-3F1810406D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DNS Rebinding Attacks</a:t>
            </a:r>
            <a:endParaRPr lang="de-D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24DD7EF-AAFC-4E79-AEC4-8CF73A11C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 Rebinding 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93B8B98E-F881-4720-A315-2C389A38A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Same origin policy</a:t>
            </a:r>
            <a:r>
              <a:rPr lang="en-GB" altLang="en-US" sz="2400"/>
              <a:t>: script in a web page can only connect back to the server it was downloaded from.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To make a connection, the client’s browser needs the IP address of the server.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Authoritative DNS server resolves ‘abstract’ DNS names in its domain to ‘concrete’ IP addresses.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client’s browser ‘trusts’ the DNS server when enforcing the same origin policy.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Trust is Bad for Security!</a:t>
            </a: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2956568-D13F-4537-B26F-8F930C7E9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 Rebinding Attack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30F0CD4-9A82-47F4-8279-40C8493B4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“Abuse trust”: Attacker creates </a:t>
            </a:r>
            <a:r>
              <a:rPr lang="en-GB" altLang="en-US" sz="2400">
                <a:solidFill>
                  <a:schemeClr val="accent2"/>
                </a:solidFill>
              </a:rPr>
              <a:t>attacker.org</a:t>
            </a:r>
            <a:r>
              <a:rPr lang="en-GB" altLang="en-US" sz="2400"/>
              <a:t> domain; binds this name to two IP addresses, to its own and to the target’s address.</a:t>
            </a:r>
          </a:p>
          <a:p>
            <a:pPr eaLnBrk="1" hangingPunct="1"/>
            <a:r>
              <a:rPr lang="en-GB" altLang="en-US" sz="2400"/>
              <a:t>Client downloads applet from </a:t>
            </a:r>
            <a:r>
              <a:rPr lang="en-GB" altLang="en-US" sz="2400">
                <a:solidFill>
                  <a:schemeClr val="accent2"/>
                </a:solidFill>
              </a:rPr>
              <a:t>attacker.org</a:t>
            </a:r>
            <a:r>
              <a:rPr lang="en-GB" altLang="en-US" sz="2400"/>
              <a:t>; script connects to target; permitted by same origin policy.</a:t>
            </a:r>
          </a:p>
          <a:p>
            <a:pPr eaLnBrk="1" hangingPunct="1"/>
            <a:r>
              <a:rPr lang="en-GB" altLang="en-US" sz="2400"/>
              <a:t>Defence: Same origin policy with IP address.</a:t>
            </a:r>
          </a:p>
          <a:p>
            <a:pPr lvl="1" eaLnBrk="1" hangingPunct="1"/>
            <a:r>
              <a:rPr lang="en-GB" altLang="en-US" sz="2000"/>
              <a:t>D. Dean, E.W. Felten, D.S. Wallach: </a:t>
            </a:r>
            <a:r>
              <a:rPr lang="en-GB" altLang="en-US" sz="2000">
                <a:solidFill>
                  <a:schemeClr val="accent2"/>
                </a:solidFill>
              </a:rPr>
              <a:t>Java security: from HotJava to Netscape and beyond</a:t>
            </a:r>
            <a:r>
              <a:rPr lang="en-GB" altLang="en-US" sz="2000"/>
              <a:t>, 1996 IEEE Symposium on Security &amp; Privacy.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716D66-4A93-450F-ADB7-A63B2B8CC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Net Adversary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B2077EC-8CEE-43F2-A381-C91A78310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 botnet consists of </a:t>
            </a:r>
            <a:r>
              <a:rPr lang="en-GB" altLang="en-US" sz="2400">
                <a:solidFill>
                  <a:schemeClr val="accent2"/>
                </a:solidFill>
              </a:rPr>
              <a:t>bots </a:t>
            </a:r>
            <a:r>
              <a:rPr lang="en-GB" altLang="en-US" sz="2400"/>
              <a:t>(</a:t>
            </a:r>
            <a:r>
              <a:rPr lang="en-GB" altLang="en-US" sz="2400">
                <a:solidFill>
                  <a:schemeClr val="accent2"/>
                </a:solidFill>
              </a:rPr>
              <a:t>drones</a:t>
            </a:r>
            <a:r>
              <a:rPr lang="en-GB" altLang="en-US" sz="2400"/>
              <a:t>), i.e. programs installed on the machines of unwitting Internet users and receiving commands from a </a:t>
            </a:r>
            <a:r>
              <a:rPr lang="en-GB" altLang="en-US" sz="2400">
                <a:solidFill>
                  <a:schemeClr val="accent2"/>
                </a:solidFill>
              </a:rPr>
              <a:t>bot controller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Botnet attacks do not target communications links; you do not face an adversary in charge of the entire Internet, but you can no longer assume that the end points of links are safe harbours.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Net adversary</a:t>
            </a:r>
            <a:r>
              <a:rPr lang="en-GB" altLang="en-US" sz="2400"/>
              <a:t>: malicious network node able to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read messages directly addressed to it,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spoof arbitrary sender addresses,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try to guess fields sent in unseen messages.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223C284-DCF7-43DF-83F9-60EB28F61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 Rebinding Attack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747906D-28DE-4D86-B70C-DC8091BD9A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86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Client visits </a:t>
            </a:r>
            <a:r>
              <a:rPr lang="en-GB" altLang="en-US" sz="2400">
                <a:solidFill>
                  <a:schemeClr val="accent2"/>
                </a:solidFill>
              </a:rPr>
              <a:t>attacker.org</a:t>
            </a:r>
            <a:r>
              <a:rPr lang="en-GB" altLang="en-US" sz="2400"/>
              <a:t>; attacker’s DNS server resolves this name to attacker’s IP address with short time-to-live.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 script waits before connecting to </a:t>
            </a:r>
            <a:r>
              <a:rPr lang="en-GB" altLang="en-US" sz="2400">
                <a:solidFill>
                  <a:schemeClr val="accent2"/>
                </a:solidFill>
              </a:rPr>
              <a:t>attacker.org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Binding at browser has expired; new request for IP address of </a:t>
            </a:r>
            <a:r>
              <a:rPr lang="en-GB" altLang="en-US" sz="2400">
                <a:solidFill>
                  <a:schemeClr val="accent2"/>
                </a:solidFill>
              </a:rPr>
              <a:t>attacker.org</a:t>
            </a:r>
            <a:r>
              <a:rPr lang="en-GB" altLang="en-US" sz="2400"/>
              <a:t>, now bound to target address.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Defence: </a:t>
            </a:r>
            <a:r>
              <a:rPr lang="en-GB" altLang="en-US" sz="2400">
                <a:solidFill>
                  <a:srgbClr val="CC0000"/>
                </a:solidFill>
              </a:rPr>
              <a:t>Don’t trust the DNS server on time-to-live</a:t>
            </a:r>
            <a:r>
              <a:rPr lang="en-GB" altLang="en-US" sz="2400"/>
              <a:t>; </a:t>
            </a:r>
            <a:r>
              <a:rPr lang="en-GB" altLang="en-US" sz="2400">
                <a:solidFill>
                  <a:schemeClr val="accent2"/>
                </a:solidFill>
              </a:rPr>
              <a:t>pin</a:t>
            </a:r>
            <a:r>
              <a:rPr lang="en-GB" altLang="en-US" sz="2400"/>
              <a:t> host name to original IP address;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J. Roskind: </a:t>
            </a:r>
            <a:r>
              <a:rPr lang="en-GB" altLang="en-US" sz="2000">
                <a:solidFill>
                  <a:schemeClr val="accent2"/>
                </a:solidFill>
              </a:rPr>
              <a:t>Attacks against the Netscape browser</a:t>
            </a:r>
            <a:r>
              <a:rPr lang="en-GB" altLang="en-US" sz="2000"/>
              <a:t>. in RSA Conference, April 2001.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Duration of pinning is browser dependent.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9137ABA-D02D-4EF3-882D-3C0C96C1A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 Rebinding Attack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7051B4F-51C2-4ECD-A3E9-AE99DE71F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89888" cy="4535487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GB" altLang="en-US" sz="2400"/>
              <a:t>Attacker shuts down its web server after the page has been loaded. 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Malicious script sends delayed request to </a:t>
            </a:r>
            <a:r>
              <a:rPr lang="en-GB" altLang="en-US" sz="2400">
                <a:solidFill>
                  <a:schemeClr val="accent2"/>
                </a:solidFill>
              </a:rPr>
              <a:t>attacker.org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Browser’s connection attempt fails and pin is dropped. 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Browser performs a new DNS lookup and is now given the target’s IP address. 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General security issue: </a:t>
            </a:r>
            <a:r>
              <a:rPr lang="en-GB" altLang="en-US" sz="2400">
                <a:solidFill>
                  <a:schemeClr val="accent2"/>
                </a:solidFill>
              </a:rPr>
              <a:t>error handling procedures</a:t>
            </a:r>
            <a:r>
              <a:rPr lang="en-GB" altLang="en-US" sz="2400"/>
              <a:t> written without proper consideration of their security implications.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F319724-F280-4ACD-864D-9405668B6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 Rebinding Attack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6C499D0-D97E-4B05-9A8F-7433EE00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Next round – browser plug-ins, e.g. Flash.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Plug-ins may do their own pinning.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Dangerous constellation: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Communication path between plug-ins.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Each plug-in has its own pinning database.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Attacker may use the client’s browser as a proxy to attack the target.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Defence (centralize controls): one pinning database for all plug-ins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let plug-ins use the browser’s pins.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Feasibility depends on browser and plug-in.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7707550-2504-4EEA-A497-480E9D5D3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 Rebinding Attack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E37DEC5-3375-496B-8448-ABE87F36F6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More sophisticated authorisation system: Client browser refers to policy obtained from DNS server when deciding on connection requests.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Defence: don’t ask DNS server for the policy but the system with the IP address a DNS name is being resolved to.</a:t>
            </a:r>
          </a:p>
          <a:p>
            <a:pPr lvl="1" eaLnBrk="1" hangingPunct="1"/>
            <a:r>
              <a:rPr lang="en-GB" altLang="en-US" sz="2000"/>
              <a:t>Related to reverse DNS lookup.</a:t>
            </a:r>
          </a:p>
          <a:p>
            <a:pPr lvl="1" eaLnBrk="1" hangingPunct="1"/>
            <a:r>
              <a:rPr lang="en-GB" altLang="en-US" sz="2000"/>
              <a:t>Similar to defences against bombing attacks in network security.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A4A2EE2-3606-4339-A904-71FD6A847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Firewalls</a:t>
            </a:r>
            <a:endParaRPr lang="de-DE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6F9680B-B5E5-47C3-823D-797A099F90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70300"/>
            <a:ext cx="6400800" cy="1752600"/>
          </a:xfrm>
        </p:spPr>
        <p:txBody>
          <a:bodyPr/>
          <a:lstStyle/>
          <a:p>
            <a:pPr algn="l" eaLnBrk="1" hangingPunct="1"/>
            <a:endParaRPr lang="en-GB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1199107-28A8-45FA-8D77-125BD4D08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Introduction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4A5C928-774E-42B3-BC2C-CD0C835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Cryptographic mechanisms protect data in transit (confidentiality, integrity).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Authentication protocols verify the source of data.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We may also control which traffic is allowed to enter our system (</a:t>
            </a:r>
            <a:r>
              <a:rPr lang="en-GB" altLang="en-US" sz="2400">
                <a:solidFill>
                  <a:schemeClr val="accent2"/>
                </a:solidFill>
              </a:rPr>
              <a:t>ingress filtering</a:t>
            </a:r>
            <a:r>
              <a:rPr lang="en-GB" altLang="en-US" sz="2400"/>
              <a:t>) or to leave our system (</a:t>
            </a:r>
            <a:r>
              <a:rPr lang="en-GB" altLang="en-US" sz="2400">
                <a:solidFill>
                  <a:schemeClr val="accent2"/>
                </a:solidFill>
              </a:rPr>
              <a:t>egress filtering</a:t>
            </a:r>
            <a:r>
              <a:rPr lang="en-GB" altLang="en-US" sz="2400"/>
              <a:t>).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Access control decisions </a:t>
            </a:r>
            <a:r>
              <a:rPr lang="en-GB" altLang="en-US" sz="2400"/>
              <a:t>based on information like addresses, port numbers, 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281E995-D745-407F-9829-3407A882F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Firewall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7A215B9-A3C2-432D-885C-D7BAD1236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GB" altLang="en-US" sz="2400"/>
              <a:t>Firewall: a network security device controlling traffic flow between two parts of a network. 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Often installed between an entire organisation’s network and the Internet.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Can also be installed in an intranet to protect individual departments.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All traffic has to go through the firewall for protection to be effective.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Dial-in lines, wireless LANs, USB devices!?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F3CFEDF-1CA9-427E-8346-282F49D5D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6478488" cy="793750"/>
          </a:xfrm>
        </p:spPr>
        <p:txBody>
          <a:bodyPr lIns="0" tIns="0" rIns="0" bIns="0"/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Purpose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55B2933-943C-467C-A9BA-63F24E51F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3988" cy="4968875"/>
          </a:xfrm>
        </p:spPr>
        <p:txBody>
          <a:bodyPr lIns="0" tIns="0" rIns="0" bIns="0"/>
          <a:lstStyle/>
          <a:p>
            <a:pPr marL="431800" indent="-323850"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400"/>
              <a:t>Firewalls control network traffic to and from the protected network.</a:t>
            </a:r>
          </a:p>
          <a:p>
            <a:pPr marL="431800" indent="-323850"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400"/>
              <a:t>Can allow or block access to services (both internal and external).</a:t>
            </a:r>
          </a:p>
          <a:p>
            <a:pPr marL="431800" indent="-323850"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400"/>
              <a:t>Can enforce authentication before allowing access to services.</a:t>
            </a:r>
          </a:p>
          <a:p>
            <a:pPr marL="431800" indent="-323850"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400"/>
              <a:t>Can monitor traffic in/out of network.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45D6A4F-D50C-4091-AD26-23CBD786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Types of Firewalls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D906773-F3F6-45B8-BEC7-C81B16910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Packet filter </a:t>
            </a:r>
          </a:p>
          <a:p>
            <a:pPr eaLnBrk="1" hangingPunct="1"/>
            <a:r>
              <a:rPr lang="en-GB" altLang="en-US" sz="2400"/>
              <a:t>Stateful packet filter </a:t>
            </a:r>
          </a:p>
          <a:p>
            <a:pPr eaLnBrk="1" hangingPunct="1"/>
            <a:r>
              <a:rPr lang="en-GB" altLang="en-US" sz="2400"/>
              <a:t>Circuit-level proxy </a:t>
            </a:r>
          </a:p>
          <a:p>
            <a:pPr eaLnBrk="1" hangingPunct="1"/>
            <a:r>
              <a:rPr lang="en-GB" altLang="en-US" sz="2400"/>
              <a:t>Application-level proxy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7344517-A7C5-47F2-A2D6-6F80E9875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Packet Filter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F12E1B1-B224-45EB-9BE0-2B193EC0E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413"/>
            <a:ext cx="7989888" cy="46799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Inspect headers of IP packets, also TCP and UDP port numbers.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Rules specify which packets are allowed through the firewall, and which are dropped.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Actions: bypass, drop, </a:t>
            </a:r>
            <a:r>
              <a:rPr lang="en-GB" altLang="en-US" sz="2000">
                <a:solidFill>
                  <a:schemeClr val="accent2"/>
                </a:solidFill>
              </a:rPr>
              <a:t>protect</a:t>
            </a:r>
            <a:r>
              <a:rPr lang="en-GB" altLang="en-US" sz="2000"/>
              <a:t> </a:t>
            </a:r>
            <a:r>
              <a:rPr lang="en-GB" altLang="en-US" sz="2000">
                <a:solidFill>
                  <a:schemeClr val="accent2"/>
                </a:solidFill>
              </a:rPr>
              <a:t>(IPsec channel)</a:t>
            </a:r>
            <a:r>
              <a:rPr lang="en-GB" altLang="en-US" sz="2000"/>
              <a:t>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Rules may specify source / destination IP addresses, and source / destination TCP / UDP port numbers.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Rules for traffic in both directions.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Certain common protocols are difficult to support securely (e.g. FTP).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500EEF7-0381-4F37-B15D-6EE175E34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TCP Session Hijacking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AFB007B-650D-4D18-9DBE-F67CFBC93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78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Predict challenge to send messages that appear to come from a trusted host.</a:t>
            </a:r>
          </a:p>
        </p:txBody>
      </p:sp>
      <p:sp>
        <p:nvSpPr>
          <p:cNvPr id="626692" name="AutoShape 4">
            <a:extLst>
              <a:ext uri="{FF2B5EF4-FFF2-40B4-BE49-F238E27FC236}">
                <a16:creationId xmlns:a16="http://schemas.microsoft.com/office/drawing/2014/main" id="{F2E745FB-2590-4891-AD52-0838F1CB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365625"/>
            <a:ext cx="4392612" cy="1943100"/>
          </a:xfrm>
          <a:prstGeom prst="irregularSeal2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solidFill>
                  <a:srgbClr val="CC0000"/>
                </a:solidFill>
                <a:latin typeface="Times" panose="02020603050405020304" pitchFamily="18" charset="0"/>
              </a:rPr>
              <a:t>    First warning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solidFill>
                  <a:srgbClr val="CC0000"/>
                </a:solidFill>
                <a:latin typeface="Times" panose="02020603050405020304" pitchFamily="18" charset="0"/>
              </a:rPr>
              <a:t>1984</a:t>
            </a:r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BD12A1FE-01C3-481A-B7C2-8F64B08AD1F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239963"/>
            <a:ext cx="3709987" cy="2016125"/>
            <a:chOff x="431" y="1320"/>
            <a:chExt cx="2337" cy="1270"/>
          </a:xfrm>
        </p:grpSpPr>
        <p:sp>
          <p:nvSpPr>
            <p:cNvPr id="18451" name="Oval 6">
              <a:extLst>
                <a:ext uri="{FF2B5EF4-FFF2-40B4-BE49-F238E27FC236}">
                  <a16:creationId xmlns:a16="http://schemas.microsoft.com/office/drawing/2014/main" id="{945CF957-6C32-474E-AD66-64E242FBD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1320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8452" name="Oval 7">
              <a:extLst>
                <a:ext uri="{FF2B5EF4-FFF2-40B4-BE49-F238E27FC236}">
                  <a16:creationId xmlns:a16="http://schemas.microsoft.com/office/drawing/2014/main" id="{65F80AFF-C18C-485D-A021-3F9EB0B48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1637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8453" name="Oval 8">
              <a:extLst>
                <a:ext uri="{FF2B5EF4-FFF2-40B4-BE49-F238E27FC236}">
                  <a16:creationId xmlns:a16="http://schemas.microsoft.com/office/drawing/2014/main" id="{8D5F409E-BA53-479C-AD18-41E91641F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091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8454" name="Oval 9">
              <a:extLst>
                <a:ext uri="{FF2B5EF4-FFF2-40B4-BE49-F238E27FC236}">
                  <a16:creationId xmlns:a16="http://schemas.microsoft.com/office/drawing/2014/main" id="{2B6F2B8C-D360-4580-8B2F-5840EF42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2408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18455" name="AutoShape 10">
              <a:extLst>
                <a:ext uri="{FF2B5EF4-FFF2-40B4-BE49-F238E27FC236}">
                  <a16:creationId xmlns:a16="http://schemas.microsoft.com/office/drawing/2014/main" id="{029DF40A-737C-4595-ACF0-E71328983707}"/>
                </a:ext>
              </a:extLst>
            </p:cNvPr>
            <p:cNvCxnSpPr>
              <a:cxnSpLocks noChangeShapeType="1"/>
              <a:stCxn id="18451" idx="6"/>
              <a:endCxn id="18452" idx="2"/>
            </p:cNvCxnSpPr>
            <p:nvPr/>
          </p:nvCxnSpPr>
          <p:spPr bwMode="auto">
            <a:xfrm>
              <a:off x="1158" y="1411"/>
              <a:ext cx="929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1">
              <a:extLst>
                <a:ext uri="{FF2B5EF4-FFF2-40B4-BE49-F238E27FC236}">
                  <a16:creationId xmlns:a16="http://schemas.microsoft.com/office/drawing/2014/main" id="{1ED4C7FB-15ED-4F4A-BB48-A971AA906429}"/>
                </a:ext>
              </a:extLst>
            </p:cNvPr>
            <p:cNvCxnSpPr>
              <a:cxnSpLocks noChangeShapeType="1"/>
              <a:stCxn id="18452" idx="2"/>
              <a:endCxn id="18453" idx="6"/>
            </p:cNvCxnSpPr>
            <p:nvPr/>
          </p:nvCxnSpPr>
          <p:spPr bwMode="auto">
            <a:xfrm flipH="1">
              <a:off x="1157" y="1728"/>
              <a:ext cx="930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2">
              <a:extLst>
                <a:ext uri="{FF2B5EF4-FFF2-40B4-BE49-F238E27FC236}">
                  <a16:creationId xmlns:a16="http://schemas.microsoft.com/office/drawing/2014/main" id="{3DC79B9D-11AF-46E8-964F-C320EE773E2D}"/>
                </a:ext>
              </a:extLst>
            </p:cNvPr>
            <p:cNvCxnSpPr>
              <a:cxnSpLocks noChangeShapeType="1"/>
              <a:stCxn id="18453" idx="6"/>
              <a:endCxn id="18454" idx="2"/>
            </p:cNvCxnSpPr>
            <p:nvPr/>
          </p:nvCxnSpPr>
          <p:spPr bwMode="auto">
            <a:xfrm>
              <a:off x="1157" y="2182"/>
              <a:ext cx="93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8" name="Text Box 13">
              <a:extLst>
                <a:ext uri="{FF2B5EF4-FFF2-40B4-BE49-F238E27FC236}">
                  <a16:creationId xmlns:a16="http://schemas.microsoft.com/office/drawing/2014/main" id="{7F6E6104-1474-4726-9811-FE8B04DE1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1320"/>
              <a:ext cx="5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SYN x</a:t>
              </a:r>
            </a:p>
          </p:txBody>
        </p:sp>
        <p:sp>
          <p:nvSpPr>
            <p:cNvPr id="18459" name="Text Box 14">
              <a:extLst>
                <a:ext uri="{FF2B5EF4-FFF2-40B4-BE49-F238E27FC236}">
                  <a16:creationId xmlns:a16="http://schemas.microsoft.com/office/drawing/2014/main" id="{EE2CA4AC-9904-44A9-A0C7-E16449A17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728"/>
              <a:ext cx="1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SYN ACK x+1, y</a:t>
              </a:r>
            </a:p>
          </p:txBody>
        </p:sp>
        <p:sp>
          <p:nvSpPr>
            <p:cNvPr id="18460" name="Text Box 15">
              <a:extLst>
                <a:ext uri="{FF2B5EF4-FFF2-40B4-BE49-F238E27FC236}">
                  <a16:creationId xmlns:a16="http://schemas.microsoft.com/office/drawing/2014/main" id="{5537F737-C6EB-4E4F-BB91-361C15C90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" y="2159"/>
              <a:ext cx="11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ACK y+1, x+1</a:t>
              </a:r>
            </a:p>
          </p:txBody>
        </p:sp>
      </p:grpSp>
      <p:sp>
        <p:nvSpPr>
          <p:cNvPr id="18438" name="Text Box 16">
            <a:extLst>
              <a:ext uri="{FF2B5EF4-FFF2-40B4-BE49-F238E27FC236}">
                <a16:creationId xmlns:a16="http://schemas.microsoft.com/office/drawing/2014/main" id="{507C6E0A-81AF-4A6B-ACF1-A9382144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3" y="4471988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TCP handshake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F51789E7-68E0-4A8A-B789-7F0499A420A3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239963"/>
            <a:ext cx="4286250" cy="2628900"/>
            <a:chOff x="3016" y="1320"/>
            <a:chExt cx="2700" cy="1656"/>
          </a:xfrm>
        </p:grpSpPr>
        <p:sp>
          <p:nvSpPr>
            <p:cNvPr id="18440" name="Oval 18">
              <a:extLst>
                <a:ext uri="{FF2B5EF4-FFF2-40B4-BE49-F238E27FC236}">
                  <a16:creationId xmlns:a16="http://schemas.microsoft.com/office/drawing/2014/main" id="{F79145C7-33BC-4B28-95D1-B1473A04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320"/>
              <a:ext cx="182" cy="18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8441" name="Oval 19">
              <a:extLst>
                <a:ext uri="{FF2B5EF4-FFF2-40B4-BE49-F238E27FC236}">
                  <a16:creationId xmlns:a16="http://schemas.microsoft.com/office/drawing/2014/main" id="{6126B216-7A68-4CFF-9ED0-2EB817B0E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37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8442" name="Oval 20">
              <a:extLst>
                <a:ext uri="{FF2B5EF4-FFF2-40B4-BE49-F238E27FC236}">
                  <a16:creationId xmlns:a16="http://schemas.microsoft.com/office/drawing/2014/main" id="{2CFCFBE0-7974-4C26-8856-32270CB8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091"/>
              <a:ext cx="182" cy="18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18443" name="Oval 21">
              <a:extLst>
                <a:ext uri="{FF2B5EF4-FFF2-40B4-BE49-F238E27FC236}">
                  <a16:creationId xmlns:a16="http://schemas.microsoft.com/office/drawing/2014/main" id="{022C1544-F4EA-4827-9BF5-1188224A7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08"/>
              <a:ext cx="182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cxnSp>
          <p:nvCxnSpPr>
            <p:cNvPr id="18444" name="AutoShape 22">
              <a:extLst>
                <a:ext uri="{FF2B5EF4-FFF2-40B4-BE49-F238E27FC236}">
                  <a16:creationId xmlns:a16="http://schemas.microsoft.com/office/drawing/2014/main" id="{555552BA-6B48-4D50-8D6F-18F8C1A8623C}"/>
                </a:ext>
              </a:extLst>
            </p:cNvPr>
            <p:cNvCxnSpPr>
              <a:cxnSpLocks noChangeShapeType="1"/>
              <a:stCxn id="18440" idx="6"/>
              <a:endCxn id="18441" idx="2"/>
            </p:cNvCxnSpPr>
            <p:nvPr/>
          </p:nvCxnSpPr>
          <p:spPr bwMode="auto">
            <a:xfrm>
              <a:off x="3199" y="1411"/>
              <a:ext cx="929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23">
              <a:extLst>
                <a:ext uri="{FF2B5EF4-FFF2-40B4-BE49-F238E27FC236}">
                  <a16:creationId xmlns:a16="http://schemas.microsoft.com/office/drawing/2014/main" id="{B9AD7DEB-991F-4980-B4CC-7625FEFF9A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0" y="1774"/>
              <a:ext cx="680" cy="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24">
              <a:extLst>
                <a:ext uri="{FF2B5EF4-FFF2-40B4-BE49-F238E27FC236}">
                  <a16:creationId xmlns:a16="http://schemas.microsoft.com/office/drawing/2014/main" id="{5BD21A04-D163-45FD-9C11-16B00CA3310E}"/>
                </a:ext>
              </a:extLst>
            </p:cNvPr>
            <p:cNvCxnSpPr>
              <a:cxnSpLocks noChangeShapeType="1"/>
              <a:stCxn id="18442" idx="6"/>
              <a:endCxn id="18443" idx="2"/>
            </p:cNvCxnSpPr>
            <p:nvPr/>
          </p:nvCxnSpPr>
          <p:spPr bwMode="auto">
            <a:xfrm>
              <a:off x="3198" y="2182"/>
              <a:ext cx="93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7" name="Text Box 25">
              <a:extLst>
                <a:ext uri="{FF2B5EF4-FFF2-40B4-BE49-F238E27FC236}">
                  <a16:creationId xmlns:a16="http://schemas.microsoft.com/office/drawing/2014/main" id="{A15BB8AF-EB55-48F1-85C6-0B9105A91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1320"/>
              <a:ext cx="18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SYN x (spoofed sender)</a:t>
              </a:r>
            </a:p>
          </p:txBody>
        </p:sp>
        <p:sp>
          <p:nvSpPr>
            <p:cNvPr id="18448" name="Text Box 26">
              <a:extLst>
                <a:ext uri="{FF2B5EF4-FFF2-40B4-BE49-F238E27FC236}">
                  <a16:creationId xmlns:a16="http://schemas.microsoft.com/office/drawing/2014/main" id="{9C26620B-87E3-41FA-82B9-F777C9927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638"/>
              <a:ext cx="1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SYN ACK x+1, </a:t>
              </a:r>
              <a:r>
                <a:rPr lang="en-GB" altLang="en-US" sz="200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8449" name="Text Box 27">
              <a:extLst>
                <a:ext uri="{FF2B5EF4-FFF2-40B4-BE49-F238E27FC236}">
                  <a16:creationId xmlns:a16="http://schemas.microsoft.com/office/drawing/2014/main" id="{15135F7B-74E0-4A49-82B5-57608C02B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2024"/>
              <a:ext cx="11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ACK </a:t>
              </a:r>
              <a:r>
                <a:rPr lang="en-GB" altLang="en-US" sz="2000">
                  <a:solidFill>
                    <a:srgbClr val="CC0000"/>
                  </a:solidFill>
                </a:rPr>
                <a:t>y+1</a:t>
              </a:r>
              <a:r>
                <a:rPr lang="en-GB" altLang="en-US" sz="2000"/>
                <a:t>, x+1</a:t>
              </a:r>
            </a:p>
          </p:txBody>
        </p:sp>
        <p:sp>
          <p:nvSpPr>
            <p:cNvPr id="18450" name="Text Box 28">
              <a:extLst>
                <a:ext uri="{FF2B5EF4-FFF2-40B4-BE49-F238E27FC236}">
                  <a16:creationId xmlns:a16="http://schemas.microsoft.com/office/drawing/2014/main" id="{93A6542C-3E38-4100-9E6F-BFB9750D6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" y="2726"/>
              <a:ext cx="1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TCP session hijacking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9507170-1697-4DA0-8792-B45743A30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Example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7DBD8FD-ADC3-47D5-A464-E553C1037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7433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TCP/IP packet filtering router.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Router which can throw packets away.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Examines TCP/IP headers of every packet going through the Firewall, in either direction.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Packets can be allowed or blocked based on: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IP source &amp; destination addresses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TCP / UDP source &amp; destination ports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Implementation on router for high throughput.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94F59F2-DF41-4F51-A879-62FFDE70B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Stateful Packet Filter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D7C4230-15BD-403F-9532-FADB7E46B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Packet filter that understands requests and replies (e.g. for TCP: SYN, SYN-ACK, ACK).</a:t>
            </a:r>
          </a:p>
          <a:p>
            <a:pPr eaLnBrk="1" hangingPunct="1"/>
            <a:r>
              <a:rPr lang="en-GB" altLang="en-US" sz="2400"/>
              <a:t>Rules need only specify packets in one direction (from client to server – the direction of the first packet in a connection).</a:t>
            </a:r>
          </a:p>
          <a:p>
            <a:pPr eaLnBrk="1" hangingPunct="1"/>
            <a:r>
              <a:rPr lang="en-GB" altLang="en-US" sz="2400"/>
              <a:t>Replies and further packets in the connection are automatically processed.</a:t>
            </a:r>
          </a:p>
          <a:p>
            <a:pPr eaLnBrk="1" hangingPunct="1"/>
            <a:r>
              <a:rPr lang="en-GB" altLang="en-US" sz="2400"/>
              <a:t>Supports wider range of protocols than simple packet filter (eg: FTP, IRC, H323).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3763476-FFE4-4322-824A-5B3DCFC4E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Stateful Packet Filter &amp; FTP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CB49C34-62A7-44F9-83CA-B81B6E07C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Client sends ftp-request to server</a:t>
            </a:r>
          </a:p>
          <a:p>
            <a:pPr eaLnBrk="1" hangingPunct="1"/>
            <a:r>
              <a:rPr lang="en-GB" altLang="en-US" sz="2400"/>
              <a:t>Firewall stores connection state</a:t>
            </a:r>
          </a:p>
          <a:p>
            <a:pPr lvl="1" eaLnBrk="1" hangingPunct="1"/>
            <a:r>
              <a:rPr lang="en-GB" altLang="en-US" sz="2000"/>
              <a:t>FTP-Server Address</a:t>
            </a:r>
          </a:p>
          <a:p>
            <a:pPr lvl="1" eaLnBrk="1" hangingPunct="1"/>
            <a:r>
              <a:rPr lang="en-GB" altLang="en-US" sz="2000"/>
              <a:t>state of connection (SYN, ACK, ...)</a:t>
            </a:r>
          </a:p>
          <a:p>
            <a:pPr eaLnBrk="1" hangingPunct="1"/>
            <a:r>
              <a:rPr lang="en-GB" altLang="en-US" sz="2400"/>
              <a:t>If correct FTP-server tries to establish data connection, packets are not blocked.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FCEDF4C-8D26-4256-AC3A-C4BAA9492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Circuit-level proxy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D97E129-CB34-4EE1-9F96-7128C7E9E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Similar to a packet filter, except that packets are not routed.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Similar to gateway using IPsec in tunnel mode.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Incoming TCP/IP packets accepted by </a:t>
            </a:r>
            <a:r>
              <a:rPr lang="en-GB" altLang="en-US" sz="2400">
                <a:solidFill>
                  <a:schemeClr val="accent2"/>
                </a:solidFill>
              </a:rPr>
              <a:t>proxy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Rules determine which connections will be allowed and which blocked.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Allowed connections generate new connection from firewall to server.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Similar specification of rules as packet filter.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86F80B0-ACF2-40D9-B39D-D41E5EE65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Application-level Proxy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EF74A45-177E-48FB-9700-58C188631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89500"/>
          </a:xfrm>
        </p:spPr>
        <p:txBody>
          <a:bodyPr/>
          <a:lstStyle/>
          <a:p>
            <a:pPr eaLnBrk="1" hangingPunct="1"/>
            <a:r>
              <a:rPr lang="en-GB" altLang="en-US" sz="2400"/>
              <a:t>Layer-7 proxy server.</a:t>
            </a:r>
          </a:p>
          <a:p>
            <a:pPr eaLnBrk="1" hangingPunct="1"/>
            <a:r>
              <a:rPr lang="en-GB" altLang="en-US" sz="2400"/>
              <a:t>“Client and server in one box”.</a:t>
            </a:r>
          </a:p>
          <a:p>
            <a:pPr eaLnBrk="1" hangingPunct="1"/>
            <a:r>
              <a:rPr lang="en-GB" altLang="en-US" sz="2400"/>
              <a:t>For every supported application protocol.</a:t>
            </a:r>
          </a:p>
          <a:p>
            <a:pPr eaLnBrk="1" hangingPunct="1"/>
            <a:r>
              <a:rPr lang="en-GB" altLang="en-US" sz="2400"/>
              <a:t>SMTP, POP3, HTTP, SSH, FTP, NNTP...</a:t>
            </a:r>
          </a:p>
          <a:p>
            <a:pPr eaLnBrk="1" hangingPunct="1"/>
            <a:r>
              <a:rPr lang="en-GB" altLang="en-US" sz="2400"/>
              <a:t>Packets received and processed by server.</a:t>
            </a:r>
          </a:p>
          <a:p>
            <a:pPr eaLnBrk="1" hangingPunct="1"/>
            <a:r>
              <a:rPr lang="en-GB" altLang="en-US" sz="2400"/>
              <a:t>New packets generated by client.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5E3A18B-859E-4CD1-891A-3AEEB7B97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Application-level Proxy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1273689-EB67-4AA2-AE2D-CB1283F7F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Complete server &amp; client implementation in one box for every protocol the firewall should handle.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Client connects to firewall.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Firewall validates request.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Firewall connects to server.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Response comes back through firewall and is also processed through client/server.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Large amount of processing per connection.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Can enforce application-specific policies.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50A85AB-887D-4C54-BF00-D9848207C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Firewall Policies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4F3196A-1E62-4422-A892-6397788DF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1751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Permissive</a:t>
            </a:r>
            <a:r>
              <a:rPr lang="en-GB" altLang="en-US" sz="2400"/>
              <a:t>: allow by default, block some.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Easy to make mistakes.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If you forget something you should block, it’s allowed, and you might not realise for a while.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If somebody finds find a protocol is allowed, they might not tell you ....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Restrictive</a:t>
            </a:r>
            <a:r>
              <a:rPr lang="en-GB" altLang="en-US" sz="2400"/>
              <a:t>: block by default, allow some.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Much more secure.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If you forget something, someone will complain and you can allow the protocol.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F581CC4-7BB7-43A2-ADD6-D76AA91FF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Firewall Policies – Eexamples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8248886-9A4A-4058-AE37-6E0B1EBCE4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8062913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Permissive</a:t>
            </a:r>
            <a:r>
              <a:rPr lang="en-GB" altLang="en-US" sz="2400"/>
              <a:t> policies: Allow all traffic, but block 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Irc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telnet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snmp			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Restrictive</a:t>
            </a:r>
            <a:r>
              <a:rPr lang="en-GB" altLang="en-US" sz="2400"/>
              <a:t> policies: block all traffic, but allow 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http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Pop3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Smtp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ssh			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38C6BB4-316B-4BE6-AB14-77D40508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Rule Order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EA7211C-00DB-4460-936B-C92550D4F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1036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 firewall policy is a collection of rules.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Packets can contain several headers (</a:t>
            </a:r>
            <a:r>
              <a:rPr lang="en-GB" altLang="en-US" sz="2400">
                <a:sym typeface="Symbol" panose="05050102010706020507" pitchFamily="18" charset="2"/>
              </a:rPr>
              <a:t></a:t>
            </a:r>
            <a:r>
              <a:rPr lang="en-GB" altLang="en-US" sz="2400"/>
              <a:t> IPsec).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When setting a policy, you have to know in which order rules (and headers) are evaluated.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Two main options for ordering rules: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Apply first matching entry in the list of rules.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Apply the entry with the best match for the packet.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2B8E499-AF95-43F2-8727-37F4D1BCC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Typical Firewall Ruleset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4DA778A-6D7C-4594-9295-E3B8E3DB7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772400" cy="46799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Allow from internal network to Internet: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HTTP, FTP, HTTPS, SSH, DNS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Allow reply packets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Allow from anywhere to Mail server: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TCP port 25 (SMTP) only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Allow from Mail server to Internet: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SMTP, DNS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Allow from inside to Mail server: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SMTP, POP3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Block everything else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06F571-17D9-4256-BF05-0F2AD57D0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TCP SYN Flooding Attacks</a:t>
            </a:r>
            <a:r>
              <a:rPr lang="de-DE" altLang="en-US"/>
              <a:t> </a:t>
            </a:r>
            <a:endParaRPr lang="en-GB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7D32D0C-C55C-4BA7-8338-A0CAC7FB6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135937" cy="1366837"/>
          </a:xfrm>
        </p:spPr>
        <p:txBody>
          <a:bodyPr/>
          <a:lstStyle/>
          <a:p>
            <a:pPr eaLnBrk="1" hangingPunct="1"/>
            <a:r>
              <a:rPr lang="en-GB" altLang="en-US" sz="2400"/>
              <a:t>Exhaust responder’s resources by creating half-open TCP connection requests.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11342A7F-5315-4827-9347-93B7412A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2924175"/>
            <a:ext cx="288925" cy="2889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DAFEE96A-64DC-4A99-A450-0ACB80E6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3427413"/>
            <a:ext cx="288925" cy="2889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y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7720698C-3EBF-4ADA-87DC-C07F98E9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4148138"/>
            <a:ext cx="288925" cy="2889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329E1BD4-C09D-453C-AC9E-456829AE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4651375"/>
            <a:ext cx="288925" cy="2889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F943FB91-5379-4E1E-9D95-06DC75B6E5E7}"/>
              </a:ext>
            </a:extLst>
          </p:cNvPr>
          <p:cNvCxnSpPr>
            <a:cxnSpLocks noChangeShapeType="1"/>
            <a:stCxn id="19460" idx="6"/>
            <a:endCxn id="19461" idx="2"/>
          </p:cNvCxnSpPr>
          <p:nvPr/>
        </p:nvCxnSpPr>
        <p:spPr bwMode="auto">
          <a:xfrm>
            <a:off x="1731963" y="3068638"/>
            <a:ext cx="1455737" cy="503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4E93D8F4-3067-4390-B4CE-69676C157330}"/>
              </a:ext>
            </a:extLst>
          </p:cNvPr>
          <p:cNvCxnSpPr>
            <a:cxnSpLocks noChangeShapeType="1"/>
            <a:stCxn id="19461" idx="2"/>
            <a:endCxn id="19462" idx="6"/>
          </p:cNvCxnSpPr>
          <p:nvPr/>
        </p:nvCxnSpPr>
        <p:spPr bwMode="auto">
          <a:xfrm flipH="1">
            <a:off x="1730375" y="3571875"/>
            <a:ext cx="1457325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10">
            <a:extLst>
              <a:ext uri="{FF2B5EF4-FFF2-40B4-BE49-F238E27FC236}">
                <a16:creationId xmlns:a16="http://schemas.microsoft.com/office/drawing/2014/main" id="{B90C3C48-1B1D-47E4-BB06-30ADB831F9BD}"/>
              </a:ext>
            </a:extLst>
          </p:cNvPr>
          <p:cNvCxnSpPr>
            <a:cxnSpLocks noChangeShapeType="1"/>
            <a:stCxn id="19462" idx="6"/>
            <a:endCxn id="19463" idx="2"/>
          </p:cNvCxnSpPr>
          <p:nvPr/>
        </p:nvCxnSpPr>
        <p:spPr bwMode="auto">
          <a:xfrm>
            <a:off x="1730375" y="4292600"/>
            <a:ext cx="1457325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Text Box 11">
            <a:extLst>
              <a:ext uri="{FF2B5EF4-FFF2-40B4-BE49-F238E27FC236}">
                <a16:creationId xmlns:a16="http://schemas.microsoft.com/office/drawing/2014/main" id="{9D217F46-57BD-4F15-B5FF-5D2C0CBA2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2949575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SYN x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6652B7F9-1660-4309-97D3-35D5AF24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73463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SYN ACK x+1,y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6B13397E-E9D7-4AF4-811B-2812F53E7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4221163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ACK y+1, x+1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83906218-84E7-475D-AA65-81AEAD2BA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5156200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TCP handshake</a:t>
            </a:r>
          </a:p>
        </p:txBody>
      </p:sp>
      <p:sp>
        <p:nvSpPr>
          <p:cNvPr id="19471" name="Oval 15">
            <a:extLst>
              <a:ext uri="{FF2B5EF4-FFF2-40B4-BE49-F238E27FC236}">
                <a16:creationId xmlns:a16="http://schemas.microsoft.com/office/drawing/2014/main" id="{9E9AFC25-B2BE-4DB1-A644-D1706CDA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2960688"/>
            <a:ext cx="288925" cy="28892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19472" name="Oval 16">
            <a:extLst>
              <a:ext uri="{FF2B5EF4-FFF2-40B4-BE49-F238E27FC236}">
                <a16:creationId xmlns:a16="http://schemas.microsoft.com/office/drawing/2014/main" id="{9EE35335-2451-48F5-8579-95F7E05C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3463925"/>
            <a:ext cx="288925" cy="28892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y</a:t>
            </a:r>
          </a:p>
        </p:txBody>
      </p:sp>
      <p:cxnSp>
        <p:nvCxnSpPr>
          <p:cNvPr id="19473" name="AutoShape 17">
            <a:extLst>
              <a:ext uri="{FF2B5EF4-FFF2-40B4-BE49-F238E27FC236}">
                <a16:creationId xmlns:a16="http://schemas.microsoft.com/office/drawing/2014/main" id="{D9E41898-CAB8-436F-90C5-FF29385F1099}"/>
              </a:ext>
            </a:extLst>
          </p:cNvPr>
          <p:cNvCxnSpPr>
            <a:cxnSpLocks noChangeShapeType="1"/>
            <a:stCxn id="19471" idx="6"/>
            <a:endCxn id="19472" idx="2"/>
          </p:cNvCxnSpPr>
          <p:nvPr/>
        </p:nvCxnSpPr>
        <p:spPr bwMode="auto">
          <a:xfrm>
            <a:off x="5443538" y="3105150"/>
            <a:ext cx="1455737" cy="503238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8">
            <a:extLst>
              <a:ext uri="{FF2B5EF4-FFF2-40B4-BE49-F238E27FC236}">
                <a16:creationId xmlns:a16="http://schemas.microsoft.com/office/drawing/2014/main" id="{4729CFB5-DD8C-4E18-9529-AFACCBD6112F}"/>
              </a:ext>
            </a:extLst>
          </p:cNvPr>
          <p:cNvCxnSpPr>
            <a:cxnSpLocks noChangeShapeType="1"/>
            <a:stCxn id="19472" idx="2"/>
          </p:cNvCxnSpPr>
          <p:nvPr/>
        </p:nvCxnSpPr>
        <p:spPr bwMode="auto">
          <a:xfrm flipH="1">
            <a:off x="5422900" y="3608388"/>
            <a:ext cx="1476375" cy="7207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5" name="Text Box 19">
            <a:extLst>
              <a:ext uri="{FF2B5EF4-FFF2-40B4-BE49-F238E27FC236}">
                <a16:creationId xmlns:a16="http://schemas.microsoft.com/office/drawing/2014/main" id="{FF4260F2-9EB5-4EF3-B0EE-C0680E799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06863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SYN x</a:t>
            </a: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D94A0C53-DEAB-4254-8EE4-3F5D38F3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3500438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accent2"/>
                </a:solidFill>
              </a:rPr>
              <a:t>SYN ACK x+1,y</a:t>
            </a: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357CDC2D-459C-4CC1-835A-56ED57141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5192713"/>
            <a:ext cx="2414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SYN flooding attack</a:t>
            </a:r>
          </a:p>
        </p:txBody>
      </p:sp>
      <p:sp>
        <p:nvSpPr>
          <p:cNvPr id="19478" name="Oval 22">
            <a:extLst>
              <a:ext uri="{FF2B5EF4-FFF2-40B4-BE49-F238E27FC236}">
                <a16:creationId xmlns:a16="http://schemas.microsoft.com/office/drawing/2014/main" id="{945E6F3F-6905-4063-ACFB-B5AB323C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3932238"/>
            <a:ext cx="288925" cy="28892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19479" name="Oval 23">
            <a:extLst>
              <a:ext uri="{FF2B5EF4-FFF2-40B4-BE49-F238E27FC236}">
                <a16:creationId xmlns:a16="http://schemas.microsoft.com/office/drawing/2014/main" id="{DBD2190F-A546-45C9-8CEE-9A7B2D70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4219575"/>
            <a:ext cx="288925" cy="28892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CC0000"/>
                </a:solidFill>
              </a:rPr>
              <a:t>y’</a:t>
            </a:r>
          </a:p>
        </p:txBody>
      </p: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A14378C2-198D-4FCD-8DBF-CEADF124F1A8}"/>
              </a:ext>
            </a:extLst>
          </p:cNvPr>
          <p:cNvCxnSpPr>
            <a:cxnSpLocks noChangeShapeType="1"/>
            <a:stCxn id="19478" idx="6"/>
            <a:endCxn id="19479" idx="2"/>
          </p:cNvCxnSpPr>
          <p:nvPr/>
        </p:nvCxnSpPr>
        <p:spPr bwMode="auto">
          <a:xfrm>
            <a:off x="5443538" y="4076700"/>
            <a:ext cx="1455737" cy="287338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5">
            <a:extLst>
              <a:ext uri="{FF2B5EF4-FFF2-40B4-BE49-F238E27FC236}">
                <a16:creationId xmlns:a16="http://schemas.microsoft.com/office/drawing/2014/main" id="{C3EDA085-98BF-493B-883B-8CAC52C54868}"/>
              </a:ext>
            </a:extLst>
          </p:cNvPr>
          <p:cNvCxnSpPr>
            <a:cxnSpLocks noChangeShapeType="1"/>
            <a:stCxn id="19479" idx="2"/>
          </p:cNvCxnSpPr>
          <p:nvPr/>
        </p:nvCxnSpPr>
        <p:spPr bwMode="auto">
          <a:xfrm flipH="1">
            <a:off x="5422900" y="4364038"/>
            <a:ext cx="1476375" cy="720725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2" name="Text Box 26">
            <a:extLst>
              <a:ext uri="{FF2B5EF4-FFF2-40B4-BE49-F238E27FC236}">
                <a16:creationId xmlns:a16="http://schemas.microsoft.com/office/drawing/2014/main" id="{257B4D5B-FB83-4600-A3C1-94D34132F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9258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CC0000"/>
                </a:solidFill>
              </a:rPr>
              <a:t>SYN x’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59D98439-AAEA-4FB7-AA09-F7AC44807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437063"/>
            <a:ext cx="209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CC0000"/>
                </a:solidFill>
              </a:rPr>
              <a:t>SYN ACK x’+1,y’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8CE7BE99-A0FA-4041-B973-29515C15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663" y="4622800"/>
            <a:ext cx="2730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latin typeface="Times" panose="02020603050405020304" pitchFamily="18" charset="0"/>
              </a:rPr>
              <a:t>.</a:t>
            </a:r>
          </a:p>
          <a:p>
            <a:pPr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latin typeface="Times" panose="02020603050405020304" pitchFamily="18" charset="0"/>
              </a:rPr>
              <a:t>.</a:t>
            </a:r>
          </a:p>
          <a:p>
            <a:pPr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latin typeface="Times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142D9FF-E3A9-4181-8C0D-54DBE02D8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Firewall Location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1BD6DB8-65E8-454D-B06A-B56A14DCA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4640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Firewall can only filter traffic which goes through it.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Where to put, for example, a mail server?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Requires external access to receive mail from the Internet.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Should be on the inside of the firewall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Requires internal access to receive mail from the internal network.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Should be on the outside of the firewall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Solution: “perimeter network” (aka DMZ).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GB" alt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>
            <a:extLst>
              <a:ext uri="{FF2B5EF4-FFF2-40B4-BE49-F238E27FC236}">
                <a16:creationId xmlns:a16="http://schemas.microsoft.com/office/drawing/2014/main" id="{156AE57F-0ACC-423C-956B-5656BB9B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557338"/>
            <a:ext cx="1727200" cy="475138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DMZ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8FA0F16-6562-49F0-A9BC-6B417189C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5113"/>
            <a:ext cx="6696075" cy="792162"/>
          </a:xfrm>
        </p:spPr>
        <p:txBody>
          <a:bodyPr/>
          <a:lstStyle/>
          <a:p>
            <a:pPr eaLnBrk="1" hangingPunct="1"/>
            <a:r>
              <a:rPr lang="en-GB" altLang="en-US"/>
              <a:t>DMZ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59D20742-65E2-4C1C-AD6F-C2243066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649538"/>
            <a:ext cx="1152525" cy="120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inner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firewall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F436E027-1EAD-41DA-8FE4-970E0B21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636838"/>
            <a:ext cx="1223962" cy="120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outer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firewall</a:t>
            </a:r>
          </a:p>
        </p:txBody>
      </p:sp>
      <p:sp>
        <p:nvSpPr>
          <p:cNvPr id="74758" name="AutoShape 6">
            <a:extLst>
              <a:ext uri="{FF2B5EF4-FFF2-40B4-BE49-F238E27FC236}">
                <a16:creationId xmlns:a16="http://schemas.microsoft.com/office/drawing/2014/main" id="{D0832B45-04DB-45D9-8F59-08502E29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916113"/>
            <a:ext cx="1873250" cy="223361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Internet</a:t>
            </a:r>
          </a:p>
        </p:txBody>
      </p:sp>
      <p:pic>
        <p:nvPicPr>
          <p:cNvPr id="74759" name="Picture 7">
            <a:extLst>
              <a:ext uri="{FF2B5EF4-FFF2-40B4-BE49-F238E27FC236}">
                <a16:creationId xmlns:a16="http://schemas.microsoft.com/office/drawing/2014/main" id="{AA6B1537-A47B-441B-880E-92C5010D7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149725"/>
            <a:ext cx="10969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8">
            <a:extLst>
              <a:ext uri="{FF2B5EF4-FFF2-40B4-BE49-F238E27FC236}">
                <a16:creationId xmlns:a16="http://schemas.microsoft.com/office/drawing/2014/main" id="{9D5CD6A8-99F2-4B19-BCFF-0CA7216A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5100"/>
            <a:ext cx="12001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9">
            <a:extLst>
              <a:ext uri="{FF2B5EF4-FFF2-40B4-BE49-F238E27FC236}">
                <a16:creationId xmlns:a16="http://schemas.microsoft.com/office/drawing/2014/main" id="{6E7CCCDC-96DF-4685-89E9-74939EF5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4313"/>
            <a:ext cx="10810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2" name="Text Box 10">
            <a:extLst>
              <a:ext uri="{FF2B5EF4-FFF2-40B4-BE49-F238E27FC236}">
                <a16:creationId xmlns:a16="http://schemas.microsoft.com/office/drawing/2014/main" id="{90BD58C2-5514-4DE2-AD5A-C90BF8E7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local network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37B1D777-FFC3-42DA-A448-186D30AA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5492750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Web server</a:t>
            </a:r>
          </a:p>
        </p:txBody>
      </p:sp>
      <p:sp>
        <p:nvSpPr>
          <p:cNvPr id="74764" name="Text Box 12">
            <a:extLst>
              <a:ext uri="{FF2B5EF4-FFF2-40B4-BE49-F238E27FC236}">
                <a16:creationId xmlns:a16="http://schemas.microsoft.com/office/drawing/2014/main" id="{EDDCC1F5-5218-479D-BD30-D5F1C3F3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492750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mail server</a:t>
            </a:r>
          </a:p>
        </p:txBody>
      </p:sp>
      <p:cxnSp>
        <p:nvCxnSpPr>
          <p:cNvPr id="74765" name="AutoShape 13">
            <a:extLst>
              <a:ext uri="{FF2B5EF4-FFF2-40B4-BE49-F238E27FC236}">
                <a16:creationId xmlns:a16="http://schemas.microsoft.com/office/drawing/2014/main" id="{216AB779-B603-4108-86AB-754F2532B824}"/>
              </a:ext>
            </a:extLst>
          </p:cNvPr>
          <p:cNvCxnSpPr>
            <a:cxnSpLocks noChangeShapeType="1"/>
            <a:endCxn id="74756" idx="1"/>
          </p:cNvCxnSpPr>
          <p:nvPr/>
        </p:nvCxnSpPr>
        <p:spPr bwMode="auto">
          <a:xfrm rot="16200000" flipH="1">
            <a:off x="1627982" y="2683669"/>
            <a:ext cx="776287" cy="3587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6" name="AutoShape 14">
            <a:extLst>
              <a:ext uri="{FF2B5EF4-FFF2-40B4-BE49-F238E27FC236}">
                <a16:creationId xmlns:a16="http://schemas.microsoft.com/office/drawing/2014/main" id="{1C7D6CF7-7784-456E-A3A3-2FC6D4D2F1CA}"/>
              </a:ext>
            </a:extLst>
          </p:cNvPr>
          <p:cNvCxnSpPr>
            <a:cxnSpLocks noChangeShapeType="1"/>
            <a:endCxn id="74756" idx="1"/>
          </p:cNvCxnSpPr>
          <p:nvPr/>
        </p:nvCxnSpPr>
        <p:spPr bwMode="auto">
          <a:xfrm rot="-5400000">
            <a:off x="1566863" y="3521075"/>
            <a:ext cx="898525" cy="3587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7" name="AutoShape 15">
            <a:extLst>
              <a:ext uri="{FF2B5EF4-FFF2-40B4-BE49-F238E27FC236}">
                <a16:creationId xmlns:a16="http://schemas.microsoft.com/office/drawing/2014/main" id="{D94BE284-1C53-47C4-A3B8-070641A64B6B}"/>
              </a:ext>
            </a:extLst>
          </p:cNvPr>
          <p:cNvCxnSpPr>
            <a:cxnSpLocks noChangeShapeType="1"/>
            <a:endCxn id="74756" idx="1"/>
          </p:cNvCxnSpPr>
          <p:nvPr/>
        </p:nvCxnSpPr>
        <p:spPr bwMode="auto">
          <a:xfrm>
            <a:off x="1668463" y="3251200"/>
            <a:ext cx="527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8" name="AutoShape 16">
            <a:extLst>
              <a:ext uri="{FF2B5EF4-FFF2-40B4-BE49-F238E27FC236}">
                <a16:creationId xmlns:a16="http://schemas.microsoft.com/office/drawing/2014/main" id="{0162036C-EE8F-4F9D-B39D-ABB66C682800}"/>
              </a:ext>
            </a:extLst>
          </p:cNvPr>
          <p:cNvCxnSpPr>
            <a:cxnSpLocks noChangeShapeType="1"/>
            <a:stCxn id="74756" idx="3"/>
            <a:endCxn id="74757" idx="1"/>
          </p:cNvCxnSpPr>
          <p:nvPr/>
        </p:nvCxnSpPr>
        <p:spPr bwMode="auto">
          <a:xfrm flipV="1">
            <a:off x="3348038" y="3238500"/>
            <a:ext cx="2016125" cy="12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9" name="AutoShape 17">
            <a:extLst>
              <a:ext uri="{FF2B5EF4-FFF2-40B4-BE49-F238E27FC236}">
                <a16:creationId xmlns:a16="http://schemas.microsoft.com/office/drawing/2014/main" id="{0870637C-120B-492D-90FE-953EBD4B4FF9}"/>
              </a:ext>
            </a:extLst>
          </p:cNvPr>
          <p:cNvCxnSpPr>
            <a:cxnSpLocks noChangeShapeType="1"/>
            <a:stCxn id="74757" idx="3"/>
            <a:endCxn id="74758" idx="1"/>
          </p:cNvCxnSpPr>
          <p:nvPr/>
        </p:nvCxnSpPr>
        <p:spPr bwMode="auto">
          <a:xfrm>
            <a:off x="6588125" y="3238500"/>
            <a:ext cx="288925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0" name="tower">
            <a:extLst>
              <a:ext uri="{FF2B5EF4-FFF2-40B4-BE49-F238E27FC236}">
                <a16:creationId xmlns:a16="http://schemas.microsoft.com/office/drawing/2014/main" id="{BBC211F7-DA39-4CE4-83E2-986F914D4B3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02038" y="4413250"/>
            <a:ext cx="609600" cy="1047750"/>
          </a:xfrm>
          <a:custGeom>
            <a:avLst/>
            <a:gdLst>
              <a:gd name="T0" fmla="*/ 0 w 21600"/>
              <a:gd name="T1" fmla="*/ 249266370 h 21600"/>
              <a:gd name="T2" fmla="*/ 149798984 w 21600"/>
              <a:gd name="T3" fmla="*/ 0 h 21600"/>
              <a:gd name="T4" fmla="*/ 242771309 w 21600"/>
              <a:gd name="T5" fmla="*/ 0 h 21600"/>
              <a:gd name="T6" fmla="*/ 485542646 w 21600"/>
              <a:gd name="T7" fmla="*/ 0 h 21600"/>
              <a:gd name="T8" fmla="*/ 485542646 w 21600"/>
              <a:gd name="T9" fmla="*/ 1329536008 h 21600"/>
              <a:gd name="T10" fmla="*/ 485542646 w 21600"/>
              <a:gd name="T11" fmla="*/ 2147483646 h 21600"/>
              <a:gd name="T12" fmla="*/ 340913692 w 21600"/>
              <a:gd name="T13" fmla="*/ 2147483646 h 21600"/>
              <a:gd name="T14" fmla="*/ 237601280 w 21600"/>
              <a:gd name="T15" fmla="*/ 2147483646 h 21600"/>
              <a:gd name="T16" fmla="*/ 0 w 21600"/>
              <a:gd name="T17" fmla="*/ 2147483646 h 21600"/>
              <a:gd name="T18" fmla="*/ 0 w 21600"/>
              <a:gd name="T19" fmla="*/ 131572666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1" name="tower">
            <a:extLst>
              <a:ext uri="{FF2B5EF4-FFF2-40B4-BE49-F238E27FC236}">
                <a16:creationId xmlns:a16="http://schemas.microsoft.com/office/drawing/2014/main" id="{47ED54CD-454E-49F0-9273-8709A0B26B4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427538" y="4413250"/>
            <a:ext cx="609600" cy="1047750"/>
          </a:xfrm>
          <a:custGeom>
            <a:avLst/>
            <a:gdLst>
              <a:gd name="T0" fmla="*/ 0 w 21600"/>
              <a:gd name="T1" fmla="*/ 249266370 h 21600"/>
              <a:gd name="T2" fmla="*/ 149798984 w 21600"/>
              <a:gd name="T3" fmla="*/ 0 h 21600"/>
              <a:gd name="T4" fmla="*/ 242771309 w 21600"/>
              <a:gd name="T5" fmla="*/ 0 h 21600"/>
              <a:gd name="T6" fmla="*/ 485542646 w 21600"/>
              <a:gd name="T7" fmla="*/ 0 h 21600"/>
              <a:gd name="T8" fmla="*/ 485542646 w 21600"/>
              <a:gd name="T9" fmla="*/ 1329536008 h 21600"/>
              <a:gd name="T10" fmla="*/ 485542646 w 21600"/>
              <a:gd name="T11" fmla="*/ 2147483646 h 21600"/>
              <a:gd name="T12" fmla="*/ 340913692 w 21600"/>
              <a:gd name="T13" fmla="*/ 2147483646 h 21600"/>
              <a:gd name="T14" fmla="*/ 237601280 w 21600"/>
              <a:gd name="T15" fmla="*/ 2147483646 h 21600"/>
              <a:gd name="T16" fmla="*/ 0 w 21600"/>
              <a:gd name="T17" fmla="*/ 2147483646 h 21600"/>
              <a:gd name="T18" fmla="*/ 0 w 21600"/>
              <a:gd name="T19" fmla="*/ 131572666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4772" name="AutoShape 20">
            <a:extLst>
              <a:ext uri="{FF2B5EF4-FFF2-40B4-BE49-F238E27FC236}">
                <a16:creationId xmlns:a16="http://schemas.microsoft.com/office/drawing/2014/main" id="{3FB5BDA2-3227-447C-8B93-6C5C499FD4A8}"/>
              </a:ext>
            </a:extLst>
          </p:cNvPr>
          <p:cNvCxnSpPr>
            <a:cxnSpLocks noChangeShapeType="1"/>
            <a:stCxn id="74756" idx="3"/>
            <a:endCxn id="74770" idx="2"/>
          </p:cNvCxnSpPr>
          <p:nvPr/>
        </p:nvCxnSpPr>
        <p:spPr bwMode="auto">
          <a:xfrm>
            <a:off x="3348038" y="3251200"/>
            <a:ext cx="558800" cy="116205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3" name="AutoShape 21">
            <a:extLst>
              <a:ext uri="{FF2B5EF4-FFF2-40B4-BE49-F238E27FC236}">
                <a16:creationId xmlns:a16="http://schemas.microsoft.com/office/drawing/2014/main" id="{00778720-C61B-4595-95DB-0F32ABF6E6F2}"/>
              </a:ext>
            </a:extLst>
          </p:cNvPr>
          <p:cNvCxnSpPr>
            <a:cxnSpLocks noChangeShapeType="1"/>
            <a:stCxn id="74771" idx="2"/>
            <a:endCxn id="74757" idx="1"/>
          </p:cNvCxnSpPr>
          <p:nvPr/>
        </p:nvCxnSpPr>
        <p:spPr bwMode="auto">
          <a:xfrm rot="-5400000">
            <a:off x="4460876" y="3509962"/>
            <a:ext cx="1174750" cy="6318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0CDC3AC-432A-46A2-B299-341288B33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Firewalls – Limitations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C98F379-8666-4203-B3FD-BDEEAC931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Firewalls do not protect against insider threats.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Blocking services may create inconveniences for users.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Network diagnostics may be harder.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Some protocols are hard to support.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Protocol tunnelling</a:t>
            </a:r>
            <a:r>
              <a:rPr lang="en-GB" altLang="en-US" sz="2400"/>
              <a:t>: sending data for one protocol through another protocol circumvents the firewall.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As more and more administrators block almost all ports but have to leave port 80 open, more and more protocols are tunnelled through </a:t>
            </a:r>
            <a:r>
              <a:rPr lang="en-GB" altLang="en-US" sz="2000">
                <a:solidFill>
                  <a:schemeClr val="accent2"/>
                </a:solidFill>
              </a:rPr>
              <a:t>http</a:t>
            </a:r>
            <a:r>
              <a:rPr lang="en-GB" altLang="en-US" sz="2000"/>
              <a:t> to get through the firewall.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Encrypted traffic cannot be examined and filtered.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3EDDE39-FA86-4C73-9DF1-014B861CF7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Intrusion Detection Systems</a:t>
            </a:r>
            <a:endParaRPr lang="de-DE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EF9E86F-5A9C-4ED8-B17C-F13DFDE1A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Reminder: Security Strategies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06E42BC-F179-447F-B655-9568BF798F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Prevention</a:t>
            </a:r>
            <a:r>
              <a:rPr lang="en-GB" altLang="en-US" sz="2400"/>
              <a:t>: take measures that prevent your assets from being damaged.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Detection</a:t>
            </a:r>
            <a:r>
              <a:rPr lang="en-GB" altLang="en-US" sz="2400"/>
              <a:t>: take measures so that you can detect when, how, and by whom an asset has been damaged.</a:t>
            </a:r>
          </a:p>
          <a:p>
            <a:pPr eaLnBrk="1" hangingPunct="1"/>
            <a:r>
              <a:rPr lang="en-GB" altLang="en-US" sz="2400">
                <a:solidFill>
                  <a:schemeClr val="accent2"/>
                </a:solidFill>
              </a:rPr>
              <a:t>Reaction</a:t>
            </a:r>
            <a:r>
              <a:rPr lang="en-GB" altLang="en-US" sz="2400"/>
              <a:t>: take measures so that you can recover your assets or to recover from a damage to your assets.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53C4B20-AE08-491C-A867-E833CE35B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Comment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82B5B2D-8BAB-46A5-86C4-AE94F2C3E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Cryptographic mechanisms and protocols are fielded to prevent attacks.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Perimeter security devices (e.g. firewalls)  mainly prevent attacks by outsiders.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Although it would be nice to prevent all attacks, in reality this is rarely possible.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New types of attacks occur: denial-of-service (where crypto may make the problem worse).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 will now look at ways of detecting network attacks.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2DB674A-E84E-4E70-90EE-AF8331778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Vulnerability Assessment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34E5277-792B-4052-A46E-083FC3F61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Examines the “security state” of a network: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Open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Software packages running (which version, patched?)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Network topology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Returns prioritized lists of vulnerabilities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Only as good as the knowledge base used.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Have to be updated to handle new threats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Vulnerability Assessment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Software solutions (ISS Scanner, Stat, Nessus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Audit Services (manual Penetration tests etc)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Web based commercial (Qualys, Security Point etc)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178E3F8-AAE9-4850-8012-AD8CAE69B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Intrusion Detection Systems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358395D-28F1-4847-B0FD-1DD634DFAE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Passive supervision of network, analogue to intruder alarms.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Creates more work for personnel.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Provides security personnel with volumes of reports that can be presented to management …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Two approaches to Intrusion Detection: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Knowledge-based IDS – </a:t>
            </a:r>
            <a:r>
              <a:rPr lang="en-GB" altLang="en-US" sz="2000">
                <a:solidFill>
                  <a:schemeClr val="accent2"/>
                </a:solidFill>
              </a:rPr>
              <a:t>Misuse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Behaviour-based IDS – </a:t>
            </a:r>
            <a:r>
              <a:rPr lang="en-GB" altLang="en-US" sz="2000">
                <a:solidFill>
                  <a:schemeClr val="accent2"/>
                </a:solidFill>
              </a:rPr>
              <a:t>Anomaly detection</a:t>
            </a:r>
            <a:r>
              <a:rPr lang="en-GB" altLang="en-US" sz="20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Network based and host based IDS.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Given the (near) real-time nature of IDS alerts, an IDS can also be used as response tool.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EE7476A-CB61-4FFE-8C67-DD4BCBA71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Knowledge-based IDS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5968EC9-CBAE-4AC3-AA0A-38F8CB87C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Knowledge-based IDS looks for </a:t>
            </a:r>
            <a:r>
              <a:rPr lang="en-US" altLang="en-US" sz="2400"/>
              <a:t>patterns</a:t>
            </a:r>
            <a:r>
              <a:rPr lang="en-GB" altLang="en-US" sz="2400"/>
              <a:t> of network traffic or activity</a:t>
            </a:r>
            <a:r>
              <a:rPr lang="en-US" altLang="en-US" sz="2400"/>
              <a:t> </a:t>
            </a:r>
            <a:r>
              <a:rPr lang="en-GB" altLang="en-US" sz="2400"/>
              <a:t>in log files </a:t>
            </a:r>
            <a:r>
              <a:rPr lang="en-US" altLang="en-US" sz="2400"/>
              <a:t>that indicate suspicious </a:t>
            </a:r>
            <a:r>
              <a:rPr lang="en-GB" altLang="en-US" sz="2400"/>
              <a:t>behaviour, using information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known vulnerabilities of particular OS and applications;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known attacks on systems;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given security policy.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Example signatures might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number of recent failed login attempts on a sensitive host;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bit patterns in an IP packet indicating a buffer overrun attack;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certain types of TCP SYN packets indicating a SYN flood DoS attack.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Also known as </a:t>
            </a:r>
            <a:r>
              <a:rPr lang="en-GB" altLang="en-US" sz="2400">
                <a:solidFill>
                  <a:schemeClr val="accent2"/>
                </a:solidFill>
              </a:rPr>
              <a:t>misuse detection</a:t>
            </a:r>
            <a:r>
              <a:rPr lang="en-GB" altLang="en-US" sz="2400"/>
              <a:t> IDS.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4EA30A8-C62F-4219-9CB7-D6ADFC86E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Knowledge-based IDS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DD45434-C9F3-4901-ABEF-699E363D1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4652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Only as good as database of attack signatures: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New vulnerabilities not in the database are constantly being discovered and exploited;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Vendors need to keep up to date with latest attacks and issue database updates; customers need to install these;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Large number of vulnerabilities and different exploitation methods, so effective database difficult to build;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Large database makes IDS slow to use.</a:t>
            </a:r>
            <a:endParaRPr lang="en-GB" altLang="en-US" sz="200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CC0000"/>
                </a:solidFill>
              </a:rPr>
              <a:t>All </a:t>
            </a:r>
            <a:r>
              <a:rPr lang="en-GB" altLang="en-US" sz="2400"/>
              <a:t>commercial IDS</a:t>
            </a:r>
            <a:r>
              <a:rPr lang="en-US" altLang="en-US" sz="2400"/>
              <a:t> look for </a:t>
            </a:r>
            <a:r>
              <a:rPr lang="en-US" altLang="en-US" sz="2400">
                <a:solidFill>
                  <a:schemeClr val="accent2"/>
                </a:solidFill>
              </a:rPr>
              <a:t>attack signatures.</a:t>
            </a:r>
            <a:endParaRPr lang="en-GB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A7A163-D918-4E55-9A5B-554FC659D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Domain Name System (DNS)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4248A1-3C73-4F43-9899-DD2D654F7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GB" altLang="en-US" sz="2400"/>
              <a:t>Essential infrastructure for the Internet.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Maps host names to IP addresses (and vice versa).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Originally designed for a friendly environment; hence only basic authentication mechanisms.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Historic note: DNS created in the 1980s (e.g., RFC 819, August 1982); strong political obstacles to globally deployable cryptographic protection.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Some serious attacks reported in recent years.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We will look at those attacks and at available countermeasures.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53AF896-E2F1-489D-A344-952D4BDD4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Behaviour-based IDS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3F04C68-DB03-4D3B-BCCA-00AECED83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GB" altLang="en-US" sz="2400"/>
              <a:t>Wouldn’t it be nice to be able to detect new attacks?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Statistical </a:t>
            </a:r>
            <a:r>
              <a:rPr lang="en-GB" altLang="en-US" sz="2400">
                <a:solidFill>
                  <a:schemeClr val="accent2"/>
                </a:solidFill>
              </a:rPr>
              <a:t>anomaly detection</a:t>
            </a:r>
            <a:r>
              <a:rPr lang="en-GB" altLang="en-US" sz="2400"/>
              <a:t> uses statistical techniques to detect attacks.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First establish base-line behaviour: what is “normal” for this system?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Then gather new statistical data and measure deviation from base-line.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If a threshold is exceeded, issue an alarm.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z="2400"/>
              <a:t>Also known as behaviour-based detection.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4E870E4-9A46-4AA7-B912-48AC4B653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Behaviour-based IDS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3CC8309-B5D7-4982-8FE7-EF305681D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Example: monitor number of failed login attempts at a sensitive host over a period;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if a burst of failures occurs, an attack may be under way;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or maybe the admin just forgot his password?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rgbClr val="CC0000"/>
                </a:solidFill>
              </a:rPr>
              <a:t>False positives (false alarm)</a:t>
            </a:r>
            <a:r>
              <a:rPr lang="en-GB" altLang="en-US" sz="2400"/>
              <a:t>: attack flagged when none is taking place.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See e.g. Richard Bejtlich: </a:t>
            </a:r>
            <a:r>
              <a:rPr lang="en-GB" altLang="en-US" sz="2000">
                <a:solidFill>
                  <a:schemeClr val="accent2"/>
                </a:solidFill>
              </a:rPr>
              <a:t>Interpreting Network Traffic: A Network Intrusion Detector’s Look at Suspicious Events</a:t>
            </a:r>
            <a:r>
              <a:rPr lang="en-GB" altLang="en-US" sz="2000"/>
              <a:t>, Proceedings of the 12th Annual Computer Security Incidence Handling Conference, Chicago, 2000.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rgbClr val="CC0000"/>
                </a:solidFill>
              </a:rPr>
              <a:t>False negatives</a:t>
            </a:r>
            <a:r>
              <a:rPr lang="en-GB" altLang="en-US" sz="2400"/>
              <a:t>: attack missed because it fell within the bounds of normal behaviour.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This issue also applies to knowledge-based systems.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DD47969-8A31-4636-9B67-E7731CC7C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Anomaly Detection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B5847FB-03D4-4E51-B6D6-050D40F75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IDS does not need to know about security vulnerabilities in a particular system: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base-line defines normality;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IDS does not need to know details of the construction of a buffer overflow packet.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Anomalies are not necessarily attacks; normal and forbidden behaviour may overlap: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Legitimate users may deviate from baseline, causing false positives (e.g. user goes on holiday, works late in the office, forgets password, or starts to use new application).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If base-line is adjusted dynamically and automatically, a patient attacker may be able to gradually shift the base-line over time so that his attack does not generate an alarm.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There is no strong justification for calling anomaly detection “intrusion detection”.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5B60AE3-246B-4F3C-942A-79D6D91C5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IDS Architecture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91D3560-0BB3-4346-9310-0FB11ABE4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Distributed set of </a:t>
            </a:r>
            <a:r>
              <a:rPr lang="en-GB" altLang="en-US" sz="2400">
                <a:solidFill>
                  <a:schemeClr val="accent2"/>
                </a:solidFill>
              </a:rPr>
              <a:t>sensors</a:t>
            </a:r>
            <a:r>
              <a:rPr lang="en-GB" altLang="en-US" sz="2400"/>
              <a:t> – either located on hosts or on network – to gather data.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Centralised console to manage sensor network, analyze data (</a:t>
            </a:r>
            <a:r>
              <a:rPr lang="en-GB" altLang="en-US" sz="2400">
                <a:sym typeface="Symbol" panose="05050102010706020507" pitchFamily="18" charset="2"/>
              </a:rPr>
              <a:t> </a:t>
            </a:r>
            <a:r>
              <a:rPr lang="en-GB" altLang="en-US" sz="2400"/>
              <a:t>data mining), report and react.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Ideally: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Protected communications between sensors and console;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Protected storage for signature database/logs;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Secure console configuration;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Secured signature updates from vendor;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Otherwise, the IDS itself can be attacked and manipulated; IDS vulnerabilities have been exploited.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485D95E-FF1F-476A-B489-611679447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HIDS &amp; NIDS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ECA2DF4-92A7-4ED2-910B-DBF2708A2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Network-based</a:t>
            </a:r>
            <a:r>
              <a:rPr lang="en-GB" altLang="en-US" sz="2400">
                <a:solidFill>
                  <a:schemeClr val="accent2"/>
                </a:solidFill>
              </a:rPr>
              <a:t> IDS</a:t>
            </a:r>
            <a:r>
              <a:rPr lang="en-GB" altLang="en-US" sz="2400"/>
              <a:t> (NIDS)</a:t>
            </a:r>
            <a:r>
              <a:rPr lang="en-US" altLang="en-US" sz="2400"/>
              <a:t> looks</a:t>
            </a:r>
            <a:r>
              <a:rPr lang="en-GB" altLang="en-US" sz="2400"/>
              <a:t> </a:t>
            </a:r>
            <a:r>
              <a:rPr lang="en-US" altLang="en-US" sz="2400"/>
              <a:t>for</a:t>
            </a:r>
            <a:r>
              <a:rPr lang="en-GB" altLang="en-US" sz="2400"/>
              <a:t> attack signatures</a:t>
            </a:r>
            <a:r>
              <a:rPr lang="en-US" altLang="en-US" sz="2400"/>
              <a:t> in network traffic.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Host-based</a:t>
            </a:r>
            <a:r>
              <a:rPr lang="en-GB" altLang="en-US" sz="2400">
                <a:solidFill>
                  <a:schemeClr val="accent2"/>
                </a:solidFill>
              </a:rPr>
              <a:t> IDS</a:t>
            </a:r>
            <a:r>
              <a:rPr lang="en-GB" altLang="en-US" sz="2400"/>
              <a:t> (HIDS) </a:t>
            </a:r>
            <a:r>
              <a:rPr lang="en-US" altLang="en-US" sz="2400"/>
              <a:t>looks for attack signatures in</a:t>
            </a:r>
            <a:r>
              <a:rPr lang="en-GB" altLang="en-US" sz="2400"/>
              <a:t> </a:t>
            </a:r>
            <a:r>
              <a:rPr lang="en-US" altLang="en-US" sz="2400"/>
              <a:t>log files</a:t>
            </a:r>
            <a:r>
              <a:rPr lang="en-GB" altLang="en-US" sz="2400"/>
              <a:t> of hosts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Trend towards host-based IDSs.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Attacks a NIDS can detect but a HIDS cannot: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SYN flood, Land, Smurf,Teardrop, BackOrifice,…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And vice-versa: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Trojan login script, walk up to unattended keyboard, encrypted traffic,…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For more reliable detection, combine both IDS types.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C256B55-50E0-4204-8304-C7DE03B08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Network-based IDS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78B7167-D7F1-4452-AA2B-2B5E6FEFA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Uses network packets as data source.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Typically a network adapter running in promiscuous mode.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Monitors and analyzes all traffic in real-time.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Attack recognition module uses </a:t>
            </a:r>
            <a:r>
              <a:rPr lang="en-GB" altLang="en-US" sz="2400"/>
              <a:t>three</a:t>
            </a:r>
            <a:r>
              <a:rPr lang="en-US" altLang="en-US" sz="2400"/>
              <a:t> common techniques to recognize attack signatures: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</a:t>
            </a:r>
            <a:r>
              <a:rPr lang="en-US" altLang="en-US" sz="2000"/>
              <a:t>attern, expression or bytecode matching</a:t>
            </a:r>
            <a:r>
              <a:rPr lang="en-GB" altLang="en-US" sz="2000"/>
              <a:t>;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Frequency or threshold crossing</a:t>
            </a:r>
            <a:r>
              <a:rPr lang="en-GB" altLang="en-US" sz="2000"/>
              <a:t> (e.g. detect port scanning activity);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Correlation of lesser events</a:t>
            </a:r>
            <a:r>
              <a:rPr lang="en-GB" altLang="en-US" sz="2000"/>
              <a:t> (in reality, not much of this in commercial systems).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247205C-34F7-433F-99ED-379D77947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4443" y="187326"/>
            <a:ext cx="7068037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Placement of NIDS</a:t>
            </a:r>
          </a:p>
        </p:txBody>
      </p:sp>
      <p:sp>
        <p:nvSpPr>
          <p:cNvPr id="90115" name="Cloud">
            <a:extLst>
              <a:ext uri="{FF2B5EF4-FFF2-40B4-BE49-F238E27FC236}">
                <a16:creationId xmlns:a16="http://schemas.microsoft.com/office/drawing/2014/main" id="{87AB65E0-0043-4724-9719-A4A888290A8E}"/>
              </a:ext>
            </a:extLst>
          </p:cNvPr>
          <p:cNvSpPr>
            <a:spLocks noGrp="1" noChangeAspect="1" noEditPoints="1" noChangeArrowheads="1"/>
          </p:cNvSpPr>
          <p:nvPr>
            <p:ph idx="1"/>
          </p:nvPr>
        </p:nvSpPr>
        <p:spPr>
          <a:xfrm>
            <a:off x="611188" y="3079750"/>
            <a:ext cx="1676400" cy="925513"/>
          </a:xfrm>
          <a:custGeom>
            <a:avLst/>
            <a:gdLst>
              <a:gd name="T0" fmla="*/ 403578 w 21600"/>
              <a:gd name="T1" fmla="*/ 19828131 h 21600"/>
              <a:gd name="T2" fmla="*/ 65053633 w 21600"/>
              <a:gd name="T3" fmla="*/ 39614013 h 21600"/>
              <a:gd name="T4" fmla="*/ 129998844 w 21600"/>
              <a:gd name="T5" fmla="*/ 19828131 h 21600"/>
              <a:gd name="T6" fmla="*/ 65053633 w 21600"/>
              <a:gd name="T7" fmla="*/ 226737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2075" tIns="46038" rIns="92075" bIns="46038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4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Internet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531AF4B3-EB23-451B-8B9F-33B954B6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308350"/>
            <a:ext cx="16573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Firewall</a:t>
            </a:r>
            <a:endParaRPr lang="en-US" altLang="en-US" sz="2400"/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C81D5B95-6D36-4D28-B825-5015D3A24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1997075"/>
            <a:ext cx="1541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Mail server</a:t>
            </a:r>
            <a:endParaRPr lang="en-US" altLang="en-US" sz="1800"/>
          </a:p>
        </p:txBody>
      </p:sp>
      <p:sp>
        <p:nvSpPr>
          <p:cNvPr id="90118" name="tower">
            <a:extLst>
              <a:ext uri="{FF2B5EF4-FFF2-40B4-BE49-F238E27FC236}">
                <a16:creationId xmlns:a16="http://schemas.microsoft.com/office/drawing/2014/main" id="{C1BE5059-A3AD-4B0C-88A7-F26BC058BFB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492500" y="1722438"/>
            <a:ext cx="495300" cy="914400"/>
          </a:xfrm>
          <a:custGeom>
            <a:avLst/>
            <a:gdLst>
              <a:gd name="T0" fmla="*/ 0 w 21600"/>
              <a:gd name="T1" fmla="*/ 165691439 h 21600"/>
              <a:gd name="T2" fmla="*/ 80348552 w 21600"/>
              <a:gd name="T3" fmla="*/ 0 h 21600"/>
              <a:gd name="T4" fmla="*/ 130216938 w 21600"/>
              <a:gd name="T5" fmla="*/ 0 h 21600"/>
              <a:gd name="T6" fmla="*/ 260433876 w 21600"/>
              <a:gd name="T7" fmla="*/ 0 h 21600"/>
              <a:gd name="T8" fmla="*/ 260433876 w 21600"/>
              <a:gd name="T9" fmla="*/ 883763451 h 21600"/>
              <a:gd name="T10" fmla="*/ 260433876 w 21600"/>
              <a:gd name="T11" fmla="*/ 1473014961 h 21600"/>
              <a:gd name="T12" fmla="*/ 182858454 w 21600"/>
              <a:gd name="T13" fmla="*/ 1638706400 h 21600"/>
              <a:gd name="T14" fmla="*/ 127443809 w 21600"/>
              <a:gd name="T15" fmla="*/ 1638706400 h 21600"/>
              <a:gd name="T16" fmla="*/ 0 w 21600"/>
              <a:gd name="T17" fmla="*/ 1638706400 h 21600"/>
              <a:gd name="T18" fmla="*/ 0 w 21600"/>
              <a:gd name="T19" fmla="*/ 87458427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9" name="Text Box 7">
            <a:extLst>
              <a:ext uri="{FF2B5EF4-FFF2-40B4-BE49-F238E27FC236}">
                <a16:creationId xmlns:a16="http://schemas.microsoft.com/office/drawing/2014/main" id="{D1D98EE1-41DA-42D4-ADDF-06D7E430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99707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Web server</a:t>
            </a:r>
            <a:endParaRPr lang="en-US" altLang="en-US" sz="1800"/>
          </a:p>
        </p:txBody>
      </p:sp>
      <p:sp>
        <p:nvSpPr>
          <p:cNvPr id="90120" name="tower">
            <a:extLst>
              <a:ext uri="{FF2B5EF4-FFF2-40B4-BE49-F238E27FC236}">
                <a16:creationId xmlns:a16="http://schemas.microsoft.com/office/drawing/2014/main" id="{A184EA80-E2AB-429B-925A-B94589A4862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003800" y="1722438"/>
            <a:ext cx="495300" cy="914400"/>
          </a:xfrm>
          <a:custGeom>
            <a:avLst/>
            <a:gdLst>
              <a:gd name="T0" fmla="*/ 0 w 21600"/>
              <a:gd name="T1" fmla="*/ 165691439 h 21600"/>
              <a:gd name="T2" fmla="*/ 80348552 w 21600"/>
              <a:gd name="T3" fmla="*/ 0 h 21600"/>
              <a:gd name="T4" fmla="*/ 130216938 w 21600"/>
              <a:gd name="T5" fmla="*/ 0 h 21600"/>
              <a:gd name="T6" fmla="*/ 260433876 w 21600"/>
              <a:gd name="T7" fmla="*/ 0 h 21600"/>
              <a:gd name="T8" fmla="*/ 260433876 w 21600"/>
              <a:gd name="T9" fmla="*/ 883763451 h 21600"/>
              <a:gd name="T10" fmla="*/ 260433876 w 21600"/>
              <a:gd name="T11" fmla="*/ 1473014961 h 21600"/>
              <a:gd name="T12" fmla="*/ 182858454 w 21600"/>
              <a:gd name="T13" fmla="*/ 1638706400 h 21600"/>
              <a:gd name="T14" fmla="*/ 127443809 w 21600"/>
              <a:gd name="T15" fmla="*/ 1638706400 h 21600"/>
              <a:gd name="T16" fmla="*/ 0 w 21600"/>
              <a:gd name="T17" fmla="*/ 1638706400 h 21600"/>
              <a:gd name="T18" fmla="*/ 0 w 21600"/>
              <a:gd name="T19" fmla="*/ 87458427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0121" name="AutoShape 9">
            <a:extLst>
              <a:ext uri="{FF2B5EF4-FFF2-40B4-BE49-F238E27FC236}">
                <a16:creationId xmlns:a16="http://schemas.microsoft.com/office/drawing/2014/main" id="{E5419100-4E7A-4183-9F1F-82346DE73700}"/>
              </a:ext>
            </a:extLst>
          </p:cNvPr>
          <p:cNvCxnSpPr>
            <a:cxnSpLocks noChangeShapeType="1"/>
            <a:stCxn id="90118" idx="7"/>
            <a:endCxn id="90116" idx="0"/>
          </p:cNvCxnSpPr>
          <p:nvPr/>
        </p:nvCxnSpPr>
        <p:spPr bwMode="auto">
          <a:xfrm rot="16200000" flipH="1">
            <a:off x="3728245" y="2643981"/>
            <a:ext cx="671512" cy="657225"/>
          </a:xfrm>
          <a:prstGeom prst="bentConnector3">
            <a:avLst>
              <a:gd name="adj1" fmla="val 293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2" name="AutoShape 10">
            <a:extLst>
              <a:ext uri="{FF2B5EF4-FFF2-40B4-BE49-F238E27FC236}">
                <a16:creationId xmlns:a16="http://schemas.microsoft.com/office/drawing/2014/main" id="{64AC736C-4FC5-42CC-91A4-1EE370105C8A}"/>
              </a:ext>
            </a:extLst>
          </p:cNvPr>
          <p:cNvCxnSpPr>
            <a:cxnSpLocks noChangeShapeType="1"/>
            <a:stCxn id="90120" idx="7"/>
            <a:endCxn id="90116" idx="0"/>
          </p:cNvCxnSpPr>
          <p:nvPr/>
        </p:nvCxnSpPr>
        <p:spPr bwMode="auto">
          <a:xfrm rot="5400000">
            <a:off x="4483895" y="2545556"/>
            <a:ext cx="671512" cy="854075"/>
          </a:xfrm>
          <a:prstGeom prst="bentConnector3">
            <a:avLst>
              <a:gd name="adj1" fmla="val 286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23" name="computr2">
            <a:extLst>
              <a:ext uri="{FF2B5EF4-FFF2-40B4-BE49-F238E27FC236}">
                <a16:creationId xmlns:a16="http://schemas.microsoft.com/office/drawing/2014/main" id="{5070A95F-31BE-4315-BFDB-16BDBCA6709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473325" y="4953000"/>
            <a:ext cx="825500" cy="609600"/>
          </a:xfrm>
          <a:custGeom>
            <a:avLst/>
            <a:gdLst>
              <a:gd name="T0" fmla="*/ 602856191 w 21600"/>
              <a:gd name="T1" fmla="*/ 0 h 21600"/>
              <a:gd name="T2" fmla="*/ 602856191 w 21600"/>
              <a:gd name="T3" fmla="*/ 485542646 h 21600"/>
              <a:gd name="T4" fmla="*/ 967137647 w 21600"/>
              <a:gd name="T5" fmla="*/ 0 h 21600"/>
              <a:gd name="T6" fmla="*/ 238574774 w 21600"/>
              <a:gd name="T7" fmla="*/ 0 h 21600"/>
              <a:gd name="T8" fmla="*/ 238574774 w 21600"/>
              <a:gd name="T9" fmla="*/ 261451485 h 21600"/>
              <a:gd name="T10" fmla="*/ 967137647 w 21600"/>
              <a:gd name="T11" fmla="*/ 261451485 h 21600"/>
              <a:gd name="T12" fmla="*/ 238574774 w 21600"/>
              <a:gd name="T13" fmla="*/ 130736509 h 21600"/>
              <a:gd name="T14" fmla="*/ 967137647 w 21600"/>
              <a:gd name="T15" fmla="*/ 130736509 h 21600"/>
              <a:gd name="T16" fmla="*/ 1050979554 w 21600"/>
              <a:gd name="T17" fmla="*/ 354828433 h 21600"/>
              <a:gd name="T18" fmla="*/ 154732867 w 21600"/>
              <a:gd name="T19" fmla="*/ 35482843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4" name="computr2">
            <a:extLst>
              <a:ext uri="{FF2B5EF4-FFF2-40B4-BE49-F238E27FC236}">
                <a16:creationId xmlns:a16="http://schemas.microsoft.com/office/drawing/2014/main" id="{014008EC-0FA2-4886-A2CA-1B091FA7075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16325" y="4953000"/>
            <a:ext cx="825500" cy="609600"/>
          </a:xfrm>
          <a:custGeom>
            <a:avLst/>
            <a:gdLst>
              <a:gd name="T0" fmla="*/ 602856191 w 21600"/>
              <a:gd name="T1" fmla="*/ 0 h 21600"/>
              <a:gd name="T2" fmla="*/ 602856191 w 21600"/>
              <a:gd name="T3" fmla="*/ 485542646 h 21600"/>
              <a:gd name="T4" fmla="*/ 967137647 w 21600"/>
              <a:gd name="T5" fmla="*/ 0 h 21600"/>
              <a:gd name="T6" fmla="*/ 238574774 w 21600"/>
              <a:gd name="T7" fmla="*/ 0 h 21600"/>
              <a:gd name="T8" fmla="*/ 238574774 w 21600"/>
              <a:gd name="T9" fmla="*/ 261451485 h 21600"/>
              <a:gd name="T10" fmla="*/ 967137647 w 21600"/>
              <a:gd name="T11" fmla="*/ 261451485 h 21600"/>
              <a:gd name="T12" fmla="*/ 238574774 w 21600"/>
              <a:gd name="T13" fmla="*/ 130736509 h 21600"/>
              <a:gd name="T14" fmla="*/ 967137647 w 21600"/>
              <a:gd name="T15" fmla="*/ 130736509 h 21600"/>
              <a:gd name="T16" fmla="*/ 1050979554 w 21600"/>
              <a:gd name="T17" fmla="*/ 354828433 h 21600"/>
              <a:gd name="T18" fmla="*/ 154732867 w 21600"/>
              <a:gd name="T19" fmla="*/ 35482843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5" name="computr2">
            <a:extLst>
              <a:ext uri="{FF2B5EF4-FFF2-40B4-BE49-F238E27FC236}">
                <a16:creationId xmlns:a16="http://schemas.microsoft.com/office/drawing/2014/main" id="{E925D989-7A50-4DC8-ACE3-69F84CDDEDF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759325" y="4953000"/>
            <a:ext cx="825500" cy="609600"/>
          </a:xfrm>
          <a:custGeom>
            <a:avLst/>
            <a:gdLst>
              <a:gd name="T0" fmla="*/ 602856191 w 21600"/>
              <a:gd name="T1" fmla="*/ 0 h 21600"/>
              <a:gd name="T2" fmla="*/ 602856191 w 21600"/>
              <a:gd name="T3" fmla="*/ 485542646 h 21600"/>
              <a:gd name="T4" fmla="*/ 967137647 w 21600"/>
              <a:gd name="T5" fmla="*/ 0 h 21600"/>
              <a:gd name="T6" fmla="*/ 238574774 w 21600"/>
              <a:gd name="T7" fmla="*/ 0 h 21600"/>
              <a:gd name="T8" fmla="*/ 238574774 w 21600"/>
              <a:gd name="T9" fmla="*/ 261451485 h 21600"/>
              <a:gd name="T10" fmla="*/ 967137647 w 21600"/>
              <a:gd name="T11" fmla="*/ 261451485 h 21600"/>
              <a:gd name="T12" fmla="*/ 238574774 w 21600"/>
              <a:gd name="T13" fmla="*/ 130736509 h 21600"/>
              <a:gd name="T14" fmla="*/ 967137647 w 21600"/>
              <a:gd name="T15" fmla="*/ 130736509 h 21600"/>
              <a:gd name="T16" fmla="*/ 1050979554 w 21600"/>
              <a:gd name="T17" fmla="*/ 354828433 h 21600"/>
              <a:gd name="T18" fmla="*/ 154732867 w 21600"/>
              <a:gd name="T19" fmla="*/ 35482843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" name="computr2">
            <a:extLst>
              <a:ext uri="{FF2B5EF4-FFF2-40B4-BE49-F238E27FC236}">
                <a16:creationId xmlns:a16="http://schemas.microsoft.com/office/drawing/2014/main" id="{CADC3A31-A9C4-455C-ADF1-9121CC40020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978525" y="4953000"/>
            <a:ext cx="825500" cy="609600"/>
          </a:xfrm>
          <a:custGeom>
            <a:avLst/>
            <a:gdLst>
              <a:gd name="T0" fmla="*/ 602856191 w 21600"/>
              <a:gd name="T1" fmla="*/ 0 h 21600"/>
              <a:gd name="T2" fmla="*/ 602856191 w 21600"/>
              <a:gd name="T3" fmla="*/ 485542646 h 21600"/>
              <a:gd name="T4" fmla="*/ 967137647 w 21600"/>
              <a:gd name="T5" fmla="*/ 0 h 21600"/>
              <a:gd name="T6" fmla="*/ 238574774 w 21600"/>
              <a:gd name="T7" fmla="*/ 0 h 21600"/>
              <a:gd name="T8" fmla="*/ 238574774 w 21600"/>
              <a:gd name="T9" fmla="*/ 261451485 h 21600"/>
              <a:gd name="T10" fmla="*/ 967137647 w 21600"/>
              <a:gd name="T11" fmla="*/ 261451485 h 21600"/>
              <a:gd name="T12" fmla="*/ 238574774 w 21600"/>
              <a:gd name="T13" fmla="*/ 130736509 h 21600"/>
              <a:gd name="T14" fmla="*/ 967137647 w 21600"/>
              <a:gd name="T15" fmla="*/ 130736509 h 21600"/>
              <a:gd name="T16" fmla="*/ 1050979554 w 21600"/>
              <a:gd name="T17" fmla="*/ 354828433 h 21600"/>
              <a:gd name="T18" fmla="*/ 154732867 w 21600"/>
              <a:gd name="T19" fmla="*/ 35482843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B02B86B9-F6DD-4FD0-BEBF-2428882B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56388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Console</a:t>
            </a:r>
            <a:endParaRPr lang="en-US" altLang="en-US" sz="1800"/>
          </a:p>
        </p:txBody>
      </p:sp>
      <p:cxnSp>
        <p:nvCxnSpPr>
          <p:cNvPr id="90128" name="AutoShape 16">
            <a:extLst>
              <a:ext uri="{FF2B5EF4-FFF2-40B4-BE49-F238E27FC236}">
                <a16:creationId xmlns:a16="http://schemas.microsoft.com/office/drawing/2014/main" id="{7F7777C2-F977-4F68-A2BA-96230321E5C2}"/>
              </a:ext>
            </a:extLst>
          </p:cNvPr>
          <p:cNvCxnSpPr>
            <a:cxnSpLocks noChangeShapeType="1"/>
            <a:stCxn id="90123" idx="0"/>
            <a:endCxn id="90116" idx="2"/>
          </p:cNvCxnSpPr>
          <p:nvPr/>
        </p:nvCxnSpPr>
        <p:spPr bwMode="auto">
          <a:xfrm rot="-5400000">
            <a:off x="3051969" y="3612356"/>
            <a:ext cx="1174750" cy="1506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9" name="AutoShape 17">
            <a:extLst>
              <a:ext uri="{FF2B5EF4-FFF2-40B4-BE49-F238E27FC236}">
                <a16:creationId xmlns:a16="http://schemas.microsoft.com/office/drawing/2014/main" id="{E7119F6D-831E-4E4F-9AA0-1951B0A27967}"/>
              </a:ext>
            </a:extLst>
          </p:cNvPr>
          <p:cNvCxnSpPr>
            <a:cxnSpLocks noChangeShapeType="1"/>
            <a:stCxn id="90124" idx="0"/>
            <a:endCxn id="90116" idx="2"/>
          </p:cNvCxnSpPr>
          <p:nvPr/>
        </p:nvCxnSpPr>
        <p:spPr bwMode="auto">
          <a:xfrm rot="-5400000">
            <a:off x="3623469" y="4183856"/>
            <a:ext cx="1174750" cy="363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0" name="AutoShape 18">
            <a:extLst>
              <a:ext uri="{FF2B5EF4-FFF2-40B4-BE49-F238E27FC236}">
                <a16:creationId xmlns:a16="http://schemas.microsoft.com/office/drawing/2014/main" id="{3FFCB6DF-F488-4C5D-9B7A-8EF26846BBF8}"/>
              </a:ext>
            </a:extLst>
          </p:cNvPr>
          <p:cNvCxnSpPr>
            <a:cxnSpLocks noChangeShapeType="1"/>
            <a:stCxn id="90125" idx="0"/>
            <a:endCxn id="90116" idx="2"/>
          </p:cNvCxnSpPr>
          <p:nvPr/>
        </p:nvCxnSpPr>
        <p:spPr bwMode="auto">
          <a:xfrm rot="5400000" flipH="1">
            <a:off x="4194969" y="3975894"/>
            <a:ext cx="1174750" cy="779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1" name="AutoShape 19">
            <a:extLst>
              <a:ext uri="{FF2B5EF4-FFF2-40B4-BE49-F238E27FC236}">
                <a16:creationId xmlns:a16="http://schemas.microsoft.com/office/drawing/2014/main" id="{5568A9C6-6D91-4684-8D53-A475C9ED0D79}"/>
              </a:ext>
            </a:extLst>
          </p:cNvPr>
          <p:cNvCxnSpPr>
            <a:cxnSpLocks noChangeShapeType="1"/>
            <a:stCxn id="90126" idx="0"/>
            <a:endCxn id="90116" idx="2"/>
          </p:cNvCxnSpPr>
          <p:nvPr/>
        </p:nvCxnSpPr>
        <p:spPr bwMode="auto">
          <a:xfrm rot="5400000" flipH="1">
            <a:off x="4804569" y="3366294"/>
            <a:ext cx="1174750" cy="19986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2" name="AutoShape 20">
            <a:extLst>
              <a:ext uri="{FF2B5EF4-FFF2-40B4-BE49-F238E27FC236}">
                <a16:creationId xmlns:a16="http://schemas.microsoft.com/office/drawing/2014/main" id="{3578CE6E-E162-44E3-B799-E5604413502C}"/>
              </a:ext>
            </a:extLst>
          </p:cNvPr>
          <p:cNvCxnSpPr>
            <a:cxnSpLocks noChangeShapeType="1"/>
            <a:stCxn id="90115" idx="2"/>
            <a:endCxn id="90116" idx="1"/>
          </p:cNvCxnSpPr>
          <p:nvPr/>
        </p:nvCxnSpPr>
        <p:spPr bwMode="auto">
          <a:xfrm>
            <a:off x="2286000" y="3543300"/>
            <a:ext cx="12779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33" name="AutoShape 21">
            <a:extLst>
              <a:ext uri="{FF2B5EF4-FFF2-40B4-BE49-F238E27FC236}">
                <a16:creationId xmlns:a16="http://schemas.microsoft.com/office/drawing/2014/main" id="{E7EAC96C-FF27-4A97-907E-B2494680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2782888"/>
            <a:ext cx="1584325" cy="50323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sensor</a:t>
            </a:r>
          </a:p>
        </p:txBody>
      </p:sp>
      <p:sp>
        <p:nvSpPr>
          <p:cNvPr id="90134" name="AutoShape 22">
            <a:extLst>
              <a:ext uri="{FF2B5EF4-FFF2-40B4-BE49-F238E27FC236}">
                <a16:creationId xmlns:a16="http://schemas.microsoft.com/office/drawing/2014/main" id="{395F49D0-F01A-43B0-A7FC-8C2E53A32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717925"/>
            <a:ext cx="1584325" cy="503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sensor</a:t>
            </a:r>
          </a:p>
        </p:txBody>
      </p:sp>
      <p:sp>
        <p:nvSpPr>
          <p:cNvPr id="90135" name="AutoShape 23">
            <a:extLst>
              <a:ext uri="{FF2B5EF4-FFF2-40B4-BE49-F238E27FC236}">
                <a16:creationId xmlns:a16="http://schemas.microsoft.com/office/drawing/2014/main" id="{E1E846BA-190F-4A67-A2AE-2D17ABBE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65625"/>
            <a:ext cx="1584325" cy="503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sensor</a:t>
            </a: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076F5CDA-52D9-40CD-8010-EC6EC9D21E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125" y="3068638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7" name="Line 25">
            <a:extLst>
              <a:ext uri="{FF2B5EF4-FFF2-40B4-BE49-F238E27FC236}">
                <a16:creationId xmlns:a16="http://schemas.microsoft.com/office/drawing/2014/main" id="{7E0C2037-BC6B-4DB7-ACF3-960F9F7A2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125" y="4005263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CA62FF20-7ADF-4B1E-81AE-2B252C1893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3573463"/>
            <a:ext cx="8651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Text Box 27">
            <a:extLst>
              <a:ext uri="{FF2B5EF4-FFF2-40B4-BE49-F238E27FC236}">
                <a16:creationId xmlns:a16="http://schemas.microsoft.com/office/drawing/2014/main" id="{B19370C1-6793-4076-8027-4889FA1D4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589588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protected network</a:t>
            </a:r>
          </a:p>
        </p:txBody>
      </p:sp>
      <p:sp>
        <p:nvSpPr>
          <p:cNvPr id="90140" name="Text Box 28">
            <a:extLst>
              <a:ext uri="{FF2B5EF4-FFF2-40B4-BE49-F238E27FC236}">
                <a16:creationId xmlns:a16="http://schemas.microsoft.com/office/drawing/2014/main" id="{2F0DD9C6-5F38-4133-A853-A6F4820B6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196975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perimeter network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E956C49-BA53-45ED-B03F-797D41924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Host-based IDS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36AD12B-43E0-4681-AC6F-B00AA8CAA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Typically monitors system, event, and security logs on Windows and syslog in Unix environments.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observe sequences of system calls to check whether a change from user to supervisor mode had been effected properly through a command like su.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Verify checksums of key system files &amp; executables at regular intervals for unexpected changes.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Some products </a:t>
            </a:r>
            <a:r>
              <a:rPr lang="en-US" altLang="en-US" sz="2400"/>
              <a:t>use regular expressions to refine </a:t>
            </a:r>
            <a:r>
              <a:rPr lang="en-GB" altLang="en-US" sz="2400"/>
              <a:t>attack </a:t>
            </a:r>
            <a:r>
              <a:rPr lang="en-US" altLang="en-US" sz="2400"/>
              <a:t>signatures;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passwd program executed AND .rhosts file changed.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Some products listen to port activity and alert</a:t>
            </a:r>
            <a:r>
              <a:rPr lang="en-GB" altLang="en-US" sz="2400"/>
              <a:t> </a:t>
            </a:r>
            <a:r>
              <a:rPr lang="en-US" altLang="en-US" sz="2400"/>
              <a:t>when specific ports are accessed</a:t>
            </a:r>
            <a:r>
              <a:rPr lang="en-GB" altLang="en-US" sz="2400"/>
              <a:t> – limited NIDS capability.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1AA4D01-E8D7-44BD-A434-5AB004AFF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02550" cy="792163"/>
          </a:xfrm>
        </p:spPr>
        <p:txBody>
          <a:bodyPr/>
          <a:lstStyle/>
          <a:p>
            <a:pPr eaLnBrk="1" hangingPunct="1"/>
            <a:r>
              <a:rPr lang="en-GB" altLang="en-US"/>
              <a:t>Placement of HIDS</a:t>
            </a:r>
          </a:p>
        </p:txBody>
      </p:sp>
      <p:sp>
        <p:nvSpPr>
          <p:cNvPr id="92163" name="Cloud">
            <a:extLst>
              <a:ext uri="{FF2B5EF4-FFF2-40B4-BE49-F238E27FC236}">
                <a16:creationId xmlns:a16="http://schemas.microsoft.com/office/drawing/2014/main" id="{73D70CD1-825C-4738-AEAA-54F413DB2DD5}"/>
              </a:ext>
            </a:extLst>
          </p:cNvPr>
          <p:cNvSpPr>
            <a:spLocks noGrp="1" noChangeAspect="1" noEditPoints="1" noChangeArrowheads="1"/>
          </p:cNvSpPr>
          <p:nvPr>
            <p:ph idx="1"/>
          </p:nvPr>
        </p:nvSpPr>
        <p:spPr>
          <a:xfrm>
            <a:off x="611188" y="3079750"/>
            <a:ext cx="1676400" cy="925513"/>
          </a:xfrm>
          <a:custGeom>
            <a:avLst/>
            <a:gdLst>
              <a:gd name="T0" fmla="*/ 403578 w 21600"/>
              <a:gd name="T1" fmla="*/ 19828131 h 21600"/>
              <a:gd name="T2" fmla="*/ 65053633 w 21600"/>
              <a:gd name="T3" fmla="*/ 39614013 h 21600"/>
              <a:gd name="T4" fmla="*/ 129998844 w 21600"/>
              <a:gd name="T5" fmla="*/ 19828131 h 21600"/>
              <a:gd name="T6" fmla="*/ 65053633 w 21600"/>
              <a:gd name="T7" fmla="*/ 226737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2075" tIns="46038" rIns="92075" bIns="46038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4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Internet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4A14834A-B892-430D-8446-20F62C5F2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308350"/>
            <a:ext cx="16573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/>
              <a:t>Firewall</a:t>
            </a:r>
            <a:endParaRPr lang="en-US" altLang="en-US" sz="2400"/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5168356B-0778-49AE-B8C3-05F2B006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270125"/>
            <a:ext cx="1541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Mail server</a:t>
            </a:r>
            <a:endParaRPr lang="en-US" altLang="en-US" sz="1800"/>
          </a:p>
        </p:txBody>
      </p:sp>
      <p:sp>
        <p:nvSpPr>
          <p:cNvPr id="92166" name="tower">
            <a:extLst>
              <a:ext uri="{FF2B5EF4-FFF2-40B4-BE49-F238E27FC236}">
                <a16:creationId xmlns:a16="http://schemas.microsoft.com/office/drawing/2014/main" id="{22881E10-80FD-4969-AA75-7AC9553D5EB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492500" y="1722438"/>
            <a:ext cx="495300" cy="914400"/>
          </a:xfrm>
          <a:custGeom>
            <a:avLst/>
            <a:gdLst>
              <a:gd name="T0" fmla="*/ 0 w 21600"/>
              <a:gd name="T1" fmla="*/ 165691439 h 21600"/>
              <a:gd name="T2" fmla="*/ 80348552 w 21600"/>
              <a:gd name="T3" fmla="*/ 0 h 21600"/>
              <a:gd name="T4" fmla="*/ 130216938 w 21600"/>
              <a:gd name="T5" fmla="*/ 0 h 21600"/>
              <a:gd name="T6" fmla="*/ 260433876 w 21600"/>
              <a:gd name="T7" fmla="*/ 0 h 21600"/>
              <a:gd name="T8" fmla="*/ 260433876 w 21600"/>
              <a:gd name="T9" fmla="*/ 883763451 h 21600"/>
              <a:gd name="T10" fmla="*/ 260433876 w 21600"/>
              <a:gd name="T11" fmla="*/ 1473014961 h 21600"/>
              <a:gd name="T12" fmla="*/ 182858454 w 21600"/>
              <a:gd name="T13" fmla="*/ 1638706400 h 21600"/>
              <a:gd name="T14" fmla="*/ 127443809 w 21600"/>
              <a:gd name="T15" fmla="*/ 1638706400 h 21600"/>
              <a:gd name="T16" fmla="*/ 0 w 21600"/>
              <a:gd name="T17" fmla="*/ 1638706400 h 21600"/>
              <a:gd name="T18" fmla="*/ 0 w 21600"/>
              <a:gd name="T19" fmla="*/ 87458427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2CAAB84F-38C6-4A64-96A9-D9C03380F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2701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Web server</a:t>
            </a:r>
            <a:endParaRPr lang="en-US" altLang="en-US" sz="1800"/>
          </a:p>
        </p:txBody>
      </p:sp>
      <p:sp>
        <p:nvSpPr>
          <p:cNvPr id="92168" name="tower">
            <a:extLst>
              <a:ext uri="{FF2B5EF4-FFF2-40B4-BE49-F238E27FC236}">
                <a16:creationId xmlns:a16="http://schemas.microsoft.com/office/drawing/2014/main" id="{47F71F4E-3DB0-4A5B-A669-C1B85E8E9CD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003800" y="1722438"/>
            <a:ext cx="495300" cy="914400"/>
          </a:xfrm>
          <a:custGeom>
            <a:avLst/>
            <a:gdLst>
              <a:gd name="T0" fmla="*/ 0 w 21600"/>
              <a:gd name="T1" fmla="*/ 165691439 h 21600"/>
              <a:gd name="T2" fmla="*/ 80348552 w 21600"/>
              <a:gd name="T3" fmla="*/ 0 h 21600"/>
              <a:gd name="T4" fmla="*/ 130216938 w 21600"/>
              <a:gd name="T5" fmla="*/ 0 h 21600"/>
              <a:gd name="T6" fmla="*/ 260433876 w 21600"/>
              <a:gd name="T7" fmla="*/ 0 h 21600"/>
              <a:gd name="T8" fmla="*/ 260433876 w 21600"/>
              <a:gd name="T9" fmla="*/ 883763451 h 21600"/>
              <a:gd name="T10" fmla="*/ 260433876 w 21600"/>
              <a:gd name="T11" fmla="*/ 1473014961 h 21600"/>
              <a:gd name="T12" fmla="*/ 182858454 w 21600"/>
              <a:gd name="T13" fmla="*/ 1638706400 h 21600"/>
              <a:gd name="T14" fmla="*/ 127443809 w 21600"/>
              <a:gd name="T15" fmla="*/ 1638706400 h 21600"/>
              <a:gd name="T16" fmla="*/ 0 w 21600"/>
              <a:gd name="T17" fmla="*/ 1638706400 h 21600"/>
              <a:gd name="T18" fmla="*/ 0 w 21600"/>
              <a:gd name="T19" fmla="*/ 87458427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2169" name="AutoShape 9">
            <a:extLst>
              <a:ext uri="{FF2B5EF4-FFF2-40B4-BE49-F238E27FC236}">
                <a16:creationId xmlns:a16="http://schemas.microsoft.com/office/drawing/2014/main" id="{C9AD8D27-C37F-4358-BA22-ED68CD612E41}"/>
              </a:ext>
            </a:extLst>
          </p:cNvPr>
          <p:cNvCxnSpPr>
            <a:cxnSpLocks noChangeShapeType="1"/>
            <a:stCxn id="92166" idx="7"/>
            <a:endCxn id="92164" idx="0"/>
          </p:cNvCxnSpPr>
          <p:nvPr/>
        </p:nvCxnSpPr>
        <p:spPr bwMode="auto">
          <a:xfrm rot="16200000" flipH="1">
            <a:off x="3728245" y="2643981"/>
            <a:ext cx="671512" cy="657225"/>
          </a:xfrm>
          <a:prstGeom prst="bentConnector3">
            <a:avLst>
              <a:gd name="adj1" fmla="val 293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70" name="AutoShape 10">
            <a:extLst>
              <a:ext uri="{FF2B5EF4-FFF2-40B4-BE49-F238E27FC236}">
                <a16:creationId xmlns:a16="http://schemas.microsoft.com/office/drawing/2014/main" id="{E38CDAC1-187C-44A4-B56E-D19F688B1CF1}"/>
              </a:ext>
            </a:extLst>
          </p:cNvPr>
          <p:cNvCxnSpPr>
            <a:cxnSpLocks noChangeShapeType="1"/>
            <a:stCxn id="92168" idx="7"/>
            <a:endCxn id="92164" idx="0"/>
          </p:cNvCxnSpPr>
          <p:nvPr/>
        </p:nvCxnSpPr>
        <p:spPr bwMode="auto">
          <a:xfrm rot="5400000">
            <a:off x="4483895" y="2545556"/>
            <a:ext cx="671512" cy="854075"/>
          </a:xfrm>
          <a:prstGeom prst="bentConnector3">
            <a:avLst>
              <a:gd name="adj1" fmla="val 288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71" name="computr2">
            <a:extLst>
              <a:ext uri="{FF2B5EF4-FFF2-40B4-BE49-F238E27FC236}">
                <a16:creationId xmlns:a16="http://schemas.microsoft.com/office/drawing/2014/main" id="{DF793D14-9E67-4BC5-AA21-4FF66900312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473325" y="4953000"/>
            <a:ext cx="825500" cy="609600"/>
          </a:xfrm>
          <a:custGeom>
            <a:avLst/>
            <a:gdLst>
              <a:gd name="T0" fmla="*/ 602856191 w 21600"/>
              <a:gd name="T1" fmla="*/ 0 h 21600"/>
              <a:gd name="T2" fmla="*/ 602856191 w 21600"/>
              <a:gd name="T3" fmla="*/ 485542646 h 21600"/>
              <a:gd name="T4" fmla="*/ 967137647 w 21600"/>
              <a:gd name="T5" fmla="*/ 0 h 21600"/>
              <a:gd name="T6" fmla="*/ 238574774 w 21600"/>
              <a:gd name="T7" fmla="*/ 0 h 21600"/>
              <a:gd name="T8" fmla="*/ 238574774 w 21600"/>
              <a:gd name="T9" fmla="*/ 261451485 h 21600"/>
              <a:gd name="T10" fmla="*/ 967137647 w 21600"/>
              <a:gd name="T11" fmla="*/ 261451485 h 21600"/>
              <a:gd name="T12" fmla="*/ 238574774 w 21600"/>
              <a:gd name="T13" fmla="*/ 130736509 h 21600"/>
              <a:gd name="T14" fmla="*/ 967137647 w 21600"/>
              <a:gd name="T15" fmla="*/ 130736509 h 21600"/>
              <a:gd name="T16" fmla="*/ 1050979554 w 21600"/>
              <a:gd name="T17" fmla="*/ 354828433 h 21600"/>
              <a:gd name="T18" fmla="*/ 154732867 w 21600"/>
              <a:gd name="T19" fmla="*/ 35482843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2" name="computr2">
            <a:extLst>
              <a:ext uri="{FF2B5EF4-FFF2-40B4-BE49-F238E27FC236}">
                <a16:creationId xmlns:a16="http://schemas.microsoft.com/office/drawing/2014/main" id="{49B1C1CC-B9A1-4CAA-ACDC-209BC424D43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16325" y="4953000"/>
            <a:ext cx="825500" cy="609600"/>
          </a:xfrm>
          <a:custGeom>
            <a:avLst/>
            <a:gdLst>
              <a:gd name="T0" fmla="*/ 602856191 w 21600"/>
              <a:gd name="T1" fmla="*/ 0 h 21600"/>
              <a:gd name="T2" fmla="*/ 602856191 w 21600"/>
              <a:gd name="T3" fmla="*/ 485542646 h 21600"/>
              <a:gd name="T4" fmla="*/ 967137647 w 21600"/>
              <a:gd name="T5" fmla="*/ 0 h 21600"/>
              <a:gd name="T6" fmla="*/ 238574774 w 21600"/>
              <a:gd name="T7" fmla="*/ 0 h 21600"/>
              <a:gd name="T8" fmla="*/ 238574774 w 21600"/>
              <a:gd name="T9" fmla="*/ 261451485 h 21600"/>
              <a:gd name="T10" fmla="*/ 967137647 w 21600"/>
              <a:gd name="T11" fmla="*/ 261451485 h 21600"/>
              <a:gd name="T12" fmla="*/ 238574774 w 21600"/>
              <a:gd name="T13" fmla="*/ 130736509 h 21600"/>
              <a:gd name="T14" fmla="*/ 967137647 w 21600"/>
              <a:gd name="T15" fmla="*/ 130736509 h 21600"/>
              <a:gd name="T16" fmla="*/ 1050979554 w 21600"/>
              <a:gd name="T17" fmla="*/ 354828433 h 21600"/>
              <a:gd name="T18" fmla="*/ 154732867 w 21600"/>
              <a:gd name="T19" fmla="*/ 35482843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3" name="computr2">
            <a:extLst>
              <a:ext uri="{FF2B5EF4-FFF2-40B4-BE49-F238E27FC236}">
                <a16:creationId xmlns:a16="http://schemas.microsoft.com/office/drawing/2014/main" id="{2C9F9404-CC44-4AAA-9F16-3336CD12847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759325" y="4953000"/>
            <a:ext cx="825500" cy="609600"/>
          </a:xfrm>
          <a:custGeom>
            <a:avLst/>
            <a:gdLst>
              <a:gd name="T0" fmla="*/ 602856191 w 21600"/>
              <a:gd name="T1" fmla="*/ 0 h 21600"/>
              <a:gd name="T2" fmla="*/ 602856191 w 21600"/>
              <a:gd name="T3" fmla="*/ 485542646 h 21600"/>
              <a:gd name="T4" fmla="*/ 967137647 w 21600"/>
              <a:gd name="T5" fmla="*/ 0 h 21600"/>
              <a:gd name="T6" fmla="*/ 238574774 w 21600"/>
              <a:gd name="T7" fmla="*/ 0 h 21600"/>
              <a:gd name="T8" fmla="*/ 238574774 w 21600"/>
              <a:gd name="T9" fmla="*/ 261451485 h 21600"/>
              <a:gd name="T10" fmla="*/ 967137647 w 21600"/>
              <a:gd name="T11" fmla="*/ 261451485 h 21600"/>
              <a:gd name="T12" fmla="*/ 238574774 w 21600"/>
              <a:gd name="T13" fmla="*/ 130736509 h 21600"/>
              <a:gd name="T14" fmla="*/ 967137647 w 21600"/>
              <a:gd name="T15" fmla="*/ 130736509 h 21600"/>
              <a:gd name="T16" fmla="*/ 1050979554 w 21600"/>
              <a:gd name="T17" fmla="*/ 354828433 h 21600"/>
              <a:gd name="T18" fmla="*/ 154732867 w 21600"/>
              <a:gd name="T19" fmla="*/ 35482843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4" name="computr2">
            <a:extLst>
              <a:ext uri="{FF2B5EF4-FFF2-40B4-BE49-F238E27FC236}">
                <a16:creationId xmlns:a16="http://schemas.microsoft.com/office/drawing/2014/main" id="{A36E35B6-F64C-43CB-BCF8-8F41856FDCB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978525" y="4953000"/>
            <a:ext cx="825500" cy="609600"/>
          </a:xfrm>
          <a:custGeom>
            <a:avLst/>
            <a:gdLst>
              <a:gd name="T0" fmla="*/ 602856191 w 21600"/>
              <a:gd name="T1" fmla="*/ 0 h 21600"/>
              <a:gd name="T2" fmla="*/ 602856191 w 21600"/>
              <a:gd name="T3" fmla="*/ 485542646 h 21600"/>
              <a:gd name="T4" fmla="*/ 967137647 w 21600"/>
              <a:gd name="T5" fmla="*/ 0 h 21600"/>
              <a:gd name="T6" fmla="*/ 238574774 w 21600"/>
              <a:gd name="T7" fmla="*/ 0 h 21600"/>
              <a:gd name="T8" fmla="*/ 238574774 w 21600"/>
              <a:gd name="T9" fmla="*/ 261451485 h 21600"/>
              <a:gd name="T10" fmla="*/ 967137647 w 21600"/>
              <a:gd name="T11" fmla="*/ 261451485 h 21600"/>
              <a:gd name="T12" fmla="*/ 238574774 w 21600"/>
              <a:gd name="T13" fmla="*/ 130736509 h 21600"/>
              <a:gd name="T14" fmla="*/ 967137647 w 21600"/>
              <a:gd name="T15" fmla="*/ 130736509 h 21600"/>
              <a:gd name="T16" fmla="*/ 1050979554 w 21600"/>
              <a:gd name="T17" fmla="*/ 354828433 h 21600"/>
              <a:gd name="T18" fmla="*/ 154732867 w 21600"/>
              <a:gd name="T19" fmla="*/ 35482843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5" name="Rectangle 15">
            <a:extLst>
              <a:ext uri="{FF2B5EF4-FFF2-40B4-BE49-F238E27FC236}">
                <a16:creationId xmlns:a16="http://schemas.microsoft.com/office/drawing/2014/main" id="{1BDC9E0F-B9AB-422E-971E-209D754C3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56388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Console</a:t>
            </a:r>
            <a:endParaRPr lang="en-US" altLang="en-US" sz="1800"/>
          </a:p>
        </p:txBody>
      </p:sp>
      <p:cxnSp>
        <p:nvCxnSpPr>
          <p:cNvPr id="92176" name="AutoShape 16">
            <a:extLst>
              <a:ext uri="{FF2B5EF4-FFF2-40B4-BE49-F238E27FC236}">
                <a16:creationId xmlns:a16="http://schemas.microsoft.com/office/drawing/2014/main" id="{748B3F17-4403-42D4-B830-9DD8DE0ECDCD}"/>
              </a:ext>
            </a:extLst>
          </p:cNvPr>
          <p:cNvCxnSpPr>
            <a:cxnSpLocks noChangeShapeType="1"/>
            <a:stCxn id="92171" idx="0"/>
            <a:endCxn id="92164" idx="2"/>
          </p:cNvCxnSpPr>
          <p:nvPr/>
        </p:nvCxnSpPr>
        <p:spPr bwMode="auto">
          <a:xfrm rot="-5400000">
            <a:off x="3051969" y="3612356"/>
            <a:ext cx="1174750" cy="1506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77" name="AutoShape 17">
            <a:extLst>
              <a:ext uri="{FF2B5EF4-FFF2-40B4-BE49-F238E27FC236}">
                <a16:creationId xmlns:a16="http://schemas.microsoft.com/office/drawing/2014/main" id="{6C183B4C-2580-4102-B24D-7F1B365962FD}"/>
              </a:ext>
            </a:extLst>
          </p:cNvPr>
          <p:cNvCxnSpPr>
            <a:cxnSpLocks noChangeShapeType="1"/>
            <a:stCxn id="92172" idx="0"/>
            <a:endCxn id="92164" idx="2"/>
          </p:cNvCxnSpPr>
          <p:nvPr/>
        </p:nvCxnSpPr>
        <p:spPr bwMode="auto">
          <a:xfrm rot="-5400000">
            <a:off x="3623469" y="4183856"/>
            <a:ext cx="1174750" cy="363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78" name="AutoShape 18">
            <a:extLst>
              <a:ext uri="{FF2B5EF4-FFF2-40B4-BE49-F238E27FC236}">
                <a16:creationId xmlns:a16="http://schemas.microsoft.com/office/drawing/2014/main" id="{9F3385F1-340A-49B4-A0D8-2F24A1F2FC8B}"/>
              </a:ext>
            </a:extLst>
          </p:cNvPr>
          <p:cNvCxnSpPr>
            <a:cxnSpLocks noChangeShapeType="1"/>
            <a:stCxn id="92173" idx="0"/>
            <a:endCxn id="92164" idx="2"/>
          </p:cNvCxnSpPr>
          <p:nvPr/>
        </p:nvCxnSpPr>
        <p:spPr bwMode="auto">
          <a:xfrm rot="5400000" flipH="1">
            <a:off x="4194969" y="3975894"/>
            <a:ext cx="1174750" cy="779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79" name="AutoShape 19">
            <a:extLst>
              <a:ext uri="{FF2B5EF4-FFF2-40B4-BE49-F238E27FC236}">
                <a16:creationId xmlns:a16="http://schemas.microsoft.com/office/drawing/2014/main" id="{BCF69E32-8D4C-4F72-8581-7B931A76F09B}"/>
              </a:ext>
            </a:extLst>
          </p:cNvPr>
          <p:cNvCxnSpPr>
            <a:cxnSpLocks noChangeShapeType="1"/>
            <a:stCxn id="92174" idx="0"/>
            <a:endCxn id="92164" idx="2"/>
          </p:cNvCxnSpPr>
          <p:nvPr/>
        </p:nvCxnSpPr>
        <p:spPr bwMode="auto">
          <a:xfrm rot="5400000" flipH="1">
            <a:off x="4804569" y="3366294"/>
            <a:ext cx="1174750" cy="19986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80" name="AutoShape 20">
            <a:extLst>
              <a:ext uri="{FF2B5EF4-FFF2-40B4-BE49-F238E27FC236}">
                <a16:creationId xmlns:a16="http://schemas.microsoft.com/office/drawing/2014/main" id="{2FF1653B-DEC2-4823-AEC9-47FC32D72C88}"/>
              </a:ext>
            </a:extLst>
          </p:cNvPr>
          <p:cNvCxnSpPr>
            <a:cxnSpLocks noChangeShapeType="1"/>
            <a:stCxn id="92163" idx="2"/>
            <a:endCxn id="92164" idx="1"/>
          </p:cNvCxnSpPr>
          <p:nvPr/>
        </p:nvCxnSpPr>
        <p:spPr bwMode="auto">
          <a:xfrm>
            <a:off x="2286000" y="3543300"/>
            <a:ext cx="12779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81" name="AutoShape 21">
            <a:extLst>
              <a:ext uri="{FF2B5EF4-FFF2-40B4-BE49-F238E27FC236}">
                <a16:creationId xmlns:a16="http://schemas.microsoft.com/office/drawing/2014/main" id="{ABE2B98A-91C3-4E63-AA5D-B4303CA8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412875"/>
            <a:ext cx="1584325" cy="503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sensor</a:t>
            </a:r>
          </a:p>
        </p:txBody>
      </p:sp>
      <p:sp>
        <p:nvSpPr>
          <p:cNvPr id="92182" name="AutoShape 22">
            <a:extLst>
              <a:ext uri="{FF2B5EF4-FFF2-40B4-BE49-F238E27FC236}">
                <a16:creationId xmlns:a16="http://schemas.microsoft.com/office/drawing/2014/main" id="{7F58830D-388B-439D-A372-E8BFDC66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717925"/>
            <a:ext cx="1584325" cy="503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sensor</a:t>
            </a:r>
          </a:p>
        </p:txBody>
      </p:sp>
      <p:sp>
        <p:nvSpPr>
          <p:cNvPr id="92183" name="AutoShape 23">
            <a:extLst>
              <a:ext uri="{FF2B5EF4-FFF2-40B4-BE49-F238E27FC236}">
                <a16:creationId xmlns:a16="http://schemas.microsoft.com/office/drawing/2014/main" id="{44890136-7FA3-4C59-BE4B-103DD6BA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1584325" cy="503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sensor</a:t>
            </a:r>
          </a:p>
        </p:txBody>
      </p:sp>
      <p:sp>
        <p:nvSpPr>
          <p:cNvPr id="92184" name="Text Box 24">
            <a:extLst>
              <a:ext uri="{FF2B5EF4-FFF2-40B4-BE49-F238E27FC236}">
                <a16:creationId xmlns:a16="http://schemas.microsoft.com/office/drawing/2014/main" id="{AFCD2506-0F1B-48DD-90C1-9C6A5B4E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589588"/>
            <a:ext cx="233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internal network</a:t>
            </a:r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0FEFCFE9-92C9-4008-98C5-98DD7C407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196975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perimeter network</a:t>
            </a:r>
          </a:p>
        </p:txBody>
      </p:sp>
      <p:cxnSp>
        <p:nvCxnSpPr>
          <p:cNvPr id="92186" name="AutoShape 26">
            <a:extLst>
              <a:ext uri="{FF2B5EF4-FFF2-40B4-BE49-F238E27FC236}">
                <a16:creationId xmlns:a16="http://schemas.microsoft.com/office/drawing/2014/main" id="{B373FAF8-46FA-4EB7-A014-3DFC1D9CA43B}"/>
              </a:ext>
            </a:extLst>
          </p:cNvPr>
          <p:cNvCxnSpPr>
            <a:cxnSpLocks noChangeShapeType="1"/>
            <a:stCxn id="92183" idx="2"/>
            <a:endCxn id="92166" idx="9"/>
          </p:cNvCxnSpPr>
          <p:nvPr/>
        </p:nvCxnSpPr>
        <p:spPr bwMode="auto">
          <a:xfrm rot="16200000" flipH="1">
            <a:off x="2445544" y="1162844"/>
            <a:ext cx="293687" cy="18002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87" name="AutoShape 27">
            <a:extLst>
              <a:ext uri="{FF2B5EF4-FFF2-40B4-BE49-F238E27FC236}">
                <a16:creationId xmlns:a16="http://schemas.microsoft.com/office/drawing/2014/main" id="{8C460A9A-29A6-439A-9B49-97A821FC9619}"/>
              </a:ext>
            </a:extLst>
          </p:cNvPr>
          <p:cNvCxnSpPr>
            <a:cxnSpLocks noChangeShapeType="1"/>
            <a:stCxn id="92181" idx="2"/>
            <a:endCxn id="92168" idx="4"/>
          </p:cNvCxnSpPr>
          <p:nvPr/>
        </p:nvCxnSpPr>
        <p:spPr bwMode="auto">
          <a:xfrm rot="5400000">
            <a:off x="6253956" y="1161257"/>
            <a:ext cx="300037" cy="1809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88" name="AutoShape 28">
            <a:extLst>
              <a:ext uri="{FF2B5EF4-FFF2-40B4-BE49-F238E27FC236}">
                <a16:creationId xmlns:a16="http://schemas.microsoft.com/office/drawing/2014/main" id="{228D0F6B-88F4-4C15-A5E6-769D6618A842}"/>
              </a:ext>
            </a:extLst>
          </p:cNvPr>
          <p:cNvCxnSpPr>
            <a:cxnSpLocks noChangeShapeType="1"/>
            <a:stCxn id="92182" idx="2"/>
            <a:endCxn id="92174" idx="7"/>
          </p:cNvCxnSpPr>
          <p:nvPr/>
        </p:nvCxnSpPr>
        <p:spPr bwMode="auto">
          <a:xfrm rot="5400000">
            <a:off x="6527007" y="4334669"/>
            <a:ext cx="895350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F457682-B365-4CA9-B3BA-B8CD7A8E7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IDS Response Options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1C97400-AFDA-492A-8625-C2F89E247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Notify: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NIDS: alarm to console, email, SNMP trap, view active 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HIDS: alarm to console, email, SNMP trap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Store: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NIDS: log summary, log network 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HIDS: log summary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Action: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NIDS: kill connection (TCP reset), reconfigure firewall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HIDS: terminate user log in, disable user account, restore index.html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8FC8A0-0588-4F60-AB85-5BA1E61C6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Domain Name System – DNS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9319EB7-B4EA-44F0-8B52-249FDC2DB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Distributed directory service for domain names (host names) used for: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look up IP address for host name, host name for IP address.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anti-spam: Sender Policy Framework uses DNS records.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basis for same origin policies applied by web browsers.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Various types of </a:t>
            </a:r>
            <a:r>
              <a:rPr lang="en-GB" altLang="en-US" sz="2400">
                <a:solidFill>
                  <a:schemeClr val="accent2"/>
                </a:solidFill>
              </a:rPr>
              <a:t>resource records</a:t>
            </a:r>
            <a:r>
              <a:rPr lang="en-GB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Host names and IP addresses collected in </a:t>
            </a:r>
            <a:r>
              <a:rPr lang="en-GB" altLang="en-US" sz="2400">
                <a:solidFill>
                  <a:schemeClr val="accent2"/>
                </a:solidFill>
              </a:rPr>
              <a:t>zones</a:t>
            </a:r>
            <a:r>
              <a:rPr lang="en-GB" altLang="en-US" sz="2400"/>
              <a:t> managed by authoritative name servers.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Protocols such as BIND, MSDNS, PowerDNS, DJBDNS, for resolving host names to IP addresses.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 will explain issues at a general, simplified level.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0120144-E2A9-4FDF-81F9-62262B798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60648"/>
            <a:ext cx="7772400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Dangers of Automated Response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90D07AB-36E0-4062-87AC-E1BF7875B1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Attacker tricks IDS to respond, but response aimed at innocent target (say, by spoofing source IP address).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Remember collateral spam?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Users locked out of their accounts because of false positives.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Repeated e-mail notification becomes a denial of service attack on sysadmin’s e-mail account;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Repeated restoration of index.html from CD reduces website availability.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87643F1-8ED7-4911-9C15-365F148EF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IDS – Main Challenges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3096701-6C26-4C2D-8CB1-1ABD81714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Collecting and evaluating large amounts of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Combine events for more compact presentation.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False positives, false negatives.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Life intrusion detection systems generate lots of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DMZ with 60 hosts, monitored 7 days by NIDS with 244 signatures: 771,733 alerts created.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Data mining applied for extracting useful information from such data collections.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Context-aware systems filter out attacks that are irrelevant for the systems being monitored.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Ignore attacks on software or services you are not running.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A27024F-88EB-47AE-B441-F70900BBE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Honeypots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AD87E93-F631-4005-A6E1-C436AD130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How to detect zero-day exploits? There is no attack signature yet.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How to “collect” new attacks for the knowledge base?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Put systems online that mimic production systems but do not contain “real” data; anything observed on these systems is an attack.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Honeypot: </a:t>
            </a:r>
            <a:r>
              <a:rPr lang="en-GB" altLang="en-US" sz="2400">
                <a:solidFill>
                  <a:schemeClr val="accent2"/>
                </a:solidFill>
              </a:rPr>
              <a:t>“… a resource whose value is being attacked or compromised”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Laurence Spitzner, “The value of honeypots”, SecurityFocus, October 2001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Honeypot: technology to track, learn and gather evidence of hacker activities.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94CAA75-5FEB-48C8-B4EF-C8137B7AE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Honeypot Types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644D962-57BE-4974-B393-7B429099A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Level of Involvement: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Low interaction: port listeners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Mid interaction: fake daemons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High interaction: real services</a:t>
            </a:r>
            <a:endParaRPr lang="en-GB" altLang="en-US" sz="800"/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Quality of information acquired increases with level of interaction.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‘Intelligent’ attackers will avoid obvious honeypots; tools for detecting honeypots exist.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Risk that honeypot can be used as staging post in an attack increases with level of interaction.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Pretending to be a honeypot has been proposed as a defence method.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ACEC5C4-93B0-488F-B52D-793619BDF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Honeynet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45EF10E-FC36-41F0-B46F-4775C98D7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943350"/>
          </a:xfrm>
        </p:spPr>
        <p:txBody>
          <a:bodyPr/>
          <a:lstStyle/>
          <a:p>
            <a:pPr eaLnBrk="1" hangingPunct="1"/>
            <a:r>
              <a:rPr lang="en-GB" altLang="en-US" sz="2400"/>
              <a:t>Network of honeypots.</a:t>
            </a:r>
          </a:p>
          <a:p>
            <a:pPr eaLnBrk="1" hangingPunct="1"/>
            <a:r>
              <a:rPr lang="en-GB" altLang="en-US" sz="2400"/>
              <a:t>Supplemented by firewalls and intrusion detection systems – Honeywall. </a:t>
            </a:r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Advantages:</a:t>
            </a:r>
          </a:p>
          <a:p>
            <a:pPr lvl="1" eaLnBrk="1" hangingPunct="1"/>
            <a:r>
              <a:rPr lang="en-GB" altLang="en-US" sz="2000"/>
              <a:t>“More realistic” environment</a:t>
            </a:r>
          </a:p>
          <a:p>
            <a:pPr lvl="1" eaLnBrk="1" hangingPunct="1"/>
            <a:r>
              <a:rPr lang="en-GB" altLang="en-US" sz="2000"/>
              <a:t>Improved possibilities to collect data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DB62143-AA73-451B-A5A6-6944BC484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Summary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4150F2B-9CF4-452E-B94A-C49D22984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/>
            <a:r>
              <a:rPr lang="en-GB" altLang="en-US" sz="2400"/>
              <a:t>Apply prevention, detection and reaction in combination. </a:t>
            </a:r>
          </a:p>
          <a:p>
            <a:pPr eaLnBrk="1" hangingPunct="1"/>
            <a:r>
              <a:rPr lang="en-GB" altLang="en-US" sz="2400"/>
              <a:t>IDS useful second line of defence (in addition to firewalls, cryptographic protocols, etc.).</a:t>
            </a:r>
          </a:p>
          <a:p>
            <a:pPr eaLnBrk="1" hangingPunct="1"/>
            <a:r>
              <a:rPr lang="en-GB" altLang="en-US" sz="2400"/>
              <a:t>IDS deployment, customisation and management is generally not straightforward.</a:t>
            </a:r>
          </a:p>
          <a:p>
            <a:pPr eaLnBrk="1" hangingPunct="1"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Anomalies are not necessarily attacks.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57217EB-37CC-4BCC-9894-1F58A2D4C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DNS Infrastructure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C9FDCDE-D9AA-43A2-ADBE-921BABF7F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13 root servers</a:t>
            </a:r>
            <a:r>
              <a:rPr lang="en-GB" altLang="en-US" sz="2400"/>
              <a:t>; all name servers configured with the IP addresses of these root servers.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Global Top Level Domain</a:t>
            </a:r>
            <a:r>
              <a:rPr lang="en-GB" altLang="en-US" sz="2400"/>
              <a:t> (GTLD) servers for top level domains: .com, .net, .cn,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There can be more than one GTLD server per TLD.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Root servers know about GTLD servers.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Authoritative name servers</a:t>
            </a:r>
            <a:r>
              <a:rPr lang="en-GB" altLang="en-US" sz="2400"/>
              <a:t> provide mapping between host names and IP addresses for their zone.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GTLD servers know authoritative name servers in their TLD.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Recursive name servers</a:t>
            </a:r>
            <a:r>
              <a:rPr lang="en-GB" altLang="en-US" sz="2400"/>
              <a:t> pass client requests on to other name servers and </a:t>
            </a:r>
            <a:r>
              <a:rPr lang="en-GB" altLang="en-US" sz="2400">
                <a:solidFill>
                  <a:schemeClr val="accent2"/>
                </a:solidFill>
              </a:rPr>
              <a:t>cache</a:t>
            </a:r>
            <a:r>
              <a:rPr lang="en-GB" altLang="en-US" sz="2400"/>
              <a:t> answers received.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2F2210D-0B75-4AB3-B03E-A7BBE0DB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638" y="260350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 Address Lookup – Simplified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72460FA-47CC-41FA-8CC3-371DA5B96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89888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/>
              <a:t>Client sends request to its local recursive name server asking to resolve a host name (target).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Recursive name server refers request to one of the root servers.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Root server returns list of GTLD servers for the target’s TLD; also sends </a:t>
            </a:r>
            <a:r>
              <a:rPr lang="en-GB" altLang="en-US" sz="2000">
                <a:solidFill>
                  <a:schemeClr val="accent2"/>
                </a:solidFill>
              </a:rPr>
              <a:t>glue records</a:t>
            </a:r>
            <a:r>
              <a:rPr lang="en-GB" altLang="en-US" sz="2000"/>
              <a:t> that give the IP addresses of those servers.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Recursive name server refers request to one of the GTLD servers.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GTLD server returns list of authoritative name server for the target’s domain, together with their IP addresses (glue records).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Local recursive name server refers the request to one of the authoritative name servers.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Authoritative mail server provides </a:t>
            </a:r>
            <a:r>
              <a:rPr lang="en-GB" altLang="en-US" sz="2000">
                <a:solidFill>
                  <a:schemeClr val="accent2"/>
                </a:solidFill>
              </a:rPr>
              <a:t>authoritative answer</a:t>
            </a:r>
            <a:r>
              <a:rPr lang="en-GB" altLang="en-US" sz="2000"/>
              <a:t> with IP address to local name server.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Local recursive name server sends answer to client.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5345</Words>
  <Application>Microsoft Office PowerPoint</Application>
  <PresentationFormat>Overhead</PresentationFormat>
  <Paragraphs>594</Paragraphs>
  <Slides>75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Times</vt:lpstr>
      <vt:lpstr>Wingdings</vt:lpstr>
      <vt:lpstr>1_Standarddesign</vt:lpstr>
      <vt:lpstr>502049 – Introduction to Information Security</vt:lpstr>
      <vt:lpstr>Agenda</vt:lpstr>
      <vt:lpstr>Net Adversary</vt:lpstr>
      <vt:lpstr>TCP Session Hijacking</vt:lpstr>
      <vt:lpstr>TCP SYN Flooding Attacks </vt:lpstr>
      <vt:lpstr>Domain Name System (DNS)</vt:lpstr>
      <vt:lpstr>Domain Name System – DNS</vt:lpstr>
      <vt:lpstr>DNS Infrastructure</vt:lpstr>
      <vt:lpstr>IP Address Lookup – Simplified </vt:lpstr>
      <vt:lpstr>Name resolution</vt:lpstr>
      <vt:lpstr>Cache &amp; Time-to-live</vt:lpstr>
      <vt:lpstr>Light-weight Authentication</vt:lpstr>
      <vt:lpstr>Authentication – Security? </vt:lpstr>
      <vt:lpstr>Compromising Authentication </vt:lpstr>
      <vt:lpstr>Predictable Challenges</vt:lpstr>
      <vt:lpstr>Bailiwick Checking</vt:lpstr>
      <vt:lpstr>DNS Attack – Next Try</vt:lpstr>
      <vt:lpstr>Dan Kaminsky’s Attack (2008)</vt:lpstr>
      <vt:lpstr>Dan Kaminsky’s Attack</vt:lpstr>
      <vt:lpstr>Severity of Attack</vt:lpstr>
      <vt:lpstr>Countermeasures</vt:lpstr>
      <vt:lpstr>Split-split Name Server</vt:lpstr>
      <vt:lpstr>Trust Levels [RFC 2181]</vt:lpstr>
      <vt:lpstr>DNSSec</vt:lpstr>
      <vt:lpstr>DNSSec – Authentication </vt:lpstr>
      <vt:lpstr>DNSSec – Authentication chain</vt:lpstr>
      <vt:lpstr>DNS Rebinding Attacks</vt:lpstr>
      <vt:lpstr>DNS Rebinding </vt:lpstr>
      <vt:lpstr>DNS Rebinding Attack </vt:lpstr>
      <vt:lpstr>DNS Rebinding Attack </vt:lpstr>
      <vt:lpstr>DNS Rebinding Attack</vt:lpstr>
      <vt:lpstr>DNS Rebinding Attack </vt:lpstr>
      <vt:lpstr>DNS Rebinding Attack</vt:lpstr>
      <vt:lpstr>Firewalls</vt:lpstr>
      <vt:lpstr>Introduction</vt:lpstr>
      <vt:lpstr>Firewall</vt:lpstr>
      <vt:lpstr>Purpose</vt:lpstr>
      <vt:lpstr>Types of Firewalls</vt:lpstr>
      <vt:lpstr>Packet Filter</vt:lpstr>
      <vt:lpstr>Example</vt:lpstr>
      <vt:lpstr>Stateful Packet Filter</vt:lpstr>
      <vt:lpstr>Stateful Packet Filter &amp; FTP</vt:lpstr>
      <vt:lpstr>Circuit-level proxy</vt:lpstr>
      <vt:lpstr>Application-level Proxy</vt:lpstr>
      <vt:lpstr>Application-level Proxy</vt:lpstr>
      <vt:lpstr>Firewall Policies</vt:lpstr>
      <vt:lpstr>Firewall Policies – Eexamples </vt:lpstr>
      <vt:lpstr>Rule Order</vt:lpstr>
      <vt:lpstr>Typical Firewall Ruleset</vt:lpstr>
      <vt:lpstr>Firewall Location</vt:lpstr>
      <vt:lpstr>DMZ</vt:lpstr>
      <vt:lpstr>Firewalls – Limitations</vt:lpstr>
      <vt:lpstr>Intrusion Detection Systems</vt:lpstr>
      <vt:lpstr>Reminder: Security Strategies</vt:lpstr>
      <vt:lpstr>Comment</vt:lpstr>
      <vt:lpstr>Vulnerability Assessment</vt:lpstr>
      <vt:lpstr>Intrusion Detection Systems</vt:lpstr>
      <vt:lpstr>Knowledge-based IDS</vt:lpstr>
      <vt:lpstr>Knowledge-based IDS</vt:lpstr>
      <vt:lpstr>Behaviour-based IDS</vt:lpstr>
      <vt:lpstr>Behaviour-based IDS</vt:lpstr>
      <vt:lpstr>Anomaly Detection</vt:lpstr>
      <vt:lpstr>IDS Architecture</vt:lpstr>
      <vt:lpstr>HIDS &amp; NIDS</vt:lpstr>
      <vt:lpstr>Network-based IDS</vt:lpstr>
      <vt:lpstr>Placement of NIDS</vt:lpstr>
      <vt:lpstr>Host-based IDS</vt:lpstr>
      <vt:lpstr>Placement of HIDS</vt:lpstr>
      <vt:lpstr>IDS Response Options</vt:lpstr>
      <vt:lpstr>Dangers of Automated Response</vt:lpstr>
      <vt:lpstr>IDS – Main Challenges</vt:lpstr>
      <vt:lpstr>Honeypots</vt:lpstr>
      <vt:lpstr>Honeypot Types</vt:lpstr>
      <vt:lpstr>Honeynet</vt:lpstr>
      <vt:lpstr>Summary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htttuyen@gmail.com</cp:lastModifiedBy>
  <cp:revision>567</cp:revision>
  <cp:lastPrinted>1999-07-26T11:07:16Z</cp:lastPrinted>
  <dcterms:created xsi:type="dcterms:W3CDTF">1999-06-21T09:15:32Z</dcterms:created>
  <dcterms:modified xsi:type="dcterms:W3CDTF">2021-04-24T07:39:34Z</dcterms:modified>
</cp:coreProperties>
</file>