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80"/>
  </p:notesMasterIdLst>
  <p:handoutMasterIdLst>
    <p:handoutMasterId r:id="rId81"/>
  </p:handoutMasterIdLst>
  <p:sldIdLst>
    <p:sldId id="439" r:id="rId2"/>
    <p:sldId id="332" r:id="rId3"/>
    <p:sldId id="442" r:id="rId4"/>
    <p:sldId id="369" r:id="rId5"/>
    <p:sldId id="370" r:id="rId6"/>
    <p:sldId id="371" r:id="rId7"/>
    <p:sldId id="374" r:id="rId8"/>
    <p:sldId id="375" r:id="rId9"/>
    <p:sldId id="376" r:id="rId10"/>
    <p:sldId id="394" r:id="rId11"/>
    <p:sldId id="395" r:id="rId12"/>
    <p:sldId id="378" r:id="rId13"/>
    <p:sldId id="382" r:id="rId14"/>
    <p:sldId id="386" r:id="rId15"/>
    <p:sldId id="391" r:id="rId16"/>
    <p:sldId id="330" r:id="rId17"/>
    <p:sldId id="387" r:id="rId18"/>
    <p:sldId id="379" r:id="rId19"/>
    <p:sldId id="384" r:id="rId20"/>
    <p:sldId id="381" r:id="rId21"/>
    <p:sldId id="334" r:id="rId22"/>
    <p:sldId id="335" r:id="rId23"/>
    <p:sldId id="430" r:id="rId24"/>
    <p:sldId id="431" r:id="rId25"/>
    <p:sldId id="432" r:id="rId26"/>
    <p:sldId id="328" r:id="rId27"/>
    <p:sldId id="336" r:id="rId28"/>
    <p:sldId id="398" r:id="rId29"/>
    <p:sldId id="437" r:id="rId30"/>
    <p:sldId id="400" r:id="rId31"/>
    <p:sldId id="401" r:id="rId32"/>
    <p:sldId id="438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351" r:id="rId42"/>
    <p:sldId id="364" r:id="rId43"/>
    <p:sldId id="414" r:id="rId44"/>
    <p:sldId id="433" r:id="rId45"/>
    <p:sldId id="415" r:id="rId46"/>
    <p:sldId id="416" r:id="rId47"/>
    <p:sldId id="417" r:id="rId48"/>
    <p:sldId id="354" r:id="rId49"/>
    <p:sldId id="434" r:id="rId50"/>
    <p:sldId id="420" r:id="rId51"/>
    <p:sldId id="435" r:id="rId52"/>
    <p:sldId id="421" r:id="rId53"/>
    <p:sldId id="422" r:id="rId54"/>
    <p:sldId id="423" r:id="rId55"/>
    <p:sldId id="424" r:id="rId56"/>
    <p:sldId id="359" r:id="rId57"/>
    <p:sldId id="360" r:id="rId58"/>
    <p:sldId id="436" r:id="rId59"/>
    <p:sldId id="427" r:id="rId60"/>
    <p:sldId id="428" r:id="rId61"/>
    <p:sldId id="443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25" r:id="rId71"/>
    <p:sldId id="323" r:id="rId72"/>
    <p:sldId id="318" r:id="rId73"/>
    <p:sldId id="319" r:id="rId74"/>
    <p:sldId id="320" r:id="rId75"/>
    <p:sldId id="321" r:id="rId76"/>
    <p:sldId id="322" r:id="rId77"/>
    <p:sldId id="429" r:id="rId78"/>
    <p:sldId id="273" r:id="rId79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00"/>
    <a:srgbClr val="006666"/>
    <a:srgbClr val="339966"/>
    <a:srgbClr val="97FFE4"/>
    <a:srgbClr val="FF00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6371" autoAdjust="0"/>
  </p:normalViewPr>
  <p:slideViewPr>
    <p:cSldViewPr>
      <p:cViewPr varScale="1">
        <p:scale>
          <a:sx n="58" d="100"/>
          <a:sy n="58" d="100"/>
        </p:scale>
        <p:origin x="15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0T18:46:45.26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772228-8F20-419E-8558-D0F22EEA5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5E8570F-DFE7-4224-8131-2C1E7F3A1838}" type="slidenum">
              <a:rPr lang="de-DE" altLang="en-US" sz="1200"/>
              <a:pPr/>
              <a:t>3</a:t>
            </a:fld>
            <a:endParaRPr lang="de-DE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3793A5-4E42-408D-8EE6-97BCBF26A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9366CFA-5F7E-485F-8204-E08FA2A96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76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1012E55-9C57-4A72-AFA5-610CE61C6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FFD96-6352-4F62-8228-4AA806F9D9B3}" type="slidenum">
              <a:rPr lang="en-US" altLang="en-US" b="0"/>
              <a:pPr/>
              <a:t>62</a:t>
            </a:fld>
            <a:endParaRPr lang="en-US" altLang="en-US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C24EB8C-9D63-4F5E-A61B-888401C45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18F833C-C6FA-417B-9171-20DE65AA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E224495-1859-473B-9759-0F9BABBC2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75A4CA-1F14-40A3-95D9-3C9436A15905}" type="slidenum">
              <a:rPr lang="en-US" altLang="en-US" b="0"/>
              <a:pPr/>
              <a:t>63</a:t>
            </a:fld>
            <a:endParaRPr lang="en-US" altLang="en-US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A18359A-BB8E-462F-9C40-DEAA6E64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2694508-8550-4990-B75C-18215E485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929A0BF-B598-4886-9AB1-393027141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59D580-07D2-478F-80E6-18967EB8762A}" type="slidenum">
              <a:rPr lang="en-US" altLang="en-US" b="0"/>
              <a:pPr/>
              <a:t>64</a:t>
            </a:fld>
            <a:endParaRPr lang="en-US" altLang="en-US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0E1581D-7207-4520-905D-FB26963CE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E188684-E544-4479-AA50-DF0DEFB32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46C57CF-D71F-4296-931D-8267A2738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2670D6-5A3D-479D-8788-966C08182312}" type="slidenum">
              <a:rPr lang="en-US" altLang="en-US" b="0"/>
              <a:pPr/>
              <a:t>65</a:t>
            </a:fld>
            <a:endParaRPr lang="en-US" altLang="en-US" b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083EC0B-B088-4F2E-A78A-791D8D2D7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1FED12C-7980-488D-9605-0985BCE45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88A6CEF-1668-4288-8716-DC5B373B3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E4B45B-E5A6-4C5F-B04E-9860C52B8602}" type="slidenum">
              <a:rPr lang="en-US" altLang="en-US" b="0"/>
              <a:pPr/>
              <a:t>66</a:t>
            </a:fld>
            <a:endParaRPr lang="en-US" altLang="en-US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4F08060-4EC2-4043-B66E-8CF63E347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5400239-F09D-4962-9851-77CA49B6B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131C320-8BFD-4256-A571-B162B9DC8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61E4F2-6DAC-4F8E-9348-51E630765C2D}" type="slidenum">
              <a:rPr lang="en-US" altLang="en-US" b="0"/>
              <a:pPr/>
              <a:t>67</a:t>
            </a:fld>
            <a:endParaRPr lang="en-US" altLang="en-US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4740E57-566E-4310-A764-49E70E9AB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7D08AF0-395B-4188-865E-8791843AA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93B3B22-4F87-4A63-87D7-76BA554F9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62B7A1-D227-4C07-B032-898E40BA387C}" type="slidenum">
              <a:rPr lang="en-US" altLang="en-US" b="0"/>
              <a:pPr/>
              <a:t>68</a:t>
            </a:fld>
            <a:endParaRPr lang="en-US" altLang="en-US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B0A75EE-8C20-47DA-9D36-8F0E8E1FA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3A95630-6A1E-4D6F-B662-4F2AE67A9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87DBB0B-1AF5-43C1-8C1E-3F52EC78A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2B7F1-8FB5-4FBD-A8C3-A86106872E90}" type="slidenum">
              <a:rPr lang="en-US" altLang="en-US" b="0"/>
              <a:pPr/>
              <a:t>69</a:t>
            </a:fld>
            <a:endParaRPr lang="en-US" altLang="en-US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3C2A9A7-0A4C-4CA4-80D0-A71C6F3AD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6D9BD59-DD28-46F8-B65F-2ECFB9DB5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1136F34-3040-4061-837B-F3C024AC7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16FD26-1F14-4E7C-99B5-E40692C614B5}" type="slidenum">
              <a:rPr lang="en-US" altLang="en-US" b="0"/>
              <a:pPr/>
              <a:t>71</a:t>
            </a:fld>
            <a:endParaRPr lang="en-US" altLang="en-US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88F152-959F-4EB4-B0D1-2FE7B467E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6BC28DA-6984-449F-B0FD-F5D02574A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0EB162C-D73F-448E-9B98-0EA44EB66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F90EC-CF1A-4FFD-BD0F-8867E10D06E8}" type="slidenum">
              <a:rPr lang="en-US" altLang="en-US" b="0"/>
              <a:pPr/>
              <a:t>72</a:t>
            </a:fld>
            <a:endParaRPr lang="en-US" altLang="en-US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16FA206-075E-4468-9B11-81E509EA4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B27A6ED-50A3-448C-A72E-9AE4ED0F4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Insider Fraud: Gian </a:t>
            </a:r>
            <a:r>
              <a:rPr lang="en-GB" altLang="en-US" dirty="0" err="1"/>
              <a:t>lận</a:t>
            </a:r>
            <a:r>
              <a:rPr lang="en-GB" altLang="en-US" dirty="0"/>
              <a:t> </a:t>
            </a:r>
            <a:r>
              <a:rPr lang="en-GB" altLang="en-US" dirty="0" err="1"/>
              <a:t>nội</a:t>
            </a:r>
            <a:r>
              <a:rPr lang="en-GB" altLang="en-US" dirty="0"/>
              <a:t> </a:t>
            </a:r>
            <a:r>
              <a:rPr lang="en-GB" altLang="en-US" dirty="0" err="1"/>
              <a:t>bộ</a:t>
            </a:r>
            <a:endParaRPr lang="en-GB" altLang="en-US" dirty="0"/>
          </a:p>
          <a:p>
            <a:r>
              <a:rPr lang="en-US" dirty="0"/>
              <a:t>Overdrafts: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gửi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46891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ADC5C07-47DB-4FB7-A439-95D7FC96C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A0C5B-FFB3-4D73-AB46-21CB59F9D877}" type="slidenum">
              <a:rPr lang="en-US" altLang="en-US" b="0"/>
              <a:pPr/>
              <a:t>73</a:t>
            </a:fld>
            <a:endParaRPr lang="en-US" altLang="en-US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68B72C0-A141-4482-9B09-F6BC63958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12534AF-A6DF-42A3-983E-A14DF158E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1465715-5EF7-4FF0-AEA7-A055427BF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D4C57D-FE60-4318-B390-9EED97C89F30}" type="slidenum">
              <a:rPr lang="en-US" altLang="en-US" b="0"/>
              <a:pPr/>
              <a:t>74</a:t>
            </a:fld>
            <a:endParaRPr lang="en-US" altLang="en-US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677454E-9DB9-4F37-828D-969D70B2E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E017E8C-8C7B-4ECE-AB36-73E166A0B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F6289C-5C1D-4A56-B629-E83C680D5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9B8D2-24F2-436D-AF26-E4AE6A535D5F}" type="slidenum">
              <a:rPr lang="en-US" altLang="en-US" b="0"/>
              <a:pPr/>
              <a:t>75</a:t>
            </a:fld>
            <a:endParaRPr lang="en-US" altLang="en-US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E411ECD-4C7B-49FF-9ADB-8BE63BD51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3DC9FB-E18B-415D-B4B8-E466F96A8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BEA9317-424F-47D2-AC4F-30973D639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60B11-EA4E-47A9-B470-FB2868451709}" type="slidenum">
              <a:rPr lang="en-US" altLang="en-US" b="0"/>
              <a:pPr/>
              <a:t>76</a:t>
            </a:fld>
            <a:endParaRPr lang="en-US" altLang="en-US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7048AB3-A5EF-4679-AAE4-B08BEA41A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47E1B4B-1983-457B-8586-D973F626A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Users have a right to know about defects in the products they purchase, just as they have a right to know about automobile recalls because of defects.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3400BC1-53B7-444C-924C-AA4F2DE84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4997F-ADB5-4C64-BF0A-0C4F9E6599FA}" type="slidenum">
              <a:rPr lang="en-US" altLang="en-US" b="0"/>
              <a:pPr/>
              <a:t>78</a:t>
            </a:fld>
            <a:endParaRPr lang="en-US" altLang="en-US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E9E9EC3-7D9B-4F22-A7E4-8C4DE1E43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C4E95E0-CC55-4B17-8FB5-EBC4E7290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929BA19-5E54-4ACB-83F9-7301EBCF0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819600E-272C-459C-BB05-16A19AAF63C0}" type="slidenum">
              <a:rPr lang="de-DE" altLang="en-US" sz="1200"/>
              <a:pPr/>
              <a:t>7</a:t>
            </a:fld>
            <a:endParaRPr lang="de-DE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C37FED9-1E91-49C5-9CE0-255AC6948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7D4972D-720A-4E9C-BFB4-C18AD2118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Port 1434: SQL Server Resolution Service Port</a:t>
            </a:r>
          </a:p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1200" dirty="0"/>
              <a:t>Nuisance: </a:t>
            </a:r>
            <a:r>
              <a:rPr lang="en-GB" altLang="en-US" sz="1200" dirty="0" err="1"/>
              <a:t>Phiền</a:t>
            </a:r>
            <a:r>
              <a:rPr lang="en-GB" altLang="en-US" sz="1200" dirty="0"/>
              <a:t> </a:t>
            </a:r>
            <a:r>
              <a:rPr lang="en-GB" altLang="en-US" sz="1200" dirty="0" err="1"/>
              <a:t>toái</a:t>
            </a:r>
            <a:r>
              <a:rPr lang="en-GB" altLang="en-US" sz="1200" dirty="0"/>
              <a:t>; stranded: </a:t>
            </a:r>
            <a:r>
              <a:rPr lang="en-GB" altLang="en-US" sz="1200" dirty="0" err="1"/>
              <a:t>mắc</a:t>
            </a:r>
            <a:r>
              <a:rPr lang="en-GB" altLang="en-US" sz="1200" dirty="0"/>
              <a:t> </a:t>
            </a:r>
            <a:r>
              <a:rPr lang="en-GB" altLang="en-US" sz="1200" dirty="0" err="1"/>
              <a:t>kẹt</a:t>
            </a:r>
            <a:r>
              <a:rPr lang="en-GB" altLang="en-US" sz="1200" dirty="0"/>
              <a:t>;</a:t>
            </a:r>
          </a:p>
          <a:p>
            <a:endParaRPr lang="en-GB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554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Telecomm Fraud: </a:t>
            </a:r>
            <a:r>
              <a:rPr lang="en-GB" altLang="en-US" dirty="0" err="1"/>
              <a:t>gian</a:t>
            </a:r>
            <a:r>
              <a:rPr lang="en-GB" altLang="en-US" dirty="0"/>
              <a:t> </a:t>
            </a:r>
            <a:r>
              <a:rPr lang="en-GB" altLang="en-US" dirty="0" err="1"/>
              <a:t>lận</a:t>
            </a:r>
            <a:r>
              <a:rPr lang="en-GB" altLang="en-US" dirty="0"/>
              <a:t> </a:t>
            </a:r>
            <a:r>
              <a:rPr lang="en-GB" altLang="en-US" dirty="0" err="1"/>
              <a:t>viễn</a:t>
            </a:r>
            <a:r>
              <a:rPr lang="en-GB" altLang="en-US" dirty="0"/>
              <a:t> </a:t>
            </a:r>
            <a:r>
              <a:rPr lang="en-GB" altLang="en-US" dirty="0" err="1"/>
              <a:t>thông</a:t>
            </a:r>
            <a:r>
              <a:rPr lang="en-GB" altLang="en-US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129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Payroll: </a:t>
            </a:r>
            <a:r>
              <a:rPr lang="en-US" dirty="0" err="1"/>
              <a:t>bảng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1048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C23A065-4A80-4862-B9D7-FC44591BA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FE74D4C-0420-4E19-92B5-8AB0F5520C46}" type="slidenum">
              <a:rPr lang="de-DE" altLang="en-US" sz="1200"/>
              <a:pPr/>
              <a:t>15</a:t>
            </a:fld>
            <a:endParaRPr lang="de-DE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48622A-ACEF-4BE3-9748-734507B66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344537E-E527-4224-A285-C18ABE272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772228-8F20-419E-8558-D0F22EEA5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5E8570F-DFE7-4224-8131-2C1E7F3A1838}" type="slidenum">
              <a:rPr lang="de-DE" altLang="en-US" sz="1200"/>
              <a:pPr/>
              <a:t>40</a:t>
            </a:fld>
            <a:endParaRPr lang="de-DE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3793A5-4E42-408D-8EE6-97BCBF26A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9366CFA-5F7E-485F-8204-E08FA2A96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772228-8F20-419E-8558-D0F22EEA5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5E8570F-DFE7-4224-8131-2C1E7F3A1838}" type="slidenum">
              <a:rPr lang="de-DE" altLang="en-US" sz="1200"/>
              <a:pPr/>
              <a:t>61</a:t>
            </a:fld>
            <a:endParaRPr lang="de-DE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3793A5-4E42-408D-8EE6-97BCBF26A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9366CFA-5F7E-485F-8204-E08FA2A96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972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EBBECF49-7A72-496E-8F62-2AFC90163B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058CBC78-BD20-4364-8E4C-A4E7904D61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goTDT-banquyen">
            <a:extLst>
              <a:ext uri="{FF2B5EF4-FFF2-40B4-BE49-F238E27FC236}">
                <a16:creationId xmlns:a16="http://schemas.microsoft.com/office/drawing/2014/main" id="{F35CB381-DAEF-4DB6-B1B4-8AE58841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02550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41438"/>
            <a:ext cx="7772400" cy="4967287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295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B769F51F-6E26-433F-A03A-B54AEAC37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9E655C5A-8D37-41A4-8003-D965D099C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0B368F5D-74AB-400F-B856-631B9AEE14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TDT-banquyen">
            <a:extLst>
              <a:ext uri="{FF2B5EF4-FFF2-40B4-BE49-F238E27FC236}">
                <a16:creationId xmlns:a16="http://schemas.microsoft.com/office/drawing/2014/main" id="{EAA62944-BC7D-4555-8B89-134A3564D7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TDT-banquyen">
            <a:extLst>
              <a:ext uri="{FF2B5EF4-FFF2-40B4-BE49-F238E27FC236}">
                <a16:creationId xmlns:a16="http://schemas.microsoft.com/office/drawing/2014/main" id="{9A8FF528-8F44-43EA-8752-D306394CF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TDT-banquyen">
            <a:extLst>
              <a:ext uri="{FF2B5EF4-FFF2-40B4-BE49-F238E27FC236}">
                <a16:creationId xmlns:a16="http://schemas.microsoft.com/office/drawing/2014/main" id="{1EF41903-B016-469D-9985-2C73961944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88FC0150-13B4-4BF7-B943-E5AC5B9FE3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196975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Chapter 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01-2020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2411413" y="6503214"/>
            <a:ext cx="460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502049–Introduction to information security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189462C-D9A2-492D-8DF4-24462673F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166688"/>
            <a:ext cx="5800725" cy="792162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502049 – Introduction to Information Security</a:t>
            </a:r>
            <a:endParaRPr lang="en-GB" altLang="en-US" dirty="0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3433AF43-DFE8-4A8D-888D-5681F535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0188"/>
            <a:ext cx="1872208" cy="26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8BE39E-9187-4F2F-921E-01D96620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442" y="1500181"/>
            <a:ext cx="2160240" cy="2648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F17B1-98B9-4EFB-9701-954E44F626CF}"/>
              </a:ext>
            </a:extLst>
          </p:cNvPr>
          <p:cNvSpPr txBox="1"/>
          <p:nvPr/>
        </p:nvSpPr>
        <p:spPr>
          <a:xfrm>
            <a:off x="4788024" y="4293096"/>
            <a:ext cx="114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Textbook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858E2-41DA-417C-87A2-2FE9740586C3}"/>
              </a:ext>
            </a:extLst>
          </p:cNvPr>
          <p:cNvSpPr txBox="1"/>
          <p:nvPr/>
        </p:nvSpPr>
        <p:spPr>
          <a:xfrm>
            <a:off x="6721996" y="4293096"/>
            <a:ext cx="209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Further readings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F5F40A-4F5F-41A3-995B-DB87B7136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/>
              <a:t>Newsticker</a:t>
            </a:r>
            <a:r>
              <a:rPr lang="en-GB" altLang="en-US" dirty="0"/>
              <a:t> (2008)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407E773-0C16-4D4C-B78C-1B87F34E4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30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RBS WorldPay belatedly admitted last week that hackers broke into its systems.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The attack against the electronic payment services firm leaves to </a:t>
            </a:r>
            <a:r>
              <a:rPr lang="en-GB" altLang="en-US" sz="2000" dirty="0" err="1"/>
              <a:t>to</a:t>
            </a:r>
            <a:r>
              <a:rPr lang="en-GB" altLang="en-US" sz="2000" dirty="0"/>
              <a:t> 1.5 million payroll and gift card holders in the US at risk of fraud. Up to 1.1 million social security records were also exposed as a result of the breach.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The attack has been linked to the fraudulent misuse of 100 payroll cards, all of which have since been deactivated.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Details of the attack itself, much less who might have pulled it off, remain sketchy. RBS WorldPay has pledged to improve its security defences to prevent similar attacks in future.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44AEEBC-12F4-4CBF-95E9-00EEEE9C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229225"/>
            <a:ext cx="6624638" cy="503238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  <a:headEnd/>
            <a:tailEnd/>
          </a:ln>
        </p:spPr>
        <p:txBody>
          <a:bodyPr lIns="91429" tIns="45715" rIns="91429" bIns="45715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http://www.theregister.co.uk/2008/12/29/rbs_worldpay_breach/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A5798E-0EA3-408F-B1D2-46C8D9C2F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39700"/>
            <a:ext cx="7164387" cy="792163"/>
          </a:xfrm>
        </p:spPr>
        <p:txBody>
          <a:bodyPr/>
          <a:lstStyle/>
          <a:p>
            <a:pPr eaLnBrk="1" hangingPunct="1"/>
            <a:r>
              <a:rPr lang="en-GB" altLang="en-US"/>
              <a:t>The long arm of the law (2010)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110D31-F844-4156-BF86-557659742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52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Russian authorities have arrested the alleged mastermind behind the 2008 cyber-attack on RBS WorldPay’s computer network, which lead to the theft of over $9 million, according to the Financial Times.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Viktor </a:t>
            </a:r>
            <a:r>
              <a:rPr lang="en-GB" altLang="en-US" sz="1800" dirty="0" err="1"/>
              <a:t>Pleshchuk</a:t>
            </a:r>
            <a:r>
              <a:rPr lang="en-GB" altLang="en-US" sz="1800" dirty="0"/>
              <a:t>, who was one of eight suspects from Eastern Europe named in a US federal grand jury indictment last year, has been detained by the </a:t>
            </a:r>
            <a:r>
              <a:rPr lang="en-GB" altLang="en-US" sz="1800" dirty="0" err="1"/>
              <a:t>the</a:t>
            </a:r>
            <a:r>
              <a:rPr lang="en-GB" altLang="en-US" sz="1800" dirty="0"/>
              <a:t> Russian Federal Security Service (FSB), along with “several” other people, says the paper.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US authorities believe </a:t>
            </a:r>
            <a:r>
              <a:rPr lang="en-GB" altLang="en-US" sz="1800" dirty="0" err="1"/>
              <a:t>Pleshchuk</a:t>
            </a:r>
            <a:r>
              <a:rPr lang="en-GB" altLang="en-US" sz="1800" dirty="0"/>
              <a:t> and Estonian Sergei </a:t>
            </a:r>
            <a:r>
              <a:rPr lang="en-GB" altLang="en-US" sz="1800" dirty="0" err="1"/>
              <a:t>Tsurikov</a:t>
            </a:r>
            <a:r>
              <a:rPr lang="en-GB" altLang="en-US" sz="1800" dirty="0"/>
              <a:t> were the ringleaders behind the attack, which compromised the encryption used by the processor to protect customer data on payroll debit cards.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>
                <a:solidFill>
                  <a:schemeClr val="accent2"/>
                </a:solidFill>
              </a:rPr>
              <a:t>This allowed the gang to raise the limits on accounts before handing over 44 counterfeit payroll debit cards to a network of “cashers” who withdrew over $9 million in less than 12 hours from more than 2100 ATMs in at least 280 cities worldwide, including in the US, Russia, Ukraine, Estonia, Italy, Hong Kong, Japan and Canada.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492FE25-3F4B-4123-9407-98A1DB5E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00663"/>
            <a:ext cx="6624637" cy="503237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  <a:headEnd/>
            <a:tailEnd/>
          </a:ln>
        </p:spPr>
        <p:txBody>
          <a:bodyPr lIns="91429" tIns="45715" rIns="91429" bIns="45715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http://www.finextra.com/news/fullstory.aspx?newsitemid=21211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DD33B27-C787-4AB0-A469-A518DFA32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AB3B7C6-C126-40DD-92BE-EFF31995E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All cases of “security” problems.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Security covers a wide range of issues; our list of attacks is by no means exhaustive.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When thinking about security, start from the application, not from the technology.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Attacks may exploit weak points of the “business model” rather than technical flaws.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Security problems can rarely be eliminated, but they can be managed.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377250-05DD-4629-8B56-E7CC848E9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218F09-82C8-4E46-A418-9F7CCDDC4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Systems may fail for various reasons.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Reliability</a:t>
            </a:r>
            <a:r>
              <a:rPr lang="en-GB" altLang="en-US" sz="2400"/>
              <a:t> deals with accidental failures.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Usability</a:t>
            </a:r>
            <a:r>
              <a:rPr lang="en-GB" altLang="en-US" sz="2400"/>
              <a:t> addresses problems arising from operating mistakes made by users.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Security</a:t>
            </a:r>
            <a:r>
              <a:rPr lang="en-GB" altLang="en-US" sz="2400"/>
              <a:t> deals with </a:t>
            </a:r>
            <a:r>
              <a:rPr lang="en-GB" altLang="en-US" sz="2400">
                <a:solidFill>
                  <a:schemeClr val="accent2"/>
                </a:solidFill>
              </a:rPr>
              <a:t>intentional</a:t>
            </a:r>
            <a:r>
              <a:rPr lang="en-GB" altLang="en-US" sz="2400"/>
              <a:t> failures: there is at some stage a decision by a person do something he is not supposed to do.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Reasons: crime, malice, curiosity, stupidity, 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06E2BF6-7F83-4919-96CF-8D2CAFF7A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is a People Problem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FFA9876-7E49-45C6-B8D0-3B6C97ADA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3988" cy="45354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You are on this course because people don’t behave the way we wish they would.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Security problems are here to stay.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Technical solutions can only address a part of the problem.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Technical measures have to be managed in a wider security culture.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The legal system has to define the boundaries of acceptable behaviour.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Social engineering is a powerful attack method.</a:t>
            </a:r>
            <a:endParaRPr lang="en-GB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558F342-E1D9-4462-883F-3CA1B9A521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Security Management</a:t>
            </a:r>
            <a:endParaRPr lang="de-D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DB80EFE-B4DF-48B7-BE1B-8F5F51D67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Management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0AAC1BE-DC68-4B0D-BDD1-C2A937863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48895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altLang="en-US" sz="2400"/>
              <a:t>Protection of the assets of an organisation is the responsibility of management.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/>
              <a:t>However, security measures may restrict people in their working patterns, so there may be a temptation to flaunt security rules.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/>
              <a:t>This is particularly likely if security instructions do not come from a superior authority but from some other branch of the organisation.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BDE0D8C-A935-4D7A-94DD-57D43A6E2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Awareness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2F69340-879F-40D3-9018-894C592E0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To be effective, security policies must be supported by top management: issue a </a:t>
            </a:r>
            <a:r>
              <a:rPr lang="en-GB" altLang="en-US" sz="2400">
                <a:solidFill>
                  <a:schemeClr val="accent2"/>
                </a:solidFill>
              </a:rPr>
              <a:t>security charter</a:t>
            </a:r>
            <a:r>
              <a:rPr lang="en-GB" altLang="en-US" sz="2400"/>
              <a:t>.</a:t>
            </a:r>
            <a:endParaRPr lang="en-GB" altLang="en-US" sz="24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 crisp document explaining general rules.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Don’t treat users as the enemy: users have to understand that they protect their own assets.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Security awareness programs</a:t>
            </a:r>
            <a:r>
              <a:rPr lang="en-GB" altLang="en-US" sz="2400"/>
              <a:t> should be part of the general security strategy.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Not every member in an organisation has to become a security expert, but all members should know: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Why security is important for themselves and for the organisation.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What is expected of each member.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Which good practices they should follow.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30C2D38-DDB2-4489-8161-2336BADE2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Price of Security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84E6E2E-D543-42E6-ABE1-69308A4A0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9585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Price paid for security should not exceed the value of the assets you want to protect.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decide what to protect you should perform some kind of risk analysis.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You have to know your </a:t>
            </a:r>
            <a:r>
              <a:rPr lang="en-GB" altLang="en-US" sz="2400">
                <a:solidFill>
                  <a:schemeClr val="accent2"/>
                </a:solidFill>
              </a:rPr>
              <a:t>assets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You have to understand how your assets might be damaged.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Total cost of security measures goes beyond the cost of “security technology” (e.g. firewalls or intrusion detection systems).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27D1C3-6412-449E-92FC-970D57679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Assets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77E16B2-0EDE-4E86-8231-0D91E2733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8134350" cy="45354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Hardware: laptops, servers, routers, PDAs, mobile phones, smart cards, …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Software: applications, operating systems, database systems, source code, object code, …  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Data &amp; information: essential data for running and planning your business, design plans, digital content, data about customers, …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Services &amp; revenue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Reputation of enterprise, trust, brand name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Employees’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Agenda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Security: case studies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Security management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Security policies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Security metrics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Management standards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Risk &amp; Threat Analysis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Vulnerabilities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Threats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Risk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Baseline protection</a:t>
            </a:r>
          </a:p>
          <a:p>
            <a:pPr marL="400050" eaLnBrk="1" hangingPunct="1">
              <a:spcBef>
                <a:spcPct val="25000"/>
              </a:spcBef>
            </a:pPr>
            <a:r>
              <a:rPr lang="en-GB" altLang="en-US" sz="2400" dirty="0"/>
              <a:t>Security Principle</a:t>
            </a:r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9AFA035-551F-4940-96FE-40C962527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Damage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90D35E1-74A5-4C14-8F5A-DD8E5ABA5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Disclosure of information, espionage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Modification of data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Being unable to do your job because required resources are not available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Identity spoofing (identity “theft”)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Unauthorised access to services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Lost revenue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Damaged reputation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Theft of equipment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617D03-C1A5-439D-9BEA-F24CCD1E1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policies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B107B5F6-D179-4B3D-B18D-CDC382515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1036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Question: Is this system secure?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Answer: Wrong question; please be more specific about your protection requirements.</a:t>
            </a:r>
          </a:p>
          <a:p>
            <a:pPr eaLnBrk="1" hangingPunct="1">
              <a:spcBef>
                <a:spcPct val="25000"/>
              </a:spcBef>
            </a:pPr>
            <a:endParaRPr lang="en-GB" altLang="en-US" sz="700"/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Protect PC from virus and worm attacks?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No unauthorized access to corporate LAN?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Keep sensitive documents secret?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Verify identity of partners in a business transaction?</a:t>
            </a:r>
          </a:p>
          <a:p>
            <a:pPr lvl="1" eaLnBrk="1" hangingPunct="1">
              <a:spcBef>
                <a:spcPct val="25000"/>
              </a:spcBef>
            </a:pPr>
            <a:endParaRPr lang="en-GB" altLang="en-US" sz="600"/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Security policies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formulate security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D209934-ECC4-42D7-A4CC-47264FFAC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Types of Policies [Sterne]</a:t>
            </a: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7B040FC-2B9F-4145-A465-53CC921A7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31958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Organisational security policy</a:t>
            </a:r>
            <a:r>
              <a:rPr lang="en-GB" altLang="en-US" sz="2400"/>
              <a:t>: laws, rules, and practices that regulate how an organisation manages and protects resources to achieve its security policy objectives.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Organisations must comply with given regulations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Automated security policy</a:t>
            </a:r>
            <a:r>
              <a:rPr lang="en-GB" altLang="en-US" sz="2400"/>
              <a:t>: restrictions and properties that specify how a computing system prevents violations of the organisational security policy. 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A detailed technical specification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5FDAB5E-60A3-4F74-A5CB-3C01DF822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Metrics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130D2F4-1702-4EB9-AC7B-315B883D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/>
              <a:t>It would be very useful if we could measure security to convince managers or customers of the benefits of a new security mechanism,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/>
              <a:t>First step: obtain values for security relevant factors.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/>
              <a:t>In SANS terminology this is a </a:t>
            </a:r>
            <a:r>
              <a:rPr lang="en-GB" altLang="en-US" sz="2000">
                <a:solidFill>
                  <a:schemeClr val="accent2"/>
                </a:solidFill>
              </a:rPr>
              <a:t>security measurement</a:t>
            </a:r>
            <a:r>
              <a:rPr lang="en-GB" altLang="en-US" sz="2000"/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/>
              <a:t>Some values can be established objectively, other values are subjective.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/>
              <a:t>Second step: consolidate measurements into a single value that is used for comparing the current security state against a baseline or a past state.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/>
              <a:t>In SANS terminology, the values given to management for making security comparisons are called </a:t>
            </a:r>
            <a:r>
              <a:rPr lang="en-GB" altLang="en-US" sz="2000">
                <a:solidFill>
                  <a:schemeClr val="accent2"/>
                </a:solidFill>
              </a:rPr>
              <a:t>security metrics</a:t>
            </a:r>
            <a:r>
              <a:rPr lang="en-GB" altLang="en-US" sz="2000"/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AFC57C1-8CAA-4EB2-A4EE-AE2221D8C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Metrics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CBF7F9F-149A-41F9-A5C3-32AB9F8C1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Ideally, a security metric gives a quantitative result, not just a qualitative statement about the security of a product or system.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Product</a:t>
            </a:r>
            <a:r>
              <a:rPr lang="en-GB" altLang="en-US" sz="2000"/>
              <a:t>: a package of software, firmware and/or hardware, designed for use within a multiplicity of systems.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System</a:t>
            </a:r>
            <a:r>
              <a:rPr lang="en-GB" altLang="en-US" sz="2000"/>
              <a:t>: a specific IT installation, with a particular purpose and operational environment.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Security metrics for a product: number of security flaws (bugs) detected, or the </a:t>
            </a:r>
            <a:r>
              <a:rPr lang="en-GB" altLang="en-US" sz="2400">
                <a:solidFill>
                  <a:schemeClr val="accent2"/>
                </a:solidFill>
              </a:rPr>
              <a:t>attack surface</a:t>
            </a:r>
            <a:r>
              <a:rPr lang="en-GB" altLang="en-US" sz="2400"/>
              <a:t>, i.e. the number of interfaces to outside callers or the number of dangerous instructions in the code.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These measurements deliver quantitative results but do they really measure security?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Secure products can be deployed in insecure ways!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01D5B0C-E5F1-4C84-A679-72ED13128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Metrics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74F096-B93C-491B-9711-9AC0E19CC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metrics for a system: check configurations of the products deployed; may be valuable status information but does not give quantitative results.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Alternatively measure the cost of mounting attacks: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Time an attacker has to invest in the attack.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Expenses the attacker has to incur.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Knowledge necessary to conduct the attack.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The cost of discovering an attack is often much larger than the cost for mounting the attack; when </a:t>
            </a:r>
            <a:r>
              <a:rPr lang="en-GB" altLang="en-US" sz="2400">
                <a:solidFill>
                  <a:schemeClr val="accent2"/>
                </a:solidFill>
              </a:rPr>
              <a:t>attack scripts</a:t>
            </a:r>
            <a:r>
              <a:rPr lang="en-GB" altLang="en-US" sz="2400"/>
              <a:t> are available, launching attacks can be easy.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Another alternative: focus on the assets in the system and measure the risks these assets are exposed to.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EB376C1-13A4-4176-9BCA-3CE867ED8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Management Standards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6627AD5-1DCD-4A8E-8223-444F3E197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Prescriptive security management standards that stipulate which security measures have to be taken in an organisation exist for specific industry branches. </a:t>
            </a:r>
          </a:p>
          <a:p>
            <a:pPr eaLnBrk="1" hangingPunct="1"/>
            <a:r>
              <a:rPr lang="en-GB" altLang="en-US" sz="2400"/>
              <a:t>Typical examples are regulations for the financial sector, or rules for dealing with classified material in government departments. </a:t>
            </a:r>
          </a:p>
          <a:p>
            <a:pPr eaLnBrk="1" hangingPunct="1"/>
            <a:r>
              <a:rPr lang="en-GB" altLang="en-US" sz="2400"/>
              <a:t>Other management standards are best described as </a:t>
            </a:r>
            <a:r>
              <a:rPr lang="en-GB" altLang="en-US" sz="2400">
                <a:solidFill>
                  <a:schemeClr val="accent2"/>
                </a:solidFill>
              </a:rPr>
              <a:t>codes of best practice</a:t>
            </a:r>
            <a:r>
              <a:rPr lang="en-GB" altLang="en-US" sz="2400"/>
              <a:t> for security management. </a:t>
            </a:r>
          </a:p>
          <a:p>
            <a:pPr eaLnBrk="1" hangingPunct="1"/>
            <a:r>
              <a:rPr lang="en-GB" altLang="en-US" sz="2400"/>
              <a:t>The most prominent of these standards is </a:t>
            </a:r>
            <a:r>
              <a:rPr lang="en-GB" altLang="en-US" sz="2400">
                <a:solidFill>
                  <a:schemeClr val="accent2"/>
                </a:solidFill>
              </a:rPr>
              <a:t>ISO 27002</a:t>
            </a:r>
            <a:r>
              <a:rPr lang="en-GB" altLang="en-US" sz="2400"/>
              <a:t>.</a:t>
            </a:r>
          </a:p>
          <a:p>
            <a:pPr eaLnBrk="1" hangingPunct="1"/>
            <a:r>
              <a:rPr lang="en-GB" altLang="en-US" sz="2400"/>
              <a:t>This is not a technical standard for security products or a set of evaluation criteria for products or systems.</a:t>
            </a:r>
            <a:r>
              <a:rPr lang="de-DE" altLang="en-US" sz="2400"/>
              <a:t> </a:t>
            </a:r>
            <a:endParaRPr lang="en-GB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509AFC4-C492-46B8-B25C-E54693F7C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Regulations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21C78BD-9031-4A4D-9928-103BFF1D5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Personal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OECD Guidelines on the Protection of Privacy and Transborder Flows of Personal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EU Data Protection Directive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EU Directive on privacy and electronic communications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California SB1386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Health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HIPAA (US)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FDA regulations for pharmaceutical companies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Financial sector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Rules for banks, insurances, stock exchanges, …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Sarbanes-Oxley Act of 2002 on Accounting Information Systems (“SOX”)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and more 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B11750-ECC9-4DD7-AC99-19D8F3F2E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ISO 27002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08CE3D-2344-4961-AC44-216A85C91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9453" y="1233447"/>
            <a:ext cx="7772400" cy="4967287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Risk assessment and treatment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Information security policy</a:t>
            </a:r>
          </a:p>
          <a:p>
            <a:pPr marL="914400" lvl="1" indent="-457200" eaLnBrk="1" hangingPunct="1">
              <a:lnSpc>
                <a:spcPct val="80000"/>
              </a:lnSpc>
              <a:buSzTx/>
            </a:pPr>
            <a:r>
              <a:rPr lang="en-GB" altLang="en-US" sz="2000" dirty="0"/>
              <a:t>We have just covered this point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Organization of information security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Asset management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Human resources security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Physical and environmental security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Communications and operations management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Access control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Information systems acquisition, development and maintenance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Information security incident management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Business continuity management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Compliance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DDDB8A94-B12F-4213-9B3A-AA12E1FFA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99" y="6093296"/>
            <a:ext cx="576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C0066"/>
                </a:solidFill>
              </a:rPr>
              <a:t>http://www.iso27001security.com/html/27002.html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21A497E-22B8-4B08-AD8B-EECEDCEC6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332656"/>
            <a:ext cx="7129462" cy="792163"/>
          </a:xfrm>
        </p:spPr>
        <p:txBody>
          <a:bodyPr/>
          <a:lstStyle/>
          <a:p>
            <a:pPr eaLnBrk="1" hangingPunct="1"/>
            <a:r>
              <a:rPr lang="en-GB" altLang="en-US" sz="3400" dirty="0"/>
              <a:t>Organization of Information Security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1EB58E0-EB34-4592-B452-19F038FF5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Responsibilities for security within an enterprise have to be properly organized.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rgbClr val="CC0000"/>
              </a:buClr>
              <a:buSzTx/>
            </a:pPr>
            <a:r>
              <a:rPr lang="en-GB" altLang="en-US" sz="2400">
                <a:solidFill>
                  <a:srgbClr val="CC0000"/>
                </a:solidFill>
              </a:rPr>
              <a:t>Qualifications of chief security officer?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Clr>
                <a:srgbClr val="CC0000"/>
              </a:buClr>
              <a:buSzTx/>
            </a:pPr>
            <a:r>
              <a:rPr lang="en-GB" altLang="en-US" sz="2000">
                <a:solidFill>
                  <a:srgbClr val="CC0000"/>
                </a:solidFill>
              </a:rPr>
              <a:t>Formerly: Ex-police, ex-military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Clr>
                <a:srgbClr val="CC0000"/>
              </a:buClr>
              <a:buSzTx/>
            </a:pPr>
            <a:r>
              <a:rPr lang="en-GB" altLang="en-US" sz="2000">
                <a:solidFill>
                  <a:srgbClr val="CC0000"/>
                </a:solidFill>
              </a:rPr>
              <a:t>Today: Increasingly lawyers, IT experts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Management has to get an accurate view of the state of security within an enterprise.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Reporting structures to facilitate efficient communication and implementation of security decisions.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has to be maintained when </a:t>
            </a:r>
            <a:r>
              <a:rPr lang="en-GB" altLang="en-US" sz="2400">
                <a:solidFill>
                  <a:schemeClr val="accent2"/>
                </a:solidFill>
              </a:rPr>
              <a:t>outsourcing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chemeClr val="accent2"/>
                </a:solidFill>
              </a:rPr>
              <a:t>services </a:t>
            </a:r>
            <a:r>
              <a:rPr lang="en-GB" altLang="en-US" sz="2400"/>
              <a:t>to third parties.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F3449DF-3B8E-4A06-B36D-E9AE9DC48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Security: case studies</a:t>
            </a:r>
          </a:p>
        </p:txBody>
      </p:sp>
    </p:spTree>
    <p:extLst>
      <p:ext uri="{BB962C8B-B14F-4D97-AF65-F5344CB8AC3E}">
        <p14:creationId xmlns:p14="http://schemas.microsoft.com/office/powerpoint/2010/main" val="2235039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BE396BC-0E8B-4B3E-A1D8-7566170EC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Asset Management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255D4E4-C55D-4148-B8C3-6EA0E7B37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To know what is worth protecting, and how much to spend on protection, an enterprise has to have a clear picture of its assets and of their value.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6930F1E-409C-43FA-A9CF-6B13F2AE0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Human Resources Security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ED8CB9A-73FE-473F-9A3D-9417745CE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Your own personnel or contract personnel can be a source of insecurity. </a:t>
            </a:r>
          </a:p>
          <a:p>
            <a:pPr eaLnBrk="1" hangingPunct="1"/>
            <a:r>
              <a:rPr lang="en-GB" altLang="en-US" sz="2400"/>
              <a:t>Have procedures for new employees joining and for employees leaving (e.g., collect keys and entry badges, delete user accounts of leaving members.) </a:t>
            </a:r>
          </a:p>
          <a:p>
            <a:pPr eaLnBrk="1" hangingPunct="1"/>
            <a:r>
              <a:rPr lang="en-GB" altLang="en-US" sz="2400"/>
              <a:t>Enforced holiday periods can stop staff hiding the traces of fraud they are committing. </a:t>
            </a:r>
          </a:p>
          <a:p>
            <a:pPr eaLnBrk="1" hangingPunct="1"/>
            <a:r>
              <a:rPr lang="en-GB" altLang="en-US" sz="2400"/>
              <a:t>Background checks on new hires can be a good idea.</a:t>
            </a:r>
          </a:p>
          <a:p>
            <a:pPr lvl="1" eaLnBrk="1" hangingPunct="1"/>
            <a:r>
              <a:rPr lang="en-GB" altLang="en-US" sz="2000"/>
              <a:t>In some sectors such checks may be required by law. </a:t>
            </a:r>
          </a:p>
          <a:p>
            <a:pPr lvl="1" eaLnBrk="1" hangingPunct="1"/>
            <a:r>
              <a:rPr lang="en-GB" altLang="en-US" sz="2000"/>
              <a:t>But there may also be privacy laws that restrict which information an employer may seek about its employees.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E18A90A-7008-434A-8C41-C41996F44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Physical and Environmental Security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0386850-749B-4268-A68F-EF83DD27D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Physical security measures (fences, locked doors, …) protect access to sensitive areas in a building.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only authorized personnel has access to server rooms.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Can prevent unauthorized access to sensitive information and theft of equipment. 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Logistics security: protection of goods shipped to retailers, or between manufacturing sites.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Event security: no radio microphones in sensitive meetings; checking entry to meeting room, where can visitors go on your premises?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Environmental factors can influence the likelihood of natural disasters.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is the area subject to flooding?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BDAA217-EDFA-43FC-8CEE-DB72CF535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Communications and Operations Management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1C28DAB-D74B-48B8-99C7-A168E09BE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77975"/>
            <a:ext cx="7772400" cy="4730750"/>
          </a:xfrm>
        </p:spPr>
        <p:txBody>
          <a:bodyPr/>
          <a:lstStyle/>
          <a:p>
            <a:pPr eaLnBrk="1" hangingPunct="1"/>
            <a:r>
              <a:rPr lang="en-GB" altLang="en-US" sz="2400"/>
              <a:t>Day-to-day management of IT systems and of business processes has to ensure that security is maintained.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BBF81BA-2027-455B-9F4B-3B55CD484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Access Control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A4F7CED-DC17-4980-9D3A-078E1AB23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Access control can apply to data, services, and computers.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Particular attention should be applied to remote access, e.g. through Internet or dial-in connections.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Automated security policies</a:t>
            </a:r>
            <a:r>
              <a:rPr lang="en-GB" altLang="en-US" sz="2400"/>
              <a:t> define how access control is being enforced.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926BACC-5A43-4371-AB72-E45E1A4D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Systems Acquisition, Development and Maintenance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E8092C3-C9F1-4033-87DD-C35870BF9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46529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/>
              <a:t>Security issues should be considered when an IT system is being developed. 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Operational security depends on proper maintenance (e.g., patching vulnerable code, updating virus scanners). 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IT support has to be conducted securely (how do you deal with users who have forgotten their password?) 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IT projects have to be managed with security in mind. (Who is writing sensitive applications, who gets access to sensitive data?)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FA9AF83-3FAA-4306-A3F3-BC69C42AF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Incident Management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9B2D081-7707-4A13-9C0D-CC628C68C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It is important to know what to do when a security incident happens or seems to happen.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Known &amp; documented processes in the organisation.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“Return on experience”?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Legal aspects: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Are there statutory requirements for reporting the incident? To an authority? To your customers?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H</a:t>
            </a:r>
            <a:r>
              <a:rPr lang="en-GB" altLang="en-US" sz="2000">
                <a:sym typeface="Symbol" panose="05050102010706020507" pitchFamily="18" charset="2"/>
              </a:rPr>
              <a:t>ow to collect evidence if a case should be taken to court  computer </a:t>
            </a:r>
            <a:r>
              <a:rPr lang="en-GB" altLang="en-US" sz="2000"/>
              <a:t>forensics.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Technical aspects: Tools, etc.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Further resources: IT Infrastructure Library (</a:t>
            </a:r>
            <a:r>
              <a:rPr lang="en-GB" altLang="en-US" sz="2400">
                <a:solidFill>
                  <a:schemeClr val="accent2"/>
                </a:solidFill>
              </a:rPr>
              <a:t>ITIL</a:t>
            </a:r>
            <a:r>
              <a:rPr lang="en-GB" altLang="en-US" sz="2400"/>
              <a:t>)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0175A51-E5A2-4D3D-8BEC-32026C134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Business Continuity Planning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B6A6973-5624-47B4-BD91-6C1354DC1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Put measures in place so that your business can cope with major failures or disasters.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Measures start with keeping backups of important data kept in a different building and may go on to the provision of reserve computing facilities in a remote location.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You have to account for losing key staff members.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E9BED86-A919-492E-B423-A023AF7B3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Compliance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5F5E352-8B12-4215-81C8-0022F5B8A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Organisations have to comply with legal, regulatory, and contractual obligations, as well as with standards and their own organisational security policy.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Auditing process should be put to efficient use while trying to minimize its interference with business processes.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practice, compliance often poses a greater challenge than fielding technical security measures.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86ED413-FF4E-4E50-A1ED-659F4D21D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ISO 27002 – Summary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818E48E-88EC-4979-9877-F54BC8D56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Achieving compliance with ISO 27002 can itself be quite an onerous task.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Current state of your organisation vis-à-vis the standard has to be established; any shortcomings identified must be addressed.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Software tools that partially automate this process exist, helping to apply best practice.</a:t>
            </a:r>
          </a:p>
          <a:p>
            <a:pPr eaLnBrk="1" hangingPunct="1">
              <a:spcBef>
                <a:spcPct val="3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Compliance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 </a:t>
            </a:r>
            <a:r>
              <a:rPr lang="en-GB" altLang="en-US" sz="2400">
                <a:solidFill>
                  <a:srgbClr val="CC0000"/>
                </a:solidFill>
              </a:rPr>
              <a:t>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A9264BC-50D8-400A-B1B1-FFEAF3B25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8303" y="35853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Insider Fraud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C5521A5-01C8-4844-AC29-C86AA06DB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4686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Programmer writing code for a bank made the program ignore overdrafts on his account.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Discovered when the computer broke down and accounts were processed manually.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Suspended sentence (money repaid).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Fired, but re-hired as contractor.</a:t>
            </a:r>
          </a:p>
        </p:txBody>
      </p:sp>
      <p:sp>
        <p:nvSpPr>
          <p:cNvPr id="230404" name="AutoShape 4">
            <a:extLst>
              <a:ext uri="{FF2B5EF4-FFF2-40B4-BE49-F238E27FC236}">
                <a16:creationId xmlns:a16="http://schemas.microsoft.com/office/drawing/2014/main" id="{B0051616-C76C-459B-A2D4-5401AE75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076700"/>
            <a:ext cx="3743325" cy="1635125"/>
          </a:xfrm>
          <a:prstGeom prst="irregularSeal2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1966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21615EE4-523B-4DD0-8144-08914490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093296"/>
            <a:ext cx="624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From: A.R.D. Norman: Computer Insecurity, Chapman &amp; Hall, 1983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F3449DF-3B8E-4A06-B36D-E9AE9DC48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Risk Analysis</a:t>
            </a:r>
            <a:endParaRPr lang="de-D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A9E2DA4-4B66-4F1D-81B0-BB891C581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Risk Analysis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D17C0E0-5449-4FA9-A7FC-820A48220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Many areas of engineering and business have developed their own disciplines and terminology for risk analysis.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will give a brief overview of risk analysis for IT security.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Within IT security, risk analysis is being applied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comprehensively for all information assets of an enterprise,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specifically for the IT infrastructure of an enterprise, 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during the development of new products or systems, e.g. in software security.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Informally, risk is the possibility that some incident or attack can cause damage to your enterprise.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CE1707C-5B59-4820-BFE5-FAFC693AD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Attacks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9AC116A-0115-4D65-86BF-8373AF75C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An attack against an IT system is a sequence of actions, exploiting weak points in the system until the attacker’s goals have been achieved.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To assess the risk posed by an attack we have to evaluate the amount of damage being done and the likelihood for the attack to occur.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This likelihood will depend on the attacker’s motivation and on how easy it is to mount the attack.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In turn, this will further depend on the security configuration of the system under attack.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F25144C-8BA5-4148-961B-031ED1667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Risk Analysis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274FC12-96C0-48E4-A8C4-EF8EF562C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7052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organize the process of risk analysis, we will look at </a:t>
            </a:r>
            <a:r>
              <a:rPr lang="en-GB" altLang="en-US" sz="2400">
                <a:solidFill>
                  <a:schemeClr val="accent2"/>
                </a:solidFill>
              </a:rPr>
              <a:t>assets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vulnerabilities</a:t>
            </a:r>
            <a:r>
              <a:rPr lang="en-GB" altLang="en-US" sz="2400"/>
              <a:t>, and </a:t>
            </a:r>
            <a:r>
              <a:rPr lang="en-GB" altLang="en-US" sz="2400">
                <a:solidFill>
                  <a:schemeClr val="accent2"/>
                </a:solidFill>
              </a:rPr>
              <a:t>threats</a:t>
            </a:r>
            <a:r>
              <a:rPr lang="en-GB" altLang="en-US" sz="2400"/>
              <a:t>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Risk is a function of </a:t>
            </a:r>
            <a:r>
              <a:rPr lang="en-GB" altLang="en-US" sz="2400">
                <a:solidFill>
                  <a:schemeClr val="accent2"/>
                </a:solidFill>
              </a:rPr>
              <a:t>assets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vulnerabilities</a:t>
            </a:r>
            <a:r>
              <a:rPr lang="en-GB" altLang="en-US" sz="2400"/>
              <a:t>, and </a:t>
            </a:r>
            <a:r>
              <a:rPr lang="en-GB" altLang="en-US" sz="2400">
                <a:solidFill>
                  <a:schemeClr val="accent2"/>
                </a:solidFill>
              </a:rPr>
              <a:t>threats</a:t>
            </a:r>
            <a:r>
              <a:rPr lang="en-GB" altLang="en-US" sz="2400"/>
              <a:t>: </a:t>
            </a:r>
          </a:p>
          <a:p>
            <a:pPr eaLnBrk="1" hangingPunct="1">
              <a:spcBef>
                <a:spcPct val="35000"/>
              </a:spcBef>
            </a:pPr>
            <a:endParaRPr lang="en-GB" altLang="en-US" sz="800"/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	   </a:t>
            </a:r>
            <a:r>
              <a:rPr lang="en-GB" altLang="en-US" sz="2400">
                <a:solidFill>
                  <a:srgbClr val="CC0000"/>
                </a:solidFill>
              </a:rPr>
              <a:t>Risk = Assets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</a:t>
            </a:r>
            <a:r>
              <a:rPr lang="en-GB" altLang="en-US" sz="2400">
                <a:solidFill>
                  <a:srgbClr val="CC0000"/>
                </a:solidFill>
              </a:rPr>
              <a:t> Threats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</a:t>
            </a:r>
            <a:r>
              <a:rPr lang="en-GB" altLang="en-US" sz="2400">
                <a:solidFill>
                  <a:srgbClr val="CC0000"/>
                </a:solidFill>
              </a:rPr>
              <a:t> Vulnerabilities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GB" altLang="en-US" sz="700"/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During risk analysis values are assigned to assets, vulnerabilities, and threats.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239932-5023-4B44-AC26-CDDF08569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Factors in Risk Analysis</a:t>
            </a:r>
          </a:p>
        </p:txBody>
      </p:sp>
      <p:sp>
        <p:nvSpPr>
          <p:cNvPr id="54275" name="Oval 4">
            <a:extLst>
              <a:ext uri="{FF2B5EF4-FFF2-40B4-BE49-F238E27FC236}">
                <a16:creationId xmlns:a16="http://schemas.microsoft.com/office/drawing/2014/main" id="{3A552AC7-06D6-48AB-A9DB-5B9C3286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2946400"/>
            <a:ext cx="1995488" cy="769938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rgbClr val="CC0000"/>
                </a:solidFill>
              </a:rPr>
              <a:t>attack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4DB81D98-100B-4D1F-A16D-67FFE6FD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724400"/>
            <a:ext cx="1152525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asset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(value)</a:t>
            </a:r>
          </a:p>
        </p:txBody>
      </p:sp>
      <p:sp>
        <p:nvSpPr>
          <p:cNvPr id="54277" name="Rectangle 6">
            <a:extLst>
              <a:ext uri="{FF2B5EF4-FFF2-40B4-BE49-F238E27FC236}">
                <a16:creationId xmlns:a16="http://schemas.microsoft.com/office/drawing/2014/main" id="{C186F3B4-C1EF-4B7F-8DA3-BF751C32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1650"/>
            <a:ext cx="1800225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vulnerability</a:t>
            </a:r>
          </a:p>
        </p:txBody>
      </p:sp>
      <p:sp>
        <p:nvSpPr>
          <p:cNvPr id="54278" name="Rectangle 7">
            <a:extLst>
              <a:ext uri="{FF2B5EF4-FFF2-40B4-BE49-F238E27FC236}">
                <a16:creationId xmlns:a16="http://schemas.microsoft.com/office/drawing/2014/main" id="{18D90C24-408F-43A3-AA58-EE129573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771650"/>
            <a:ext cx="1800225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environment</a:t>
            </a:r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31885F22-07FE-440C-A3CD-F99A1FB6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268413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enabler</a:t>
            </a:r>
          </a:p>
        </p:txBody>
      </p:sp>
      <p:sp>
        <p:nvSpPr>
          <p:cNvPr id="54280" name="Text Box 9">
            <a:extLst>
              <a:ext uri="{FF2B5EF4-FFF2-40B4-BE49-F238E27FC236}">
                <a16:creationId xmlns:a16="http://schemas.microsoft.com/office/drawing/2014/main" id="{F5DEC687-F0EC-441C-8F16-6F5A31DD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126841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source</a:t>
            </a:r>
          </a:p>
        </p:txBody>
      </p:sp>
      <p:sp>
        <p:nvSpPr>
          <p:cNvPr id="54281" name="Text Box 10">
            <a:extLst>
              <a:ext uri="{FF2B5EF4-FFF2-40B4-BE49-F238E27FC236}">
                <a16:creationId xmlns:a16="http://schemas.microsoft.com/office/drawing/2014/main" id="{DA22572D-EB76-4CBA-8780-C686243B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570865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target</a:t>
            </a:r>
          </a:p>
        </p:txBody>
      </p:sp>
      <p:cxnSp>
        <p:nvCxnSpPr>
          <p:cNvPr id="54282" name="AutoShape 12">
            <a:extLst>
              <a:ext uri="{FF2B5EF4-FFF2-40B4-BE49-F238E27FC236}">
                <a16:creationId xmlns:a16="http://schemas.microsoft.com/office/drawing/2014/main" id="{3494DA65-2DE9-4202-8FB6-8F5EF64CE5CB}"/>
              </a:ext>
            </a:extLst>
          </p:cNvPr>
          <p:cNvCxnSpPr>
            <a:cxnSpLocks noChangeShapeType="1"/>
            <a:stCxn id="54277" idx="2"/>
            <a:endCxn id="54275" idx="2"/>
          </p:cNvCxnSpPr>
          <p:nvPr/>
        </p:nvCxnSpPr>
        <p:spPr bwMode="auto">
          <a:xfrm rot="16200000" flipH="1">
            <a:off x="2122488" y="1966913"/>
            <a:ext cx="898525" cy="1831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3">
            <a:extLst>
              <a:ext uri="{FF2B5EF4-FFF2-40B4-BE49-F238E27FC236}">
                <a16:creationId xmlns:a16="http://schemas.microsoft.com/office/drawing/2014/main" id="{C5EE1890-01A5-4667-924D-B87079E8FB6C}"/>
              </a:ext>
            </a:extLst>
          </p:cNvPr>
          <p:cNvCxnSpPr>
            <a:cxnSpLocks noChangeShapeType="1"/>
            <a:stCxn id="54278" idx="2"/>
            <a:endCxn id="54275" idx="6"/>
          </p:cNvCxnSpPr>
          <p:nvPr/>
        </p:nvCxnSpPr>
        <p:spPr bwMode="auto">
          <a:xfrm rot="5400000">
            <a:off x="5978525" y="1966913"/>
            <a:ext cx="898525" cy="1831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4">
            <a:extLst>
              <a:ext uri="{FF2B5EF4-FFF2-40B4-BE49-F238E27FC236}">
                <a16:creationId xmlns:a16="http://schemas.microsoft.com/office/drawing/2014/main" id="{7150D296-8A5E-4F13-8349-F2AF2CC7590A}"/>
              </a:ext>
            </a:extLst>
          </p:cNvPr>
          <p:cNvCxnSpPr>
            <a:cxnSpLocks noChangeShapeType="1"/>
            <a:stCxn id="54275" idx="4"/>
            <a:endCxn id="54276" idx="0"/>
          </p:cNvCxnSpPr>
          <p:nvPr/>
        </p:nvCxnSpPr>
        <p:spPr bwMode="auto">
          <a:xfrm flipH="1">
            <a:off x="4498975" y="3730625"/>
            <a:ext cx="1588" cy="979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 Box 15">
            <a:extLst>
              <a:ext uri="{FF2B5EF4-FFF2-40B4-BE49-F238E27FC236}">
                <a16:creationId xmlns:a16="http://schemas.microsoft.com/office/drawing/2014/main" id="{2DF21349-AE5E-47DC-9C6F-00818716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101975"/>
            <a:ext cx="184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exploitability</a:t>
            </a:r>
          </a:p>
        </p:txBody>
      </p:sp>
      <p:sp>
        <p:nvSpPr>
          <p:cNvPr id="54286" name="Text Box 16">
            <a:extLst>
              <a:ext uri="{FF2B5EF4-FFF2-40B4-BE49-F238E27FC236}">
                <a16:creationId xmlns:a16="http://schemas.microsoft.com/office/drawing/2014/main" id="{A9FFD0D2-9A13-4D58-A007-1AFED06C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10197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exposure</a:t>
            </a:r>
          </a:p>
        </p:txBody>
      </p:sp>
      <p:sp>
        <p:nvSpPr>
          <p:cNvPr id="54287" name="Text Box 17">
            <a:extLst>
              <a:ext uri="{FF2B5EF4-FFF2-40B4-BE49-F238E27FC236}">
                <a16:creationId xmlns:a16="http://schemas.microsoft.com/office/drawing/2014/main" id="{4F240907-DC60-4505-A379-B6856187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3979863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impact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BB1C1F6-1350-4E45-9114-FA7AACF6B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Quantitative or Qualitative?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7FB7B0F-7679-4495-A5FB-4509BCB57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319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Quantitative risk analysis</a:t>
            </a:r>
            <a:r>
              <a:rPr lang="en-GB" altLang="en-US" sz="2400"/>
              <a:t>: values are taken from a mathematical domain like a probability space.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For example, we could assign monetary values to assets and probabilities to threats and then calculate the expected loss. 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Qualitative risk analysis</a:t>
            </a:r>
            <a:r>
              <a:rPr lang="en-GB" altLang="en-US" sz="2400"/>
              <a:t>: values taken from domains that don’t have an underlying mathematical structure.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Risk calculated based on rules that capture the consolidated advice of security experts.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2B1AE53-4B88-4F0A-9E75-06B63EB5D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Assets (repeat)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BC83DC7-EBF0-4C8E-8285-FF578CAB9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First, assets have to be identified and valued; this step should be relatively easy.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In an IT system, assets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Hardware: laptops, servers, routers, PDAs, mobile phones, smart cards,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Software: applications, operating systems, database systems, source code, object code, … 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Data &amp; information: essential data for running and planning your business, design plans, digital content, data about customers,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Services &amp; revenue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Reputation of enterprise, trust, brand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Employees’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072ED0D-8939-4BB3-9811-5871813BE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Valuation of Assets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B317FEB-5CC3-4DD6-B750-7AD59F8D9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Assets such as hardware can be valued according to their monetary replacement costs.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For other assets such as data &amp; information this is more difficult.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If your business plans are leaked to the competition or private data about your customers is leaked to the public there are indirect losses due to lost business opportunities.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For lost or stolen equipment you have to consider the value of the data stored on it, and the value of the services that were running on it.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Value assets according to their </a:t>
            </a:r>
            <a:r>
              <a:rPr lang="en-GB" altLang="en-US" sz="2400">
                <a:solidFill>
                  <a:schemeClr val="accent2"/>
                </a:solidFill>
              </a:rPr>
              <a:t>importance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As a good metric for importance, ask yourself how long your business could survive when a given asset has been damaged: a day, a week, a month?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11CFE53-F28F-4158-A939-B4172C866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Vulnerabilities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748E7CB-A78F-4645-8BB8-3FB3D6F3D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Weaknesses of a system that could be accidentally or intentionally exploited to damage assets.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Typical vulnerabilities in an IT system are: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Accounts with system privileges where the default password, such as “MANAGER”, has not been changed.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Programs with unnecessary privileges or known flaws.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Weak access control settings on resources, e.g. having kernel memory world writable.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Weak firewall configurations that allow access to vulnerable services.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Sources for vulnerability updates: CERTs (Computer Emergency Response Teams), SANS, BugTraq, 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2908247-EF87-4A2A-9CBE-5E2DBC95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Rating Vulnerabilities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4C06A98-A05C-4FE6-9898-5A662F022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Rate vulnerabilities according to their impact (level of criticality):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000"/>
              <a:t>A vulnerability that allows an attacker to take over a systems account is more critical than a vulnerability that gives access to an unprivileged user account. 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000"/>
              <a:t>A vulnerability that allows an attacker to completely impersonate a user is more critical than a vulnerability where the user can only be impersonated in a single specific service.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Vulnerability scanners</a:t>
            </a:r>
            <a:r>
              <a:rPr lang="en-GB" altLang="en-US" sz="2400"/>
              <a:t> provide a systematic and automated way of identifying vulnerabilities.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Some vulnerability scanners also give a rating for the vulnerabilities they detect.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96EF8E-9A72-423A-8D20-CA0C6774D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Espionage – Identity Fraud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D91B8F0-D30B-42BC-9B0F-088A1484C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30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Setting: competitors </a:t>
            </a:r>
            <a:r>
              <a:rPr lang="en-GB" altLang="en-US" sz="2400" dirty="0">
                <a:solidFill>
                  <a:schemeClr val="accent2"/>
                </a:solidFill>
              </a:rPr>
              <a:t>A</a:t>
            </a:r>
            <a:r>
              <a:rPr lang="en-GB" altLang="en-US" sz="2400" dirty="0"/>
              <a:t> and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with a common customer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; communication by phone to secret (unlisted) phone numbers.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Employee of </a:t>
            </a:r>
            <a:r>
              <a:rPr lang="en-GB" altLang="en-US" sz="2400" dirty="0">
                <a:solidFill>
                  <a:schemeClr val="accent2"/>
                </a:solidFill>
              </a:rPr>
              <a:t>A</a:t>
            </a:r>
            <a:r>
              <a:rPr lang="en-GB" altLang="en-US" sz="2400" dirty="0"/>
              <a:t> finds out about the secret number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 uses to call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(displayed over a terminal).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Uses this number to ring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pretending to be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.</a:t>
            </a:r>
            <a:endParaRPr lang="en-GB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Searches the filesystem, requests code to be sent to his terminal and punched cards to be sent.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Discovered when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asks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 about the cards and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 knows nothing about it.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Believed to be the first case where a warrant was used to search computer memory.</a:t>
            </a:r>
          </a:p>
        </p:txBody>
      </p:sp>
      <p:sp>
        <p:nvSpPr>
          <p:cNvPr id="231428" name="AutoShape 4">
            <a:extLst>
              <a:ext uri="{FF2B5EF4-FFF2-40B4-BE49-F238E27FC236}">
                <a16:creationId xmlns:a16="http://schemas.microsoft.com/office/drawing/2014/main" id="{9205F7CE-4F1C-4D79-B409-C90A2F73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7" y="4996432"/>
            <a:ext cx="3743325" cy="1635125"/>
          </a:xfrm>
          <a:prstGeom prst="irregularSeal2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1971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0CADAF21-3E26-4B82-8AFB-44564B13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106319"/>
            <a:ext cx="624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From: A.R.D. Norman: Computer Insecurity, Chapman &amp; Hall, 1983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7C67400-D23F-421F-9965-1D71DC72C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Microsoft Severity Rating System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436AB11-D54D-4DD3-B7B5-8D0001F1F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3988" cy="48101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Critical</a:t>
            </a:r>
            <a:r>
              <a:rPr lang="en-GB" altLang="en-US" sz="2400"/>
              <a:t>: Exploitation could allow propagation of an Internet worm without user action.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Important</a:t>
            </a:r>
            <a:r>
              <a:rPr lang="en-GB" altLang="en-US" sz="2400"/>
              <a:t>: Exploitation could result in compromise of the confidentiality, integrity, or availability of users data, or of the integrity or availability of processing resources.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Moderate</a:t>
            </a:r>
            <a:r>
              <a:rPr lang="en-GB" altLang="en-US" sz="2400"/>
              <a:t>: Exploitability mitigated to a significant degree, e.g. by default configuration or by auditing.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Low</a:t>
            </a:r>
            <a:r>
              <a:rPr lang="en-GB" altLang="en-US" sz="2400"/>
              <a:t>: Exploitation extremely difficult, or impact is minimal.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0B07792-DEC6-4A1C-B680-2F4019E91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/>
              <a:t>Common Vulnerability Scoring Scheme</a:t>
            </a:r>
          </a:p>
        </p:txBody>
      </p:sp>
      <p:graphicFrame>
        <p:nvGraphicFramePr>
          <p:cNvPr id="311410" name="Group 114">
            <a:extLst>
              <a:ext uri="{FF2B5EF4-FFF2-40B4-BE49-F238E27FC236}">
                <a16:creationId xmlns:a16="http://schemas.microsoft.com/office/drawing/2014/main" id="{77E6F5EC-3461-46F9-B5C7-6D2A1B3F787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23850" y="1370013"/>
          <a:ext cx="8353425" cy="3502024"/>
        </p:xfrm>
        <a:graphic>
          <a:graphicData uri="http://schemas.openxmlformats.org/drawingml/2006/table">
            <a:tbl>
              <a:tblPr/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1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metrics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Temporal metrics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Environmental metrics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vector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 impact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exploitability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Collateral damage potential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 requirement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complexity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 impact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Remediation level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distribution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 requirement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Authenti-cation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Availability impact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 confidence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Availability requirement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6AEB29-D981-4686-AAFB-B22F6CC55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44106A2-BBF2-4F51-9342-7C740879A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347027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Threats</a:t>
            </a:r>
            <a:r>
              <a:rPr lang="en-GB" altLang="en-US" sz="2400"/>
              <a:t>: actions by adversaries who try to exploit vulnerabilities to damage assets.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Various ways for identifying threats: 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Categorize threats by the damage done to assets.</a:t>
            </a:r>
            <a:r>
              <a:rPr lang="de-DE" altLang="en-US" sz="2000"/>
              <a:t> 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Identify source of attacks. Would the adversary be a member of your organisation or an outsider, a contractor or a former member? Has the adversary direct access to your systems or is the attack launched remotely?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52652EE-005F-4D25-A123-41C0D7DF8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Attack Trees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DC052C8-1FC6-4631-B4BE-703883EF7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3627438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We can analyze how an attack is executed in detail.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An attack may start with innocuous steps, gathering information needed to move on to gain privileges on one machine, from there jump to another machine, until the final target is reached.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get a fuller picture of potential threats, </a:t>
            </a:r>
            <a:r>
              <a:rPr lang="en-GB" altLang="en-US" sz="2400">
                <a:solidFill>
                  <a:schemeClr val="accent2"/>
                </a:solidFill>
              </a:rPr>
              <a:t>attack trees</a:t>
            </a:r>
            <a:r>
              <a:rPr lang="en-GB" altLang="en-US" sz="2400"/>
              <a:t> can be constructed.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010" name="AutoShape 2">
            <a:extLst>
              <a:ext uri="{FF2B5EF4-FFF2-40B4-BE49-F238E27FC236}">
                <a16:creationId xmlns:a16="http://schemas.microsoft.com/office/drawing/2014/main" id="{60F2C379-BCCC-48C0-833E-962204EA75CC}"/>
              </a:ext>
            </a:extLst>
          </p:cNvPr>
          <p:cNvCxnSpPr>
            <a:cxnSpLocks noChangeShapeType="1"/>
            <a:stCxn id="64520" idx="2"/>
            <a:endCxn id="299038" idx="0"/>
          </p:cNvCxnSpPr>
          <p:nvPr/>
        </p:nvCxnSpPr>
        <p:spPr bwMode="auto">
          <a:xfrm>
            <a:off x="7129463" y="3141663"/>
            <a:ext cx="142875" cy="1366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56A497DA-0401-42D6-81C6-9BDB8846666C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500438"/>
            <a:ext cx="1081087" cy="1130300"/>
            <a:chOff x="1655" y="2205"/>
            <a:chExt cx="681" cy="712"/>
          </a:xfrm>
        </p:grpSpPr>
        <p:sp>
          <p:nvSpPr>
            <p:cNvPr id="64540" name="Oval 4">
              <a:extLst>
                <a:ext uri="{FF2B5EF4-FFF2-40B4-BE49-F238E27FC236}">
                  <a16:creationId xmlns:a16="http://schemas.microsoft.com/office/drawing/2014/main" id="{7675B4F4-5269-4295-AF8E-65DE374C0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41"/>
              <a:ext cx="440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64541" name="Rectangle 5">
              <a:extLst>
                <a:ext uri="{FF2B5EF4-FFF2-40B4-BE49-F238E27FC236}">
                  <a16:creationId xmlns:a16="http://schemas.microsoft.com/office/drawing/2014/main" id="{4414BD92-87BE-4AEE-8F34-4D2CAA644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205"/>
              <a:ext cx="681" cy="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64542" name="Oval 6">
              <a:extLst>
                <a:ext uri="{FF2B5EF4-FFF2-40B4-BE49-F238E27FC236}">
                  <a16:creationId xmlns:a16="http://schemas.microsoft.com/office/drawing/2014/main" id="{016E126B-2829-4D32-853F-7B239B537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264"/>
              <a:ext cx="317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</p:grpSp>
      <p:sp>
        <p:nvSpPr>
          <p:cNvPr id="64516" name="Rectangle 7">
            <a:extLst>
              <a:ext uri="{FF2B5EF4-FFF2-40B4-BE49-F238E27FC236}">
                <a16:creationId xmlns:a16="http://schemas.microsoft.com/office/drawing/2014/main" id="{1D3BE28C-5DE2-453D-B812-1EEF27EA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357563"/>
            <a:ext cx="115252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3EBD26F2-2143-43F9-B561-679E944D6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Attack Tree – example </a:t>
            </a: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66954E93-7A1C-48A5-83F2-24BBBE7E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557338"/>
            <a:ext cx="22320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get password</a:t>
            </a:r>
          </a:p>
        </p:txBody>
      </p:sp>
      <p:sp>
        <p:nvSpPr>
          <p:cNvPr id="64519" name="Rectangle 10">
            <a:extLst>
              <a:ext uri="{FF2B5EF4-FFF2-40B4-BE49-F238E27FC236}">
                <a16:creationId xmlns:a16="http://schemas.microsoft.com/office/drawing/2014/main" id="{01DA6767-E432-4165-863B-37F5461A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636838"/>
            <a:ext cx="17287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ask operator</a:t>
            </a:r>
          </a:p>
        </p:txBody>
      </p:sp>
      <p:sp>
        <p:nvSpPr>
          <p:cNvPr id="64520" name="Rectangle 11">
            <a:extLst>
              <a:ext uri="{FF2B5EF4-FFF2-40B4-BE49-F238E27FC236}">
                <a16:creationId xmlns:a16="http://schemas.microsoft.com/office/drawing/2014/main" id="{575C9DCA-8403-46F3-9CF0-7B76B4A3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636838"/>
            <a:ext cx="19446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spy password</a:t>
            </a:r>
          </a:p>
        </p:txBody>
      </p:sp>
      <p:sp>
        <p:nvSpPr>
          <p:cNvPr id="64521" name="Rectangle 12">
            <a:extLst>
              <a:ext uri="{FF2B5EF4-FFF2-40B4-BE49-F238E27FC236}">
                <a16:creationId xmlns:a16="http://schemas.microsoft.com/office/drawing/2014/main" id="{06F14D9F-351D-4778-99A1-AD9C8FC5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787775"/>
            <a:ext cx="16557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guess off-line</a:t>
            </a:r>
          </a:p>
        </p:txBody>
      </p:sp>
      <p:sp>
        <p:nvSpPr>
          <p:cNvPr id="64522" name="Rectangle 13">
            <a:extLst>
              <a:ext uri="{FF2B5EF4-FFF2-40B4-BE49-F238E27FC236}">
                <a16:creationId xmlns:a16="http://schemas.microsoft.com/office/drawing/2014/main" id="{CAB885C9-82E8-4579-BD18-4BF1C8E18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7775"/>
            <a:ext cx="17272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guess on-line</a:t>
            </a:r>
          </a:p>
        </p:txBody>
      </p:sp>
      <p:sp>
        <p:nvSpPr>
          <p:cNvPr id="64523" name="Rectangle 14">
            <a:extLst>
              <a:ext uri="{FF2B5EF4-FFF2-40B4-BE49-F238E27FC236}">
                <a16:creationId xmlns:a16="http://schemas.microsoft.com/office/drawing/2014/main" id="{018BE380-6837-4C7A-B1CC-99E099AC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941888"/>
            <a:ext cx="1944688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get encrypted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password</a:t>
            </a:r>
          </a:p>
        </p:txBody>
      </p:sp>
      <p:sp>
        <p:nvSpPr>
          <p:cNvPr id="64524" name="Rectangle 15">
            <a:extLst>
              <a:ext uri="{FF2B5EF4-FFF2-40B4-BE49-F238E27FC236}">
                <a16:creationId xmlns:a16="http://schemas.microsoft.com/office/drawing/2014/main" id="{2461FCFB-0B09-4FCC-9BCC-9DA79470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7775"/>
            <a:ext cx="11525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camera</a:t>
            </a:r>
          </a:p>
        </p:txBody>
      </p:sp>
      <p:sp>
        <p:nvSpPr>
          <p:cNvPr id="64525" name="Rectangle 16">
            <a:extLst>
              <a:ext uri="{FF2B5EF4-FFF2-40B4-BE49-F238E27FC236}">
                <a16:creationId xmlns:a16="http://schemas.microsoft.com/office/drawing/2014/main" id="{7F27EC28-5041-409A-A510-16DE2A8E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36838"/>
            <a:ext cx="2089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guess password</a:t>
            </a:r>
          </a:p>
        </p:txBody>
      </p:sp>
      <p:sp>
        <p:nvSpPr>
          <p:cNvPr id="64526" name="Rectangle 17">
            <a:extLst>
              <a:ext uri="{FF2B5EF4-FFF2-40B4-BE49-F238E27FC236}">
                <a16:creationId xmlns:a16="http://schemas.microsoft.com/office/drawing/2014/main" id="{3E4D0A64-04F8-4581-8990-C27E4F3B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787775"/>
            <a:ext cx="12969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 person</a:t>
            </a:r>
          </a:p>
        </p:txBody>
      </p:sp>
      <p:sp>
        <p:nvSpPr>
          <p:cNvPr id="64527" name="Rectangle 18">
            <a:extLst>
              <a:ext uri="{FF2B5EF4-FFF2-40B4-BE49-F238E27FC236}">
                <a16:creationId xmlns:a16="http://schemas.microsoft.com/office/drawing/2014/main" id="{9E232CC2-DD90-4058-9B83-D8DB0892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41888"/>
            <a:ext cx="1800225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dictionary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attack</a:t>
            </a:r>
          </a:p>
        </p:txBody>
      </p:sp>
      <p:sp>
        <p:nvSpPr>
          <p:cNvPr id="64528" name="Rectangle 19">
            <a:extLst>
              <a:ext uri="{FF2B5EF4-FFF2-40B4-BE49-F238E27FC236}">
                <a16:creationId xmlns:a16="http://schemas.microsoft.com/office/drawing/2014/main" id="{E0AD573B-6246-4014-8028-DB6623D8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787775"/>
            <a:ext cx="1511300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microphone</a:t>
            </a:r>
          </a:p>
        </p:txBody>
      </p:sp>
      <p:cxnSp>
        <p:nvCxnSpPr>
          <p:cNvPr id="64529" name="AutoShape 20">
            <a:extLst>
              <a:ext uri="{FF2B5EF4-FFF2-40B4-BE49-F238E27FC236}">
                <a16:creationId xmlns:a16="http://schemas.microsoft.com/office/drawing/2014/main" id="{0DDE7976-1F5A-4445-B397-D14A256A42EB}"/>
              </a:ext>
            </a:extLst>
          </p:cNvPr>
          <p:cNvCxnSpPr>
            <a:cxnSpLocks noChangeShapeType="1"/>
            <a:stCxn id="64518" idx="2"/>
            <a:endCxn id="64525" idx="0"/>
          </p:cNvCxnSpPr>
          <p:nvPr/>
        </p:nvCxnSpPr>
        <p:spPr bwMode="auto">
          <a:xfrm flipH="1">
            <a:off x="2447925" y="2062163"/>
            <a:ext cx="2160588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0" name="AutoShape 21">
            <a:extLst>
              <a:ext uri="{FF2B5EF4-FFF2-40B4-BE49-F238E27FC236}">
                <a16:creationId xmlns:a16="http://schemas.microsoft.com/office/drawing/2014/main" id="{4C7B823E-509F-44FF-B529-7686136BCD06}"/>
              </a:ext>
            </a:extLst>
          </p:cNvPr>
          <p:cNvCxnSpPr>
            <a:cxnSpLocks noChangeShapeType="1"/>
            <a:stCxn id="64518" idx="2"/>
            <a:endCxn id="64519" idx="0"/>
          </p:cNvCxnSpPr>
          <p:nvPr/>
        </p:nvCxnSpPr>
        <p:spPr bwMode="auto">
          <a:xfrm>
            <a:off x="4608513" y="2062163"/>
            <a:ext cx="1079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1" name="AutoShape 22">
            <a:extLst>
              <a:ext uri="{FF2B5EF4-FFF2-40B4-BE49-F238E27FC236}">
                <a16:creationId xmlns:a16="http://schemas.microsoft.com/office/drawing/2014/main" id="{FE5178C4-B07B-488D-BB25-958FCA9455F2}"/>
              </a:ext>
            </a:extLst>
          </p:cNvPr>
          <p:cNvCxnSpPr>
            <a:cxnSpLocks noChangeShapeType="1"/>
            <a:stCxn id="64518" idx="2"/>
            <a:endCxn id="64520" idx="0"/>
          </p:cNvCxnSpPr>
          <p:nvPr/>
        </p:nvCxnSpPr>
        <p:spPr bwMode="auto">
          <a:xfrm>
            <a:off x="4608513" y="2062163"/>
            <a:ext cx="25209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2" name="AutoShape 23">
            <a:extLst>
              <a:ext uri="{FF2B5EF4-FFF2-40B4-BE49-F238E27FC236}">
                <a16:creationId xmlns:a16="http://schemas.microsoft.com/office/drawing/2014/main" id="{DC280AB1-741F-48B3-A16C-E0751AF20116}"/>
              </a:ext>
            </a:extLst>
          </p:cNvPr>
          <p:cNvCxnSpPr>
            <a:cxnSpLocks noChangeShapeType="1"/>
            <a:stCxn id="64525" idx="2"/>
            <a:endCxn id="64522" idx="0"/>
          </p:cNvCxnSpPr>
          <p:nvPr/>
        </p:nvCxnSpPr>
        <p:spPr bwMode="auto">
          <a:xfrm flipH="1">
            <a:off x="1331913" y="3141663"/>
            <a:ext cx="1116012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3" name="AutoShape 24">
            <a:extLst>
              <a:ext uri="{FF2B5EF4-FFF2-40B4-BE49-F238E27FC236}">
                <a16:creationId xmlns:a16="http://schemas.microsoft.com/office/drawing/2014/main" id="{8D02304F-4CBD-4CBF-A2AC-E4E47206E85E}"/>
              </a:ext>
            </a:extLst>
          </p:cNvPr>
          <p:cNvCxnSpPr>
            <a:cxnSpLocks noChangeShapeType="1"/>
            <a:stCxn id="64525" idx="2"/>
            <a:endCxn id="64521" idx="0"/>
          </p:cNvCxnSpPr>
          <p:nvPr/>
        </p:nvCxnSpPr>
        <p:spPr bwMode="auto">
          <a:xfrm>
            <a:off x="2447925" y="3141663"/>
            <a:ext cx="720725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4" name="AutoShape 25">
            <a:extLst>
              <a:ext uri="{FF2B5EF4-FFF2-40B4-BE49-F238E27FC236}">
                <a16:creationId xmlns:a16="http://schemas.microsoft.com/office/drawing/2014/main" id="{5B5049B2-2269-4D20-87B2-91D721D2F3EF}"/>
              </a:ext>
            </a:extLst>
          </p:cNvPr>
          <p:cNvCxnSpPr>
            <a:cxnSpLocks noChangeShapeType="1"/>
            <a:stCxn id="64526" idx="0"/>
            <a:endCxn id="64520" idx="2"/>
          </p:cNvCxnSpPr>
          <p:nvPr/>
        </p:nvCxnSpPr>
        <p:spPr bwMode="auto">
          <a:xfrm flipV="1">
            <a:off x="5219700" y="3141663"/>
            <a:ext cx="1909763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5" name="AutoShape 26">
            <a:extLst>
              <a:ext uri="{FF2B5EF4-FFF2-40B4-BE49-F238E27FC236}">
                <a16:creationId xmlns:a16="http://schemas.microsoft.com/office/drawing/2014/main" id="{607477A1-F127-4DD7-B91D-095F65883547}"/>
              </a:ext>
            </a:extLst>
          </p:cNvPr>
          <p:cNvCxnSpPr>
            <a:cxnSpLocks noChangeShapeType="1"/>
            <a:stCxn id="64524" idx="0"/>
            <a:endCxn id="64520" idx="2"/>
          </p:cNvCxnSpPr>
          <p:nvPr/>
        </p:nvCxnSpPr>
        <p:spPr bwMode="auto">
          <a:xfrm flipV="1">
            <a:off x="6588125" y="3141663"/>
            <a:ext cx="541338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6" name="AutoShape 27">
            <a:extLst>
              <a:ext uri="{FF2B5EF4-FFF2-40B4-BE49-F238E27FC236}">
                <a16:creationId xmlns:a16="http://schemas.microsoft.com/office/drawing/2014/main" id="{1F3BC030-2294-484A-A599-2A6B1857BF94}"/>
              </a:ext>
            </a:extLst>
          </p:cNvPr>
          <p:cNvCxnSpPr>
            <a:cxnSpLocks noChangeShapeType="1"/>
            <a:stCxn id="64520" idx="2"/>
            <a:endCxn id="64528" idx="0"/>
          </p:cNvCxnSpPr>
          <p:nvPr/>
        </p:nvCxnSpPr>
        <p:spPr bwMode="auto">
          <a:xfrm>
            <a:off x="7129463" y="3141663"/>
            <a:ext cx="935037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7" name="AutoShape 28">
            <a:extLst>
              <a:ext uri="{FF2B5EF4-FFF2-40B4-BE49-F238E27FC236}">
                <a16:creationId xmlns:a16="http://schemas.microsoft.com/office/drawing/2014/main" id="{1CDF9E0C-0FCB-4D08-B802-CB140325D184}"/>
              </a:ext>
            </a:extLst>
          </p:cNvPr>
          <p:cNvCxnSpPr>
            <a:cxnSpLocks noChangeShapeType="1"/>
            <a:stCxn id="64523" idx="0"/>
            <a:endCxn id="64521" idx="2"/>
          </p:cNvCxnSpPr>
          <p:nvPr/>
        </p:nvCxnSpPr>
        <p:spPr bwMode="auto">
          <a:xfrm flipV="1">
            <a:off x="2017713" y="4292600"/>
            <a:ext cx="1150937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8" name="AutoShape 29">
            <a:extLst>
              <a:ext uri="{FF2B5EF4-FFF2-40B4-BE49-F238E27FC236}">
                <a16:creationId xmlns:a16="http://schemas.microsoft.com/office/drawing/2014/main" id="{99E06863-7674-4785-A2FD-5F5F9D581187}"/>
              </a:ext>
            </a:extLst>
          </p:cNvPr>
          <p:cNvCxnSpPr>
            <a:cxnSpLocks noChangeShapeType="1"/>
            <a:stCxn id="64521" idx="2"/>
            <a:endCxn id="64527" idx="0"/>
          </p:cNvCxnSpPr>
          <p:nvPr/>
        </p:nvCxnSpPr>
        <p:spPr bwMode="auto">
          <a:xfrm>
            <a:off x="3168650" y="4292600"/>
            <a:ext cx="1008063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9038" name="Rectangle 30">
            <a:extLst>
              <a:ext uri="{FF2B5EF4-FFF2-40B4-BE49-F238E27FC236}">
                <a16:creationId xmlns:a16="http://schemas.microsoft.com/office/drawing/2014/main" id="{BD41FB78-8890-46FA-B569-D1FCC3B3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508500"/>
            <a:ext cx="15113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key logger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8743A20-DF95-40AE-932D-E32FA31EF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Rating Threats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D3DFBF0-A872-439E-A51D-44F7EF16C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494212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Rate threats according to their likelihood.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The likelihood of a threat depends on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difficulty of the attack,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motivation of the attacker,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number of potential attackers.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Attack scripts</a:t>
            </a:r>
            <a:r>
              <a:rPr lang="en-GB" altLang="en-US" sz="2400"/>
              <a:t> automate attacks; they are likely to be available to a larger set of attackers.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Hence, such attacks would be rated more likely than an individual hand-crafted attack.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AD2F9D2-0FB6-4A22-A30A-B99AF86CC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Calculating Risk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87E7F4F-2703-4473-B9B3-7AFEA758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In </a:t>
            </a:r>
            <a:r>
              <a:rPr lang="en-GB" altLang="en-US" sz="2400">
                <a:solidFill>
                  <a:schemeClr val="accent2"/>
                </a:solidFill>
              </a:rPr>
              <a:t>quantitative risk analysis</a:t>
            </a:r>
            <a:r>
              <a:rPr lang="en-GB" altLang="en-US" sz="2400"/>
              <a:t>, expected losses can be computed based on monetary values for the assets and probabilities for the likelihood of threats.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Advantage: uses a well established mathematical theory   (</a:t>
            </a:r>
            <a:r>
              <a:rPr lang="en-GB" altLang="en-US" sz="2000">
                <a:sym typeface="Symbol" panose="05050102010706020507" pitchFamily="18" charset="2"/>
              </a:rPr>
              <a:t> </a:t>
            </a:r>
            <a:r>
              <a:rPr lang="en-GB" altLang="en-US" sz="2000"/>
              <a:t>probability theory)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Drawback: the ratings obtained are often quite imprecise and based on educated guesses.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 quality of the results we obtain cannot be better than the quality of the inputs provided.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Quantitative risk analysis works in some areas.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More often we can only obtain ratings where there is no justification to have these inputs processed by an established mathematical calculus.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DF4A28F-F976-455E-90F8-F7E0B9963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Calculating Risk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A06DCB4-D446-42A0-A582-0F1D8DA4C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In </a:t>
            </a:r>
            <a:r>
              <a:rPr lang="en-GB" altLang="en-US" sz="2400">
                <a:solidFill>
                  <a:schemeClr val="accent2"/>
                </a:solidFill>
              </a:rPr>
              <a:t>qualitative risk analysis</a:t>
            </a:r>
            <a:r>
              <a:rPr lang="en-GB" altLang="en-US" sz="2400"/>
              <a:t>, rate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assets</a:t>
            </a:r>
            <a:r>
              <a:rPr lang="en-GB" altLang="en-US" sz="2000"/>
              <a:t> on a scale of </a:t>
            </a:r>
            <a:r>
              <a:rPr lang="en-GB" altLang="en-US" sz="2000" i="1"/>
              <a:t>critical – very important – important – not important</a:t>
            </a:r>
            <a:r>
              <a:rPr lang="en-GB" alt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vulnerabilities</a:t>
            </a:r>
            <a:r>
              <a:rPr lang="en-GB" altLang="en-US" sz="2000"/>
              <a:t> on a scale of </a:t>
            </a:r>
            <a:r>
              <a:rPr lang="en-GB" altLang="en-US" sz="2000" i="1"/>
              <a:t>has to be fixed immediately – has to be fixed soon – should be fixed – fix if convenient</a:t>
            </a:r>
            <a:r>
              <a:rPr lang="en-GB" alt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threats</a:t>
            </a:r>
            <a:r>
              <a:rPr lang="en-GB" altLang="en-US" sz="2000"/>
              <a:t> on a scale of </a:t>
            </a:r>
            <a:r>
              <a:rPr lang="en-GB" altLang="en-US" sz="2000" i="1"/>
              <a:t>very likely – likely – unlikely – very unlikely</a:t>
            </a:r>
            <a:r>
              <a:rPr lang="en-GB" altLang="en-US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For a finer granularity of scaling you could e.g. use numerical values from 1 to 10.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Guidance must be given on how to assign ratings.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mapping of the ratings for assets, vulnerabilities, and threats to risks is often given by a table that reflects the judgement of security experts.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B7D05F9-E08F-4159-B8F0-A18642C3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MEHARI Approach</a:t>
            </a:r>
          </a:p>
        </p:txBody>
      </p:sp>
      <p:graphicFrame>
        <p:nvGraphicFramePr>
          <p:cNvPr id="312478" name="Group 158">
            <a:extLst>
              <a:ext uri="{FF2B5EF4-FFF2-40B4-BE49-F238E27FC236}">
                <a16:creationId xmlns:a16="http://schemas.microsoft.com/office/drawing/2014/main" id="{BDFBEBDD-5D50-47F0-8F22-0A1316B0D38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935038" y="1341438"/>
          <a:ext cx="1873250" cy="158481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954501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57939289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102603391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928678258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2603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1529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074355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15292"/>
                  </a:ext>
                </a:extLst>
              </a:tr>
            </a:tbl>
          </a:graphicData>
        </a:graphic>
      </p:graphicFrame>
      <p:sp>
        <p:nvSpPr>
          <p:cNvPr id="68638" name="Text Box 44">
            <a:extLst>
              <a:ext uri="{FF2B5EF4-FFF2-40B4-BE49-F238E27FC236}">
                <a16:creationId xmlns:a16="http://schemas.microsoft.com/office/drawing/2014/main" id="{66BA3376-1F56-460F-A141-993D5014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925763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=1</a:t>
            </a:r>
          </a:p>
        </p:txBody>
      </p:sp>
      <p:sp>
        <p:nvSpPr>
          <p:cNvPr id="68639" name="Text Box 45">
            <a:extLst>
              <a:ext uri="{FF2B5EF4-FFF2-40B4-BE49-F238E27FC236}">
                <a16:creationId xmlns:a16="http://schemas.microsoft.com/office/drawing/2014/main" id="{1CE8387A-80D0-49B1-BC2F-EFED5C25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2924175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=4</a:t>
            </a:r>
          </a:p>
        </p:txBody>
      </p:sp>
      <p:sp>
        <p:nvSpPr>
          <p:cNvPr id="68640" name="Text Box 46">
            <a:extLst>
              <a:ext uri="{FF2B5EF4-FFF2-40B4-BE49-F238E27FC236}">
                <a16:creationId xmlns:a16="http://schemas.microsoft.com/office/drawing/2014/main" id="{431A4ED9-3E23-41AD-BBB4-E4EEB345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925763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=3</a:t>
            </a:r>
          </a:p>
        </p:txBody>
      </p:sp>
      <p:sp>
        <p:nvSpPr>
          <p:cNvPr id="68641" name="Text Box 47">
            <a:extLst>
              <a:ext uri="{FF2B5EF4-FFF2-40B4-BE49-F238E27FC236}">
                <a16:creationId xmlns:a16="http://schemas.microsoft.com/office/drawing/2014/main" id="{898FC88B-2899-47B7-ABDE-E60AE387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2925763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=2</a:t>
            </a:r>
          </a:p>
        </p:txBody>
      </p:sp>
      <p:sp>
        <p:nvSpPr>
          <p:cNvPr id="68642" name="Text Box 48">
            <a:extLst>
              <a:ext uri="{FF2B5EF4-FFF2-40B4-BE49-F238E27FC236}">
                <a16:creationId xmlns:a16="http://schemas.microsoft.com/office/drawing/2014/main" id="{EB52212B-4739-4294-8B03-D721C5656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49237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=1</a:t>
            </a:r>
          </a:p>
        </p:txBody>
      </p:sp>
      <p:sp>
        <p:nvSpPr>
          <p:cNvPr id="68643" name="Text Box 49">
            <a:extLst>
              <a:ext uri="{FF2B5EF4-FFF2-40B4-BE49-F238E27FC236}">
                <a16:creationId xmlns:a16="http://schemas.microsoft.com/office/drawing/2014/main" id="{00FE5382-D87E-486C-87AD-0C21926DD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=4</a:t>
            </a:r>
          </a:p>
        </p:txBody>
      </p:sp>
      <p:sp>
        <p:nvSpPr>
          <p:cNvPr id="68644" name="Text Box 50">
            <a:extLst>
              <a:ext uri="{FF2B5EF4-FFF2-40B4-BE49-F238E27FC236}">
                <a16:creationId xmlns:a16="http://schemas.microsoft.com/office/drawing/2014/main" id="{9F4E0958-7F28-48D4-9AF7-C8A797AD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=3</a:t>
            </a:r>
          </a:p>
        </p:txBody>
      </p:sp>
      <p:sp>
        <p:nvSpPr>
          <p:cNvPr id="68645" name="Text Box 51">
            <a:extLst>
              <a:ext uri="{FF2B5EF4-FFF2-40B4-BE49-F238E27FC236}">
                <a16:creationId xmlns:a16="http://schemas.microsoft.com/office/drawing/2014/main" id="{88BDA2C4-F0A1-4F2A-85C9-4385C603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133600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=2</a:t>
            </a:r>
          </a:p>
        </p:txBody>
      </p:sp>
      <p:sp>
        <p:nvSpPr>
          <p:cNvPr id="68646" name="Text Box 52">
            <a:extLst>
              <a:ext uri="{FF2B5EF4-FFF2-40B4-BE49-F238E27FC236}">
                <a16:creationId xmlns:a16="http://schemas.microsoft.com/office/drawing/2014/main" id="{5A675D55-B45C-4B23-B1D2-65C26716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357563"/>
            <a:ext cx="2879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damage potential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as function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impact and number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of targets</a:t>
            </a:r>
          </a:p>
        </p:txBody>
      </p:sp>
      <p:graphicFrame>
        <p:nvGraphicFramePr>
          <p:cNvPr id="312474" name="Group 154">
            <a:extLst>
              <a:ext uri="{FF2B5EF4-FFF2-40B4-BE49-F238E27FC236}">
                <a16:creationId xmlns:a16="http://schemas.microsoft.com/office/drawing/2014/main" id="{AABAE683-BDFF-46A8-941B-B2E0A9E635DC}"/>
              </a:ext>
            </a:extLst>
          </p:cNvPr>
          <p:cNvGraphicFramePr>
            <a:graphicFrameLocks noGrp="1"/>
          </p:cNvGraphicFramePr>
          <p:nvPr/>
        </p:nvGraphicFramePr>
        <p:xfrm>
          <a:off x="6515100" y="1341438"/>
          <a:ext cx="1873250" cy="158481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2902718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3786871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318875186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14199043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874810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28183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459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19905"/>
                  </a:ext>
                </a:extLst>
              </a:tr>
            </a:tbl>
          </a:graphicData>
        </a:graphic>
      </p:graphicFrame>
      <p:sp>
        <p:nvSpPr>
          <p:cNvPr id="68674" name="Text Box 80">
            <a:extLst>
              <a:ext uri="{FF2B5EF4-FFF2-40B4-BE49-F238E27FC236}">
                <a16:creationId xmlns:a16="http://schemas.microsoft.com/office/drawing/2014/main" id="{D028CFF4-D61F-48F2-8ED1-E737FBC26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29257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=1</a:t>
            </a:r>
          </a:p>
        </p:txBody>
      </p:sp>
      <p:sp>
        <p:nvSpPr>
          <p:cNvPr id="68675" name="Text Box 81">
            <a:extLst>
              <a:ext uri="{FF2B5EF4-FFF2-40B4-BE49-F238E27FC236}">
                <a16:creationId xmlns:a16="http://schemas.microsoft.com/office/drawing/2014/main" id="{29377CF8-FD8F-445C-B206-9559706B8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292417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=4</a:t>
            </a:r>
          </a:p>
        </p:txBody>
      </p:sp>
      <p:sp>
        <p:nvSpPr>
          <p:cNvPr id="68676" name="Text Box 82">
            <a:extLst>
              <a:ext uri="{FF2B5EF4-FFF2-40B4-BE49-F238E27FC236}">
                <a16:creationId xmlns:a16="http://schemas.microsoft.com/office/drawing/2014/main" id="{73E99AE7-7D6D-4DD9-99CE-748D64A1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257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=3</a:t>
            </a:r>
          </a:p>
        </p:txBody>
      </p:sp>
      <p:sp>
        <p:nvSpPr>
          <p:cNvPr id="68677" name="Text Box 83">
            <a:extLst>
              <a:ext uri="{FF2B5EF4-FFF2-40B4-BE49-F238E27FC236}">
                <a16:creationId xmlns:a16="http://schemas.microsoft.com/office/drawing/2014/main" id="{73D79CF2-2203-4822-BBC8-6ABCC7A5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29257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=2</a:t>
            </a:r>
          </a:p>
        </p:txBody>
      </p:sp>
      <p:sp>
        <p:nvSpPr>
          <p:cNvPr id="68678" name="Text Box 84">
            <a:extLst>
              <a:ext uri="{FF2B5EF4-FFF2-40B4-BE49-F238E27FC236}">
                <a16:creationId xmlns:a16="http://schemas.microsoft.com/office/drawing/2014/main" id="{F7CF3F0F-8FDC-45D6-80B2-555C7CE4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2492375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=1</a:t>
            </a:r>
          </a:p>
        </p:txBody>
      </p:sp>
      <p:sp>
        <p:nvSpPr>
          <p:cNvPr id="68679" name="Text Box 85">
            <a:extLst>
              <a:ext uri="{FF2B5EF4-FFF2-40B4-BE49-F238E27FC236}">
                <a16:creationId xmlns:a16="http://schemas.microsoft.com/office/drawing/2014/main" id="{77DD7B0C-5EAF-48D3-834E-83583C87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341438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=4</a:t>
            </a:r>
          </a:p>
        </p:txBody>
      </p:sp>
      <p:sp>
        <p:nvSpPr>
          <p:cNvPr id="68680" name="Text Box 86">
            <a:extLst>
              <a:ext uri="{FF2B5EF4-FFF2-40B4-BE49-F238E27FC236}">
                <a16:creationId xmlns:a16="http://schemas.microsoft.com/office/drawing/2014/main" id="{94758FCA-F04E-46B0-B9ED-A76297C9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700213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=3</a:t>
            </a:r>
          </a:p>
        </p:txBody>
      </p:sp>
      <p:sp>
        <p:nvSpPr>
          <p:cNvPr id="68681" name="Text Box 87">
            <a:extLst>
              <a:ext uri="{FF2B5EF4-FFF2-40B4-BE49-F238E27FC236}">
                <a16:creationId xmlns:a16="http://schemas.microsoft.com/office/drawing/2014/main" id="{59D5BD9E-CE3A-44C2-99D6-4B192593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2133600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=2</a:t>
            </a:r>
          </a:p>
        </p:txBody>
      </p:sp>
      <p:sp>
        <p:nvSpPr>
          <p:cNvPr id="68682" name="Text Box 88">
            <a:extLst>
              <a:ext uri="{FF2B5EF4-FFF2-40B4-BE49-F238E27FC236}">
                <a16:creationId xmlns:a16="http://schemas.microsoft.com/office/drawing/2014/main" id="{1139755B-8AD9-40F3-8D90-DBE0BA1C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357563"/>
            <a:ext cx="2643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likelihood 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function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exploitability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feeling of impunity</a:t>
            </a:r>
          </a:p>
        </p:txBody>
      </p:sp>
      <p:graphicFrame>
        <p:nvGraphicFramePr>
          <p:cNvPr id="312479" name="Group 159">
            <a:extLst>
              <a:ext uri="{FF2B5EF4-FFF2-40B4-BE49-F238E27FC236}">
                <a16:creationId xmlns:a16="http://schemas.microsoft.com/office/drawing/2014/main" id="{CC7155AD-7BFB-437A-9B49-57A9F141455F}"/>
              </a:ext>
            </a:extLst>
          </p:cNvPr>
          <p:cNvGraphicFramePr>
            <a:graphicFrameLocks noGrp="1"/>
          </p:cNvGraphicFramePr>
          <p:nvPr/>
        </p:nvGraphicFramePr>
        <p:xfrm>
          <a:off x="3816350" y="3543300"/>
          <a:ext cx="1873250" cy="158481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112144776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72590622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193596207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450013545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5878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3665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53611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10405"/>
                  </a:ext>
                </a:extLst>
              </a:tr>
            </a:tbl>
          </a:graphicData>
        </a:graphic>
      </p:graphicFrame>
      <p:sp>
        <p:nvSpPr>
          <p:cNvPr id="68710" name="Text Box 116">
            <a:extLst>
              <a:ext uri="{FF2B5EF4-FFF2-40B4-BE49-F238E27FC236}">
                <a16:creationId xmlns:a16="http://schemas.microsoft.com/office/drawing/2014/main" id="{ED90268B-FBC8-4F11-BD5B-F213095A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1276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=1</a:t>
            </a:r>
          </a:p>
        </p:txBody>
      </p:sp>
      <p:sp>
        <p:nvSpPr>
          <p:cNvPr id="68711" name="Text Box 117">
            <a:extLst>
              <a:ext uri="{FF2B5EF4-FFF2-40B4-BE49-F238E27FC236}">
                <a16:creationId xmlns:a16="http://schemas.microsoft.com/office/drawing/2014/main" id="{CE49BF8D-5966-447C-A427-CA3EB4EFA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126038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=4</a:t>
            </a:r>
          </a:p>
        </p:txBody>
      </p:sp>
      <p:sp>
        <p:nvSpPr>
          <p:cNvPr id="68712" name="Text Box 118">
            <a:extLst>
              <a:ext uri="{FF2B5EF4-FFF2-40B4-BE49-F238E27FC236}">
                <a16:creationId xmlns:a16="http://schemas.microsoft.com/office/drawing/2014/main" id="{B2476880-16B5-41AF-9AFF-9453A7DD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51276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=3</a:t>
            </a:r>
          </a:p>
        </p:txBody>
      </p:sp>
      <p:sp>
        <p:nvSpPr>
          <p:cNvPr id="68713" name="Text Box 119">
            <a:extLst>
              <a:ext uri="{FF2B5EF4-FFF2-40B4-BE49-F238E27FC236}">
                <a16:creationId xmlns:a16="http://schemas.microsoft.com/office/drawing/2014/main" id="{13DC7377-A502-4C4E-AF09-2ED198C5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1276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=2</a:t>
            </a:r>
          </a:p>
        </p:txBody>
      </p:sp>
      <p:sp>
        <p:nvSpPr>
          <p:cNvPr id="68714" name="Text Box 120">
            <a:extLst>
              <a:ext uri="{FF2B5EF4-FFF2-40B4-BE49-F238E27FC236}">
                <a16:creationId xmlns:a16="http://schemas.microsoft.com/office/drawing/2014/main" id="{A0DE4E6B-572E-43E2-B0D5-3D567C3B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694238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=1</a:t>
            </a:r>
          </a:p>
        </p:txBody>
      </p:sp>
      <p:sp>
        <p:nvSpPr>
          <p:cNvPr id="68715" name="Text Box 121">
            <a:extLst>
              <a:ext uri="{FF2B5EF4-FFF2-40B4-BE49-F238E27FC236}">
                <a16:creationId xmlns:a16="http://schemas.microsoft.com/office/drawing/2014/main" id="{041C6A3E-A1FD-4817-A88E-6D02FB1D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5433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=4</a:t>
            </a:r>
          </a:p>
        </p:txBody>
      </p:sp>
      <p:sp>
        <p:nvSpPr>
          <p:cNvPr id="68716" name="Text Box 122">
            <a:extLst>
              <a:ext uri="{FF2B5EF4-FFF2-40B4-BE49-F238E27FC236}">
                <a16:creationId xmlns:a16="http://schemas.microsoft.com/office/drawing/2014/main" id="{D0C5D868-EB0E-4D18-8247-B69E70CF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902075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=3</a:t>
            </a:r>
          </a:p>
        </p:txBody>
      </p:sp>
      <p:sp>
        <p:nvSpPr>
          <p:cNvPr id="68717" name="Text Box 123">
            <a:extLst>
              <a:ext uri="{FF2B5EF4-FFF2-40B4-BE49-F238E27FC236}">
                <a16:creationId xmlns:a16="http://schemas.microsoft.com/office/drawing/2014/main" id="{6A36A6AA-6EA0-4C6F-ACC8-D8ED8E48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335463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=2</a:t>
            </a:r>
          </a:p>
        </p:txBody>
      </p:sp>
      <p:sp>
        <p:nvSpPr>
          <p:cNvPr id="68718" name="Text Box 124">
            <a:extLst>
              <a:ext uri="{FF2B5EF4-FFF2-40B4-BE49-F238E27FC236}">
                <a16:creationId xmlns:a16="http://schemas.microsoft.com/office/drawing/2014/main" id="{7FEE4424-5171-470E-AC29-ECCF82E4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559425"/>
            <a:ext cx="3998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risk as function of likelihood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and damage potential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8C507A8-0331-47C7-A48F-0FD57496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Risk Mitigation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D886941-9441-460A-BB9E-4618E37D4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Risk analysis produces a prioritized list of threats, with recommended </a:t>
            </a:r>
            <a:r>
              <a:rPr lang="en-GB" altLang="en-US" sz="2400">
                <a:solidFill>
                  <a:schemeClr val="accent2"/>
                </a:solidFill>
              </a:rPr>
              <a:t>countermeasures</a:t>
            </a:r>
            <a:r>
              <a:rPr lang="en-GB" altLang="en-US" sz="2400"/>
              <a:t> to mitigate risk.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Analysis tools usually have a knowledge base of countermeasures for the threats they can identify.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General risk mitigation strategies: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Accept </a:t>
            </a:r>
            <a:r>
              <a:rPr lang="en-GB" altLang="en-US" sz="2000"/>
              <a:t>risk (and live with it); there may be good reasons to do so.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Avoid</a:t>
            </a:r>
            <a:r>
              <a:rPr lang="en-GB" altLang="en-US" sz="2000"/>
              <a:t> risk: eliminate a vulnerability that causes the risk; drop product feature that has a vulnerability.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Limit</a:t>
            </a:r>
            <a:r>
              <a:rPr lang="en-GB" altLang="en-US" sz="2000"/>
              <a:t> risk: use controls to make a threat less likely.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Transfer</a:t>
            </a:r>
            <a:r>
              <a:rPr lang="en-GB" altLang="en-US" sz="2000"/>
              <a:t> risk: buy insurance.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0BEC105-4342-4262-B1E0-E9E1D3D34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Password Sniffing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FDC071-C6CF-48C4-AA56-35FD37BDD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4686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Student wrote program for time-sharing system and left it on disk for curious users.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On execution the program would “crash” and then ask for username and password.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Username and password were collected and later used to delete the victims’ files.</a:t>
            </a:r>
          </a:p>
        </p:txBody>
      </p:sp>
      <p:sp>
        <p:nvSpPr>
          <p:cNvPr id="232452" name="AutoShape 4">
            <a:extLst>
              <a:ext uri="{FF2B5EF4-FFF2-40B4-BE49-F238E27FC236}">
                <a16:creationId xmlns:a16="http://schemas.microsoft.com/office/drawing/2014/main" id="{66B8794A-8295-4201-8307-45CDB4D0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933825"/>
            <a:ext cx="3743325" cy="1635125"/>
          </a:xfrm>
          <a:prstGeom prst="irregularSeal2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1978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FFB74676-2736-4C67-A711-D302E462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93296"/>
            <a:ext cx="624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From: A.R.D. Norman: Computer Insecurity, Chapman &amp; Hall, 1983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627777B-BF5A-4949-B0DF-388342463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Baseline Protection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CD25577-DB90-405F-8418-8FBB8F690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6085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GB" altLang="en-US" sz="2400"/>
              <a:t>It may seem obvious that one should do a risk analysis before deciding on which security measures to implement. 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This ideal approach may not work for two reasons: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Conducting a risk analysis for a large organisation takes time, but its IT systems and the world around will keep changing; when the analysis is ready, it is already out of date. 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Costs of a full risk analysis may be difficult to justify to management. 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Organisations may opt for </a:t>
            </a:r>
            <a:r>
              <a:rPr lang="en-GB" altLang="en-US" sz="2400">
                <a:solidFill>
                  <a:schemeClr val="accent2"/>
                </a:solidFill>
              </a:rPr>
              <a:t>baseline protection</a:t>
            </a:r>
            <a:r>
              <a:rPr lang="en-GB" altLang="en-US" sz="2400"/>
              <a:t> as an alternative; this approach analyzes the security requirements for typical cases and recommends security measures deemed adequate.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BSI Baseline Protection Manual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F3449DF-3B8E-4A06-B36D-E9AE9DC48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 dirty="0"/>
              <a:t>Information Security Principles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41889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01A6A4DC-97E4-4519-9552-41A84245E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7848"/>
            <a:ext cx="7772400" cy="4967287"/>
          </a:xfrm>
        </p:spPr>
        <p:txBody>
          <a:bodyPr/>
          <a:lstStyle/>
          <a:p>
            <a:pPr eaLnBrk="1" hangingPunct="1"/>
            <a:r>
              <a:rPr lang="en-US" altLang="en-US"/>
              <a:t>Given enough time, tools, skills, and inclination, a hacker can break through any security measure</a:t>
            </a:r>
          </a:p>
          <a:p>
            <a:pPr eaLnBrk="1" hangingPunct="1"/>
            <a:r>
              <a:rPr lang="en-US" altLang="en-US"/>
              <a:t>Security testing can buy additional time so the attackers are caught in the act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BD3086F7-3863-4950-B651-D6BBD5DA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618" y="188640"/>
            <a:ext cx="707084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1:There Is No Such Thing as Absolute Security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D25570E3-22F8-47C4-B9F3-B2D5C8C61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All information security measures try to address at least one of the three goals:</a:t>
            </a:r>
          </a:p>
          <a:p>
            <a:pPr lvl="1" eaLnBrk="1" hangingPunct="1"/>
            <a:r>
              <a:rPr lang="en-US" altLang="en-US" sz="2000" dirty="0"/>
              <a:t>Confidentiality</a:t>
            </a:r>
          </a:p>
          <a:p>
            <a:pPr lvl="1" eaLnBrk="1" hangingPunct="1"/>
            <a:r>
              <a:rPr lang="en-US" altLang="en-US" sz="2000" dirty="0"/>
              <a:t>Integrity</a:t>
            </a:r>
          </a:p>
          <a:p>
            <a:pPr lvl="1" eaLnBrk="1" hangingPunct="1"/>
            <a:r>
              <a:rPr lang="en-US" altLang="en-US" sz="2000" dirty="0"/>
              <a:t>Availability </a:t>
            </a:r>
          </a:p>
          <a:p>
            <a:pPr eaLnBrk="1" hangingPunct="1"/>
            <a:r>
              <a:rPr lang="en-US" altLang="en-US" sz="2400" dirty="0"/>
              <a:t>The three security goals form the CIA triad</a:t>
            </a:r>
          </a:p>
          <a:p>
            <a:pPr lvl="2" eaLnBrk="1" hangingPunct="1"/>
            <a:endParaRPr lang="en-US" altLang="en-US" dirty="0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A72745EE-E8AB-4D54-81E2-221B0EF9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937" y="152400"/>
            <a:ext cx="72620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2: The Three Security Goals Are Confidentiality, Integrity, and Availability</a:t>
            </a:r>
          </a:p>
        </p:txBody>
      </p:sp>
      <p:grpSp>
        <p:nvGrpSpPr>
          <p:cNvPr id="15366" name="Group 10">
            <a:extLst>
              <a:ext uri="{FF2B5EF4-FFF2-40B4-BE49-F238E27FC236}">
                <a16:creationId xmlns:a16="http://schemas.microsoft.com/office/drawing/2014/main" id="{7E699AE2-13D0-47F0-A444-C7D033AE8812}"/>
              </a:ext>
            </a:extLst>
          </p:cNvPr>
          <p:cNvGrpSpPr>
            <a:grpSpLocks/>
          </p:cNvGrpSpPr>
          <p:nvPr/>
        </p:nvGrpSpPr>
        <p:grpSpPr bwMode="auto">
          <a:xfrm>
            <a:off x="2827338" y="3863975"/>
            <a:ext cx="3638550" cy="2266950"/>
            <a:chOff x="0" y="0"/>
            <a:chExt cx="3638550" cy="2266950"/>
          </a:xfrm>
        </p:grpSpPr>
        <p:grpSp>
          <p:nvGrpSpPr>
            <p:cNvPr id="15367" name="Group 11">
              <a:extLst>
                <a:ext uri="{FF2B5EF4-FFF2-40B4-BE49-F238E27FC236}">
                  <a16:creationId xmlns:a16="http://schemas.microsoft.com/office/drawing/2014/main" id="{50CC1489-0225-4B85-AEB9-DBEB255371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43225" cy="2266950"/>
              <a:chOff x="0" y="0"/>
              <a:chExt cx="2943225" cy="2266950"/>
            </a:xfrm>
          </p:grpSpPr>
          <p:grpSp>
            <p:nvGrpSpPr>
              <p:cNvPr id="15369" name="Group 13">
                <a:extLst>
                  <a:ext uri="{FF2B5EF4-FFF2-40B4-BE49-F238E27FC236}">
                    <a16:creationId xmlns:a16="http://schemas.microsoft.com/office/drawing/2014/main" id="{46CC94E3-5F5C-4555-AC5C-45278E65B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200" y="0"/>
                <a:ext cx="2486025" cy="1828800"/>
                <a:chOff x="0" y="0"/>
                <a:chExt cx="2486025" cy="1828800"/>
              </a:xfrm>
            </p:grpSpPr>
            <p:grpSp>
              <p:nvGrpSpPr>
                <p:cNvPr id="15371" name="Group 15">
                  <a:extLst>
                    <a:ext uri="{FF2B5EF4-FFF2-40B4-BE49-F238E27FC236}">
                      <a16:creationId xmlns:a16="http://schemas.microsoft.com/office/drawing/2014/main" id="{59137393-DBFE-4099-93B7-FACB1CC6BA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85750"/>
                  <a:ext cx="2486025" cy="1543050"/>
                  <a:chOff x="0" y="0"/>
                  <a:chExt cx="2486025" cy="1543050"/>
                </a:xfrm>
              </p:grpSpPr>
              <p:sp>
                <p:nvSpPr>
                  <p:cNvPr id="18" name="Isosceles Triangle 17">
                    <a:extLst>
                      <a:ext uri="{FF2B5EF4-FFF2-40B4-BE49-F238E27FC236}">
                        <a16:creationId xmlns:a16="http://schemas.microsoft.com/office/drawing/2014/main" id="{4AFB854B-F1C9-4F59-BB60-7621F61B35A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486025" cy="1543050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9" name="Text Box 3">
                    <a:extLst>
                      <a:ext uri="{FF2B5EF4-FFF2-40B4-BE49-F238E27FC236}">
                        <a16:creationId xmlns:a16="http://schemas.microsoft.com/office/drawing/2014/main" id="{7948FC9B-0D5E-4100-A6F8-B6CF6E9C33F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900" y="885825"/>
                    <a:ext cx="1076325" cy="32385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pPr eaLnBrk="1" fontAlgn="auto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defRPr/>
                    </a:pPr>
                    <a:r>
                      <a:rPr lang="en-US" sz="1100" b="0" kern="0">
                        <a:solidFill>
                          <a:sysClr val="windowText" lastClr="000000"/>
                        </a:solidFill>
                        <a:latin typeface="Calibri" panose="020F0502020204030204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Security Goals</a:t>
                    </a:r>
                  </a:p>
                </p:txBody>
              </p:sp>
            </p:grpSp>
            <p:sp>
              <p:nvSpPr>
                <p:cNvPr id="17" name="Text Box 4">
                  <a:extLst>
                    <a:ext uri="{FF2B5EF4-FFF2-40B4-BE49-F238E27FC236}">
                      <a16:creationId xmlns:a16="http://schemas.microsoft.com/office/drawing/2014/main" id="{2024706F-792D-43CD-9D68-9AD42ED0BE43}"/>
                    </a:ext>
                  </a:extLst>
                </p:cNvPr>
                <p:cNvSpPr txBox="1"/>
                <p:nvPr/>
              </p:nvSpPr>
              <p:spPr>
                <a:xfrm>
                  <a:off x="638175" y="0"/>
                  <a:ext cx="1314450" cy="257175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defRPr/>
                  </a:pPr>
                  <a:r>
                    <a:rPr lang="en-US" sz="1100" b="0" kern="0">
                      <a:solidFill>
                        <a:sysClr val="windowText" lastClr="000000"/>
                      </a:solidFill>
                      <a:latin typeface="Calibri" panose="020F0502020204030204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Confidentiality</a:t>
                  </a:r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CDA81BE7-2122-4595-972E-E86528E8ADD3}"/>
                  </a:ext>
                </a:extLst>
              </p:cNvPr>
              <p:cNvSpPr txBox="1"/>
              <p:nvPr/>
            </p:nvSpPr>
            <p:spPr>
              <a:xfrm>
                <a:off x="0" y="1962150"/>
                <a:ext cx="1095375" cy="30480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US" sz="1100" b="0" kern="0">
                    <a:solidFill>
                      <a:sysClr val="windowText" lastClr="000000"/>
                    </a:solidFill>
                    <a:latin typeface="Calibri" panose="020F0502020204030204"/>
                    <a:ea typeface="Calibri" panose="020F0502020204030204" pitchFamily="34" charset="0"/>
                    <a:cs typeface="Times New Roman" panose="02020603050405020304" pitchFamily="18" charset="0"/>
                  </a:rPr>
                  <a:t>Integrity</a:t>
                </a:r>
              </a:p>
            </p:txBody>
          </p:sp>
        </p:grp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50ABE763-6164-4575-9DE5-D27344E9DBFA}"/>
                </a:ext>
              </a:extLst>
            </p:cNvPr>
            <p:cNvSpPr txBox="1"/>
            <p:nvPr/>
          </p:nvSpPr>
          <p:spPr>
            <a:xfrm>
              <a:off x="2743200" y="2009775"/>
              <a:ext cx="895350" cy="24765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100" b="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Availability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8BA8E524-942B-4CEC-B435-292DD483A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Protect the </a:t>
            </a:r>
            <a:r>
              <a:rPr lang="en-US" altLang="en-US" sz="2400" i="1" dirty="0"/>
              <a:t>confidentiality</a:t>
            </a:r>
            <a:r>
              <a:rPr lang="en-US" altLang="en-US" sz="2400" dirty="0"/>
              <a:t> of data</a:t>
            </a:r>
          </a:p>
          <a:p>
            <a:pPr lvl="1" eaLnBrk="1" hangingPunct="1"/>
            <a:r>
              <a:rPr lang="en-US" altLang="en-US" sz="2000" dirty="0"/>
              <a:t>Confidentiality models are primarily intended to ensure that no unauthorized access to information is permitted and that accidental disclosure of sensitive information is not possible </a:t>
            </a:r>
          </a:p>
          <a:p>
            <a:pPr eaLnBrk="1" hangingPunct="1"/>
            <a:r>
              <a:rPr lang="en-US" altLang="en-US" sz="2400" dirty="0"/>
              <a:t>Preserve the </a:t>
            </a:r>
            <a:r>
              <a:rPr lang="en-US" altLang="en-US" sz="2400" i="1" dirty="0"/>
              <a:t>integrity</a:t>
            </a:r>
            <a:r>
              <a:rPr lang="en-US" altLang="en-US" sz="2400" dirty="0"/>
              <a:t> of data</a:t>
            </a:r>
          </a:p>
          <a:p>
            <a:pPr lvl="1" eaLnBrk="1" hangingPunct="1"/>
            <a:r>
              <a:rPr lang="en-US" altLang="en-US" sz="2000" dirty="0"/>
              <a:t>Integrity models keep data pure and trustworthy by protecting system data from intentional and accidental changes</a:t>
            </a:r>
          </a:p>
          <a:p>
            <a:pPr eaLnBrk="1" hangingPunct="1"/>
            <a:r>
              <a:rPr lang="en-US" altLang="en-US" sz="2400" dirty="0"/>
              <a:t>Promote the </a:t>
            </a:r>
            <a:r>
              <a:rPr lang="en-US" altLang="en-US" sz="2400" i="1" dirty="0"/>
              <a:t>availability</a:t>
            </a:r>
            <a:r>
              <a:rPr lang="en-US" altLang="en-US" sz="2400" dirty="0"/>
              <a:t> of data for authorized use</a:t>
            </a:r>
          </a:p>
          <a:p>
            <a:pPr lvl="1" eaLnBrk="1" hangingPunct="1"/>
            <a:r>
              <a:rPr lang="en-US" altLang="en-US" sz="2000" dirty="0"/>
              <a:t>Availability models keep data and resources available for authorized use during denial-of-service attacks, natural disasters, and equipment failures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5D58932C-82DC-41DD-B416-B2F7F4C1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01613"/>
            <a:ext cx="756084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Principle 2: The Three Security Goals Are Confidentiality, Integrity, and Availability (</a:t>
            </a:r>
            <a:r>
              <a:rPr lang="en-US" altLang="en-US" sz="3000" b="0" dirty="0"/>
              <a:t>cont.)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>
            <a:extLst>
              <a:ext uri="{FF2B5EF4-FFF2-40B4-BE49-F238E27FC236}">
                <a16:creationId xmlns:a16="http://schemas.microsoft.com/office/drawing/2014/main" id="{BBCA0748-A0DC-4D4A-BFB1-0A0C17072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Defense in depth</a:t>
            </a:r>
          </a:p>
          <a:p>
            <a:pPr lvl="1" eaLnBrk="1" hangingPunct="1"/>
            <a:r>
              <a:rPr lang="en-US" altLang="en-US" dirty="0"/>
              <a:t>Involves implemented security in overlapping layers that provide the three elements needed to secure assets: prevention, detection, and response</a:t>
            </a:r>
          </a:p>
          <a:p>
            <a:pPr lvl="1" eaLnBrk="1" hangingPunct="1"/>
            <a:r>
              <a:rPr lang="en-US" altLang="en-US" dirty="0"/>
              <a:t>The weaknesses of one security layer are offset by the strengths of two or more layers</a:t>
            </a:r>
          </a:p>
        </p:txBody>
      </p:sp>
      <p:sp>
        <p:nvSpPr>
          <p:cNvPr id="19461" name="Rectangle 8">
            <a:extLst>
              <a:ext uri="{FF2B5EF4-FFF2-40B4-BE49-F238E27FC236}">
                <a16:creationId xmlns:a16="http://schemas.microsoft.com/office/drawing/2014/main" id="{227A8BB3-6B82-4075-9BA1-31EA281D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16967"/>
            <a:ext cx="752432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Principles 3:</a:t>
            </a:r>
            <a:r>
              <a:rPr lang="en-US" altLang="en-US" sz="2600" b="0" dirty="0"/>
              <a:t> </a:t>
            </a:r>
            <a:r>
              <a:rPr lang="en-US" altLang="en-US" sz="3000" b="0" dirty="0"/>
              <a:t>Defense in Depth as Strategy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>
            <a:extLst>
              <a:ext uri="{FF2B5EF4-FFF2-40B4-BE49-F238E27FC236}">
                <a16:creationId xmlns:a16="http://schemas.microsoft.com/office/drawing/2014/main" id="{B5F65727-8261-4AEA-BA29-970A14867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/>
              <a:t>Takes little to convince someone to give up their credentials in exchange for trivial or worthless goods</a:t>
            </a:r>
          </a:p>
          <a:p>
            <a:pPr eaLnBrk="1" hangingPunct="1"/>
            <a:r>
              <a:rPr lang="en-US" altLang="en-US" dirty="0"/>
              <a:t>Many people are easily convinced to double-click the attachment or links inside emails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Subject: Here you have, ;o)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Message body: Hi: Check This!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Attachment: AnnaKournikova.jpg.vbs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2F3B7428-46F5-476C-8BBE-93ECD674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66274"/>
            <a:ext cx="777450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4: When Left on Their Own, People Tend to Make the Worst Security Decisions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>
            <a:extLst>
              <a:ext uri="{FF2B5EF4-FFF2-40B4-BE49-F238E27FC236}">
                <a16:creationId xmlns:a16="http://schemas.microsoft.com/office/drawing/2014/main" id="{14543143-6310-422D-A016-EB23C1951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Functional requirements</a:t>
            </a:r>
          </a:p>
          <a:p>
            <a:pPr lvl="1" eaLnBrk="1" hangingPunct="1"/>
            <a:r>
              <a:rPr lang="en-US" altLang="en-US" sz="2200" dirty="0"/>
              <a:t>Describe what a system should do</a:t>
            </a:r>
          </a:p>
          <a:p>
            <a:pPr eaLnBrk="1" hangingPunct="1"/>
            <a:r>
              <a:rPr lang="en-US" altLang="en-US" sz="2600" dirty="0"/>
              <a:t>Assurance requirements</a:t>
            </a:r>
          </a:p>
          <a:p>
            <a:pPr lvl="1" eaLnBrk="1" hangingPunct="1"/>
            <a:r>
              <a:rPr lang="en-US" altLang="en-US" sz="2200" dirty="0"/>
              <a:t>Describe how functional requirements should be implemented and tested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 dirty="0"/>
              <a:t>Does the system do </a:t>
            </a:r>
            <a:r>
              <a:rPr lang="en-US" altLang="en-US" sz="2200" i="1" dirty="0">
                <a:solidFill>
                  <a:srgbClr val="FF0000"/>
                </a:solidFill>
              </a:rPr>
              <a:t>the right things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solidFill>
                  <a:srgbClr val="990033"/>
                </a:solidFill>
              </a:rPr>
              <a:t>in the right way</a:t>
            </a:r>
            <a:r>
              <a:rPr lang="en-US" altLang="en-US" sz="2200" i="1" dirty="0"/>
              <a:t>?</a:t>
            </a:r>
          </a:p>
          <a:p>
            <a:pPr lvl="1" eaLnBrk="1" hangingPunct="1"/>
            <a:r>
              <a:rPr lang="en-US" altLang="en-US" sz="2200" b="1" i="1" dirty="0"/>
              <a:t>Verification</a:t>
            </a:r>
            <a:r>
              <a:rPr lang="en-US" altLang="en-US" sz="2200" i="1" dirty="0"/>
              <a:t>: The process of confirming that one or more predetermined requirements or specifications are met</a:t>
            </a:r>
          </a:p>
          <a:p>
            <a:pPr lvl="1" eaLnBrk="1" hangingPunct="1"/>
            <a:r>
              <a:rPr lang="en-US" altLang="en-US" sz="2200" b="1" i="1" dirty="0"/>
              <a:t>Validation</a:t>
            </a:r>
            <a:r>
              <a:rPr lang="en-US" altLang="en-US" sz="2200" i="1" dirty="0"/>
              <a:t>: A determination of the correctness or quality of the mechanisms used in meeting the needs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4FE5B9B1-F95B-468D-A2CF-9241FDC68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12" y="200943"/>
            <a:ext cx="8172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Principle 5: Computer Security Depends on Two Types of Requirements: Functional and Assurance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1A8E94B0-9253-418E-A91B-AB527B8DC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Many people believe that if hackers don’t know how software is secured, security is better</a:t>
            </a:r>
          </a:p>
          <a:p>
            <a:pPr lvl="1" eaLnBrk="1" hangingPunct="1"/>
            <a:r>
              <a:rPr lang="en-US" altLang="en-US" dirty="0"/>
              <a:t>Although this seems logical, it’s actually </a:t>
            </a:r>
            <a:r>
              <a:rPr lang="en-US" altLang="en-US" b="1" u="sng" dirty="0"/>
              <a:t>untrue</a:t>
            </a:r>
          </a:p>
          <a:p>
            <a:pPr eaLnBrk="1" hangingPunct="1"/>
            <a:r>
              <a:rPr lang="en-US" altLang="en-US" dirty="0"/>
              <a:t>Obscuring security leads to a false sense of security, which is often more dangerous than not addressing security at all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666A8697-9451-41D4-9DCA-AACD2BC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04" y="152400"/>
            <a:ext cx="676639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6: Security Through Obscurity Is Not an Answer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>
            <a:extLst>
              <a:ext uri="{FF2B5EF4-FFF2-40B4-BE49-F238E27FC236}">
                <a16:creationId xmlns:a16="http://schemas.microsoft.com/office/drawing/2014/main" id="{5D90D367-EC58-4C58-B24C-14FC5E25E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Security is not concerned with eliminating all threats within a system or facility but with </a:t>
            </a:r>
            <a:r>
              <a:rPr lang="en-US" altLang="en-US" sz="2600" b="1"/>
              <a:t>eliminating known threats and minimizing losses</a:t>
            </a:r>
            <a:r>
              <a:rPr lang="en-US" altLang="en-US" sz="2600"/>
              <a:t> if an attacker succeeds in exploiting a vulnerability</a:t>
            </a:r>
          </a:p>
          <a:p>
            <a:pPr eaLnBrk="1" hangingPunct="1"/>
            <a:r>
              <a:rPr lang="en-US" altLang="en-US" sz="2600"/>
              <a:t>Spending more on security than the cost of an asset is a waste of resources</a:t>
            </a:r>
          </a:p>
          <a:p>
            <a:pPr eaLnBrk="1" hangingPunct="1"/>
            <a:r>
              <a:rPr lang="en-US" altLang="en-US" sz="2600"/>
              <a:t>Risk assessment and risk analysis are used to </a:t>
            </a:r>
            <a:r>
              <a:rPr lang="en-US" altLang="en-US" sz="2600" b="1"/>
              <a:t>place an economic value on assets to best determine appropriate countermeasures</a:t>
            </a:r>
            <a:r>
              <a:rPr lang="en-US" altLang="en-US" sz="2600"/>
              <a:t> that protect them from losses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41A592F5-117F-4270-95AB-BBFA1055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60648"/>
            <a:ext cx="71264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7: Security = Risk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90BA39B-B3C8-4C92-B1C6-117F74E3F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Denial of Service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2E03091-06E5-4FF1-8F2E-FFEE65DAE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7704137" cy="38163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800" dirty="0" err="1"/>
              <a:t>MyDoom</a:t>
            </a:r>
            <a:r>
              <a:rPr lang="en-GB" altLang="en-US" sz="2800" dirty="0"/>
              <a:t> worm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CERT Incident Note IN-2004-01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Spread over email and </a:t>
            </a:r>
            <a:r>
              <a:rPr lang="en-GB" altLang="en-US" sz="2000" dirty="0" err="1"/>
              <a:t>Kazaa</a:t>
            </a:r>
            <a:r>
              <a:rPr lang="en-GB" altLang="en-US" sz="2000" dirty="0"/>
              <a:t> p2p network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Email: users had to click on an attachment to activate the worm: </a:t>
            </a:r>
            <a:r>
              <a:rPr lang="en-GB" altLang="en-US" sz="2000" dirty="0" err="1"/>
              <a:t>MyDoom</a:t>
            </a:r>
            <a:r>
              <a:rPr lang="en-GB" altLang="en-US" sz="2000" dirty="0"/>
              <a:t> was so successful because the attachment looked like a genuine error message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Distributed Denial-of-Service attack on www.sco.com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Trigger date to stop spreading/DoS-attacking on February 12, 2004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BFC11D8-EC77-496F-A6A7-226CF523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56" y="424838"/>
            <a:ext cx="7488832" cy="7921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Principle 7: Security = Risk Management </a:t>
            </a:r>
            <a:br>
              <a:rPr lang="en-US" altLang="en-US" sz="3000" dirty="0"/>
            </a:br>
            <a:r>
              <a:rPr lang="en-US" altLang="en-US" sz="3000" dirty="0"/>
              <a:t>(cont.)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4AB4FEB-618F-47F3-808E-8FCC05EE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Two factors to determine risk</a:t>
            </a:r>
          </a:p>
          <a:p>
            <a:pPr lvl="1" eaLnBrk="1" hangingPunct="1"/>
            <a:r>
              <a:rPr lang="en-US" altLang="en-US" sz="2000"/>
              <a:t>What is the consequence of a loss?</a:t>
            </a:r>
          </a:p>
          <a:p>
            <a:pPr lvl="1" eaLnBrk="1" hangingPunct="1"/>
            <a:r>
              <a:rPr lang="en-US" altLang="en-US" sz="2000"/>
              <a:t>What is the likelihood the loss will occur?</a:t>
            </a:r>
          </a:p>
          <a:p>
            <a:pPr eaLnBrk="1" hangingPunct="1"/>
            <a:r>
              <a:rPr lang="en-US" altLang="en-US" sz="2400"/>
              <a:t>Consequences/likelihood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257FC-DF2B-492B-9DF9-1603760FA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79252"/>
              </p:ext>
            </p:extLst>
          </p:nvPr>
        </p:nvGraphicFramePr>
        <p:xfrm>
          <a:off x="179512" y="3044822"/>
          <a:ext cx="8940800" cy="32639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759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Likelihood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Consequences</a:t>
                      </a:r>
                    </a:p>
                  </a:txBody>
                  <a:tcPr marL="91444" marR="91444" marT="45707" marB="4570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1. Insignificant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2. Minor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3. 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 Major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5. Catastrophic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3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r>
                        <a:rPr lang="en-US" sz="1800" baseline="0" dirty="0"/>
                        <a:t> (almost certain)</a:t>
                      </a:r>
                      <a:endParaRPr lang="en-US" sz="1800" dirty="0"/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59">
                <a:tc>
                  <a:txBody>
                    <a:bodyPr/>
                    <a:lstStyle/>
                    <a:p>
                      <a:r>
                        <a:rPr lang="en-US" sz="1800" dirty="0"/>
                        <a:t>B (likely)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3">
                <a:tc>
                  <a:txBody>
                    <a:bodyPr/>
                    <a:lstStyle/>
                    <a:p>
                      <a:r>
                        <a:rPr lang="en-US" sz="1800" dirty="0"/>
                        <a:t>C (moderate)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59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r>
                        <a:rPr lang="en-US" sz="1800" baseline="0" dirty="0"/>
                        <a:t> (unlikely)</a:t>
                      </a:r>
                      <a:endParaRPr lang="en-US" sz="1800" dirty="0"/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 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59">
                <a:tc>
                  <a:txBody>
                    <a:bodyPr/>
                    <a:lstStyle/>
                    <a:p>
                      <a:r>
                        <a:rPr lang="en-US" sz="1800" dirty="0"/>
                        <a:t>E (rare)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EF5A832-34F7-4870-BB06-71132AF0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Vulnerability</a:t>
            </a:r>
          </a:p>
          <a:p>
            <a:pPr lvl="1" eaLnBrk="1" hangingPunct="1"/>
            <a:r>
              <a:rPr lang="en-US" altLang="en-US"/>
              <a:t>A known problem within a system or program</a:t>
            </a:r>
          </a:p>
          <a:p>
            <a:pPr eaLnBrk="1" hangingPunct="1"/>
            <a:r>
              <a:rPr lang="en-US" altLang="en-US"/>
              <a:t>Exploit</a:t>
            </a:r>
          </a:p>
          <a:p>
            <a:pPr lvl="1" eaLnBrk="1" hangingPunct="1"/>
            <a:r>
              <a:rPr lang="en-US" altLang="en-US"/>
              <a:t>A program or a “cookbook” on how to take advantage of a specific vulnerability</a:t>
            </a:r>
          </a:p>
          <a:p>
            <a:pPr eaLnBrk="1" hangingPunct="1"/>
            <a:r>
              <a:rPr lang="en-US" altLang="en-US"/>
              <a:t>Attacker</a:t>
            </a:r>
          </a:p>
          <a:p>
            <a:pPr lvl="1" eaLnBrk="1" hangingPunct="1"/>
            <a:r>
              <a:rPr lang="en-US" altLang="en-US"/>
              <a:t>The link between a vulnerability and an exploit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D07DD4E-EE6D-4F5A-A672-607E5A96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01613"/>
            <a:ext cx="669438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Principle 7: Security = Risk Management</a:t>
            </a:r>
          </a:p>
          <a:p>
            <a:pPr eaLnBrk="1" hangingPunct="1"/>
            <a:r>
              <a:rPr lang="en-US" altLang="en-US" sz="3000" b="0" dirty="0"/>
              <a:t>(cont.)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185A6F65-3F42-4720-89C0-3154A3905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security mechanism serves a purpose by </a:t>
            </a:r>
            <a:r>
              <a:rPr lang="en-US" altLang="en-US" sz="2800" b="1" dirty="0"/>
              <a:t>preventing a compromise</a:t>
            </a:r>
            <a:r>
              <a:rPr lang="en-US" altLang="en-US" sz="2800" dirty="0"/>
              <a:t>, </a:t>
            </a:r>
            <a:r>
              <a:rPr lang="en-US" altLang="en-US" sz="2800" b="1" dirty="0"/>
              <a:t>detecting that a compromise or compromise attempt</a:t>
            </a:r>
            <a:r>
              <a:rPr lang="en-US" altLang="en-US" sz="2800" dirty="0"/>
              <a:t> is underway, or </a:t>
            </a:r>
            <a:r>
              <a:rPr lang="en-US" altLang="en-US" sz="2800" b="1" dirty="0"/>
              <a:t>responding to a compromise</a:t>
            </a:r>
            <a:r>
              <a:rPr lang="en-US" altLang="en-US" sz="2800" dirty="0"/>
              <a:t> while it is happening or after it has been discovered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DFEC087F-9E33-4829-B8A5-1AD573AC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00943"/>
            <a:ext cx="70567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8: The Three Types of Security Controls Are Preventative, Detective, and Responsive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36999CDD-0E95-4BD3-849D-1645CB790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more complex a system gets, the harder it is to secure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07FA466E-7275-4146-82B2-DBD7F391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16632"/>
            <a:ext cx="647836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9: Complexity Is the Enemy of Security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2707B6AD-3EB3-428C-B5A2-2B5FCECDF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security managers must justify all investments in security using techniques of the trade</a:t>
            </a:r>
          </a:p>
          <a:p>
            <a:pPr eaLnBrk="1" hangingPunct="1"/>
            <a:r>
              <a:rPr lang="en-US" altLang="en-US" dirty="0"/>
              <a:t>When spending resources can be justified with good, solid business rationale, security requests are rarely denied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943BCBEC-2E43-4D8E-AEA4-A932C9D9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52400"/>
            <a:ext cx="727280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10: Fear, Uncertainty, and Doubt (FUD) Do Not Work in Selling Security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E05693FC-2557-4FEF-8A53-58D8BE619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872" y="170080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People controls</a:t>
            </a:r>
          </a:p>
          <a:p>
            <a:pPr lvl="1" eaLnBrk="1" hangingPunct="1"/>
            <a:r>
              <a:rPr lang="en-US" altLang="en-US" sz="2000" b="1" dirty="0"/>
              <a:t>Dual control and separation of duties</a:t>
            </a:r>
          </a:p>
          <a:p>
            <a:pPr eaLnBrk="1" hangingPunct="1"/>
            <a:r>
              <a:rPr lang="en-US" altLang="en-US" sz="2400" b="1" dirty="0"/>
              <a:t>Process controls </a:t>
            </a:r>
          </a:p>
          <a:p>
            <a:pPr lvl="1" eaLnBrk="1" hangingPunct="1"/>
            <a:r>
              <a:rPr lang="en-US" altLang="en-US" sz="2000" b="1" dirty="0"/>
              <a:t>Different people can perform the same operation the same way every time</a:t>
            </a:r>
          </a:p>
          <a:p>
            <a:pPr eaLnBrk="1" hangingPunct="1"/>
            <a:r>
              <a:rPr lang="en-US" altLang="en-US" sz="2400" b="1" dirty="0"/>
              <a:t>Technology alone without people and process controls can fail</a:t>
            </a:r>
          </a:p>
          <a:p>
            <a:pPr eaLnBrk="1" hangingPunct="1"/>
            <a:r>
              <a:rPr lang="en-US" altLang="en-US" sz="2400" b="1" dirty="0"/>
              <a:t>People, process, and technology controls are essential elements of security practices</a:t>
            </a:r>
            <a:r>
              <a:rPr lang="en-US" altLang="en-US" sz="2400" dirty="0"/>
              <a:t> including operations security, applications development security, physical security, and cryptography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4878B3E0-884B-4FBD-A6CD-E3083494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96471"/>
            <a:ext cx="7200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11: People, Process, and Technology Are All Needed to Adequately Secure a System or Facility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64AFBACE-58A6-42B5-9766-C0BE5A7A3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Keeping a given vulnerability secret from users and from the software developer can only lead to a false sense of security</a:t>
            </a:r>
          </a:p>
          <a:p>
            <a:pPr eaLnBrk="1" hangingPunct="1"/>
            <a:r>
              <a:rPr lang="en-US" altLang="en-US" sz="2800" dirty="0"/>
              <a:t>The need to know trumps the need to keep secrets to give users the right to protect themselves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1E7E2A7B-E0F0-4E16-AF03-C2FC4E9F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04374"/>
            <a:ext cx="71264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12: Open Disclosure of Vulnerabilities Is Good for Security!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6FDFA00-B743-46B2-AC6A-31DB9C51F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153988"/>
            <a:ext cx="6192838" cy="792162"/>
          </a:xfrm>
        </p:spPr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24FCF4D-8EA2-4F34-A1C5-E7C48B252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management creates the context in which individual security mechanisms operate.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Without good security management, even strong security mechanisms may be ineffective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Important guidelines: ISO 27002 and the BSI Baseline Protection Manual.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Risk analysis gives management information about the risks an organisation faces and the countermeasures that can be taken.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management guidelines and risk analysis methods can be described as </a:t>
            </a:r>
            <a:r>
              <a:rPr lang="en-GB" altLang="en-US" sz="2400">
                <a:solidFill>
                  <a:schemeClr val="accent2"/>
                </a:solidFill>
              </a:rPr>
              <a:t>organized common sense</a:t>
            </a:r>
            <a:r>
              <a:rPr lang="en-GB" altLang="en-US" sz="2400"/>
              <a:t>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F0078758-6E1B-4F0A-90B7-87B9259EA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98D5CFBE-950A-484E-841C-E9E9BDD77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Computer security specialists must not only know the technical side of their jobs but also must understand the principles behind information security</a:t>
            </a:r>
          </a:p>
          <a:p>
            <a:pPr eaLnBrk="1" hangingPunct="1"/>
            <a:r>
              <a:rPr lang="en-US" altLang="en-US" sz="2800" dirty="0"/>
              <a:t>These principles are mixed and matched to describe why certain security functions and operations exist in the real world of IT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09BD62-30DD-44C0-A6D2-4002E7123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E91A53-1B8A-446B-AD61-2FD18D0C2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Unsolicited email, but when does  email become spam?</a:t>
            </a:r>
          </a:p>
          <a:p>
            <a:pPr lvl="1" eaLnBrk="1" hangingPunct="1"/>
            <a:r>
              <a:rPr lang="en-GB" altLang="en-US" sz="2000" dirty="0"/>
              <a:t>Have you read about the Nigerian astronaut stranded in space?</a:t>
            </a:r>
          </a:p>
          <a:p>
            <a:pPr eaLnBrk="1" hangingPunct="1"/>
            <a:r>
              <a:rPr lang="en-GB" altLang="en-US" sz="2400" dirty="0"/>
              <a:t>A major nuisance, but unsolicited mass mailings are not a new problem.</a:t>
            </a:r>
            <a:endParaRPr lang="en-GB" altLang="en-US" sz="2400" dirty="0">
              <a:solidFill>
                <a:schemeClr val="bg2"/>
              </a:solidFill>
            </a:endParaRPr>
          </a:p>
          <a:p>
            <a:pPr eaLnBrk="1" hangingPunct="1"/>
            <a:r>
              <a:rPr lang="en-GB" altLang="en-US" sz="2400" dirty="0">
                <a:solidFill>
                  <a:schemeClr val="accent2"/>
                </a:solidFill>
              </a:rPr>
              <a:t>Addressed through legislation</a:t>
            </a:r>
            <a:r>
              <a:rPr lang="en-GB" altLang="en-US" sz="2400" dirty="0"/>
              <a:t>: in Europe based on EC Directive 2002/58/EC, increasingly also in US.</a:t>
            </a:r>
            <a:endParaRPr lang="de-DE" altLang="en-US" sz="2400" dirty="0"/>
          </a:p>
          <a:p>
            <a:pPr eaLnBrk="1" hangingPunct="1"/>
            <a:r>
              <a:rPr lang="en-GB" altLang="en-US" sz="2400" dirty="0">
                <a:solidFill>
                  <a:schemeClr val="accent2"/>
                </a:solidFill>
              </a:rPr>
              <a:t>Technical measures</a:t>
            </a:r>
            <a:r>
              <a:rPr lang="en-GB" altLang="en-US" sz="2400" dirty="0"/>
              <a:t>: spam filters, visual puzzles (“</a:t>
            </a:r>
            <a:r>
              <a:rPr lang="en-GB" altLang="en-US" sz="2400" dirty="0" err="1"/>
              <a:t>catchpas</a:t>
            </a:r>
            <a:r>
              <a:rPr lang="en-GB" altLang="en-US" sz="2400" dirty="0"/>
              <a:t>”),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FE16AE-11DC-48B2-A23B-564C19ECA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Telecomm Fraud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56BA43E-86AD-469E-8DB6-1047334A7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First generation cell phones: user identifiers transmitted unprotected; easy to intercept and used to make calls charged to the victim.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PABX (private automatic branch exchange) fraud: route calls via an unprotected company PABX; calls charged to the victim.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SMS fraud: SMS message asks receiver to call back a number that is automatically re-directed to an expensive 900 number.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5585</Words>
  <Application>Microsoft Office PowerPoint</Application>
  <PresentationFormat>Overhead</PresentationFormat>
  <Paragraphs>646</Paragraphs>
  <Slides>78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Comic Sans MS</vt:lpstr>
      <vt:lpstr>Times</vt:lpstr>
      <vt:lpstr>Wingdings</vt:lpstr>
      <vt:lpstr>2_Standarddesign</vt:lpstr>
      <vt:lpstr>502049 – Introduction to Information Security</vt:lpstr>
      <vt:lpstr>Agenda</vt:lpstr>
      <vt:lpstr>Security: case studies</vt:lpstr>
      <vt:lpstr>Insider Fraud</vt:lpstr>
      <vt:lpstr>Espionage – Identity Fraud</vt:lpstr>
      <vt:lpstr>Password Sniffing</vt:lpstr>
      <vt:lpstr>Denial of Service</vt:lpstr>
      <vt:lpstr>Spam</vt:lpstr>
      <vt:lpstr>Telecomm Fraud</vt:lpstr>
      <vt:lpstr>Newsticker (2008)</vt:lpstr>
      <vt:lpstr>The long arm of the law (2010)</vt:lpstr>
      <vt:lpstr>Security</vt:lpstr>
      <vt:lpstr>Security</vt:lpstr>
      <vt:lpstr>Security is a People Problem</vt:lpstr>
      <vt:lpstr>Security Management</vt:lpstr>
      <vt:lpstr>Security Management</vt:lpstr>
      <vt:lpstr>Security Awareness</vt:lpstr>
      <vt:lpstr>The Price of Security</vt:lpstr>
      <vt:lpstr>Assets</vt:lpstr>
      <vt:lpstr>Damage</vt:lpstr>
      <vt:lpstr>Security policies</vt:lpstr>
      <vt:lpstr>Types of Policies [Sterne]</vt:lpstr>
      <vt:lpstr>Security Metrics</vt:lpstr>
      <vt:lpstr>Security Metrics</vt:lpstr>
      <vt:lpstr>Security Metrics</vt:lpstr>
      <vt:lpstr>Management Standards</vt:lpstr>
      <vt:lpstr>Regulations</vt:lpstr>
      <vt:lpstr>ISO 27002</vt:lpstr>
      <vt:lpstr>Organization of Information Security</vt:lpstr>
      <vt:lpstr>Asset Management</vt:lpstr>
      <vt:lpstr>Human Resources Security</vt:lpstr>
      <vt:lpstr>Physical and Environmental Security</vt:lpstr>
      <vt:lpstr>Communications and Operations Management</vt:lpstr>
      <vt:lpstr>Access Control</vt:lpstr>
      <vt:lpstr>Systems Acquisition, Development and Maintenance</vt:lpstr>
      <vt:lpstr>Incident Management</vt:lpstr>
      <vt:lpstr>Business Continuity Planning</vt:lpstr>
      <vt:lpstr>Compliance</vt:lpstr>
      <vt:lpstr>ISO 27002 – Summary </vt:lpstr>
      <vt:lpstr>Risk Analysis</vt:lpstr>
      <vt:lpstr>Risk Analysis</vt:lpstr>
      <vt:lpstr>Attacks</vt:lpstr>
      <vt:lpstr>Risk Analysis</vt:lpstr>
      <vt:lpstr>Factors in Risk Analysis</vt:lpstr>
      <vt:lpstr>Quantitative or Qualitative?</vt:lpstr>
      <vt:lpstr>Assets (repeat)</vt:lpstr>
      <vt:lpstr>Valuation of Assets</vt:lpstr>
      <vt:lpstr>Vulnerabilities</vt:lpstr>
      <vt:lpstr>Rating Vulnerabilities</vt:lpstr>
      <vt:lpstr>Microsoft Severity Rating System</vt:lpstr>
      <vt:lpstr>Common Vulnerability Scoring Scheme</vt:lpstr>
      <vt:lpstr>Threats</vt:lpstr>
      <vt:lpstr>Attack Trees</vt:lpstr>
      <vt:lpstr>Attack Tree – example </vt:lpstr>
      <vt:lpstr>Rating Threats</vt:lpstr>
      <vt:lpstr>Calculating Risk</vt:lpstr>
      <vt:lpstr>Calculating Risk</vt:lpstr>
      <vt:lpstr>The MEHARI Approach</vt:lpstr>
      <vt:lpstr>Risk Mitigation</vt:lpstr>
      <vt:lpstr>Baseline Protection</vt:lpstr>
      <vt:lpstr>Information Security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 7: Security = Risk Management 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Hồ Thị Thanh Tuyến</cp:lastModifiedBy>
  <cp:revision>418</cp:revision>
  <cp:lastPrinted>1999-07-26T11:07:16Z</cp:lastPrinted>
  <dcterms:created xsi:type="dcterms:W3CDTF">1999-06-21T09:15:32Z</dcterms:created>
  <dcterms:modified xsi:type="dcterms:W3CDTF">2022-02-08T10:38:56Z</dcterms:modified>
</cp:coreProperties>
</file>