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9144000" cy="6858000"/>
  <p:embeddedFontLst>
    <p:embeddedFont>
      <p:font typeface="Helvetica Neue" panose="02000503000000020004" pitchFamily="2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>
      <p:cViewPr varScale="1">
        <p:scale>
          <a:sx n="100" d="100"/>
          <a:sy n="100" d="100"/>
        </p:scale>
        <p:origin x="18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9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1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2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3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4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5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6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7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8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9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0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2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3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4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logoTDT-banquy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1799184" y="260648"/>
            <a:ext cx="7344816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96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spcBef>
                <a:spcPts val="360"/>
              </a:spcBef>
              <a:spcAft>
                <a:spcPts val="0"/>
              </a:spcAft>
              <a:buSzPts val="2250"/>
              <a:buChar char="▪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⮚"/>
              <a:defRPr/>
            </a:lvl2pPr>
            <a:lvl3pPr marL="1371600" lvl="2" indent="-4000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 descr="logoTDT-banquy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2051720" y="281884"/>
            <a:ext cx="6984776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 rot="5400000">
            <a:off x="2088356" y="-61119"/>
            <a:ext cx="4967287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spcBef>
                <a:spcPts val="360"/>
              </a:spcBef>
              <a:spcAft>
                <a:spcPts val="0"/>
              </a:spcAft>
              <a:buSzPts val="2250"/>
              <a:buChar char="▪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⮚"/>
              <a:defRPr/>
            </a:lvl2pPr>
            <a:lvl3pPr marL="1371600" lvl="2" indent="-4000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 rot="5400000">
            <a:off x="4462463" y="2312987"/>
            <a:ext cx="6048375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 rot="5400000">
            <a:off x="500063" y="446087"/>
            <a:ext cx="6048375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spcBef>
                <a:spcPts val="360"/>
              </a:spcBef>
              <a:spcAft>
                <a:spcPts val="0"/>
              </a:spcAft>
              <a:buSzPts val="2250"/>
              <a:buChar char="▪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⮚"/>
              <a:defRPr/>
            </a:lvl2pPr>
            <a:lvl3pPr marL="1371600" lvl="2" indent="-4000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 descr="logoTDT-banquy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2051720" y="260648"/>
            <a:ext cx="6696744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3810000" cy="496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spcBef>
                <a:spcPts val="360"/>
              </a:spcBef>
              <a:spcAft>
                <a:spcPts val="0"/>
              </a:spcAft>
              <a:buSzPts val="2250"/>
              <a:buChar char="▪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⮚"/>
              <a:defRPr/>
            </a:lvl2pPr>
            <a:lvl3pPr marL="1371600" lvl="2" indent="-4000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4648200" y="1341438"/>
            <a:ext cx="3810000" cy="240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spcBef>
                <a:spcPts val="360"/>
              </a:spcBef>
              <a:spcAft>
                <a:spcPts val="0"/>
              </a:spcAft>
              <a:buSzPts val="2250"/>
              <a:buChar char="▪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⮚"/>
              <a:defRPr/>
            </a:lvl2pPr>
            <a:lvl3pPr marL="1371600" lvl="2" indent="-4000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3"/>
          </p:nvPr>
        </p:nvSpPr>
        <p:spPr>
          <a:xfrm>
            <a:off x="4648200" y="3900488"/>
            <a:ext cx="3810000" cy="240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spcBef>
                <a:spcPts val="360"/>
              </a:spcBef>
              <a:spcAft>
                <a:spcPts val="0"/>
              </a:spcAft>
              <a:buSzPts val="2250"/>
              <a:buChar char="▪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⮚"/>
              <a:defRPr/>
            </a:lvl2pPr>
            <a:lvl3pPr marL="1371600" lvl="2" indent="-4000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 descr="logoTDT-banquy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38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 descr="logoTDT-banquy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5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 descr="logoTDT-banquy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123728" y="265296"/>
            <a:ext cx="684076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3810000" cy="496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50850" algn="l">
              <a:spcBef>
                <a:spcPts val="560"/>
              </a:spcBef>
              <a:spcAft>
                <a:spcPts val="0"/>
              </a:spcAft>
              <a:buSzPts val="3500"/>
              <a:buChar char="▪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⮚"/>
              <a:defRPr sz="2400"/>
            </a:lvl2pPr>
            <a:lvl3pPr marL="1371600" lvl="2" indent="-4191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648200" y="1341438"/>
            <a:ext cx="3810000" cy="496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50850" algn="l">
              <a:spcBef>
                <a:spcPts val="560"/>
              </a:spcBef>
              <a:spcAft>
                <a:spcPts val="0"/>
              </a:spcAft>
              <a:buSzPts val="3500"/>
              <a:buChar char="▪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⮚"/>
              <a:defRPr sz="2400"/>
            </a:lvl2pPr>
            <a:lvl3pPr marL="1371600" lvl="2" indent="-4191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logoTDT-banquy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907704" y="140494"/>
            <a:ext cx="662473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30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9100" algn="l">
              <a:spcBef>
                <a:spcPts val="480"/>
              </a:spcBef>
              <a:spcAft>
                <a:spcPts val="0"/>
              </a:spcAft>
              <a:buSzPts val="3000"/>
              <a:buChar char="▪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⮚"/>
              <a:defRPr sz="2000"/>
            </a:lvl2pPr>
            <a:lvl3pPr marL="1371600" lvl="2" indent="-4000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30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9100" algn="l">
              <a:spcBef>
                <a:spcPts val="480"/>
              </a:spcBef>
              <a:spcAft>
                <a:spcPts val="0"/>
              </a:spcAft>
              <a:buSzPts val="3000"/>
              <a:buChar char="▪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⮚"/>
              <a:defRPr sz="2000"/>
            </a:lvl2pPr>
            <a:lvl3pPr marL="1371600" lvl="2" indent="-4000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 descr="logoTDT-banquy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1835696" y="265112"/>
            <a:ext cx="6696029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8" descr="logoTDT-banquy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82600" algn="l">
              <a:spcBef>
                <a:spcPts val="640"/>
              </a:spcBef>
              <a:spcAft>
                <a:spcPts val="0"/>
              </a:spcAft>
              <a:buSzPts val="4000"/>
              <a:buChar char="▪"/>
              <a:defRPr sz="3200"/>
            </a:lvl1pPr>
            <a:lvl2pPr marL="914400" lvl="1" indent="-379730" algn="l">
              <a:spcBef>
                <a:spcPts val="560"/>
              </a:spcBef>
              <a:spcAft>
                <a:spcPts val="0"/>
              </a:spcAft>
              <a:buSzPts val="2380"/>
              <a:buChar char="⮚"/>
              <a:defRPr sz="2800"/>
            </a:lvl2pPr>
            <a:lvl3pPr marL="1371600" lvl="2" indent="-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7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 descr="logoTDT-banquy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16AFC2"/>
              </a:buClr>
              <a:buSzPts val="40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339966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7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5800" y="260350"/>
            <a:ext cx="770255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96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82600" algn="l" rtl="0">
              <a:spcBef>
                <a:spcPts val="640"/>
              </a:spcBef>
              <a:spcAft>
                <a:spcPts val="0"/>
              </a:spcAft>
              <a:buClr>
                <a:srgbClr val="16AFC2"/>
              </a:buClr>
              <a:buSzPts val="4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9730" algn="l" rtl="0">
              <a:spcBef>
                <a:spcPts val="560"/>
              </a:spcBef>
              <a:spcAft>
                <a:spcPts val="0"/>
              </a:spcAft>
              <a:buClr>
                <a:srgbClr val="339966"/>
              </a:buClr>
              <a:buSzPts val="2380"/>
              <a:buFont typeface="Noto Sans Symbols"/>
              <a:buChar char="⮚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323850" y="1196975"/>
            <a:ext cx="8382000" cy="0"/>
          </a:xfrm>
          <a:prstGeom prst="straightConnector1">
            <a:avLst/>
          </a:prstGeom>
          <a:noFill/>
          <a:ln w="38100" cap="flat" cmpd="sng">
            <a:solidFill>
              <a:srgbClr val="16AFC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1"/>
          <p:cNvSpPr txBox="1"/>
          <p:nvPr/>
        </p:nvSpPr>
        <p:spPr>
          <a:xfrm>
            <a:off x="6732588" y="6508750"/>
            <a:ext cx="20161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4: </a:t>
            </a:r>
            <a:fld id="{00000000-1234-1234-1234-123412341234}" type="slidenum">
              <a:rPr lang="en-GB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GB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4" name="Google Shape;14;p1"/>
          <p:cNvCxnSpPr/>
          <p:nvPr/>
        </p:nvCxnSpPr>
        <p:spPr>
          <a:xfrm>
            <a:off x="323850" y="6453188"/>
            <a:ext cx="8382000" cy="0"/>
          </a:xfrm>
          <a:prstGeom prst="straightConnector1">
            <a:avLst/>
          </a:prstGeom>
          <a:noFill/>
          <a:ln w="38100" cap="flat" cmpd="sng">
            <a:solidFill>
              <a:srgbClr val="16AFC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1"/>
          <p:cNvSpPr txBox="1"/>
          <p:nvPr/>
        </p:nvSpPr>
        <p:spPr>
          <a:xfrm>
            <a:off x="304800" y="6503214"/>
            <a:ext cx="1219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01-2020</a:t>
            </a:r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2411413" y="6503214"/>
            <a:ext cx="460885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502049–Introduction to information security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guyenngoctu@tdtu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2771775" y="115888"/>
            <a:ext cx="5368925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502049 – Introduction to Information Security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59507" y="4149080"/>
            <a:ext cx="4824536" cy="1783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SzPts val="4000"/>
              <a:buFont typeface="Noto Sans Symbols"/>
              <a:buNone/>
            </a:pPr>
            <a:r>
              <a:rPr lang="en-GB" dirty="0"/>
              <a:t>Ngoc-Tu Huynh, PhD</a:t>
            </a:r>
            <a:endParaRPr dirty="0"/>
          </a:p>
          <a:p>
            <a:pPr marL="342900" lvl="0" indent="-342900" algn="ctr" rtl="0">
              <a:spcBef>
                <a:spcPts val="440"/>
              </a:spcBef>
              <a:spcAft>
                <a:spcPts val="0"/>
              </a:spcAft>
              <a:buSzPts val="2750"/>
              <a:buFont typeface="Noto Sans Symbols"/>
              <a:buNone/>
            </a:pPr>
            <a:r>
              <a:rPr lang="en-GB" sz="2200" u="sng" dirty="0">
                <a:solidFill>
                  <a:schemeClr val="hlink"/>
                </a:solidFill>
                <a:hlinkClick r:id="rId3"/>
              </a:rPr>
              <a:t>huynhngoctu@tdtu.edu.vn</a:t>
            </a:r>
            <a:endParaRPr sz="2200" dirty="0">
              <a:solidFill>
                <a:srgbClr val="FF0000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4168" y="1357313"/>
            <a:ext cx="2232248" cy="26477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359507" y="1322786"/>
            <a:ext cx="4508110" cy="153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4:</a:t>
            </a:r>
            <a:br>
              <a:rPr lang="en-GB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Access Control</a:t>
            </a:r>
            <a:endParaRPr sz="4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29189" y="3949977"/>
            <a:ext cx="5940152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Principals &amp; Subjects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7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‘Principal’ and ‘subject’ are both used to denote the entity making an access request.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The term ‘principal’ is used in different meanings, which can cause much confusion.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>
                <a:solidFill>
                  <a:schemeClr val="accent2"/>
                </a:solidFill>
              </a:rPr>
              <a:t>M. Gasser (1990): Because access control structures identify principals, it is important that principal names be globally unique, human-readable and memorable, easily and reliably associated with known people. 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sz="2400"/>
              <a:t>We will examine later whether this advice is still valid.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1979712" y="260648"/>
            <a:ext cx="680561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Terminology – Recap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918450" cy="374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>
                <a:solidFill>
                  <a:schemeClr val="accent2"/>
                </a:solidFill>
              </a:rPr>
              <a:t>Subject/Principal:</a:t>
            </a:r>
            <a:r>
              <a:rPr lang="en-GB" sz="2400"/>
              <a:t> Active entity – user or process.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>
                <a:solidFill>
                  <a:schemeClr val="accent2"/>
                </a:solidFill>
              </a:rPr>
              <a:t>Object:</a:t>
            </a:r>
            <a:r>
              <a:rPr lang="en-GB" sz="2400"/>
              <a:t> Passive entity – file or resource.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>
                <a:solidFill>
                  <a:schemeClr val="accent2"/>
                </a:solidFill>
              </a:rPr>
              <a:t>Access operations:</a:t>
            </a:r>
            <a:r>
              <a:rPr lang="en-GB" sz="2400"/>
              <a:t> Vary from basic memory access (read, write) to method calls in object-oriented systems.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Clr>
                <a:srgbClr val="CC0000"/>
              </a:buClr>
              <a:buSzPts val="3000"/>
              <a:buChar char="▪"/>
            </a:pPr>
            <a:r>
              <a:rPr lang="en-GB" sz="2400">
                <a:solidFill>
                  <a:srgbClr val="CC0000"/>
                </a:solidFill>
              </a:rPr>
              <a:t>Comparable systems may use different access operations or attach different meanings to operations which appear to be the same.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Operations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49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>
                <a:solidFill>
                  <a:schemeClr val="accent2"/>
                </a:solidFill>
              </a:rPr>
              <a:t>Access right</a:t>
            </a:r>
            <a:r>
              <a:rPr lang="en-GB" sz="2400"/>
              <a:t>: right to perform an (</a:t>
            </a:r>
            <a:r>
              <a:rPr lang="en-GB" sz="2400">
                <a:solidFill>
                  <a:schemeClr val="accent2"/>
                </a:solidFill>
              </a:rPr>
              <a:t>access</a:t>
            </a:r>
            <a:r>
              <a:rPr lang="en-GB" sz="2400"/>
              <a:t>) </a:t>
            </a:r>
            <a:r>
              <a:rPr lang="en-GB" sz="2400">
                <a:solidFill>
                  <a:schemeClr val="accent2"/>
                </a:solidFill>
              </a:rPr>
              <a:t>operation</a:t>
            </a:r>
            <a:r>
              <a:rPr lang="en-GB" sz="2400"/>
              <a:t>; we will use the terms interchangeably. 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>
                <a:solidFill>
                  <a:schemeClr val="accent2"/>
                </a:solidFill>
              </a:rPr>
              <a:t>Permission</a:t>
            </a:r>
            <a:r>
              <a:rPr lang="en-GB" sz="2400"/>
              <a:t>: typically a synonym for access right.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>
                <a:solidFill>
                  <a:schemeClr val="accent2"/>
                </a:solidFill>
              </a:rPr>
              <a:t>Privilege</a:t>
            </a:r>
            <a:r>
              <a:rPr lang="en-GB" sz="2400"/>
              <a:t>: typically a set of access rights given directly to roles like administrator, operator, ... </a:t>
            </a:r>
            <a:endParaRPr/>
          </a:p>
          <a:p>
            <a:pPr marL="342900" lvl="0" indent="-152400" algn="l" rtl="0">
              <a:spcBef>
                <a:spcPts val="840"/>
              </a:spcBef>
              <a:spcAft>
                <a:spcPts val="0"/>
              </a:spcAft>
              <a:buSzPts val="3000"/>
              <a:buNone/>
            </a:pPr>
            <a:endParaRPr sz="2400"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These terms may have specific meanings in individual systems.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Operations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65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On the most elementary level, a subject may</a:t>
            </a:r>
            <a:endParaRPr/>
          </a:p>
          <a:p>
            <a:pPr marL="1143000" lvl="2" indent="-22860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⮚"/>
            </a:pPr>
            <a:r>
              <a:rPr lang="en-GB"/>
              <a:t> </a:t>
            </a:r>
            <a:r>
              <a:rPr lang="en-GB" u="sng">
                <a:solidFill>
                  <a:schemeClr val="accent2"/>
                </a:solidFill>
              </a:rPr>
              <a:t>observe</a:t>
            </a:r>
            <a:r>
              <a:rPr lang="en-GB">
                <a:solidFill>
                  <a:srgbClr val="003399"/>
                </a:solidFill>
              </a:rPr>
              <a:t> </a:t>
            </a:r>
            <a:r>
              <a:rPr lang="en-GB"/>
              <a:t>an object, or</a:t>
            </a:r>
            <a:r>
              <a:rPr lang="en-GB">
                <a:solidFill>
                  <a:srgbClr val="003399"/>
                </a:solidFill>
              </a:rPr>
              <a:t> </a:t>
            </a:r>
            <a:endParaRPr/>
          </a:p>
          <a:p>
            <a:pPr marL="1143000" lvl="2" indent="-22860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⮚"/>
            </a:pPr>
            <a:r>
              <a:rPr lang="en-GB">
                <a:solidFill>
                  <a:srgbClr val="003399"/>
                </a:solidFill>
              </a:rPr>
              <a:t> </a:t>
            </a:r>
            <a:r>
              <a:rPr lang="en-GB" u="sng">
                <a:solidFill>
                  <a:schemeClr val="accent2"/>
                </a:solidFill>
              </a:rPr>
              <a:t>alter</a:t>
            </a:r>
            <a:r>
              <a:rPr lang="en-GB">
                <a:solidFill>
                  <a:srgbClr val="003399"/>
                </a:solidFill>
              </a:rPr>
              <a:t> </a:t>
            </a:r>
            <a:r>
              <a:rPr lang="en-GB"/>
              <a:t>an object.</a:t>
            </a:r>
            <a:endParaRPr/>
          </a:p>
          <a:p>
            <a:pPr marL="342900" lvl="0" indent="-342900" algn="l" rtl="0">
              <a:spcBef>
                <a:spcPts val="72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Some fundamental policies can be expressed with these basic </a:t>
            </a:r>
            <a:r>
              <a:rPr lang="en-GB" sz="2400">
                <a:solidFill>
                  <a:schemeClr val="accent2"/>
                </a:solidFill>
              </a:rPr>
              <a:t>access modes</a:t>
            </a:r>
            <a:r>
              <a:rPr lang="en-GB" sz="2400"/>
              <a:t>. </a:t>
            </a:r>
            <a:endParaRPr/>
          </a:p>
          <a:p>
            <a:pPr marL="342900" lvl="0" indent="-342900" algn="l" rtl="0">
              <a:spcBef>
                <a:spcPts val="72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For practical purposes a richer set of operations is more convenient.</a:t>
            </a:r>
            <a:endParaRPr/>
          </a:p>
          <a:p>
            <a:pPr marL="342900" lvl="0" indent="-342900" algn="l" rtl="0">
              <a:spcBef>
                <a:spcPts val="72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We will give examples for richer sets of access operations; note how certain terms are used with different meanings.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Elementary Access Operations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324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Bell-LaPadula model (see chapter 11) has four </a:t>
            </a:r>
            <a:r>
              <a:rPr lang="en-GB" sz="2400">
                <a:solidFill>
                  <a:schemeClr val="accent2"/>
                </a:solidFill>
              </a:rPr>
              <a:t>access rights</a:t>
            </a:r>
            <a:r>
              <a:rPr lang="en-GB" sz="2400"/>
              <a:t>:</a:t>
            </a:r>
            <a:endParaRPr/>
          </a:p>
          <a:p>
            <a:pPr marL="742950" lvl="1" indent="-285750" algn="l" rtl="0">
              <a:spcBef>
                <a:spcPts val="600"/>
              </a:spcBef>
              <a:spcAft>
                <a:spcPts val="0"/>
              </a:spcAft>
              <a:buSzPts val="1700"/>
              <a:buChar char="⮚"/>
            </a:pPr>
            <a:r>
              <a:rPr lang="en-GB" sz="2000" u="sng">
                <a:solidFill>
                  <a:schemeClr val="accent2"/>
                </a:solidFill>
              </a:rPr>
              <a:t>execute</a:t>
            </a:r>
            <a:endParaRPr/>
          </a:p>
          <a:p>
            <a:pPr marL="742950" lvl="1" indent="-285750" algn="l" rtl="0">
              <a:spcBef>
                <a:spcPts val="600"/>
              </a:spcBef>
              <a:spcAft>
                <a:spcPts val="0"/>
              </a:spcAft>
              <a:buSzPts val="1700"/>
              <a:buChar char="⮚"/>
            </a:pPr>
            <a:r>
              <a:rPr lang="en-GB" sz="2000" u="sng">
                <a:solidFill>
                  <a:schemeClr val="accent2"/>
                </a:solidFill>
              </a:rPr>
              <a:t>read</a:t>
            </a:r>
            <a:endParaRPr/>
          </a:p>
          <a:p>
            <a:pPr marL="742950" lvl="1" indent="-285750" algn="l" rtl="0">
              <a:spcBef>
                <a:spcPts val="600"/>
              </a:spcBef>
              <a:spcAft>
                <a:spcPts val="0"/>
              </a:spcAft>
              <a:buSzPts val="1700"/>
              <a:buChar char="⮚"/>
            </a:pPr>
            <a:r>
              <a:rPr lang="en-GB" sz="2000" u="sng">
                <a:solidFill>
                  <a:schemeClr val="accent2"/>
                </a:solidFill>
              </a:rPr>
              <a:t>append</a:t>
            </a:r>
            <a:r>
              <a:rPr lang="en-GB" sz="2000"/>
              <a:t>, also called </a:t>
            </a:r>
            <a:r>
              <a:rPr lang="en-GB" sz="2000" u="sng">
                <a:solidFill>
                  <a:schemeClr val="accent2"/>
                </a:solidFill>
              </a:rPr>
              <a:t>blind write</a:t>
            </a:r>
            <a:r>
              <a:rPr lang="en-GB" sz="2000">
                <a:solidFill>
                  <a:srgbClr val="003399"/>
                </a:solidFill>
              </a:rPr>
              <a:t> </a:t>
            </a:r>
            <a:endParaRPr/>
          </a:p>
          <a:p>
            <a:pPr marL="742950" lvl="1" indent="-285750" algn="l" rtl="0">
              <a:spcBef>
                <a:spcPts val="600"/>
              </a:spcBef>
              <a:spcAft>
                <a:spcPts val="0"/>
              </a:spcAft>
              <a:buSzPts val="1700"/>
              <a:buChar char="⮚"/>
            </a:pPr>
            <a:r>
              <a:rPr lang="en-GB" sz="2000" u="sng">
                <a:solidFill>
                  <a:schemeClr val="accent2"/>
                </a:solidFill>
              </a:rPr>
              <a:t>write</a:t>
            </a:r>
            <a:endParaRPr sz="2000">
              <a:solidFill>
                <a:schemeClr val="accent2"/>
              </a:solidFill>
            </a:endParaRPr>
          </a:p>
          <a:p>
            <a:pPr marL="342900" lvl="0" indent="-342900" algn="l" rtl="0">
              <a:spcBef>
                <a:spcPts val="72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Mapping between </a:t>
            </a:r>
            <a:r>
              <a:rPr lang="en-GB" sz="2400">
                <a:solidFill>
                  <a:schemeClr val="accent2"/>
                </a:solidFill>
              </a:rPr>
              <a:t>access rights</a:t>
            </a:r>
            <a:r>
              <a:rPr lang="en-GB" sz="2400"/>
              <a:t> and </a:t>
            </a:r>
            <a:r>
              <a:rPr lang="en-GB" sz="2400">
                <a:solidFill>
                  <a:schemeClr val="accent2"/>
                </a:solidFill>
              </a:rPr>
              <a:t>access modes</a:t>
            </a:r>
            <a:r>
              <a:rPr lang="en-GB" sz="2400"/>
              <a:t>:</a:t>
            </a:r>
            <a:endParaRPr/>
          </a:p>
        </p:txBody>
      </p:sp>
      <p:grpSp>
        <p:nvGrpSpPr>
          <p:cNvPr id="171" name="Google Shape;171;p27"/>
          <p:cNvGrpSpPr/>
          <p:nvPr/>
        </p:nvGrpSpPr>
        <p:grpSpPr>
          <a:xfrm>
            <a:off x="1116013" y="4446588"/>
            <a:ext cx="7239000" cy="1143000"/>
            <a:chOff x="480" y="3216"/>
            <a:chExt cx="4560" cy="720"/>
          </a:xfrm>
        </p:grpSpPr>
        <p:sp>
          <p:nvSpPr>
            <p:cNvPr id="172" name="Google Shape;172;p27"/>
            <p:cNvSpPr/>
            <p:nvPr/>
          </p:nvSpPr>
          <p:spPr>
            <a:xfrm>
              <a:off x="4128" y="3216"/>
              <a:ext cx="912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GB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write</a:t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3216" y="3216"/>
              <a:ext cx="912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GB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</a:t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2304" y="3216"/>
              <a:ext cx="912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GB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append</a:t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1392" y="3216"/>
              <a:ext cx="912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GB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execute</a:t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480" y="3456"/>
              <a:ext cx="912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GB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observe</a:t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4128" y="3456"/>
              <a:ext cx="912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GB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3216" y="3456"/>
              <a:ext cx="912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GB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2304" y="3456"/>
              <a:ext cx="912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392" y="3456"/>
              <a:ext cx="912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480" y="3696"/>
              <a:ext cx="912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GB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alter</a:t>
              </a: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4128" y="3696"/>
              <a:ext cx="912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GB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3216" y="3696"/>
              <a:ext cx="912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2304" y="3696"/>
              <a:ext cx="912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GB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1392" y="3696"/>
              <a:ext cx="912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Rationale</a:t>
            </a:r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96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In a multi-user O/S, users </a:t>
            </a:r>
            <a:r>
              <a:rPr lang="en-GB" sz="2400">
                <a:solidFill>
                  <a:schemeClr val="accent2"/>
                </a:solidFill>
              </a:rPr>
              <a:t>open</a:t>
            </a:r>
            <a:r>
              <a:rPr lang="en-GB" sz="2400"/>
              <a:t> files to get access; files are opened for read or for write access so that the O/S can avoid conflicts like two users simultaneously writing to the same file.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Write access usually includes read access; a user editing a file should not be asked to open it twice; Hence, </a:t>
            </a:r>
            <a:r>
              <a:rPr lang="en-GB" sz="2400" u="sng">
                <a:solidFill>
                  <a:schemeClr val="accent2"/>
                </a:solidFill>
              </a:rPr>
              <a:t>write</a:t>
            </a:r>
            <a:r>
              <a:rPr lang="en-GB" sz="2400">
                <a:solidFill>
                  <a:schemeClr val="accent2"/>
                </a:solidFill>
              </a:rPr>
              <a:t> </a:t>
            </a:r>
            <a:r>
              <a:rPr lang="en-GB" sz="2400"/>
              <a:t>includes </a:t>
            </a:r>
            <a:r>
              <a:rPr lang="en-GB" sz="2400" u="sng">
                <a:solidFill>
                  <a:schemeClr val="accent2"/>
                </a:solidFill>
              </a:rPr>
              <a:t>observe</a:t>
            </a:r>
            <a:r>
              <a:rPr lang="en-GB" sz="2400"/>
              <a:t> and </a:t>
            </a:r>
            <a:r>
              <a:rPr lang="en-GB" sz="2400" u="sng">
                <a:solidFill>
                  <a:schemeClr val="accent2"/>
                </a:solidFill>
              </a:rPr>
              <a:t>alter</a:t>
            </a:r>
            <a:r>
              <a:rPr lang="en-GB" sz="2400">
                <a:solidFill>
                  <a:srgbClr val="003399"/>
                </a:solidFill>
              </a:rPr>
              <a:t> </a:t>
            </a:r>
            <a:r>
              <a:rPr lang="en-GB" sz="2400"/>
              <a:t>mode.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Few systems implement </a:t>
            </a:r>
            <a:r>
              <a:rPr lang="en-GB" sz="2400" u="sng">
                <a:solidFill>
                  <a:schemeClr val="accent2"/>
                </a:solidFill>
              </a:rPr>
              <a:t>append</a:t>
            </a:r>
            <a:r>
              <a:rPr lang="en-GB" sz="2400"/>
              <a:t>; allowing users to alter an object without observing its content is rarely useful (exception: audit log).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 file can be used without being opened (read); example: use of a cryptographic key; this can be expressed by an </a:t>
            </a:r>
            <a:r>
              <a:rPr lang="en-GB" sz="2400" u="sng">
                <a:solidFill>
                  <a:schemeClr val="accent2"/>
                </a:solidFill>
              </a:rPr>
              <a:t>execute</a:t>
            </a:r>
            <a:r>
              <a:rPr lang="en-GB" sz="2400">
                <a:solidFill>
                  <a:srgbClr val="003399"/>
                </a:solidFill>
              </a:rPr>
              <a:t> </a:t>
            </a:r>
            <a:r>
              <a:rPr lang="en-GB" sz="2400"/>
              <a:t>right that includes neither </a:t>
            </a:r>
            <a:r>
              <a:rPr lang="en-GB" sz="2400" u="sng">
                <a:solidFill>
                  <a:schemeClr val="accent2"/>
                </a:solidFill>
              </a:rPr>
              <a:t>observe</a:t>
            </a:r>
            <a:r>
              <a:rPr lang="en-GB" sz="2400"/>
              <a:t> nor </a:t>
            </a:r>
            <a:r>
              <a:rPr lang="en-GB" sz="2400" u="sng">
                <a:solidFill>
                  <a:schemeClr val="accent2"/>
                </a:solidFill>
              </a:rPr>
              <a:t>alter</a:t>
            </a:r>
            <a:r>
              <a:rPr lang="en-GB" sz="2400"/>
              <a:t> mode.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Rights (Unix/Linux)</a:t>
            </a:r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96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Three access operations on files:</a:t>
            </a:r>
            <a:endParaRPr/>
          </a:p>
          <a:p>
            <a:pPr marL="742950" lvl="1" indent="-22098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</a:pPr>
            <a:endParaRPr sz="1200" u="sng">
              <a:solidFill>
                <a:schemeClr val="accent2"/>
              </a:solidFill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530"/>
              <a:buChar char="⮚"/>
            </a:pPr>
            <a:r>
              <a:rPr lang="en-GB" sz="1800" u="sng">
                <a:solidFill>
                  <a:schemeClr val="accent2"/>
                </a:solidFill>
              </a:rPr>
              <a:t>read</a:t>
            </a:r>
            <a:r>
              <a:rPr lang="en-GB" sz="1800"/>
              <a:t>: from a file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530"/>
              <a:buChar char="⮚"/>
            </a:pPr>
            <a:r>
              <a:rPr lang="en-GB" sz="1800" u="sng">
                <a:solidFill>
                  <a:schemeClr val="accent2"/>
                </a:solidFill>
              </a:rPr>
              <a:t>write</a:t>
            </a:r>
            <a:r>
              <a:rPr lang="en-GB" sz="1800"/>
              <a:t>: to a file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530"/>
              <a:buChar char="⮚"/>
            </a:pPr>
            <a:r>
              <a:rPr lang="en-GB" sz="1800" u="sng">
                <a:solidFill>
                  <a:schemeClr val="accent2"/>
                </a:solidFill>
              </a:rPr>
              <a:t>execute</a:t>
            </a:r>
            <a:r>
              <a:rPr lang="en-GB" sz="1800"/>
              <a:t>: a file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020"/>
              <a:buFont typeface="Noto Sans Symbols"/>
              <a:buNone/>
            </a:pPr>
            <a:endParaRPr sz="1200"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Access operations on directories:</a:t>
            </a:r>
            <a:endParaRPr/>
          </a:p>
          <a:p>
            <a:pPr marL="742950" lvl="1" indent="-22098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</a:pPr>
            <a:endParaRPr sz="1200" u="sng">
              <a:solidFill>
                <a:schemeClr val="accent2"/>
              </a:solidFill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530"/>
              <a:buChar char="⮚"/>
            </a:pPr>
            <a:r>
              <a:rPr lang="en-GB" sz="1800" u="sng">
                <a:solidFill>
                  <a:schemeClr val="accent2"/>
                </a:solidFill>
              </a:rPr>
              <a:t>read</a:t>
            </a:r>
            <a:r>
              <a:rPr lang="en-GB" sz="1800"/>
              <a:t>: list contents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530"/>
              <a:buChar char="⮚"/>
            </a:pPr>
            <a:r>
              <a:rPr lang="en-GB" sz="1800" u="sng">
                <a:solidFill>
                  <a:schemeClr val="accent2"/>
                </a:solidFill>
              </a:rPr>
              <a:t>write</a:t>
            </a:r>
            <a:r>
              <a:rPr lang="en-GB" sz="1800"/>
              <a:t>: create or rename files in the directory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530"/>
              <a:buChar char="⮚"/>
            </a:pPr>
            <a:r>
              <a:rPr lang="en-GB" sz="1800" u="sng">
                <a:solidFill>
                  <a:schemeClr val="accent2"/>
                </a:solidFill>
              </a:rPr>
              <a:t>execute</a:t>
            </a:r>
            <a:r>
              <a:rPr lang="en-GB" sz="1800"/>
              <a:t>: search directory</a:t>
            </a:r>
            <a:endParaRPr/>
          </a:p>
          <a:p>
            <a:pPr marL="742950" lvl="1" indent="-210184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400"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Deleting files/subdirectories handled by access operations in the directory.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Administrative Access Rights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41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Policies for creating and deleting files expressed by </a:t>
            </a:r>
            <a:endParaRPr/>
          </a:p>
          <a:p>
            <a:pPr marL="742950" lvl="1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2000"/>
          </a:p>
          <a:p>
            <a:pPr marL="74295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access control on the directory (Unix).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specific </a:t>
            </a:r>
            <a:r>
              <a:rPr lang="en-GB" sz="2000" u="sng">
                <a:solidFill>
                  <a:schemeClr val="accent2"/>
                </a:solidFill>
              </a:rPr>
              <a:t>create</a:t>
            </a:r>
            <a:r>
              <a:rPr lang="en-GB" sz="2000">
                <a:solidFill>
                  <a:srgbClr val="003399"/>
                </a:solidFill>
              </a:rPr>
              <a:t> </a:t>
            </a:r>
            <a:r>
              <a:rPr lang="en-GB" sz="2000"/>
              <a:t>and </a:t>
            </a:r>
            <a:r>
              <a:rPr lang="en-GB" sz="2000" u="sng">
                <a:solidFill>
                  <a:schemeClr val="accent2"/>
                </a:solidFill>
              </a:rPr>
              <a:t>delete</a:t>
            </a:r>
            <a:r>
              <a:rPr lang="en-GB" sz="2000"/>
              <a:t> rights (Windows, OpenVMS).</a:t>
            </a:r>
            <a:endParaRPr/>
          </a:p>
          <a:p>
            <a:pPr marL="742950" lvl="1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200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Policies for defining security settings such as access rights handled by: </a:t>
            </a:r>
            <a:endParaRPr/>
          </a:p>
          <a:p>
            <a:pPr marL="742950" lvl="1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2000"/>
          </a:p>
          <a:p>
            <a:pPr marL="74295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access control on the directory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specific rights like </a:t>
            </a:r>
            <a:r>
              <a:rPr lang="en-GB" sz="2000" u="sng">
                <a:solidFill>
                  <a:schemeClr val="accent2"/>
                </a:solidFill>
              </a:rPr>
              <a:t>grant</a:t>
            </a:r>
            <a:r>
              <a:rPr lang="en-GB" sz="2000">
                <a:solidFill>
                  <a:srgbClr val="003399"/>
                </a:solidFill>
              </a:rPr>
              <a:t> </a:t>
            </a:r>
            <a:r>
              <a:rPr lang="en-GB" sz="2000"/>
              <a:t>and </a:t>
            </a:r>
            <a:r>
              <a:rPr lang="en-GB" sz="2000" u="sng">
                <a:solidFill>
                  <a:schemeClr val="accent2"/>
                </a:solidFill>
              </a:rPr>
              <a:t>revoke</a:t>
            </a:r>
            <a:endParaRPr/>
          </a:p>
          <a:p>
            <a:pPr marL="742950" lvl="1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2000">
              <a:solidFill>
                <a:schemeClr val="accent2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Rights in CORBA: </a:t>
            </a:r>
            <a:r>
              <a:rPr lang="en-GB" sz="2400" u="sng">
                <a:solidFill>
                  <a:schemeClr val="accent2"/>
                </a:solidFill>
              </a:rPr>
              <a:t>get</a:t>
            </a:r>
            <a:r>
              <a:rPr lang="en-GB" sz="2400"/>
              <a:t>, </a:t>
            </a:r>
            <a:r>
              <a:rPr lang="en-GB" sz="2400" u="sng">
                <a:solidFill>
                  <a:schemeClr val="accent2"/>
                </a:solidFill>
              </a:rPr>
              <a:t>set</a:t>
            </a:r>
            <a:r>
              <a:rPr lang="en-GB" sz="2400"/>
              <a:t>, </a:t>
            </a:r>
            <a:r>
              <a:rPr lang="en-GB" sz="2400" u="sng">
                <a:solidFill>
                  <a:schemeClr val="accent2"/>
                </a:solidFill>
              </a:rPr>
              <a:t>use</a:t>
            </a:r>
            <a:r>
              <a:rPr lang="en-GB" sz="2400"/>
              <a:t>, </a:t>
            </a:r>
            <a:r>
              <a:rPr lang="en-GB" sz="2400" u="sng">
                <a:solidFill>
                  <a:schemeClr val="accent2"/>
                </a:solidFill>
              </a:rPr>
              <a:t>manage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ctrTitle"/>
          </p:nvPr>
        </p:nvSpPr>
        <p:spPr>
          <a:xfrm>
            <a:off x="1331913" y="1700213"/>
            <a:ext cx="6840537" cy="201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Control Structures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Policy Focus</a:t>
            </a:r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989888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Principals &amp; objects provide a different focus of control: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CC0000"/>
              </a:buClr>
              <a:buSzPts val="1920"/>
              <a:buChar char="⮚"/>
            </a:pPr>
            <a:r>
              <a:rPr lang="en-GB" sz="2400">
                <a:solidFill>
                  <a:srgbClr val="CC0000"/>
                </a:solidFill>
              </a:rPr>
              <a:t>What is the principal allowed to do?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CC0000"/>
              </a:buClr>
              <a:buSzPts val="1920"/>
              <a:buChar char="⮚"/>
            </a:pPr>
            <a:r>
              <a:rPr lang="en-GB" sz="2400">
                <a:solidFill>
                  <a:srgbClr val="CC0000"/>
                </a:solidFill>
              </a:rPr>
              <a:t>What may be done with an object?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Traditionally operating systems provide an infrastructure managing files and resources, i.e. objects; access control takes the second approach.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Application oriented IT systems, like database management systems, provide services to the user and often control actions of principals.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Note: some sources use </a:t>
            </a:r>
            <a:r>
              <a:rPr lang="en-GB" sz="2400">
                <a:solidFill>
                  <a:schemeClr val="accent2"/>
                </a:solidFill>
              </a:rPr>
              <a:t>authorisation</a:t>
            </a:r>
            <a:r>
              <a:rPr lang="en-GB" sz="2400"/>
              <a:t> to denote the process of setting policies.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Access control: who is allowed to do what?</a:t>
            </a:r>
            <a:endParaRPr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Traditionally, “who” is a person.</a:t>
            </a:r>
            <a:endParaRPr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Traditionally, “what” consists of an operation (read, write, execute, …) performed on a resource (file, directory, network port, …)</a:t>
            </a:r>
            <a:endParaRPr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The type of access control found in Unix, Windows.</a:t>
            </a:r>
            <a:endParaRPr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Today, access control is a more general task.</a:t>
            </a:r>
            <a:endParaRPr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Java sandbox: “who” is code running on a machine.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Control Structures</a:t>
            </a:r>
            <a:endParaRPr/>
          </a:p>
        </p:txBody>
      </p:sp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96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Policy is stored in an </a:t>
            </a:r>
            <a:r>
              <a:rPr lang="en-GB" sz="2400">
                <a:solidFill>
                  <a:schemeClr val="accent2"/>
                </a:solidFill>
              </a:rPr>
              <a:t>access control structure</a:t>
            </a:r>
            <a:r>
              <a:rPr lang="en-GB" sz="2400"/>
              <a:t>.</a:t>
            </a:r>
            <a:endParaRPr/>
          </a:p>
          <a:p>
            <a:pPr marL="342900" lvl="0" indent="-263525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250"/>
              <a:buNone/>
            </a:pPr>
            <a:endParaRPr sz="1000"/>
          </a:p>
          <a:p>
            <a:pPr marL="742950" lvl="1" indent="-2857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CC0000"/>
              </a:buClr>
              <a:buSzPts val="2040"/>
              <a:buChar char="⮚"/>
            </a:pPr>
            <a:r>
              <a:rPr lang="en-GB" sz="2400">
                <a:solidFill>
                  <a:srgbClr val="CC0000"/>
                </a:solidFill>
              </a:rPr>
              <a:t>Access control structure should help to capture your desired access control policy.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CC0000"/>
              </a:buClr>
              <a:buSzPts val="2040"/>
              <a:buChar char="⮚"/>
            </a:pPr>
            <a:r>
              <a:rPr lang="en-GB" sz="2400">
                <a:solidFill>
                  <a:srgbClr val="CC0000"/>
                </a:solidFill>
              </a:rPr>
              <a:t>You should be able to check that your policy has been captured correctly.</a:t>
            </a:r>
            <a:endParaRPr/>
          </a:p>
          <a:p>
            <a:pPr marL="342900" lvl="0" indent="-295275" algn="l" rtl="0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SzPts val="750"/>
              <a:buNone/>
            </a:pPr>
            <a:endParaRPr sz="600">
              <a:solidFill>
                <a:srgbClr val="CC0000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Access rights can be defined individually for each combination of subject and object.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For large numbers of subjects and objects, such structures are cumbersome to manage; intermediate levels of control are preferable.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Control Matrix</a:t>
            </a:r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body" idx="1"/>
          </p:nvPr>
        </p:nvSpPr>
        <p:spPr>
          <a:xfrm>
            <a:off x="760413" y="1341438"/>
            <a:ext cx="7772400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At runtime, we could specify for each combination of subject and object the operations that are permitted.</a:t>
            </a:r>
            <a:endParaRPr/>
          </a:p>
          <a:p>
            <a:pPr marL="742950" lvl="1" indent="-22098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020"/>
              <a:buNone/>
            </a:pPr>
            <a:endParaRPr sz="1200" i="1">
              <a:solidFill>
                <a:schemeClr val="accent2"/>
              </a:solidFill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 i="1">
                <a:solidFill>
                  <a:schemeClr val="accent2"/>
                </a:solidFill>
              </a:rPr>
              <a:t>S</a:t>
            </a:r>
            <a:r>
              <a:rPr lang="en-GB" sz="2000"/>
              <a:t> … set of subjects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 i="1">
                <a:solidFill>
                  <a:schemeClr val="accent2"/>
                </a:solidFill>
              </a:rPr>
              <a:t>O</a:t>
            </a:r>
            <a:r>
              <a:rPr lang="en-GB" sz="2000"/>
              <a:t> … set of objects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 i="1">
                <a:solidFill>
                  <a:schemeClr val="accent2"/>
                </a:solidFill>
              </a:rPr>
              <a:t>A</a:t>
            </a:r>
            <a:r>
              <a:rPr lang="en-GB" sz="2000"/>
              <a:t> … set of access operations</a:t>
            </a:r>
            <a:endParaRPr/>
          </a:p>
          <a:p>
            <a:pPr marL="742950" lvl="1" indent="-22098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020"/>
              <a:buNone/>
            </a:pPr>
            <a:endParaRPr sz="1200">
              <a:solidFill>
                <a:srgbClr val="003399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>
                <a:solidFill>
                  <a:schemeClr val="accent2"/>
                </a:solidFill>
              </a:rPr>
              <a:t>Access control matrix:  </a:t>
            </a:r>
            <a:r>
              <a:rPr lang="en-GB" sz="2400" i="1">
                <a:solidFill>
                  <a:schemeClr val="accent2"/>
                </a:solidFill>
              </a:rPr>
              <a:t>M = (M</a:t>
            </a:r>
            <a:r>
              <a:rPr lang="en-GB" sz="2400" i="1" baseline="-25000">
                <a:solidFill>
                  <a:schemeClr val="accent2"/>
                </a:solidFill>
              </a:rPr>
              <a:t>so</a:t>
            </a:r>
            <a:r>
              <a:rPr lang="en-GB" sz="2400" i="1">
                <a:solidFill>
                  <a:schemeClr val="accent2"/>
                </a:solidFill>
              </a:rPr>
              <a:t>)</a:t>
            </a:r>
            <a:r>
              <a:rPr lang="en-GB" sz="2400" i="1" baseline="-25000">
                <a:solidFill>
                  <a:schemeClr val="accent2"/>
                </a:solidFill>
              </a:rPr>
              <a:t>s</a:t>
            </a:r>
            <a:r>
              <a:rPr lang="en-GB" sz="2400" i="1" baseline="-2500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lang="en-GB" sz="2400" i="1" baseline="-25000">
                <a:solidFill>
                  <a:schemeClr val="accent2"/>
                </a:solidFill>
              </a:rPr>
              <a:t>S,o∈O</a:t>
            </a:r>
            <a:r>
              <a:rPr lang="en-GB" sz="2400" i="1"/>
              <a:t>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Matrix entry</a:t>
            </a:r>
            <a:r>
              <a:rPr lang="en-GB" sz="2400" i="1">
                <a:solidFill>
                  <a:srgbClr val="003399"/>
                </a:solidFill>
              </a:rPr>
              <a:t> </a:t>
            </a:r>
            <a:r>
              <a:rPr lang="en-GB" sz="2400" i="1">
                <a:solidFill>
                  <a:schemeClr val="accent2"/>
                </a:solidFill>
              </a:rPr>
              <a:t>M</a:t>
            </a:r>
            <a:r>
              <a:rPr lang="en-GB" sz="2400" i="1" baseline="-25000">
                <a:solidFill>
                  <a:schemeClr val="accent2"/>
                </a:solidFill>
              </a:rPr>
              <a:t>so</a:t>
            </a:r>
            <a:r>
              <a:rPr lang="en-GB" sz="2400" i="1">
                <a:solidFill>
                  <a:schemeClr val="accent2"/>
                </a:solidFill>
              </a:rPr>
              <a:t>⊆A</a:t>
            </a:r>
            <a:r>
              <a:rPr lang="en-GB" sz="2400" i="1"/>
              <a:t> </a:t>
            </a:r>
            <a:r>
              <a:rPr lang="en-GB" sz="2400"/>
              <a:t>specifies the operations subject </a:t>
            </a:r>
            <a:r>
              <a:rPr lang="en-GB" sz="2400" i="1">
                <a:solidFill>
                  <a:schemeClr val="accent2"/>
                </a:solidFill>
              </a:rPr>
              <a:t>s</a:t>
            </a:r>
            <a:r>
              <a:rPr lang="en-GB" sz="2400"/>
              <a:t> may perform on object </a:t>
            </a:r>
            <a:r>
              <a:rPr lang="en-GB" sz="2400" i="1">
                <a:solidFill>
                  <a:schemeClr val="accent2"/>
                </a:solidFill>
              </a:rPr>
              <a:t>o</a:t>
            </a:r>
            <a:r>
              <a:rPr lang="en-GB" sz="2400"/>
              <a:t>.</a:t>
            </a:r>
            <a:endParaRPr sz="2400" i="1">
              <a:solidFill>
                <a:schemeClr val="accent2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You can visualize the matrix as a (big) table.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[B. Lampson: Protection, ACM OS Reviews,1974]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Control Matrix</a:t>
            </a:r>
            <a:endParaRPr/>
          </a:p>
        </p:txBody>
      </p:sp>
      <p:sp>
        <p:nvSpPr>
          <p:cNvPr id="232" name="Google Shape;232;p35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67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>
                <a:solidFill>
                  <a:schemeClr val="accent2"/>
                </a:solidFill>
              </a:rPr>
              <a:t>Access control matrix</a:t>
            </a:r>
            <a:r>
              <a:rPr lang="en-GB" sz="2400"/>
              <a:t> has a row for each subject and a column for each object.</a:t>
            </a:r>
            <a:endParaRPr/>
          </a:p>
          <a:p>
            <a:pPr marL="342900" lvl="0" indent="-231775" algn="l" rtl="0">
              <a:spcBef>
                <a:spcPts val="490"/>
              </a:spcBef>
              <a:spcAft>
                <a:spcPts val="0"/>
              </a:spcAft>
              <a:buSzPts val="1750"/>
              <a:buNone/>
            </a:pPr>
            <a:endParaRPr sz="1400"/>
          </a:p>
          <a:p>
            <a:pPr marL="342900" lvl="0" indent="-231775" algn="l" rtl="0">
              <a:spcBef>
                <a:spcPts val="490"/>
              </a:spcBef>
              <a:spcAft>
                <a:spcPts val="0"/>
              </a:spcAft>
              <a:buSzPts val="1750"/>
              <a:buNone/>
            </a:pPr>
            <a:endParaRPr sz="1400"/>
          </a:p>
          <a:p>
            <a:pPr marL="342900" lvl="0" indent="-152400" algn="l" rtl="0">
              <a:spcBef>
                <a:spcPts val="840"/>
              </a:spcBef>
              <a:spcAft>
                <a:spcPts val="0"/>
              </a:spcAft>
              <a:buSzPts val="3000"/>
              <a:buNone/>
            </a:pPr>
            <a:endParaRPr sz="2400"/>
          </a:p>
          <a:p>
            <a:pPr marL="342900" lvl="0" indent="-152400" algn="l" rtl="0">
              <a:spcBef>
                <a:spcPts val="840"/>
              </a:spcBef>
              <a:spcAft>
                <a:spcPts val="0"/>
              </a:spcAft>
              <a:buSzPts val="3000"/>
              <a:buNone/>
            </a:pPr>
            <a:endParaRPr sz="2400"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Access control matrix is an abstract concept,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not very suitable for direct implementation,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not very convenient for managing security.</a:t>
            </a:r>
            <a:endParaRPr sz="2000" i="1"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Clr>
                <a:srgbClr val="CC0000"/>
              </a:buClr>
              <a:buSzPts val="3000"/>
              <a:buChar char="▪"/>
            </a:pPr>
            <a:r>
              <a:rPr lang="en-GB" sz="2400">
                <a:solidFill>
                  <a:srgbClr val="CC0000"/>
                </a:solidFill>
              </a:rPr>
              <a:t>How do you answer the question: Has your security policy been implemented correctly?</a:t>
            </a:r>
            <a:endParaRPr/>
          </a:p>
        </p:txBody>
      </p:sp>
      <p:grpSp>
        <p:nvGrpSpPr>
          <p:cNvPr id="233" name="Google Shape;233;p35"/>
          <p:cNvGrpSpPr/>
          <p:nvPr/>
        </p:nvGrpSpPr>
        <p:grpSpPr>
          <a:xfrm>
            <a:off x="468313" y="2197100"/>
            <a:ext cx="8229600" cy="1447800"/>
            <a:chOff x="336" y="3120"/>
            <a:chExt cx="5184" cy="720"/>
          </a:xfrm>
        </p:grpSpPr>
        <p:sp>
          <p:nvSpPr>
            <p:cNvPr id="234" name="Google Shape;234;p35"/>
            <p:cNvSpPr/>
            <p:nvPr/>
          </p:nvSpPr>
          <p:spPr>
            <a:xfrm>
              <a:off x="336" y="3360"/>
              <a:ext cx="912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GB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Alice</a:t>
              </a: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336" y="3600"/>
              <a:ext cx="912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GB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Bob</a:t>
              </a: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1248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GB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-</a:t>
              </a:r>
              <a:endParaRPr sz="20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1248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GB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{read,write}</a:t>
              </a:r>
              <a:endParaRPr sz="20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1248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GB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bill.doc</a:t>
              </a:r>
              <a:endParaRPr sz="20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2688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GB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{exec}</a:t>
              </a:r>
              <a:endParaRPr sz="20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2688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GB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{exec}</a:t>
              </a:r>
              <a:endParaRPr sz="20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2688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GB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edit.exe</a:t>
              </a:r>
              <a:endParaRPr sz="20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4080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GB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{exec,read}</a:t>
              </a:r>
              <a:endParaRPr sz="20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4080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GB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{exec,read,write}</a:t>
              </a:r>
              <a:endParaRPr sz="20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4080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GB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fun.com</a:t>
              </a:r>
              <a:endParaRPr sz="20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Capabilities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96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Focus on the subject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access rights stored with the subject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capabilities ≡ rows of the access control matrix</a:t>
            </a:r>
            <a:endParaRPr/>
          </a:p>
          <a:p>
            <a:pPr marL="742950" lvl="1" indent="-231775" algn="l" rtl="0">
              <a:spcBef>
                <a:spcPts val="350"/>
              </a:spcBef>
              <a:spcAft>
                <a:spcPts val="0"/>
              </a:spcAft>
              <a:buSzPts val="850"/>
              <a:buNone/>
            </a:pPr>
            <a:endParaRPr sz="1000" i="1"/>
          </a:p>
          <a:p>
            <a:pPr marL="742950" lvl="1" indent="-231775" algn="l" rtl="0">
              <a:spcBef>
                <a:spcPts val="350"/>
              </a:spcBef>
              <a:spcAft>
                <a:spcPts val="0"/>
              </a:spcAft>
              <a:buSzPts val="850"/>
              <a:buNone/>
            </a:pPr>
            <a:endParaRPr sz="1000" i="1"/>
          </a:p>
          <a:p>
            <a:pPr marL="742950" lvl="1" indent="-231775" algn="l" rtl="0">
              <a:spcBef>
                <a:spcPts val="350"/>
              </a:spcBef>
              <a:spcAft>
                <a:spcPts val="0"/>
              </a:spcAft>
              <a:buSzPts val="850"/>
              <a:buNone/>
            </a:pPr>
            <a:endParaRPr sz="1000" i="1"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Subjects may </a:t>
            </a:r>
            <a:r>
              <a:rPr lang="en-GB" sz="2400" u="sng">
                <a:solidFill>
                  <a:schemeClr val="accent2"/>
                </a:solidFill>
              </a:rPr>
              <a:t>grant</a:t>
            </a:r>
            <a:r>
              <a:rPr lang="en-GB" sz="2400"/>
              <a:t> rights to other subjects; subjects may grant the right to grant rights.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Clr>
                <a:srgbClr val="CC0000"/>
              </a:buClr>
              <a:buSzPts val="3000"/>
              <a:buChar char="▪"/>
            </a:pPr>
            <a:r>
              <a:rPr lang="en-GB" sz="2400">
                <a:solidFill>
                  <a:srgbClr val="CC0000"/>
                </a:solidFill>
              </a:rPr>
              <a:t>How to check who may access a specific object?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Clr>
                <a:srgbClr val="CC0000"/>
              </a:buClr>
              <a:buSzPts val="3000"/>
              <a:buChar char="▪"/>
            </a:pPr>
            <a:r>
              <a:rPr lang="en-GB" sz="2400">
                <a:solidFill>
                  <a:srgbClr val="CC0000"/>
                </a:solidFill>
              </a:rPr>
              <a:t>How to revoke a capability?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Distributed system security has created renewed interest in capabilities.</a:t>
            </a:r>
            <a:endParaRPr/>
          </a:p>
        </p:txBody>
      </p:sp>
      <p:grpSp>
        <p:nvGrpSpPr>
          <p:cNvPr id="251" name="Google Shape;251;p36"/>
          <p:cNvGrpSpPr/>
          <p:nvPr/>
        </p:nvGrpSpPr>
        <p:grpSpPr>
          <a:xfrm>
            <a:off x="1258888" y="2565400"/>
            <a:ext cx="6705600" cy="381000"/>
            <a:chOff x="816" y="1728"/>
            <a:chExt cx="4224" cy="240"/>
          </a:xfrm>
        </p:grpSpPr>
        <p:sp>
          <p:nvSpPr>
            <p:cNvPr id="252" name="Google Shape;252;p36"/>
            <p:cNvSpPr/>
            <p:nvPr/>
          </p:nvSpPr>
          <p:spPr>
            <a:xfrm>
              <a:off x="816" y="1728"/>
              <a:ext cx="912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GB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Alice</a:t>
              </a:r>
              <a:endParaRPr/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1728" y="1728"/>
              <a:ext cx="1440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GB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edit.exe: {exec}</a:t>
              </a:r>
              <a:endParaRPr sz="20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3168" y="1728"/>
              <a:ext cx="1872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GB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fun.com: {exec,read}</a:t>
              </a:r>
              <a:endParaRPr sz="20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>
            <a:spLocks noGrp="1"/>
          </p:cNvSpPr>
          <p:nvPr>
            <p:ph type="title"/>
          </p:nvPr>
        </p:nvSpPr>
        <p:spPr>
          <a:xfrm>
            <a:off x="1681163" y="230188"/>
            <a:ext cx="6696075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Control Lists (ACLs)</a:t>
            </a:r>
            <a:endParaRPr/>
          </a:p>
        </p:txBody>
      </p:sp>
      <p:sp>
        <p:nvSpPr>
          <p:cNvPr id="260" name="Google Shape;260;p37"/>
          <p:cNvSpPr txBox="1">
            <a:spLocks noGrp="1"/>
          </p:cNvSpPr>
          <p:nvPr>
            <p:ph type="body" idx="1"/>
          </p:nvPr>
        </p:nvSpPr>
        <p:spPr>
          <a:xfrm>
            <a:off x="755650" y="1341438"/>
            <a:ext cx="7920038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Focus on the object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access rights of principals stored with the object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ACLs ≡ columns of the access control matrix</a:t>
            </a:r>
            <a:endParaRPr/>
          </a:p>
          <a:p>
            <a:pPr marL="74295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/>
          </a:p>
          <a:p>
            <a:pPr marL="742950" lvl="1" indent="-15620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342900" lvl="0" indent="-295275" algn="l" rtl="0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SzPts val="750"/>
              <a:buNone/>
            </a:pPr>
            <a:endParaRPr sz="600"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Clr>
                <a:srgbClr val="CC0000"/>
              </a:buClr>
              <a:buSzPts val="3000"/>
              <a:buChar char="▪"/>
            </a:pPr>
            <a:r>
              <a:rPr lang="en-GB" sz="2400">
                <a:solidFill>
                  <a:srgbClr val="CC0000"/>
                </a:solidFill>
              </a:rPr>
              <a:t>How to check access rights of a specific subject?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ACLs implemented in most commercial operating systems but their actual use is limited.</a:t>
            </a:r>
            <a:endParaRPr/>
          </a:p>
        </p:txBody>
      </p:sp>
      <p:grpSp>
        <p:nvGrpSpPr>
          <p:cNvPr id="261" name="Google Shape;261;p37"/>
          <p:cNvGrpSpPr/>
          <p:nvPr/>
        </p:nvGrpSpPr>
        <p:grpSpPr>
          <a:xfrm>
            <a:off x="1295400" y="2760663"/>
            <a:ext cx="6705600" cy="381000"/>
            <a:chOff x="816" y="1824"/>
            <a:chExt cx="4224" cy="240"/>
          </a:xfrm>
        </p:grpSpPr>
        <p:sp>
          <p:nvSpPr>
            <p:cNvPr id="262" name="Google Shape;262;p37"/>
            <p:cNvSpPr/>
            <p:nvPr/>
          </p:nvSpPr>
          <p:spPr>
            <a:xfrm>
              <a:off x="816" y="1824"/>
              <a:ext cx="912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GB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fun.com</a:t>
              </a: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1728" y="1824"/>
              <a:ext cx="1440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GB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Alice: {exec}</a:t>
              </a:r>
              <a:endParaRPr sz="20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" name="Google Shape;264;p37"/>
            <p:cNvSpPr/>
            <p:nvPr/>
          </p:nvSpPr>
          <p:spPr>
            <a:xfrm>
              <a:off x="3168" y="1824"/>
              <a:ext cx="1872" cy="2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GB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Bill: {exec,read,write}</a:t>
              </a:r>
              <a:endParaRPr sz="20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Sets the Policy?</a:t>
            </a:r>
            <a:endParaRPr/>
          </a:p>
        </p:txBody>
      </p:sp>
      <p:sp>
        <p:nvSpPr>
          <p:cNvPr id="270" name="Google Shape;270;p38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Security policies specify how principals are given access to objects. 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Responsibility for setting policy could be assigned to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the </a:t>
            </a:r>
            <a:r>
              <a:rPr lang="en-GB" sz="2000">
                <a:solidFill>
                  <a:schemeClr val="accent2"/>
                </a:solidFill>
              </a:rPr>
              <a:t>owner</a:t>
            </a:r>
            <a:r>
              <a:rPr lang="en-GB" sz="2000"/>
              <a:t> of a resource, who may decree who is allowed access; such policies are called </a:t>
            </a:r>
            <a:r>
              <a:rPr lang="en-GB" sz="2000">
                <a:solidFill>
                  <a:schemeClr val="accent2"/>
                </a:solidFill>
              </a:rPr>
              <a:t>discretionary</a:t>
            </a:r>
            <a:r>
              <a:rPr lang="en-GB" sz="2000"/>
              <a:t> as access control is at the owner’s discretion.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a system wide policy decreeing who is allowed access; such policies are called </a:t>
            </a:r>
            <a:r>
              <a:rPr lang="en-GB" sz="2000">
                <a:solidFill>
                  <a:schemeClr val="accent2"/>
                </a:solidFill>
              </a:rPr>
              <a:t>mandatory</a:t>
            </a:r>
            <a:r>
              <a:rPr lang="en-GB" sz="2000"/>
              <a:t>.</a:t>
            </a:r>
            <a:endParaRPr sz="2000"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Clr>
                <a:srgbClr val="CC0000"/>
              </a:buClr>
              <a:buSzPts val="3000"/>
              <a:buChar char="▪"/>
            </a:pPr>
            <a:r>
              <a:rPr lang="en-GB" sz="2400">
                <a:solidFill>
                  <a:srgbClr val="CC0000"/>
                </a:solidFill>
              </a:rPr>
              <a:t>Warning: other interpretations of discretionary and mandatory access control exist.</a:t>
            </a:r>
            <a:endParaRPr sz="24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DAC &amp; MAC</a:t>
            </a:r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Access control based on policies that refer to user identities was historically (since the 1970s) called </a:t>
            </a:r>
            <a:r>
              <a:rPr lang="en-GB" sz="2400">
                <a:solidFill>
                  <a:schemeClr val="accent2"/>
                </a:solidFill>
              </a:rPr>
              <a:t>discretionary access control (DAC)</a:t>
            </a:r>
            <a:r>
              <a:rPr lang="en-GB" sz="2400"/>
              <a:t>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Referring to individual users in a policy works best within closed organisations. 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Access control based on policies that refer to security labels (confidential, top secret, …) was historically called </a:t>
            </a:r>
            <a:r>
              <a:rPr lang="en-GB" sz="2400">
                <a:solidFill>
                  <a:schemeClr val="accent2"/>
                </a:solidFill>
              </a:rPr>
              <a:t>mandatory access control (MAC)</a:t>
            </a:r>
            <a:r>
              <a:rPr lang="en-GB" sz="2400"/>
              <a:t>. 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DAC and MAC have survived in computer security text books, but not very much in the wild.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Intermediate Levels</a:t>
            </a:r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315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“In computer science, problems of complexity are solved by adding another level of indirection.”                   					    [David Wheeler]</a:t>
            </a:r>
            <a:endParaRPr/>
          </a:p>
          <a:p>
            <a:pPr marL="342900" lvl="0" indent="-152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3000"/>
              <a:buNone/>
            </a:pPr>
            <a:endParaRPr sz="240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We apply this principle and introduce intermediate layers between users and objects to represent policies in a more manageable fashion.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IBAC &amp; Groups</a:t>
            </a:r>
            <a:endParaRPr/>
          </a:p>
        </p:txBody>
      </p:sp>
      <p:sp>
        <p:nvSpPr>
          <p:cNvPr id="288" name="Google Shape;288;p41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96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We might use </a:t>
            </a:r>
            <a:r>
              <a:rPr lang="en-GB" sz="2400">
                <a:solidFill>
                  <a:schemeClr val="accent2"/>
                </a:solidFill>
              </a:rPr>
              <a:t>identity based access control</a:t>
            </a:r>
            <a:r>
              <a:rPr lang="en-GB" sz="2400"/>
              <a:t> (IBAC) instead of DAC.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IBAC does not scale well and will incur an “identity management” overhead.</a:t>
            </a:r>
            <a:endParaRPr/>
          </a:p>
          <a:p>
            <a:pPr marL="342900" lvl="0" indent="-247650" algn="l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500"/>
              <a:buNone/>
            </a:pPr>
            <a:endParaRPr sz="1200"/>
          </a:p>
          <a:p>
            <a:pPr marL="342900" lvl="0" indent="-342900" algn="l" rtl="0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Alice and Bob are students in a large class; teacher wants to give students access to some documents.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Putting all names into several ACLs is tedious so the teacher defines a </a:t>
            </a:r>
            <a:r>
              <a:rPr lang="en-GB" sz="2400">
                <a:solidFill>
                  <a:schemeClr val="accent2"/>
                </a:solidFill>
              </a:rPr>
              <a:t>group</a:t>
            </a:r>
            <a:r>
              <a:rPr lang="en-GB" sz="2400"/>
              <a:t>, declares the students to be members of </a:t>
            </a:r>
            <a:r>
              <a:rPr lang="en-GB" sz="2400">
                <a:solidFill>
                  <a:schemeClr val="accent2"/>
                </a:solidFill>
              </a:rPr>
              <a:t>group</a:t>
            </a:r>
            <a:r>
              <a:rPr lang="en-GB" sz="2400"/>
              <a:t>, and puts </a:t>
            </a:r>
            <a:r>
              <a:rPr lang="en-GB" sz="2400">
                <a:solidFill>
                  <a:schemeClr val="accent2"/>
                </a:solidFill>
              </a:rPr>
              <a:t>group</a:t>
            </a:r>
            <a:r>
              <a:rPr lang="en-GB" sz="2400"/>
              <a:t> into the ACLs.</a:t>
            </a:r>
            <a:endParaRPr sz="1400"/>
          </a:p>
          <a:p>
            <a:pPr marL="342900" lvl="0" indent="-342900" algn="l" rtl="0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Access rights are often defined for </a:t>
            </a:r>
            <a:r>
              <a:rPr lang="en-GB" sz="2400">
                <a:solidFill>
                  <a:srgbClr val="CC0000"/>
                </a:solidFill>
              </a:rPr>
              <a:t>groups:</a:t>
            </a:r>
            <a:endParaRPr sz="2400"/>
          </a:p>
          <a:p>
            <a:pPr marL="742950" lvl="1" indent="-285750" algn="l" rtl="0">
              <a:lnSpc>
                <a:spcPct val="80000"/>
              </a:lnSpc>
              <a:spcBef>
                <a:spcPts val="840"/>
              </a:spcBef>
              <a:spcAft>
                <a:spcPts val="0"/>
              </a:spcAft>
              <a:buSzPts val="2040"/>
              <a:buChar char="⮚"/>
            </a:pPr>
            <a:r>
              <a:rPr lang="en-GB" sz="2400">
                <a:solidFill>
                  <a:schemeClr val="accent2"/>
                </a:solidFill>
              </a:rPr>
              <a:t>Unix</a:t>
            </a:r>
            <a:r>
              <a:rPr lang="en-GB" sz="2400"/>
              <a:t>: owner, group, others</a:t>
            </a:r>
            <a:endParaRPr/>
          </a:p>
          <a:p>
            <a:pPr marL="742950" lvl="1" indent="-1778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700"/>
              <a:buNone/>
            </a:pP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>
            <a:spLocks noGrp="1"/>
          </p:cNvSpPr>
          <p:nvPr>
            <p:ph type="title"/>
          </p:nvPr>
        </p:nvSpPr>
        <p:spPr>
          <a:xfrm>
            <a:off x="1579563" y="214313"/>
            <a:ext cx="74263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Groups &amp; Negative Permissions</a:t>
            </a:r>
            <a:endParaRPr/>
          </a:p>
        </p:txBody>
      </p:sp>
      <p:sp>
        <p:nvSpPr>
          <p:cNvPr id="294" name="Google Shape;294;p42"/>
          <p:cNvSpPr txBox="1">
            <a:spLocks noGrp="1"/>
          </p:cNvSpPr>
          <p:nvPr>
            <p:ph type="body" idx="1"/>
          </p:nvPr>
        </p:nvSpPr>
        <p:spPr>
          <a:xfrm>
            <a:off x="152400" y="1268413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Font typeface="Noto Sans Symbols"/>
              <a:buNone/>
            </a:pPr>
            <a:r>
              <a:rPr lang="en-GB" sz="2400">
                <a:solidFill>
                  <a:schemeClr val="accent2"/>
                </a:solidFill>
              </a:rPr>
              <a:t>	Groups</a:t>
            </a:r>
            <a:r>
              <a:rPr lang="en-GB" sz="2400"/>
              <a:t>: intermediate layer between users and objects.</a:t>
            </a:r>
            <a:endParaRPr/>
          </a:p>
          <a:p>
            <a:pPr marL="342900" lvl="0" indent="-120650" algn="l" rtl="0">
              <a:spcBef>
                <a:spcPts val="560"/>
              </a:spcBef>
              <a:spcAft>
                <a:spcPts val="0"/>
              </a:spcAft>
              <a:buSzPts val="3500"/>
              <a:buNone/>
            </a:pPr>
            <a:endParaRPr sz="2800"/>
          </a:p>
          <a:p>
            <a:pPr marL="342900" lvl="0" indent="-152400" algn="l" rtl="0">
              <a:spcBef>
                <a:spcPts val="480"/>
              </a:spcBef>
              <a:spcAft>
                <a:spcPts val="0"/>
              </a:spcAft>
              <a:buSzPts val="3000"/>
              <a:buNone/>
            </a:pPr>
            <a:endParaRPr sz="2400"/>
          </a:p>
          <a:p>
            <a:pPr marL="342900" lvl="0" indent="-152400" algn="l" rtl="0">
              <a:spcBef>
                <a:spcPts val="480"/>
              </a:spcBef>
              <a:spcAft>
                <a:spcPts val="0"/>
              </a:spcAft>
              <a:buSzPts val="3000"/>
              <a:buNone/>
            </a:pPr>
            <a:endParaRPr sz="2400"/>
          </a:p>
          <a:p>
            <a:pPr marL="342900" lvl="0" indent="-263525" algn="l" rtl="0">
              <a:spcBef>
                <a:spcPts val="200"/>
              </a:spcBef>
              <a:spcAft>
                <a:spcPts val="0"/>
              </a:spcAft>
              <a:buSzPts val="1250"/>
              <a:buNone/>
            </a:pPr>
            <a:endParaRPr sz="10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3000"/>
              <a:buFont typeface="Noto Sans Symbols"/>
              <a:buNone/>
            </a:pPr>
            <a:r>
              <a:rPr lang="en-GB" sz="2400"/>
              <a:t>	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3000"/>
              <a:buFont typeface="Noto Sans Symbols"/>
              <a:buNone/>
            </a:pPr>
            <a:r>
              <a:rPr lang="en-GB" sz="2400"/>
              <a:t>	To handle exceptions, </a:t>
            </a:r>
            <a:r>
              <a:rPr lang="en-GB" sz="2400">
                <a:solidFill>
                  <a:schemeClr val="accent2"/>
                </a:solidFill>
              </a:rPr>
              <a:t>negative permissions</a:t>
            </a:r>
            <a:r>
              <a:rPr lang="en-GB" sz="2400"/>
              <a:t> withdraw rights</a:t>
            </a:r>
            <a:endParaRPr sz="2400" b="1" i="1"/>
          </a:p>
          <a:p>
            <a:pPr marL="342900" lvl="0" indent="-152400" algn="l" rtl="0">
              <a:spcBef>
                <a:spcPts val="480"/>
              </a:spcBef>
              <a:spcAft>
                <a:spcPts val="0"/>
              </a:spcAft>
              <a:buSzPts val="3000"/>
              <a:buNone/>
            </a:pPr>
            <a:endParaRPr sz="2400" b="1" i="1"/>
          </a:p>
        </p:txBody>
      </p:sp>
      <p:grpSp>
        <p:nvGrpSpPr>
          <p:cNvPr id="295" name="Google Shape;295;p42"/>
          <p:cNvGrpSpPr/>
          <p:nvPr/>
        </p:nvGrpSpPr>
        <p:grpSpPr>
          <a:xfrm>
            <a:off x="3268663" y="1773238"/>
            <a:ext cx="4351337" cy="1863725"/>
            <a:chOff x="2059" y="1247"/>
            <a:chExt cx="2741" cy="1174"/>
          </a:xfrm>
        </p:grpSpPr>
        <p:sp>
          <p:nvSpPr>
            <p:cNvPr id="296" name="Google Shape;296;p42"/>
            <p:cNvSpPr/>
            <p:nvPr/>
          </p:nvSpPr>
          <p:spPr>
            <a:xfrm>
              <a:off x="2928" y="1296"/>
              <a:ext cx="192" cy="192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97" name="Google Shape;297;p42"/>
            <p:cNvSpPr/>
            <p:nvPr/>
          </p:nvSpPr>
          <p:spPr>
            <a:xfrm>
              <a:off x="3408" y="1296"/>
              <a:ext cx="192" cy="192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98" name="Google Shape;298;p42"/>
            <p:cNvSpPr/>
            <p:nvPr/>
          </p:nvSpPr>
          <p:spPr>
            <a:xfrm>
              <a:off x="4608" y="1296"/>
              <a:ext cx="192" cy="192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99" name="Google Shape;299;p42"/>
            <p:cNvSpPr/>
            <p:nvPr/>
          </p:nvSpPr>
          <p:spPr>
            <a:xfrm>
              <a:off x="3984" y="1296"/>
              <a:ext cx="192" cy="192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00" name="Google Shape;300;p42"/>
            <p:cNvSpPr/>
            <p:nvPr/>
          </p:nvSpPr>
          <p:spPr>
            <a:xfrm>
              <a:off x="3408" y="1750"/>
              <a:ext cx="192" cy="19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01" name="Google Shape;301;p42"/>
            <p:cNvSpPr/>
            <p:nvPr/>
          </p:nvSpPr>
          <p:spPr>
            <a:xfrm>
              <a:off x="4272" y="1750"/>
              <a:ext cx="192" cy="19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02" name="Google Shape;302;p42"/>
            <p:cNvSpPr/>
            <p:nvPr/>
          </p:nvSpPr>
          <p:spPr>
            <a:xfrm>
              <a:off x="4176" y="2182"/>
              <a:ext cx="192" cy="1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03" name="Google Shape;303;p42"/>
            <p:cNvSpPr/>
            <p:nvPr/>
          </p:nvSpPr>
          <p:spPr>
            <a:xfrm>
              <a:off x="3816" y="2182"/>
              <a:ext cx="192" cy="1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04" name="Google Shape;304;p42"/>
            <p:cNvSpPr/>
            <p:nvPr/>
          </p:nvSpPr>
          <p:spPr>
            <a:xfrm>
              <a:off x="4608" y="2182"/>
              <a:ext cx="192" cy="1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05" name="Google Shape;305;p42"/>
            <p:cNvSpPr/>
            <p:nvPr/>
          </p:nvSpPr>
          <p:spPr>
            <a:xfrm>
              <a:off x="3408" y="2182"/>
              <a:ext cx="192" cy="1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06" name="Google Shape;306;p42"/>
            <p:cNvSpPr/>
            <p:nvPr/>
          </p:nvSpPr>
          <p:spPr>
            <a:xfrm>
              <a:off x="3000" y="2182"/>
              <a:ext cx="192" cy="1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cxnSp>
          <p:nvCxnSpPr>
            <p:cNvPr id="307" name="Google Shape;307;p42"/>
            <p:cNvCxnSpPr>
              <a:stCxn id="296" idx="5"/>
              <a:endCxn id="300" idx="0"/>
            </p:cNvCxnSpPr>
            <p:nvPr/>
          </p:nvCxnSpPr>
          <p:spPr>
            <a:xfrm>
              <a:off x="3092" y="1460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42"/>
            <p:cNvCxnSpPr>
              <a:stCxn id="297" idx="4"/>
              <a:endCxn id="300" idx="0"/>
            </p:cNvCxnSpPr>
            <p:nvPr/>
          </p:nvCxnSpPr>
          <p:spPr>
            <a:xfrm>
              <a:off x="3504" y="1488"/>
              <a:ext cx="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42"/>
            <p:cNvCxnSpPr>
              <a:stCxn id="300" idx="0"/>
              <a:endCxn id="299" idx="3"/>
            </p:cNvCxnSpPr>
            <p:nvPr/>
          </p:nvCxnSpPr>
          <p:spPr>
            <a:xfrm rot="10800000" flipH="1">
              <a:off x="3504" y="1450"/>
              <a:ext cx="6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42"/>
            <p:cNvCxnSpPr>
              <a:stCxn id="301" idx="0"/>
              <a:endCxn id="299" idx="5"/>
            </p:cNvCxnSpPr>
            <p:nvPr/>
          </p:nvCxnSpPr>
          <p:spPr>
            <a:xfrm rot="10800000">
              <a:off x="4068" y="1450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42"/>
            <p:cNvCxnSpPr>
              <a:stCxn id="301" idx="0"/>
              <a:endCxn id="298" idx="3"/>
            </p:cNvCxnSpPr>
            <p:nvPr/>
          </p:nvCxnSpPr>
          <p:spPr>
            <a:xfrm rot="10800000" flipH="1">
              <a:off x="4368" y="1450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2" name="Google Shape;312;p42"/>
            <p:cNvSpPr txBox="1"/>
            <p:nvPr/>
          </p:nvSpPr>
          <p:spPr>
            <a:xfrm>
              <a:off x="2128" y="1247"/>
              <a:ext cx="58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GB" sz="2400" i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users</a:t>
              </a:r>
              <a:endParaRPr/>
            </a:p>
          </p:txBody>
        </p:sp>
        <p:sp>
          <p:nvSpPr>
            <p:cNvPr id="313" name="Google Shape;313;p42"/>
            <p:cNvSpPr txBox="1"/>
            <p:nvPr/>
          </p:nvSpPr>
          <p:spPr>
            <a:xfrm>
              <a:off x="2064" y="1701"/>
              <a:ext cx="704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GB" sz="2400" i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groups</a:t>
              </a:r>
              <a:endParaRPr/>
            </a:p>
          </p:txBody>
        </p:sp>
        <p:sp>
          <p:nvSpPr>
            <p:cNvPr id="314" name="Google Shape;314;p42"/>
            <p:cNvSpPr txBox="1"/>
            <p:nvPr/>
          </p:nvSpPr>
          <p:spPr>
            <a:xfrm>
              <a:off x="2059" y="2133"/>
              <a:ext cx="725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GB" sz="2400" i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objects</a:t>
              </a:r>
              <a:endParaRPr/>
            </a:p>
          </p:txBody>
        </p:sp>
        <p:cxnSp>
          <p:nvCxnSpPr>
            <p:cNvPr id="315" name="Google Shape;315;p42"/>
            <p:cNvCxnSpPr>
              <a:stCxn id="300" idx="2"/>
              <a:endCxn id="306" idx="7"/>
            </p:cNvCxnSpPr>
            <p:nvPr/>
          </p:nvCxnSpPr>
          <p:spPr>
            <a:xfrm flipH="1">
              <a:off x="3204" y="1942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42"/>
            <p:cNvCxnSpPr>
              <a:stCxn id="300" idx="2"/>
              <a:endCxn id="305" idx="0"/>
            </p:cNvCxnSpPr>
            <p:nvPr/>
          </p:nvCxnSpPr>
          <p:spPr>
            <a:xfrm>
              <a:off x="3504" y="1942"/>
              <a:ext cx="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42"/>
            <p:cNvCxnSpPr>
              <a:stCxn id="300" idx="2"/>
              <a:endCxn id="303" idx="0"/>
            </p:cNvCxnSpPr>
            <p:nvPr/>
          </p:nvCxnSpPr>
          <p:spPr>
            <a:xfrm>
              <a:off x="3504" y="1942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42"/>
            <p:cNvCxnSpPr>
              <a:stCxn id="300" idx="2"/>
              <a:endCxn id="302" idx="0"/>
            </p:cNvCxnSpPr>
            <p:nvPr/>
          </p:nvCxnSpPr>
          <p:spPr>
            <a:xfrm>
              <a:off x="3504" y="1942"/>
              <a:ext cx="9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42"/>
            <p:cNvCxnSpPr>
              <a:stCxn id="301" idx="2"/>
              <a:endCxn id="303" idx="0"/>
            </p:cNvCxnSpPr>
            <p:nvPr/>
          </p:nvCxnSpPr>
          <p:spPr>
            <a:xfrm flipH="1">
              <a:off x="3768" y="1942"/>
              <a:ext cx="6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42"/>
            <p:cNvCxnSpPr>
              <a:stCxn id="301" idx="2"/>
              <a:endCxn id="302" idx="0"/>
            </p:cNvCxnSpPr>
            <p:nvPr/>
          </p:nvCxnSpPr>
          <p:spPr>
            <a:xfrm>
              <a:off x="4368" y="1942"/>
              <a:ext cx="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42"/>
            <p:cNvCxnSpPr>
              <a:stCxn id="301" idx="2"/>
              <a:endCxn id="304" idx="0"/>
            </p:cNvCxnSpPr>
            <p:nvPr/>
          </p:nvCxnSpPr>
          <p:spPr>
            <a:xfrm>
              <a:off x="4368" y="1942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2" name="Google Shape;322;p42"/>
          <p:cNvGrpSpPr/>
          <p:nvPr/>
        </p:nvGrpSpPr>
        <p:grpSpPr>
          <a:xfrm>
            <a:off x="3268663" y="4221163"/>
            <a:ext cx="4351337" cy="1863725"/>
            <a:chOff x="2059" y="2879"/>
            <a:chExt cx="2741" cy="1174"/>
          </a:xfrm>
        </p:grpSpPr>
        <p:sp>
          <p:nvSpPr>
            <p:cNvPr id="323" name="Google Shape;323;p42"/>
            <p:cNvSpPr/>
            <p:nvPr/>
          </p:nvSpPr>
          <p:spPr>
            <a:xfrm>
              <a:off x="2928" y="2928"/>
              <a:ext cx="192" cy="192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24" name="Google Shape;324;p42"/>
            <p:cNvSpPr/>
            <p:nvPr/>
          </p:nvSpPr>
          <p:spPr>
            <a:xfrm>
              <a:off x="3408" y="2928"/>
              <a:ext cx="192" cy="192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25" name="Google Shape;325;p42"/>
            <p:cNvSpPr/>
            <p:nvPr/>
          </p:nvSpPr>
          <p:spPr>
            <a:xfrm>
              <a:off x="4608" y="2928"/>
              <a:ext cx="192" cy="192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26" name="Google Shape;326;p42"/>
            <p:cNvSpPr/>
            <p:nvPr/>
          </p:nvSpPr>
          <p:spPr>
            <a:xfrm>
              <a:off x="3984" y="2928"/>
              <a:ext cx="192" cy="192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27" name="Google Shape;327;p42"/>
            <p:cNvSpPr/>
            <p:nvPr/>
          </p:nvSpPr>
          <p:spPr>
            <a:xfrm>
              <a:off x="3408" y="3382"/>
              <a:ext cx="192" cy="19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28" name="Google Shape;328;p42"/>
            <p:cNvSpPr/>
            <p:nvPr/>
          </p:nvSpPr>
          <p:spPr>
            <a:xfrm>
              <a:off x="4272" y="3382"/>
              <a:ext cx="192" cy="19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29" name="Google Shape;329;p42"/>
            <p:cNvSpPr/>
            <p:nvPr/>
          </p:nvSpPr>
          <p:spPr>
            <a:xfrm>
              <a:off x="4176" y="3814"/>
              <a:ext cx="192" cy="1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0" name="Google Shape;330;p42"/>
            <p:cNvSpPr/>
            <p:nvPr/>
          </p:nvSpPr>
          <p:spPr>
            <a:xfrm>
              <a:off x="3816" y="3814"/>
              <a:ext cx="192" cy="1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1" name="Google Shape;331;p42"/>
            <p:cNvSpPr/>
            <p:nvPr/>
          </p:nvSpPr>
          <p:spPr>
            <a:xfrm>
              <a:off x="4608" y="3814"/>
              <a:ext cx="192" cy="1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2" name="Google Shape;332;p42"/>
            <p:cNvSpPr/>
            <p:nvPr/>
          </p:nvSpPr>
          <p:spPr>
            <a:xfrm>
              <a:off x="3408" y="3814"/>
              <a:ext cx="192" cy="1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3" name="Google Shape;333;p42"/>
            <p:cNvSpPr/>
            <p:nvPr/>
          </p:nvSpPr>
          <p:spPr>
            <a:xfrm>
              <a:off x="3000" y="3814"/>
              <a:ext cx="192" cy="1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cxnSp>
          <p:nvCxnSpPr>
            <p:cNvPr id="334" name="Google Shape;334;p42"/>
            <p:cNvCxnSpPr>
              <a:stCxn id="323" idx="5"/>
              <a:endCxn id="327" idx="0"/>
            </p:cNvCxnSpPr>
            <p:nvPr/>
          </p:nvCxnSpPr>
          <p:spPr>
            <a:xfrm>
              <a:off x="3092" y="3092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42"/>
            <p:cNvCxnSpPr>
              <a:stCxn id="324" idx="4"/>
              <a:endCxn id="327" idx="0"/>
            </p:cNvCxnSpPr>
            <p:nvPr/>
          </p:nvCxnSpPr>
          <p:spPr>
            <a:xfrm>
              <a:off x="3504" y="3120"/>
              <a:ext cx="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42"/>
            <p:cNvCxnSpPr>
              <a:stCxn id="327" idx="0"/>
              <a:endCxn id="326" idx="3"/>
            </p:cNvCxnSpPr>
            <p:nvPr/>
          </p:nvCxnSpPr>
          <p:spPr>
            <a:xfrm rot="10800000" flipH="1">
              <a:off x="3504" y="3082"/>
              <a:ext cx="6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42"/>
            <p:cNvCxnSpPr>
              <a:stCxn id="328" idx="0"/>
              <a:endCxn id="326" idx="5"/>
            </p:cNvCxnSpPr>
            <p:nvPr/>
          </p:nvCxnSpPr>
          <p:spPr>
            <a:xfrm rot="10800000">
              <a:off x="4068" y="3082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42"/>
            <p:cNvCxnSpPr>
              <a:stCxn id="328" idx="0"/>
              <a:endCxn id="325" idx="3"/>
            </p:cNvCxnSpPr>
            <p:nvPr/>
          </p:nvCxnSpPr>
          <p:spPr>
            <a:xfrm rot="10800000" flipH="1">
              <a:off x="4368" y="3082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9" name="Google Shape;339;p42"/>
            <p:cNvSpPr txBox="1"/>
            <p:nvPr/>
          </p:nvSpPr>
          <p:spPr>
            <a:xfrm>
              <a:off x="2128" y="2879"/>
              <a:ext cx="58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GB" sz="2400" i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users</a:t>
              </a:r>
              <a:endParaRPr/>
            </a:p>
          </p:txBody>
        </p:sp>
        <p:sp>
          <p:nvSpPr>
            <p:cNvPr id="340" name="Google Shape;340;p42"/>
            <p:cNvSpPr txBox="1"/>
            <p:nvPr/>
          </p:nvSpPr>
          <p:spPr>
            <a:xfrm>
              <a:off x="2064" y="3333"/>
              <a:ext cx="704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GB" sz="2400" i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groups</a:t>
              </a:r>
              <a:endParaRPr/>
            </a:p>
          </p:txBody>
        </p:sp>
        <p:sp>
          <p:nvSpPr>
            <p:cNvPr id="341" name="Google Shape;341;p42"/>
            <p:cNvSpPr txBox="1"/>
            <p:nvPr/>
          </p:nvSpPr>
          <p:spPr>
            <a:xfrm>
              <a:off x="2059" y="3765"/>
              <a:ext cx="725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GB" sz="2400" i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objects</a:t>
              </a:r>
              <a:endParaRPr/>
            </a:p>
          </p:txBody>
        </p:sp>
        <p:cxnSp>
          <p:nvCxnSpPr>
            <p:cNvPr id="342" name="Google Shape;342;p42"/>
            <p:cNvCxnSpPr>
              <a:stCxn id="327" idx="2"/>
              <a:endCxn id="333" idx="7"/>
            </p:cNvCxnSpPr>
            <p:nvPr/>
          </p:nvCxnSpPr>
          <p:spPr>
            <a:xfrm flipH="1">
              <a:off x="3204" y="3574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42"/>
            <p:cNvCxnSpPr>
              <a:stCxn id="327" idx="2"/>
              <a:endCxn id="332" idx="0"/>
            </p:cNvCxnSpPr>
            <p:nvPr/>
          </p:nvCxnSpPr>
          <p:spPr>
            <a:xfrm>
              <a:off x="3504" y="3574"/>
              <a:ext cx="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42"/>
            <p:cNvCxnSpPr>
              <a:stCxn id="327" idx="2"/>
              <a:endCxn id="330" idx="0"/>
            </p:cNvCxnSpPr>
            <p:nvPr/>
          </p:nvCxnSpPr>
          <p:spPr>
            <a:xfrm>
              <a:off x="3504" y="3574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42"/>
            <p:cNvCxnSpPr>
              <a:stCxn id="327" idx="2"/>
              <a:endCxn id="329" idx="0"/>
            </p:cNvCxnSpPr>
            <p:nvPr/>
          </p:nvCxnSpPr>
          <p:spPr>
            <a:xfrm>
              <a:off x="3504" y="3574"/>
              <a:ext cx="9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42"/>
            <p:cNvCxnSpPr>
              <a:stCxn id="328" idx="2"/>
              <a:endCxn id="330" idx="0"/>
            </p:cNvCxnSpPr>
            <p:nvPr/>
          </p:nvCxnSpPr>
          <p:spPr>
            <a:xfrm flipH="1">
              <a:off x="3768" y="3574"/>
              <a:ext cx="6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42"/>
            <p:cNvCxnSpPr>
              <a:stCxn id="328" idx="2"/>
              <a:endCxn id="329" idx="0"/>
            </p:cNvCxnSpPr>
            <p:nvPr/>
          </p:nvCxnSpPr>
          <p:spPr>
            <a:xfrm>
              <a:off x="4368" y="3574"/>
              <a:ext cx="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42"/>
            <p:cNvCxnSpPr>
              <a:stCxn id="328" idx="2"/>
              <a:endCxn id="331" idx="0"/>
            </p:cNvCxnSpPr>
            <p:nvPr/>
          </p:nvCxnSpPr>
          <p:spPr>
            <a:xfrm>
              <a:off x="4368" y="3574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42"/>
            <p:cNvCxnSpPr>
              <a:stCxn id="323" idx="4"/>
              <a:endCxn id="333" idx="0"/>
            </p:cNvCxnSpPr>
            <p:nvPr/>
          </p:nvCxnSpPr>
          <p:spPr>
            <a:xfrm>
              <a:off x="3024" y="3120"/>
              <a:ext cx="0" cy="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0" name="Google Shape;350;p42"/>
            <p:cNvSpPr/>
            <p:nvPr/>
          </p:nvSpPr>
          <p:spPr>
            <a:xfrm>
              <a:off x="2976" y="3408"/>
              <a:ext cx="192" cy="1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lnTo>
                    <a:pt x="17401" y="15493"/>
                  </a:ln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lnTo>
                    <a:pt x="4198" y="6106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Fundamental terminology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Principals &amp; subjects, access operations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Authentication &amp; authorisation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Policies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Capabilities &amp; access control list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Discretionary &amp; mandatory access control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Role Based Access Control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Policy instantiation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Structuring policies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Partial orderings &amp; lattices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Roles</a:t>
            </a:r>
            <a:endParaRPr/>
          </a:p>
        </p:txBody>
      </p:sp>
      <p:sp>
        <p:nvSpPr>
          <p:cNvPr id="356" name="Google Shape;356;p43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Alternatively, in our example we could have created a </a:t>
            </a:r>
            <a:r>
              <a:rPr lang="en-GB" sz="2400">
                <a:solidFill>
                  <a:schemeClr val="accent2"/>
                </a:solidFill>
              </a:rPr>
              <a:t>role</a:t>
            </a:r>
            <a:r>
              <a:rPr lang="en-GB" sz="2400"/>
              <a:t> ‘student’. 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>
                <a:solidFill>
                  <a:schemeClr val="accent2"/>
                </a:solidFill>
              </a:rPr>
              <a:t>Definition: A</a:t>
            </a:r>
            <a:r>
              <a:rPr lang="en-GB" sz="2400">
                <a:solidFill>
                  <a:srgbClr val="003399"/>
                </a:solidFill>
              </a:rPr>
              <a:t> </a:t>
            </a:r>
            <a:r>
              <a:rPr lang="en-GB" sz="2400">
                <a:solidFill>
                  <a:srgbClr val="CC0000"/>
                </a:solidFill>
              </a:rPr>
              <a:t>role</a:t>
            </a:r>
            <a:r>
              <a:rPr lang="en-GB" sz="2400"/>
              <a:t> </a:t>
            </a:r>
            <a:r>
              <a:rPr lang="en-GB" sz="2400">
                <a:solidFill>
                  <a:schemeClr val="accent2"/>
                </a:solidFill>
              </a:rPr>
              <a:t>is a</a:t>
            </a:r>
            <a:r>
              <a:rPr lang="en-GB" sz="2400"/>
              <a:t> </a:t>
            </a:r>
            <a:r>
              <a:rPr lang="en-GB" sz="2400">
                <a:solidFill>
                  <a:srgbClr val="CC0000"/>
                </a:solidFill>
              </a:rPr>
              <a:t>collection of procedures</a:t>
            </a:r>
            <a:r>
              <a:rPr lang="en-GB" sz="2400"/>
              <a:t> </a:t>
            </a:r>
            <a:r>
              <a:rPr lang="en-GB" sz="2400">
                <a:solidFill>
                  <a:schemeClr val="accent2"/>
                </a:solidFill>
              </a:rPr>
              <a:t>assigned to users; a user can have more than one role and more than one user can have the same role.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Teacher creates a procedure for reading course material, assigns this procedure to the role ‘student’.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 role ‘course tutor’ could be assigned a procedure for updating documents.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RBAC</a:t>
            </a:r>
            <a:endParaRPr/>
          </a:p>
        </p:txBody>
      </p:sp>
      <p:sp>
        <p:nvSpPr>
          <p:cNvPr id="362" name="Google Shape;362;p44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Role Based Access Control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>
                <a:solidFill>
                  <a:schemeClr val="accent2"/>
                </a:solidFill>
              </a:rPr>
              <a:t>Procedures:</a:t>
            </a:r>
            <a:r>
              <a:rPr lang="en-GB" sz="2400"/>
              <a:t> ‘High level’ access operations with a more complex semantic than read or write; procedures can only be applied to objects of certain </a:t>
            </a:r>
            <a:r>
              <a:rPr lang="en-GB" sz="2400">
                <a:solidFill>
                  <a:schemeClr val="accent2"/>
                </a:solidFill>
              </a:rPr>
              <a:t>data types</a:t>
            </a:r>
            <a:r>
              <a:rPr lang="en-GB" sz="2400"/>
              <a:t>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Example: Funds transfer between bank accounts.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>
                <a:solidFill>
                  <a:schemeClr val="accent2"/>
                </a:solidFill>
              </a:rPr>
              <a:t>Roles are a good match for typical access control requirements in business.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RBAC typical found at the application level.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Difference between groups and roles??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on RBAC</a:t>
            </a:r>
            <a:endParaRPr/>
          </a:p>
        </p:txBody>
      </p:sp>
      <p:sp>
        <p:nvSpPr>
          <p:cNvPr id="368" name="Google Shape;368;p45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918450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>
                <a:solidFill>
                  <a:schemeClr val="accent2"/>
                </a:solidFill>
              </a:rPr>
              <a:t>Role hierarchies</a:t>
            </a:r>
            <a:r>
              <a:rPr lang="en-GB" sz="2400"/>
              <a:t> define relationships between roles; senior role has all access rights of the junior role.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Do not confuse the role hierarchy with the hierarchy of positions (superior – subordinate) in an organisation.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These two hierarchies need not correspond.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>
                <a:solidFill>
                  <a:schemeClr val="accent2"/>
                </a:solidFill>
              </a:rPr>
              <a:t>Separation of duties</a:t>
            </a:r>
            <a:r>
              <a:rPr lang="en-GB" sz="2400">
                <a:solidFill>
                  <a:srgbClr val="CC0000"/>
                </a:solidFill>
              </a:rPr>
              <a:t> </a:t>
            </a:r>
            <a:r>
              <a:rPr lang="en-GB" sz="2400"/>
              <a:t>is an important security principle; numerous flavours of </a:t>
            </a:r>
            <a:r>
              <a:rPr lang="en-GB" sz="2400">
                <a:solidFill>
                  <a:schemeClr val="accent2"/>
                </a:solidFill>
              </a:rPr>
              <a:t>static</a:t>
            </a:r>
            <a:r>
              <a:rPr lang="en-GB" sz="2400"/>
              <a:t> and </a:t>
            </a:r>
            <a:r>
              <a:rPr lang="en-GB" sz="2400">
                <a:solidFill>
                  <a:schemeClr val="accent2"/>
                </a:solidFill>
              </a:rPr>
              <a:t>dynamic</a:t>
            </a:r>
            <a:r>
              <a:rPr lang="en-GB" sz="2400"/>
              <a:t> separation of duties policies exist.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Example: a manager is given the right to assign access rights to subordinates, but not the right to exercise those access rights.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NIST: RBAC Levels</a:t>
            </a:r>
            <a:endParaRPr/>
          </a:p>
        </p:txBody>
      </p:sp>
      <p:sp>
        <p:nvSpPr>
          <p:cNvPr id="374" name="Google Shape;374;p46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96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Flat RBAC: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users are assigned to roles,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permissions are assigned to roles,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users get permissions via role membership;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support for user-role reviews.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Hierarchical RBAC: adds support for role hierarchies.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Constrained RBAC: adds separation of duties.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Symmetric RBAC: support for permission-role reviews (can be difficult to provide in large distributed systems).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Role Based Access Control</a:t>
            </a:r>
            <a:endParaRPr/>
          </a:p>
        </p:txBody>
      </p:sp>
      <p:sp>
        <p:nvSpPr>
          <p:cNvPr id="380" name="Google Shape;380;p47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96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Standard: American National Standards Institute: </a:t>
            </a:r>
            <a:r>
              <a:rPr lang="en-GB" sz="2400">
                <a:solidFill>
                  <a:schemeClr val="accent2"/>
                </a:solidFill>
              </a:rPr>
              <a:t>Role Based Access Control</a:t>
            </a:r>
            <a:r>
              <a:rPr lang="en-GB" sz="2400"/>
              <a:t>, ANSI-INCITS 359-2004.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However,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Noto Sans Symbols"/>
              <a:buNone/>
            </a:pPr>
            <a:r>
              <a:rPr lang="en-GB" sz="2400">
                <a:solidFill>
                  <a:srgbClr val="CC0000"/>
                </a:solidFill>
              </a:rPr>
              <a:t>	The term RBAC itself does not have a generally accepted meaning, and it is used in different ways by different vendors and users.</a:t>
            </a:r>
            <a:endParaRPr/>
          </a:p>
          <a:p>
            <a:pPr marL="342900" lvl="0" indent="-263525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CC0000"/>
              </a:buClr>
              <a:buSzPts val="1250"/>
              <a:buNone/>
            </a:pPr>
            <a:endParaRPr sz="1000">
              <a:solidFill>
                <a:srgbClr val="CC0000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Noto Sans Symbols"/>
              <a:buNone/>
            </a:pPr>
            <a:r>
              <a:rPr lang="en-GB" sz="2400"/>
              <a:t>	[R. Sandhu, D. Ferraiolo, and R. Kuhn: </a:t>
            </a:r>
            <a:r>
              <a:rPr lang="en-GB" sz="2400" i="1">
                <a:solidFill>
                  <a:schemeClr val="accent2"/>
                </a:solidFill>
              </a:rPr>
              <a:t>The NIST Model for Role-Based Access Control: Towards a Unified Standard</a:t>
            </a:r>
            <a:r>
              <a:rPr lang="en-GB" sz="2400"/>
              <a:t>, Proceedings of the 5th ACM Workshop on Role-Based Access Control, Berlin, Germany, July 26-27, 2000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Lesson: Intermediate Controls</a:t>
            </a:r>
            <a:endParaRPr/>
          </a:p>
        </p:txBody>
      </p:sp>
      <p:grpSp>
        <p:nvGrpSpPr>
          <p:cNvPr id="386" name="Google Shape;386;p48"/>
          <p:cNvGrpSpPr/>
          <p:nvPr/>
        </p:nvGrpSpPr>
        <p:grpSpPr>
          <a:xfrm>
            <a:off x="914400" y="2470150"/>
            <a:ext cx="6743700" cy="3281363"/>
            <a:chOff x="576" y="1951"/>
            <a:chExt cx="4248" cy="2067"/>
          </a:xfrm>
        </p:grpSpPr>
        <p:sp>
          <p:nvSpPr>
            <p:cNvPr id="387" name="Google Shape;387;p48"/>
            <p:cNvSpPr/>
            <p:nvPr/>
          </p:nvSpPr>
          <p:spPr>
            <a:xfrm>
              <a:off x="1752" y="2003"/>
              <a:ext cx="192" cy="192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8" name="Google Shape;388;p48"/>
            <p:cNvSpPr/>
            <p:nvPr/>
          </p:nvSpPr>
          <p:spPr>
            <a:xfrm>
              <a:off x="2232" y="2003"/>
              <a:ext cx="192" cy="192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9" name="Google Shape;389;p48"/>
            <p:cNvSpPr/>
            <p:nvPr/>
          </p:nvSpPr>
          <p:spPr>
            <a:xfrm>
              <a:off x="4392" y="2003"/>
              <a:ext cx="192" cy="192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90" name="Google Shape;390;p48"/>
            <p:cNvSpPr/>
            <p:nvPr/>
          </p:nvSpPr>
          <p:spPr>
            <a:xfrm>
              <a:off x="3912" y="2003"/>
              <a:ext cx="192" cy="192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91" name="Google Shape;391;p48"/>
            <p:cNvSpPr/>
            <p:nvPr/>
          </p:nvSpPr>
          <p:spPr>
            <a:xfrm>
              <a:off x="3432" y="2003"/>
              <a:ext cx="192" cy="192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92" name="Google Shape;392;p48"/>
            <p:cNvSpPr/>
            <p:nvPr/>
          </p:nvSpPr>
          <p:spPr>
            <a:xfrm>
              <a:off x="2808" y="2003"/>
              <a:ext cx="192" cy="192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93" name="Google Shape;393;p48"/>
            <p:cNvSpPr/>
            <p:nvPr/>
          </p:nvSpPr>
          <p:spPr>
            <a:xfrm>
              <a:off x="2232" y="2483"/>
              <a:ext cx="192" cy="192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94" name="Google Shape;394;p48"/>
            <p:cNvSpPr/>
            <p:nvPr/>
          </p:nvSpPr>
          <p:spPr>
            <a:xfrm>
              <a:off x="3912" y="2483"/>
              <a:ext cx="192" cy="192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95" name="Google Shape;395;p48"/>
            <p:cNvSpPr/>
            <p:nvPr/>
          </p:nvSpPr>
          <p:spPr>
            <a:xfrm>
              <a:off x="3096" y="2483"/>
              <a:ext cx="192" cy="192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96" name="Google Shape;396;p48"/>
            <p:cNvSpPr/>
            <p:nvPr/>
          </p:nvSpPr>
          <p:spPr>
            <a:xfrm>
              <a:off x="1944" y="2915"/>
              <a:ext cx="192" cy="192"/>
            </a:xfrm>
            <a:prstGeom prst="diamond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97" name="Google Shape;397;p48"/>
            <p:cNvSpPr/>
            <p:nvPr/>
          </p:nvSpPr>
          <p:spPr>
            <a:xfrm>
              <a:off x="4416" y="2915"/>
              <a:ext cx="192" cy="192"/>
            </a:xfrm>
            <a:prstGeom prst="diamond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98" name="Google Shape;398;p48"/>
            <p:cNvSpPr/>
            <p:nvPr/>
          </p:nvSpPr>
          <p:spPr>
            <a:xfrm>
              <a:off x="3504" y="2915"/>
              <a:ext cx="192" cy="192"/>
            </a:xfrm>
            <a:prstGeom prst="diamond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99" name="Google Shape;399;p48"/>
            <p:cNvSpPr/>
            <p:nvPr/>
          </p:nvSpPr>
          <p:spPr>
            <a:xfrm>
              <a:off x="2568" y="2915"/>
              <a:ext cx="192" cy="192"/>
            </a:xfrm>
            <a:prstGeom prst="diamond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00" name="Google Shape;400;p48"/>
            <p:cNvSpPr/>
            <p:nvPr/>
          </p:nvSpPr>
          <p:spPr>
            <a:xfrm>
              <a:off x="2232" y="3347"/>
              <a:ext cx="240" cy="240"/>
            </a:xfrm>
            <a:prstGeom prst="plus">
              <a:avLst>
                <a:gd name="adj" fmla="val 25000"/>
              </a:avLst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01" name="Google Shape;401;p48"/>
            <p:cNvSpPr/>
            <p:nvPr/>
          </p:nvSpPr>
          <p:spPr>
            <a:xfrm>
              <a:off x="4392" y="3299"/>
              <a:ext cx="240" cy="240"/>
            </a:xfrm>
            <a:prstGeom prst="plus">
              <a:avLst>
                <a:gd name="adj" fmla="val 25000"/>
              </a:avLst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02" name="Google Shape;402;p48"/>
            <p:cNvSpPr/>
            <p:nvPr/>
          </p:nvSpPr>
          <p:spPr>
            <a:xfrm>
              <a:off x="3480" y="3347"/>
              <a:ext cx="240" cy="240"/>
            </a:xfrm>
            <a:prstGeom prst="plus">
              <a:avLst>
                <a:gd name="adj" fmla="val 25000"/>
              </a:avLst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03" name="Google Shape;403;p48"/>
            <p:cNvSpPr/>
            <p:nvPr/>
          </p:nvSpPr>
          <p:spPr>
            <a:xfrm>
              <a:off x="3288" y="3779"/>
              <a:ext cx="192" cy="1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04" name="Google Shape;404;p48"/>
            <p:cNvSpPr/>
            <p:nvPr/>
          </p:nvSpPr>
          <p:spPr>
            <a:xfrm>
              <a:off x="4632" y="3779"/>
              <a:ext cx="192" cy="1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05" name="Google Shape;405;p48"/>
            <p:cNvSpPr/>
            <p:nvPr/>
          </p:nvSpPr>
          <p:spPr>
            <a:xfrm>
              <a:off x="2664" y="3779"/>
              <a:ext cx="192" cy="1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06" name="Google Shape;406;p48"/>
            <p:cNvSpPr/>
            <p:nvPr/>
          </p:nvSpPr>
          <p:spPr>
            <a:xfrm>
              <a:off x="3720" y="3779"/>
              <a:ext cx="192" cy="1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07" name="Google Shape;407;p48"/>
            <p:cNvSpPr/>
            <p:nvPr/>
          </p:nvSpPr>
          <p:spPr>
            <a:xfrm>
              <a:off x="4200" y="3779"/>
              <a:ext cx="192" cy="1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08" name="Google Shape;408;p48"/>
            <p:cNvSpPr/>
            <p:nvPr/>
          </p:nvSpPr>
          <p:spPr>
            <a:xfrm>
              <a:off x="2256" y="3779"/>
              <a:ext cx="192" cy="1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09" name="Google Shape;409;p48"/>
            <p:cNvSpPr/>
            <p:nvPr/>
          </p:nvSpPr>
          <p:spPr>
            <a:xfrm>
              <a:off x="1848" y="3779"/>
              <a:ext cx="192" cy="1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cxnSp>
          <p:nvCxnSpPr>
            <p:cNvPr id="410" name="Google Shape;410;p48"/>
            <p:cNvCxnSpPr>
              <a:stCxn id="387" idx="5"/>
              <a:endCxn id="393" idx="0"/>
            </p:cNvCxnSpPr>
            <p:nvPr/>
          </p:nvCxnSpPr>
          <p:spPr>
            <a:xfrm>
              <a:off x="1916" y="2167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48"/>
            <p:cNvCxnSpPr>
              <a:stCxn id="388" idx="4"/>
              <a:endCxn id="393" idx="0"/>
            </p:cNvCxnSpPr>
            <p:nvPr/>
          </p:nvCxnSpPr>
          <p:spPr>
            <a:xfrm>
              <a:off x="2328" y="2195"/>
              <a:ext cx="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48"/>
            <p:cNvCxnSpPr>
              <a:stCxn id="393" idx="0"/>
              <a:endCxn id="392" idx="3"/>
            </p:cNvCxnSpPr>
            <p:nvPr/>
          </p:nvCxnSpPr>
          <p:spPr>
            <a:xfrm rot="10800000" flipH="1">
              <a:off x="2328" y="2183"/>
              <a:ext cx="6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48"/>
            <p:cNvCxnSpPr>
              <a:stCxn id="395" idx="0"/>
              <a:endCxn id="392" idx="5"/>
            </p:cNvCxnSpPr>
            <p:nvPr/>
          </p:nvCxnSpPr>
          <p:spPr>
            <a:xfrm rot="10800000">
              <a:off x="2892" y="2183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48"/>
            <p:cNvCxnSpPr>
              <a:stCxn id="395" idx="0"/>
              <a:endCxn id="391" idx="3"/>
            </p:cNvCxnSpPr>
            <p:nvPr/>
          </p:nvCxnSpPr>
          <p:spPr>
            <a:xfrm rot="10800000" flipH="1">
              <a:off x="3192" y="2183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48"/>
            <p:cNvCxnSpPr>
              <a:stCxn id="391" idx="5"/>
              <a:endCxn id="394" idx="0"/>
            </p:cNvCxnSpPr>
            <p:nvPr/>
          </p:nvCxnSpPr>
          <p:spPr>
            <a:xfrm>
              <a:off x="3596" y="2167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48"/>
            <p:cNvCxnSpPr>
              <a:stCxn id="390" idx="4"/>
              <a:endCxn id="394" idx="0"/>
            </p:cNvCxnSpPr>
            <p:nvPr/>
          </p:nvCxnSpPr>
          <p:spPr>
            <a:xfrm>
              <a:off x="4008" y="2195"/>
              <a:ext cx="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48"/>
            <p:cNvCxnSpPr>
              <a:stCxn id="394" idx="0"/>
              <a:endCxn id="389" idx="3"/>
            </p:cNvCxnSpPr>
            <p:nvPr/>
          </p:nvCxnSpPr>
          <p:spPr>
            <a:xfrm rot="10800000" flipH="1">
              <a:off x="4008" y="2183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48"/>
            <p:cNvCxnSpPr>
              <a:stCxn id="396" idx="0"/>
              <a:endCxn id="393" idx="2"/>
            </p:cNvCxnSpPr>
            <p:nvPr/>
          </p:nvCxnSpPr>
          <p:spPr>
            <a:xfrm rot="10800000" flipH="1">
              <a:off x="2040" y="2615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48"/>
            <p:cNvCxnSpPr>
              <a:stCxn id="393" idx="2"/>
              <a:endCxn id="399" idx="0"/>
            </p:cNvCxnSpPr>
            <p:nvPr/>
          </p:nvCxnSpPr>
          <p:spPr>
            <a:xfrm>
              <a:off x="2328" y="2675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48"/>
            <p:cNvCxnSpPr>
              <a:stCxn id="399" idx="0"/>
              <a:endCxn id="395" idx="2"/>
            </p:cNvCxnSpPr>
            <p:nvPr/>
          </p:nvCxnSpPr>
          <p:spPr>
            <a:xfrm rot="10800000" flipH="1">
              <a:off x="2664" y="2615"/>
              <a:ext cx="6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48"/>
            <p:cNvCxnSpPr>
              <a:stCxn id="398" idx="0"/>
              <a:endCxn id="395" idx="2"/>
            </p:cNvCxnSpPr>
            <p:nvPr/>
          </p:nvCxnSpPr>
          <p:spPr>
            <a:xfrm rot="10800000">
              <a:off x="3300" y="2615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48"/>
            <p:cNvCxnSpPr>
              <a:stCxn id="397" idx="0"/>
              <a:endCxn id="394" idx="2"/>
            </p:cNvCxnSpPr>
            <p:nvPr/>
          </p:nvCxnSpPr>
          <p:spPr>
            <a:xfrm rot="10800000">
              <a:off x="3912" y="2615"/>
              <a:ext cx="6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48"/>
            <p:cNvCxnSpPr>
              <a:stCxn id="396" idx="2"/>
              <a:endCxn id="400" idx="0"/>
            </p:cNvCxnSpPr>
            <p:nvPr/>
          </p:nvCxnSpPr>
          <p:spPr>
            <a:xfrm>
              <a:off x="2040" y="3107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48"/>
            <p:cNvCxnSpPr>
              <a:stCxn id="400" idx="0"/>
              <a:endCxn id="399" idx="2"/>
            </p:cNvCxnSpPr>
            <p:nvPr/>
          </p:nvCxnSpPr>
          <p:spPr>
            <a:xfrm rot="10800000" flipH="1">
              <a:off x="2352" y="3047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" name="Google Shape;425;p48"/>
            <p:cNvCxnSpPr>
              <a:stCxn id="401" idx="0"/>
              <a:endCxn id="397" idx="2"/>
            </p:cNvCxnSpPr>
            <p:nvPr/>
          </p:nvCxnSpPr>
          <p:spPr>
            <a:xfrm rot="10800000">
              <a:off x="4512" y="2999"/>
              <a:ext cx="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48"/>
            <p:cNvCxnSpPr>
              <a:stCxn id="398" idx="2"/>
              <a:endCxn id="402" idx="0"/>
            </p:cNvCxnSpPr>
            <p:nvPr/>
          </p:nvCxnSpPr>
          <p:spPr>
            <a:xfrm>
              <a:off x="3600" y="3107"/>
              <a:ext cx="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48"/>
            <p:cNvCxnSpPr>
              <a:stCxn id="409" idx="7"/>
              <a:endCxn id="400" idx="2"/>
            </p:cNvCxnSpPr>
            <p:nvPr/>
          </p:nvCxnSpPr>
          <p:spPr>
            <a:xfrm rot="10800000" flipH="1">
              <a:off x="2052" y="3587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48"/>
            <p:cNvCxnSpPr>
              <a:stCxn id="400" idx="2"/>
              <a:endCxn id="408" idx="0"/>
            </p:cNvCxnSpPr>
            <p:nvPr/>
          </p:nvCxnSpPr>
          <p:spPr>
            <a:xfrm>
              <a:off x="2352" y="3587"/>
              <a:ext cx="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48"/>
            <p:cNvCxnSpPr>
              <a:stCxn id="400" idx="2"/>
              <a:endCxn id="405" idx="0"/>
            </p:cNvCxnSpPr>
            <p:nvPr/>
          </p:nvCxnSpPr>
          <p:spPr>
            <a:xfrm>
              <a:off x="2352" y="3587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48"/>
            <p:cNvCxnSpPr>
              <a:stCxn id="403" idx="0"/>
              <a:endCxn id="402" idx="2"/>
            </p:cNvCxnSpPr>
            <p:nvPr/>
          </p:nvCxnSpPr>
          <p:spPr>
            <a:xfrm rot="10800000" flipH="1">
              <a:off x="3300" y="3587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48"/>
            <p:cNvCxnSpPr>
              <a:stCxn id="402" idx="2"/>
              <a:endCxn id="406" idx="0"/>
            </p:cNvCxnSpPr>
            <p:nvPr/>
          </p:nvCxnSpPr>
          <p:spPr>
            <a:xfrm>
              <a:off x="3600" y="3587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48"/>
            <p:cNvCxnSpPr>
              <a:stCxn id="407" idx="0"/>
              <a:endCxn id="401" idx="2"/>
            </p:cNvCxnSpPr>
            <p:nvPr/>
          </p:nvCxnSpPr>
          <p:spPr>
            <a:xfrm rot="10800000" flipH="1">
              <a:off x="4212" y="3539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48"/>
            <p:cNvCxnSpPr>
              <a:stCxn id="401" idx="2"/>
              <a:endCxn id="404" idx="0"/>
            </p:cNvCxnSpPr>
            <p:nvPr/>
          </p:nvCxnSpPr>
          <p:spPr>
            <a:xfrm>
              <a:off x="4512" y="3539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4" name="Google Shape;434;p48"/>
            <p:cNvSpPr txBox="1"/>
            <p:nvPr/>
          </p:nvSpPr>
          <p:spPr>
            <a:xfrm>
              <a:off x="863" y="1951"/>
              <a:ext cx="58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GB" sz="2400" i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users</a:t>
              </a:r>
              <a:endParaRPr/>
            </a:p>
          </p:txBody>
        </p:sp>
        <p:sp>
          <p:nvSpPr>
            <p:cNvPr id="435" name="Google Shape;435;p48"/>
            <p:cNvSpPr txBox="1"/>
            <p:nvPr/>
          </p:nvSpPr>
          <p:spPr>
            <a:xfrm>
              <a:off x="894" y="2405"/>
              <a:ext cx="533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GB" sz="2400" i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roles</a:t>
              </a:r>
              <a:endParaRPr/>
            </a:p>
          </p:txBody>
        </p:sp>
        <p:sp>
          <p:nvSpPr>
            <p:cNvPr id="436" name="Google Shape;436;p48"/>
            <p:cNvSpPr txBox="1"/>
            <p:nvPr/>
          </p:nvSpPr>
          <p:spPr>
            <a:xfrm>
              <a:off x="576" y="2876"/>
              <a:ext cx="1078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GB" sz="2400" i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procedures</a:t>
              </a:r>
              <a:endParaRPr/>
            </a:p>
          </p:txBody>
        </p:sp>
        <p:sp>
          <p:nvSpPr>
            <p:cNvPr id="437" name="Google Shape;437;p48"/>
            <p:cNvSpPr txBox="1"/>
            <p:nvPr/>
          </p:nvSpPr>
          <p:spPr>
            <a:xfrm>
              <a:off x="620" y="3298"/>
              <a:ext cx="1002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GB" sz="2400" i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types</a:t>
              </a:r>
              <a:endParaRPr/>
            </a:p>
          </p:txBody>
        </p:sp>
        <p:sp>
          <p:nvSpPr>
            <p:cNvPr id="438" name="Google Shape;438;p48"/>
            <p:cNvSpPr txBox="1"/>
            <p:nvPr/>
          </p:nvSpPr>
          <p:spPr>
            <a:xfrm>
              <a:off x="782" y="3730"/>
              <a:ext cx="725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GB" sz="2400" i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objects</a:t>
              </a:r>
              <a:endParaRPr/>
            </a:p>
          </p:txBody>
        </p:sp>
      </p:grpSp>
      <p:sp>
        <p:nvSpPr>
          <p:cNvPr id="439" name="Google Shape;439;p48"/>
          <p:cNvSpPr txBox="1"/>
          <p:nvPr/>
        </p:nvSpPr>
        <p:spPr>
          <a:xfrm>
            <a:off x="684213" y="1268413"/>
            <a:ext cx="7926387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Intermediate controls for better security management; </a:t>
            </a:r>
            <a:r>
              <a:rPr lang="en-GB" sz="24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deal with complexity, introduce more levels of indirection.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9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Protection Rings</a:t>
            </a:r>
            <a:endParaRPr/>
          </a:p>
        </p:txBody>
      </p:sp>
      <p:grpSp>
        <p:nvGrpSpPr>
          <p:cNvPr id="445" name="Google Shape;445;p49"/>
          <p:cNvGrpSpPr/>
          <p:nvPr/>
        </p:nvGrpSpPr>
        <p:grpSpPr>
          <a:xfrm>
            <a:off x="2171700" y="1557338"/>
            <a:ext cx="3768725" cy="3600450"/>
            <a:chOff x="1111" y="1253"/>
            <a:chExt cx="2374" cy="2268"/>
          </a:xfrm>
        </p:grpSpPr>
        <p:sp>
          <p:nvSpPr>
            <p:cNvPr id="446" name="Google Shape;446;p49"/>
            <p:cNvSpPr/>
            <p:nvPr/>
          </p:nvSpPr>
          <p:spPr>
            <a:xfrm>
              <a:off x="2010" y="2167"/>
              <a:ext cx="576" cy="576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GB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447" name="Google Shape;447;p49"/>
            <p:cNvSpPr/>
            <p:nvPr/>
          </p:nvSpPr>
          <p:spPr>
            <a:xfrm>
              <a:off x="1686" y="1865"/>
              <a:ext cx="1224" cy="1179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48" name="Google Shape;448;p49"/>
            <p:cNvSpPr/>
            <p:nvPr/>
          </p:nvSpPr>
          <p:spPr>
            <a:xfrm>
              <a:off x="1111" y="1253"/>
              <a:ext cx="2374" cy="2268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49" name="Google Shape;449;p49"/>
            <p:cNvSpPr/>
            <p:nvPr/>
          </p:nvSpPr>
          <p:spPr>
            <a:xfrm>
              <a:off x="1414" y="1570"/>
              <a:ext cx="1769" cy="1679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Noto Sans Symbols"/>
                <a:buNone/>
              </a:pPr>
              <a:endPara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50" name="Google Shape;450;p49"/>
            <p:cNvSpPr txBox="1"/>
            <p:nvPr/>
          </p:nvSpPr>
          <p:spPr>
            <a:xfrm>
              <a:off x="2184" y="1873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GB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51" name="Google Shape;451;p49"/>
            <p:cNvSpPr txBox="1"/>
            <p:nvPr/>
          </p:nvSpPr>
          <p:spPr>
            <a:xfrm>
              <a:off x="2184" y="1601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GB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52" name="Google Shape;452;p49"/>
            <p:cNvSpPr txBox="1"/>
            <p:nvPr/>
          </p:nvSpPr>
          <p:spPr>
            <a:xfrm>
              <a:off x="2184" y="1284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GB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453" name="Google Shape;453;p49"/>
          <p:cNvSpPr txBox="1"/>
          <p:nvPr/>
        </p:nvSpPr>
        <p:spPr>
          <a:xfrm>
            <a:off x="728663" y="5430838"/>
            <a:ext cx="77311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Protection rings are mainly used for integrity protection.</a:t>
            </a:r>
            <a:r>
              <a:rPr lang="en-GB"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0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Protection Rings</a:t>
            </a:r>
            <a:endParaRPr/>
          </a:p>
        </p:txBody>
      </p:sp>
      <p:sp>
        <p:nvSpPr>
          <p:cNvPr id="459" name="Google Shape;459;p50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Each subject (process) and each object is assigned a number, depending on its ‘importance’, e.g.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0 – operating system kernel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1 – operating system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2 – utilities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3 – user processes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Numbers correspond to concentric </a:t>
            </a:r>
            <a:r>
              <a:rPr lang="en-GB" sz="2400">
                <a:solidFill>
                  <a:schemeClr val="accent2"/>
                </a:solidFill>
              </a:rPr>
              <a:t>protection rings</a:t>
            </a:r>
            <a:r>
              <a:rPr lang="en-GB" sz="2400"/>
              <a:t>, ring 0 in centre gives highest degree of protection.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If a process is assigned number </a:t>
            </a:r>
            <a:r>
              <a:rPr lang="en-GB" sz="2400" i="1">
                <a:solidFill>
                  <a:schemeClr val="accent2"/>
                </a:solidFill>
              </a:rPr>
              <a:t>i</a:t>
            </a:r>
            <a:r>
              <a:rPr lang="en-GB" sz="2400"/>
              <a:t>, we say the process “runs in ring </a:t>
            </a:r>
            <a:r>
              <a:rPr lang="en-GB" sz="2400" i="1">
                <a:solidFill>
                  <a:schemeClr val="accent2"/>
                </a:solidFill>
              </a:rPr>
              <a:t>i</a:t>
            </a:r>
            <a:r>
              <a:rPr lang="en-GB" sz="2400"/>
              <a:t>”.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Access control decisions are made by comparing the subject’s and object’s ring.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1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Policy Instantiation</a:t>
            </a:r>
            <a:endParaRPr/>
          </a:p>
        </p:txBody>
      </p:sp>
      <p:sp>
        <p:nvSpPr>
          <p:cNvPr id="465" name="Google Shape;465;p51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96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When </a:t>
            </a:r>
            <a:r>
              <a:rPr lang="en-GB" sz="2400">
                <a:solidFill>
                  <a:schemeClr val="accent2"/>
                </a:solidFill>
              </a:rPr>
              <a:t>developing</a:t>
            </a:r>
            <a:r>
              <a:rPr lang="en-GB" sz="2400"/>
              <a:t> software you will hardly know who will eventually make use of it.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At this stage, security policies cannot refer to specific user identities.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 customer </a:t>
            </a:r>
            <a:r>
              <a:rPr lang="en-GB" sz="2400">
                <a:solidFill>
                  <a:schemeClr val="accent2"/>
                </a:solidFill>
              </a:rPr>
              <a:t>deploying</a:t>
            </a:r>
            <a:r>
              <a:rPr lang="en-GB" sz="2400"/>
              <a:t> the software may know its “authorized” users and can instantiate a generic policy with their respective user identities.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Generic policies will refer to ‘</a:t>
            </a:r>
            <a:r>
              <a:rPr lang="en-GB" sz="2400">
                <a:solidFill>
                  <a:schemeClr val="accent2"/>
                </a:solidFill>
              </a:rPr>
              <a:t>placeholder</a:t>
            </a:r>
            <a:r>
              <a:rPr lang="en-GB" sz="2400"/>
              <a:t>’ principals like owner, group, others (world, everyone).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Reference monitor resolves values of ‘placeholders’ to user identities when processing an actual request.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2"/>
          <p:cNvSpPr txBox="1">
            <a:spLocks noGrp="1"/>
          </p:cNvSpPr>
          <p:nvPr>
            <p:ph type="ctrTitle"/>
          </p:nvPr>
        </p:nvSpPr>
        <p:spPr>
          <a:xfrm>
            <a:off x="1331913" y="1700213"/>
            <a:ext cx="6840537" cy="201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Structuring Policies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Policies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96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Access control enforces operational security policies.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 policy specifies who is allowed to do what.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The active entity requesting access to a resource is called </a:t>
            </a:r>
            <a:r>
              <a:rPr lang="en-GB" sz="2400">
                <a:solidFill>
                  <a:schemeClr val="accent2"/>
                </a:solidFill>
              </a:rPr>
              <a:t>principal</a:t>
            </a:r>
            <a:r>
              <a:rPr lang="en-GB" sz="2400"/>
              <a:t>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The resource access is requested for is called </a:t>
            </a:r>
            <a:r>
              <a:rPr lang="en-GB" sz="2400">
                <a:solidFill>
                  <a:schemeClr val="accent2"/>
                </a:solidFill>
              </a:rPr>
              <a:t>object</a:t>
            </a:r>
            <a:r>
              <a:rPr lang="en-GB" sz="2400"/>
              <a:t>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>
                <a:solidFill>
                  <a:schemeClr val="accent2"/>
                </a:solidFill>
              </a:rPr>
              <a:t>Reference monitor</a:t>
            </a:r>
            <a:r>
              <a:rPr lang="en-GB" sz="2400"/>
              <a:t> is the abstract machine enforcing access control; guard mediating all access requests.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Traditionally, policies refer to the requestor’s identity and decisions are binary (yes/no).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3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Structuring Access Control</a:t>
            </a:r>
            <a:endParaRPr/>
          </a:p>
        </p:txBody>
      </p:sp>
      <p:sp>
        <p:nvSpPr>
          <p:cNvPr id="476" name="Google Shape;476;p53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7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Some resources in an academic department can be accessed by all students, other resources only by students in a particular year.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Department creates groups like ‘</a:t>
            </a:r>
            <a:r>
              <a:rPr lang="en-GB" sz="2400">
                <a:solidFill>
                  <a:schemeClr val="accent2"/>
                </a:solidFill>
              </a:rPr>
              <a:t>All-Students</a:t>
            </a:r>
            <a:r>
              <a:rPr lang="en-GB" sz="2400"/>
              <a:t>’  and ‘</a:t>
            </a:r>
            <a:r>
              <a:rPr lang="en-GB" sz="2400">
                <a:solidFill>
                  <a:schemeClr val="accent2"/>
                </a:solidFill>
              </a:rPr>
              <a:t>Y1-Students</a:t>
            </a:r>
            <a:r>
              <a:rPr lang="en-GB" sz="2400"/>
              <a:t>’.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The two groups are related, </a:t>
            </a:r>
            <a:r>
              <a:rPr lang="en-GB" sz="2400">
                <a:solidFill>
                  <a:schemeClr val="accent2"/>
                </a:solidFill>
              </a:rPr>
              <a:t>Y1-Students</a:t>
            </a:r>
            <a:r>
              <a:rPr lang="en-GB" sz="2400"/>
              <a:t> is a subgroup of </a:t>
            </a:r>
            <a:r>
              <a:rPr lang="en-GB" sz="2400">
                <a:solidFill>
                  <a:schemeClr val="accent2"/>
                </a:solidFill>
              </a:rPr>
              <a:t>All-Students</a:t>
            </a:r>
            <a:r>
              <a:rPr lang="en-GB" sz="2400"/>
              <a:t>; if </a:t>
            </a:r>
            <a:r>
              <a:rPr lang="en-GB" sz="2400">
                <a:solidFill>
                  <a:schemeClr val="accent2"/>
                </a:solidFill>
              </a:rPr>
              <a:t>All-Students</a:t>
            </a:r>
            <a:r>
              <a:rPr lang="en-GB" sz="2400"/>
              <a:t> has access to a resource, so has </a:t>
            </a:r>
            <a:r>
              <a:rPr lang="en-GB" sz="2400">
                <a:solidFill>
                  <a:schemeClr val="accent2"/>
                </a:solidFill>
              </a:rPr>
              <a:t>Y1-Students</a:t>
            </a:r>
            <a:r>
              <a:rPr lang="en-GB" sz="2400"/>
              <a:t>.</a:t>
            </a:r>
            <a:endParaRPr sz="2400">
              <a:solidFill>
                <a:schemeClr val="accent2"/>
              </a:solidFill>
            </a:endParaRPr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No such direct relationship between </a:t>
            </a:r>
            <a:r>
              <a:rPr lang="en-GB" sz="2400">
                <a:solidFill>
                  <a:schemeClr val="accent2"/>
                </a:solidFill>
              </a:rPr>
              <a:t>Y1-Students</a:t>
            </a:r>
            <a:r>
              <a:rPr lang="en-GB" sz="2400"/>
              <a:t> and </a:t>
            </a:r>
            <a:r>
              <a:rPr lang="en-GB" sz="2400">
                <a:solidFill>
                  <a:schemeClr val="accent2"/>
                </a:solidFill>
              </a:rPr>
              <a:t>Y2-Students</a:t>
            </a:r>
            <a:r>
              <a:rPr lang="en-GB" sz="2400"/>
              <a:t>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4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Partial Orderings </a:t>
            </a:r>
            <a:endParaRPr/>
          </a:p>
        </p:txBody>
      </p:sp>
      <p:sp>
        <p:nvSpPr>
          <p:cNvPr id="482" name="Google Shape;482;p54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49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We now can use </a:t>
            </a:r>
            <a:r>
              <a:rPr lang="en-GB" sz="2400">
                <a:solidFill>
                  <a:schemeClr val="accent2"/>
                </a:solidFill>
              </a:rPr>
              <a:t>comparisons</a:t>
            </a:r>
            <a:r>
              <a:rPr lang="en-GB" sz="2400"/>
              <a:t> in security policies: Is the user’s group a subgroup of the group permitted to access this resource?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Some groups are related but others are not (e.g.   Y1-Students and Y2-Students).</a:t>
            </a:r>
            <a:endParaRPr/>
          </a:p>
          <a:p>
            <a:pPr marL="342900" lvl="0" indent="-342900" algn="l" rtl="0">
              <a:spcBef>
                <a:spcPts val="98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Relationships are transitive: CS101-Students </a:t>
            </a:r>
            <a:r>
              <a:rPr lang="en-GB" sz="2800"/>
              <a:t>⊆   </a:t>
            </a:r>
            <a:r>
              <a:rPr lang="en-GB" sz="2400"/>
              <a:t> Y1-Students </a:t>
            </a:r>
            <a:r>
              <a:rPr lang="en-GB" sz="2800"/>
              <a:t>⊆</a:t>
            </a:r>
            <a:r>
              <a:rPr lang="en-GB" sz="2400"/>
              <a:t> All-Students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In mathematical terms, we are dealing with a </a:t>
            </a:r>
            <a:r>
              <a:rPr lang="en-GB" sz="2400">
                <a:solidFill>
                  <a:schemeClr val="accent2"/>
                </a:solidFill>
              </a:rPr>
              <a:t>partial ordering</a:t>
            </a:r>
            <a:r>
              <a:rPr lang="en-GB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Mathematical Definition</a:t>
            </a:r>
            <a:endParaRPr/>
          </a:p>
        </p:txBody>
      </p:sp>
      <p:sp>
        <p:nvSpPr>
          <p:cNvPr id="488" name="Google Shape;488;p55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02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 </a:t>
            </a:r>
            <a:r>
              <a:rPr lang="en-GB" sz="2400">
                <a:solidFill>
                  <a:schemeClr val="accent2"/>
                </a:solidFill>
              </a:rPr>
              <a:t>partial ordering ≤</a:t>
            </a:r>
            <a:r>
              <a:rPr lang="en-GB" sz="2400"/>
              <a:t> (‘less or equal’) on a set </a:t>
            </a:r>
            <a:r>
              <a:rPr lang="en-GB" sz="24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lang="en-GB" sz="2400"/>
              <a:t> is relation on </a:t>
            </a:r>
            <a:r>
              <a:rPr lang="en-GB" sz="24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lang="en-GB" sz="24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×</a:t>
            </a:r>
            <a:r>
              <a:rPr lang="en-GB" sz="24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lang="en-GB" sz="2400"/>
              <a:t> that is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 u="sng"/>
              <a:t>reflexive</a:t>
            </a:r>
            <a:r>
              <a:rPr lang="en-GB" sz="2000"/>
              <a:t>: for all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∈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lang="en-GB" sz="2000">
                <a:solidFill>
                  <a:schemeClr val="accent2"/>
                </a:solidFill>
              </a:rPr>
              <a:t>,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≤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000">
                <a:solidFill>
                  <a:schemeClr val="accent2"/>
                </a:solidFill>
              </a:rPr>
              <a:t> 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 u="sng"/>
              <a:t>transitive</a:t>
            </a:r>
            <a:r>
              <a:rPr lang="en-GB" sz="2000"/>
              <a:t>: for all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a,b,c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∈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lang="en-GB" sz="2000"/>
              <a:t>, if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≤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-GB" sz="2000"/>
              <a:t> and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≤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lang="en-GB" sz="2000"/>
              <a:t>, then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≤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 u="sng"/>
              <a:t>antisymmetric</a:t>
            </a:r>
            <a:r>
              <a:rPr lang="en-GB" sz="2000"/>
              <a:t>: for all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a,b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∈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lang="en-GB" sz="2000"/>
              <a:t>, if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≤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-GB" sz="2000"/>
              <a:t> and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≤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000"/>
              <a:t>, then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=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If </a:t>
            </a:r>
            <a:r>
              <a:rPr lang="en-GB" sz="24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4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≤</a:t>
            </a:r>
            <a:r>
              <a:rPr lang="en-GB" sz="24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-GB" sz="2400"/>
              <a:t>, we say </a:t>
            </a:r>
            <a:r>
              <a:rPr lang="en-GB" sz="2400">
                <a:solidFill>
                  <a:srgbClr val="CC0000"/>
                </a:solidFill>
              </a:rPr>
              <a:t>‘</a:t>
            </a:r>
            <a:r>
              <a:rPr lang="en-GB" sz="2400" i="1">
                <a:solidFill>
                  <a:srgbClr val="CC0000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-GB" sz="2400">
                <a:solidFill>
                  <a:srgbClr val="CC0000"/>
                </a:solidFill>
              </a:rPr>
              <a:t> dominates </a:t>
            </a:r>
            <a:r>
              <a:rPr lang="en-GB" sz="2400" i="1">
                <a:solidFill>
                  <a:srgbClr val="CC0000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400">
                <a:solidFill>
                  <a:srgbClr val="CC0000"/>
                </a:solidFill>
              </a:rPr>
              <a:t>’ </a:t>
            </a:r>
            <a:r>
              <a:rPr lang="en-GB" sz="2400"/>
              <a:t>or</a:t>
            </a:r>
            <a:r>
              <a:rPr lang="en-GB" sz="2400">
                <a:solidFill>
                  <a:srgbClr val="CC0000"/>
                </a:solidFill>
              </a:rPr>
              <a:t> ‘</a:t>
            </a:r>
            <a:r>
              <a:rPr lang="en-GB" sz="2400" i="1">
                <a:solidFill>
                  <a:srgbClr val="CC0000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400">
                <a:solidFill>
                  <a:srgbClr val="CC0000"/>
                </a:solidFill>
              </a:rPr>
              <a:t> is dominated by </a:t>
            </a:r>
            <a:r>
              <a:rPr lang="en-GB" sz="2400" i="1">
                <a:solidFill>
                  <a:srgbClr val="CC0000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-GB" sz="2400">
                <a:solidFill>
                  <a:srgbClr val="CC0000"/>
                </a:solidFill>
              </a:rPr>
              <a:t>’</a:t>
            </a:r>
            <a:r>
              <a:rPr lang="en-GB" sz="2400"/>
              <a:t>. 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6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</a:t>
            </a:r>
            <a:endParaRPr/>
          </a:p>
        </p:txBody>
      </p:sp>
      <p:sp>
        <p:nvSpPr>
          <p:cNvPr id="494" name="Google Shape;494;p56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96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Integers with the relation “divides by”: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We can order 3 and 6 (3 divides 6); we cannot order 4 and 6.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Integers with the relation </a:t>
            </a:r>
            <a:r>
              <a:rPr lang="en-GB" sz="2400">
                <a:solidFill>
                  <a:srgbClr val="003399"/>
                </a:solidFill>
              </a:rPr>
              <a:t>≤ </a:t>
            </a:r>
            <a:r>
              <a:rPr lang="en-GB" sz="2400"/>
              <a:t>(“less or equal”):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We can order any two elements (total ordering).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Strings with the prefix relation: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We can order AA and AABC (AA is a prefix of AABC) but not AA and AB.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Power set </a:t>
            </a:r>
            <a:r>
              <a:rPr lang="en-GB" sz="24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lang="en-GB" sz="24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lang="en-GB" sz="24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lang="en-GB" sz="24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lang="en-GB" sz="2400"/>
              <a:t> with subset relation </a:t>
            </a:r>
            <a:r>
              <a:rPr lang="en-GB" sz="24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⊆</a:t>
            </a:r>
            <a:r>
              <a:rPr lang="en-GB" sz="2400"/>
              <a:t>: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We can order </a:t>
            </a:r>
            <a:r>
              <a:rPr lang="en-GB" sz="2000">
                <a:latin typeface="Times"/>
                <a:ea typeface="Times"/>
                <a:cs typeface="Times"/>
                <a:sym typeface="Times"/>
              </a:rPr>
              <a:t>{</a:t>
            </a:r>
            <a:r>
              <a:rPr lang="en-GB" sz="2000" i="1"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000">
                <a:latin typeface="Times"/>
                <a:ea typeface="Times"/>
                <a:cs typeface="Times"/>
                <a:sym typeface="Times"/>
              </a:rPr>
              <a:t>,</a:t>
            </a:r>
            <a:r>
              <a:rPr lang="en-GB" sz="2000" i="1"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-GB" sz="2000">
                <a:latin typeface="Times"/>
                <a:ea typeface="Times"/>
                <a:cs typeface="Times"/>
                <a:sym typeface="Times"/>
              </a:rPr>
              <a:t>}</a:t>
            </a:r>
            <a:r>
              <a:rPr lang="en-GB" sz="2000"/>
              <a:t> and </a:t>
            </a:r>
            <a:r>
              <a:rPr lang="en-GB" sz="2000">
                <a:latin typeface="Times"/>
                <a:ea typeface="Times"/>
                <a:cs typeface="Times"/>
                <a:sym typeface="Times"/>
              </a:rPr>
              <a:t>{</a:t>
            </a:r>
            <a:r>
              <a:rPr lang="en-GB" sz="2000" i="1"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000">
                <a:latin typeface="Times"/>
                <a:ea typeface="Times"/>
                <a:cs typeface="Times"/>
                <a:sym typeface="Times"/>
              </a:rPr>
              <a:t>,</a:t>
            </a:r>
            <a:r>
              <a:rPr lang="en-GB" sz="2000" i="1"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-GB" sz="2000">
                <a:latin typeface="Times"/>
                <a:ea typeface="Times"/>
                <a:cs typeface="Times"/>
                <a:sym typeface="Times"/>
              </a:rPr>
              <a:t>,</a:t>
            </a:r>
            <a:r>
              <a:rPr lang="en-GB" sz="20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lang="en-GB" sz="2000">
                <a:latin typeface="Times"/>
                <a:ea typeface="Times"/>
                <a:cs typeface="Times"/>
                <a:sym typeface="Times"/>
              </a:rPr>
              <a:t>}</a:t>
            </a:r>
            <a:r>
              <a:rPr lang="en-GB" sz="2000"/>
              <a:t> (</a:t>
            </a:r>
            <a:r>
              <a:rPr lang="en-GB" sz="2000">
                <a:latin typeface="Times"/>
                <a:ea typeface="Times"/>
                <a:cs typeface="Times"/>
                <a:sym typeface="Times"/>
              </a:rPr>
              <a:t>{</a:t>
            </a:r>
            <a:r>
              <a:rPr lang="en-GB" sz="2000" i="1"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000">
                <a:latin typeface="Times"/>
                <a:ea typeface="Times"/>
                <a:cs typeface="Times"/>
                <a:sym typeface="Times"/>
              </a:rPr>
              <a:t>,</a:t>
            </a:r>
            <a:r>
              <a:rPr lang="en-GB" sz="2000" i="1"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-GB" sz="2000">
                <a:latin typeface="Times"/>
                <a:ea typeface="Times"/>
                <a:cs typeface="Times"/>
                <a:sym typeface="Times"/>
              </a:rPr>
              <a:t>} ⊆</a:t>
            </a:r>
            <a:r>
              <a:rPr lang="en-GB" sz="2000">
                <a:solidFill>
                  <a:srgbClr val="003399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sz="2000">
                <a:latin typeface="Times"/>
                <a:ea typeface="Times"/>
                <a:cs typeface="Times"/>
                <a:sym typeface="Times"/>
              </a:rPr>
              <a:t>{</a:t>
            </a:r>
            <a:r>
              <a:rPr lang="en-GB" sz="2000" i="1"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000">
                <a:latin typeface="Times"/>
                <a:ea typeface="Times"/>
                <a:cs typeface="Times"/>
                <a:sym typeface="Times"/>
              </a:rPr>
              <a:t>,</a:t>
            </a:r>
            <a:r>
              <a:rPr lang="en-GB" sz="2000" i="1"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-GB" sz="2000">
                <a:latin typeface="Times"/>
                <a:ea typeface="Times"/>
                <a:cs typeface="Times"/>
                <a:sym typeface="Times"/>
              </a:rPr>
              <a:t>,</a:t>
            </a:r>
            <a:r>
              <a:rPr lang="en-GB" sz="20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lang="en-GB" sz="2000">
                <a:latin typeface="Times"/>
                <a:ea typeface="Times"/>
                <a:cs typeface="Times"/>
                <a:sym typeface="Times"/>
              </a:rPr>
              <a:t>}</a:t>
            </a:r>
            <a:r>
              <a:rPr lang="en-GB" sz="2000"/>
              <a:t>) but not </a:t>
            </a:r>
            <a:r>
              <a:rPr lang="en-GB" sz="2000">
                <a:latin typeface="Times"/>
                <a:ea typeface="Times"/>
                <a:cs typeface="Times"/>
                <a:sym typeface="Times"/>
              </a:rPr>
              <a:t>{</a:t>
            </a:r>
            <a:r>
              <a:rPr lang="en-GB" sz="2000" i="1"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000">
                <a:latin typeface="Times"/>
                <a:ea typeface="Times"/>
                <a:cs typeface="Times"/>
                <a:sym typeface="Times"/>
              </a:rPr>
              <a:t>,</a:t>
            </a:r>
            <a:r>
              <a:rPr lang="en-GB" sz="2000" i="1"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-GB" sz="2000">
                <a:latin typeface="Times"/>
                <a:ea typeface="Times"/>
                <a:cs typeface="Times"/>
                <a:sym typeface="Times"/>
              </a:rPr>
              <a:t>}</a:t>
            </a:r>
            <a:r>
              <a:rPr lang="en-GB" sz="2000"/>
              <a:t> and </a:t>
            </a:r>
            <a:r>
              <a:rPr lang="en-GB" sz="2000">
                <a:latin typeface="Times"/>
                <a:ea typeface="Times"/>
                <a:cs typeface="Times"/>
                <a:sym typeface="Times"/>
              </a:rPr>
              <a:t>{</a:t>
            </a:r>
            <a:r>
              <a:rPr lang="en-GB" sz="2000" i="1"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000">
                <a:latin typeface="Times"/>
                <a:ea typeface="Times"/>
                <a:cs typeface="Times"/>
                <a:sym typeface="Times"/>
              </a:rPr>
              <a:t>,</a:t>
            </a:r>
            <a:r>
              <a:rPr lang="en-GB" sz="20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lang="en-GB" sz="2000">
                <a:latin typeface="Times"/>
                <a:ea typeface="Times"/>
                <a:cs typeface="Times"/>
                <a:sym typeface="Times"/>
              </a:rPr>
              <a:t>}</a:t>
            </a:r>
            <a:r>
              <a:rPr lang="en-GB" sz="2000"/>
              <a:t>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7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VSTa Microkernel</a:t>
            </a:r>
            <a:endParaRPr/>
          </a:p>
        </p:txBody>
      </p:sp>
      <p:sp>
        <p:nvSpPr>
          <p:cNvPr id="500" name="Google Shape;500;p57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8062913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Groups in Unix are defined by their </a:t>
            </a:r>
            <a:r>
              <a:rPr lang="en-GB" sz="2400">
                <a:solidFill>
                  <a:schemeClr val="accent2"/>
                </a:solidFill>
              </a:rPr>
              <a:t>group ID</a:t>
            </a:r>
            <a:r>
              <a:rPr lang="en-GB" sz="2400"/>
              <a:t> and are not ordered.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VSTa uses </a:t>
            </a:r>
            <a:r>
              <a:rPr lang="en-GB" sz="2400">
                <a:solidFill>
                  <a:schemeClr val="accent2"/>
                </a:solidFill>
              </a:rPr>
              <a:t>(cap)abilities</a:t>
            </a:r>
            <a:r>
              <a:rPr lang="en-GB" sz="2400">
                <a:solidFill>
                  <a:srgbClr val="003399"/>
                </a:solidFill>
              </a:rPr>
              <a:t> </a:t>
            </a:r>
            <a:r>
              <a:rPr lang="en-GB" sz="2400"/>
              <a:t>to support hierarchies: VSTa </a:t>
            </a:r>
            <a:r>
              <a:rPr lang="en-GB" sz="2400">
                <a:solidFill>
                  <a:schemeClr val="accent2"/>
                </a:solidFill>
              </a:rPr>
              <a:t>(cap)ability</a:t>
            </a:r>
            <a:r>
              <a:rPr lang="en-GB" sz="2400"/>
              <a:t> is a list of integers </a:t>
            </a:r>
            <a:r>
              <a:rPr lang="en-GB" sz="24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.i</a:t>
            </a:r>
            <a:r>
              <a:rPr lang="en-GB" sz="2400" baseline="-25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lang="en-GB" sz="24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.i</a:t>
            </a:r>
            <a:r>
              <a:rPr lang="en-GB" sz="2400" baseline="-25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GB" sz="24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. ⋅⋅⋅ .i</a:t>
            </a:r>
            <a:r>
              <a:rPr lang="en-GB" sz="2400" i="1" baseline="-25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lang="en-GB" sz="2400" i="1" baseline="-25000">
                <a:solidFill>
                  <a:srgbClr val="003399"/>
                </a:solidFill>
              </a:rPr>
              <a:t> </a:t>
            </a:r>
            <a:r>
              <a:rPr lang="en-GB" sz="2400"/>
              <a:t>, e.g. </a:t>
            </a:r>
            <a:r>
              <a:rPr lang="en-GB" sz="2400">
                <a:solidFill>
                  <a:schemeClr val="accent2"/>
                </a:solidFill>
              </a:rPr>
              <a:t>.1,  .1.2,  .1.2.3,  .4, .10.0.0.5</a:t>
            </a:r>
            <a:r>
              <a:rPr lang="en-GB" sz="2400">
                <a:solidFill>
                  <a:srgbClr val="003399"/>
                </a:solidFill>
              </a:rPr>
              <a:t> 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Abilities are ordered by the prefix relation: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000" baseline="-25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GB" sz="2000"/>
              <a:t> is a prefix of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000" baseline="-25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lang="en-GB" sz="2000"/>
              <a:t> (written as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000" baseline="-25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≤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000" baseline="-25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lang="en-GB" sz="2000"/>
              <a:t>) if there exists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000" baseline="-25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lang="en-GB" sz="2000">
                <a:solidFill>
                  <a:schemeClr val="accent2"/>
                </a:solidFill>
              </a:rPr>
              <a:t>                </a:t>
            </a:r>
            <a:r>
              <a:rPr lang="en-GB" sz="2000"/>
              <a:t>so that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000" baseline="-25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 = a</a:t>
            </a:r>
            <a:r>
              <a:rPr lang="en-GB" sz="2000" baseline="-25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000" baseline="-25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lang="en-GB" sz="2000"/>
              <a:t>.</a:t>
            </a:r>
            <a:endParaRPr sz="2000"/>
          </a:p>
          <a:p>
            <a:pPr marL="742950" lvl="1" indent="-2857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The empty string 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ε</a:t>
            </a:r>
            <a:r>
              <a:rPr lang="en-GB" sz="2000"/>
              <a:t> is the prefix of any ability.</a:t>
            </a:r>
            <a:endParaRPr sz="2000"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For example: </a:t>
            </a:r>
            <a:r>
              <a:rPr lang="en-GB" sz="2400">
                <a:solidFill>
                  <a:schemeClr val="accent2"/>
                </a:solidFill>
              </a:rPr>
              <a:t>.1 ≤ .1.2 ≤ .1.2.4</a:t>
            </a:r>
            <a:r>
              <a:rPr lang="en-GB" sz="2400"/>
              <a:t>  but not </a:t>
            </a:r>
            <a:r>
              <a:rPr lang="en-GB" sz="2400">
                <a:solidFill>
                  <a:schemeClr val="accent2"/>
                </a:solidFill>
              </a:rPr>
              <a:t>.1 ≤ .4</a:t>
            </a:r>
            <a:r>
              <a:rPr lang="en-GB" sz="2400"/>
              <a:t> !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8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Abilities and our Example</a:t>
            </a:r>
            <a:endParaRPr/>
          </a:p>
        </p:txBody>
      </p:sp>
      <p:sp>
        <p:nvSpPr>
          <p:cNvPr id="506" name="Google Shape;506;p58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96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Assign abilities to groups:</a:t>
            </a:r>
            <a:endParaRPr/>
          </a:p>
          <a:p>
            <a:pPr marL="742950" lvl="1" indent="-285750" algn="l" rtl="0">
              <a:spcBef>
                <a:spcPts val="3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All-students: </a:t>
            </a:r>
            <a:r>
              <a:rPr lang="en-GB" sz="2000">
                <a:solidFill>
                  <a:schemeClr val="accent2"/>
                </a:solidFill>
              </a:rPr>
              <a:t>.3</a:t>
            </a:r>
            <a:endParaRPr/>
          </a:p>
          <a:p>
            <a:pPr marL="742950" lvl="1" indent="-285750" algn="l" rtl="0">
              <a:spcBef>
                <a:spcPts val="3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Y1-Students: </a:t>
            </a:r>
            <a:r>
              <a:rPr lang="en-GB" sz="2000">
                <a:solidFill>
                  <a:schemeClr val="accent2"/>
                </a:solidFill>
              </a:rPr>
              <a:t>.3.1</a:t>
            </a:r>
            <a:endParaRPr/>
          </a:p>
          <a:p>
            <a:pPr marL="742950" lvl="1" indent="-285750" algn="l" rtl="0">
              <a:spcBef>
                <a:spcPts val="3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CS101-Students: </a:t>
            </a:r>
            <a:r>
              <a:rPr lang="en-GB" sz="2000">
                <a:solidFill>
                  <a:schemeClr val="accent2"/>
                </a:solidFill>
              </a:rPr>
              <a:t>.3.1.101</a:t>
            </a:r>
            <a:endParaRPr/>
          </a:p>
          <a:p>
            <a:pPr marL="742950" lvl="1" indent="-285750" algn="l" rtl="0">
              <a:spcBef>
                <a:spcPts val="3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CS105-Students </a:t>
            </a:r>
            <a:r>
              <a:rPr lang="en-GB" sz="2000">
                <a:solidFill>
                  <a:schemeClr val="accent2"/>
                </a:solidFill>
              </a:rPr>
              <a:t>.3.1.105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Label objects with appropriate abilities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Policy: access is given if the object’s label is a prefix of the subject’s label; CS101-Students have access to objects labelled </a:t>
            </a:r>
            <a:r>
              <a:rPr lang="en-GB" sz="2400">
                <a:solidFill>
                  <a:schemeClr val="accent2"/>
                </a:solidFill>
              </a:rPr>
              <a:t>.3.1.101</a:t>
            </a:r>
            <a:r>
              <a:rPr lang="en-GB" sz="2400"/>
              <a:t> or </a:t>
            </a:r>
            <a:r>
              <a:rPr lang="en-GB" sz="2400">
                <a:solidFill>
                  <a:schemeClr val="accent2"/>
                </a:solidFill>
              </a:rPr>
              <a:t>.3.1</a:t>
            </a:r>
            <a:r>
              <a:rPr lang="en-GB" sz="2400"/>
              <a:t> or </a:t>
            </a:r>
            <a:r>
              <a:rPr lang="en-GB" sz="2400">
                <a:solidFill>
                  <a:schemeClr val="accent2"/>
                </a:solidFill>
              </a:rPr>
              <a:t>.3</a:t>
            </a:r>
            <a:r>
              <a:rPr lang="en-GB" sz="2400"/>
              <a:t> but not to objects labelled </a:t>
            </a:r>
            <a:r>
              <a:rPr lang="en-GB" sz="2400">
                <a:solidFill>
                  <a:srgbClr val="CC0000"/>
                </a:solidFill>
              </a:rPr>
              <a:t>.3.1.105</a:t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9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Null Values</a:t>
            </a:r>
            <a:endParaRPr/>
          </a:p>
        </p:txBody>
      </p:sp>
      <p:sp>
        <p:nvSpPr>
          <p:cNvPr id="512" name="Google Shape;512;p59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96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Consider the dual of the previous policy: </a:t>
            </a:r>
            <a:r>
              <a:rPr lang="en-GB" sz="2400">
                <a:solidFill>
                  <a:schemeClr val="accent2"/>
                </a:solidFill>
              </a:rPr>
              <a:t>access is granted if the subject’s ability is a prefix of the ability of the object</a:t>
            </a:r>
            <a:r>
              <a:rPr lang="en-GB" sz="2400"/>
              <a:t>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>
                <a:solidFill>
                  <a:srgbClr val="CC0000"/>
                </a:solidFill>
              </a:rPr>
              <a:t>A subject without an ability has access to every object.</a:t>
            </a:r>
            <a:endParaRPr sz="2400"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Frequent problem: when an access control parameter is missing the policy is not evaluated and access is granted.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NULL DACL problem in Windows: Nobody has access to a file with an empty ACL but everyone has access to a file with no ACL.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0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Towards Lattices</a:t>
            </a:r>
            <a:endParaRPr/>
          </a:p>
        </p:txBody>
      </p:sp>
      <p:sp>
        <p:nvSpPr>
          <p:cNvPr id="518" name="Google Shape;518;p60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96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In our example, how should we label objects that may be accessed both by CS101-Students and CS105-Students?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Answer: ??</a:t>
            </a:r>
            <a:endParaRPr sz="2400">
              <a:solidFill>
                <a:srgbClr val="003399"/>
              </a:solidFill>
            </a:endParaRPr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How should we label a subject that may access resources earmarked for CS101-Students and resources earmarked forCS105-Students?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Answer: ??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>
                <a:solidFill>
                  <a:schemeClr val="accent2"/>
                </a:solidFill>
              </a:rPr>
              <a:t>To answer both questions, we need more structure than just partial orderings.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1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Towards Lattices</a:t>
            </a:r>
            <a:br>
              <a:rPr lang="en-GB"/>
            </a:br>
            <a:r>
              <a:rPr lang="en-GB" sz="1800">
                <a:solidFill>
                  <a:srgbClr val="CC0000"/>
                </a:solidFill>
              </a:rPr>
              <a:t>The slide on lattices to remember</a:t>
            </a:r>
            <a:endParaRPr/>
          </a:p>
        </p:txBody>
      </p:sp>
      <p:sp>
        <p:nvSpPr>
          <p:cNvPr id="524" name="Google Shape;524;p61"/>
          <p:cNvSpPr txBox="1">
            <a:spLocks noGrp="1"/>
          </p:cNvSpPr>
          <p:nvPr>
            <p:ph type="body" idx="1"/>
          </p:nvPr>
        </p:nvSpPr>
        <p:spPr>
          <a:xfrm>
            <a:off x="531813" y="1341438"/>
            <a:ext cx="800100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Assume that a subject may observe an object only if the subject’s label is higher than the object’s label. We can ask two questions: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Clr>
                <a:srgbClr val="CC0000"/>
              </a:buClr>
              <a:buSzPts val="1700"/>
              <a:buChar char="⮚"/>
            </a:pPr>
            <a:r>
              <a:rPr lang="en-GB" sz="2000">
                <a:solidFill>
                  <a:srgbClr val="CC0000"/>
                </a:solidFill>
              </a:rPr>
              <a:t>Given two objects with different labels, what is the minimal label a subject must have to be allowed to observe both objects?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Clr>
                <a:srgbClr val="CC0000"/>
              </a:buClr>
              <a:buSzPts val="1700"/>
              <a:buChar char="⮚"/>
            </a:pPr>
            <a:r>
              <a:rPr lang="en-GB" sz="2000">
                <a:solidFill>
                  <a:srgbClr val="CC0000"/>
                </a:solidFill>
              </a:rPr>
              <a:t>Given two subjects with different labels, what is the maximal label an object can have so that it still can be observed by both subjects?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</a:t>
            </a:r>
            <a:r>
              <a:rPr lang="en-GB" sz="2400">
                <a:solidFill>
                  <a:srgbClr val="003399"/>
                </a:solidFill>
              </a:rPr>
              <a:t> </a:t>
            </a:r>
            <a:r>
              <a:rPr lang="en-GB" sz="2400">
                <a:solidFill>
                  <a:schemeClr val="accent2"/>
                </a:solidFill>
              </a:rPr>
              <a:t>lattice</a:t>
            </a:r>
            <a:r>
              <a:rPr lang="en-GB" sz="2400"/>
              <a:t> is a mathematical structure where both questions have unique ‘best’ answers.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2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Lattice </a:t>
            </a:r>
            <a:r>
              <a:rPr lang="en-GB">
                <a:latin typeface="Times"/>
                <a:ea typeface="Times"/>
                <a:cs typeface="Times"/>
                <a:sym typeface="Times"/>
              </a:rPr>
              <a:t>(</a:t>
            </a:r>
            <a:r>
              <a:rPr lang="en-GB" i="1">
                <a:latin typeface="Times"/>
                <a:ea typeface="Times"/>
                <a:cs typeface="Times"/>
                <a:sym typeface="Times"/>
              </a:rPr>
              <a:t>L</a:t>
            </a:r>
            <a:r>
              <a:rPr lang="en-GB">
                <a:latin typeface="Times"/>
                <a:ea typeface="Times"/>
                <a:cs typeface="Times"/>
                <a:sym typeface="Times"/>
              </a:rPr>
              <a:t>,≤)</a:t>
            </a:r>
            <a:br>
              <a:rPr lang="en-GB">
                <a:latin typeface="Times"/>
                <a:ea typeface="Times"/>
                <a:cs typeface="Times"/>
                <a:sym typeface="Times"/>
              </a:rPr>
            </a:br>
            <a:r>
              <a:rPr lang="en-GB" sz="1800">
                <a:solidFill>
                  <a:srgbClr val="CC0000"/>
                </a:solidFill>
              </a:rPr>
              <a:t>The slide on lattices you must not memorize</a:t>
            </a:r>
            <a:endParaRPr/>
          </a:p>
        </p:txBody>
      </p:sp>
      <p:sp>
        <p:nvSpPr>
          <p:cNvPr id="530" name="Google Shape;530;p62"/>
          <p:cNvSpPr txBox="1">
            <a:spLocks noGrp="1"/>
          </p:cNvSpPr>
          <p:nvPr>
            <p:ph type="body" idx="1"/>
          </p:nvPr>
        </p:nvSpPr>
        <p:spPr>
          <a:xfrm>
            <a:off x="611188" y="1465263"/>
            <a:ext cx="8153400" cy="426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 lattice </a:t>
            </a:r>
            <a:r>
              <a:rPr lang="en-GB" sz="2400">
                <a:solidFill>
                  <a:schemeClr val="accent2"/>
                </a:solidFill>
              </a:rPr>
              <a:t>(</a:t>
            </a:r>
            <a:r>
              <a:rPr lang="en-GB" sz="2400" i="1">
                <a:solidFill>
                  <a:schemeClr val="accent2"/>
                </a:solidFill>
              </a:rPr>
              <a:t>L</a:t>
            </a:r>
            <a:r>
              <a:rPr lang="en-GB" sz="2400">
                <a:solidFill>
                  <a:schemeClr val="accent2"/>
                </a:solidFill>
              </a:rPr>
              <a:t>,≤)</a:t>
            </a:r>
            <a:r>
              <a:rPr lang="en-GB" sz="2400"/>
              <a:t> is a set </a:t>
            </a:r>
            <a:r>
              <a:rPr lang="en-GB" sz="24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lang="en-GB" sz="2400"/>
              <a:t> with a partial ordering </a:t>
            </a:r>
            <a:r>
              <a:rPr lang="en-GB" sz="24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≤</a:t>
            </a:r>
            <a:r>
              <a:rPr lang="en-GB" sz="2400">
                <a:solidFill>
                  <a:schemeClr val="accent2"/>
                </a:solidFill>
              </a:rPr>
              <a:t> </a:t>
            </a:r>
            <a:r>
              <a:rPr lang="en-GB" sz="2400"/>
              <a:t>so that for every two elements </a:t>
            </a:r>
            <a:r>
              <a:rPr lang="en-GB" sz="2400" i="1">
                <a:solidFill>
                  <a:schemeClr val="accent2"/>
                </a:solidFill>
              </a:rPr>
              <a:t>a,b </a:t>
            </a:r>
            <a:r>
              <a:rPr lang="en-GB" sz="2400">
                <a:solidFill>
                  <a:schemeClr val="accent2"/>
                </a:solidFill>
              </a:rPr>
              <a:t>∈ </a:t>
            </a:r>
            <a:r>
              <a:rPr lang="en-GB" sz="2400" i="1">
                <a:solidFill>
                  <a:schemeClr val="accent2"/>
                </a:solidFill>
              </a:rPr>
              <a:t>L</a:t>
            </a:r>
            <a:r>
              <a:rPr lang="en-GB" sz="2400"/>
              <a:t> there exists</a:t>
            </a:r>
            <a:endParaRPr/>
          </a:p>
          <a:p>
            <a:pPr marL="742950" lvl="1" indent="-242569" algn="l" rtl="0">
              <a:spcBef>
                <a:spcPts val="160"/>
              </a:spcBef>
              <a:spcAft>
                <a:spcPts val="0"/>
              </a:spcAft>
              <a:buSzPts val="680"/>
              <a:buNone/>
            </a:pPr>
            <a:endParaRPr sz="8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a </a:t>
            </a:r>
            <a:r>
              <a:rPr lang="en-GB" sz="2000">
                <a:solidFill>
                  <a:schemeClr val="accent2"/>
                </a:solidFill>
              </a:rPr>
              <a:t>least upper bound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u 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∈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lang="en-GB" sz="2000">
                <a:solidFill>
                  <a:schemeClr val="accent2"/>
                </a:solidFill>
              </a:rPr>
              <a:t>:</a:t>
            </a:r>
            <a:r>
              <a:rPr lang="en-GB" sz="2000" i="1">
                <a:solidFill>
                  <a:schemeClr val="accent2"/>
                </a:solidFill>
              </a:rPr>
              <a:t>  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 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≤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u</a:t>
            </a:r>
            <a:r>
              <a:rPr lang="en-GB" sz="2000">
                <a:solidFill>
                  <a:schemeClr val="accent2"/>
                </a:solidFill>
              </a:rPr>
              <a:t>,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b 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≤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u</a:t>
            </a:r>
            <a:r>
              <a:rPr lang="en-GB" sz="2000" i="1"/>
              <a:t>, </a:t>
            </a:r>
            <a:r>
              <a:rPr lang="en-GB" sz="2000"/>
              <a:t>and                             for all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v 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∈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L: (a 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≤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v 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∧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b 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≤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v) 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⇒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  u 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≤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v </a:t>
            </a:r>
            <a:r>
              <a:rPr lang="en-GB" sz="2000" i="1"/>
              <a:t>.</a:t>
            </a:r>
            <a:endParaRPr sz="2000">
              <a:solidFill>
                <a:schemeClr val="accent2"/>
              </a:solidFill>
              <a:latin typeface="Times"/>
              <a:ea typeface="Times"/>
              <a:cs typeface="Times"/>
              <a:sym typeface="Times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a </a:t>
            </a:r>
            <a:r>
              <a:rPr lang="en-GB" sz="2000">
                <a:solidFill>
                  <a:schemeClr val="accent2"/>
                </a:solidFill>
              </a:rPr>
              <a:t>greatest lower bound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l 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∈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lang="en-GB" sz="2000">
                <a:solidFill>
                  <a:schemeClr val="accent2"/>
                </a:solidFill>
              </a:rPr>
              <a:t>:</a:t>
            </a:r>
            <a:r>
              <a:rPr lang="en-GB" sz="2000" i="1">
                <a:solidFill>
                  <a:schemeClr val="accent2"/>
                </a:solidFill>
              </a:rPr>
              <a:t>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l 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≤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000">
                <a:solidFill>
                  <a:schemeClr val="accent2"/>
                </a:solidFill>
              </a:rPr>
              <a:t>,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l 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≤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-GB" sz="2000" i="1"/>
              <a:t>, </a:t>
            </a:r>
            <a:r>
              <a:rPr lang="en-GB" sz="2000"/>
              <a:t>and                             for all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k 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∈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: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(k 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≤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 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∧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k 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≤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b) 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⇒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  k </a:t>
            </a:r>
            <a:r>
              <a:rPr lang="en-GB" sz="2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≤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lang="en-GB" sz="2000" i="1"/>
              <a:t> .</a:t>
            </a:r>
            <a:endParaRPr sz="2000"/>
          </a:p>
          <a:p>
            <a:pPr marL="342900" lvl="0" indent="-263525" algn="l" rtl="0">
              <a:spcBef>
                <a:spcPts val="200"/>
              </a:spcBef>
              <a:spcAft>
                <a:spcPts val="0"/>
              </a:spcAft>
              <a:buSzPts val="1250"/>
              <a:buNone/>
            </a:pPr>
            <a:endParaRPr sz="10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Lattices come naturally whenever one deals with hierarchical security attributes.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Authentication &amp; Authorisation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7254875" y="1992313"/>
            <a:ext cx="1143000" cy="1066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730250" y="2281238"/>
            <a:ext cx="1143000" cy="1066800"/>
          </a:xfrm>
          <a:prstGeom prst="rect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639763" y="3533775"/>
            <a:ext cx="13223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773363" y="2433638"/>
            <a:ext cx="1828800" cy="7620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6977063" y="2281238"/>
            <a:ext cx="1143000" cy="1066800"/>
          </a:xfrm>
          <a:prstGeom prst="rect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5211763" y="2281238"/>
            <a:ext cx="1143000" cy="1066800"/>
          </a:xfrm>
          <a:prstGeom prst="rect">
            <a:avLst/>
          </a:prstGeom>
          <a:solidFill>
            <a:schemeClr val="hlink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5045075" y="3398838"/>
            <a:ext cx="14732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7048500" y="3533775"/>
            <a:ext cx="9985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3087688" y="3429000"/>
            <a:ext cx="1201737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8"/>
          <p:cNvCxnSpPr>
            <a:stCxn id="101" idx="3"/>
            <a:endCxn id="103" idx="2"/>
          </p:cNvCxnSpPr>
          <p:nvPr/>
        </p:nvCxnSpPr>
        <p:spPr>
          <a:xfrm>
            <a:off x="1873250" y="2814638"/>
            <a:ext cx="900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8"/>
          <p:cNvCxnSpPr>
            <a:stCxn id="103" idx="6"/>
            <a:endCxn id="105" idx="1"/>
          </p:cNvCxnSpPr>
          <p:nvPr/>
        </p:nvCxnSpPr>
        <p:spPr>
          <a:xfrm>
            <a:off x="4602163" y="2814638"/>
            <a:ext cx="60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8"/>
          <p:cNvCxnSpPr>
            <a:stCxn id="105" idx="3"/>
            <a:endCxn id="104" idx="1"/>
          </p:cNvCxnSpPr>
          <p:nvPr/>
        </p:nvCxnSpPr>
        <p:spPr>
          <a:xfrm>
            <a:off x="6354763" y="2814638"/>
            <a:ext cx="622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2" name="Google Shape;112;p18"/>
          <p:cNvSpPr txBox="1"/>
          <p:nvPr/>
        </p:nvSpPr>
        <p:spPr>
          <a:xfrm>
            <a:off x="2455863" y="1516063"/>
            <a:ext cx="20843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641975" y="1516063"/>
            <a:ext cx="19319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authorisation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831138" y="1920875"/>
            <a:ext cx="7016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ACL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611188" y="4724400"/>
            <a:ext cx="7632700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Lampson, M. Abadi, M. Burrows, E. Wobber: Authentication in Distributed Systems: Theory and Practice, ACM Transactions on Computer Systems, 10(4), pages 265-310, 1992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Low &amp; System High</a:t>
            </a:r>
            <a:endParaRPr/>
          </a:p>
        </p:txBody>
      </p:sp>
      <p:sp>
        <p:nvSpPr>
          <p:cNvPr id="536" name="Google Shape;536;p63"/>
          <p:cNvSpPr txBox="1">
            <a:spLocks noGrp="1"/>
          </p:cNvSpPr>
          <p:nvPr>
            <p:ph type="body" idx="1"/>
          </p:nvPr>
        </p:nvSpPr>
        <p:spPr>
          <a:xfrm>
            <a:off x="684213" y="1341438"/>
            <a:ext cx="7775575" cy="41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 label that is dominated by all other labels is called </a:t>
            </a:r>
            <a:r>
              <a:rPr lang="en-GB" sz="2400">
                <a:solidFill>
                  <a:schemeClr val="accent2"/>
                </a:solidFill>
              </a:rPr>
              <a:t>System Low</a:t>
            </a:r>
            <a:r>
              <a:rPr lang="en-GB" sz="2400"/>
              <a:t>. 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A label that dominates all other labels is called </a:t>
            </a:r>
            <a:r>
              <a:rPr lang="en-GB" sz="2400">
                <a:solidFill>
                  <a:schemeClr val="accent2"/>
                </a:solidFill>
              </a:rPr>
              <a:t>System High</a:t>
            </a:r>
            <a:r>
              <a:rPr lang="en-GB" sz="2400"/>
              <a:t>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>
                <a:solidFill>
                  <a:schemeClr val="accent2"/>
                </a:solidFill>
              </a:rPr>
              <a:t>System Low</a:t>
            </a:r>
            <a:r>
              <a:rPr lang="en-GB" sz="2400">
                <a:solidFill>
                  <a:srgbClr val="003399"/>
                </a:solidFill>
              </a:rPr>
              <a:t> </a:t>
            </a:r>
            <a:r>
              <a:rPr lang="en-GB" sz="2400"/>
              <a:t>and </a:t>
            </a:r>
            <a:r>
              <a:rPr lang="en-GB" sz="2400">
                <a:solidFill>
                  <a:schemeClr val="accent2"/>
                </a:solidFill>
              </a:rPr>
              <a:t>System High</a:t>
            </a:r>
            <a:r>
              <a:rPr lang="en-GB" sz="2400"/>
              <a:t> need not exist; if they exist, they are unique. 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When </a:t>
            </a:r>
            <a:r>
              <a:rPr lang="en-GB" sz="2400" i="1">
                <a:solidFill>
                  <a:schemeClr val="accent2"/>
                </a:solidFill>
              </a:rPr>
              <a:t>L</a:t>
            </a:r>
            <a:r>
              <a:rPr lang="en-GB" sz="2400"/>
              <a:t> is a finite set, the elements </a:t>
            </a:r>
            <a:r>
              <a:rPr lang="en-GB" sz="2400">
                <a:solidFill>
                  <a:schemeClr val="accent2"/>
                </a:solidFill>
              </a:rPr>
              <a:t>System Low</a:t>
            </a:r>
            <a:r>
              <a:rPr lang="en-GB" sz="2400"/>
              <a:t> and </a:t>
            </a:r>
            <a:r>
              <a:rPr lang="en-GB" sz="2400">
                <a:solidFill>
                  <a:schemeClr val="accent2"/>
                </a:solidFill>
              </a:rPr>
              <a:t>System High</a:t>
            </a:r>
            <a:r>
              <a:rPr lang="en-GB" sz="2400"/>
              <a:t> exist.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Lattices - Example 1</a:t>
            </a:r>
            <a:endParaRPr/>
          </a:p>
        </p:txBody>
      </p:sp>
      <p:sp>
        <p:nvSpPr>
          <p:cNvPr id="542" name="Google Shape;542;p64"/>
          <p:cNvSpPr txBox="1">
            <a:spLocks noGrp="1"/>
          </p:cNvSpPr>
          <p:nvPr>
            <p:ph type="body" idx="1"/>
          </p:nvPr>
        </p:nvSpPr>
        <p:spPr>
          <a:xfrm>
            <a:off x="685800" y="1419225"/>
            <a:ext cx="7772400" cy="347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The natural numbers with the ordering relation ‘divides by’ form a lattice: </a:t>
            </a:r>
            <a:endParaRPr/>
          </a:p>
          <a:p>
            <a:pPr marL="342900" lvl="0" indent="-279400" algn="l" rtl="0">
              <a:spcBef>
                <a:spcPts val="280"/>
              </a:spcBef>
              <a:spcAft>
                <a:spcPts val="0"/>
              </a:spcAft>
              <a:buSzPts val="1000"/>
              <a:buNone/>
            </a:pPr>
            <a:endParaRPr sz="800"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The l.u.b. of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a,b</a:t>
            </a:r>
            <a:r>
              <a:rPr lang="en-GB" sz="2000"/>
              <a:t> is their </a:t>
            </a:r>
            <a:r>
              <a:rPr lang="en-GB" sz="2000">
                <a:solidFill>
                  <a:schemeClr val="accent2"/>
                </a:solidFill>
              </a:rPr>
              <a:t>least common multiple</a:t>
            </a:r>
            <a:r>
              <a:rPr lang="en-GB" sz="2000"/>
              <a:t>.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The g.l.b. of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a,b</a:t>
            </a:r>
            <a:r>
              <a:rPr lang="en-GB" sz="2000"/>
              <a:t> is their </a:t>
            </a:r>
            <a:r>
              <a:rPr lang="en-GB" sz="2000">
                <a:solidFill>
                  <a:schemeClr val="accent2"/>
                </a:solidFill>
              </a:rPr>
              <a:t>greatest common divisor</a:t>
            </a:r>
            <a:r>
              <a:rPr lang="en-GB" sz="2000"/>
              <a:t>.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There exists an element </a:t>
            </a:r>
            <a:r>
              <a:rPr lang="en-GB" sz="2000">
                <a:solidFill>
                  <a:schemeClr val="accent2"/>
                </a:solidFill>
              </a:rPr>
              <a:t>System Low</a:t>
            </a:r>
            <a:r>
              <a:rPr lang="en-GB" sz="2000"/>
              <a:t>: the number 1.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There is no element </a:t>
            </a:r>
            <a:r>
              <a:rPr lang="en-GB" sz="2000">
                <a:solidFill>
                  <a:schemeClr val="accent2"/>
                </a:solidFill>
              </a:rPr>
              <a:t>System High</a:t>
            </a:r>
            <a:r>
              <a:rPr lang="en-GB" sz="2000"/>
              <a:t>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Lattices - Example 2</a:t>
            </a:r>
            <a:endParaRPr/>
          </a:p>
        </p:txBody>
      </p:sp>
      <p:sp>
        <p:nvSpPr>
          <p:cNvPr id="548" name="Google Shape;548;p65"/>
          <p:cNvSpPr txBox="1">
            <a:spLocks noGrp="1"/>
          </p:cNvSpPr>
          <p:nvPr>
            <p:ph type="body" idx="1"/>
          </p:nvPr>
        </p:nvSpPr>
        <p:spPr>
          <a:xfrm>
            <a:off x="685800" y="1498600"/>
            <a:ext cx="7772400" cy="3233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The integers with the ordering </a:t>
            </a:r>
            <a:r>
              <a:rPr lang="en-GB" sz="2400">
                <a:solidFill>
                  <a:schemeClr val="accent2"/>
                </a:solidFill>
              </a:rPr>
              <a:t>≤ </a:t>
            </a:r>
            <a:r>
              <a:rPr lang="en-GB" sz="2400"/>
              <a:t>form a lattice: 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The l.u.b. of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a,b</a:t>
            </a:r>
            <a:r>
              <a:rPr lang="en-GB" sz="2000">
                <a:solidFill>
                  <a:schemeClr val="accent2"/>
                </a:solidFill>
              </a:rPr>
              <a:t> </a:t>
            </a:r>
            <a:r>
              <a:rPr lang="en-GB" sz="2000"/>
              <a:t>is the maximum of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000"/>
              <a:t> and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-GB" sz="2000"/>
              <a:t>.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The g.l.b. of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a,b</a:t>
            </a:r>
            <a:r>
              <a:rPr lang="en-GB" sz="2000">
                <a:solidFill>
                  <a:schemeClr val="accent2"/>
                </a:solidFill>
              </a:rPr>
              <a:t> </a:t>
            </a:r>
            <a:r>
              <a:rPr lang="en-GB" sz="2000"/>
              <a:t>is the minimum of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000"/>
              <a:t> and </a:t>
            </a:r>
            <a:r>
              <a:rPr lang="en-GB" sz="20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-GB" sz="2000"/>
              <a:t>.</a:t>
            </a:r>
            <a:endParaRPr sz="2000">
              <a:solidFill>
                <a:schemeClr val="accent2"/>
              </a:solidFill>
            </a:endParaRPr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Elements </a:t>
            </a:r>
            <a:r>
              <a:rPr lang="en-GB" sz="2000">
                <a:solidFill>
                  <a:schemeClr val="accent2"/>
                </a:solidFill>
              </a:rPr>
              <a:t>System Low</a:t>
            </a:r>
            <a:r>
              <a:rPr lang="en-GB" sz="2000"/>
              <a:t> and </a:t>
            </a:r>
            <a:r>
              <a:rPr lang="en-GB" sz="2000">
                <a:solidFill>
                  <a:schemeClr val="accent2"/>
                </a:solidFill>
              </a:rPr>
              <a:t>System High</a:t>
            </a:r>
            <a:r>
              <a:rPr lang="en-GB" sz="2000"/>
              <a:t> do not exist. </a:t>
            </a:r>
            <a:endParaRPr/>
          </a:p>
          <a:p>
            <a:pPr marL="342900" lvl="0" indent="-152400" algn="l" rtl="0">
              <a:spcBef>
                <a:spcPts val="840"/>
              </a:spcBef>
              <a:spcAft>
                <a:spcPts val="0"/>
              </a:spcAft>
              <a:buSzPts val="3000"/>
              <a:buNone/>
            </a:pPr>
            <a:endParaRPr sz="2400"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The integers with the ordering </a:t>
            </a:r>
            <a:r>
              <a:rPr lang="en-GB" sz="2400">
                <a:solidFill>
                  <a:schemeClr val="accent2"/>
                </a:solidFill>
              </a:rPr>
              <a:t>≤</a:t>
            </a:r>
            <a:r>
              <a:rPr lang="en-GB" sz="2400"/>
              <a:t> are a total ordering.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title"/>
          </p:nvPr>
        </p:nvSpPr>
        <p:spPr>
          <a:xfrm>
            <a:off x="2011363" y="374650"/>
            <a:ext cx="5297487" cy="63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Lattices - Example 3</a:t>
            </a:r>
            <a:endParaRPr/>
          </a:p>
        </p:txBody>
      </p:sp>
      <p:sp>
        <p:nvSpPr>
          <p:cNvPr id="554" name="Google Shape;554;p66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lang="en-GB" sz="24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lang="en-GB" sz="24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({</a:t>
            </a:r>
            <a:r>
              <a:rPr lang="en-GB" sz="24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a,b,c</a:t>
            </a:r>
            <a:r>
              <a:rPr lang="en-GB" sz="24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}), ⊆)</a:t>
            </a:r>
            <a:r>
              <a:rPr lang="en-GB" sz="2400"/>
              <a:t>, i.e. the power set of </a:t>
            </a:r>
            <a:r>
              <a:rPr lang="en-GB" sz="24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{</a:t>
            </a:r>
            <a:r>
              <a:rPr lang="en-GB" sz="24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a,b,c</a:t>
            </a:r>
            <a:r>
              <a:rPr lang="en-GB" sz="24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}</a:t>
            </a:r>
            <a:r>
              <a:rPr lang="en-GB" sz="2400"/>
              <a:t>, with the subset relation as partial ordering: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least upper bound: union of two sets.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greatest lower bound: intersection of two sets.</a:t>
            </a:r>
            <a:endParaRPr/>
          </a:p>
        </p:txBody>
      </p:sp>
      <p:sp>
        <p:nvSpPr>
          <p:cNvPr id="555" name="Google Shape;555;p66"/>
          <p:cNvSpPr txBox="1"/>
          <p:nvPr/>
        </p:nvSpPr>
        <p:spPr>
          <a:xfrm>
            <a:off x="3886200" y="3068638"/>
            <a:ext cx="10683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{</a:t>
            </a:r>
            <a:r>
              <a:rPr lang="en-GB" sz="240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a,b,c</a:t>
            </a:r>
            <a:r>
              <a:rPr lang="en-GB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}</a:t>
            </a:r>
            <a:endParaRPr/>
          </a:p>
        </p:txBody>
      </p:sp>
      <p:sp>
        <p:nvSpPr>
          <p:cNvPr id="556" name="Google Shape;556;p66"/>
          <p:cNvSpPr txBox="1"/>
          <p:nvPr/>
        </p:nvSpPr>
        <p:spPr>
          <a:xfrm>
            <a:off x="2438400" y="3773488"/>
            <a:ext cx="8572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{</a:t>
            </a:r>
            <a:r>
              <a:rPr lang="en-GB" sz="240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a,b</a:t>
            </a:r>
            <a:r>
              <a:rPr lang="en-GB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}</a:t>
            </a:r>
            <a:endParaRPr/>
          </a:p>
        </p:txBody>
      </p:sp>
      <p:sp>
        <p:nvSpPr>
          <p:cNvPr id="557" name="Google Shape;557;p66"/>
          <p:cNvSpPr txBox="1"/>
          <p:nvPr/>
        </p:nvSpPr>
        <p:spPr>
          <a:xfrm>
            <a:off x="4000500" y="3773488"/>
            <a:ext cx="8397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{</a:t>
            </a:r>
            <a:r>
              <a:rPr lang="en-GB" sz="240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a,c</a:t>
            </a:r>
            <a:r>
              <a:rPr lang="en-GB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}</a:t>
            </a:r>
            <a:endParaRPr/>
          </a:p>
        </p:txBody>
      </p:sp>
      <p:sp>
        <p:nvSpPr>
          <p:cNvPr id="558" name="Google Shape;558;p66"/>
          <p:cNvSpPr txBox="1"/>
          <p:nvPr/>
        </p:nvSpPr>
        <p:spPr>
          <a:xfrm>
            <a:off x="5562600" y="3773488"/>
            <a:ext cx="8397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{</a:t>
            </a:r>
            <a:r>
              <a:rPr lang="en-GB" sz="240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b,c</a:t>
            </a:r>
            <a:r>
              <a:rPr lang="en-GB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}</a:t>
            </a:r>
            <a:endParaRPr/>
          </a:p>
        </p:txBody>
      </p:sp>
      <p:cxnSp>
        <p:nvCxnSpPr>
          <p:cNvPr id="559" name="Google Shape;559;p66"/>
          <p:cNvCxnSpPr>
            <a:stCxn id="557" idx="0"/>
            <a:endCxn id="555" idx="2"/>
          </p:cNvCxnSpPr>
          <p:nvPr/>
        </p:nvCxnSpPr>
        <p:spPr>
          <a:xfrm rot="10800000">
            <a:off x="4420394" y="3525988"/>
            <a:ext cx="0" cy="24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0" name="Google Shape;560;p66"/>
          <p:cNvSpPr txBox="1"/>
          <p:nvPr/>
        </p:nvSpPr>
        <p:spPr>
          <a:xfrm>
            <a:off x="2562225" y="4478338"/>
            <a:ext cx="6286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{</a:t>
            </a:r>
            <a:r>
              <a:rPr lang="en-GB" sz="240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GB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}</a:t>
            </a:r>
            <a:endParaRPr/>
          </a:p>
        </p:txBody>
      </p:sp>
      <p:sp>
        <p:nvSpPr>
          <p:cNvPr id="561" name="Google Shape;561;p66"/>
          <p:cNvSpPr txBox="1"/>
          <p:nvPr/>
        </p:nvSpPr>
        <p:spPr>
          <a:xfrm>
            <a:off x="4106863" y="4478338"/>
            <a:ext cx="6286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{</a:t>
            </a:r>
            <a:r>
              <a:rPr lang="en-GB" sz="240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-GB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}</a:t>
            </a:r>
            <a:endParaRPr/>
          </a:p>
        </p:txBody>
      </p:sp>
      <p:sp>
        <p:nvSpPr>
          <p:cNvPr id="562" name="Google Shape;562;p66"/>
          <p:cNvSpPr txBox="1"/>
          <p:nvPr/>
        </p:nvSpPr>
        <p:spPr>
          <a:xfrm>
            <a:off x="5676900" y="4478338"/>
            <a:ext cx="6111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{</a:t>
            </a:r>
            <a:r>
              <a:rPr lang="en-GB" sz="2400" i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lang="en-GB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}</a:t>
            </a:r>
            <a:endParaRPr/>
          </a:p>
        </p:txBody>
      </p:sp>
      <p:sp>
        <p:nvSpPr>
          <p:cNvPr id="563" name="Google Shape;563;p66"/>
          <p:cNvSpPr txBox="1"/>
          <p:nvPr/>
        </p:nvSpPr>
        <p:spPr>
          <a:xfrm>
            <a:off x="4183063" y="5202238"/>
            <a:ext cx="4762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{}</a:t>
            </a:r>
            <a:endParaRPr/>
          </a:p>
        </p:txBody>
      </p:sp>
      <p:sp>
        <p:nvSpPr>
          <p:cNvPr id="564" name="Google Shape;564;p66"/>
          <p:cNvSpPr/>
          <p:nvPr/>
        </p:nvSpPr>
        <p:spPr>
          <a:xfrm>
            <a:off x="3238500" y="4030663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565" name="Google Shape;565;p66"/>
          <p:cNvCxnSpPr>
            <a:stCxn id="563" idx="0"/>
            <a:endCxn id="561" idx="2"/>
          </p:cNvCxnSpPr>
          <p:nvPr/>
        </p:nvCxnSpPr>
        <p:spPr>
          <a:xfrm rot="10800000">
            <a:off x="4421188" y="4935538"/>
            <a:ext cx="0" cy="26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6" name="Google Shape;566;p66"/>
          <p:cNvCxnSpPr>
            <a:stCxn id="560" idx="0"/>
            <a:endCxn id="556" idx="2"/>
          </p:cNvCxnSpPr>
          <p:nvPr/>
        </p:nvCxnSpPr>
        <p:spPr>
          <a:xfrm rot="10800000">
            <a:off x="2866950" y="4230838"/>
            <a:ext cx="9600" cy="24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66"/>
          <p:cNvCxnSpPr>
            <a:stCxn id="562" idx="0"/>
            <a:endCxn id="558" idx="2"/>
          </p:cNvCxnSpPr>
          <p:nvPr/>
        </p:nvCxnSpPr>
        <p:spPr>
          <a:xfrm rot="10800000">
            <a:off x="5982494" y="4230838"/>
            <a:ext cx="0" cy="24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66"/>
          <p:cNvCxnSpPr>
            <a:stCxn id="563" idx="1"/>
            <a:endCxn id="560" idx="2"/>
          </p:cNvCxnSpPr>
          <p:nvPr/>
        </p:nvCxnSpPr>
        <p:spPr>
          <a:xfrm rot="10800000">
            <a:off x="2876563" y="4935538"/>
            <a:ext cx="1306500" cy="49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9" name="Google Shape;569;p66"/>
          <p:cNvCxnSpPr>
            <a:stCxn id="563" idx="3"/>
            <a:endCxn id="562" idx="2"/>
          </p:cNvCxnSpPr>
          <p:nvPr/>
        </p:nvCxnSpPr>
        <p:spPr>
          <a:xfrm rot="10800000" flipH="1">
            <a:off x="4659313" y="4935538"/>
            <a:ext cx="1323300" cy="49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Google Shape;570;p66"/>
          <p:cNvCxnSpPr>
            <a:stCxn id="560" idx="3"/>
            <a:endCxn id="557" idx="2"/>
          </p:cNvCxnSpPr>
          <p:nvPr/>
        </p:nvCxnSpPr>
        <p:spPr>
          <a:xfrm rot="10800000" flipH="1">
            <a:off x="3190875" y="4230838"/>
            <a:ext cx="1229400" cy="47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1" name="Google Shape;571;p66"/>
          <p:cNvCxnSpPr>
            <a:stCxn id="562" idx="1"/>
            <a:endCxn id="557" idx="2"/>
          </p:cNvCxnSpPr>
          <p:nvPr/>
        </p:nvCxnSpPr>
        <p:spPr>
          <a:xfrm rot="10800000">
            <a:off x="4420500" y="4230838"/>
            <a:ext cx="1256400" cy="47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66"/>
          <p:cNvCxnSpPr>
            <a:stCxn id="561" idx="1"/>
            <a:endCxn id="556" idx="2"/>
          </p:cNvCxnSpPr>
          <p:nvPr/>
        </p:nvCxnSpPr>
        <p:spPr>
          <a:xfrm rot="10800000">
            <a:off x="2866963" y="4230838"/>
            <a:ext cx="1239900" cy="47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66"/>
          <p:cNvCxnSpPr>
            <a:stCxn id="561" idx="3"/>
            <a:endCxn id="558" idx="2"/>
          </p:cNvCxnSpPr>
          <p:nvPr/>
        </p:nvCxnSpPr>
        <p:spPr>
          <a:xfrm rot="10800000" flipH="1">
            <a:off x="4735513" y="4230838"/>
            <a:ext cx="1247100" cy="47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66"/>
          <p:cNvCxnSpPr>
            <a:stCxn id="556" idx="3"/>
            <a:endCxn id="555" idx="2"/>
          </p:cNvCxnSpPr>
          <p:nvPr/>
        </p:nvCxnSpPr>
        <p:spPr>
          <a:xfrm rot="10800000" flipH="1">
            <a:off x="3295650" y="3525988"/>
            <a:ext cx="1124700" cy="47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5" name="Google Shape;575;p66"/>
          <p:cNvCxnSpPr>
            <a:stCxn id="558" idx="1"/>
            <a:endCxn id="555" idx="2"/>
          </p:cNvCxnSpPr>
          <p:nvPr/>
        </p:nvCxnSpPr>
        <p:spPr>
          <a:xfrm rot="10800000">
            <a:off x="4420500" y="3525988"/>
            <a:ext cx="1142100" cy="47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6" name="Google Shape;576;p66"/>
          <p:cNvSpPr txBox="1"/>
          <p:nvPr/>
        </p:nvSpPr>
        <p:spPr>
          <a:xfrm>
            <a:off x="1812925" y="5764213"/>
            <a:ext cx="4711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Lines indicate the subset relation.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7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582" name="Google Shape;582;p67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8062913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Security terminology is ambiguous.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Policies expressed in terms of principals and objects.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In identity-based access control, users are principals.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Deployed in practice: RBAC, ACLs to a minor extent. 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More sophisticated policies draw you into mathematics.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We have covered ‘classical’ access control; we return to current trends later.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Distinguish between access control as a security service and its various implementations.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Authentication &amp; Authorisation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96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>
                <a:solidFill>
                  <a:schemeClr val="accent2"/>
                </a:solidFill>
              </a:rPr>
              <a:t>Authentication</a:t>
            </a:r>
            <a:r>
              <a:rPr lang="en-GB" sz="2400">
                <a:solidFill>
                  <a:srgbClr val="003399"/>
                </a:solidFill>
              </a:rPr>
              <a:t>: </a:t>
            </a:r>
            <a:r>
              <a:rPr lang="en-GB" sz="2400"/>
              <a:t>reference monitor verifies the identity of the principal making the request.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A </a:t>
            </a:r>
            <a:r>
              <a:rPr lang="en-GB" sz="2000">
                <a:solidFill>
                  <a:schemeClr val="accent2"/>
                </a:solidFill>
              </a:rPr>
              <a:t>user identity</a:t>
            </a:r>
            <a:r>
              <a:rPr lang="en-GB" sz="2000"/>
              <a:t> is one example for a principal.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>
                <a:solidFill>
                  <a:schemeClr val="accent2"/>
                </a:solidFill>
              </a:rPr>
              <a:t>Authorisation</a:t>
            </a:r>
            <a:r>
              <a:rPr lang="en-GB" sz="2400">
                <a:solidFill>
                  <a:srgbClr val="003399"/>
                </a:solidFill>
              </a:rPr>
              <a:t>:</a:t>
            </a:r>
            <a:r>
              <a:rPr lang="en-GB" sz="2400"/>
              <a:t> reference monitor decides whether access is granted or denied.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Reference monitor has to find and evaluate the security policy relevant for the given request.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“Easy” in centralized systems.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In distributed systems,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how to find all relevant policies?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how to make decisions if policies may be missing?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Authentication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96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User enters username and password.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If the values entered are correct, the user is “authenticated”.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We could say: “The machine now runs on behalf of the user”.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This might be intuitive, but it is imprecise.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Log on creates a process that runs with access rights assigned to the user.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Typically, the process runs under the </a:t>
            </a:r>
            <a:r>
              <a:rPr lang="en-GB" sz="2400">
                <a:solidFill>
                  <a:schemeClr val="accent2"/>
                </a:solidFill>
              </a:rPr>
              <a:t>user identity</a:t>
            </a:r>
            <a:r>
              <a:rPr lang="en-GB" sz="2400"/>
              <a:t> of the user who has logged 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Users &amp; User Identities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685800" y="1341438"/>
            <a:ext cx="7772400" cy="496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Requests to reference monitor do not come directly from a user or a user identity, but from a process.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In the language of access control, the process “speaks for” the user (identity).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The active entity making a request within the system is called the </a:t>
            </a:r>
            <a:r>
              <a:rPr lang="en-GB" sz="2400">
                <a:solidFill>
                  <a:schemeClr val="accent2"/>
                </a:solidFill>
              </a:rPr>
              <a:t>subject</a:t>
            </a:r>
            <a:r>
              <a:rPr lang="en-GB" sz="2400"/>
              <a:t>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You must distinguish between three concepts: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>
                <a:solidFill>
                  <a:schemeClr val="accent2"/>
                </a:solidFill>
              </a:rPr>
              <a:t>User</a:t>
            </a:r>
            <a:r>
              <a:rPr lang="en-GB" sz="2000"/>
              <a:t>: person;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>
                <a:solidFill>
                  <a:schemeClr val="accent2"/>
                </a:solidFill>
              </a:rPr>
              <a:t>User identity</a:t>
            </a:r>
            <a:r>
              <a:rPr lang="en-GB" sz="2000"/>
              <a:t> (</a:t>
            </a:r>
            <a:r>
              <a:rPr lang="en-GB" sz="2000">
                <a:solidFill>
                  <a:schemeClr val="accent2"/>
                </a:solidFill>
              </a:rPr>
              <a:t>principal</a:t>
            </a:r>
            <a:r>
              <a:rPr lang="en-GB" sz="2000"/>
              <a:t>): name used in the system, possibly associated with a user;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>
                <a:solidFill>
                  <a:schemeClr val="accent2"/>
                </a:solidFill>
              </a:rPr>
              <a:t>Process</a:t>
            </a:r>
            <a:r>
              <a:rPr lang="en-GB" sz="2000"/>
              <a:t> (</a:t>
            </a:r>
            <a:r>
              <a:rPr lang="en-GB" sz="2000">
                <a:solidFill>
                  <a:schemeClr val="accent2"/>
                </a:solidFill>
              </a:rPr>
              <a:t>subject</a:t>
            </a:r>
            <a:r>
              <a:rPr lang="en-GB" sz="2000"/>
              <a:t>) running under a given user identity.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1798638" y="260350"/>
            <a:ext cx="7345362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Principals &amp; Subjects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684213" y="1341438"/>
            <a:ext cx="7775575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GB" sz="2400"/>
              <a:t>Terminology (widely but not universally adopted):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>
                <a:solidFill>
                  <a:schemeClr val="accent2"/>
                </a:solidFill>
              </a:rPr>
              <a:t>Policy:</a:t>
            </a:r>
            <a:r>
              <a:rPr lang="en-GB" sz="2400"/>
              <a:t> A </a:t>
            </a:r>
            <a:r>
              <a:rPr lang="en-GB" sz="2400">
                <a:solidFill>
                  <a:schemeClr val="accent2"/>
                </a:solidFill>
              </a:rPr>
              <a:t>principal</a:t>
            </a:r>
            <a:r>
              <a:rPr lang="en-GB" sz="2400"/>
              <a:t> is an entity that can be </a:t>
            </a:r>
            <a:r>
              <a:rPr lang="en-GB" sz="2400">
                <a:solidFill>
                  <a:schemeClr val="accent2"/>
                </a:solidFill>
              </a:rPr>
              <a:t>granted</a:t>
            </a:r>
            <a:r>
              <a:rPr lang="en-GB" sz="2400">
                <a:solidFill>
                  <a:srgbClr val="CC0000"/>
                </a:solidFill>
              </a:rPr>
              <a:t> </a:t>
            </a:r>
            <a:r>
              <a:rPr lang="en-GB" sz="2400">
                <a:solidFill>
                  <a:schemeClr val="accent2"/>
                </a:solidFill>
              </a:rPr>
              <a:t>access</a:t>
            </a:r>
            <a:r>
              <a:rPr lang="en-GB" sz="2400"/>
              <a:t> to objects or can make statements affecting access control decisions.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Example: user ID </a:t>
            </a:r>
            <a:endParaRPr/>
          </a:p>
          <a:p>
            <a:pPr marL="342900" lvl="0" indent="-342900" algn="l" rtl="0">
              <a:spcBef>
                <a:spcPts val="840"/>
              </a:spcBef>
              <a:spcAft>
                <a:spcPts val="0"/>
              </a:spcAft>
              <a:buSzPts val="3000"/>
              <a:buChar char="▪"/>
            </a:pPr>
            <a:r>
              <a:rPr lang="en-GB" sz="2400">
                <a:solidFill>
                  <a:schemeClr val="accent2"/>
                </a:solidFill>
              </a:rPr>
              <a:t>System:</a:t>
            </a:r>
            <a:r>
              <a:rPr lang="en-GB" sz="2400"/>
              <a:t> </a:t>
            </a:r>
            <a:r>
              <a:rPr lang="en-GB" sz="2400">
                <a:solidFill>
                  <a:schemeClr val="accent2"/>
                </a:solidFill>
              </a:rPr>
              <a:t>Subjects</a:t>
            </a:r>
            <a:r>
              <a:rPr lang="en-GB" sz="2400"/>
              <a:t> operate on behalf of (human users we call) </a:t>
            </a:r>
            <a:r>
              <a:rPr lang="en-GB" sz="2400">
                <a:solidFill>
                  <a:schemeClr val="accent2"/>
                </a:solidFill>
              </a:rPr>
              <a:t>principals</a:t>
            </a:r>
            <a:r>
              <a:rPr lang="en-GB" sz="2400"/>
              <a:t>; access is based on the principal’s name bound to the subject in some unforgeable manner at authentication time.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1700"/>
              <a:buChar char="⮚"/>
            </a:pPr>
            <a:r>
              <a:rPr lang="en-GB" sz="2000"/>
              <a:t>Example: process (running under a user ID)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323850" y="6491288"/>
            <a:ext cx="65532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M. Gasser et al.: The Digital Distributed System Security Architecture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3965</Words>
  <Application>Microsoft Macintosh PowerPoint</Application>
  <PresentationFormat>On-screen Show (4:3)</PresentationFormat>
  <Paragraphs>420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Times</vt:lpstr>
      <vt:lpstr>Noto Sans Symbols</vt:lpstr>
      <vt:lpstr>Helvetica Neue</vt:lpstr>
      <vt:lpstr>Arial</vt:lpstr>
      <vt:lpstr>1_Standarddesign</vt:lpstr>
      <vt:lpstr>502049 – Introduction to Information Security</vt:lpstr>
      <vt:lpstr>Introduction</vt:lpstr>
      <vt:lpstr>Agenda</vt:lpstr>
      <vt:lpstr>Security Policies</vt:lpstr>
      <vt:lpstr>Authentication &amp; Authorisation</vt:lpstr>
      <vt:lpstr>Authentication &amp; Authorisation</vt:lpstr>
      <vt:lpstr>Authentication</vt:lpstr>
      <vt:lpstr>Users &amp; User Identities</vt:lpstr>
      <vt:lpstr>Principals &amp; Subjects</vt:lpstr>
      <vt:lpstr>Principals &amp; Subjects</vt:lpstr>
      <vt:lpstr>Basic Terminology – Recap</vt:lpstr>
      <vt:lpstr>Access Operations</vt:lpstr>
      <vt:lpstr>Access Operations</vt:lpstr>
      <vt:lpstr>Elementary Access Operations</vt:lpstr>
      <vt:lpstr>Rationale</vt:lpstr>
      <vt:lpstr>Access Rights (Unix/Linux)</vt:lpstr>
      <vt:lpstr>Administrative Access Rights</vt:lpstr>
      <vt:lpstr>Access Control Structures</vt:lpstr>
      <vt:lpstr>Policy Focus</vt:lpstr>
      <vt:lpstr>Access Control Structures</vt:lpstr>
      <vt:lpstr>Access Control Matrix</vt:lpstr>
      <vt:lpstr>Access Control Matrix</vt:lpstr>
      <vt:lpstr>Capabilities</vt:lpstr>
      <vt:lpstr>Access Control Lists (ACLs)</vt:lpstr>
      <vt:lpstr>Who Sets the Policy?</vt:lpstr>
      <vt:lpstr>DAC &amp; MAC</vt:lpstr>
      <vt:lpstr>Intermediate Levels</vt:lpstr>
      <vt:lpstr>IBAC &amp; Groups</vt:lpstr>
      <vt:lpstr>Groups &amp; Negative Permissions</vt:lpstr>
      <vt:lpstr>Roles</vt:lpstr>
      <vt:lpstr>RBAC</vt:lpstr>
      <vt:lpstr>More on RBAC</vt:lpstr>
      <vt:lpstr>NIST: RBAC Levels</vt:lpstr>
      <vt:lpstr>Role Based Access Control</vt:lpstr>
      <vt:lpstr>Lesson: Intermediate Controls</vt:lpstr>
      <vt:lpstr>Protection Rings</vt:lpstr>
      <vt:lpstr>Protection Rings</vt:lpstr>
      <vt:lpstr>Policy Instantiation</vt:lpstr>
      <vt:lpstr>Structuring Policies</vt:lpstr>
      <vt:lpstr>Structuring Access Control</vt:lpstr>
      <vt:lpstr>Partial Orderings </vt:lpstr>
      <vt:lpstr>Mathematical Definition</vt:lpstr>
      <vt:lpstr>Examples</vt:lpstr>
      <vt:lpstr>Example: VSTa Microkernel</vt:lpstr>
      <vt:lpstr>Abilities and our Example</vt:lpstr>
      <vt:lpstr>Null Values</vt:lpstr>
      <vt:lpstr>Towards Lattices</vt:lpstr>
      <vt:lpstr>Towards Lattices The slide on lattices to remember</vt:lpstr>
      <vt:lpstr>Lattice (L,≤) The slide on lattices you must not memorize</vt:lpstr>
      <vt:lpstr>System Low &amp; System High</vt:lpstr>
      <vt:lpstr>Lattices - Example 1</vt:lpstr>
      <vt:lpstr>Lattices - Example 2</vt:lpstr>
      <vt:lpstr>Lattices - Example 3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502049 – Introduction to Information Security</dc:title>
  <cp:lastModifiedBy>Huynh Ngoc Tu</cp:lastModifiedBy>
  <cp:revision>1</cp:revision>
  <dcterms:modified xsi:type="dcterms:W3CDTF">2020-12-22T08:26:01Z</dcterms:modified>
</cp:coreProperties>
</file>