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52"/>
  </p:notesMasterIdLst>
  <p:sldIdLst>
    <p:sldId id="494" r:id="rId2"/>
    <p:sldId id="341" r:id="rId3"/>
    <p:sldId id="333" r:id="rId4"/>
    <p:sldId id="343" r:id="rId5"/>
    <p:sldId id="332" r:id="rId6"/>
    <p:sldId id="334" r:id="rId7"/>
    <p:sldId id="335" r:id="rId8"/>
    <p:sldId id="336" r:id="rId9"/>
    <p:sldId id="387" r:id="rId10"/>
    <p:sldId id="495" r:id="rId11"/>
    <p:sldId id="363" r:id="rId12"/>
    <p:sldId id="496" r:id="rId13"/>
    <p:sldId id="497" r:id="rId14"/>
    <p:sldId id="338" r:id="rId15"/>
    <p:sldId id="406" r:id="rId16"/>
    <p:sldId id="407" r:id="rId17"/>
    <p:sldId id="498" r:id="rId18"/>
    <p:sldId id="339" r:id="rId19"/>
    <p:sldId id="344" r:id="rId20"/>
    <p:sldId id="337" r:id="rId21"/>
    <p:sldId id="340" r:id="rId22"/>
    <p:sldId id="345" r:id="rId23"/>
    <p:sldId id="347" r:id="rId24"/>
    <p:sldId id="348" r:id="rId25"/>
    <p:sldId id="349" r:id="rId26"/>
    <p:sldId id="346" r:id="rId27"/>
    <p:sldId id="350" r:id="rId28"/>
    <p:sldId id="352" r:id="rId29"/>
    <p:sldId id="353" r:id="rId30"/>
    <p:sldId id="354" r:id="rId31"/>
    <p:sldId id="371" r:id="rId32"/>
    <p:sldId id="370" r:id="rId33"/>
    <p:sldId id="356" r:id="rId34"/>
    <p:sldId id="369" r:id="rId35"/>
    <p:sldId id="372" r:id="rId36"/>
    <p:sldId id="357" r:id="rId37"/>
    <p:sldId id="355" r:id="rId38"/>
    <p:sldId id="359" r:id="rId39"/>
    <p:sldId id="367" r:id="rId40"/>
    <p:sldId id="368" r:id="rId41"/>
    <p:sldId id="358" r:id="rId42"/>
    <p:sldId id="361" r:id="rId43"/>
    <p:sldId id="362" r:id="rId44"/>
    <p:sldId id="364" r:id="rId45"/>
    <p:sldId id="365" r:id="rId46"/>
    <p:sldId id="366" r:id="rId47"/>
    <p:sldId id="379" r:id="rId48"/>
    <p:sldId id="375" r:id="rId49"/>
    <p:sldId id="377" r:id="rId50"/>
    <p:sldId id="380" r:id="rId51"/>
  </p:sldIdLst>
  <p:sldSz cx="9144000" cy="6858000" type="overhead"/>
  <p:notesSz cx="9144000" cy="6858000"/>
  <p:defaultTex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990000"/>
    <a:srgbClr val="006666"/>
    <a:srgbClr val="339966"/>
    <a:srgbClr val="97FFE4"/>
    <a:srgbClr val="FF0000"/>
    <a:srgbClr val="F88178"/>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79" autoAdjust="0"/>
    <p:restoredTop sz="87675" autoAdjust="0"/>
  </p:normalViewPr>
  <p:slideViewPr>
    <p:cSldViewPr>
      <p:cViewPr varScale="1">
        <p:scale>
          <a:sx n="50" d="100"/>
          <a:sy n="50" d="100"/>
        </p:scale>
        <p:origin x="832"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676947-F161-7542-B30F-8D249BB95649}"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BF0AA7D3-BD62-0E48-A792-5A662CC5D701}">
      <dgm:prSet phldrT="[Text]"/>
      <dgm:spPr>
        <a:solidFill>
          <a:schemeClr val="accent3">
            <a:lumMod val="75000"/>
          </a:schemeClr>
        </a:solidFill>
        <a:ln>
          <a:solidFill>
            <a:schemeClr val="accent3">
              <a:lumMod val="75000"/>
            </a:schemeClr>
          </a:solidFill>
        </a:ln>
      </dgm:spPr>
      <dgm:t>
        <a:bodyPr/>
        <a:lstStyle/>
        <a:p>
          <a:r>
            <a:rPr lang="en-US" dirty="0">
              <a:latin typeface="+mj-lt"/>
            </a:rPr>
            <a:t>D</a:t>
          </a:r>
          <a:r>
            <a:rPr lang="en-US" dirty="0">
              <a:latin typeface="+mj-lt"/>
              <a:ea typeface="+mn-ea"/>
              <a:cs typeface="+mn-cs"/>
            </a:rPr>
            <a:t>atabase management system (DBMS)</a:t>
          </a:r>
          <a:endParaRPr lang="en-US" dirty="0">
            <a:latin typeface="+mj-lt"/>
          </a:endParaRPr>
        </a:p>
      </dgm:t>
    </dgm:pt>
    <dgm:pt modelId="{561906E6-2DF5-214C-B250-F52B4D78A433}" type="parTrans" cxnId="{094F8C80-4F9D-9141-A1A2-3F16BFE8E92A}">
      <dgm:prSet/>
      <dgm:spPr/>
      <dgm:t>
        <a:bodyPr/>
        <a:lstStyle/>
        <a:p>
          <a:endParaRPr lang="en-US"/>
        </a:p>
      </dgm:t>
    </dgm:pt>
    <dgm:pt modelId="{F2606400-A3D7-8B49-8472-301E5153E25E}" type="sibTrans" cxnId="{094F8C80-4F9D-9141-A1A2-3F16BFE8E92A}">
      <dgm:prSet/>
      <dgm:spPr/>
      <dgm:t>
        <a:bodyPr/>
        <a:lstStyle/>
        <a:p>
          <a:endParaRPr lang="en-US"/>
        </a:p>
      </dgm:t>
    </dgm:pt>
    <dgm:pt modelId="{87AC066D-44C6-1B43-8284-E2F12D3817BB}">
      <dgm:prSet/>
      <dgm:spPr>
        <a:solidFill>
          <a:schemeClr val="accent3">
            <a:lumMod val="20000"/>
            <a:lumOff val="80000"/>
            <a:alpha val="90000"/>
          </a:schemeClr>
        </a:solidFill>
        <a:ln>
          <a:solidFill>
            <a:schemeClr val="accent3">
              <a:lumMod val="75000"/>
              <a:alpha val="90000"/>
            </a:schemeClr>
          </a:solidFill>
        </a:ln>
      </dgm:spPr>
      <dgm:t>
        <a:bodyPr/>
        <a:lstStyle/>
        <a:p>
          <a:r>
            <a:rPr lang="en-US" dirty="0">
              <a:latin typeface="+mj-lt"/>
            </a:rPr>
            <a:t>S</a:t>
          </a:r>
          <a:r>
            <a:rPr lang="en-US" dirty="0">
              <a:latin typeface="+mj-lt"/>
              <a:ea typeface="+mn-ea"/>
            </a:rPr>
            <a:t>uite of programs for constructing and maintaining the database</a:t>
          </a:r>
        </a:p>
      </dgm:t>
    </dgm:pt>
    <dgm:pt modelId="{1EEAFFC9-EDFC-4540-8816-D030D1E4E65D}" type="parTrans" cxnId="{BDF9D263-285C-9E4D-B976-879B5EF8F2A3}">
      <dgm:prSet/>
      <dgm:spPr/>
      <dgm:t>
        <a:bodyPr/>
        <a:lstStyle/>
        <a:p>
          <a:endParaRPr lang="en-US"/>
        </a:p>
      </dgm:t>
    </dgm:pt>
    <dgm:pt modelId="{2FF38173-8318-2A4F-BCA4-9F3B406B8BF9}" type="sibTrans" cxnId="{BDF9D263-285C-9E4D-B976-879B5EF8F2A3}">
      <dgm:prSet/>
      <dgm:spPr/>
      <dgm:t>
        <a:bodyPr/>
        <a:lstStyle/>
        <a:p>
          <a:endParaRPr lang="en-US"/>
        </a:p>
      </dgm:t>
    </dgm:pt>
    <dgm:pt modelId="{94F49E41-03FC-9E43-95C0-C1806F09893E}">
      <dgm:prSet/>
      <dgm:spPr>
        <a:solidFill>
          <a:schemeClr val="accent3">
            <a:lumMod val="20000"/>
            <a:lumOff val="80000"/>
            <a:alpha val="90000"/>
          </a:schemeClr>
        </a:solidFill>
        <a:ln>
          <a:solidFill>
            <a:schemeClr val="accent3">
              <a:lumMod val="75000"/>
              <a:alpha val="90000"/>
            </a:schemeClr>
          </a:solidFill>
        </a:ln>
      </dgm:spPr>
      <dgm:t>
        <a:bodyPr/>
        <a:lstStyle/>
        <a:p>
          <a:r>
            <a:rPr lang="en-US" dirty="0">
              <a:latin typeface="+mj-lt"/>
            </a:rPr>
            <a:t>O</a:t>
          </a:r>
          <a:r>
            <a:rPr lang="en-US" dirty="0">
              <a:latin typeface="+mj-lt"/>
              <a:ea typeface="+mn-ea"/>
            </a:rPr>
            <a:t>ffers ad hoc query facilities to multiple users and applications</a:t>
          </a:r>
        </a:p>
      </dgm:t>
    </dgm:pt>
    <dgm:pt modelId="{C8480A74-99E2-2B42-B2AB-FA8188F482F9}" type="parTrans" cxnId="{C469F6A0-B37F-8644-8586-025A289A983D}">
      <dgm:prSet/>
      <dgm:spPr/>
      <dgm:t>
        <a:bodyPr/>
        <a:lstStyle/>
        <a:p>
          <a:endParaRPr lang="en-US"/>
        </a:p>
      </dgm:t>
    </dgm:pt>
    <dgm:pt modelId="{0799FA2D-67C8-B74B-9AFF-FB2EC8199BC9}" type="sibTrans" cxnId="{C469F6A0-B37F-8644-8586-025A289A983D}">
      <dgm:prSet/>
      <dgm:spPr/>
      <dgm:t>
        <a:bodyPr/>
        <a:lstStyle/>
        <a:p>
          <a:endParaRPr lang="en-US"/>
        </a:p>
      </dgm:t>
    </dgm:pt>
    <dgm:pt modelId="{4BD554FD-5624-D540-9D0B-15CE56AB3AEC}" type="pres">
      <dgm:prSet presAssocID="{D8676947-F161-7542-B30F-8D249BB95649}" presName="Name0" presStyleCnt="0">
        <dgm:presLayoutVars>
          <dgm:dir/>
          <dgm:animLvl val="lvl"/>
          <dgm:resizeHandles val="exact"/>
        </dgm:presLayoutVars>
      </dgm:prSet>
      <dgm:spPr/>
    </dgm:pt>
    <dgm:pt modelId="{592666C3-9DC5-AE4A-A7B5-9EA0A106C73E}" type="pres">
      <dgm:prSet presAssocID="{BF0AA7D3-BD62-0E48-A792-5A662CC5D701}" presName="composite" presStyleCnt="0"/>
      <dgm:spPr/>
    </dgm:pt>
    <dgm:pt modelId="{C47B15C8-A880-7648-A14E-9CF40B4018BE}" type="pres">
      <dgm:prSet presAssocID="{BF0AA7D3-BD62-0E48-A792-5A662CC5D701}" presName="parTx" presStyleLbl="alignNode1" presStyleIdx="0" presStyleCnt="1">
        <dgm:presLayoutVars>
          <dgm:chMax val="0"/>
          <dgm:chPref val="0"/>
          <dgm:bulletEnabled val="1"/>
        </dgm:presLayoutVars>
      </dgm:prSet>
      <dgm:spPr/>
    </dgm:pt>
    <dgm:pt modelId="{F9ADF569-AC0A-C44F-8A4D-F54EE5B06548}" type="pres">
      <dgm:prSet presAssocID="{BF0AA7D3-BD62-0E48-A792-5A662CC5D701}" presName="desTx" presStyleLbl="alignAccFollowNode1" presStyleIdx="0" presStyleCnt="1">
        <dgm:presLayoutVars>
          <dgm:bulletEnabled val="1"/>
        </dgm:presLayoutVars>
      </dgm:prSet>
      <dgm:spPr/>
    </dgm:pt>
  </dgm:ptLst>
  <dgm:cxnLst>
    <dgm:cxn modelId="{BE72F22C-D732-C54C-BAA3-C848300FF89C}" type="presOf" srcId="{87AC066D-44C6-1B43-8284-E2F12D3817BB}" destId="{F9ADF569-AC0A-C44F-8A4D-F54EE5B06548}" srcOrd="0" destOrd="0" presId="urn:microsoft.com/office/officeart/2005/8/layout/hList1"/>
    <dgm:cxn modelId="{6E680154-9150-A846-896E-99117B1F312B}" type="presOf" srcId="{BF0AA7D3-BD62-0E48-A792-5A662CC5D701}" destId="{C47B15C8-A880-7648-A14E-9CF40B4018BE}" srcOrd="0" destOrd="0" presId="urn:microsoft.com/office/officeart/2005/8/layout/hList1"/>
    <dgm:cxn modelId="{BDF9D263-285C-9E4D-B976-879B5EF8F2A3}" srcId="{BF0AA7D3-BD62-0E48-A792-5A662CC5D701}" destId="{87AC066D-44C6-1B43-8284-E2F12D3817BB}" srcOrd="0" destOrd="0" parTransId="{1EEAFFC9-EDFC-4540-8816-D030D1E4E65D}" sibTransId="{2FF38173-8318-2A4F-BCA4-9F3B406B8BF9}"/>
    <dgm:cxn modelId="{094F8C80-4F9D-9141-A1A2-3F16BFE8E92A}" srcId="{D8676947-F161-7542-B30F-8D249BB95649}" destId="{BF0AA7D3-BD62-0E48-A792-5A662CC5D701}" srcOrd="0" destOrd="0" parTransId="{561906E6-2DF5-214C-B250-F52B4D78A433}" sibTransId="{F2606400-A3D7-8B49-8472-301E5153E25E}"/>
    <dgm:cxn modelId="{C469F6A0-B37F-8644-8586-025A289A983D}" srcId="{BF0AA7D3-BD62-0E48-A792-5A662CC5D701}" destId="{94F49E41-03FC-9E43-95C0-C1806F09893E}" srcOrd="1" destOrd="0" parTransId="{C8480A74-99E2-2B42-B2AB-FA8188F482F9}" sibTransId="{0799FA2D-67C8-B74B-9AFF-FB2EC8199BC9}"/>
    <dgm:cxn modelId="{4D60DCAE-D4E1-4B46-8635-974A73025942}" type="presOf" srcId="{D8676947-F161-7542-B30F-8D249BB95649}" destId="{4BD554FD-5624-D540-9D0B-15CE56AB3AEC}" srcOrd="0" destOrd="0" presId="urn:microsoft.com/office/officeart/2005/8/layout/hList1"/>
    <dgm:cxn modelId="{A0BA7EC5-13DF-F844-A954-F202058302DE}" type="presOf" srcId="{94F49E41-03FC-9E43-95C0-C1806F09893E}" destId="{F9ADF569-AC0A-C44F-8A4D-F54EE5B06548}" srcOrd="0" destOrd="1" presId="urn:microsoft.com/office/officeart/2005/8/layout/hList1"/>
    <dgm:cxn modelId="{46808064-9E17-014A-9F5A-2DDC862197A8}" type="presParOf" srcId="{4BD554FD-5624-D540-9D0B-15CE56AB3AEC}" destId="{592666C3-9DC5-AE4A-A7B5-9EA0A106C73E}" srcOrd="0" destOrd="0" presId="urn:microsoft.com/office/officeart/2005/8/layout/hList1"/>
    <dgm:cxn modelId="{3829B52E-47B8-8345-8BC8-A2F1AF513838}" type="presParOf" srcId="{592666C3-9DC5-AE4A-A7B5-9EA0A106C73E}" destId="{C47B15C8-A880-7648-A14E-9CF40B4018BE}" srcOrd="0" destOrd="0" presId="urn:microsoft.com/office/officeart/2005/8/layout/hList1"/>
    <dgm:cxn modelId="{4CB7B02C-56D8-6D4D-90D8-B8D4434AAD8F}" type="presParOf" srcId="{592666C3-9DC5-AE4A-A7B5-9EA0A106C73E}" destId="{F9ADF569-AC0A-C44F-8A4D-F54EE5B0654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835133-D638-7C4C-82A1-FAC2394A3E8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960F390D-81EA-1B41-975E-5C6B396AA633}">
      <dgm:prSet phldrT="[Text]"/>
      <dgm:spPr>
        <a:solidFill>
          <a:schemeClr val="accent3">
            <a:lumMod val="75000"/>
          </a:schemeClr>
        </a:solidFill>
        <a:ln w="22225">
          <a:solidFill>
            <a:schemeClr val="tx1"/>
          </a:solidFill>
        </a:ln>
      </dgm:spPr>
      <dgm:t>
        <a:bodyPr/>
        <a:lstStyle/>
        <a:p>
          <a:r>
            <a:rPr lang="en-US" dirty="0">
              <a:solidFill>
                <a:schemeClr val="bg1"/>
              </a:solidFill>
            </a:rPr>
            <a:t>Primary key</a:t>
          </a:r>
        </a:p>
      </dgm:t>
    </dgm:pt>
    <dgm:pt modelId="{74B8D275-1E17-FD4C-814C-3347AF1877DF}" type="parTrans" cxnId="{9B3416D1-1578-114D-8547-7C210DC07B55}">
      <dgm:prSet/>
      <dgm:spPr/>
      <dgm:t>
        <a:bodyPr/>
        <a:lstStyle/>
        <a:p>
          <a:endParaRPr lang="en-US"/>
        </a:p>
      </dgm:t>
    </dgm:pt>
    <dgm:pt modelId="{A1E1F4CE-2043-E241-BEC9-1236E9B85CB0}" type="sibTrans" cxnId="{9B3416D1-1578-114D-8547-7C210DC07B55}">
      <dgm:prSet/>
      <dgm:spPr/>
      <dgm:t>
        <a:bodyPr/>
        <a:lstStyle/>
        <a:p>
          <a:endParaRPr lang="en-US"/>
        </a:p>
      </dgm:t>
    </dgm:pt>
    <dgm:pt modelId="{EF9B3BB3-B38C-6344-831A-2406473EBB4E}">
      <dgm:prSet custT="1"/>
      <dgm:spPr/>
      <dgm:t>
        <a:bodyPr/>
        <a:lstStyle/>
        <a:p>
          <a:r>
            <a:rPr lang="en-US" sz="2000" dirty="0">
              <a:effectLst/>
            </a:rPr>
            <a:t>Uniquely identifies a row</a:t>
          </a:r>
        </a:p>
      </dgm:t>
    </dgm:pt>
    <dgm:pt modelId="{6A63971D-508F-6F40-9D2F-8E7B6E1C97E7}" type="parTrans" cxnId="{3941F270-D771-6149-A047-E7C95B3F99C0}">
      <dgm:prSet/>
      <dgm:spPr/>
      <dgm:t>
        <a:bodyPr/>
        <a:lstStyle/>
        <a:p>
          <a:endParaRPr lang="en-US"/>
        </a:p>
      </dgm:t>
    </dgm:pt>
    <dgm:pt modelId="{EB2408E5-286D-2D46-895C-0784FBA931F5}" type="sibTrans" cxnId="{3941F270-D771-6149-A047-E7C95B3F99C0}">
      <dgm:prSet/>
      <dgm:spPr/>
      <dgm:t>
        <a:bodyPr/>
        <a:lstStyle/>
        <a:p>
          <a:endParaRPr lang="en-US"/>
        </a:p>
      </dgm:t>
    </dgm:pt>
    <dgm:pt modelId="{FEE7987C-C3D3-534F-9A41-A79AA57ADF81}">
      <dgm:prSet/>
      <dgm:spPr>
        <a:solidFill>
          <a:schemeClr val="accent6"/>
        </a:solidFill>
        <a:ln w="22225">
          <a:solidFill>
            <a:schemeClr val="tx1"/>
          </a:solidFill>
        </a:ln>
      </dgm:spPr>
      <dgm:t>
        <a:bodyPr/>
        <a:lstStyle/>
        <a:p>
          <a:r>
            <a:rPr lang="en-US" dirty="0">
              <a:solidFill>
                <a:schemeClr val="bg1"/>
              </a:solidFill>
            </a:rPr>
            <a:t>Foreign key</a:t>
          </a:r>
        </a:p>
      </dgm:t>
    </dgm:pt>
    <dgm:pt modelId="{1A46FF6C-FF52-4B47-9351-28D86502DBB5}" type="parTrans" cxnId="{448E861B-F25A-6E45-8D41-983E692F4AD2}">
      <dgm:prSet/>
      <dgm:spPr/>
      <dgm:t>
        <a:bodyPr/>
        <a:lstStyle/>
        <a:p>
          <a:endParaRPr lang="en-US"/>
        </a:p>
      </dgm:t>
    </dgm:pt>
    <dgm:pt modelId="{08680945-1699-A440-970F-3B94C1FC6B46}" type="sibTrans" cxnId="{448E861B-F25A-6E45-8D41-983E692F4AD2}">
      <dgm:prSet/>
      <dgm:spPr/>
      <dgm:t>
        <a:bodyPr/>
        <a:lstStyle/>
        <a:p>
          <a:endParaRPr lang="en-US"/>
        </a:p>
      </dgm:t>
    </dgm:pt>
    <dgm:pt modelId="{49307335-3BB3-F64A-8AEB-6EC1950CFF51}">
      <dgm:prSet custT="1"/>
      <dgm:spPr/>
      <dgm:t>
        <a:bodyPr/>
        <a:lstStyle/>
        <a:p>
          <a:r>
            <a:rPr lang="en-US" sz="2000" dirty="0">
              <a:effectLst/>
            </a:rPr>
            <a:t>Links one table to attributes in another</a:t>
          </a:r>
        </a:p>
      </dgm:t>
    </dgm:pt>
    <dgm:pt modelId="{81985D14-D57F-B646-B520-143E236C02F5}" type="parTrans" cxnId="{0CF3942B-E78E-4040-B249-DC807BF366A0}">
      <dgm:prSet/>
      <dgm:spPr/>
      <dgm:t>
        <a:bodyPr/>
        <a:lstStyle/>
        <a:p>
          <a:endParaRPr lang="en-US"/>
        </a:p>
      </dgm:t>
    </dgm:pt>
    <dgm:pt modelId="{130B7B32-7051-E046-971B-58503982C1EA}" type="sibTrans" cxnId="{0CF3942B-E78E-4040-B249-DC807BF366A0}">
      <dgm:prSet/>
      <dgm:spPr/>
      <dgm:t>
        <a:bodyPr/>
        <a:lstStyle/>
        <a:p>
          <a:endParaRPr lang="en-US"/>
        </a:p>
      </dgm:t>
    </dgm:pt>
    <dgm:pt modelId="{623B05B2-1965-A44C-B5FB-1C8235B2B6E9}">
      <dgm:prSet/>
      <dgm:spPr>
        <a:solidFill>
          <a:schemeClr val="accent5">
            <a:lumMod val="75000"/>
          </a:schemeClr>
        </a:solidFill>
        <a:ln w="22225">
          <a:solidFill>
            <a:schemeClr val="tx1"/>
          </a:solidFill>
        </a:ln>
      </dgm:spPr>
      <dgm:t>
        <a:bodyPr/>
        <a:lstStyle/>
        <a:p>
          <a:r>
            <a:rPr lang="en-US" dirty="0">
              <a:solidFill>
                <a:schemeClr val="bg1"/>
              </a:solidFill>
            </a:rPr>
            <a:t>View/virtual table</a:t>
          </a:r>
        </a:p>
      </dgm:t>
    </dgm:pt>
    <dgm:pt modelId="{A2E0D334-3F66-5E42-891D-5440ABA8881C}" type="parTrans" cxnId="{AD2C400F-7A56-6C4C-841B-63D2F2685C25}">
      <dgm:prSet/>
      <dgm:spPr/>
      <dgm:t>
        <a:bodyPr/>
        <a:lstStyle/>
        <a:p>
          <a:endParaRPr lang="en-US"/>
        </a:p>
      </dgm:t>
    </dgm:pt>
    <dgm:pt modelId="{B17BB5AB-0A02-B146-83CA-A3B7ADA017CC}" type="sibTrans" cxnId="{AD2C400F-7A56-6C4C-841B-63D2F2685C25}">
      <dgm:prSet/>
      <dgm:spPr/>
      <dgm:t>
        <a:bodyPr/>
        <a:lstStyle/>
        <a:p>
          <a:endParaRPr lang="en-US"/>
        </a:p>
      </dgm:t>
    </dgm:pt>
    <dgm:pt modelId="{DB132CB8-B245-E142-841A-6DDC26E12CD2}">
      <dgm:prSet custT="1"/>
      <dgm:spPr/>
      <dgm:t>
        <a:bodyPr/>
        <a:lstStyle/>
        <a:p>
          <a:r>
            <a:rPr lang="en-US" sz="2000" dirty="0">
              <a:effectLst/>
            </a:rPr>
            <a:t>Result of a query that returns selected rows and columns from one or more tables</a:t>
          </a:r>
        </a:p>
      </dgm:t>
    </dgm:pt>
    <dgm:pt modelId="{D366AB67-E47C-1047-858E-C45E4B047595}" type="parTrans" cxnId="{350F593B-25CE-5646-9557-6F258F73FB8C}">
      <dgm:prSet/>
      <dgm:spPr/>
      <dgm:t>
        <a:bodyPr/>
        <a:lstStyle/>
        <a:p>
          <a:endParaRPr lang="en-US"/>
        </a:p>
      </dgm:t>
    </dgm:pt>
    <dgm:pt modelId="{D3BE2B99-6F50-C24A-BC08-EC5A403639FB}" type="sibTrans" cxnId="{350F593B-25CE-5646-9557-6F258F73FB8C}">
      <dgm:prSet/>
      <dgm:spPr/>
      <dgm:t>
        <a:bodyPr/>
        <a:lstStyle/>
        <a:p>
          <a:endParaRPr lang="en-US"/>
        </a:p>
      </dgm:t>
    </dgm:pt>
    <dgm:pt modelId="{764867A2-C7C0-444A-B418-6D0874F34E3D}">
      <dgm:prSet custT="1"/>
      <dgm:spPr/>
      <dgm:t>
        <a:bodyPr/>
        <a:lstStyle/>
        <a:p>
          <a:r>
            <a:rPr lang="en-US" sz="2000" dirty="0">
              <a:effectLst/>
            </a:rPr>
            <a:t>Consists of one or more column names</a:t>
          </a:r>
        </a:p>
      </dgm:t>
    </dgm:pt>
    <dgm:pt modelId="{48D79783-9B7E-CD4B-A949-D88149F866AF}" type="parTrans" cxnId="{75AC7C81-18D5-ED43-9B02-B161A20972BE}">
      <dgm:prSet/>
      <dgm:spPr/>
      <dgm:t>
        <a:bodyPr/>
        <a:lstStyle/>
        <a:p>
          <a:endParaRPr lang="en-US"/>
        </a:p>
      </dgm:t>
    </dgm:pt>
    <dgm:pt modelId="{A31F3B1C-111D-8F4B-8F95-5536FFB4C7F0}" type="sibTrans" cxnId="{75AC7C81-18D5-ED43-9B02-B161A20972BE}">
      <dgm:prSet/>
      <dgm:spPr/>
      <dgm:t>
        <a:bodyPr/>
        <a:lstStyle/>
        <a:p>
          <a:endParaRPr lang="en-US"/>
        </a:p>
      </dgm:t>
    </dgm:pt>
    <dgm:pt modelId="{DE9094BF-9012-AA4F-AB36-5BA9B111B654}">
      <dgm:prSet custT="1"/>
      <dgm:spPr/>
      <dgm:t>
        <a:bodyPr/>
        <a:lstStyle/>
        <a:p>
          <a:r>
            <a:rPr lang="en-US" sz="2000" dirty="0">
              <a:effectLst/>
            </a:rPr>
            <a:t>Views are often used for security purposes</a:t>
          </a:r>
        </a:p>
      </dgm:t>
    </dgm:pt>
    <dgm:pt modelId="{71C2BA78-17E2-F044-964C-85B7DD65CCD1}" type="parTrans" cxnId="{074AD209-7012-B34A-A035-B9692CA4919F}">
      <dgm:prSet/>
      <dgm:spPr/>
      <dgm:t>
        <a:bodyPr/>
        <a:lstStyle/>
        <a:p>
          <a:endParaRPr lang="en-US"/>
        </a:p>
      </dgm:t>
    </dgm:pt>
    <dgm:pt modelId="{9E6EF034-910C-324F-9166-BE7F7533F792}" type="sibTrans" cxnId="{074AD209-7012-B34A-A035-B9692CA4919F}">
      <dgm:prSet/>
      <dgm:spPr/>
      <dgm:t>
        <a:bodyPr/>
        <a:lstStyle/>
        <a:p>
          <a:endParaRPr lang="en-US"/>
        </a:p>
      </dgm:t>
    </dgm:pt>
    <dgm:pt modelId="{307C79E0-42B7-F74F-9E66-B6B0FC3F4296}" type="pres">
      <dgm:prSet presAssocID="{26835133-D638-7C4C-82A1-FAC2394A3E88}" presName="linear" presStyleCnt="0">
        <dgm:presLayoutVars>
          <dgm:animLvl val="lvl"/>
          <dgm:resizeHandles val="exact"/>
        </dgm:presLayoutVars>
      </dgm:prSet>
      <dgm:spPr/>
    </dgm:pt>
    <dgm:pt modelId="{7F8AABD5-70D7-0449-A833-AAE022172B59}" type="pres">
      <dgm:prSet presAssocID="{960F390D-81EA-1B41-975E-5C6B396AA633}" presName="parentText" presStyleLbl="node1" presStyleIdx="0" presStyleCnt="3" custScaleY="54074">
        <dgm:presLayoutVars>
          <dgm:chMax val="0"/>
          <dgm:bulletEnabled val="1"/>
        </dgm:presLayoutVars>
      </dgm:prSet>
      <dgm:spPr/>
    </dgm:pt>
    <dgm:pt modelId="{2698CA58-DBB7-CE4A-B811-ED328DB49D78}" type="pres">
      <dgm:prSet presAssocID="{960F390D-81EA-1B41-975E-5C6B396AA633}" presName="childText" presStyleLbl="revTx" presStyleIdx="0" presStyleCnt="3">
        <dgm:presLayoutVars>
          <dgm:bulletEnabled val="1"/>
        </dgm:presLayoutVars>
      </dgm:prSet>
      <dgm:spPr/>
    </dgm:pt>
    <dgm:pt modelId="{11D4B9BA-90AF-7F43-B176-598D9E9C40F0}" type="pres">
      <dgm:prSet presAssocID="{FEE7987C-C3D3-534F-9A41-A79AA57ADF81}" presName="parentText" presStyleLbl="node1" presStyleIdx="1" presStyleCnt="3" custScaleY="54074">
        <dgm:presLayoutVars>
          <dgm:chMax val="0"/>
          <dgm:bulletEnabled val="1"/>
        </dgm:presLayoutVars>
      </dgm:prSet>
      <dgm:spPr/>
    </dgm:pt>
    <dgm:pt modelId="{D3B1E4CC-71FD-2E43-8C89-826A679F746C}" type="pres">
      <dgm:prSet presAssocID="{FEE7987C-C3D3-534F-9A41-A79AA57ADF81}" presName="childText" presStyleLbl="revTx" presStyleIdx="1" presStyleCnt="3">
        <dgm:presLayoutVars>
          <dgm:bulletEnabled val="1"/>
        </dgm:presLayoutVars>
      </dgm:prSet>
      <dgm:spPr/>
    </dgm:pt>
    <dgm:pt modelId="{11D580D0-2036-634B-94B0-3A6776F9DBF8}" type="pres">
      <dgm:prSet presAssocID="{623B05B2-1965-A44C-B5FB-1C8235B2B6E9}" presName="parentText" presStyleLbl="node1" presStyleIdx="2" presStyleCnt="3" custScaleY="54074" custLinFactNeighborX="106" custLinFactNeighborY="-16564">
        <dgm:presLayoutVars>
          <dgm:chMax val="0"/>
          <dgm:bulletEnabled val="1"/>
        </dgm:presLayoutVars>
      </dgm:prSet>
      <dgm:spPr/>
    </dgm:pt>
    <dgm:pt modelId="{78747EB1-0FC1-0A41-86EE-4263DAF13026}" type="pres">
      <dgm:prSet presAssocID="{623B05B2-1965-A44C-B5FB-1C8235B2B6E9}" presName="childText" presStyleLbl="revTx" presStyleIdx="2" presStyleCnt="3" custLinFactNeighborY="-17986">
        <dgm:presLayoutVars>
          <dgm:bulletEnabled val="1"/>
        </dgm:presLayoutVars>
      </dgm:prSet>
      <dgm:spPr/>
    </dgm:pt>
  </dgm:ptLst>
  <dgm:cxnLst>
    <dgm:cxn modelId="{44CAFD02-78FE-7042-97BA-DB255E40E850}" type="presOf" srcId="{EF9B3BB3-B38C-6344-831A-2406473EBB4E}" destId="{2698CA58-DBB7-CE4A-B811-ED328DB49D78}" srcOrd="0" destOrd="0" presId="urn:microsoft.com/office/officeart/2005/8/layout/vList2"/>
    <dgm:cxn modelId="{074AD209-7012-B34A-A035-B9692CA4919F}" srcId="{623B05B2-1965-A44C-B5FB-1C8235B2B6E9}" destId="{DE9094BF-9012-AA4F-AB36-5BA9B111B654}" srcOrd="1" destOrd="0" parTransId="{71C2BA78-17E2-F044-964C-85B7DD65CCD1}" sibTransId="{9E6EF034-910C-324F-9166-BE7F7533F792}"/>
    <dgm:cxn modelId="{397DF00D-D1B1-0D4C-A941-AB3ED244C183}" type="presOf" srcId="{FEE7987C-C3D3-534F-9A41-A79AA57ADF81}" destId="{11D4B9BA-90AF-7F43-B176-598D9E9C40F0}" srcOrd="0" destOrd="0" presId="urn:microsoft.com/office/officeart/2005/8/layout/vList2"/>
    <dgm:cxn modelId="{AD2C400F-7A56-6C4C-841B-63D2F2685C25}" srcId="{26835133-D638-7C4C-82A1-FAC2394A3E88}" destId="{623B05B2-1965-A44C-B5FB-1C8235B2B6E9}" srcOrd="2" destOrd="0" parTransId="{A2E0D334-3F66-5E42-891D-5440ABA8881C}" sibTransId="{B17BB5AB-0A02-B146-83CA-A3B7ADA017CC}"/>
    <dgm:cxn modelId="{9BAFBE16-7814-5545-B37B-F00DBA4E7964}" type="presOf" srcId="{26835133-D638-7C4C-82A1-FAC2394A3E88}" destId="{307C79E0-42B7-F74F-9E66-B6B0FC3F4296}" srcOrd="0" destOrd="0" presId="urn:microsoft.com/office/officeart/2005/8/layout/vList2"/>
    <dgm:cxn modelId="{448E861B-F25A-6E45-8D41-983E692F4AD2}" srcId="{26835133-D638-7C4C-82A1-FAC2394A3E88}" destId="{FEE7987C-C3D3-534F-9A41-A79AA57ADF81}" srcOrd="1" destOrd="0" parTransId="{1A46FF6C-FF52-4B47-9351-28D86502DBB5}" sibTransId="{08680945-1699-A440-970F-3B94C1FC6B46}"/>
    <dgm:cxn modelId="{1CB5E51B-6620-E849-8827-09E9C591B951}" type="presOf" srcId="{DE9094BF-9012-AA4F-AB36-5BA9B111B654}" destId="{78747EB1-0FC1-0A41-86EE-4263DAF13026}" srcOrd="0" destOrd="1" presId="urn:microsoft.com/office/officeart/2005/8/layout/vList2"/>
    <dgm:cxn modelId="{0CF3942B-E78E-4040-B249-DC807BF366A0}" srcId="{FEE7987C-C3D3-534F-9A41-A79AA57ADF81}" destId="{49307335-3BB3-F64A-8AEB-6EC1950CFF51}" srcOrd="0" destOrd="0" parTransId="{81985D14-D57F-B646-B520-143E236C02F5}" sibTransId="{130B7B32-7051-E046-971B-58503982C1EA}"/>
    <dgm:cxn modelId="{350F593B-25CE-5646-9557-6F258F73FB8C}" srcId="{623B05B2-1965-A44C-B5FB-1C8235B2B6E9}" destId="{DB132CB8-B245-E142-841A-6DDC26E12CD2}" srcOrd="0" destOrd="0" parTransId="{D366AB67-E47C-1047-858E-C45E4B047595}" sibTransId="{D3BE2B99-6F50-C24A-BC08-EC5A403639FB}"/>
    <dgm:cxn modelId="{C3FAB743-835B-B34C-9ED9-929BC047E5D7}" type="presOf" srcId="{960F390D-81EA-1B41-975E-5C6B396AA633}" destId="{7F8AABD5-70D7-0449-A833-AAE022172B59}" srcOrd="0" destOrd="0" presId="urn:microsoft.com/office/officeart/2005/8/layout/vList2"/>
    <dgm:cxn modelId="{1EA8B94C-29A7-3F4C-916A-B605FEF2E942}" type="presOf" srcId="{49307335-3BB3-F64A-8AEB-6EC1950CFF51}" destId="{D3B1E4CC-71FD-2E43-8C89-826A679F746C}" srcOrd="0" destOrd="0" presId="urn:microsoft.com/office/officeart/2005/8/layout/vList2"/>
    <dgm:cxn modelId="{A20D515F-D9E0-3246-8F94-50C65147D95E}" type="presOf" srcId="{623B05B2-1965-A44C-B5FB-1C8235B2B6E9}" destId="{11D580D0-2036-634B-94B0-3A6776F9DBF8}" srcOrd="0" destOrd="0" presId="urn:microsoft.com/office/officeart/2005/8/layout/vList2"/>
    <dgm:cxn modelId="{375F3564-CF32-094D-86EB-DA944EB4A3AB}" type="presOf" srcId="{DB132CB8-B245-E142-841A-6DDC26E12CD2}" destId="{78747EB1-0FC1-0A41-86EE-4263DAF13026}" srcOrd="0" destOrd="0" presId="urn:microsoft.com/office/officeart/2005/8/layout/vList2"/>
    <dgm:cxn modelId="{3941F270-D771-6149-A047-E7C95B3F99C0}" srcId="{960F390D-81EA-1B41-975E-5C6B396AA633}" destId="{EF9B3BB3-B38C-6344-831A-2406473EBB4E}" srcOrd="0" destOrd="0" parTransId="{6A63971D-508F-6F40-9D2F-8E7B6E1C97E7}" sibTransId="{EB2408E5-286D-2D46-895C-0784FBA931F5}"/>
    <dgm:cxn modelId="{75AC7C81-18D5-ED43-9B02-B161A20972BE}" srcId="{960F390D-81EA-1B41-975E-5C6B396AA633}" destId="{764867A2-C7C0-444A-B418-6D0874F34E3D}" srcOrd="1" destOrd="0" parTransId="{48D79783-9B7E-CD4B-A949-D88149F866AF}" sibTransId="{A31F3B1C-111D-8F4B-8F95-5536FFB4C7F0}"/>
    <dgm:cxn modelId="{9B3416D1-1578-114D-8547-7C210DC07B55}" srcId="{26835133-D638-7C4C-82A1-FAC2394A3E88}" destId="{960F390D-81EA-1B41-975E-5C6B396AA633}" srcOrd="0" destOrd="0" parTransId="{74B8D275-1E17-FD4C-814C-3347AF1877DF}" sibTransId="{A1E1F4CE-2043-E241-BEC9-1236E9B85CB0}"/>
    <dgm:cxn modelId="{369EF1F1-9D37-944D-AF81-CE19AE694A6C}" type="presOf" srcId="{764867A2-C7C0-444A-B418-6D0874F34E3D}" destId="{2698CA58-DBB7-CE4A-B811-ED328DB49D78}" srcOrd="0" destOrd="1" presId="urn:microsoft.com/office/officeart/2005/8/layout/vList2"/>
    <dgm:cxn modelId="{BBF0E3F8-B802-C141-A40F-B9809BC04BF9}" type="presParOf" srcId="{307C79E0-42B7-F74F-9E66-B6B0FC3F4296}" destId="{7F8AABD5-70D7-0449-A833-AAE022172B59}" srcOrd="0" destOrd="0" presId="urn:microsoft.com/office/officeart/2005/8/layout/vList2"/>
    <dgm:cxn modelId="{E5097B49-A426-3B41-BB0A-56E7A2AD7872}" type="presParOf" srcId="{307C79E0-42B7-F74F-9E66-B6B0FC3F4296}" destId="{2698CA58-DBB7-CE4A-B811-ED328DB49D78}" srcOrd="1" destOrd="0" presId="urn:microsoft.com/office/officeart/2005/8/layout/vList2"/>
    <dgm:cxn modelId="{873DB843-1DD6-CF47-9034-6E5D0FBB20DF}" type="presParOf" srcId="{307C79E0-42B7-F74F-9E66-B6B0FC3F4296}" destId="{11D4B9BA-90AF-7F43-B176-598D9E9C40F0}" srcOrd="2" destOrd="0" presId="urn:microsoft.com/office/officeart/2005/8/layout/vList2"/>
    <dgm:cxn modelId="{29BB302E-2B79-EA40-BC32-6233ABB82BBF}" type="presParOf" srcId="{307C79E0-42B7-F74F-9E66-B6B0FC3F4296}" destId="{D3B1E4CC-71FD-2E43-8C89-826A679F746C}" srcOrd="3" destOrd="0" presId="urn:microsoft.com/office/officeart/2005/8/layout/vList2"/>
    <dgm:cxn modelId="{85B880F1-FF2A-C840-A512-FB3468C648F0}" type="presParOf" srcId="{307C79E0-42B7-F74F-9E66-B6B0FC3F4296}" destId="{11D580D0-2036-634B-94B0-3A6776F9DBF8}" srcOrd="4" destOrd="0" presId="urn:microsoft.com/office/officeart/2005/8/layout/vList2"/>
    <dgm:cxn modelId="{BF99B669-1FFF-DE4A-925E-E1ADED14582C}" type="presParOf" srcId="{307C79E0-42B7-F74F-9E66-B6B0FC3F4296}" destId="{78747EB1-0FC1-0A41-86EE-4263DAF13026}"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7B15C8-A880-7648-A14E-9CF40B4018BE}">
      <dsp:nvSpPr>
        <dsp:cNvPr id="0" name=""/>
        <dsp:cNvSpPr/>
      </dsp:nvSpPr>
      <dsp:spPr>
        <a:xfrm>
          <a:off x="0" y="148143"/>
          <a:ext cx="3581400" cy="734137"/>
        </a:xfrm>
        <a:prstGeom prst="rect">
          <a:avLst/>
        </a:prstGeom>
        <a:solidFill>
          <a:schemeClr val="accent3">
            <a:lumMod val="75000"/>
          </a:schemeClr>
        </a:solidFill>
        <a:ln w="9525" cap="flat" cmpd="sng" algn="ctr">
          <a:solidFill>
            <a:schemeClr val="accent3">
              <a:lumMod val="75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mj-lt"/>
            </a:rPr>
            <a:t>D</a:t>
          </a:r>
          <a:r>
            <a:rPr lang="en-US" sz="2100" kern="1200" dirty="0">
              <a:latin typeface="+mj-lt"/>
              <a:ea typeface="+mn-ea"/>
              <a:cs typeface="+mn-cs"/>
            </a:rPr>
            <a:t>atabase management system (DBMS)</a:t>
          </a:r>
          <a:endParaRPr lang="en-US" sz="2100" kern="1200" dirty="0">
            <a:latin typeface="+mj-lt"/>
          </a:endParaRPr>
        </a:p>
      </dsp:txBody>
      <dsp:txXfrm>
        <a:off x="0" y="148143"/>
        <a:ext cx="3581400" cy="734137"/>
      </dsp:txXfrm>
    </dsp:sp>
    <dsp:sp modelId="{F9ADF569-AC0A-C44F-8A4D-F54EE5B06548}">
      <dsp:nvSpPr>
        <dsp:cNvPr id="0" name=""/>
        <dsp:cNvSpPr/>
      </dsp:nvSpPr>
      <dsp:spPr>
        <a:xfrm>
          <a:off x="0" y="882281"/>
          <a:ext cx="3581400" cy="2017575"/>
        </a:xfrm>
        <a:prstGeom prst="rect">
          <a:avLst/>
        </a:prstGeom>
        <a:solidFill>
          <a:schemeClr val="accent3">
            <a:lumMod val="20000"/>
            <a:lumOff val="80000"/>
            <a:alpha val="90000"/>
          </a:schemeClr>
        </a:solidFill>
        <a:ln w="9525" cap="flat" cmpd="sng" algn="ctr">
          <a:solidFill>
            <a:schemeClr val="accent3">
              <a:lumMod val="75000"/>
              <a:alpha val="9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latin typeface="+mj-lt"/>
            </a:rPr>
            <a:t>S</a:t>
          </a:r>
          <a:r>
            <a:rPr lang="en-US" sz="2100" kern="1200" dirty="0">
              <a:latin typeface="+mj-lt"/>
              <a:ea typeface="+mn-ea"/>
            </a:rPr>
            <a:t>uite of programs for constructing and maintaining the database</a:t>
          </a:r>
        </a:p>
        <a:p>
          <a:pPr marL="228600" lvl="1" indent="-228600" algn="l" defTabSz="933450">
            <a:lnSpc>
              <a:spcPct val="90000"/>
            </a:lnSpc>
            <a:spcBef>
              <a:spcPct val="0"/>
            </a:spcBef>
            <a:spcAft>
              <a:spcPct val="15000"/>
            </a:spcAft>
            <a:buChar char="•"/>
          </a:pPr>
          <a:r>
            <a:rPr lang="en-US" sz="2100" kern="1200" dirty="0">
              <a:latin typeface="+mj-lt"/>
            </a:rPr>
            <a:t>O</a:t>
          </a:r>
          <a:r>
            <a:rPr lang="en-US" sz="2100" kern="1200" dirty="0">
              <a:latin typeface="+mj-lt"/>
              <a:ea typeface="+mn-ea"/>
            </a:rPr>
            <a:t>ffers ad hoc query facilities to multiple users and applications</a:t>
          </a:r>
        </a:p>
      </dsp:txBody>
      <dsp:txXfrm>
        <a:off x="0" y="882281"/>
        <a:ext cx="3581400" cy="20175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8AABD5-70D7-0449-A833-AAE022172B59}">
      <dsp:nvSpPr>
        <dsp:cNvPr id="0" name=""/>
        <dsp:cNvSpPr/>
      </dsp:nvSpPr>
      <dsp:spPr>
        <a:xfrm>
          <a:off x="0" y="70432"/>
          <a:ext cx="5257800" cy="620012"/>
        </a:xfrm>
        <a:prstGeom prst="roundRect">
          <a:avLst/>
        </a:prstGeom>
        <a:solidFill>
          <a:schemeClr val="accent3">
            <a:lumMod val="75000"/>
          </a:schemeClr>
        </a:solidFill>
        <a:ln w="22225">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solidFill>
                <a:schemeClr val="bg1"/>
              </a:solidFill>
            </a:rPr>
            <a:t>Primary key</a:t>
          </a:r>
        </a:p>
      </dsp:txBody>
      <dsp:txXfrm>
        <a:off x="30266" y="100698"/>
        <a:ext cx="5197268" cy="559480"/>
      </dsp:txXfrm>
    </dsp:sp>
    <dsp:sp modelId="{2698CA58-DBB7-CE4A-B811-ED328DB49D78}">
      <dsp:nvSpPr>
        <dsp:cNvPr id="0" name=""/>
        <dsp:cNvSpPr/>
      </dsp:nvSpPr>
      <dsp:spPr>
        <a:xfrm>
          <a:off x="0" y="690445"/>
          <a:ext cx="5257800"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93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effectLst/>
            </a:rPr>
            <a:t>Uniquely identifies a row</a:t>
          </a:r>
        </a:p>
        <a:p>
          <a:pPr marL="228600" lvl="1" indent="-228600" algn="l" defTabSz="889000">
            <a:lnSpc>
              <a:spcPct val="90000"/>
            </a:lnSpc>
            <a:spcBef>
              <a:spcPct val="0"/>
            </a:spcBef>
            <a:spcAft>
              <a:spcPct val="20000"/>
            </a:spcAft>
            <a:buChar char="•"/>
          </a:pPr>
          <a:r>
            <a:rPr lang="en-US" sz="2000" kern="1200" dirty="0">
              <a:effectLst/>
            </a:rPr>
            <a:t>Consists of one or more column names</a:t>
          </a:r>
        </a:p>
      </dsp:txBody>
      <dsp:txXfrm>
        <a:off x="0" y="690445"/>
        <a:ext cx="5257800" cy="811440"/>
      </dsp:txXfrm>
    </dsp:sp>
    <dsp:sp modelId="{11D4B9BA-90AF-7F43-B176-598D9E9C40F0}">
      <dsp:nvSpPr>
        <dsp:cNvPr id="0" name=""/>
        <dsp:cNvSpPr/>
      </dsp:nvSpPr>
      <dsp:spPr>
        <a:xfrm>
          <a:off x="0" y="1501885"/>
          <a:ext cx="5257800" cy="620012"/>
        </a:xfrm>
        <a:prstGeom prst="roundRect">
          <a:avLst/>
        </a:prstGeom>
        <a:solidFill>
          <a:schemeClr val="accent6"/>
        </a:solidFill>
        <a:ln w="22225">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solidFill>
                <a:schemeClr val="bg1"/>
              </a:solidFill>
            </a:rPr>
            <a:t>Foreign key</a:t>
          </a:r>
        </a:p>
      </dsp:txBody>
      <dsp:txXfrm>
        <a:off x="30266" y="1532151"/>
        <a:ext cx="5197268" cy="559480"/>
      </dsp:txXfrm>
    </dsp:sp>
    <dsp:sp modelId="{D3B1E4CC-71FD-2E43-8C89-826A679F746C}">
      <dsp:nvSpPr>
        <dsp:cNvPr id="0" name=""/>
        <dsp:cNvSpPr/>
      </dsp:nvSpPr>
      <dsp:spPr>
        <a:xfrm>
          <a:off x="0" y="2121897"/>
          <a:ext cx="5257800"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93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effectLst/>
            </a:rPr>
            <a:t>Links one table to attributes in another</a:t>
          </a:r>
        </a:p>
      </dsp:txBody>
      <dsp:txXfrm>
        <a:off x="0" y="2121897"/>
        <a:ext cx="5257800" cy="811440"/>
      </dsp:txXfrm>
    </dsp:sp>
    <dsp:sp modelId="{11D580D0-2036-634B-94B0-3A6776F9DBF8}">
      <dsp:nvSpPr>
        <dsp:cNvPr id="0" name=""/>
        <dsp:cNvSpPr/>
      </dsp:nvSpPr>
      <dsp:spPr>
        <a:xfrm>
          <a:off x="0" y="2693925"/>
          <a:ext cx="5257800" cy="620012"/>
        </a:xfrm>
        <a:prstGeom prst="roundRect">
          <a:avLst/>
        </a:prstGeom>
        <a:solidFill>
          <a:schemeClr val="accent5">
            <a:lumMod val="75000"/>
          </a:schemeClr>
        </a:solidFill>
        <a:ln w="22225">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solidFill>
                <a:schemeClr val="bg1"/>
              </a:solidFill>
            </a:rPr>
            <a:t>View/virtual table</a:t>
          </a:r>
        </a:p>
      </dsp:txBody>
      <dsp:txXfrm>
        <a:off x="30266" y="2724191"/>
        <a:ext cx="5197268" cy="559480"/>
      </dsp:txXfrm>
    </dsp:sp>
    <dsp:sp modelId="{78747EB1-0FC1-0A41-86EE-4263DAF13026}">
      <dsp:nvSpPr>
        <dsp:cNvPr id="0" name=""/>
        <dsp:cNvSpPr/>
      </dsp:nvSpPr>
      <dsp:spPr>
        <a:xfrm>
          <a:off x="0" y="3347122"/>
          <a:ext cx="5257800" cy="1445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93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effectLst/>
            </a:rPr>
            <a:t>Result of a query that returns selected rows and columns from one or more tables</a:t>
          </a:r>
        </a:p>
        <a:p>
          <a:pPr marL="228600" lvl="1" indent="-228600" algn="l" defTabSz="889000">
            <a:lnSpc>
              <a:spcPct val="90000"/>
            </a:lnSpc>
            <a:spcBef>
              <a:spcPct val="0"/>
            </a:spcBef>
            <a:spcAft>
              <a:spcPct val="20000"/>
            </a:spcAft>
            <a:buChar char="•"/>
          </a:pPr>
          <a:r>
            <a:rPr lang="en-US" sz="2000" kern="1200" dirty="0">
              <a:effectLst/>
            </a:rPr>
            <a:t>Views are often used for security purposes</a:t>
          </a:r>
        </a:p>
      </dsp:txBody>
      <dsp:txXfrm>
        <a:off x="0" y="3347122"/>
        <a:ext cx="5257800" cy="144537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35BF983-761C-4760-9D5E-A5BA6FEDB907}"/>
              </a:ext>
            </a:extLst>
          </p:cNvPr>
          <p:cNvSpPr>
            <a:spLocks noGrp="1" noChangeArrowheads="1"/>
          </p:cNvSpPr>
          <p:nvPr>
            <p:ph type="hdr" sz="quarter"/>
          </p:nvPr>
        </p:nvSpPr>
        <p:spPr bwMode="auto">
          <a:xfrm>
            <a:off x="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3075" name="Rectangle 3">
            <a:extLst>
              <a:ext uri="{FF2B5EF4-FFF2-40B4-BE49-F238E27FC236}">
                <a16:creationId xmlns:a16="http://schemas.microsoft.com/office/drawing/2014/main" id="{4DA3CEA5-E994-4794-A0EA-231ECE1FCF9E}"/>
              </a:ext>
            </a:extLst>
          </p:cNvPr>
          <p:cNvSpPr>
            <a:spLocks noGrp="1" noChangeArrowheads="1"/>
          </p:cNvSpPr>
          <p:nvPr>
            <p:ph type="dt" idx="1"/>
          </p:nvPr>
        </p:nvSpPr>
        <p:spPr bwMode="auto">
          <a:xfrm>
            <a:off x="518160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8196" name="Rectangle 4">
            <a:extLst>
              <a:ext uri="{FF2B5EF4-FFF2-40B4-BE49-F238E27FC236}">
                <a16:creationId xmlns:a16="http://schemas.microsoft.com/office/drawing/2014/main" id="{C1707328-3593-4B5C-B0EC-AEFF78376DF4}"/>
              </a:ext>
            </a:extLst>
          </p:cNvPr>
          <p:cNvSpPr>
            <a:spLocks noGrp="1" noRot="1" noChangeAspect="1" noChangeArrowheads="1" noTextEdit="1"/>
          </p:cNvSpPr>
          <p:nvPr>
            <p:ph type="sldImg" idx="2"/>
          </p:nvPr>
        </p:nvSpPr>
        <p:spPr bwMode="auto">
          <a:xfrm>
            <a:off x="2844800" y="533400"/>
            <a:ext cx="3454400" cy="2590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3867E4FB-D4CA-49C6-A1EE-257C7DE35FF3}"/>
              </a:ext>
            </a:extLst>
          </p:cNvPr>
          <p:cNvSpPr>
            <a:spLocks noGrp="1" noChangeArrowheads="1"/>
          </p:cNvSpPr>
          <p:nvPr>
            <p:ph type="body" sz="quarter" idx="3"/>
          </p:nvPr>
        </p:nvSpPr>
        <p:spPr bwMode="auto">
          <a:xfrm>
            <a:off x="1219200" y="3276600"/>
            <a:ext cx="6705600" cy="304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3078" name="Rectangle 6">
            <a:extLst>
              <a:ext uri="{FF2B5EF4-FFF2-40B4-BE49-F238E27FC236}">
                <a16:creationId xmlns:a16="http://schemas.microsoft.com/office/drawing/2014/main" id="{83845635-936A-4822-88D3-069A84C88FF1}"/>
              </a:ext>
            </a:extLst>
          </p:cNvPr>
          <p:cNvSpPr>
            <a:spLocks noGrp="1" noChangeArrowheads="1"/>
          </p:cNvSpPr>
          <p:nvPr>
            <p:ph type="ftr" sz="quarter" idx="4"/>
          </p:nvPr>
        </p:nvSpPr>
        <p:spPr bwMode="auto">
          <a:xfrm>
            <a:off x="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3079" name="Rectangle 7">
            <a:extLst>
              <a:ext uri="{FF2B5EF4-FFF2-40B4-BE49-F238E27FC236}">
                <a16:creationId xmlns:a16="http://schemas.microsoft.com/office/drawing/2014/main" id="{3DE740D2-153A-4BC6-BD1F-AAE2F3CFB1F6}"/>
              </a:ext>
            </a:extLst>
          </p:cNvPr>
          <p:cNvSpPr>
            <a:spLocks noGrp="1" noChangeArrowheads="1"/>
          </p:cNvSpPr>
          <p:nvPr>
            <p:ph type="sldNum" sz="quarter" idx="5"/>
          </p:nvPr>
        </p:nvSpPr>
        <p:spPr bwMode="auto">
          <a:xfrm>
            <a:off x="518160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DBB92BD-4FB2-4752-9630-50DA799E77E9}" type="slidenum">
              <a:rPr lang="de-DE" altLang="en-US"/>
              <a:pPr>
                <a:defRPr/>
              </a:pPr>
              <a:t>‹#›</a:t>
            </a:fld>
            <a:endParaRPr lang="de-DE"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r>
              <a:rPr lang="en-VN" dirty="0"/>
              <a:t>onviction: kết tội</a:t>
            </a:r>
          </a:p>
        </p:txBody>
      </p:sp>
      <p:sp>
        <p:nvSpPr>
          <p:cNvPr id="4" name="Slide Number Placeholder 3"/>
          <p:cNvSpPr>
            <a:spLocks noGrp="1"/>
          </p:cNvSpPr>
          <p:nvPr>
            <p:ph type="sldNum" sz="quarter" idx="5"/>
          </p:nvPr>
        </p:nvSpPr>
        <p:spPr/>
        <p:txBody>
          <a:bodyPr/>
          <a:lstStyle/>
          <a:p>
            <a:pPr>
              <a:defRPr/>
            </a:pPr>
            <a:fld id="{FDBB92BD-4FB2-4752-9630-50DA799E77E9}" type="slidenum">
              <a:rPr lang="de-DE" altLang="en-US" smtClean="0"/>
              <a:pPr>
                <a:defRPr/>
              </a:pPr>
              <a:t>6</a:t>
            </a:fld>
            <a:endParaRPr lang="de-DE" altLang="en-US"/>
          </a:p>
        </p:txBody>
      </p:sp>
    </p:spTree>
    <p:extLst>
      <p:ext uri="{BB962C8B-B14F-4D97-AF65-F5344CB8AC3E}">
        <p14:creationId xmlns:p14="http://schemas.microsoft.com/office/powerpoint/2010/main" val="2867144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sz="1200" b="0" kern="1200" dirty="0">
                <a:solidFill>
                  <a:schemeClr val="tx1"/>
                </a:solidFill>
                <a:latin typeface="Arial" pitchFamily="-110" charset="0"/>
                <a:ea typeface="ＭＳ Ｐゴシック" pitchFamily="-110" charset="-128"/>
                <a:cs typeface="ＭＳ Ｐゴシック" pitchFamily="-110" charset="-128"/>
              </a:rPr>
              <a:t>Organizational databases tend to concentrate sensitive information in a single</a:t>
            </a:r>
          </a:p>
          <a:p>
            <a:pPr eaLnBrk="1" hangingPunct="1">
              <a:defRPr/>
            </a:pPr>
            <a:r>
              <a:rPr lang="en-US" sz="1200" b="0" kern="1200" dirty="0">
                <a:solidFill>
                  <a:schemeClr val="tx1"/>
                </a:solidFill>
                <a:latin typeface="Arial" pitchFamily="-110" charset="0"/>
                <a:ea typeface="ＭＳ Ｐゴシック" pitchFamily="-110" charset="-128"/>
                <a:cs typeface="ＭＳ Ｐゴシック" pitchFamily="-110" charset="-128"/>
              </a:rPr>
              <a:t>logical system. Examples include:</a:t>
            </a:r>
          </a:p>
          <a:p>
            <a:pPr eaLnBrk="1" hangingPunct="1">
              <a:defRPr/>
            </a:pPr>
            <a:endParaRPr lang="en-US" sz="1200" b="0" kern="1200" dirty="0">
              <a:solidFill>
                <a:schemeClr val="tx1"/>
              </a:solidFill>
              <a:latin typeface="Arial" pitchFamily="-110" charset="0"/>
              <a:ea typeface="ＭＳ Ｐゴシック" pitchFamily="-110" charset="-128"/>
              <a:cs typeface="ＭＳ Ｐゴシック" pitchFamily="-110" charset="-128"/>
            </a:endParaRPr>
          </a:p>
          <a:p>
            <a:pPr eaLnBrk="1" hangingPunct="1">
              <a:defRPr/>
            </a:pPr>
            <a:r>
              <a:rPr lang="en-US" sz="1200" b="0" kern="1200" dirty="0">
                <a:solidFill>
                  <a:schemeClr val="tx1"/>
                </a:solidFill>
                <a:latin typeface="Arial" pitchFamily="-110" charset="0"/>
                <a:ea typeface="ＭＳ Ｐゴシック" pitchFamily="-110" charset="-128"/>
                <a:cs typeface="ＭＳ Ｐゴシック" pitchFamily="-110" charset="-128"/>
              </a:rPr>
              <a:t>• Corporate financial data</a:t>
            </a:r>
          </a:p>
          <a:p>
            <a:pPr eaLnBrk="1" hangingPunct="1">
              <a:defRPr/>
            </a:pPr>
            <a:endParaRPr lang="en-US" sz="1200" b="0" kern="1200" dirty="0">
              <a:solidFill>
                <a:schemeClr val="tx1"/>
              </a:solidFill>
              <a:latin typeface="Arial" pitchFamily="-110" charset="0"/>
              <a:ea typeface="ＭＳ Ｐゴシック" pitchFamily="-110" charset="-128"/>
              <a:cs typeface="ＭＳ Ｐゴシック" pitchFamily="-110" charset="-128"/>
            </a:endParaRPr>
          </a:p>
          <a:p>
            <a:pPr eaLnBrk="1" hangingPunct="1">
              <a:defRPr/>
            </a:pPr>
            <a:r>
              <a:rPr lang="en-US" sz="1200" b="0" kern="1200" dirty="0">
                <a:solidFill>
                  <a:schemeClr val="tx1"/>
                </a:solidFill>
                <a:latin typeface="Arial" pitchFamily="-110" charset="0"/>
                <a:ea typeface="ＭＳ Ｐゴシック" pitchFamily="-110" charset="-128"/>
                <a:cs typeface="ＭＳ Ｐゴシック" pitchFamily="-110" charset="-128"/>
              </a:rPr>
              <a:t>• Confidential phone records</a:t>
            </a:r>
          </a:p>
          <a:p>
            <a:pPr eaLnBrk="1" hangingPunct="1">
              <a:defRPr/>
            </a:pPr>
            <a:endParaRPr lang="en-US" sz="1200" b="0" kern="1200" dirty="0">
              <a:solidFill>
                <a:schemeClr val="tx1"/>
              </a:solidFill>
              <a:latin typeface="Arial" pitchFamily="-110" charset="0"/>
              <a:ea typeface="ＭＳ Ｐゴシック" pitchFamily="-110" charset="-128"/>
              <a:cs typeface="ＭＳ Ｐゴシック" pitchFamily="-110" charset="-128"/>
            </a:endParaRPr>
          </a:p>
          <a:p>
            <a:pPr eaLnBrk="1" hangingPunct="1">
              <a:defRPr/>
            </a:pPr>
            <a:r>
              <a:rPr lang="en-US" sz="1200" b="0" kern="1200" dirty="0">
                <a:solidFill>
                  <a:schemeClr val="tx1"/>
                </a:solidFill>
                <a:latin typeface="Arial" pitchFamily="-110" charset="0"/>
                <a:ea typeface="ＭＳ Ｐゴシック" pitchFamily="-110" charset="-128"/>
                <a:cs typeface="ＭＳ Ｐゴシック" pitchFamily="-110" charset="-128"/>
              </a:rPr>
              <a:t>• Customer and employee information, such as name, Social Security number,</a:t>
            </a:r>
          </a:p>
          <a:p>
            <a:pPr eaLnBrk="1" hangingPunct="1">
              <a:defRPr/>
            </a:pPr>
            <a:r>
              <a:rPr lang="en-US" sz="1200" b="0" kern="1200" dirty="0">
                <a:solidFill>
                  <a:schemeClr val="tx1"/>
                </a:solidFill>
                <a:latin typeface="Arial" pitchFamily="-110" charset="0"/>
                <a:ea typeface="ＭＳ Ｐゴシック" pitchFamily="-110" charset="-128"/>
                <a:cs typeface="ＭＳ Ｐゴシック" pitchFamily="-110" charset="-128"/>
              </a:rPr>
              <a:t>bank account information, credit card information</a:t>
            </a:r>
          </a:p>
          <a:p>
            <a:pPr eaLnBrk="1" hangingPunct="1">
              <a:defRPr/>
            </a:pPr>
            <a:endParaRPr lang="en-US" sz="1200" b="0" kern="1200" dirty="0">
              <a:solidFill>
                <a:schemeClr val="tx1"/>
              </a:solidFill>
              <a:latin typeface="Arial" pitchFamily="-110" charset="0"/>
              <a:ea typeface="ＭＳ Ｐゴシック" pitchFamily="-110" charset="-128"/>
              <a:cs typeface="ＭＳ Ｐゴシック" pitchFamily="-110" charset="-128"/>
            </a:endParaRPr>
          </a:p>
          <a:p>
            <a:pPr eaLnBrk="1" hangingPunct="1">
              <a:defRPr/>
            </a:pPr>
            <a:r>
              <a:rPr lang="en-US" sz="1200" b="0" kern="1200" dirty="0">
                <a:solidFill>
                  <a:schemeClr val="tx1"/>
                </a:solidFill>
                <a:latin typeface="Arial" pitchFamily="-110" charset="0"/>
                <a:ea typeface="ＭＳ Ｐゴシック" pitchFamily="-110" charset="-128"/>
                <a:cs typeface="ＭＳ Ｐゴシック" pitchFamily="-110" charset="-128"/>
              </a:rPr>
              <a:t>• Proprietary product information</a:t>
            </a:r>
          </a:p>
          <a:p>
            <a:pPr eaLnBrk="1" hangingPunct="1">
              <a:defRPr/>
            </a:pPr>
            <a:endParaRPr lang="en-US" sz="1200" b="0" kern="1200" dirty="0">
              <a:solidFill>
                <a:schemeClr val="tx1"/>
              </a:solidFill>
              <a:latin typeface="Arial" pitchFamily="-110" charset="0"/>
              <a:ea typeface="ＭＳ Ｐゴシック" pitchFamily="-110" charset="-128"/>
              <a:cs typeface="ＭＳ Ｐゴシック" pitchFamily="-110" charset="-128"/>
            </a:endParaRPr>
          </a:p>
          <a:p>
            <a:pPr eaLnBrk="1" hangingPunct="1">
              <a:defRPr/>
            </a:pPr>
            <a:r>
              <a:rPr lang="en-US" sz="1200" b="0" kern="1200" dirty="0">
                <a:solidFill>
                  <a:schemeClr val="tx1"/>
                </a:solidFill>
                <a:latin typeface="Arial" pitchFamily="-110" charset="0"/>
                <a:ea typeface="ＭＳ Ｐゴシック" pitchFamily="-110" charset="-128"/>
                <a:cs typeface="ＭＳ Ｐゴシック" pitchFamily="-110" charset="-128"/>
              </a:rPr>
              <a:t>• Health care information and medical records</a:t>
            </a:r>
            <a:endParaRPr lang="en-VN" dirty="0"/>
          </a:p>
        </p:txBody>
      </p:sp>
      <p:sp>
        <p:nvSpPr>
          <p:cNvPr id="4" name="Slide Number Placeholder 3"/>
          <p:cNvSpPr>
            <a:spLocks noGrp="1"/>
          </p:cNvSpPr>
          <p:nvPr>
            <p:ph type="sldNum" sz="quarter" idx="5"/>
          </p:nvPr>
        </p:nvSpPr>
        <p:spPr/>
        <p:txBody>
          <a:bodyPr/>
          <a:lstStyle/>
          <a:p>
            <a:pPr>
              <a:defRPr/>
            </a:pPr>
            <a:fld id="{FDBB92BD-4FB2-4752-9630-50DA799E77E9}" type="slidenum">
              <a:rPr lang="de-DE" altLang="en-US" smtClean="0"/>
              <a:pPr>
                <a:defRPr/>
              </a:pPr>
              <a:t>41</a:t>
            </a:fld>
            <a:endParaRPr lang="de-DE" altLang="en-US"/>
          </a:p>
        </p:txBody>
      </p:sp>
    </p:spTree>
    <p:extLst>
      <p:ext uri="{BB962C8B-B14F-4D97-AF65-F5344CB8AC3E}">
        <p14:creationId xmlns:p14="http://schemas.microsoft.com/office/powerpoint/2010/main" val="840564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sz="1200" dirty="0"/>
              <a:t>Harmonising: </a:t>
            </a:r>
            <a:r>
              <a:rPr lang="en-GB" altLang="en-US" sz="1200" dirty="0" err="1"/>
              <a:t>cân</a:t>
            </a:r>
            <a:r>
              <a:rPr lang="en-GB" altLang="en-US" sz="1200" dirty="0"/>
              <a:t> </a:t>
            </a:r>
            <a:r>
              <a:rPr lang="en-GB" altLang="en-US" sz="1200" dirty="0" err="1"/>
              <a:t>đối</a:t>
            </a:r>
            <a:r>
              <a:rPr lang="en-GB" altLang="en-US" sz="1200" dirty="0"/>
              <a:t>, </a:t>
            </a:r>
            <a:r>
              <a:rPr lang="en-GB" altLang="en-US" sz="1200" dirty="0" err="1"/>
              <a:t>hài</a:t>
            </a:r>
            <a:r>
              <a:rPr lang="en-GB" altLang="en-US" sz="1200" dirty="0"/>
              <a:t> </a:t>
            </a:r>
            <a:r>
              <a:rPr lang="en-GB" altLang="en-US" sz="1200" dirty="0" err="1"/>
              <a:t>hoà</a:t>
            </a:r>
            <a:endParaRPr lang="en-VN" dirty="0"/>
          </a:p>
        </p:txBody>
      </p:sp>
      <p:sp>
        <p:nvSpPr>
          <p:cNvPr id="4" name="Slide Number Placeholder 3"/>
          <p:cNvSpPr>
            <a:spLocks noGrp="1"/>
          </p:cNvSpPr>
          <p:nvPr>
            <p:ph type="sldNum" sz="quarter" idx="5"/>
          </p:nvPr>
        </p:nvSpPr>
        <p:spPr/>
        <p:txBody>
          <a:bodyPr/>
          <a:lstStyle/>
          <a:p>
            <a:pPr>
              <a:defRPr/>
            </a:pPr>
            <a:fld id="{FDBB92BD-4FB2-4752-9630-50DA799E77E9}" type="slidenum">
              <a:rPr lang="de-DE" altLang="en-US" smtClean="0"/>
              <a:pPr>
                <a:defRPr/>
              </a:pPr>
              <a:t>42</a:t>
            </a:fld>
            <a:endParaRPr lang="de-DE" altLang="en-US"/>
          </a:p>
        </p:txBody>
      </p:sp>
    </p:spTree>
    <p:extLst>
      <p:ext uri="{BB962C8B-B14F-4D97-AF65-F5344CB8AC3E}">
        <p14:creationId xmlns:p14="http://schemas.microsoft.com/office/powerpoint/2010/main" val="2654113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dirty="0">
                <a:solidFill>
                  <a:schemeClr val="tx1"/>
                </a:solidFill>
                <a:effectLst/>
                <a:latin typeface="Times" pitchFamily="18" charset="0"/>
                <a:ea typeface="+mn-ea"/>
                <a:cs typeface="+mn-cs"/>
              </a:rPr>
              <a:t>P3P được phát triển bởi Hiệp hội Web toàn cầu (World Wide Web Consortium - W3C). </a:t>
            </a:r>
            <a:r>
              <a:rPr lang="vi-VN" sz="1200" b="1" i="0" u="none" strike="noStrike" kern="1200" dirty="0">
                <a:solidFill>
                  <a:schemeClr val="tx1"/>
                </a:solidFill>
                <a:effectLst/>
                <a:latin typeface="Times" pitchFamily="18" charset="0"/>
                <a:ea typeface="+mn-ea"/>
                <a:cs typeface="+mn-cs"/>
              </a:rPr>
              <a:t>Giao thức an toàn thông tin cá nhân (Platform for Privacy Preferences Project - P3P) là một giao thức cho phép các trang web công bố ý định sử dụng thông tin thu thập được về người dùng trình duyệt web, được thiết kế để cung cấp cho người dùng nhiều quyền kiểm soát thông tin cá nhân của họ hơn khi duyệt web</a:t>
            </a:r>
            <a:endParaRPr lang="en-VN" dirty="0"/>
          </a:p>
        </p:txBody>
      </p:sp>
      <p:sp>
        <p:nvSpPr>
          <p:cNvPr id="4" name="Slide Number Placeholder 3"/>
          <p:cNvSpPr>
            <a:spLocks noGrp="1"/>
          </p:cNvSpPr>
          <p:nvPr>
            <p:ph type="sldNum" sz="quarter" idx="5"/>
          </p:nvPr>
        </p:nvSpPr>
        <p:spPr/>
        <p:txBody>
          <a:bodyPr/>
          <a:lstStyle/>
          <a:p>
            <a:pPr>
              <a:defRPr/>
            </a:pPr>
            <a:fld id="{FDBB92BD-4FB2-4752-9630-50DA799E77E9}" type="slidenum">
              <a:rPr lang="de-DE" altLang="en-US" smtClean="0"/>
              <a:pPr>
                <a:defRPr/>
              </a:pPr>
              <a:t>47</a:t>
            </a:fld>
            <a:endParaRPr lang="de-DE" altLang="en-US"/>
          </a:p>
        </p:txBody>
      </p:sp>
    </p:spTree>
    <p:extLst>
      <p:ext uri="{BB962C8B-B14F-4D97-AF65-F5344CB8AC3E}">
        <p14:creationId xmlns:p14="http://schemas.microsoft.com/office/powerpoint/2010/main" val="1236981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r>
              <a:rPr lang="en-VN" dirty="0"/>
              <a:t>tipulate: qui định</a:t>
            </a:r>
          </a:p>
        </p:txBody>
      </p:sp>
      <p:sp>
        <p:nvSpPr>
          <p:cNvPr id="4" name="Slide Number Placeholder 3"/>
          <p:cNvSpPr>
            <a:spLocks noGrp="1"/>
          </p:cNvSpPr>
          <p:nvPr>
            <p:ph type="sldNum" sz="quarter" idx="5"/>
          </p:nvPr>
        </p:nvSpPr>
        <p:spPr/>
        <p:txBody>
          <a:bodyPr/>
          <a:lstStyle/>
          <a:p>
            <a:pPr>
              <a:defRPr/>
            </a:pPr>
            <a:fld id="{FDBB92BD-4FB2-4752-9630-50DA799E77E9}" type="slidenum">
              <a:rPr lang="de-DE" altLang="en-US" smtClean="0"/>
              <a:pPr>
                <a:defRPr/>
              </a:pPr>
              <a:t>49</a:t>
            </a:fld>
            <a:endParaRPr lang="de-DE" altLang="en-US"/>
          </a:p>
        </p:txBody>
      </p:sp>
    </p:spTree>
    <p:extLst>
      <p:ext uri="{BB962C8B-B14F-4D97-AF65-F5344CB8AC3E}">
        <p14:creationId xmlns:p14="http://schemas.microsoft.com/office/powerpoint/2010/main" val="3361738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eaLnBrk="1" hangingPunct="1">
              <a:defRPr/>
            </a:pPr>
            <a:r>
              <a:rPr lang="en-US" b="0" dirty="0">
                <a:ea typeface="+mn-ea"/>
                <a:cs typeface="+mn-cs"/>
              </a:rPr>
              <a:t>In some cases, an organization can function with a relatively simple collection of files of</a:t>
            </a:r>
          </a:p>
          <a:p>
            <a:pPr eaLnBrk="1" hangingPunct="1">
              <a:defRPr/>
            </a:pPr>
            <a:r>
              <a:rPr lang="en-US" b="0" dirty="0">
                <a:ea typeface="+mn-ea"/>
                <a:cs typeface="+mn-cs"/>
              </a:rPr>
              <a:t>data. Each file may contain text (e.g., copies of memos and reports) or numerical data</a:t>
            </a:r>
          </a:p>
          <a:p>
            <a:pPr eaLnBrk="1" hangingPunct="1">
              <a:defRPr/>
            </a:pPr>
            <a:r>
              <a:rPr lang="en-US" b="0" dirty="0">
                <a:ea typeface="+mn-ea"/>
                <a:cs typeface="+mn-cs"/>
              </a:rPr>
              <a:t>(e.g., spreadsheets). A more elaborate file consists of a set of records. However, for an</a:t>
            </a:r>
          </a:p>
          <a:p>
            <a:pPr eaLnBrk="1" hangingPunct="1">
              <a:defRPr/>
            </a:pPr>
            <a:r>
              <a:rPr lang="en-US" b="0" dirty="0">
                <a:ea typeface="+mn-ea"/>
                <a:cs typeface="+mn-cs"/>
              </a:rPr>
              <a:t>organization of any appreciable size, a more complex structure known as a database</a:t>
            </a:r>
          </a:p>
          <a:p>
            <a:pPr eaLnBrk="1" hangingPunct="1">
              <a:defRPr/>
            </a:pPr>
            <a:r>
              <a:rPr lang="en-US" b="0" dirty="0">
                <a:ea typeface="+mn-ea"/>
                <a:cs typeface="+mn-cs"/>
              </a:rPr>
              <a:t>is required. A </a:t>
            </a:r>
            <a:r>
              <a:rPr lang="en-US" b="1" dirty="0">
                <a:ea typeface="+mn-ea"/>
                <a:cs typeface="+mn-cs"/>
              </a:rPr>
              <a:t>database</a:t>
            </a:r>
            <a:r>
              <a:rPr lang="en-US" b="0" dirty="0">
                <a:ea typeface="+mn-ea"/>
                <a:cs typeface="+mn-cs"/>
              </a:rPr>
              <a:t> is a structured collection of data stored for use by one or more</a:t>
            </a:r>
          </a:p>
          <a:p>
            <a:pPr eaLnBrk="1" hangingPunct="1">
              <a:defRPr/>
            </a:pPr>
            <a:r>
              <a:rPr lang="en-US" b="0" dirty="0">
                <a:ea typeface="+mn-ea"/>
                <a:cs typeface="+mn-cs"/>
              </a:rPr>
              <a:t>applications. In addition to data, a database contains the relationships between data</a:t>
            </a:r>
          </a:p>
          <a:p>
            <a:pPr eaLnBrk="1" hangingPunct="1">
              <a:defRPr/>
            </a:pPr>
            <a:r>
              <a:rPr lang="en-US" b="0" dirty="0">
                <a:ea typeface="+mn-ea"/>
                <a:cs typeface="+mn-cs"/>
              </a:rPr>
              <a:t>items and groups of data items. As an example of the distinction between data files</a:t>
            </a:r>
          </a:p>
          <a:p>
            <a:pPr eaLnBrk="1" hangingPunct="1">
              <a:defRPr/>
            </a:pPr>
            <a:r>
              <a:rPr lang="en-US" b="0" dirty="0">
                <a:ea typeface="+mn-ea"/>
                <a:cs typeface="+mn-cs"/>
              </a:rPr>
              <a:t>and a database, consider the following. A simple personnel file might consist of a set</a:t>
            </a:r>
          </a:p>
          <a:p>
            <a:pPr eaLnBrk="1" hangingPunct="1">
              <a:defRPr/>
            </a:pPr>
            <a:r>
              <a:rPr lang="en-US" b="0" dirty="0">
                <a:ea typeface="+mn-ea"/>
                <a:cs typeface="+mn-cs"/>
              </a:rPr>
              <a:t>of records, one for each employee. Each record gives the employee’s name, address,</a:t>
            </a:r>
          </a:p>
          <a:p>
            <a:pPr eaLnBrk="1" hangingPunct="1">
              <a:defRPr/>
            </a:pPr>
            <a:r>
              <a:rPr lang="en-US" b="0" dirty="0">
                <a:ea typeface="+mn-ea"/>
                <a:cs typeface="+mn-cs"/>
              </a:rPr>
              <a:t>date of birth, position, salary, and other details needed by the personnel department.</a:t>
            </a:r>
          </a:p>
          <a:p>
            <a:pPr eaLnBrk="1" hangingPunct="1">
              <a:defRPr/>
            </a:pPr>
            <a:r>
              <a:rPr lang="en-US" b="0" dirty="0">
                <a:ea typeface="+mn-ea"/>
                <a:cs typeface="+mn-cs"/>
              </a:rPr>
              <a:t>A personnel database includes a personnel file, as just described. It may also</a:t>
            </a:r>
          </a:p>
          <a:p>
            <a:pPr eaLnBrk="1" hangingPunct="1">
              <a:defRPr/>
            </a:pPr>
            <a:r>
              <a:rPr lang="en-US" b="0" dirty="0">
                <a:ea typeface="+mn-ea"/>
                <a:cs typeface="+mn-cs"/>
              </a:rPr>
              <a:t>include a time and attendance file, showing for each week the hours worked by each</a:t>
            </a:r>
          </a:p>
          <a:p>
            <a:pPr eaLnBrk="1" hangingPunct="1">
              <a:defRPr/>
            </a:pPr>
            <a:r>
              <a:rPr lang="en-US" b="0" dirty="0">
                <a:ea typeface="+mn-ea"/>
                <a:cs typeface="+mn-cs"/>
              </a:rPr>
              <a:t>employee. With a database organization, these two files are tied together so that a</a:t>
            </a:r>
          </a:p>
          <a:p>
            <a:pPr eaLnBrk="1" hangingPunct="1">
              <a:defRPr/>
            </a:pPr>
            <a:r>
              <a:rPr lang="en-US" b="0" dirty="0">
                <a:ea typeface="+mn-ea"/>
                <a:cs typeface="+mn-cs"/>
              </a:rPr>
              <a:t>payroll program can extract the information about time worked and salary for each</a:t>
            </a:r>
          </a:p>
          <a:p>
            <a:pPr eaLnBrk="1" hangingPunct="1">
              <a:defRPr/>
            </a:pPr>
            <a:r>
              <a:rPr lang="en-US" b="0" dirty="0">
                <a:ea typeface="+mn-ea"/>
                <a:cs typeface="+mn-cs"/>
              </a:rPr>
              <a:t>employee to generate paychecks.</a:t>
            </a:r>
          </a:p>
          <a:p>
            <a:pPr eaLnBrk="1" hangingPunct="1">
              <a:defRPr/>
            </a:pPr>
            <a:endParaRPr lang="en-US" b="0" dirty="0">
              <a:ea typeface="+mn-ea"/>
              <a:cs typeface="+mn-cs"/>
            </a:endParaRPr>
          </a:p>
          <a:p>
            <a:pPr eaLnBrk="1" hangingPunct="1">
              <a:defRPr/>
            </a:pPr>
            <a:r>
              <a:rPr lang="en-US" b="0" dirty="0">
                <a:ea typeface="+mn-ea"/>
                <a:cs typeface="+mn-cs"/>
              </a:rPr>
              <a:t>Accompanying the database is a </a:t>
            </a:r>
            <a:r>
              <a:rPr lang="en-US" b="1" dirty="0">
                <a:ea typeface="+mn-ea"/>
                <a:cs typeface="+mn-cs"/>
              </a:rPr>
              <a:t>database management system (DBMS) </a:t>
            </a:r>
            <a:r>
              <a:rPr lang="en-US" b="0" dirty="0">
                <a:ea typeface="+mn-ea"/>
                <a:cs typeface="+mn-cs"/>
              </a:rPr>
              <a:t>,</a:t>
            </a:r>
          </a:p>
          <a:p>
            <a:pPr eaLnBrk="1" hangingPunct="1">
              <a:defRPr/>
            </a:pPr>
            <a:r>
              <a:rPr lang="en-US" b="0" dirty="0">
                <a:ea typeface="+mn-ea"/>
                <a:cs typeface="+mn-cs"/>
              </a:rPr>
              <a:t>which is a suite of programs for constructing and maintaining the database and for</a:t>
            </a:r>
          </a:p>
          <a:p>
            <a:pPr eaLnBrk="1" hangingPunct="1">
              <a:defRPr/>
            </a:pPr>
            <a:r>
              <a:rPr lang="en-US" b="0" dirty="0">
                <a:ea typeface="+mn-ea"/>
                <a:cs typeface="+mn-cs"/>
              </a:rPr>
              <a:t>offering ad hoc query facilities to multiple users and applications. A </a:t>
            </a:r>
            <a:r>
              <a:rPr lang="en-US" b="1" dirty="0">
                <a:ea typeface="+mn-ea"/>
                <a:cs typeface="+mn-cs"/>
              </a:rPr>
              <a:t>query language</a:t>
            </a:r>
          </a:p>
          <a:p>
            <a:pPr eaLnBrk="1" hangingPunct="1">
              <a:defRPr/>
            </a:pPr>
            <a:r>
              <a:rPr lang="en-US" b="0" dirty="0">
                <a:ea typeface="+mn-ea"/>
                <a:cs typeface="+mn-cs"/>
              </a:rPr>
              <a:t>provides a uniform interface to the database for users and applications.</a:t>
            </a:r>
          </a:p>
        </p:txBody>
      </p:sp>
      <p:sp>
        <p:nvSpPr>
          <p:cNvPr id="20484" name="Slide Number Placeholder 3"/>
          <p:cNvSpPr>
            <a:spLocks noGrp="1"/>
          </p:cNvSpPr>
          <p:nvPr>
            <p:ph type="sldNum" sz="quarter" idx="5"/>
          </p:nvPr>
        </p:nvSpPr>
        <p:spPr>
          <a:noFill/>
        </p:spPr>
        <p:txBody>
          <a:bodyPr/>
          <a:lstStyle/>
          <a:p>
            <a:fld id="{57534C4E-6EB5-0E47-99EC-F05CF0F9BF2D}" type="slidenum">
              <a:rPr lang="en-AU" smtClean="0">
                <a:latin typeface="Arial" pitchFamily="-109" charset="0"/>
              </a:rPr>
              <a:pPr/>
              <a:t>9</a:t>
            </a:fld>
            <a:endParaRPr lang="en-AU">
              <a:latin typeface="Arial" pitchFamily="-109" charset="0"/>
            </a:endParaRPr>
          </a:p>
        </p:txBody>
      </p:sp>
    </p:spTree>
    <p:extLst>
      <p:ext uri="{BB962C8B-B14F-4D97-AF65-F5344CB8AC3E}">
        <p14:creationId xmlns:p14="http://schemas.microsoft.com/office/powerpoint/2010/main" val="2463624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19EC4AFC-7EF6-5F47-8AE9-243CF4D01AEF}" type="slidenum">
              <a:rPr lang="en-AU">
                <a:latin typeface="Arial" pitchFamily="-109" charset="0"/>
              </a:rPr>
              <a:pPr/>
              <a:t>10</a:t>
            </a:fld>
            <a:endParaRPr lang="en-AU">
              <a:latin typeface="Arial" pitchFamily="-109"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en-US" dirty="0">
                <a:latin typeface="Arial" pitchFamily="-109" charset="0"/>
                <a:ea typeface="ＭＳ Ｐゴシック" pitchFamily="-109" charset="-128"/>
                <a:cs typeface="ＭＳ Ｐゴシック" pitchFamily="-109" charset="-128"/>
              </a:rPr>
              <a:t>Figure 5.1 provides a simplified block diagram of a DBMS architecture. Database</a:t>
            </a:r>
          </a:p>
          <a:p>
            <a:pPr eaLnBrk="1" hangingPunct="1"/>
            <a:r>
              <a:rPr lang="en-US" dirty="0">
                <a:latin typeface="Arial" pitchFamily="-109" charset="0"/>
                <a:ea typeface="ＭＳ Ｐゴシック" pitchFamily="-109" charset="-128"/>
                <a:cs typeface="ＭＳ Ｐゴシック" pitchFamily="-109" charset="-128"/>
              </a:rPr>
              <a:t>designers and administrators make use of a data definition language (DDL) to define</a:t>
            </a:r>
          </a:p>
          <a:p>
            <a:pPr eaLnBrk="1" hangingPunct="1"/>
            <a:r>
              <a:rPr lang="en-US" dirty="0">
                <a:latin typeface="Arial" pitchFamily="-109" charset="0"/>
                <a:ea typeface="ＭＳ Ｐゴシック" pitchFamily="-109" charset="-128"/>
                <a:cs typeface="ＭＳ Ｐゴシック" pitchFamily="-109" charset="-128"/>
              </a:rPr>
              <a:t>the database logical structure and procedural properties, which are represented by</a:t>
            </a:r>
          </a:p>
          <a:p>
            <a:pPr eaLnBrk="1" hangingPunct="1"/>
            <a:r>
              <a:rPr lang="en-US" dirty="0">
                <a:latin typeface="Arial" pitchFamily="-109" charset="0"/>
                <a:ea typeface="ＭＳ Ｐゴシック" pitchFamily="-109" charset="-128"/>
                <a:cs typeface="ＭＳ Ｐゴシック" pitchFamily="-109" charset="-128"/>
              </a:rPr>
              <a:t>a set of database description tables. A data manipulation language (DML) provides</a:t>
            </a:r>
          </a:p>
          <a:p>
            <a:pPr eaLnBrk="1" hangingPunct="1"/>
            <a:r>
              <a:rPr lang="en-US" dirty="0">
                <a:latin typeface="Arial" pitchFamily="-109" charset="0"/>
                <a:ea typeface="ＭＳ Ｐゴシック" pitchFamily="-109" charset="-128"/>
                <a:cs typeface="ＭＳ Ｐゴシック" pitchFamily="-109" charset="-128"/>
              </a:rPr>
              <a:t>a powerful set of tools for application developers. Query languages are declarative</a:t>
            </a:r>
          </a:p>
          <a:p>
            <a:pPr eaLnBrk="1" hangingPunct="1"/>
            <a:r>
              <a:rPr lang="en-US" dirty="0">
                <a:latin typeface="Arial" pitchFamily="-109" charset="0"/>
                <a:ea typeface="ＭＳ Ｐゴシック" pitchFamily="-109" charset="-128"/>
                <a:cs typeface="ＭＳ Ｐゴシック" pitchFamily="-109" charset="-128"/>
              </a:rPr>
              <a:t>languages designed to support end users. The database management system makes</a:t>
            </a:r>
          </a:p>
          <a:p>
            <a:pPr eaLnBrk="1" hangingPunct="1"/>
            <a:r>
              <a:rPr lang="en-US" dirty="0">
                <a:latin typeface="Arial" pitchFamily="-109" charset="0"/>
                <a:ea typeface="ＭＳ Ｐゴシック" pitchFamily="-109" charset="-128"/>
                <a:cs typeface="ＭＳ Ｐゴシック" pitchFamily="-109" charset="-128"/>
              </a:rPr>
              <a:t>use of the database description tables to manage the physical database. The interface</a:t>
            </a:r>
          </a:p>
          <a:p>
            <a:pPr eaLnBrk="1" hangingPunct="1"/>
            <a:r>
              <a:rPr lang="en-US" dirty="0">
                <a:latin typeface="Arial" pitchFamily="-109" charset="0"/>
                <a:ea typeface="ＭＳ Ｐゴシック" pitchFamily="-109" charset="-128"/>
                <a:cs typeface="ＭＳ Ｐゴシック" pitchFamily="-109" charset="-128"/>
              </a:rPr>
              <a:t>to the database is through a file manager module and a transaction manager module.</a:t>
            </a:r>
          </a:p>
          <a:p>
            <a:pPr eaLnBrk="1" hangingPunct="1"/>
            <a:r>
              <a:rPr lang="en-US" dirty="0">
                <a:latin typeface="Arial" pitchFamily="-109" charset="0"/>
                <a:ea typeface="ＭＳ Ｐゴシック" pitchFamily="-109" charset="-128"/>
                <a:cs typeface="ＭＳ Ｐゴシック" pitchFamily="-109" charset="-128"/>
              </a:rPr>
              <a:t>In addition to the database description table, two other tables support the DBMS.</a:t>
            </a:r>
          </a:p>
          <a:p>
            <a:pPr eaLnBrk="1" hangingPunct="1"/>
            <a:r>
              <a:rPr lang="en-US" dirty="0">
                <a:latin typeface="Arial" pitchFamily="-109" charset="0"/>
                <a:ea typeface="ＭＳ Ｐゴシック" pitchFamily="-109" charset="-128"/>
                <a:cs typeface="ＭＳ Ｐゴシック" pitchFamily="-109" charset="-128"/>
              </a:rPr>
              <a:t>The DBMS uses authorization tables to ensure the user has permission to execute</a:t>
            </a:r>
          </a:p>
          <a:p>
            <a:pPr eaLnBrk="1" hangingPunct="1"/>
            <a:r>
              <a:rPr lang="en-US" dirty="0">
                <a:latin typeface="Arial" pitchFamily="-109" charset="0"/>
                <a:ea typeface="ＭＳ Ｐゴシック" pitchFamily="-109" charset="-128"/>
                <a:cs typeface="ＭＳ Ｐゴシック" pitchFamily="-109" charset="-128"/>
              </a:rPr>
              <a:t>the query language statement on the database. The concurrent access table prevents</a:t>
            </a:r>
          </a:p>
          <a:p>
            <a:pPr eaLnBrk="1" hangingPunct="1"/>
            <a:r>
              <a:rPr lang="en-US" dirty="0">
                <a:latin typeface="Arial" pitchFamily="-109" charset="0"/>
                <a:ea typeface="ＭＳ Ｐゴシック" pitchFamily="-109" charset="-128"/>
                <a:cs typeface="ＭＳ Ｐゴシック" pitchFamily="-109" charset="-128"/>
              </a:rPr>
              <a:t>conflicts when simultaneous, conflicting commands are executed.</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Database systems provide efficient access to large volumes of data and are vital</a:t>
            </a:r>
          </a:p>
          <a:p>
            <a:pPr eaLnBrk="1" hangingPunct="1"/>
            <a:r>
              <a:rPr lang="en-US" dirty="0">
                <a:latin typeface="Arial" pitchFamily="-109" charset="0"/>
                <a:ea typeface="ＭＳ Ｐゴシック" pitchFamily="-109" charset="-128"/>
                <a:cs typeface="ＭＳ Ｐゴシック" pitchFamily="-109" charset="-128"/>
              </a:rPr>
              <a:t>to the operation of many organizations. Because of their complexity and criticality,</a:t>
            </a:r>
          </a:p>
          <a:p>
            <a:pPr eaLnBrk="1" hangingPunct="1"/>
            <a:r>
              <a:rPr lang="en-US" dirty="0">
                <a:latin typeface="Arial" pitchFamily="-109" charset="0"/>
                <a:ea typeface="ＭＳ Ｐゴシック" pitchFamily="-109" charset="-128"/>
                <a:cs typeface="ＭＳ Ｐゴシック" pitchFamily="-109" charset="-128"/>
              </a:rPr>
              <a:t>database systems generate security requirements that are beyond the capability of</a:t>
            </a:r>
          </a:p>
          <a:p>
            <a:pPr eaLnBrk="1" hangingPunct="1"/>
            <a:r>
              <a:rPr lang="en-US" dirty="0">
                <a:latin typeface="Arial" pitchFamily="-109" charset="0"/>
                <a:ea typeface="ＭＳ Ｐゴシック" pitchFamily="-109" charset="-128"/>
                <a:cs typeface="ＭＳ Ｐゴシック" pitchFamily="-109" charset="-128"/>
              </a:rPr>
              <a:t>typical OS-based security mechanisms or stand-alone security packages.</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Operating system security mechanisms typically control read and write</a:t>
            </a:r>
          </a:p>
          <a:p>
            <a:pPr eaLnBrk="1" hangingPunct="1"/>
            <a:r>
              <a:rPr lang="en-US" dirty="0">
                <a:latin typeface="Arial" pitchFamily="-109" charset="0"/>
                <a:ea typeface="ＭＳ Ｐゴシック" pitchFamily="-109" charset="-128"/>
                <a:cs typeface="ＭＳ Ｐゴシック" pitchFamily="-109" charset="-128"/>
              </a:rPr>
              <a:t>access to entire files. So they could be used to allow a user to read or to write any</a:t>
            </a:r>
          </a:p>
          <a:p>
            <a:pPr eaLnBrk="1" hangingPunct="1"/>
            <a:r>
              <a:rPr lang="en-US" dirty="0">
                <a:latin typeface="Arial" pitchFamily="-109" charset="0"/>
                <a:ea typeface="ＭＳ Ｐゴシック" pitchFamily="-109" charset="-128"/>
                <a:cs typeface="ＭＳ Ｐゴシック" pitchFamily="-109" charset="-128"/>
              </a:rPr>
              <a:t>information in, for example, a personnel file. But they could not be used to limit</a:t>
            </a:r>
          </a:p>
          <a:p>
            <a:pPr eaLnBrk="1" hangingPunct="1"/>
            <a:r>
              <a:rPr lang="en-US" dirty="0">
                <a:latin typeface="Arial" pitchFamily="-109" charset="0"/>
                <a:ea typeface="ＭＳ Ｐゴシック" pitchFamily="-109" charset="-128"/>
                <a:cs typeface="ＭＳ Ｐゴシック" pitchFamily="-109" charset="-128"/>
              </a:rPr>
              <a:t>access to specific records or fields in that file. A DBMS typically does allow this type</a:t>
            </a:r>
          </a:p>
          <a:p>
            <a:pPr eaLnBrk="1" hangingPunct="1"/>
            <a:r>
              <a:rPr lang="en-US" dirty="0">
                <a:latin typeface="Arial" pitchFamily="-109" charset="0"/>
                <a:ea typeface="ＭＳ Ｐゴシック" pitchFamily="-109" charset="-128"/>
                <a:cs typeface="ＭＳ Ｐゴシック" pitchFamily="-109" charset="-128"/>
              </a:rPr>
              <a:t>of more detailed access control to be specified. It also usually enables access controls</a:t>
            </a:r>
          </a:p>
          <a:p>
            <a:pPr eaLnBrk="1" hangingPunct="1"/>
            <a:r>
              <a:rPr lang="en-US" dirty="0">
                <a:latin typeface="Arial" pitchFamily="-109" charset="0"/>
                <a:ea typeface="ＭＳ Ｐゴシック" pitchFamily="-109" charset="-128"/>
                <a:cs typeface="ＭＳ Ｐゴシック" pitchFamily="-109" charset="-128"/>
              </a:rPr>
              <a:t>to be specified over a wider range of commands, such as to select, insert, update, or</a:t>
            </a:r>
          </a:p>
          <a:p>
            <a:pPr eaLnBrk="1" hangingPunct="1"/>
            <a:r>
              <a:rPr lang="en-US" dirty="0">
                <a:latin typeface="Arial" pitchFamily="-109" charset="0"/>
                <a:ea typeface="ＭＳ Ｐゴシック" pitchFamily="-109" charset="-128"/>
                <a:cs typeface="ＭＳ Ｐゴシック" pitchFamily="-109" charset="-128"/>
              </a:rPr>
              <a:t>delete specified items in the database. Thus, security services and mechanisms are</a:t>
            </a:r>
          </a:p>
          <a:p>
            <a:pPr eaLnBrk="1" hangingPunct="1"/>
            <a:r>
              <a:rPr lang="en-US" dirty="0">
                <a:latin typeface="Arial" pitchFamily="-109" charset="0"/>
                <a:ea typeface="ＭＳ Ｐゴシック" pitchFamily="-109" charset="-128"/>
                <a:cs typeface="ＭＳ Ｐゴシック" pitchFamily="-109" charset="-128"/>
              </a:rPr>
              <a:t>needed that are designed specifically for, and integrated with, database systems.</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248610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349E7852-0CE3-1F42-AE1F-2C6BEDCEB64F}" type="slidenum">
              <a:rPr lang="en-AU">
                <a:latin typeface="Arial" pitchFamily="-109" charset="0"/>
              </a:rPr>
              <a:pPr/>
              <a:t>11</a:t>
            </a:fld>
            <a:endParaRPr lang="en-AU">
              <a:latin typeface="Arial" pitchFamily="-109"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dirty="0">
                <a:latin typeface="Arial" pitchFamily="-109" charset="0"/>
                <a:ea typeface="ＭＳ Ｐゴシック" pitchFamily="-109" charset="-128"/>
                <a:cs typeface="ＭＳ Ｐゴシック" pitchFamily="-109" charset="-128"/>
              </a:rPr>
              <a:t>The basic building block of a relational database is a table of data, consisting of rows</a:t>
            </a:r>
          </a:p>
          <a:p>
            <a:pPr eaLnBrk="1" hangingPunct="1"/>
            <a:r>
              <a:rPr lang="en-US" dirty="0">
                <a:latin typeface="Arial" pitchFamily="-109" charset="0"/>
                <a:ea typeface="ＭＳ Ｐゴシック" pitchFamily="-109" charset="-128"/>
                <a:cs typeface="ＭＳ Ｐゴシック" pitchFamily="-109" charset="-128"/>
              </a:rPr>
              <a:t>and columns, similar to a spreadsheet. Each column holds a particular type of data,</a:t>
            </a:r>
          </a:p>
          <a:p>
            <a:pPr eaLnBrk="1" hangingPunct="1"/>
            <a:r>
              <a:rPr lang="en-US" dirty="0">
                <a:latin typeface="Arial" pitchFamily="-109" charset="0"/>
                <a:ea typeface="ＭＳ Ｐゴシック" pitchFamily="-109" charset="-128"/>
                <a:cs typeface="ＭＳ Ｐゴシック" pitchFamily="-109" charset="-128"/>
              </a:rPr>
              <a:t>while each row contains a specific value for each column. Ideally, the table has at</a:t>
            </a:r>
          </a:p>
          <a:p>
            <a:pPr eaLnBrk="1" hangingPunct="1"/>
            <a:r>
              <a:rPr lang="en-US" dirty="0">
                <a:latin typeface="Arial" pitchFamily="-109" charset="0"/>
                <a:ea typeface="ＭＳ Ｐゴシック" pitchFamily="-109" charset="-128"/>
                <a:cs typeface="ＭＳ Ｐゴシック" pitchFamily="-109" charset="-128"/>
              </a:rPr>
              <a:t>least one column in which each value is unique, thus serving as an identifier for a</a:t>
            </a:r>
          </a:p>
          <a:p>
            <a:pPr eaLnBrk="1" hangingPunct="1"/>
            <a:r>
              <a:rPr lang="en-US" dirty="0">
                <a:latin typeface="Arial" pitchFamily="-109" charset="0"/>
                <a:ea typeface="ＭＳ Ｐゴシック" pitchFamily="-109" charset="-128"/>
                <a:cs typeface="ＭＳ Ｐゴシック" pitchFamily="-109" charset="-128"/>
              </a:rPr>
              <a:t>given entry. For example, a typical telephone directory contains one entry for each</a:t>
            </a:r>
          </a:p>
          <a:p>
            <a:pPr eaLnBrk="1" hangingPunct="1"/>
            <a:r>
              <a:rPr lang="en-US" dirty="0">
                <a:latin typeface="Arial" pitchFamily="-109" charset="0"/>
                <a:ea typeface="ＭＳ Ｐゴシック" pitchFamily="-109" charset="-128"/>
                <a:cs typeface="ＭＳ Ｐゴシック" pitchFamily="-109" charset="-128"/>
              </a:rPr>
              <a:t>subscriber, with columns for name, telephone number, and address. Such a table is</a:t>
            </a:r>
          </a:p>
          <a:p>
            <a:pPr eaLnBrk="1" hangingPunct="1"/>
            <a:r>
              <a:rPr lang="en-US" dirty="0">
                <a:latin typeface="Arial" pitchFamily="-109" charset="0"/>
                <a:ea typeface="ＭＳ Ｐゴシック" pitchFamily="-109" charset="-128"/>
                <a:cs typeface="ＭＳ Ｐゴシック" pitchFamily="-109" charset="-128"/>
              </a:rPr>
              <a:t>called a flat file because it is a single two-dimensional (rows and columns) file. In a</a:t>
            </a:r>
          </a:p>
          <a:p>
            <a:pPr eaLnBrk="1" hangingPunct="1"/>
            <a:r>
              <a:rPr lang="en-US" dirty="0">
                <a:latin typeface="Arial" pitchFamily="-109" charset="0"/>
                <a:ea typeface="ＭＳ Ｐゴシック" pitchFamily="-109" charset="-128"/>
                <a:cs typeface="ＭＳ Ｐゴシック" pitchFamily="-109" charset="-128"/>
              </a:rPr>
              <a:t>flat file, all of the data are stored in a single table. For the telephone directory, there</a:t>
            </a:r>
          </a:p>
          <a:p>
            <a:pPr eaLnBrk="1" hangingPunct="1"/>
            <a:r>
              <a:rPr lang="en-US" dirty="0">
                <a:latin typeface="Arial" pitchFamily="-109" charset="0"/>
                <a:ea typeface="ＭＳ Ｐゴシック" pitchFamily="-109" charset="-128"/>
                <a:cs typeface="ＭＳ Ｐゴシック" pitchFamily="-109" charset="-128"/>
              </a:rPr>
              <a:t>might be a number of subscribers with the same name, but the telephone numbers</a:t>
            </a:r>
          </a:p>
          <a:p>
            <a:pPr eaLnBrk="1" hangingPunct="1"/>
            <a:r>
              <a:rPr lang="en-US" dirty="0">
                <a:latin typeface="Arial" pitchFamily="-109" charset="0"/>
                <a:ea typeface="ＭＳ Ｐゴシック" pitchFamily="-109" charset="-128"/>
                <a:cs typeface="ＭＳ Ｐゴシック" pitchFamily="-109" charset="-128"/>
              </a:rPr>
              <a:t>should be unique, so that the telephone number serves as a unique identifier for a</a:t>
            </a:r>
          </a:p>
          <a:p>
            <a:pPr eaLnBrk="1" hangingPunct="1"/>
            <a:r>
              <a:rPr lang="en-US" dirty="0">
                <a:latin typeface="Arial" pitchFamily="-109" charset="0"/>
                <a:ea typeface="ＭＳ Ｐゴシック" pitchFamily="-109" charset="-128"/>
                <a:cs typeface="ＭＳ Ｐゴシック" pitchFamily="-109" charset="-128"/>
              </a:rPr>
              <a:t>row. However, two or more people sharing the same phone number might each be</a:t>
            </a:r>
          </a:p>
          <a:p>
            <a:pPr eaLnBrk="1" hangingPunct="1"/>
            <a:r>
              <a:rPr lang="en-US" dirty="0">
                <a:latin typeface="Arial" pitchFamily="-109" charset="0"/>
                <a:ea typeface="ＭＳ Ｐゴシック" pitchFamily="-109" charset="-128"/>
                <a:cs typeface="ＭＳ Ｐゴシック" pitchFamily="-109" charset="-128"/>
              </a:rPr>
              <a:t>listed in the directory. To continue to hold all of the data for the telephone directory</a:t>
            </a:r>
          </a:p>
          <a:p>
            <a:pPr eaLnBrk="1" hangingPunct="1"/>
            <a:r>
              <a:rPr lang="en-US" dirty="0">
                <a:latin typeface="Arial" pitchFamily="-109" charset="0"/>
                <a:ea typeface="ＭＳ Ｐゴシック" pitchFamily="-109" charset="-128"/>
                <a:cs typeface="ＭＳ Ｐゴシック" pitchFamily="-109" charset="-128"/>
              </a:rPr>
              <a:t>in a single table and to provide for a unique identifier for each row, we could require</a:t>
            </a:r>
          </a:p>
          <a:p>
            <a:pPr eaLnBrk="1" hangingPunct="1"/>
            <a:r>
              <a:rPr lang="en-US" dirty="0">
                <a:latin typeface="Arial" pitchFamily="-109" charset="0"/>
                <a:ea typeface="ＭＳ Ｐゴシック" pitchFamily="-109" charset="-128"/>
                <a:cs typeface="ＭＳ Ｐゴシック" pitchFamily="-109" charset="-128"/>
              </a:rPr>
              <a:t>a separate column for secondary subscriber, tertiary subscriber, and so on. The result</a:t>
            </a:r>
          </a:p>
          <a:p>
            <a:pPr eaLnBrk="1" hangingPunct="1"/>
            <a:r>
              <a:rPr lang="en-US" dirty="0">
                <a:latin typeface="Arial" pitchFamily="-109" charset="0"/>
                <a:ea typeface="ＭＳ Ｐゴシック" pitchFamily="-109" charset="-128"/>
                <a:cs typeface="ＭＳ Ｐゴシック" pitchFamily="-109" charset="-128"/>
              </a:rPr>
              <a:t>would be that for each telephone number in use, there is a single entry in the table.</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The drawback of using a single table is that some of the column positions for</a:t>
            </a:r>
          </a:p>
          <a:p>
            <a:pPr eaLnBrk="1" hangingPunct="1"/>
            <a:r>
              <a:rPr lang="en-US" dirty="0">
                <a:latin typeface="Arial" pitchFamily="-109" charset="0"/>
                <a:ea typeface="ＭＳ Ｐゴシック" pitchFamily="-109" charset="-128"/>
                <a:cs typeface="ＭＳ Ｐゴシック" pitchFamily="-109" charset="-128"/>
              </a:rPr>
              <a:t>a given row may be blank (not used). Also, any time a new service or new type of</a:t>
            </a:r>
          </a:p>
          <a:p>
            <a:pPr eaLnBrk="1" hangingPunct="1"/>
            <a:r>
              <a:rPr lang="en-US" dirty="0">
                <a:latin typeface="Arial" pitchFamily="-109" charset="0"/>
                <a:ea typeface="ＭＳ Ｐゴシック" pitchFamily="-109" charset="-128"/>
                <a:cs typeface="ＭＳ Ｐゴシック" pitchFamily="-109" charset="-128"/>
              </a:rPr>
              <a:t>information is incorporated in the database, more columns must be added and the</a:t>
            </a:r>
          </a:p>
          <a:p>
            <a:pPr eaLnBrk="1" hangingPunct="1"/>
            <a:r>
              <a:rPr lang="en-US" dirty="0">
                <a:latin typeface="Arial" pitchFamily="-109" charset="0"/>
                <a:ea typeface="ＭＳ Ｐゴシック" pitchFamily="-109" charset="-128"/>
                <a:cs typeface="ＭＳ Ｐゴシック" pitchFamily="-109" charset="-128"/>
              </a:rPr>
              <a:t>database and accompanying software must be redesigned and rebuilt.</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The relational database structure enables the creation of multiple tables</a:t>
            </a:r>
          </a:p>
          <a:p>
            <a:pPr eaLnBrk="1" hangingPunct="1"/>
            <a:r>
              <a:rPr lang="en-US" dirty="0">
                <a:latin typeface="Arial" pitchFamily="-109" charset="0"/>
                <a:ea typeface="ＭＳ Ｐゴシック" pitchFamily="-109" charset="-128"/>
                <a:cs typeface="ＭＳ Ｐゴシック" pitchFamily="-109" charset="-128"/>
              </a:rPr>
              <a:t>tied together by a unique identifier that is present in all tables.</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Users and applications use a relational query language to access the database.</a:t>
            </a:r>
          </a:p>
          <a:p>
            <a:pPr eaLnBrk="1" hangingPunct="1"/>
            <a:r>
              <a:rPr lang="en-US" dirty="0">
                <a:latin typeface="Arial" pitchFamily="-109" charset="0"/>
                <a:ea typeface="ＭＳ Ｐゴシック" pitchFamily="-109" charset="-128"/>
                <a:cs typeface="ＭＳ Ｐゴシック" pitchFamily="-109" charset="-128"/>
              </a:rPr>
              <a:t>The query language uses declarative statements rather than the procedural</a:t>
            </a:r>
          </a:p>
          <a:p>
            <a:pPr eaLnBrk="1" hangingPunct="1"/>
            <a:r>
              <a:rPr lang="en-US" dirty="0">
                <a:latin typeface="Arial" pitchFamily="-109" charset="0"/>
                <a:ea typeface="ＭＳ Ｐゴシック" pitchFamily="-109" charset="-128"/>
                <a:cs typeface="ＭＳ Ｐゴシック" pitchFamily="-109" charset="-128"/>
              </a:rPr>
              <a:t>instructions of a programming language. In essence, the query language allows</a:t>
            </a:r>
          </a:p>
          <a:p>
            <a:pPr eaLnBrk="1" hangingPunct="1"/>
            <a:r>
              <a:rPr lang="en-US" dirty="0">
                <a:latin typeface="Arial" pitchFamily="-109" charset="0"/>
                <a:ea typeface="ＭＳ Ｐゴシック" pitchFamily="-109" charset="-128"/>
                <a:cs typeface="ＭＳ Ｐゴシック" pitchFamily="-109" charset="-128"/>
              </a:rPr>
              <a:t>the user to request selected items of data from all records that fit a given set of</a:t>
            </a:r>
          </a:p>
          <a:p>
            <a:pPr eaLnBrk="1" hangingPunct="1"/>
            <a:r>
              <a:rPr lang="en-US" dirty="0">
                <a:latin typeface="Arial" pitchFamily="-109" charset="0"/>
                <a:ea typeface="ＭＳ Ｐゴシック" pitchFamily="-109" charset="-128"/>
                <a:cs typeface="ＭＳ Ｐゴシック" pitchFamily="-109" charset="-128"/>
              </a:rPr>
              <a:t>criteria. The software then figures out how to extract the requested data from one</a:t>
            </a:r>
          </a:p>
          <a:p>
            <a:pPr eaLnBrk="1" hangingPunct="1"/>
            <a:r>
              <a:rPr lang="en-US" dirty="0">
                <a:latin typeface="Arial" pitchFamily="-109" charset="0"/>
                <a:ea typeface="ＭＳ Ｐゴシック" pitchFamily="-109" charset="-128"/>
                <a:cs typeface="ＭＳ Ｐゴシック" pitchFamily="-109" charset="-128"/>
              </a:rPr>
              <a:t>or more tables. For example, a telephone company representative could retrieve a</a:t>
            </a:r>
          </a:p>
          <a:p>
            <a:pPr eaLnBrk="1" hangingPunct="1"/>
            <a:r>
              <a:rPr lang="en-US" dirty="0">
                <a:latin typeface="Arial" pitchFamily="-109" charset="0"/>
                <a:ea typeface="ＭＳ Ｐゴシック" pitchFamily="-109" charset="-128"/>
                <a:cs typeface="ＭＳ Ｐゴシック" pitchFamily="-109" charset="-128"/>
              </a:rPr>
              <a:t>subscriber’s billing information as well as the status of special services or the latest</a:t>
            </a:r>
          </a:p>
          <a:p>
            <a:pPr eaLnBrk="1" hangingPunct="1"/>
            <a:r>
              <a:rPr lang="en-US" dirty="0">
                <a:latin typeface="Arial" pitchFamily="-109" charset="0"/>
                <a:ea typeface="ＭＳ Ｐゴシック" pitchFamily="-109" charset="-128"/>
                <a:cs typeface="ＭＳ Ｐゴシック" pitchFamily="-109" charset="-128"/>
              </a:rPr>
              <a:t>payment received, all displayed on one screen.</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901410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42B6F4B2-5D2B-E642-9BAE-A549C860A4AE}" type="slidenum">
              <a:rPr lang="en-AU">
                <a:latin typeface="Arial" pitchFamily="-109" charset="0"/>
              </a:rPr>
              <a:pPr/>
              <a:t>12</a:t>
            </a:fld>
            <a:endParaRPr lang="en-AU">
              <a:latin typeface="Arial" pitchFamily="-109"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dirty="0">
                <a:latin typeface="Arial" pitchFamily="-109" charset="0"/>
                <a:ea typeface="ＭＳ Ｐゴシック" pitchFamily="-109" charset="-128"/>
                <a:cs typeface="ＭＳ Ｐゴシック" pitchFamily="-109" charset="-128"/>
              </a:rPr>
              <a:t>Figure 5.2 shows</a:t>
            </a:r>
          </a:p>
          <a:p>
            <a:pPr eaLnBrk="1" hangingPunct="1"/>
            <a:r>
              <a:rPr lang="en-US" dirty="0">
                <a:latin typeface="Arial" pitchFamily="-109" charset="0"/>
                <a:ea typeface="ＭＳ Ｐゴシック" pitchFamily="-109" charset="-128"/>
                <a:cs typeface="ＭＳ Ｐゴシック" pitchFamily="-109" charset="-128"/>
              </a:rPr>
              <a:t>how new services and features can be added to the telephone database without</a:t>
            </a:r>
          </a:p>
          <a:p>
            <a:pPr eaLnBrk="1" hangingPunct="1"/>
            <a:r>
              <a:rPr lang="en-US" dirty="0">
                <a:latin typeface="Arial" pitchFamily="-109" charset="0"/>
                <a:ea typeface="ＭＳ Ｐゴシック" pitchFamily="-109" charset="-128"/>
                <a:cs typeface="ＭＳ Ｐゴシック" pitchFamily="-109" charset="-128"/>
              </a:rPr>
              <a:t>reconstructing the main table. In this example, there is a primary table with</a:t>
            </a:r>
          </a:p>
          <a:p>
            <a:pPr eaLnBrk="1" hangingPunct="1"/>
            <a:r>
              <a:rPr lang="en-US" dirty="0">
                <a:latin typeface="Arial" pitchFamily="-109" charset="0"/>
                <a:ea typeface="ＭＳ Ｐゴシック" pitchFamily="-109" charset="-128"/>
                <a:cs typeface="ＭＳ Ｐゴシック" pitchFamily="-109" charset="-128"/>
              </a:rPr>
              <a:t>basic information for each telephone number. The telephone number serves as</a:t>
            </a:r>
          </a:p>
          <a:p>
            <a:pPr eaLnBrk="1" hangingPunct="1"/>
            <a:r>
              <a:rPr lang="en-US" dirty="0">
                <a:latin typeface="Arial" pitchFamily="-109" charset="0"/>
                <a:ea typeface="ＭＳ Ｐゴシック" pitchFamily="-109" charset="-128"/>
                <a:cs typeface="ＭＳ Ｐゴシック" pitchFamily="-109" charset="-128"/>
              </a:rPr>
              <a:t>a primary key. The database administrator can then define a new table with a</a:t>
            </a:r>
          </a:p>
          <a:p>
            <a:pPr eaLnBrk="1" hangingPunct="1"/>
            <a:r>
              <a:rPr lang="en-US" dirty="0">
                <a:latin typeface="Arial" pitchFamily="-109" charset="0"/>
                <a:ea typeface="ＭＳ Ｐゴシック" pitchFamily="-109" charset="-128"/>
                <a:cs typeface="ＭＳ Ｐゴシック" pitchFamily="-109" charset="-128"/>
              </a:rPr>
              <a:t>column for the primary key and other columns for other information.</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805194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DE68060-81AE-774B-9BF5-797AD70F3115}" type="slidenum">
              <a:rPr lang="en-AU">
                <a:latin typeface="Arial" pitchFamily="-109" charset="0"/>
              </a:rPr>
              <a:pPr/>
              <a:t>13</a:t>
            </a:fld>
            <a:endParaRPr lang="en-AU">
              <a:latin typeface="Arial" pitchFamily="-109"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b="0" dirty="0">
                <a:latin typeface="Arial" pitchFamily="-109" charset="0"/>
                <a:ea typeface="ＭＳ Ｐゴシック" pitchFamily="-109" charset="-128"/>
                <a:cs typeface="ＭＳ Ｐゴシック" pitchFamily="-109" charset="-128"/>
              </a:rPr>
              <a:t>In relational database parlance, the basic building block is a </a:t>
            </a:r>
            <a:r>
              <a:rPr lang="en-US" b="1" dirty="0">
                <a:latin typeface="Arial" pitchFamily="-109" charset="0"/>
                <a:ea typeface="ＭＳ Ｐゴシック" pitchFamily="-109" charset="-128"/>
                <a:cs typeface="ＭＳ Ｐゴシック" pitchFamily="-109" charset="-128"/>
              </a:rPr>
              <a:t>relation</a:t>
            </a:r>
            <a:r>
              <a:rPr lang="en-US" b="0" dirty="0">
                <a:latin typeface="Arial" pitchFamily="-109" charset="0"/>
                <a:ea typeface="ＭＳ Ｐゴシック" pitchFamily="-109" charset="-128"/>
                <a:cs typeface="ＭＳ Ｐゴシック" pitchFamily="-109" charset="-128"/>
              </a:rPr>
              <a:t> , which is a</a:t>
            </a:r>
          </a:p>
          <a:p>
            <a:pPr eaLnBrk="1" hangingPunct="1"/>
            <a:r>
              <a:rPr lang="en-US" b="0" dirty="0">
                <a:latin typeface="Arial" pitchFamily="-109" charset="0"/>
                <a:ea typeface="ＭＳ Ｐゴシック" pitchFamily="-109" charset="-128"/>
                <a:cs typeface="ＭＳ Ｐゴシック" pitchFamily="-109" charset="-128"/>
              </a:rPr>
              <a:t>flat table. Rows are referred to as </a:t>
            </a:r>
            <a:r>
              <a:rPr lang="en-US" b="1" dirty="0">
                <a:latin typeface="Arial" pitchFamily="-109" charset="0"/>
                <a:ea typeface="ＭＳ Ｐゴシック" pitchFamily="-109" charset="-128"/>
                <a:cs typeface="ＭＳ Ｐゴシック" pitchFamily="-109" charset="-128"/>
              </a:rPr>
              <a:t>tuples </a:t>
            </a:r>
            <a:r>
              <a:rPr lang="en-US" b="0" dirty="0">
                <a:latin typeface="Arial" pitchFamily="-109" charset="0"/>
                <a:ea typeface="ＭＳ Ｐゴシック" pitchFamily="-109" charset="-128"/>
                <a:cs typeface="ＭＳ Ｐゴシック" pitchFamily="-109" charset="-128"/>
              </a:rPr>
              <a:t>, and columns are referred to as </a:t>
            </a:r>
            <a:r>
              <a:rPr lang="en-US" b="1" dirty="0">
                <a:latin typeface="Arial" pitchFamily="-109" charset="0"/>
                <a:ea typeface="ＭＳ Ｐゴシック" pitchFamily="-109" charset="-128"/>
                <a:cs typeface="ＭＳ Ｐゴシック" pitchFamily="-109" charset="-128"/>
              </a:rPr>
              <a:t>attributes</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A </a:t>
            </a:r>
            <a:r>
              <a:rPr lang="en-US" b="1" dirty="0">
                <a:latin typeface="Arial" pitchFamily="-109" charset="0"/>
                <a:ea typeface="ＭＳ Ｐゴシック" pitchFamily="-109" charset="-128"/>
                <a:cs typeface="ＭＳ Ｐゴシック" pitchFamily="-109" charset="-128"/>
              </a:rPr>
              <a:t>primary key </a:t>
            </a:r>
            <a:r>
              <a:rPr lang="en-US" b="0" dirty="0">
                <a:latin typeface="Arial" pitchFamily="-109" charset="0"/>
                <a:ea typeface="ＭＳ Ｐゴシック" pitchFamily="-109" charset="-128"/>
                <a:cs typeface="ＭＳ Ｐゴシック" pitchFamily="-109" charset="-128"/>
              </a:rPr>
              <a:t>is defined to be a portion of a row used to uniquely</a:t>
            </a:r>
          </a:p>
          <a:p>
            <a:pPr eaLnBrk="1" hangingPunct="1"/>
            <a:r>
              <a:rPr lang="en-US" b="0" dirty="0">
                <a:latin typeface="Arial" pitchFamily="-109" charset="0"/>
                <a:ea typeface="ＭＳ Ｐゴシック" pitchFamily="-109" charset="-128"/>
                <a:cs typeface="ＭＳ Ｐゴシック" pitchFamily="-109" charset="-128"/>
              </a:rPr>
              <a:t>identify a row in a table; the primary key consists of one or more column names.</a:t>
            </a:r>
          </a:p>
          <a:p>
            <a:pPr eaLnBrk="1" hangingPunct="1"/>
            <a:r>
              <a:rPr lang="en-US" b="0" dirty="0">
                <a:latin typeface="Arial" pitchFamily="-109" charset="0"/>
                <a:ea typeface="ＭＳ Ｐゴシック" pitchFamily="-109" charset="-128"/>
                <a:cs typeface="ＭＳ Ｐゴシック" pitchFamily="-109" charset="-128"/>
              </a:rPr>
              <a:t>In the example of Figure 5.2 , a single attribute, </a:t>
            </a:r>
            <a:r>
              <a:rPr lang="en-US" b="0" dirty="0" err="1">
                <a:latin typeface="Arial" pitchFamily="-109" charset="0"/>
                <a:ea typeface="ＭＳ Ｐゴシック" pitchFamily="-109" charset="-128"/>
                <a:cs typeface="ＭＳ Ｐゴシック" pitchFamily="-109" charset="-128"/>
              </a:rPr>
              <a:t>PhoneNumber</a:t>
            </a:r>
            <a:r>
              <a:rPr lang="en-US" b="0" dirty="0">
                <a:latin typeface="Arial" pitchFamily="-109" charset="0"/>
                <a:ea typeface="ＭＳ Ｐゴシック" pitchFamily="-109" charset="-128"/>
                <a:cs typeface="ＭＳ Ｐゴシック" pitchFamily="-109" charset="-128"/>
              </a:rPr>
              <a:t>, is sufficient to</a:t>
            </a:r>
          </a:p>
          <a:p>
            <a:pPr eaLnBrk="1" hangingPunct="1"/>
            <a:r>
              <a:rPr lang="en-US" b="0" dirty="0">
                <a:latin typeface="Arial" pitchFamily="-109" charset="0"/>
                <a:ea typeface="ＭＳ Ｐゴシック" pitchFamily="-109" charset="-128"/>
                <a:cs typeface="ＭＳ Ｐゴシック" pitchFamily="-109" charset="-128"/>
              </a:rPr>
              <a:t>uniquely identify a row in a particular table.</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To create a relationship between two tables, the attributes that define the</a:t>
            </a:r>
          </a:p>
          <a:p>
            <a:pPr eaLnBrk="1" hangingPunct="1"/>
            <a:r>
              <a:rPr lang="en-US" b="0" dirty="0">
                <a:latin typeface="Arial" pitchFamily="-109" charset="0"/>
                <a:ea typeface="ＭＳ Ｐゴシック" pitchFamily="-109" charset="-128"/>
                <a:cs typeface="ＭＳ Ｐゴシック" pitchFamily="-109" charset="-128"/>
              </a:rPr>
              <a:t>primary key in one table must appear as attributes in another table, where they are</a:t>
            </a:r>
          </a:p>
          <a:p>
            <a:pPr eaLnBrk="1" hangingPunct="1"/>
            <a:r>
              <a:rPr lang="en-US" b="0" dirty="0">
                <a:latin typeface="Arial" pitchFamily="-109" charset="0"/>
                <a:ea typeface="ＭＳ Ｐゴシック" pitchFamily="-109" charset="-128"/>
                <a:cs typeface="ＭＳ Ｐゴシック" pitchFamily="-109" charset="-128"/>
              </a:rPr>
              <a:t>referred to as a </a:t>
            </a:r>
            <a:r>
              <a:rPr lang="en-US" b="1" dirty="0">
                <a:latin typeface="Arial" pitchFamily="-109" charset="0"/>
                <a:ea typeface="ＭＳ Ｐゴシック" pitchFamily="-109" charset="-128"/>
                <a:cs typeface="ＭＳ Ｐゴシック" pitchFamily="-109" charset="-128"/>
              </a:rPr>
              <a:t>foreign key </a:t>
            </a:r>
            <a:r>
              <a:rPr lang="en-US" b="0" dirty="0">
                <a:latin typeface="Arial" pitchFamily="-109" charset="0"/>
                <a:ea typeface="ＭＳ Ｐゴシック" pitchFamily="-109" charset="-128"/>
                <a:cs typeface="ＭＳ Ｐゴシック" pitchFamily="-109" charset="-128"/>
              </a:rPr>
              <a:t>. Whereas the value of a primary key must be unique</a:t>
            </a:r>
          </a:p>
          <a:p>
            <a:pPr eaLnBrk="1" hangingPunct="1"/>
            <a:r>
              <a:rPr lang="en-US" b="0" dirty="0">
                <a:latin typeface="Arial" pitchFamily="-109" charset="0"/>
                <a:ea typeface="ＭＳ Ｐゴシック" pitchFamily="-109" charset="-128"/>
                <a:cs typeface="ＭＳ Ｐゴシック" pitchFamily="-109" charset="-128"/>
              </a:rPr>
              <a:t>for each tuple (row) of its table, a foreign key value can appear multiple times in</a:t>
            </a:r>
          </a:p>
          <a:p>
            <a:pPr eaLnBrk="1" hangingPunct="1"/>
            <a:r>
              <a:rPr lang="en-US" b="0" dirty="0">
                <a:latin typeface="Arial" pitchFamily="-109" charset="0"/>
                <a:ea typeface="ＭＳ Ｐゴシック" pitchFamily="-109" charset="-128"/>
                <a:cs typeface="ＭＳ Ｐゴシック" pitchFamily="-109" charset="-128"/>
              </a:rPr>
              <a:t>a table, so that there is a one-to-many relationship between a row in the table with</a:t>
            </a:r>
          </a:p>
          <a:p>
            <a:pPr eaLnBrk="1" hangingPunct="1"/>
            <a:r>
              <a:rPr lang="en-US" b="0" dirty="0">
                <a:latin typeface="Arial" pitchFamily="-109" charset="0"/>
                <a:ea typeface="ＭＳ Ｐゴシック" pitchFamily="-109" charset="-128"/>
                <a:cs typeface="ＭＳ Ｐゴシック" pitchFamily="-109" charset="-128"/>
              </a:rPr>
              <a:t>the primary key and rows in the table with the foreign key.</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A view is a virtual table. In essence, a view is the result of a query that returns</a:t>
            </a:r>
          </a:p>
          <a:p>
            <a:pPr eaLnBrk="1" hangingPunct="1"/>
            <a:r>
              <a:rPr lang="en-US" b="0" dirty="0">
                <a:latin typeface="Arial" pitchFamily="-109" charset="0"/>
                <a:ea typeface="ＭＳ Ｐゴシック" pitchFamily="-109" charset="-128"/>
                <a:cs typeface="ＭＳ Ｐゴシック" pitchFamily="-109" charset="-128"/>
              </a:rPr>
              <a:t>selected rows and columns from one or more tables.</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Views are often used for security purposes. A view can provide restricted access to a</a:t>
            </a:r>
          </a:p>
          <a:p>
            <a:pPr eaLnBrk="1" hangingPunct="1"/>
            <a:r>
              <a:rPr lang="en-US" b="0" dirty="0">
                <a:latin typeface="Arial" pitchFamily="-109" charset="0"/>
                <a:ea typeface="ＭＳ Ｐゴシック" pitchFamily="-109" charset="-128"/>
                <a:cs typeface="ＭＳ Ｐゴシック" pitchFamily="-109" charset="-128"/>
              </a:rPr>
              <a:t>relational database so that a user or application only has access to certain rows or columns.</a:t>
            </a:r>
            <a:endParaRPr lang="en-US" b="0"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968975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Basic Terminology for Relational Databases</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15</a:t>
            </a:fld>
            <a:endParaRPr lang="en-AU"/>
          </a:p>
        </p:txBody>
      </p:sp>
    </p:spTree>
    <p:extLst>
      <p:ext uri="{BB962C8B-B14F-4D97-AF65-F5344CB8AC3E}">
        <p14:creationId xmlns:p14="http://schemas.microsoft.com/office/powerpoint/2010/main" val="3988398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 abstract model of a relational database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table is shown as Figure 5.3. There are </a:t>
            </a:r>
            <a:r>
              <a:rPr lang="en-US" sz="1200" b="0" i="1" u="none" strike="noStrike" kern="1200" baseline="0" dirty="0">
                <a:solidFill>
                  <a:schemeClr val="tx1"/>
                </a:solidFill>
                <a:latin typeface="Arial" pitchFamily="-110" charset="0"/>
                <a:ea typeface="ＭＳ Ｐゴシック" pitchFamily="-110" charset="-128"/>
                <a:cs typeface="ＭＳ Ｐゴシック" pitchFamily="-110" charset="-128"/>
              </a:rPr>
              <a:t>N</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individuals, or entities, in the table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t>
            </a:r>
            <a:r>
              <a:rPr lang="en-US" sz="1200" b="0" i="1" u="none" strike="noStrike" kern="1200" baseline="0" dirty="0">
                <a:solidFill>
                  <a:schemeClr val="tx1"/>
                </a:solidFill>
                <a:latin typeface="Arial" pitchFamily="-110" charset="0"/>
                <a:ea typeface="ＭＳ Ｐゴシック" pitchFamily="-110" charset="-128"/>
                <a:cs typeface="ＭＳ Ｐゴシック" pitchFamily="-110" charset="-128"/>
              </a:rPr>
              <a:t>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attributes. Each attribute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A</a:t>
            </a:r>
            <a:r>
              <a:rPr lang="en-US" sz="1200" b="0" i="1" u="none" strike="noStrike" kern="1200" baseline="-25000" dirty="0" err="1">
                <a:solidFill>
                  <a:schemeClr val="tx1"/>
                </a:solidFill>
                <a:latin typeface="Arial" pitchFamily="-110" charset="0"/>
                <a:ea typeface="ＭＳ Ｐゴシック" pitchFamily="-110" charset="-128"/>
                <a:cs typeface="ＭＳ Ｐゴシック" pitchFamily="-110" charset="-128"/>
              </a:rPr>
              <a:t>j</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has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A</a:t>
            </a:r>
            <a:r>
              <a:rPr lang="en-US" sz="1200" b="0" i="1" u="none" strike="noStrike" kern="1200" baseline="-25000" dirty="0" err="1">
                <a:solidFill>
                  <a:schemeClr val="tx1"/>
                </a:solidFill>
                <a:latin typeface="Arial" pitchFamily="-110" charset="0"/>
                <a:ea typeface="ＭＳ Ｐゴシック" pitchFamily="-110" charset="-128"/>
                <a:cs typeface="ＭＳ Ｐゴシック" pitchFamily="-110" charset="-128"/>
              </a:rPr>
              <a:t>j</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 possible values, with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x</a:t>
            </a:r>
            <a:r>
              <a:rPr lang="en-US" sz="1200" b="0" i="1" u="none" strike="noStrike" kern="1200" baseline="-25000" dirty="0" err="1">
                <a:solidFill>
                  <a:schemeClr val="tx1"/>
                </a:solidFill>
                <a:latin typeface="Arial" pitchFamily="-110" charset="0"/>
                <a:ea typeface="ＭＳ Ｐゴシック" pitchFamily="-110" charset="-128"/>
                <a:cs typeface="ＭＳ Ｐゴシック" pitchFamily="-110" charset="-128"/>
              </a:rPr>
              <a:t>ij</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denoting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value of attribute </a:t>
            </a:r>
            <a:r>
              <a:rPr lang="en-US" sz="1200" b="0" i="1" u="none" strike="noStrike" kern="1200" baseline="0" dirty="0">
                <a:solidFill>
                  <a:schemeClr val="tx1"/>
                </a:solidFill>
                <a:latin typeface="Arial" pitchFamily="-110" charset="0"/>
                <a:ea typeface="ＭＳ Ｐゴシック" pitchFamily="-110" charset="-128"/>
                <a:cs typeface="ＭＳ Ｐゴシック" pitchFamily="-110" charset="-128"/>
              </a:rPr>
              <a:t>j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for entity </a:t>
            </a:r>
            <a:r>
              <a:rPr lang="en-US" sz="1200" b="0" i="1" u="none" strike="noStrike" kern="1200" baseline="0" dirty="0" err="1">
                <a:solidFill>
                  <a:schemeClr val="tx1"/>
                </a:solidFill>
                <a:latin typeface="Arial" pitchFamily="-110" charset="0"/>
                <a:ea typeface="ＭＳ Ｐゴシック" pitchFamily="-110" charset="-128"/>
                <a:cs typeface="ＭＳ Ｐゴシック" pitchFamily="-110" charset="-128"/>
              </a:rPr>
              <a:t>i</a:t>
            </a:r>
            <a:r>
              <a:rPr lang="en-US" sz="1200" b="0" i="1"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16</a:t>
            </a:fld>
            <a:endParaRPr lang="en-AU"/>
          </a:p>
        </p:txBody>
      </p:sp>
    </p:spTree>
    <p:extLst>
      <p:ext uri="{BB962C8B-B14F-4D97-AF65-F5344CB8AC3E}">
        <p14:creationId xmlns:p14="http://schemas.microsoft.com/office/powerpoint/2010/main" val="4051053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0DF36489-DBA9-A943-B7AE-CDDB5A4708C7}" type="slidenum">
              <a:rPr lang="en-AU">
                <a:latin typeface="Arial" pitchFamily="-109" charset="0"/>
              </a:rPr>
              <a:pPr/>
              <a:t>17</a:t>
            </a:fld>
            <a:endParaRPr lang="en-AU">
              <a:latin typeface="Arial" pitchFamily="-109"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Figure 5.4a provides a relational database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example.In</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Department table, the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department ID (</a:t>
            </a:r>
            <a:r>
              <a:rPr lang="en-US" sz="1200" b="0" i="1" u="none" strike="noStrike" kern="1200" baseline="0" dirty="0">
                <a:solidFill>
                  <a:schemeClr val="tx1"/>
                </a:solidFill>
                <a:latin typeface="Arial" pitchFamily="-110" charset="0"/>
                <a:ea typeface="ＭＳ Ｐゴシック" pitchFamily="-110" charset="-128"/>
                <a:cs typeface="ＭＳ Ｐゴシック" pitchFamily="-110" charset="-128"/>
              </a:rPr>
              <a:t>Did</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is the primary key;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each value is unique. This table gives the ID, name, and account number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department. The Employee table contains the name, salary code, employee ID,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phone number of each employee. The Employee table also indicates the department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which each employee is assigned by including </a:t>
            </a:r>
            <a:r>
              <a:rPr lang="en-US" sz="1200" b="0" i="1" u="none" strike="noStrike" kern="1200" baseline="0" dirty="0">
                <a:solidFill>
                  <a:schemeClr val="tx1"/>
                </a:solidFill>
                <a:latin typeface="Arial" pitchFamily="-110" charset="0"/>
                <a:ea typeface="ＭＳ Ｐゴシック" pitchFamily="-110" charset="-128"/>
                <a:cs typeface="ＭＳ Ｐゴシック" pitchFamily="-110" charset="-128"/>
              </a:rPr>
              <a:t>Did</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0" i="1" u="none" strike="noStrike" kern="1200" baseline="0" dirty="0">
                <a:solidFill>
                  <a:schemeClr val="tx1"/>
                </a:solidFill>
                <a:latin typeface="Arial" pitchFamily="-110" charset="0"/>
                <a:ea typeface="ＭＳ Ｐゴシック" pitchFamily="-110" charset="-128"/>
                <a:cs typeface="ＭＳ Ｐゴシック" pitchFamily="-110" charset="-128"/>
              </a:rPr>
              <a:t>Did</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is identified as a foreign key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provides the relationship between the Employee table and the Department table.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A </a:t>
            </a:r>
            <a:r>
              <a:rPr lang="en-US" sz="1200" b="1" kern="1200" dirty="0">
                <a:solidFill>
                  <a:schemeClr val="tx1"/>
                </a:solidFill>
                <a:effectLst/>
                <a:latin typeface="Arial" pitchFamily="-110" charset="0"/>
                <a:ea typeface="ＭＳ Ｐゴシック" pitchFamily="-110" charset="-128"/>
                <a:cs typeface="ＭＳ Ｐゴシック" pitchFamily="-110" charset="-128"/>
              </a:rPr>
              <a:t>view </a:t>
            </a:r>
            <a:r>
              <a:rPr lang="en-US" sz="1200" kern="1200" dirty="0">
                <a:solidFill>
                  <a:schemeClr val="tx1"/>
                </a:solidFill>
                <a:effectLst/>
                <a:latin typeface="Arial" pitchFamily="-110" charset="0"/>
                <a:ea typeface="ＭＳ Ｐゴシック" pitchFamily="-110" charset="-128"/>
                <a:cs typeface="ＭＳ Ｐゴシック" pitchFamily="-110" charset="-128"/>
              </a:rPr>
              <a:t> is a virtual table. In essence, a view is the result of a query that returns</a:t>
            </a:r>
          </a:p>
          <a:p>
            <a:r>
              <a:rPr lang="en-US" sz="1200" kern="1200" dirty="0">
                <a:solidFill>
                  <a:schemeClr val="tx1"/>
                </a:solidFill>
                <a:effectLst/>
                <a:latin typeface="Arial" pitchFamily="-110" charset="0"/>
                <a:ea typeface="ＭＳ Ｐゴシック" pitchFamily="-110" charset="-128"/>
                <a:cs typeface="ＭＳ Ｐゴシック" pitchFamily="-110" charset="-128"/>
              </a:rPr>
              <a:t>selected rows and columns from one or more tables.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5.4b is a view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includes the employee name, ID, and phone number from the Employee table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department name from the Department table. The linkage is the</a:t>
            </a:r>
          </a:p>
          <a:p>
            <a:r>
              <a:rPr lang="en-US" sz="1200" b="0" i="1" u="none" strike="noStrike" kern="1200" baseline="0" dirty="0">
                <a:solidFill>
                  <a:schemeClr val="tx1"/>
                </a:solidFill>
                <a:latin typeface="Arial" pitchFamily="-110" charset="0"/>
                <a:ea typeface="ＭＳ Ｐゴシック" pitchFamily="-110" charset="-128"/>
                <a:cs typeface="ＭＳ Ｐゴシック" pitchFamily="-110" charset="-128"/>
              </a:rPr>
              <a:t>Did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so that the view table includes data from each row of the Employee table,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additional data from the Department table. It is also possible to construct a view</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a single table. For example, one view of the Employee table consists of all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rows, with the salary code column deleted. A view can be qualified to include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rows and/or some columns. For example, a view can be defined consisting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rows in the Employee table for which the </a:t>
            </a:r>
            <a:r>
              <a:rPr lang="en-US" sz="1200" b="0" i="1" u="none" strike="noStrike" kern="1200" baseline="0" dirty="0">
                <a:solidFill>
                  <a:schemeClr val="tx1"/>
                </a:solidFill>
                <a:latin typeface="Arial" pitchFamily="-110" charset="0"/>
                <a:ea typeface="ＭＳ Ｐゴシック" pitchFamily="-110" charset="-128"/>
                <a:cs typeface="ＭＳ Ｐゴシック" pitchFamily="-110" charset="-128"/>
              </a:rPr>
              <a:t>Did</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  15.</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8321183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logoTDT-banquyen">
            <a:extLst>
              <a:ext uri="{FF2B5EF4-FFF2-40B4-BE49-F238E27FC236}">
                <a16:creationId xmlns:a16="http://schemas.microsoft.com/office/drawing/2014/main" id="{3E2E2821-F772-4F69-B4AD-1199A0D36F8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 y="12700"/>
            <a:ext cx="16637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228361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31996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60350"/>
            <a:ext cx="1943100" cy="60483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260350"/>
            <a:ext cx="5676900" cy="6048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59127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pic>
        <p:nvPicPr>
          <p:cNvPr id="6" name="Picture 2" descr="logoTDT-banquyen">
            <a:extLst>
              <a:ext uri="{FF2B5EF4-FFF2-40B4-BE49-F238E27FC236}">
                <a16:creationId xmlns:a16="http://schemas.microsoft.com/office/drawing/2014/main" id="{FDAEB9FE-6069-413E-B7CE-BBDBD2CCF45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 y="12700"/>
            <a:ext cx="16637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051720" y="260648"/>
            <a:ext cx="6696744" cy="792163"/>
          </a:xfrm>
        </p:spPr>
        <p:txBody>
          <a:bodyPr/>
          <a:lstStyle>
            <a:lvl1pPr>
              <a:defRPr sz="4000"/>
            </a:lvl1pPr>
          </a:lstStyle>
          <a:p>
            <a:r>
              <a:rPr lang="en-US" dirty="0"/>
              <a:t>Click to edit Master title style</a:t>
            </a:r>
            <a:endParaRPr lang="en-GB" dirty="0"/>
          </a:p>
        </p:txBody>
      </p:sp>
      <p:sp>
        <p:nvSpPr>
          <p:cNvPr id="3" name="Text Placeholder 2"/>
          <p:cNvSpPr>
            <a:spLocks noGrp="1"/>
          </p:cNvSpPr>
          <p:nvPr>
            <p:ph type="body" sz="half" idx="1"/>
          </p:nvPr>
        </p:nvSpPr>
        <p:spPr>
          <a:xfrm>
            <a:off x="685800" y="1341438"/>
            <a:ext cx="3810000" cy="4967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341438"/>
            <a:ext cx="3810000" cy="240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8200" y="3900488"/>
            <a:ext cx="38100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6382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logoTDT-banquyen">
            <a:extLst>
              <a:ext uri="{FF2B5EF4-FFF2-40B4-BE49-F238E27FC236}">
                <a16:creationId xmlns:a16="http://schemas.microsoft.com/office/drawing/2014/main" id="{2A80AB87-79D5-4834-B64B-D5D84EC14A3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 y="12700"/>
            <a:ext cx="16637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9184" y="260648"/>
            <a:ext cx="7344816"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86030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2" descr="logoTDT-banquyen">
            <a:extLst>
              <a:ext uri="{FF2B5EF4-FFF2-40B4-BE49-F238E27FC236}">
                <a16:creationId xmlns:a16="http://schemas.microsoft.com/office/drawing/2014/main" id="{68755757-3C5D-4B04-B90D-2C3597FE3F6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 y="12700"/>
            <a:ext cx="16637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65472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2" descr="logoTDT-banquyen">
            <a:extLst>
              <a:ext uri="{FF2B5EF4-FFF2-40B4-BE49-F238E27FC236}">
                <a16:creationId xmlns:a16="http://schemas.microsoft.com/office/drawing/2014/main" id="{B842DA25-79A7-4EF4-B76B-A8BD7FC0EFD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 y="12700"/>
            <a:ext cx="16637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123728" y="265296"/>
            <a:ext cx="6840760"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sz="half" idx="1"/>
          </p:nvPr>
        </p:nvSpPr>
        <p:spPr>
          <a:xfrm>
            <a:off x="685800" y="1341438"/>
            <a:ext cx="381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341438"/>
            <a:ext cx="381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86596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772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logoTDT-banquyen">
            <a:extLst>
              <a:ext uri="{FF2B5EF4-FFF2-40B4-BE49-F238E27FC236}">
                <a16:creationId xmlns:a16="http://schemas.microsoft.com/office/drawing/2014/main" id="{980F0E17-A5BB-470D-AA56-6FE1307D204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 y="12700"/>
            <a:ext cx="16637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692395" y="234852"/>
            <a:ext cx="7307014" cy="792163"/>
          </a:xfrm>
        </p:spPr>
        <p:txBody>
          <a:bodyPr/>
          <a:lstStyle>
            <a:lvl1pPr>
              <a:defRPr sz="4000"/>
            </a:lvl1pPr>
          </a:lstStyle>
          <a:p>
            <a:r>
              <a:rPr lang="en-US" dirty="0"/>
              <a:t>Click to edit Master title style</a:t>
            </a:r>
            <a:endParaRPr lang="en-GB" dirty="0"/>
          </a:p>
        </p:txBody>
      </p:sp>
    </p:spTree>
    <p:extLst>
      <p:ext uri="{BB962C8B-B14F-4D97-AF65-F5344CB8AC3E}">
        <p14:creationId xmlns:p14="http://schemas.microsoft.com/office/powerpoint/2010/main" val="408002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0119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39404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16867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B302728-D5AA-4267-B9E0-4808CEACDD54}"/>
              </a:ext>
            </a:extLst>
          </p:cNvPr>
          <p:cNvSpPr>
            <a:spLocks noGrp="1" noChangeArrowheads="1"/>
          </p:cNvSpPr>
          <p:nvPr>
            <p:ph type="title"/>
          </p:nvPr>
        </p:nvSpPr>
        <p:spPr bwMode="auto">
          <a:xfrm>
            <a:off x="685800" y="260350"/>
            <a:ext cx="770255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de-DE" altLang="en-US"/>
              <a:t>Click to edit Master title style</a:t>
            </a:r>
          </a:p>
        </p:txBody>
      </p:sp>
      <p:sp>
        <p:nvSpPr>
          <p:cNvPr id="1027" name="Rectangle 3">
            <a:extLst>
              <a:ext uri="{FF2B5EF4-FFF2-40B4-BE49-F238E27FC236}">
                <a16:creationId xmlns:a16="http://schemas.microsoft.com/office/drawing/2014/main" id="{4210F3EE-B816-48C6-BA0B-B509F47892C8}"/>
              </a:ext>
            </a:extLst>
          </p:cNvPr>
          <p:cNvSpPr>
            <a:spLocks noGrp="1" noChangeArrowheads="1"/>
          </p:cNvSpPr>
          <p:nvPr>
            <p:ph type="body" idx="1"/>
          </p:nvPr>
        </p:nvSpPr>
        <p:spPr bwMode="auto">
          <a:xfrm>
            <a:off x="685800" y="1341438"/>
            <a:ext cx="77724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de-DE" altLang="en-US" dirty="0"/>
              <a:t>Click to edit Master text styles</a:t>
            </a:r>
          </a:p>
          <a:p>
            <a:pPr lvl="1"/>
            <a:r>
              <a:rPr lang="de-DE" altLang="en-US" dirty="0"/>
              <a:t>Second level</a:t>
            </a:r>
          </a:p>
          <a:p>
            <a:pPr lvl="2"/>
            <a:r>
              <a:rPr lang="de-DE" altLang="en-US" dirty="0"/>
              <a:t>Third level</a:t>
            </a:r>
          </a:p>
          <a:p>
            <a:pPr lvl="3"/>
            <a:r>
              <a:rPr lang="de-DE" altLang="en-US" dirty="0"/>
              <a:t>Fourth level</a:t>
            </a:r>
          </a:p>
          <a:p>
            <a:pPr lvl="4"/>
            <a:r>
              <a:rPr lang="de-DE" altLang="en-US" dirty="0"/>
              <a:t>Fifth level</a:t>
            </a:r>
          </a:p>
        </p:txBody>
      </p:sp>
      <p:sp>
        <p:nvSpPr>
          <p:cNvPr id="1028" name="Line 4">
            <a:extLst>
              <a:ext uri="{FF2B5EF4-FFF2-40B4-BE49-F238E27FC236}">
                <a16:creationId xmlns:a16="http://schemas.microsoft.com/office/drawing/2014/main" id="{9864D7C5-865D-4414-8458-2390140CC7FE}"/>
              </a:ext>
            </a:extLst>
          </p:cNvPr>
          <p:cNvSpPr>
            <a:spLocks noChangeShapeType="1"/>
          </p:cNvSpPr>
          <p:nvPr userDrawn="1"/>
        </p:nvSpPr>
        <p:spPr bwMode="auto">
          <a:xfrm>
            <a:off x="323850" y="1196975"/>
            <a:ext cx="8382000" cy="0"/>
          </a:xfrm>
          <a:prstGeom prst="line">
            <a:avLst/>
          </a:prstGeom>
          <a:noFill/>
          <a:ln w="38100">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5093" name="Text Box 5">
            <a:extLst>
              <a:ext uri="{FF2B5EF4-FFF2-40B4-BE49-F238E27FC236}">
                <a16:creationId xmlns:a16="http://schemas.microsoft.com/office/drawing/2014/main" id="{BB2D38F9-5A3D-4000-83B0-1B26F0433CDD}"/>
              </a:ext>
            </a:extLst>
          </p:cNvPr>
          <p:cNvSpPr txBox="1">
            <a:spLocks noChangeArrowheads="1"/>
          </p:cNvSpPr>
          <p:nvPr userDrawn="1"/>
        </p:nvSpPr>
        <p:spPr bwMode="auto">
          <a:xfrm>
            <a:off x="6732588" y="6508750"/>
            <a:ext cx="2016125" cy="336550"/>
          </a:xfrm>
          <a:prstGeom prst="rect">
            <a:avLst/>
          </a:prstGeom>
          <a:noFill/>
          <a:ln w="9525">
            <a:noFill/>
            <a:miter lim="800000"/>
            <a:headEnd/>
            <a:tailEnd/>
          </a:ln>
          <a:effec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lgn="r">
              <a:defRPr/>
            </a:pPr>
            <a:r>
              <a:rPr lang="en-GB" altLang="en-US" sz="1600" dirty="0">
                <a:latin typeface="Arial" panose="020B0604020202020204" pitchFamily="34" charset="0"/>
              </a:rPr>
              <a:t>Chapter 5: </a:t>
            </a:r>
            <a:fld id="{5341EF87-6007-4FB7-AF98-D03910C57A33}" type="slidenum">
              <a:rPr lang="de-DE" altLang="en-US" sz="1600" smtClean="0">
                <a:latin typeface="Arial" panose="020B0604020202020204" pitchFamily="34" charset="0"/>
              </a:rPr>
              <a:pPr algn="r">
                <a:defRPr/>
              </a:pPr>
              <a:t>‹#›</a:t>
            </a:fld>
            <a:r>
              <a:rPr lang="en-GB" altLang="en-US" sz="1600" dirty="0">
                <a:latin typeface="Arial" panose="020B0604020202020204" pitchFamily="34" charset="0"/>
              </a:rPr>
              <a:t> </a:t>
            </a:r>
          </a:p>
        </p:txBody>
      </p:sp>
      <p:sp>
        <p:nvSpPr>
          <p:cNvPr id="1030" name="Line 6">
            <a:extLst>
              <a:ext uri="{FF2B5EF4-FFF2-40B4-BE49-F238E27FC236}">
                <a16:creationId xmlns:a16="http://schemas.microsoft.com/office/drawing/2014/main" id="{9B2F3A12-4484-4F57-AF22-A640BD9FD126}"/>
              </a:ext>
            </a:extLst>
          </p:cNvPr>
          <p:cNvSpPr>
            <a:spLocks noChangeShapeType="1"/>
          </p:cNvSpPr>
          <p:nvPr userDrawn="1"/>
        </p:nvSpPr>
        <p:spPr bwMode="auto">
          <a:xfrm>
            <a:off x="323850" y="6453188"/>
            <a:ext cx="8382000" cy="0"/>
          </a:xfrm>
          <a:prstGeom prst="line">
            <a:avLst/>
          </a:prstGeom>
          <a:noFill/>
          <a:ln w="38100">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TextBox 6">
            <a:extLst>
              <a:ext uri="{FF2B5EF4-FFF2-40B4-BE49-F238E27FC236}">
                <a16:creationId xmlns:a16="http://schemas.microsoft.com/office/drawing/2014/main" id="{5AFBFDE3-956B-4255-A34E-4DFC8D35E73E}"/>
              </a:ext>
            </a:extLst>
          </p:cNvPr>
          <p:cNvSpPr txBox="1"/>
          <p:nvPr userDrawn="1"/>
        </p:nvSpPr>
        <p:spPr>
          <a:xfrm>
            <a:off x="304800" y="6503214"/>
            <a:ext cx="1219200" cy="338554"/>
          </a:xfrm>
          <a:prstGeom prst="rect">
            <a:avLst/>
          </a:prstGeom>
          <a:noFill/>
        </p:spPr>
        <p:txBody>
          <a:bodyPr wrap="square" rtlCol="0">
            <a:spAutoFit/>
          </a:bodyPr>
          <a:lstStyle/>
          <a:p>
            <a:r>
              <a:rPr lang="en-US" sz="1600" b="1" dirty="0"/>
              <a:t>01-2020</a:t>
            </a:r>
          </a:p>
        </p:txBody>
      </p:sp>
      <p:sp>
        <p:nvSpPr>
          <p:cNvPr id="8" name="TextBox 7">
            <a:extLst>
              <a:ext uri="{FF2B5EF4-FFF2-40B4-BE49-F238E27FC236}">
                <a16:creationId xmlns:a16="http://schemas.microsoft.com/office/drawing/2014/main" id="{72FF293E-EEEF-4394-9737-B7599DFA6CC8}"/>
              </a:ext>
            </a:extLst>
          </p:cNvPr>
          <p:cNvSpPr txBox="1"/>
          <p:nvPr userDrawn="1"/>
        </p:nvSpPr>
        <p:spPr>
          <a:xfrm>
            <a:off x="2411413" y="6503214"/>
            <a:ext cx="4608859" cy="338554"/>
          </a:xfrm>
          <a:prstGeom prst="rect">
            <a:avLst/>
          </a:prstGeom>
          <a:noFill/>
        </p:spPr>
        <p:txBody>
          <a:bodyPr wrap="square" rtlCol="0">
            <a:spAutoFit/>
          </a:bodyPr>
          <a:lstStyle/>
          <a:p>
            <a:r>
              <a:rPr lang="en-US" sz="1600" b="1" kern="1200" dirty="0">
                <a:solidFill>
                  <a:schemeClr val="tx1"/>
                </a:solidFill>
                <a:effectLst/>
                <a:latin typeface="+mn-lt"/>
                <a:ea typeface="+mn-ea"/>
                <a:cs typeface="+mn-cs"/>
              </a:rPr>
              <a:t>502049–Introduction to information security</a:t>
            </a:r>
            <a:endParaRPr lang="en-US" sz="1600" b="1" dirty="0">
              <a:latin typeface="+mn-lt"/>
            </a:endParaRPr>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698" r:id="rId5"/>
    <p:sldLayoutId id="2147483708" r:id="rId6"/>
    <p:sldLayoutId id="2147483699" r:id="rId7"/>
    <p:sldLayoutId id="2147483700" r:id="rId8"/>
    <p:sldLayoutId id="2147483701" r:id="rId9"/>
    <p:sldLayoutId id="2147483702" r:id="rId10"/>
    <p:sldLayoutId id="2147483703" r:id="rId11"/>
    <p:sldLayoutId id="2147483709"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2800">
          <a:solidFill>
            <a:schemeClr val="tx1"/>
          </a:solidFill>
          <a:latin typeface="+mn-lt"/>
        </a:defRPr>
      </a:lvl2pPr>
      <a:lvl3pPr marL="1143000" indent="-228600" algn="l" rtl="0" eaLnBrk="0" fontAlgn="base" hangingPunct="0">
        <a:spcBef>
          <a:spcPct val="20000"/>
        </a:spcBef>
        <a:spcAft>
          <a:spcPct val="0"/>
        </a:spcAft>
        <a:buSzPct val="15000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mailto:nguyenngoctu@tdtu.edu.v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D9A1DF2-0093-44AD-812A-6950BE79B825}"/>
              </a:ext>
            </a:extLst>
          </p:cNvPr>
          <p:cNvSpPr>
            <a:spLocks noGrp="1" noChangeArrowheads="1"/>
          </p:cNvSpPr>
          <p:nvPr>
            <p:ph type="title"/>
          </p:nvPr>
        </p:nvSpPr>
        <p:spPr>
          <a:xfrm>
            <a:off x="2771775" y="115888"/>
            <a:ext cx="5368925" cy="792162"/>
          </a:xfrm>
        </p:spPr>
        <p:txBody>
          <a:bodyPr/>
          <a:lstStyle/>
          <a:p>
            <a:pPr algn="ctr" eaLnBrk="1" hangingPunct="1"/>
            <a:r>
              <a:rPr lang="en-US" altLang="en-US"/>
              <a:t>502049 – Introduction to Information Security</a:t>
            </a:r>
            <a:endParaRPr lang="en-GB" altLang="en-US"/>
          </a:p>
        </p:txBody>
      </p:sp>
      <p:sp>
        <p:nvSpPr>
          <p:cNvPr id="13315" name="Content Placeholder 2">
            <a:extLst>
              <a:ext uri="{FF2B5EF4-FFF2-40B4-BE49-F238E27FC236}">
                <a16:creationId xmlns:a16="http://schemas.microsoft.com/office/drawing/2014/main" id="{40C80A85-8428-4F04-9DC5-1372080F8C60}"/>
              </a:ext>
            </a:extLst>
          </p:cNvPr>
          <p:cNvSpPr>
            <a:spLocks noGrp="1" noChangeArrowheads="1"/>
          </p:cNvSpPr>
          <p:nvPr>
            <p:ph idx="1"/>
          </p:nvPr>
        </p:nvSpPr>
        <p:spPr>
          <a:xfrm>
            <a:off x="359507" y="4149080"/>
            <a:ext cx="4824536" cy="1783655"/>
          </a:xfrm>
        </p:spPr>
        <p:txBody>
          <a:bodyPr/>
          <a:lstStyle/>
          <a:p>
            <a:pPr algn="ctr" eaLnBrk="1" hangingPunct="1">
              <a:buFont typeface="Wingdings" panose="05000000000000000000" pitchFamily="2" charset="2"/>
              <a:buNone/>
            </a:pPr>
            <a:r>
              <a:rPr lang="en-GB" altLang="en-US" dirty="0"/>
              <a:t>Ngoc-Tu Huynh, PhD</a:t>
            </a:r>
          </a:p>
          <a:p>
            <a:pPr algn="ctr" eaLnBrk="1" hangingPunct="1">
              <a:buFont typeface="Wingdings" panose="05000000000000000000" pitchFamily="2" charset="2"/>
              <a:buNone/>
            </a:pPr>
            <a:r>
              <a:rPr lang="en-GB" altLang="en-US" sz="2200" dirty="0">
                <a:solidFill>
                  <a:srgbClr val="FF0000"/>
                </a:solidFill>
                <a:hlinkClick r:id="rId2">
                  <a:extLst>
                    <a:ext uri="{A12FA001-AC4F-418D-AE19-62706E023703}">
                      <ahyp:hlinkClr xmlns:ahyp="http://schemas.microsoft.com/office/drawing/2018/hyperlinkcolor" val="tx"/>
                    </a:ext>
                  </a:extLst>
                </a:hlinkClick>
              </a:rPr>
              <a:t>huynhngoctu@tdtu.edu.vn</a:t>
            </a:r>
            <a:endParaRPr lang="en-GB" altLang="en-US" sz="2200" dirty="0">
              <a:solidFill>
                <a:srgbClr val="FF0000"/>
              </a:solidFill>
            </a:endParaRPr>
          </a:p>
        </p:txBody>
      </p:sp>
      <p:pic>
        <p:nvPicPr>
          <p:cNvPr id="13316" name="Picture 2">
            <a:extLst>
              <a:ext uri="{FF2B5EF4-FFF2-40B4-BE49-F238E27FC236}">
                <a16:creationId xmlns:a16="http://schemas.microsoft.com/office/drawing/2014/main" id="{1AF20EB5-F344-469A-BB52-8E13E3E372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357313"/>
            <a:ext cx="2232248" cy="26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0E2076DD-4A36-4D39-8891-1036AB868E2E}"/>
              </a:ext>
            </a:extLst>
          </p:cNvPr>
          <p:cNvSpPr txBox="1">
            <a:spLocks noChangeArrowheads="1"/>
          </p:cNvSpPr>
          <p:nvPr/>
        </p:nvSpPr>
        <p:spPr bwMode="auto">
          <a:xfrm>
            <a:off x="359507" y="1322786"/>
            <a:ext cx="4508110"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GB" altLang="en-US" kern="0" dirty="0"/>
              <a:t>Chapter 5:</a:t>
            </a:r>
            <a:br>
              <a:rPr lang="en-GB" altLang="en-US" kern="0" dirty="0"/>
            </a:br>
            <a:r>
              <a:rPr lang="en-GB" altLang="en-US" dirty="0"/>
              <a:t>Database Security</a:t>
            </a:r>
            <a:endParaRPr lang="de-DE" altLang="en-US" kern="0" dirty="0"/>
          </a:p>
        </p:txBody>
      </p:sp>
      <p:cxnSp>
        <p:nvCxnSpPr>
          <p:cNvPr id="3" name="Straight Connector 2">
            <a:extLst>
              <a:ext uri="{FF2B5EF4-FFF2-40B4-BE49-F238E27FC236}">
                <a16:creationId xmlns:a16="http://schemas.microsoft.com/office/drawing/2014/main" id="{88B172C3-4A19-44D7-839F-950EA8B42720}"/>
              </a:ext>
            </a:extLst>
          </p:cNvPr>
          <p:cNvCxnSpPr/>
          <p:nvPr/>
        </p:nvCxnSpPr>
        <p:spPr bwMode="auto">
          <a:xfrm>
            <a:off x="29189" y="3949977"/>
            <a:ext cx="594015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45A32FD-C908-46FC-80AD-489B89C4A7B0}"/>
              </a:ext>
            </a:extLst>
          </p:cNvPr>
          <p:cNvSpPr>
            <a:spLocks noGrp="1"/>
          </p:cNvSpPr>
          <p:nvPr>
            <p:ph type="title"/>
          </p:nvPr>
        </p:nvSpPr>
        <p:spPr>
          <a:xfrm>
            <a:off x="1799184" y="260648"/>
            <a:ext cx="7344816" cy="792163"/>
          </a:xfrm>
        </p:spPr>
        <p:txBody>
          <a:bodyPr/>
          <a:lstStyle/>
          <a:p>
            <a:endParaRPr lang="en-US"/>
          </a:p>
        </p:txBody>
      </p:sp>
      <p:pic>
        <p:nvPicPr>
          <p:cNvPr id="3" name="Picture 2" descr="f1.pdf"/>
          <p:cNvPicPr>
            <a:picLocks noChangeAspect="1"/>
          </p:cNvPicPr>
          <p:nvPr/>
        </p:nvPicPr>
        <p:blipFill rotWithShape="1">
          <a:blip r:embed="rId3">
            <a:extLst>
              <a:ext uri="{28A0092B-C50C-407E-A947-70E740481C1C}">
                <a14:useLocalDpi xmlns:a14="http://schemas.microsoft.com/office/drawing/2010/main" val="0"/>
              </a:ext>
            </a:extLst>
          </a:blip>
          <a:srcRect l="3613" t="15709" r="3733" b="17983"/>
          <a:stretch/>
        </p:blipFill>
        <p:spPr>
          <a:xfrm>
            <a:off x="1890278" y="0"/>
            <a:ext cx="6811865" cy="6308725"/>
          </a:xfrm>
          <a:prstGeom prst="rect">
            <a:avLst/>
          </a:prstGeom>
          <a:noFill/>
        </p:spPr>
      </p:pic>
    </p:spTree>
    <p:extLst>
      <p:ext uri="{BB962C8B-B14F-4D97-AF65-F5344CB8AC3E}">
        <p14:creationId xmlns:p14="http://schemas.microsoft.com/office/powerpoint/2010/main" val="2323650793"/>
      </p:ext>
    </p:extLst>
  </p:cSld>
  <p:clrMapOvr>
    <a:masterClrMapping/>
  </p:clrMapOvr>
  <p:transition spd="slow">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fontAlgn="auto" hangingPunct="1">
              <a:spcAft>
                <a:spcPts val="0"/>
              </a:spcAft>
              <a:defRPr/>
            </a:pPr>
            <a:r>
              <a:rPr lang="en-US" dirty="0">
                <a:solidFill>
                  <a:schemeClr val="tx1"/>
                </a:solidFill>
              </a:rPr>
              <a:t>Relational Databases</a:t>
            </a:r>
          </a:p>
        </p:txBody>
      </p:sp>
      <p:sp>
        <p:nvSpPr>
          <p:cNvPr id="208899" name="Rectangle 3"/>
          <p:cNvSpPr>
            <a:spLocks noGrp="1" noChangeArrowheads="1"/>
          </p:cNvSpPr>
          <p:nvPr>
            <p:ph idx="1"/>
          </p:nvPr>
        </p:nvSpPr>
        <p:spPr>
          <a:xfrm>
            <a:off x="685800" y="1268760"/>
            <a:ext cx="7772400" cy="4967287"/>
          </a:xfrm>
        </p:spPr>
        <p:txBody>
          <a:bodyPr wrap="square" numCol="1" anchor="t" anchorCtr="0" compatLnSpc="1">
            <a:prstTxWarp prst="textNoShape">
              <a:avLst/>
            </a:prstTxWarp>
          </a:bodyPr>
          <a:lstStyle/>
          <a:p>
            <a:pPr eaLnBrk="1" hangingPunct="1">
              <a:lnSpc>
                <a:spcPct val="90000"/>
              </a:lnSpc>
              <a:buClr>
                <a:schemeClr val="accent6">
                  <a:lumMod val="60000"/>
                  <a:lumOff val="40000"/>
                </a:schemeClr>
              </a:buClr>
              <a:buSzPct val="70000"/>
              <a:buFont typeface="Wingdings" pitchFamily="-110" charset="2"/>
              <a:buChar char=""/>
              <a:defRPr/>
            </a:pPr>
            <a:r>
              <a:rPr lang="en-US" sz="2800" dirty="0"/>
              <a:t>Table of data consisting of rows and columns</a:t>
            </a:r>
          </a:p>
          <a:p>
            <a:pPr lvl="1" eaLnBrk="1" hangingPunct="1">
              <a:lnSpc>
                <a:spcPct val="90000"/>
              </a:lnSpc>
              <a:buClr>
                <a:schemeClr val="accent6">
                  <a:lumMod val="60000"/>
                  <a:lumOff val="40000"/>
                </a:schemeClr>
              </a:buClr>
              <a:buSzPct val="70000"/>
              <a:buFont typeface="Wingdings" pitchFamily="-110" charset="2"/>
              <a:buChar char=""/>
              <a:defRPr/>
            </a:pPr>
            <a:r>
              <a:rPr lang="en-US" sz="2400" dirty="0"/>
              <a:t>Each column holds a particular type of data</a:t>
            </a:r>
          </a:p>
          <a:p>
            <a:pPr lvl="1" eaLnBrk="1" hangingPunct="1">
              <a:lnSpc>
                <a:spcPct val="90000"/>
              </a:lnSpc>
              <a:buClr>
                <a:schemeClr val="accent6">
                  <a:lumMod val="60000"/>
                  <a:lumOff val="40000"/>
                </a:schemeClr>
              </a:buClr>
              <a:buSzPct val="70000"/>
              <a:buFont typeface="Wingdings" pitchFamily="-110" charset="2"/>
              <a:buChar char=""/>
              <a:defRPr/>
            </a:pPr>
            <a:r>
              <a:rPr lang="en-US" sz="2400" dirty="0"/>
              <a:t>Each row contains a specific value for each column</a:t>
            </a:r>
          </a:p>
          <a:p>
            <a:pPr lvl="1" eaLnBrk="1" hangingPunct="1">
              <a:lnSpc>
                <a:spcPct val="90000"/>
              </a:lnSpc>
              <a:buClr>
                <a:schemeClr val="accent6">
                  <a:lumMod val="60000"/>
                  <a:lumOff val="40000"/>
                </a:schemeClr>
              </a:buClr>
              <a:buSzPct val="70000"/>
              <a:buFont typeface="Wingdings" pitchFamily="-110" charset="2"/>
              <a:buChar char=""/>
              <a:defRPr/>
            </a:pPr>
            <a:r>
              <a:rPr lang="en-US" sz="2400" dirty="0"/>
              <a:t>Ideally has one column where all values are unique, forming an identifier/key for that row</a:t>
            </a:r>
          </a:p>
          <a:p>
            <a:pPr eaLnBrk="1" hangingPunct="1">
              <a:lnSpc>
                <a:spcPct val="90000"/>
              </a:lnSpc>
              <a:buClr>
                <a:schemeClr val="accent6">
                  <a:lumMod val="60000"/>
                  <a:lumOff val="40000"/>
                </a:schemeClr>
              </a:buClr>
              <a:buSzPct val="70000"/>
              <a:buFont typeface="Wingdings" pitchFamily="-110" charset="2"/>
              <a:buChar char=""/>
              <a:defRPr/>
            </a:pPr>
            <a:r>
              <a:rPr lang="en-US" sz="2800" dirty="0"/>
              <a:t>Enables the creation of multiple tables linked together by a unique identifier that is present in all tables</a:t>
            </a:r>
          </a:p>
          <a:p>
            <a:pPr eaLnBrk="1" hangingPunct="1">
              <a:lnSpc>
                <a:spcPct val="90000"/>
              </a:lnSpc>
              <a:buClr>
                <a:schemeClr val="accent6">
                  <a:lumMod val="60000"/>
                  <a:lumOff val="40000"/>
                </a:schemeClr>
              </a:buClr>
              <a:buSzPct val="70000"/>
              <a:buFont typeface="Wingdings" pitchFamily="-110" charset="2"/>
              <a:buChar char=""/>
              <a:defRPr/>
            </a:pPr>
            <a:r>
              <a:rPr lang="en-US" sz="2800" dirty="0"/>
              <a:t>Use a relational query language to access the database</a:t>
            </a:r>
          </a:p>
          <a:p>
            <a:pPr lvl="1">
              <a:lnSpc>
                <a:spcPct val="90000"/>
              </a:lnSpc>
              <a:buClr>
                <a:schemeClr val="accent6">
                  <a:lumMod val="60000"/>
                  <a:lumOff val="40000"/>
                </a:schemeClr>
              </a:buClr>
              <a:buSzPct val="70000"/>
              <a:buFont typeface="Wingdings" pitchFamily="-110" charset="2"/>
              <a:buChar char=""/>
              <a:defRPr/>
            </a:pPr>
            <a:r>
              <a:rPr lang="en-US" sz="2400" dirty="0"/>
              <a:t>Allows the user to request data that fit a given set of criteria</a:t>
            </a:r>
          </a:p>
        </p:txBody>
      </p:sp>
    </p:spTree>
    <p:extLst>
      <p:ext uri="{BB962C8B-B14F-4D97-AF65-F5344CB8AC3E}">
        <p14:creationId xmlns:p14="http://schemas.microsoft.com/office/powerpoint/2010/main" val="145891108"/>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2.pdf"/>
          <p:cNvPicPr>
            <a:picLocks noChangeAspect="1"/>
          </p:cNvPicPr>
          <p:nvPr/>
        </p:nvPicPr>
        <p:blipFill rotWithShape="1">
          <a:blip r:embed="rId3">
            <a:extLst>
              <a:ext uri="{28A0092B-C50C-407E-A947-70E740481C1C}">
                <a14:useLocalDpi xmlns:a14="http://schemas.microsoft.com/office/drawing/2010/main" val="0"/>
              </a:ext>
            </a:extLst>
          </a:blip>
          <a:srcRect t="8193" r="2663" b="11491"/>
          <a:stretch/>
        </p:blipFill>
        <p:spPr>
          <a:xfrm>
            <a:off x="1691680" y="116633"/>
            <a:ext cx="6204000" cy="6624736"/>
          </a:xfrm>
          <a:prstGeom prst="rect">
            <a:avLst/>
          </a:prstGeom>
          <a:solidFill>
            <a:schemeClr val="accent5">
              <a:lumMod val="60000"/>
              <a:lumOff val="40000"/>
            </a:schemeClr>
          </a:solidFill>
        </p:spPr>
      </p:pic>
    </p:spTree>
    <p:extLst>
      <p:ext uri="{BB962C8B-B14F-4D97-AF65-F5344CB8AC3E}">
        <p14:creationId xmlns:p14="http://schemas.microsoft.com/office/powerpoint/2010/main" val="4278684409"/>
      </p:ext>
    </p:extLst>
  </p:cSld>
  <p:clrMapOvr>
    <a:masterClrMapping/>
  </p:clrMapOvr>
  <p:transition spd="slow">
    <p:pull dir="l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idx="4294967295"/>
          </p:nvPr>
        </p:nvSpPr>
        <p:spPr>
          <a:xfrm>
            <a:off x="304800" y="0"/>
            <a:ext cx="8229600" cy="1600200"/>
          </a:xfrm>
        </p:spPr>
        <p:txBody>
          <a:bodyPr/>
          <a:lstStyle/>
          <a:p>
            <a:pPr eaLnBrk="1" fontAlgn="auto" hangingPunct="1">
              <a:spcAft>
                <a:spcPts val="0"/>
              </a:spcAft>
              <a:defRPr/>
            </a:pPr>
            <a:r>
              <a:rPr lang="en-US" dirty="0">
                <a:solidFill>
                  <a:schemeClr val="tx1"/>
                </a:solidFill>
              </a:rPr>
              <a:t>Relational Database Elements</a:t>
            </a:r>
          </a:p>
        </p:txBody>
      </p:sp>
      <p:sp>
        <p:nvSpPr>
          <p:cNvPr id="212995" name="Rectangle 3"/>
          <p:cNvSpPr>
            <a:spLocks noGrp="1" noChangeArrowheads="1"/>
          </p:cNvSpPr>
          <p:nvPr>
            <p:ph idx="4294967295"/>
          </p:nvPr>
        </p:nvSpPr>
        <p:spPr>
          <a:xfrm>
            <a:off x="325016" y="2348880"/>
            <a:ext cx="3733800" cy="2337048"/>
          </a:xfrm>
        </p:spPr>
        <p:txBody>
          <a:bodyPr wrap="square" numCol="1" anchor="t" anchorCtr="0" compatLnSpc="1">
            <a:prstTxWarp prst="textNoShape">
              <a:avLst/>
            </a:prstTxWarp>
            <a:noAutofit/>
          </a:bodyPr>
          <a:lstStyle/>
          <a:p>
            <a:pPr eaLnBrk="1" hangingPunct="1">
              <a:lnSpc>
                <a:spcPct val="80000"/>
              </a:lnSpc>
              <a:buClr>
                <a:schemeClr val="accent6">
                  <a:lumMod val="40000"/>
                  <a:lumOff val="60000"/>
                </a:schemeClr>
              </a:buClr>
              <a:buSzPct val="55000"/>
              <a:buFont typeface="Wingdings" pitchFamily="-110" charset="2"/>
              <a:buChar char=""/>
              <a:defRPr/>
            </a:pPr>
            <a:r>
              <a:rPr lang="en-US" sz="2800" dirty="0"/>
              <a:t>Relation</a:t>
            </a:r>
          </a:p>
          <a:p>
            <a:pPr lvl="1">
              <a:lnSpc>
                <a:spcPct val="80000"/>
              </a:lnSpc>
              <a:buClr>
                <a:schemeClr val="accent6">
                  <a:lumMod val="40000"/>
                  <a:lumOff val="60000"/>
                </a:schemeClr>
              </a:buClr>
              <a:buSzPct val="55000"/>
              <a:buFont typeface="Wingdings" pitchFamily="-110" charset="2"/>
              <a:buChar char=""/>
              <a:defRPr/>
            </a:pPr>
            <a:r>
              <a:rPr lang="en-US" sz="2400" dirty="0"/>
              <a:t>Table/file</a:t>
            </a:r>
          </a:p>
          <a:p>
            <a:pPr eaLnBrk="1" hangingPunct="1">
              <a:lnSpc>
                <a:spcPct val="80000"/>
              </a:lnSpc>
              <a:buClr>
                <a:schemeClr val="accent6">
                  <a:lumMod val="40000"/>
                  <a:lumOff val="60000"/>
                </a:schemeClr>
              </a:buClr>
              <a:buSzPct val="55000"/>
              <a:buFont typeface="Wingdings" pitchFamily="-110" charset="2"/>
              <a:buChar char=""/>
              <a:defRPr/>
            </a:pPr>
            <a:r>
              <a:rPr lang="en-US" sz="2800" dirty="0"/>
              <a:t>Tuple</a:t>
            </a:r>
          </a:p>
          <a:p>
            <a:pPr lvl="1">
              <a:lnSpc>
                <a:spcPct val="80000"/>
              </a:lnSpc>
              <a:buClr>
                <a:schemeClr val="accent6">
                  <a:lumMod val="40000"/>
                  <a:lumOff val="60000"/>
                </a:schemeClr>
              </a:buClr>
              <a:buSzPct val="55000"/>
              <a:buFont typeface="Wingdings" pitchFamily="-110" charset="2"/>
              <a:buChar char=""/>
              <a:defRPr/>
            </a:pPr>
            <a:r>
              <a:rPr lang="en-US" sz="2400" dirty="0"/>
              <a:t>Row/record</a:t>
            </a:r>
          </a:p>
          <a:p>
            <a:pPr eaLnBrk="1" hangingPunct="1">
              <a:lnSpc>
                <a:spcPct val="80000"/>
              </a:lnSpc>
              <a:buClr>
                <a:schemeClr val="accent6">
                  <a:lumMod val="40000"/>
                  <a:lumOff val="60000"/>
                </a:schemeClr>
              </a:buClr>
              <a:buSzPct val="55000"/>
              <a:buFont typeface="Wingdings" pitchFamily="-110" charset="2"/>
              <a:buChar char=""/>
              <a:defRPr/>
            </a:pPr>
            <a:r>
              <a:rPr lang="en-US" sz="2800" dirty="0"/>
              <a:t>Attribute</a:t>
            </a:r>
          </a:p>
          <a:p>
            <a:pPr lvl="1">
              <a:lnSpc>
                <a:spcPct val="80000"/>
              </a:lnSpc>
              <a:buClr>
                <a:schemeClr val="accent6">
                  <a:lumMod val="40000"/>
                  <a:lumOff val="60000"/>
                </a:schemeClr>
              </a:buClr>
              <a:buSzPct val="55000"/>
              <a:buFont typeface="Wingdings" pitchFamily="-110" charset="2"/>
              <a:buChar char=""/>
              <a:defRPr/>
            </a:pPr>
            <a:r>
              <a:rPr lang="en-US" sz="2400" dirty="0"/>
              <a:t>Column/field</a:t>
            </a:r>
          </a:p>
        </p:txBody>
      </p:sp>
      <p:graphicFrame>
        <p:nvGraphicFramePr>
          <p:cNvPr id="4" name="Diagram 3"/>
          <p:cNvGraphicFramePr/>
          <p:nvPr/>
        </p:nvGraphicFramePr>
        <p:xfrm>
          <a:off x="3733800" y="1600200"/>
          <a:ext cx="5257800" cy="5069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24814451"/>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91D4283-AC9A-40BE-918B-A27310AF96CF}"/>
              </a:ext>
            </a:extLst>
          </p:cNvPr>
          <p:cNvSpPr>
            <a:spLocks noGrp="1" noChangeArrowheads="1"/>
          </p:cNvSpPr>
          <p:nvPr>
            <p:ph type="title"/>
          </p:nvPr>
        </p:nvSpPr>
        <p:spPr>
          <a:xfrm>
            <a:off x="1798638" y="260350"/>
            <a:ext cx="7345362" cy="792163"/>
          </a:xfrm>
        </p:spPr>
        <p:txBody>
          <a:bodyPr/>
          <a:lstStyle/>
          <a:p>
            <a:pPr eaLnBrk="1" hangingPunct="1"/>
            <a:r>
              <a:rPr lang="en-GB" altLang="en-US"/>
              <a:t>Types of Relations</a:t>
            </a:r>
          </a:p>
        </p:txBody>
      </p:sp>
      <p:sp>
        <p:nvSpPr>
          <p:cNvPr id="19459" name="Rectangle 3">
            <a:extLst>
              <a:ext uri="{FF2B5EF4-FFF2-40B4-BE49-F238E27FC236}">
                <a16:creationId xmlns:a16="http://schemas.microsoft.com/office/drawing/2014/main" id="{1E1B74CC-3084-475C-A3C9-2F323DCF2393}"/>
              </a:ext>
            </a:extLst>
          </p:cNvPr>
          <p:cNvSpPr>
            <a:spLocks noGrp="1" noChangeArrowheads="1"/>
          </p:cNvSpPr>
          <p:nvPr>
            <p:ph idx="1"/>
          </p:nvPr>
        </p:nvSpPr>
        <p:spPr/>
        <p:txBody>
          <a:bodyPr/>
          <a:lstStyle/>
          <a:p>
            <a:pPr eaLnBrk="1" hangingPunct="1">
              <a:spcBef>
                <a:spcPct val="25000"/>
              </a:spcBef>
            </a:pPr>
            <a:r>
              <a:rPr lang="en-GB" altLang="en-US" sz="2400">
                <a:solidFill>
                  <a:schemeClr val="accent2"/>
                </a:solidFill>
              </a:rPr>
              <a:t>Base relations</a:t>
            </a:r>
            <a:r>
              <a:rPr lang="en-GB" altLang="en-US" sz="2400"/>
              <a:t> (real relations): named, autonomous relations; exist in their own right, are not derived from other relations, and have ‘their own’ stored data.</a:t>
            </a:r>
          </a:p>
          <a:p>
            <a:pPr eaLnBrk="1" hangingPunct="1">
              <a:spcBef>
                <a:spcPct val="25000"/>
              </a:spcBef>
            </a:pPr>
            <a:r>
              <a:rPr lang="en-GB" altLang="en-US" sz="2400">
                <a:solidFill>
                  <a:schemeClr val="accent2"/>
                </a:solidFill>
              </a:rPr>
              <a:t>Views</a:t>
            </a:r>
            <a:r>
              <a:rPr lang="en-GB" altLang="en-US" sz="2400"/>
              <a:t>: named, derived relations, defined in terms of other named relations; no stored data of their own.</a:t>
            </a:r>
          </a:p>
          <a:p>
            <a:pPr eaLnBrk="1" hangingPunct="1">
              <a:spcBef>
                <a:spcPct val="25000"/>
              </a:spcBef>
            </a:pPr>
            <a:r>
              <a:rPr lang="en-GB" altLang="en-US" sz="2400">
                <a:solidFill>
                  <a:schemeClr val="accent2"/>
                </a:solidFill>
              </a:rPr>
              <a:t>Snapshots</a:t>
            </a:r>
            <a:r>
              <a:rPr lang="en-GB" altLang="en-US" sz="2400"/>
              <a:t>:  named, derived relations, defined in terms of other named relations; have stored data of their own.</a:t>
            </a:r>
          </a:p>
          <a:p>
            <a:pPr eaLnBrk="1" hangingPunct="1">
              <a:spcBef>
                <a:spcPct val="25000"/>
              </a:spcBef>
            </a:pPr>
            <a:r>
              <a:rPr lang="en-GB" altLang="en-US" sz="2400">
                <a:solidFill>
                  <a:schemeClr val="accent2"/>
                </a:solidFill>
              </a:rPr>
              <a:t>Query results</a:t>
            </a:r>
            <a:r>
              <a:rPr lang="en-GB" altLang="en-US" sz="2400"/>
              <a:t>: may or may not have a name; no persistent existence in the database per 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20228" r="20308" b="13892"/>
          <a:stretch/>
        </p:blipFill>
        <p:spPr>
          <a:xfrm>
            <a:off x="179512" y="2852936"/>
            <a:ext cx="8827754" cy="2561996"/>
          </a:xfrm>
          <a:prstGeom prst="rect">
            <a:avLst/>
          </a:prstGeom>
        </p:spPr>
      </p:pic>
      <p:sp>
        <p:nvSpPr>
          <p:cNvPr id="6" name="TextBox 5"/>
          <p:cNvSpPr txBox="1"/>
          <p:nvPr/>
        </p:nvSpPr>
        <p:spPr>
          <a:xfrm>
            <a:off x="8354" y="476672"/>
            <a:ext cx="9135646" cy="1200329"/>
          </a:xfrm>
          <a:prstGeom prst="rect">
            <a:avLst/>
          </a:prstGeom>
          <a:noFill/>
        </p:spPr>
        <p:txBody>
          <a:bodyPr wrap="square" rtlCol="0">
            <a:spAutoFit/>
          </a:bodyPr>
          <a:lstStyle/>
          <a:p>
            <a:pPr algn="ctr"/>
            <a:r>
              <a:rPr lang="en-US" sz="4000" dirty="0">
                <a:latin typeface="+mn-lt"/>
              </a:rPr>
              <a:t>Table 5.1  </a:t>
            </a:r>
          </a:p>
          <a:p>
            <a:pPr algn="ctr"/>
            <a:r>
              <a:rPr lang="en-US" sz="3200" dirty="0">
                <a:latin typeface="+mn-lt"/>
              </a:rPr>
              <a:t>Basic Terminology for Relational Databases </a:t>
            </a:r>
          </a:p>
        </p:txBody>
      </p:sp>
    </p:spTree>
    <p:extLst>
      <p:ext uri="{BB962C8B-B14F-4D97-AF65-F5344CB8AC3E}">
        <p14:creationId xmlns:p14="http://schemas.microsoft.com/office/powerpoint/2010/main" val="2863030756"/>
      </p:ext>
    </p:extLst>
  </p:cSld>
  <p:clrMapOvr>
    <a:masterClrMapping/>
  </p:clrMapOvr>
  <p:transition spd="slow">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3.pdf"/>
          <p:cNvPicPr>
            <a:picLocks noChangeAspect="1"/>
          </p:cNvPicPr>
          <p:nvPr/>
        </p:nvPicPr>
        <p:blipFill rotWithShape="1">
          <a:blip r:embed="rId3">
            <a:extLst>
              <a:ext uri="{28A0092B-C50C-407E-A947-70E740481C1C}">
                <a14:useLocalDpi xmlns:a14="http://schemas.microsoft.com/office/drawing/2010/main" val="0"/>
              </a:ext>
            </a:extLst>
          </a:blip>
          <a:srcRect l="22080" t="10830" r="17750" b="52644"/>
          <a:stretch/>
        </p:blipFill>
        <p:spPr>
          <a:xfrm>
            <a:off x="611560" y="332656"/>
            <a:ext cx="7937501" cy="6235700"/>
          </a:xfrm>
          <a:prstGeom prst="rect">
            <a:avLst/>
          </a:prstGeom>
          <a:noFill/>
        </p:spPr>
      </p:pic>
    </p:spTree>
    <p:extLst>
      <p:ext uri="{BB962C8B-B14F-4D97-AF65-F5344CB8AC3E}">
        <p14:creationId xmlns:p14="http://schemas.microsoft.com/office/powerpoint/2010/main" val="3707140829"/>
      </p:ext>
    </p:extLst>
  </p:cSld>
  <p:clrMapOvr>
    <a:masterClrMapping/>
  </p:clrMapOvr>
  <p:transition spd="slow">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4.pdf"/>
          <p:cNvPicPr>
            <a:picLocks noChangeAspect="1"/>
          </p:cNvPicPr>
          <p:nvPr/>
        </p:nvPicPr>
        <p:blipFill rotWithShape="1">
          <a:blip r:embed="rId3">
            <a:extLst>
              <a:ext uri="{28A0092B-C50C-407E-A947-70E740481C1C}">
                <a14:useLocalDpi xmlns:a14="http://schemas.microsoft.com/office/drawing/2010/main" val="0"/>
              </a:ext>
            </a:extLst>
          </a:blip>
          <a:srcRect l="4793" t="14259" r="4619" b="16482"/>
          <a:stretch/>
        </p:blipFill>
        <p:spPr>
          <a:xfrm>
            <a:off x="1403648" y="188640"/>
            <a:ext cx="6550032" cy="6480720"/>
          </a:xfrm>
          <a:prstGeom prst="rect">
            <a:avLst/>
          </a:prstGeom>
          <a:noFill/>
        </p:spPr>
      </p:pic>
    </p:spTree>
    <p:extLst>
      <p:ext uri="{BB962C8B-B14F-4D97-AF65-F5344CB8AC3E}">
        <p14:creationId xmlns:p14="http://schemas.microsoft.com/office/powerpoint/2010/main" val="3506085971"/>
      </p:ext>
    </p:extLst>
  </p:cSld>
  <p:clrMapOvr>
    <a:masterClrMapping/>
  </p:clrMapOvr>
  <p:transition spd="slow">
    <p:pull dir="l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5CB146C-63D7-46A0-BB79-72495B457291}"/>
              </a:ext>
            </a:extLst>
          </p:cNvPr>
          <p:cNvSpPr>
            <a:spLocks noGrp="1" noChangeArrowheads="1"/>
          </p:cNvSpPr>
          <p:nvPr>
            <p:ph type="title"/>
          </p:nvPr>
        </p:nvSpPr>
        <p:spPr>
          <a:xfrm>
            <a:off x="1798638" y="260350"/>
            <a:ext cx="7345362" cy="792163"/>
          </a:xfrm>
        </p:spPr>
        <p:txBody>
          <a:bodyPr/>
          <a:lstStyle/>
          <a:p>
            <a:pPr eaLnBrk="1" hangingPunct="1"/>
            <a:r>
              <a:rPr lang="en-GB" altLang="en-US"/>
              <a:t>Database Keys</a:t>
            </a:r>
          </a:p>
        </p:txBody>
      </p:sp>
      <p:sp>
        <p:nvSpPr>
          <p:cNvPr id="20483" name="Rectangle 3">
            <a:extLst>
              <a:ext uri="{FF2B5EF4-FFF2-40B4-BE49-F238E27FC236}">
                <a16:creationId xmlns:a16="http://schemas.microsoft.com/office/drawing/2014/main" id="{67A386E9-CF36-4235-B158-E26DCFCE4EB5}"/>
              </a:ext>
            </a:extLst>
          </p:cNvPr>
          <p:cNvSpPr>
            <a:spLocks noGrp="1" noChangeArrowheads="1"/>
          </p:cNvSpPr>
          <p:nvPr>
            <p:ph idx="1"/>
          </p:nvPr>
        </p:nvSpPr>
        <p:spPr>
          <a:xfrm>
            <a:off x="685800" y="1341438"/>
            <a:ext cx="7772400" cy="4608512"/>
          </a:xfrm>
        </p:spPr>
        <p:txBody>
          <a:bodyPr/>
          <a:lstStyle/>
          <a:p>
            <a:pPr eaLnBrk="1" hangingPunct="1">
              <a:spcBef>
                <a:spcPct val="25000"/>
              </a:spcBef>
            </a:pPr>
            <a:r>
              <a:rPr lang="en-GB" altLang="en-US" sz="2400"/>
              <a:t>Tuples in a relation must be uniquely identifiable. </a:t>
            </a:r>
          </a:p>
          <a:p>
            <a:pPr eaLnBrk="1" hangingPunct="1">
              <a:spcBef>
                <a:spcPct val="25000"/>
              </a:spcBef>
            </a:pPr>
            <a:r>
              <a:rPr lang="en-GB" altLang="en-US" sz="2400"/>
              <a:t>A </a:t>
            </a:r>
            <a:r>
              <a:rPr lang="en-GB" altLang="en-US" sz="2400">
                <a:solidFill>
                  <a:schemeClr val="accent2"/>
                </a:solidFill>
              </a:rPr>
              <a:t>primary key</a:t>
            </a:r>
            <a:r>
              <a:rPr lang="en-GB" altLang="en-US" sz="2400"/>
              <a:t> </a:t>
            </a:r>
            <a:r>
              <a:rPr lang="en-GB" altLang="en-US" sz="2400" i="1">
                <a:solidFill>
                  <a:schemeClr val="accent2"/>
                </a:solidFill>
                <a:latin typeface="Times" panose="02020603050405020304" pitchFamily="18" charset="0"/>
              </a:rPr>
              <a:t>K</a:t>
            </a:r>
            <a:r>
              <a:rPr lang="en-GB" altLang="en-US" sz="2400"/>
              <a:t> of a relation </a:t>
            </a:r>
            <a:r>
              <a:rPr lang="en-GB" altLang="en-US" sz="2400" i="1">
                <a:solidFill>
                  <a:schemeClr val="accent2"/>
                </a:solidFill>
                <a:latin typeface="Times" panose="02020603050405020304" pitchFamily="18" charset="0"/>
              </a:rPr>
              <a:t>R</a:t>
            </a:r>
            <a:r>
              <a:rPr lang="en-GB" altLang="en-US" sz="2400"/>
              <a:t> has to fulfil the following conditions:</a:t>
            </a:r>
          </a:p>
          <a:p>
            <a:pPr lvl="1" eaLnBrk="1" hangingPunct="1">
              <a:spcBef>
                <a:spcPct val="25000"/>
              </a:spcBef>
            </a:pPr>
            <a:r>
              <a:rPr lang="en-GB" altLang="en-US" sz="2000"/>
              <a:t>Uniqueness: at any time, no tuples of </a:t>
            </a:r>
            <a:r>
              <a:rPr lang="en-GB" altLang="en-US" sz="2000" i="1">
                <a:solidFill>
                  <a:schemeClr val="accent2"/>
                </a:solidFill>
                <a:latin typeface="Times" panose="02020603050405020304" pitchFamily="18" charset="0"/>
              </a:rPr>
              <a:t>R</a:t>
            </a:r>
            <a:r>
              <a:rPr lang="en-GB" altLang="en-US" sz="2000"/>
              <a:t> have the same value for </a:t>
            </a:r>
            <a:r>
              <a:rPr lang="en-GB" altLang="en-US" sz="2000" i="1">
                <a:solidFill>
                  <a:schemeClr val="accent2"/>
                </a:solidFill>
                <a:latin typeface="Times" panose="02020603050405020304" pitchFamily="18" charset="0"/>
              </a:rPr>
              <a:t>K</a:t>
            </a:r>
            <a:r>
              <a:rPr lang="en-GB" altLang="en-US" sz="2000"/>
              <a:t>;</a:t>
            </a:r>
          </a:p>
          <a:p>
            <a:pPr lvl="1" eaLnBrk="1" hangingPunct="1">
              <a:spcBef>
                <a:spcPct val="25000"/>
              </a:spcBef>
            </a:pPr>
            <a:r>
              <a:rPr lang="en-GB" altLang="en-US" sz="2000"/>
              <a:t>Minimality: if </a:t>
            </a:r>
            <a:r>
              <a:rPr lang="en-GB" altLang="en-US" sz="2000" i="1">
                <a:solidFill>
                  <a:schemeClr val="accent2"/>
                </a:solidFill>
                <a:latin typeface="Times" panose="02020603050405020304" pitchFamily="18" charset="0"/>
              </a:rPr>
              <a:t>K</a:t>
            </a:r>
            <a:r>
              <a:rPr lang="en-GB" altLang="en-US" sz="2000"/>
              <a:t> is composite, no component of </a:t>
            </a:r>
            <a:r>
              <a:rPr lang="en-GB" altLang="en-US" sz="2000" i="1">
                <a:solidFill>
                  <a:schemeClr val="accent2"/>
                </a:solidFill>
                <a:latin typeface="Times" panose="02020603050405020304" pitchFamily="18" charset="0"/>
              </a:rPr>
              <a:t>K</a:t>
            </a:r>
            <a:r>
              <a:rPr lang="en-GB" altLang="en-US" sz="2000"/>
              <a:t> can be omitted without destroying uniqueness.</a:t>
            </a:r>
          </a:p>
          <a:p>
            <a:pPr eaLnBrk="1" hangingPunct="1">
              <a:spcBef>
                <a:spcPct val="25000"/>
              </a:spcBef>
            </a:pPr>
            <a:r>
              <a:rPr lang="en-GB" altLang="en-US" sz="2400"/>
              <a:t>Every relation must have a primary key. </a:t>
            </a:r>
          </a:p>
          <a:p>
            <a:pPr eaLnBrk="1" hangingPunct="1">
              <a:spcBef>
                <a:spcPct val="25000"/>
              </a:spcBef>
            </a:pPr>
            <a:r>
              <a:rPr lang="en-GB" altLang="en-US" sz="2400"/>
              <a:t>A primary key of one relation that is an attribute in some other relation is a </a:t>
            </a:r>
            <a:r>
              <a:rPr lang="en-GB" altLang="en-US" sz="2400">
                <a:solidFill>
                  <a:schemeClr val="accent2"/>
                </a:solidFill>
              </a:rPr>
              <a:t>foreign key</a:t>
            </a:r>
            <a:r>
              <a:rPr lang="en-GB" altLang="en-US" sz="2400"/>
              <a:t> in that relation.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CFC2F7B-4075-4D1B-B570-2B1CCDDCCE24}"/>
              </a:ext>
            </a:extLst>
          </p:cNvPr>
          <p:cNvSpPr>
            <a:spLocks noGrp="1" noChangeArrowheads="1"/>
          </p:cNvSpPr>
          <p:nvPr>
            <p:ph type="title"/>
          </p:nvPr>
        </p:nvSpPr>
        <p:spPr>
          <a:xfrm>
            <a:off x="1798638" y="260350"/>
            <a:ext cx="7345362" cy="792163"/>
          </a:xfrm>
        </p:spPr>
        <p:txBody>
          <a:bodyPr/>
          <a:lstStyle/>
          <a:p>
            <a:pPr eaLnBrk="1" hangingPunct="1"/>
            <a:r>
              <a:rPr lang="en-GB" altLang="en-US"/>
              <a:t>Integrity Rules</a:t>
            </a:r>
          </a:p>
        </p:txBody>
      </p:sp>
      <p:sp>
        <p:nvSpPr>
          <p:cNvPr id="21507" name="Rectangle 3">
            <a:extLst>
              <a:ext uri="{FF2B5EF4-FFF2-40B4-BE49-F238E27FC236}">
                <a16:creationId xmlns:a16="http://schemas.microsoft.com/office/drawing/2014/main" id="{451FE7D9-9E60-459A-8533-BB6219886888}"/>
              </a:ext>
            </a:extLst>
          </p:cNvPr>
          <p:cNvSpPr>
            <a:spLocks noGrp="1" noChangeArrowheads="1"/>
          </p:cNvSpPr>
          <p:nvPr>
            <p:ph idx="1"/>
          </p:nvPr>
        </p:nvSpPr>
        <p:spPr/>
        <p:txBody>
          <a:bodyPr/>
          <a:lstStyle/>
          <a:p>
            <a:pPr eaLnBrk="1" hangingPunct="1">
              <a:spcBef>
                <a:spcPct val="25000"/>
              </a:spcBef>
            </a:pPr>
            <a:r>
              <a:rPr lang="en-GB" altLang="en-US" sz="2400">
                <a:solidFill>
                  <a:schemeClr val="accent2"/>
                </a:solidFill>
              </a:rPr>
              <a:t>Entity Integrity Rule</a:t>
            </a:r>
            <a:r>
              <a:rPr lang="en-GB" altLang="en-US" sz="2400"/>
              <a:t>: no component of the primary key of a base relation is allowed to accept nulls.</a:t>
            </a:r>
            <a:r>
              <a:rPr lang="de-DE" altLang="en-US" sz="2400"/>
              <a:t> </a:t>
            </a:r>
          </a:p>
          <a:p>
            <a:pPr eaLnBrk="1" hangingPunct="1">
              <a:spcBef>
                <a:spcPct val="25000"/>
              </a:spcBef>
            </a:pPr>
            <a:r>
              <a:rPr lang="en-GB" altLang="en-US" sz="2400">
                <a:solidFill>
                  <a:schemeClr val="accent2"/>
                </a:solidFill>
              </a:rPr>
              <a:t>Referential Integrity Rule</a:t>
            </a:r>
            <a:r>
              <a:rPr lang="en-GB" altLang="en-US" sz="2400"/>
              <a:t>: the database must not contain unmatched foreign key values.</a:t>
            </a:r>
          </a:p>
          <a:p>
            <a:pPr eaLnBrk="1" hangingPunct="1">
              <a:spcBef>
                <a:spcPct val="25000"/>
              </a:spcBef>
            </a:pPr>
            <a:r>
              <a:rPr lang="en-GB" altLang="en-US" sz="2400"/>
              <a:t>Application specific integrity rules:</a:t>
            </a:r>
          </a:p>
          <a:p>
            <a:pPr lvl="1" eaLnBrk="1" hangingPunct="1">
              <a:spcBef>
                <a:spcPct val="25000"/>
              </a:spcBef>
            </a:pPr>
            <a:r>
              <a:rPr lang="en-GB" altLang="en-US" sz="2000"/>
              <a:t>Field checks: to prevent errors on data entry.</a:t>
            </a:r>
            <a:r>
              <a:rPr lang="de-DE" altLang="en-US" sz="2000"/>
              <a:t> </a:t>
            </a:r>
          </a:p>
          <a:p>
            <a:pPr lvl="1" eaLnBrk="1" hangingPunct="1">
              <a:spcBef>
                <a:spcPct val="25000"/>
              </a:spcBef>
            </a:pPr>
            <a:r>
              <a:rPr lang="en-GB" altLang="en-US" sz="2000"/>
              <a:t>Scope checks.</a:t>
            </a:r>
            <a:r>
              <a:rPr lang="de-DE" altLang="en-US" sz="2000"/>
              <a:t> </a:t>
            </a:r>
          </a:p>
          <a:p>
            <a:pPr lvl="1" eaLnBrk="1" hangingPunct="1">
              <a:spcBef>
                <a:spcPct val="25000"/>
              </a:spcBef>
            </a:pPr>
            <a:r>
              <a:rPr lang="en-GB" altLang="en-US" sz="2000"/>
              <a:t>Consistency checks.</a:t>
            </a:r>
            <a:r>
              <a:rPr lang="de-DE" altLang="en-US" sz="2000"/>
              <a:t> </a:t>
            </a:r>
            <a:endParaRPr lang="en-GB"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0784778-50DA-48E9-9C74-F7A78A2B66DD}"/>
              </a:ext>
            </a:extLst>
          </p:cNvPr>
          <p:cNvSpPr>
            <a:spLocks noGrp="1" noChangeArrowheads="1"/>
          </p:cNvSpPr>
          <p:nvPr>
            <p:ph type="title"/>
          </p:nvPr>
        </p:nvSpPr>
        <p:spPr>
          <a:xfrm>
            <a:off x="1798638" y="260350"/>
            <a:ext cx="7345362" cy="792163"/>
          </a:xfrm>
        </p:spPr>
        <p:txBody>
          <a:bodyPr/>
          <a:lstStyle/>
          <a:p>
            <a:pPr eaLnBrk="1" hangingPunct="1"/>
            <a:r>
              <a:rPr lang="en-GB" altLang="en-US"/>
              <a:t>Database Security</a:t>
            </a:r>
          </a:p>
        </p:txBody>
      </p:sp>
      <p:sp>
        <p:nvSpPr>
          <p:cNvPr id="12291" name="Rectangle 3">
            <a:extLst>
              <a:ext uri="{FF2B5EF4-FFF2-40B4-BE49-F238E27FC236}">
                <a16:creationId xmlns:a16="http://schemas.microsoft.com/office/drawing/2014/main" id="{ECC4FAB9-2585-4F2F-B7E3-912721FE39C5}"/>
              </a:ext>
            </a:extLst>
          </p:cNvPr>
          <p:cNvSpPr>
            <a:spLocks noGrp="1" noChangeArrowheads="1"/>
          </p:cNvSpPr>
          <p:nvPr>
            <p:ph idx="1"/>
          </p:nvPr>
        </p:nvSpPr>
        <p:spPr/>
        <p:txBody>
          <a:bodyPr/>
          <a:lstStyle/>
          <a:p>
            <a:pPr eaLnBrk="1" hangingPunct="1">
              <a:spcBef>
                <a:spcPct val="35000"/>
              </a:spcBef>
            </a:pPr>
            <a:r>
              <a:rPr lang="en-GB" altLang="en-US" sz="2400"/>
              <a:t>Databases store </a:t>
            </a:r>
            <a:r>
              <a:rPr lang="en-GB" altLang="en-US" sz="2400">
                <a:solidFill>
                  <a:schemeClr val="accent2"/>
                </a:solidFill>
              </a:rPr>
              <a:t>data</a:t>
            </a:r>
            <a:r>
              <a:rPr lang="en-GB" altLang="en-US" sz="2400"/>
              <a:t> and provide </a:t>
            </a:r>
            <a:r>
              <a:rPr lang="en-GB" altLang="en-US" sz="2400">
                <a:solidFill>
                  <a:schemeClr val="accent2"/>
                </a:solidFill>
              </a:rPr>
              <a:t>information</a:t>
            </a:r>
            <a:r>
              <a:rPr lang="en-GB" altLang="en-US" sz="2400"/>
              <a:t> to their users. </a:t>
            </a:r>
          </a:p>
          <a:p>
            <a:pPr eaLnBrk="1" hangingPunct="1">
              <a:spcBef>
                <a:spcPct val="35000"/>
              </a:spcBef>
            </a:pPr>
            <a:r>
              <a:rPr lang="en-GB" altLang="en-US" sz="2400">
                <a:solidFill>
                  <a:schemeClr val="accent2"/>
                </a:solidFill>
              </a:rPr>
              <a:t>Database Security</a:t>
            </a:r>
            <a:r>
              <a:rPr lang="en-GB" altLang="en-US" sz="2400"/>
              <a:t>: protection of sensitive data and mechanisms that allow users to retrieve information in a controlled manner. </a:t>
            </a:r>
          </a:p>
          <a:p>
            <a:pPr eaLnBrk="1" hangingPunct="1">
              <a:spcBef>
                <a:spcPct val="35000"/>
              </a:spcBef>
            </a:pPr>
            <a:r>
              <a:rPr lang="en-GB" altLang="en-US" sz="2400"/>
              <a:t>Difference to Operating System Security: Database Security control access to information more than access to data. </a:t>
            </a:r>
          </a:p>
          <a:p>
            <a:pPr eaLnBrk="1" hangingPunct="1">
              <a:spcBef>
                <a:spcPct val="35000"/>
              </a:spcBef>
            </a:pPr>
            <a:r>
              <a:rPr lang="en-GB" altLang="en-US" sz="2400"/>
              <a:t>Focus on principals requesting access to database.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D0A6032-B6DD-4CA6-9C12-1EDB5370294E}"/>
              </a:ext>
            </a:extLst>
          </p:cNvPr>
          <p:cNvSpPr>
            <a:spLocks noGrp="1" noChangeArrowheads="1"/>
          </p:cNvSpPr>
          <p:nvPr>
            <p:ph type="title"/>
          </p:nvPr>
        </p:nvSpPr>
        <p:spPr>
          <a:xfrm>
            <a:off x="1798638" y="260350"/>
            <a:ext cx="7345362" cy="792163"/>
          </a:xfrm>
        </p:spPr>
        <p:txBody>
          <a:bodyPr/>
          <a:lstStyle/>
          <a:p>
            <a:pPr eaLnBrk="1" hangingPunct="1"/>
            <a:r>
              <a:rPr lang="en-GB" altLang="en-US"/>
              <a:t>SQL</a:t>
            </a:r>
          </a:p>
        </p:txBody>
      </p:sp>
      <p:sp>
        <p:nvSpPr>
          <p:cNvPr id="22531" name="Rectangle 3">
            <a:extLst>
              <a:ext uri="{FF2B5EF4-FFF2-40B4-BE49-F238E27FC236}">
                <a16:creationId xmlns:a16="http://schemas.microsoft.com/office/drawing/2014/main" id="{59A00DA5-CF34-4298-8141-03F734869FDF}"/>
              </a:ext>
            </a:extLst>
          </p:cNvPr>
          <p:cNvSpPr>
            <a:spLocks noGrp="1" noChangeArrowheads="1"/>
          </p:cNvSpPr>
          <p:nvPr>
            <p:ph idx="1"/>
          </p:nvPr>
        </p:nvSpPr>
        <p:spPr>
          <a:xfrm>
            <a:off x="685800" y="1341438"/>
            <a:ext cx="7772400" cy="4416425"/>
          </a:xfrm>
        </p:spPr>
        <p:txBody>
          <a:bodyPr/>
          <a:lstStyle/>
          <a:p>
            <a:pPr eaLnBrk="1" hangingPunct="1">
              <a:spcBef>
                <a:spcPct val="25000"/>
              </a:spcBef>
            </a:pPr>
            <a:r>
              <a:rPr lang="en-GB" altLang="en-US" sz="2400"/>
              <a:t>Structured Query Language (SQL): standard language for describing how information in a relational database can be retrieved and updated.</a:t>
            </a:r>
          </a:p>
          <a:p>
            <a:pPr eaLnBrk="1" hangingPunct="1">
              <a:spcBef>
                <a:spcPct val="25000"/>
              </a:spcBef>
            </a:pPr>
            <a:r>
              <a:rPr lang="en-GB" altLang="en-US" sz="2400"/>
              <a:t>SQL operations:</a:t>
            </a:r>
          </a:p>
          <a:p>
            <a:pPr lvl="1" eaLnBrk="1" hangingPunct="1">
              <a:spcBef>
                <a:spcPct val="25000"/>
              </a:spcBef>
            </a:pPr>
            <a:r>
              <a:rPr lang="en-GB" altLang="en-US" sz="2000"/>
              <a:t>SELECT: retrieves data from a relation.</a:t>
            </a:r>
            <a:r>
              <a:rPr lang="de-DE" altLang="en-US" sz="2000"/>
              <a:t> </a:t>
            </a:r>
          </a:p>
          <a:p>
            <a:pPr lvl="1" eaLnBrk="1" hangingPunct="1">
              <a:spcBef>
                <a:spcPct val="25000"/>
              </a:spcBef>
            </a:pPr>
            <a:r>
              <a:rPr lang="en-GB" altLang="en-US" sz="2000"/>
              <a:t>UPDATE: update fields in a relation.</a:t>
            </a:r>
            <a:r>
              <a:rPr lang="de-DE" altLang="en-US" sz="2000"/>
              <a:t> </a:t>
            </a:r>
          </a:p>
          <a:p>
            <a:pPr lvl="1" eaLnBrk="1" hangingPunct="1">
              <a:spcBef>
                <a:spcPct val="25000"/>
              </a:spcBef>
            </a:pPr>
            <a:r>
              <a:rPr lang="en-GB" altLang="en-US" sz="2000"/>
              <a:t>DELETE: deletes tuples from a relation</a:t>
            </a:r>
            <a:r>
              <a:rPr lang="de-DE" altLang="en-US" sz="2000"/>
              <a:t>.</a:t>
            </a:r>
          </a:p>
          <a:p>
            <a:pPr lvl="1" eaLnBrk="1" hangingPunct="1">
              <a:spcBef>
                <a:spcPct val="25000"/>
              </a:spcBef>
            </a:pPr>
            <a:r>
              <a:rPr lang="en-GB" altLang="en-US" sz="2000"/>
              <a:t>INSERT: adds tuples to a relation.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A8D6FEF-BEB2-4585-9F40-F212F84D1A82}"/>
              </a:ext>
            </a:extLst>
          </p:cNvPr>
          <p:cNvSpPr>
            <a:spLocks noGrp="1" noChangeArrowheads="1"/>
          </p:cNvSpPr>
          <p:nvPr>
            <p:ph type="title"/>
          </p:nvPr>
        </p:nvSpPr>
        <p:spPr>
          <a:xfrm>
            <a:off x="1798638" y="260350"/>
            <a:ext cx="7345362" cy="792163"/>
          </a:xfrm>
        </p:spPr>
        <p:txBody>
          <a:bodyPr/>
          <a:lstStyle/>
          <a:p>
            <a:pPr eaLnBrk="1" hangingPunct="1"/>
            <a:r>
              <a:rPr lang="en-GB" altLang="en-US"/>
              <a:t>SQL Security Model</a:t>
            </a:r>
          </a:p>
        </p:txBody>
      </p:sp>
      <p:sp>
        <p:nvSpPr>
          <p:cNvPr id="23555" name="Rectangle 3">
            <a:extLst>
              <a:ext uri="{FF2B5EF4-FFF2-40B4-BE49-F238E27FC236}">
                <a16:creationId xmlns:a16="http://schemas.microsoft.com/office/drawing/2014/main" id="{33F833D8-351F-44F3-9F15-0C83876C21E0}"/>
              </a:ext>
            </a:extLst>
          </p:cNvPr>
          <p:cNvSpPr>
            <a:spLocks noGrp="1" noChangeArrowheads="1"/>
          </p:cNvSpPr>
          <p:nvPr>
            <p:ph idx="1"/>
          </p:nvPr>
        </p:nvSpPr>
        <p:spPr/>
        <p:txBody>
          <a:bodyPr/>
          <a:lstStyle/>
          <a:p>
            <a:pPr eaLnBrk="1" hangingPunct="1">
              <a:lnSpc>
                <a:spcPct val="95000"/>
              </a:lnSpc>
              <a:spcBef>
                <a:spcPct val="25000"/>
              </a:spcBef>
            </a:pPr>
            <a:r>
              <a:rPr lang="en-GB" altLang="en-US" sz="2400"/>
              <a:t>Discretionary access control using privileges and views, based on:</a:t>
            </a:r>
          </a:p>
          <a:p>
            <a:pPr lvl="1" eaLnBrk="1" hangingPunct="1">
              <a:lnSpc>
                <a:spcPct val="95000"/>
              </a:lnSpc>
              <a:spcBef>
                <a:spcPct val="25000"/>
              </a:spcBef>
            </a:pPr>
            <a:r>
              <a:rPr lang="en-GB" altLang="en-US" sz="2000">
                <a:solidFill>
                  <a:schemeClr val="accent2"/>
                </a:solidFill>
              </a:rPr>
              <a:t>users</a:t>
            </a:r>
            <a:r>
              <a:rPr lang="en-GB" altLang="en-US" sz="2000"/>
              <a:t>: authenticated during logon; </a:t>
            </a:r>
          </a:p>
          <a:p>
            <a:pPr lvl="1" eaLnBrk="1" hangingPunct="1">
              <a:lnSpc>
                <a:spcPct val="95000"/>
              </a:lnSpc>
              <a:spcBef>
                <a:spcPct val="25000"/>
              </a:spcBef>
            </a:pPr>
            <a:r>
              <a:rPr lang="en-GB" altLang="en-US" sz="2000">
                <a:solidFill>
                  <a:schemeClr val="accent2"/>
                </a:solidFill>
              </a:rPr>
              <a:t>actions</a:t>
            </a:r>
            <a:r>
              <a:rPr lang="en-GB" altLang="en-US" sz="2000"/>
              <a:t>: include SELECT, UPDATE, DELETE, and INSERT;</a:t>
            </a:r>
          </a:p>
          <a:p>
            <a:pPr lvl="1" eaLnBrk="1" hangingPunct="1">
              <a:lnSpc>
                <a:spcPct val="95000"/>
              </a:lnSpc>
              <a:spcBef>
                <a:spcPct val="25000"/>
              </a:spcBef>
            </a:pPr>
            <a:r>
              <a:rPr lang="en-GB" altLang="en-US" sz="2000">
                <a:solidFill>
                  <a:schemeClr val="accent2"/>
                </a:solidFill>
              </a:rPr>
              <a:t>objects</a:t>
            </a:r>
            <a:r>
              <a:rPr lang="en-GB" altLang="en-US" sz="2000"/>
              <a:t>: tables, views, columns (attributes) of tables and views;</a:t>
            </a:r>
          </a:p>
          <a:p>
            <a:pPr eaLnBrk="1" hangingPunct="1">
              <a:lnSpc>
                <a:spcPct val="95000"/>
              </a:lnSpc>
              <a:spcBef>
                <a:spcPct val="25000"/>
              </a:spcBef>
            </a:pPr>
            <a:r>
              <a:rPr lang="en-GB" altLang="en-US" sz="2400"/>
              <a:t>Users invoke actions on objects; the DBMS decides whether to permit the requested action. </a:t>
            </a:r>
          </a:p>
          <a:p>
            <a:pPr eaLnBrk="1" hangingPunct="1">
              <a:lnSpc>
                <a:spcPct val="95000"/>
              </a:lnSpc>
              <a:spcBef>
                <a:spcPct val="25000"/>
              </a:spcBef>
            </a:pPr>
            <a:r>
              <a:rPr lang="en-GB" altLang="en-US" sz="2400"/>
              <a:t>When an object is created, it is assigned an  owner; initially only the owner has access to the object; other users have to be issued with a </a:t>
            </a:r>
            <a:r>
              <a:rPr lang="en-GB" altLang="en-US" sz="2400">
                <a:solidFill>
                  <a:schemeClr val="accent2"/>
                </a:solidFill>
              </a:rPr>
              <a:t>privilege</a:t>
            </a:r>
            <a:r>
              <a:rPr lang="en-GB" altLang="en-US" sz="2400"/>
              <a:t>:</a:t>
            </a:r>
          </a:p>
          <a:p>
            <a:pPr eaLnBrk="1" hangingPunct="1">
              <a:lnSpc>
                <a:spcPct val="95000"/>
              </a:lnSpc>
              <a:spcBef>
                <a:spcPct val="25000"/>
              </a:spcBef>
              <a:buFont typeface="Wingdings" panose="05000000000000000000" pitchFamily="2" charset="2"/>
              <a:buNone/>
            </a:pPr>
            <a:r>
              <a:rPr lang="en-GB" altLang="en-US" sz="2400"/>
              <a:t>		</a:t>
            </a:r>
            <a:r>
              <a:rPr lang="en-GB" altLang="en-US" sz="2400">
                <a:solidFill>
                  <a:schemeClr val="accent2"/>
                </a:solidFill>
              </a:rPr>
              <a:t>(grantor, grantee, object, action, grantable)</a:t>
            </a:r>
            <a:r>
              <a:rPr lang="en-GB" altLang="en-US" sz="240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22662DB-D197-47BF-80C3-46DB88356F91}"/>
              </a:ext>
            </a:extLst>
          </p:cNvPr>
          <p:cNvSpPr>
            <a:spLocks noGrp="1" noChangeArrowheads="1"/>
          </p:cNvSpPr>
          <p:nvPr>
            <p:ph type="title"/>
          </p:nvPr>
        </p:nvSpPr>
        <p:spPr>
          <a:xfrm>
            <a:off x="1655887" y="260648"/>
            <a:ext cx="7380609" cy="792163"/>
          </a:xfrm>
        </p:spPr>
        <p:txBody>
          <a:bodyPr/>
          <a:lstStyle/>
          <a:p>
            <a:pPr eaLnBrk="1" hangingPunct="1"/>
            <a:r>
              <a:rPr lang="en-GB" altLang="en-US" dirty="0"/>
              <a:t>Granting &amp; Revoking Privileges</a:t>
            </a:r>
          </a:p>
        </p:txBody>
      </p:sp>
      <p:sp>
        <p:nvSpPr>
          <p:cNvPr id="24579" name="Rectangle 3">
            <a:extLst>
              <a:ext uri="{FF2B5EF4-FFF2-40B4-BE49-F238E27FC236}">
                <a16:creationId xmlns:a16="http://schemas.microsoft.com/office/drawing/2014/main" id="{4324A20A-77D0-456C-A656-4713844F959A}"/>
              </a:ext>
            </a:extLst>
          </p:cNvPr>
          <p:cNvSpPr>
            <a:spLocks noGrp="1" noChangeArrowheads="1"/>
          </p:cNvSpPr>
          <p:nvPr>
            <p:ph idx="1"/>
          </p:nvPr>
        </p:nvSpPr>
        <p:spPr/>
        <p:txBody>
          <a:bodyPr/>
          <a:lstStyle/>
          <a:p>
            <a:pPr eaLnBrk="1" hangingPunct="1">
              <a:lnSpc>
                <a:spcPct val="80000"/>
              </a:lnSpc>
            </a:pPr>
            <a:r>
              <a:rPr lang="en-GB" altLang="en-US" sz="2400"/>
              <a:t>Privileges managed with GRANT and REVOKE. </a:t>
            </a:r>
          </a:p>
          <a:p>
            <a:pPr lvl="1" eaLnBrk="1" hangingPunct="1">
              <a:lnSpc>
                <a:spcPct val="80000"/>
              </a:lnSpc>
              <a:buFont typeface="Wingdings" panose="05000000000000000000" pitchFamily="2" charset="2"/>
              <a:buNone/>
            </a:pPr>
            <a:r>
              <a:rPr lang="en-GB" altLang="en-US" sz="2000" b="1">
                <a:latin typeface="Courier New" panose="02070309020205020404" pitchFamily="49" charset="0"/>
              </a:rPr>
              <a:t>	GRANT SELECT, UPDATE (Day,Flight)</a:t>
            </a:r>
          </a:p>
          <a:p>
            <a:pPr lvl="1" eaLnBrk="1" hangingPunct="1">
              <a:lnSpc>
                <a:spcPct val="80000"/>
              </a:lnSpc>
              <a:buFont typeface="Wingdings" panose="05000000000000000000" pitchFamily="2" charset="2"/>
              <a:buNone/>
            </a:pPr>
            <a:r>
              <a:rPr lang="en-GB" altLang="en-US" sz="2000" b="1">
                <a:latin typeface="Courier New" panose="02070309020205020404" pitchFamily="49" charset="0"/>
              </a:rPr>
              <a:t>      		ON TABLE Diary</a:t>
            </a:r>
          </a:p>
          <a:p>
            <a:pPr lvl="1" eaLnBrk="1" hangingPunct="1">
              <a:lnSpc>
                <a:spcPct val="80000"/>
              </a:lnSpc>
              <a:buFont typeface="Wingdings" panose="05000000000000000000" pitchFamily="2" charset="2"/>
              <a:buNone/>
            </a:pPr>
            <a:r>
              <a:rPr lang="en-GB" altLang="en-US" sz="2000" b="1">
                <a:latin typeface="Courier New" panose="02070309020205020404" pitchFamily="49" charset="0"/>
              </a:rPr>
              <a:t>       		TO Art, Zoe</a:t>
            </a:r>
          </a:p>
          <a:p>
            <a:pPr eaLnBrk="1" hangingPunct="1">
              <a:lnSpc>
                <a:spcPct val="80000"/>
              </a:lnSpc>
            </a:pPr>
            <a:r>
              <a:rPr lang="en-GB" altLang="en-US" sz="2400"/>
              <a:t>Selective revocation of privileges: </a:t>
            </a:r>
          </a:p>
          <a:p>
            <a:pPr lvl="1" eaLnBrk="1" hangingPunct="1">
              <a:lnSpc>
                <a:spcPct val="80000"/>
              </a:lnSpc>
              <a:buFont typeface="Wingdings" panose="05000000000000000000" pitchFamily="2" charset="2"/>
              <a:buNone/>
            </a:pPr>
            <a:r>
              <a:rPr lang="en-GB" altLang="en-US" sz="2000" b="1">
                <a:latin typeface="Courier New" panose="02070309020205020404" pitchFamily="49" charset="0"/>
              </a:rPr>
              <a:t>	REVOKE UPDATE</a:t>
            </a:r>
          </a:p>
          <a:p>
            <a:pPr lvl="1" eaLnBrk="1" hangingPunct="1">
              <a:lnSpc>
                <a:spcPct val="80000"/>
              </a:lnSpc>
              <a:buFont typeface="Wingdings" panose="05000000000000000000" pitchFamily="2" charset="2"/>
              <a:buNone/>
            </a:pPr>
            <a:r>
              <a:rPr lang="en-GB" altLang="en-US" sz="2000" b="1">
                <a:latin typeface="Courier New" panose="02070309020205020404" pitchFamily="49" charset="0"/>
              </a:rPr>
              <a:t>     	ON TABLE Diary      </a:t>
            </a:r>
          </a:p>
          <a:p>
            <a:pPr lvl="1" eaLnBrk="1" hangingPunct="1">
              <a:lnSpc>
                <a:spcPct val="80000"/>
              </a:lnSpc>
              <a:buFont typeface="Wingdings" panose="05000000000000000000" pitchFamily="2" charset="2"/>
              <a:buNone/>
            </a:pPr>
            <a:r>
              <a:rPr lang="en-GB" altLang="en-US" sz="2000" b="1">
                <a:latin typeface="Courier New" panose="02070309020205020404" pitchFamily="49" charset="0"/>
              </a:rPr>
              <a:t>     	FROM Art</a:t>
            </a:r>
          </a:p>
          <a:p>
            <a:pPr eaLnBrk="1" hangingPunct="1">
              <a:lnSpc>
                <a:spcPct val="80000"/>
              </a:lnSpc>
            </a:pPr>
            <a:r>
              <a:rPr lang="en-GB" altLang="en-US" sz="2400"/>
              <a:t>Right to delegate privileges given through GRANT option:</a:t>
            </a:r>
          </a:p>
          <a:p>
            <a:pPr lvl="1" eaLnBrk="1" hangingPunct="1">
              <a:lnSpc>
                <a:spcPct val="80000"/>
              </a:lnSpc>
              <a:buFont typeface="Wingdings" panose="05000000000000000000" pitchFamily="2" charset="2"/>
              <a:buNone/>
            </a:pPr>
            <a:r>
              <a:rPr lang="en-GB" altLang="en-US" sz="2000" b="1">
                <a:latin typeface="Courier New" panose="02070309020205020404" pitchFamily="49" charset="0"/>
              </a:rPr>
              <a:t>	GRANT SELECT</a:t>
            </a:r>
          </a:p>
          <a:p>
            <a:pPr lvl="1" eaLnBrk="1" hangingPunct="1">
              <a:lnSpc>
                <a:spcPct val="80000"/>
              </a:lnSpc>
              <a:buFont typeface="Wingdings" panose="05000000000000000000" pitchFamily="2" charset="2"/>
              <a:buNone/>
            </a:pPr>
            <a:r>
              <a:rPr lang="en-GB" altLang="en-US" sz="2000" b="1">
                <a:latin typeface="Courier New" panose="02070309020205020404" pitchFamily="49" charset="0"/>
              </a:rPr>
              <a:t>			ON TABLE Diary</a:t>
            </a:r>
          </a:p>
          <a:p>
            <a:pPr lvl="1" eaLnBrk="1" hangingPunct="1">
              <a:lnSpc>
                <a:spcPct val="80000"/>
              </a:lnSpc>
              <a:buFont typeface="Wingdings" panose="05000000000000000000" pitchFamily="2" charset="2"/>
              <a:buNone/>
            </a:pPr>
            <a:r>
              <a:rPr lang="en-GB" altLang="en-US" sz="2000" b="1">
                <a:latin typeface="Courier New" panose="02070309020205020404" pitchFamily="49" charset="0"/>
              </a:rPr>
              <a:t>			TO Art</a:t>
            </a:r>
          </a:p>
          <a:p>
            <a:pPr lvl="1" eaLnBrk="1" hangingPunct="1">
              <a:lnSpc>
                <a:spcPct val="80000"/>
              </a:lnSpc>
              <a:buFont typeface="Wingdings" panose="05000000000000000000" pitchFamily="2" charset="2"/>
              <a:buNone/>
            </a:pPr>
            <a:r>
              <a:rPr lang="en-GB" altLang="en-US" sz="2000" b="1">
                <a:latin typeface="Courier New" panose="02070309020205020404" pitchFamily="49" charset="0"/>
              </a:rPr>
              <a:t>			WITH GRANT OPTION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5E01685-9CB5-4D93-AFCD-B924D24EDCDA}"/>
              </a:ext>
            </a:extLst>
          </p:cNvPr>
          <p:cNvSpPr>
            <a:spLocks noGrp="1" noChangeArrowheads="1"/>
          </p:cNvSpPr>
          <p:nvPr>
            <p:ph type="title"/>
          </p:nvPr>
        </p:nvSpPr>
        <p:spPr>
          <a:xfrm>
            <a:off x="1798638" y="260350"/>
            <a:ext cx="7345362" cy="792163"/>
          </a:xfrm>
        </p:spPr>
        <p:txBody>
          <a:bodyPr/>
          <a:lstStyle/>
          <a:p>
            <a:pPr eaLnBrk="1" hangingPunct="1"/>
            <a:r>
              <a:rPr lang="en-GB" altLang="en-US"/>
              <a:t>Access Control through Views</a:t>
            </a:r>
          </a:p>
        </p:txBody>
      </p:sp>
      <p:sp>
        <p:nvSpPr>
          <p:cNvPr id="25603" name="Rectangle 3">
            <a:extLst>
              <a:ext uri="{FF2B5EF4-FFF2-40B4-BE49-F238E27FC236}">
                <a16:creationId xmlns:a16="http://schemas.microsoft.com/office/drawing/2014/main" id="{A347E3B4-3728-49A3-A1B4-F30F14213737}"/>
              </a:ext>
            </a:extLst>
          </p:cNvPr>
          <p:cNvSpPr>
            <a:spLocks noGrp="1" noChangeArrowheads="1"/>
          </p:cNvSpPr>
          <p:nvPr>
            <p:ph idx="1"/>
          </p:nvPr>
        </p:nvSpPr>
        <p:spPr/>
        <p:txBody>
          <a:bodyPr/>
          <a:lstStyle/>
          <a:p>
            <a:pPr eaLnBrk="1" hangingPunct="1">
              <a:lnSpc>
                <a:spcPct val="90000"/>
              </a:lnSpc>
            </a:pPr>
            <a:r>
              <a:rPr lang="en-GB" altLang="en-US" sz="2400"/>
              <a:t>Views: derived relations, created by </a:t>
            </a:r>
          </a:p>
          <a:p>
            <a:pPr lvl="1" eaLnBrk="1" hangingPunct="1">
              <a:lnSpc>
                <a:spcPct val="90000"/>
              </a:lnSpc>
              <a:buFont typeface="Wingdings" panose="05000000000000000000" pitchFamily="2" charset="2"/>
              <a:buNone/>
            </a:pPr>
            <a:r>
              <a:rPr lang="en-GB" altLang="en-US" sz="2000" b="1">
                <a:latin typeface="Courier New" panose="02070309020205020404" pitchFamily="49" charset="0"/>
              </a:rPr>
              <a:t>CREATE VIEW view_name [ ( column [, column ] ... ) ] </a:t>
            </a:r>
          </a:p>
          <a:p>
            <a:pPr lvl="1" eaLnBrk="1" hangingPunct="1">
              <a:lnSpc>
                <a:spcPct val="90000"/>
              </a:lnSpc>
              <a:buFont typeface="Wingdings" panose="05000000000000000000" pitchFamily="2" charset="2"/>
              <a:buNone/>
            </a:pPr>
            <a:r>
              <a:rPr lang="en-GB" altLang="en-US" sz="2000" b="1">
                <a:latin typeface="Courier New" panose="02070309020205020404" pitchFamily="49" charset="0"/>
              </a:rPr>
              <a:t>  	AS subquery</a:t>
            </a:r>
          </a:p>
          <a:p>
            <a:pPr lvl="1" eaLnBrk="1" hangingPunct="1">
              <a:lnSpc>
                <a:spcPct val="90000"/>
              </a:lnSpc>
              <a:buFont typeface="Wingdings" panose="05000000000000000000" pitchFamily="2" charset="2"/>
              <a:buNone/>
            </a:pPr>
            <a:r>
              <a:rPr lang="en-GB" altLang="en-US" sz="2000" b="1">
                <a:latin typeface="Courier New" panose="02070309020205020404" pitchFamily="49" charset="0"/>
              </a:rPr>
              <a:t> 		[ WITH CHECK OPTION ]</a:t>
            </a:r>
          </a:p>
          <a:p>
            <a:pPr eaLnBrk="1" hangingPunct="1">
              <a:lnSpc>
                <a:spcPct val="90000"/>
              </a:lnSpc>
            </a:pPr>
            <a:r>
              <a:rPr lang="en-GB" altLang="en-US" sz="2400"/>
              <a:t>Many security policies better expressed by privileges on views than by privileges on base relations. </a:t>
            </a:r>
          </a:p>
          <a:p>
            <a:pPr eaLnBrk="1" hangingPunct="1">
              <a:lnSpc>
                <a:spcPct val="90000"/>
              </a:lnSpc>
            </a:pPr>
            <a:r>
              <a:rPr lang="en-GB" altLang="en-US" sz="2400"/>
              <a:t>Access conditions described through subquery in the view definition:</a:t>
            </a:r>
          </a:p>
          <a:p>
            <a:pPr lvl="1" eaLnBrk="1" hangingPunct="1">
              <a:lnSpc>
                <a:spcPct val="90000"/>
              </a:lnSpc>
              <a:buFont typeface="Wingdings" panose="05000000000000000000" pitchFamily="2" charset="2"/>
              <a:buNone/>
            </a:pPr>
            <a:r>
              <a:rPr lang="en-GB" altLang="en-US" sz="2000" b="1">
                <a:latin typeface="Courier New" panose="02070309020205020404" pitchFamily="49" charset="0"/>
              </a:rPr>
              <a:t>CREATE VIEW business_trips AS</a:t>
            </a:r>
          </a:p>
          <a:p>
            <a:pPr lvl="1" eaLnBrk="1" hangingPunct="1">
              <a:lnSpc>
                <a:spcPct val="90000"/>
              </a:lnSpc>
              <a:buFont typeface="Wingdings" panose="05000000000000000000" pitchFamily="2" charset="2"/>
              <a:buNone/>
            </a:pPr>
            <a:r>
              <a:rPr lang="en-GB" altLang="en-US" sz="2000" b="1">
                <a:latin typeface="Courier New" panose="02070309020205020404" pitchFamily="49" charset="0"/>
              </a:rPr>
              <a:t>       	SELECT * FROM Diary </a:t>
            </a:r>
          </a:p>
          <a:p>
            <a:pPr lvl="1" eaLnBrk="1" hangingPunct="1">
              <a:lnSpc>
                <a:spcPct val="90000"/>
              </a:lnSpc>
              <a:buFont typeface="Wingdings" panose="05000000000000000000" pitchFamily="2" charset="2"/>
              <a:buNone/>
            </a:pPr>
            <a:r>
              <a:rPr lang="en-GB" altLang="en-US" sz="2000" b="1">
                <a:latin typeface="Courier New" panose="02070309020205020404" pitchFamily="49" charset="0"/>
              </a:rPr>
              <a:t>       	WHERE Status = `business'       	 </a:t>
            </a:r>
          </a:p>
          <a:p>
            <a:pPr lvl="1" eaLnBrk="1" hangingPunct="1">
              <a:lnSpc>
                <a:spcPct val="90000"/>
              </a:lnSpc>
              <a:buFont typeface="Wingdings" panose="05000000000000000000" pitchFamily="2" charset="2"/>
              <a:buNone/>
            </a:pPr>
            <a:r>
              <a:rPr lang="en-GB" altLang="en-US" sz="2000" b="1">
                <a:latin typeface="Courier New" panose="02070309020205020404" pitchFamily="49" charset="0"/>
              </a:rPr>
              <a:t>  		WITH CHECK OPTION;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0BCC552-8AE3-4452-81C2-FF492C99C798}"/>
              </a:ext>
            </a:extLst>
          </p:cNvPr>
          <p:cNvSpPr>
            <a:spLocks noGrp="1" noChangeArrowheads="1"/>
          </p:cNvSpPr>
          <p:nvPr>
            <p:ph type="title"/>
          </p:nvPr>
        </p:nvSpPr>
        <p:spPr>
          <a:xfrm>
            <a:off x="1798638" y="260350"/>
            <a:ext cx="7345362" cy="792163"/>
          </a:xfrm>
        </p:spPr>
        <p:txBody>
          <a:bodyPr/>
          <a:lstStyle/>
          <a:p>
            <a:pPr eaLnBrk="1" hangingPunct="1"/>
            <a:r>
              <a:rPr lang="en-GB" altLang="en-US"/>
              <a:t>Advantages</a:t>
            </a:r>
          </a:p>
        </p:txBody>
      </p:sp>
      <p:sp>
        <p:nvSpPr>
          <p:cNvPr id="26627" name="Rectangle 3">
            <a:extLst>
              <a:ext uri="{FF2B5EF4-FFF2-40B4-BE49-F238E27FC236}">
                <a16:creationId xmlns:a16="http://schemas.microsoft.com/office/drawing/2014/main" id="{9CED036F-C0B4-49B0-9228-608E17A46A3B}"/>
              </a:ext>
            </a:extLst>
          </p:cNvPr>
          <p:cNvSpPr>
            <a:spLocks noGrp="1" noChangeArrowheads="1"/>
          </p:cNvSpPr>
          <p:nvPr>
            <p:ph idx="1"/>
          </p:nvPr>
        </p:nvSpPr>
        <p:spPr/>
        <p:txBody>
          <a:bodyPr/>
          <a:lstStyle/>
          <a:p>
            <a:pPr eaLnBrk="1" hangingPunct="1">
              <a:spcBef>
                <a:spcPct val="35000"/>
              </a:spcBef>
            </a:pPr>
            <a:r>
              <a:rPr lang="en-GB" altLang="en-US" sz="2400"/>
              <a:t>Views are flexible and allow access control policies to be defined at a level of description that is close to the application requirements.</a:t>
            </a:r>
          </a:p>
          <a:p>
            <a:pPr eaLnBrk="1" hangingPunct="1">
              <a:spcBef>
                <a:spcPct val="35000"/>
              </a:spcBef>
            </a:pPr>
            <a:r>
              <a:rPr lang="en-GB" altLang="en-US" sz="2400"/>
              <a:t>Views can enforce context-dependent and data-dependent security policies.</a:t>
            </a:r>
          </a:p>
          <a:p>
            <a:pPr eaLnBrk="1" hangingPunct="1">
              <a:spcBef>
                <a:spcPct val="35000"/>
              </a:spcBef>
            </a:pPr>
            <a:r>
              <a:rPr lang="en-GB" altLang="en-US" sz="2400"/>
              <a:t>Views can implement controlled invocation.</a:t>
            </a:r>
          </a:p>
          <a:p>
            <a:pPr eaLnBrk="1" hangingPunct="1">
              <a:spcBef>
                <a:spcPct val="35000"/>
              </a:spcBef>
            </a:pPr>
            <a:r>
              <a:rPr lang="en-GB" altLang="en-US" sz="2400"/>
              <a:t>Secure views can replace security labels.</a:t>
            </a:r>
          </a:p>
          <a:p>
            <a:pPr eaLnBrk="1" hangingPunct="1">
              <a:spcBef>
                <a:spcPct val="35000"/>
              </a:spcBef>
            </a:pPr>
            <a:r>
              <a:rPr lang="en-GB" altLang="en-US" sz="2400"/>
              <a:t>Data can be easily reclassified.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2322F83-516D-45EA-A58E-FCB73E75867B}"/>
              </a:ext>
            </a:extLst>
          </p:cNvPr>
          <p:cNvSpPr>
            <a:spLocks noGrp="1" noChangeArrowheads="1"/>
          </p:cNvSpPr>
          <p:nvPr>
            <p:ph type="title"/>
          </p:nvPr>
        </p:nvSpPr>
        <p:spPr>
          <a:xfrm>
            <a:off x="1798638" y="260350"/>
            <a:ext cx="7345362" cy="792163"/>
          </a:xfrm>
        </p:spPr>
        <p:txBody>
          <a:bodyPr/>
          <a:lstStyle/>
          <a:p>
            <a:pPr eaLnBrk="1" hangingPunct="1"/>
            <a:r>
              <a:rPr lang="en-GB" altLang="en-US"/>
              <a:t>More Examples</a:t>
            </a:r>
          </a:p>
        </p:txBody>
      </p:sp>
      <p:sp>
        <p:nvSpPr>
          <p:cNvPr id="27651" name="Rectangle 3">
            <a:extLst>
              <a:ext uri="{FF2B5EF4-FFF2-40B4-BE49-F238E27FC236}">
                <a16:creationId xmlns:a16="http://schemas.microsoft.com/office/drawing/2014/main" id="{39FF2868-603D-452C-B471-97B5A6DDF1D6}"/>
              </a:ext>
            </a:extLst>
          </p:cNvPr>
          <p:cNvSpPr>
            <a:spLocks noGrp="1" noChangeArrowheads="1"/>
          </p:cNvSpPr>
          <p:nvPr>
            <p:ph idx="1"/>
          </p:nvPr>
        </p:nvSpPr>
        <p:spPr/>
        <p:txBody>
          <a:bodyPr/>
          <a:lstStyle/>
          <a:p>
            <a:pPr eaLnBrk="1" hangingPunct="1">
              <a:lnSpc>
                <a:spcPct val="90000"/>
              </a:lnSpc>
              <a:buFont typeface="Wingdings" panose="05000000000000000000" pitchFamily="2" charset="2"/>
              <a:buNone/>
            </a:pPr>
            <a:r>
              <a:rPr lang="en-GB" altLang="en-US" sz="2400" b="1">
                <a:latin typeface="Courier New" panose="02070309020205020404" pitchFamily="49" charset="0"/>
              </a:rPr>
              <a:t>CREATE VIEW Top_of_the_Class AS </a:t>
            </a:r>
          </a:p>
          <a:p>
            <a:pPr eaLnBrk="1" hangingPunct="1">
              <a:lnSpc>
                <a:spcPct val="90000"/>
              </a:lnSpc>
              <a:buFont typeface="Wingdings" panose="05000000000000000000" pitchFamily="2" charset="2"/>
              <a:buNone/>
            </a:pPr>
            <a:r>
              <a:rPr lang="en-GB" altLang="en-US" sz="2400" b="1">
                <a:latin typeface="Courier New" panose="02070309020205020404" pitchFamily="49" charset="0"/>
              </a:rPr>
              <a:t> 		SELECT * FROM Students WHERE Grade &lt;</a:t>
            </a:r>
          </a:p>
          <a:p>
            <a:pPr eaLnBrk="1" hangingPunct="1">
              <a:lnSpc>
                <a:spcPct val="90000"/>
              </a:lnSpc>
              <a:buFont typeface="Wingdings" panose="05000000000000000000" pitchFamily="2" charset="2"/>
              <a:buNone/>
            </a:pPr>
            <a:r>
              <a:rPr lang="en-GB" altLang="en-US" sz="2400" b="1">
                <a:latin typeface="Courier New" panose="02070309020205020404" pitchFamily="49" charset="0"/>
              </a:rPr>
              <a:t>      (SELECT Grade FROM Students </a:t>
            </a:r>
          </a:p>
          <a:p>
            <a:pPr eaLnBrk="1" hangingPunct="1">
              <a:lnSpc>
                <a:spcPct val="90000"/>
              </a:lnSpc>
              <a:buFont typeface="Wingdings" panose="05000000000000000000" pitchFamily="2" charset="2"/>
              <a:buNone/>
            </a:pPr>
            <a:r>
              <a:rPr lang="en-GB" altLang="en-US" sz="2400" b="1">
                <a:latin typeface="Courier New" panose="02070309020205020404" pitchFamily="49" charset="0"/>
              </a:rPr>
              <a:t> 		WHERE Name = current_user());</a:t>
            </a:r>
          </a:p>
          <a:p>
            <a:pPr eaLnBrk="1" hangingPunct="1">
              <a:lnSpc>
                <a:spcPct val="90000"/>
              </a:lnSpc>
              <a:buFont typeface="Wingdings" panose="05000000000000000000" pitchFamily="2" charset="2"/>
              <a:buNone/>
            </a:pPr>
            <a:endParaRPr lang="en-GB" altLang="en-US" sz="2400"/>
          </a:p>
          <a:p>
            <a:pPr eaLnBrk="1" hangingPunct="1">
              <a:lnSpc>
                <a:spcPct val="90000"/>
              </a:lnSpc>
              <a:buFont typeface="Wingdings" panose="05000000000000000000" pitchFamily="2" charset="2"/>
              <a:buNone/>
            </a:pPr>
            <a:endParaRPr lang="en-GB" altLang="en-US" sz="2400" b="1">
              <a:latin typeface="Courier New" panose="02070309020205020404" pitchFamily="49" charset="0"/>
            </a:endParaRPr>
          </a:p>
          <a:p>
            <a:pPr eaLnBrk="1" hangingPunct="1">
              <a:lnSpc>
                <a:spcPct val="90000"/>
              </a:lnSpc>
              <a:buFont typeface="Wingdings" panose="05000000000000000000" pitchFamily="2" charset="2"/>
              <a:buNone/>
            </a:pPr>
            <a:endParaRPr lang="en-GB" altLang="en-US" sz="2400" b="1">
              <a:latin typeface="Courier New" panose="02070309020205020404" pitchFamily="49" charset="0"/>
            </a:endParaRPr>
          </a:p>
          <a:p>
            <a:pPr eaLnBrk="1" hangingPunct="1">
              <a:lnSpc>
                <a:spcPct val="90000"/>
              </a:lnSpc>
              <a:buFont typeface="Wingdings" panose="05000000000000000000" pitchFamily="2" charset="2"/>
              <a:buNone/>
            </a:pPr>
            <a:r>
              <a:rPr lang="en-GB" altLang="en-US" sz="2400" b="1">
                <a:latin typeface="Courier New" panose="02070309020205020404" pitchFamily="49" charset="0"/>
              </a:rPr>
              <a:t>CREATE VIEW My_Journeys AS </a:t>
            </a:r>
          </a:p>
          <a:p>
            <a:pPr eaLnBrk="1" hangingPunct="1">
              <a:lnSpc>
                <a:spcPct val="90000"/>
              </a:lnSpc>
              <a:buFont typeface="Wingdings" panose="05000000000000000000" pitchFamily="2" charset="2"/>
              <a:buNone/>
            </a:pPr>
            <a:r>
              <a:rPr lang="en-GB" altLang="en-US" sz="2400" b="1">
                <a:latin typeface="Courier New" panose="02070309020205020404" pitchFamily="49" charset="0"/>
              </a:rPr>
              <a:t>	 	SELECT * FROM Diary</a:t>
            </a:r>
          </a:p>
          <a:p>
            <a:pPr eaLnBrk="1" hangingPunct="1">
              <a:lnSpc>
                <a:spcPct val="90000"/>
              </a:lnSpc>
              <a:buFont typeface="Wingdings" panose="05000000000000000000" pitchFamily="2" charset="2"/>
              <a:buNone/>
            </a:pPr>
            <a:r>
              <a:rPr lang="en-GB" altLang="en-US" sz="2400" b="1">
                <a:latin typeface="Courier New" panose="02070309020205020404" pitchFamily="49" charset="0"/>
              </a:rPr>
              <a:t>      WHERE Customer = current_user());</a:t>
            </a:r>
          </a:p>
          <a:p>
            <a:pPr eaLnBrk="1" hangingPunct="1">
              <a:lnSpc>
                <a:spcPct val="90000"/>
              </a:lnSpc>
              <a:buFont typeface="Wingdings" panose="05000000000000000000" pitchFamily="2" charset="2"/>
              <a:buNone/>
            </a:pPr>
            <a:endParaRPr lang="en-GB" altLang="en-US" sz="2400" b="1">
              <a:latin typeface="Courier New" panose="02070309020205020404" pitchFamily="49" charset="0"/>
            </a:endParaRPr>
          </a:p>
        </p:txBody>
      </p:sp>
      <p:sp>
        <p:nvSpPr>
          <p:cNvPr id="273412" name="AutoShape 4">
            <a:extLst>
              <a:ext uri="{FF2B5EF4-FFF2-40B4-BE49-F238E27FC236}">
                <a16:creationId xmlns:a16="http://schemas.microsoft.com/office/drawing/2014/main" id="{F93EDF0F-BD8F-4B91-A582-502ECC8CA964}"/>
              </a:ext>
            </a:extLst>
          </p:cNvPr>
          <p:cNvSpPr>
            <a:spLocks noChangeArrowheads="1"/>
          </p:cNvSpPr>
          <p:nvPr/>
        </p:nvSpPr>
        <p:spPr bwMode="auto">
          <a:xfrm>
            <a:off x="2916238" y="5589588"/>
            <a:ext cx="3816350" cy="1079500"/>
          </a:xfrm>
          <a:prstGeom prst="wedgeRoundRectCallout">
            <a:avLst>
              <a:gd name="adj1" fmla="val -27579"/>
              <a:gd name="adj2" fmla="val -76176"/>
              <a:gd name="adj3" fmla="val 16667"/>
            </a:avLst>
          </a:prstGeom>
          <a:solidFill>
            <a:schemeClr val="bg1"/>
          </a:solidFill>
          <a:ln w="9525">
            <a:solidFill>
              <a:schemeClr val="accent2"/>
            </a:solidFill>
            <a:miter lim="800000"/>
            <a:headEnd/>
            <a:tailEnd/>
          </a:ln>
        </p:spPr>
        <p:txBody>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buFont typeface="Wingdings" panose="05000000000000000000" pitchFamily="2" charset="2"/>
              <a:buNone/>
            </a:pPr>
            <a:r>
              <a:rPr lang="en-GB" altLang="en-US" sz="2400">
                <a:solidFill>
                  <a:schemeClr val="accent2"/>
                </a:solidFill>
              </a:rPr>
              <a:t>display journeys booked by the customer using the view.</a:t>
            </a:r>
          </a:p>
        </p:txBody>
      </p:sp>
      <p:sp>
        <p:nvSpPr>
          <p:cNvPr id="273413" name="AutoShape 5">
            <a:extLst>
              <a:ext uri="{FF2B5EF4-FFF2-40B4-BE49-F238E27FC236}">
                <a16:creationId xmlns:a16="http://schemas.microsoft.com/office/drawing/2014/main" id="{48B781F1-690F-4647-909B-34A7263E1CAC}"/>
              </a:ext>
            </a:extLst>
          </p:cNvPr>
          <p:cNvSpPr>
            <a:spLocks noChangeArrowheads="1"/>
          </p:cNvSpPr>
          <p:nvPr/>
        </p:nvSpPr>
        <p:spPr bwMode="auto">
          <a:xfrm>
            <a:off x="4067175" y="2997200"/>
            <a:ext cx="4826000" cy="1079500"/>
          </a:xfrm>
          <a:prstGeom prst="wedgeRoundRectCallout">
            <a:avLst>
              <a:gd name="adj1" fmla="val -66051"/>
              <a:gd name="adj2" fmla="val -51912"/>
              <a:gd name="adj3" fmla="val 16667"/>
            </a:avLst>
          </a:prstGeom>
          <a:solidFill>
            <a:schemeClr val="bg1"/>
          </a:solidFill>
          <a:ln w="9525">
            <a:solidFill>
              <a:schemeClr val="accent2"/>
            </a:solidFill>
            <a:miter lim="800000"/>
            <a:headEnd/>
            <a:tailEnd/>
          </a:ln>
        </p:spPr>
        <p:txBody>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buFont typeface="Wingdings" panose="05000000000000000000" pitchFamily="2" charset="2"/>
              <a:buNone/>
            </a:pPr>
            <a:r>
              <a:rPr lang="en-GB" altLang="en-US" sz="2400">
                <a:solidFill>
                  <a:schemeClr val="accent2"/>
                </a:solidFill>
              </a:rPr>
              <a:t>displays students whose grade average is less than that of the person using the view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3413"/>
                                        </p:tgtEl>
                                        <p:attrNameLst>
                                          <p:attrName>style.visibility</p:attrName>
                                        </p:attrNameLst>
                                      </p:cBhvr>
                                      <p:to>
                                        <p:strVal val="visible"/>
                                      </p:to>
                                    </p:set>
                                    <p:animEffect transition="in" filter="blinds(horizontal)">
                                      <p:cBhvr>
                                        <p:cTn id="7" dur="500"/>
                                        <p:tgtEl>
                                          <p:spTgt spid="273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3412"/>
                                        </p:tgtEl>
                                        <p:attrNameLst>
                                          <p:attrName>style.visibility</p:attrName>
                                        </p:attrNameLst>
                                      </p:cBhvr>
                                      <p:to>
                                        <p:strVal val="visible"/>
                                      </p:to>
                                    </p:set>
                                    <p:animEffect transition="in" filter="blinds(horizontal)">
                                      <p:cBhvr>
                                        <p:cTn id="12" dur="500"/>
                                        <p:tgtEl>
                                          <p:spTgt spid="273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2" grpId="0" animBg="1"/>
      <p:bldP spid="2734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D2BBCC8-7B48-4C12-B3C6-0AEDEB37FCCF}"/>
              </a:ext>
            </a:extLst>
          </p:cNvPr>
          <p:cNvSpPr>
            <a:spLocks noGrp="1" noChangeArrowheads="1"/>
          </p:cNvSpPr>
          <p:nvPr>
            <p:ph type="title"/>
          </p:nvPr>
        </p:nvSpPr>
        <p:spPr>
          <a:xfrm>
            <a:off x="1798638" y="260350"/>
            <a:ext cx="7345362" cy="792163"/>
          </a:xfrm>
        </p:spPr>
        <p:txBody>
          <a:bodyPr/>
          <a:lstStyle/>
          <a:p>
            <a:pPr eaLnBrk="1" hangingPunct="1"/>
            <a:r>
              <a:rPr lang="en-GB" altLang="en-US"/>
              <a:t>CHECK Option</a:t>
            </a:r>
          </a:p>
        </p:txBody>
      </p:sp>
      <p:sp>
        <p:nvSpPr>
          <p:cNvPr id="28675" name="Rectangle 3">
            <a:extLst>
              <a:ext uri="{FF2B5EF4-FFF2-40B4-BE49-F238E27FC236}">
                <a16:creationId xmlns:a16="http://schemas.microsoft.com/office/drawing/2014/main" id="{DBD1533F-7FDE-4A86-9157-8F16742EA313}"/>
              </a:ext>
            </a:extLst>
          </p:cNvPr>
          <p:cNvSpPr>
            <a:spLocks noGrp="1" noChangeArrowheads="1"/>
          </p:cNvSpPr>
          <p:nvPr>
            <p:ph idx="1"/>
          </p:nvPr>
        </p:nvSpPr>
        <p:spPr/>
        <p:txBody>
          <a:bodyPr/>
          <a:lstStyle/>
          <a:p>
            <a:pPr eaLnBrk="1" hangingPunct="1">
              <a:lnSpc>
                <a:spcPct val="95000"/>
              </a:lnSpc>
              <a:spcBef>
                <a:spcPct val="25000"/>
              </a:spcBef>
            </a:pPr>
            <a:r>
              <a:rPr lang="en-GB" altLang="en-US" sz="2400"/>
              <a:t>INSERT and UPDATE can interfere with view-based access control.</a:t>
            </a:r>
          </a:p>
          <a:p>
            <a:pPr eaLnBrk="1" hangingPunct="1">
              <a:lnSpc>
                <a:spcPct val="95000"/>
              </a:lnSpc>
              <a:spcBef>
                <a:spcPct val="25000"/>
              </a:spcBef>
            </a:pPr>
            <a:r>
              <a:rPr lang="en-GB" altLang="en-US" sz="2400"/>
              <a:t>Views may </a:t>
            </a:r>
            <a:r>
              <a:rPr lang="en-GB" altLang="en-US" sz="2400">
                <a:solidFill>
                  <a:schemeClr val="accent2"/>
                </a:solidFill>
              </a:rPr>
              <a:t>not</a:t>
            </a:r>
            <a:r>
              <a:rPr lang="en-GB" altLang="en-US" sz="2400"/>
              <a:t> be </a:t>
            </a:r>
            <a:r>
              <a:rPr lang="en-GB" altLang="en-US" sz="2400">
                <a:solidFill>
                  <a:schemeClr val="accent2"/>
                </a:solidFill>
              </a:rPr>
              <a:t>updatable</a:t>
            </a:r>
            <a:r>
              <a:rPr lang="en-GB" altLang="en-US" sz="2400"/>
              <a:t> because they do not contain the information that is needed to maintain the integrity of the corresponding base relation.  </a:t>
            </a:r>
          </a:p>
          <a:p>
            <a:pPr lvl="1" eaLnBrk="1" hangingPunct="1">
              <a:lnSpc>
                <a:spcPct val="95000"/>
              </a:lnSpc>
              <a:spcBef>
                <a:spcPct val="25000"/>
              </a:spcBef>
            </a:pPr>
            <a:r>
              <a:rPr lang="en-GB" altLang="en-US" sz="2000"/>
              <a:t>E.g., a view that does not contain the primary key of an underlying base relation cannot be used for updates.</a:t>
            </a:r>
          </a:p>
          <a:p>
            <a:pPr eaLnBrk="1" hangingPunct="1">
              <a:lnSpc>
                <a:spcPct val="95000"/>
              </a:lnSpc>
              <a:spcBef>
                <a:spcPct val="25000"/>
              </a:spcBef>
            </a:pPr>
            <a:r>
              <a:rPr lang="en-GB" altLang="en-US" sz="2400">
                <a:solidFill>
                  <a:schemeClr val="accent2"/>
                </a:solidFill>
              </a:rPr>
              <a:t>Blind writes</a:t>
            </a:r>
            <a:r>
              <a:rPr lang="en-GB" altLang="en-US" sz="2400"/>
              <a:t>: updates that overwrite an existing entry. </a:t>
            </a:r>
          </a:p>
          <a:p>
            <a:pPr eaLnBrk="1" hangingPunct="1">
              <a:lnSpc>
                <a:spcPct val="95000"/>
              </a:lnSpc>
              <a:spcBef>
                <a:spcPct val="25000"/>
              </a:spcBef>
            </a:pPr>
            <a:r>
              <a:rPr lang="en-GB" altLang="en-US" sz="2400"/>
              <a:t>For views defined WITH CHECK OPTION, UPDATE and INSERT can only write entries to the database that meet the definition of the view.</a:t>
            </a:r>
          </a:p>
          <a:p>
            <a:pPr eaLnBrk="1" hangingPunct="1">
              <a:lnSpc>
                <a:spcPct val="95000"/>
              </a:lnSpc>
              <a:spcBef>
                <a:spcPct val="25000"/>
              </a:spcBef>
            </a:pPr>
            <a:r>
              <a:rPr lang="en-GB" altLang="en-US" sz="2400"/>
              <a:t>Blind writes possible if CHECK option is omitted.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748A2FA-FC47-4E63-A724-63718907AA48}"/>
              </a:ext>
            </a:extLst>
          </p:cNvPr>
          <p:cNvSpPr>
            <a:spLocks noGrp="1" noChangeArrowheads="1"/>
          </p:cNvSpPr>
          <p:nvPr>
            <p:ph type="title"/>
          </p:nvPr>
        </p:nvSpPr>
        <p:spPr>
          <a:xfrm>
            <a:off x="1798638" y="260350"/>
            <a:ext cx="7345362" cy="792163"/>
          </a:xfrm>
        </p:spPr>
        <p:txBody>
          <a:bodyPr/>
          <a:lstStyle/>
          <a:p>
            <a:pPr eaLnBrk="1" hangingPunct="1"/>
            <a:r>
              <a:rPr lang="en-GB" altLang="en-US"/>
              <a:t>Disadvantages</a:t>
            </a:r>
          </a:p>
        </p:txBody>
      </p:sp>
      <p:sp>
        <p:nvSpPr>
          <p:cNvPr id="29699" name="Rectangle 3">
            <a:extLst>
              <a:ext uri="{FF2B5EF4-FFF2-40B4-BE49-F238E27FC236}">
                <a16:creationId xmlns:a16="http://schemas.microsoft.com/office/drawing/2014/main" id="{6CD52276-0274-4731-B8B6-B36D80C04EC5}"/>
              </a:ext>
            </a:extLst>
          </p:cNvPr>
          <p:cNvSpPr>
            <a:spLocks noGrp="1" noChangeArrowheads="1"/>
          </p:cNvSpPr>
          <p:nvPr>
            <p:ph idx="1"/>
          </p:nvPr>
        </p:nvSpPr>
        <p:spPr/>
        <p:txBody>
          <a:bodyPr/>
          <a:lstStyle/>
          <a:p>
            <a:pPr eaLnBrk="1" hangingPunct="1">
              <a:lnSpc>
                <a:spcPct val="90000"/>
              </a:lnSpc>
            </a:pPr>
            <a:r>
              <a:rPr lang="en-GB" altLang="en-US" sz="2400"/>
              <a:t>Access checking may become complicated and slow.</a:t>
            </a:r>
          </a:p>
          <a:p>
            <a:pPr eaLnBrk="1" hangingPunct="1">
              <a:lnSpc>
                <a:spcPct val="90000"/>
              </a:lnSpc>
            </a:pPr>
            <a:r>
              <a:rPr lang="en-GB" altLang="en-US" sz="2400"/>
              <a:t>View definitions have to be checked for ‘correctness’; do they really capture the intended security policy?</a:t>
            </a:r>
          </a:p>
          <a:p>
            <a:pPr eaLnBrk="1" hangingPunct="1">
              <a:lnSpc>
                <a:spcPct val="90000"/>
              </a:lnSpc>
            </a:pPr>
            <a:r>
              <a:rPr lang="en-GB" altLang="en-US" sz="2400"/>
              <a:t>Completeness and consistency are not achieved automatically, views may overlap or may fail to capture the entire database.</a:t>
            </a:r>
          </a:p>
          <a:p>
            <a:pPr eaLnBrk="1" hangingPunct="1">
              <a:lnSpc>
                <a:spcPct val="90000"/>
              </a:lnSpc>
            </a:pPr>
            <a:r>
              <a:rPr lang="en-GB" altLang="en-US" sz="2400"/>
              <a:t>The security relevant part of the DBMS (the TCB) becomes very large.</a:t>
            </a:r>
          </a:p>
          <a:p>
            <a:pPr eaLnBrk="1" hangingPunct="1">
              <a:lnSpc>
                <a:spcPct val="90000"/>
              </a:lnSpc>
            </a:pPr>
            <a:r>
              <a:rPr lang="en-GB" altLang="en-US" sz="2400"/>
              <a:t>It may be difficult to determine for individual data items who has access; thus, views are less suitable in situations where it is necessary to protect the data items rather than controlling the users’ actions.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360BF9E-3E81-4614-8F10-81E2E9E08721}"/>
              </a:ext>
            </a:extLst>
          </p:cNvPr>
          <p:cNvSpPr>
            <a:spLocks noGrp="1" noChangeArrowheads="1"/>
          </p:cNvSpPr>
          <p:nvPr>
            <p:ph type="title"/>
          </p:nvPr>
        </p:nvSpPr>
        <p:spPr>
          <a:xfrm>
            <a:off x="1798638" y="260350"/>
            <a:ext cx="7345362" cy="792163"/>
          </a:xfrm>
        </p:spPr>
        <p:txBody>
          <a:bodyPr/>
          <a:lstStyle/>
          <a:p>
            <a:pPr eaLnBrk="1" hangingPunct="1"/>
            <a:r>
              <a:rPr lang="en-GB" altLang="en-US"/>
              <a:t>Statistical Database Security</a:t>
            </a:r>
          </a:p>
        </p:txBody>
      </p:sp>
      <p:sp>
        <p:nvSpPr>
          <p:cNvPr id="30723" name="Rectangle 3">
            <a:extLst>
              <a:ext uri="{FF2B5EF4-FFF2-40B4-BE49-F238E27FC236}">
                <a16:creationId xmlns:a16="http://schemas.microsoft.com/office/drawing/2014/main" id="{E592D667-AA76-41C1-A862-69324266F636}"/>
              </a:ext>
            </a:extLst>
          </p:cNvPr>
          <p:cNvSpPr>
            <a:spLocks noGrp="1" noChangeArrowheads="1"/>
          </p:cNvSpPr>
          <p:nvPr>
            <p:ph idx="1"/>
          </p:nvPr>
        </p:nvSpPr>
        <p:spPr/>
        <p:txBody>
          <a:bodyPr/>
          <a:lstStyle/>
          <a:p>
            <a:pPr eaLnBrk="1" hangingPunct="1">
              <a:lnSpc>
                <a:spcPct val="90000"/>
              </a:lnSpc>
            </a:pPr>
            <a:r>
              <a:rPr lang="en-GB" altLang="en-US" sz="2400"/>
              <a:t>Statistical database: information retrieved by means of </a:t>
            </a:r>
            <a:r>
              <a:rPr lang="en-GB" altLang="en-US" sz="2400">
                <a:solidFill>
                  <a:schemeClr val="accent2"/>
                </a:solidFill>
              </a:rPr>
              <a:t>statistical (aggregate) queries</a:t>
            </a:r>
            <a:r>
              <a:rPr lang="en-GB" altLang="en-US" sz="2400"/>
              <a:t> on attributes (columns) of a table. </a:t>
            </a:r>
          </a:p>
          <a:p>
            <a:pPr eaLnBrk="1" hangingPunct="1">
              <a:lnSpc>
                <a:spcPct val="90000"/>
              </a:lnSpc>
            </a:pPr>
            <a:r>
              <a:rPr lang="en-GB" altLang="en-US" sz="2400"/>
              <a:t>Aggregate functions in SQL:</a:t>
            </a:r>
          </a:p>
          <a:p>
            <a:pPr lvl="1" eaLnBrk="1" hangingPunct="1">
              <a:lnSpc>
                <a:spcPct val="90000"/>
              </a:lnSpc>
            </a:pPr>
            <a:r>
              <a:rPr lang="en-GB" altLang="en-US" sz="2000"/>
              <a:t>COUNT: the number of values in a column,</a:t>
            </a:r>
          </a:p>
          <a:p>
            <a:pPr lvl="1" eaLnBrk="1" hangingPunct="1">
              <a:lnSpc>
                <a:spcPct val="90000"/>
              </a:lnSpc>
            </a:pPr>
            <a:r>
              <a:rPr lang="en-GB" altLang="en-US" sz="2000"/>
              <a:t>SUM: the sum of the values in a column,</a:t>
            </a:r>
          </a:p>
          <a:p>
            <a:pPr lvl="1" eaLnBrk="1" hangingPunct="1">
              <a:lnSpc>
                <a:spcPct val="90000"/>
              </a:lnSpc>
            </a:pPr>
            <a:r>
              <a:rPr lang="en-GB" altLang="en-US" sz="2000"/>
              <a:t>AVG: the average of the values in a column,</a:t>
            </a:r>
          </a:p>
          <a:p>
            <a:pPr lvl="1" eaLnBrk="1" hangingPunct="1">
              <a:lnSpc>
                <a:spcPct val="90000"/>
              </a:lnSpc>
            </a:pPr>
            <a:r>
              <a:rPr lang="en-GB" altLang="en-US" sz="2000"/>
              <a:t>MAX: the largest value in a column,</a:t>
            </a:r>
          </a:p>
          <a:p>
            <a:pPr lvl="1" eaLnBrk="1" hangingPunct="1">
              <a:lnSpc>
                <a:spcPct val="90000"/>
              </a:lnSpc>
            </a:pPr>
            <a:r>
              <a:rPr lang="en-GB" altLang="en-US" sz="2000"/>
              <a:t>MIN: the smallest value in a column.</a:t>
            </a:r>
          </a:p>
          <a:p>
            <a:pPr eaLnBrk="1" hangingPunct="1">
              <a:lnSpc>
                <a:spcPct val="90000"/>
              </a:lnSpc>
            </a:pPr>
            <a:r>
              <a:rPr lang="en-GB" altLang="en-US" sz="2400">
                <a:solidFill>
                  <a:schemeClr val="accent2"/>
                </a:solidFill>
              </a:rPr>
              <a:t>Query predicate</a:t>
            </a:r>
            <a:r>
              <a:rPr lang="en-GB" altLang="en-US" sz="2400"/>
              <a:t> of a statistical query: specifies the tuples used for computing the aggregate, </a:t>
            </a:r>
          </a:p>
          <a:p>
            <a:pPr eaLnBrk="1" hangingPunct="1">
              <a:lnSpc>
                <a:spcPct val="90000"/>
              </a:lnSpc>
            </a:pPr>
            <a:r>
              <a:rPr lang="en-GB" altLang="en-US" sz="2400">
                <a:solidFill>
                  <a:schemeClr val="accent2"/>
                </a:solidFill>
              </a:rPr>
              <a:t>Query set</a:t>
            </a:r>
            <a:r>
              <a:rPr lang="en-GB" altLang="en-US" sz="2400"/>
              <a:t>: tuples matching the query predicate.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08C71D5-D32A-4760-9E25-A07C236026BC}"/>
              </a:ext>
            </a:extLst>
          </p:cNvPr>
          <p:cNvSpPr>
            <a:spLocks noGrp="1" noChangeArrowheads="1"/>
          </p:cNvSpPr>
          <p:nvPr>
            <p:ph type="title"/>
          </p:nvPr>
        </p:nvSpPr>
        <p:spPr>
          <a:xfrm>
            <a:off x="1798638" y="260350"/>
            <a:ext cx="7345362" cy="792163"/>
          </a:xfrm>
        </p:spPr>
        <p:txBody>
          <a:bodyPr/>
          <a:lstStyle/>
          <a:p>
            <a:pPr eaLnBrk="1" hangingPunct="1"/>
            <a:r>
              <a:rPr lang="en-GB" altLang="en-US"/>
              <a:t>Security Challenge</a:t>
            </a:r>
          </a:p>
        </p:txBody>
      </p:sp>
      <p:sp>
        <p:nvSpPr>
          <p:cNvPr id="31747" name="Rectangle 3">
            <a:extLst>
              <a:ext uri="{FF2B5EF4-FFF2-40B4-BE49-F238E27FC236}">
                <a16:creationId xmlns:a16="http://schemas.microsoft.com/office/drawing/2014/main" id="{D6CB3C0C-FDC3-418F-9100-06F2DF5281FA}"/>
              </a:ext>
            </a:extLst>
          </p:cNvPr>
          <p:cNvSpPr>
            <a:spLocks noGrp="1" noChangeArrowheads="1"/>
          </p:cNvSpPr>
          <p:nvPr>
            <p:ph idx="1"/>
          </p:nvPr>
        </p:nvSpPr>
        <p:spPr/>
        <p:txBody>
          <a:bodyPr/>
          <a:lstStyle/>
          <a:p>
            <a:pPr eaLnBrk="1" hangingPunct="1">
              <a:lnSpc>
                <a:spcPct val="95000"/>
              </a:lnSpc>
              <a:spcBef>
                <a:spcPct val="25000"/>
              </a:spcBef>
            </a:pPr>
            <a:r>
              <a:rPr lang="en-GB" altLang="en-US" sz="2400"/>
              <a:t>The database contains data that are individually sensitive; direct access to data items is therefore not permitted.</a:t>
            </a:r>
          </a:p>
          <a:p>
            <a:pPr eaLnBrk="1" hangingPunct="1">
              <a:lnSpc>
                <a:spcPct val="95000"/>
              </a:lnSpc>
              <a:spcBef>
                <a:spcPct val="25000"/>
              </a:spcBef>
            </a:pPr>
            <a:r>
              <a:rPr lang="en-GB" altLang="en-US" sz="2400"/>
              <a:t>Statistical queries to the database are permitted, but these queries will read individual data items.</a:t>
            </a:r>
          </a:p>
          <a:p>
            <a:pPr eaLnBrk="1" hangingPunct="1">
              <a:lnSpc>
                <a:spcPct val="95000"/>
              </a:lnSpc>
              <a:spcBef>
                <a:spcPct val="25000"/>
              </a:spcBef>
            </a:pPr>
            <a:r>
              <a:rPr lang="en-GB" altLang="en-US" sz="2400"/>
              <a:t>It thus becomes possible to </a:t>
            </a:r>
            <a:r>
              <a:rPr lang="en-GB" altLang="en-US" sz="2400">
                <a:solidFill>
                  <a:schemeClr val="accent2"/>
                </a:solidFill>
              </a:rPr>
              <a:t>infer</a:t>
            </a:r>
            <a:r>
              <a:rPr lang="en-GB" altLang="en-US" sz="2400"/>
              <a:t> information; it is thus no longer sufficient to police access requests individually.</a:t>
            </a:r>
          </a:p>
          <a:p>
            <a:pPr eaLnBrk="1" hangingPunct="1">
              <a:lnSpc>
                <a:spcPct val="95000"/>
              </a:lnSpc>
              <a:spcBef>
                <a:spcPct val="25000"/>
              </a:spcBef>
            </a:pPr>
            <a:r>
              <a:rPr lang="en-GB" altLang="en-US" sz="2400"/>
              <a:t>In a statistical database, there must be some information flow from the data to their aggregate. </a:t>
            </a:r>
          </a:p>
          <a:p>
            <a:pPr eaLnBrk="1" hangingPunct="1">
              <a:lnSpc>
                <a:spcPct val="95000"/>
              </a:lnSpc>
              <a:spcBef>
                <a:spcPct val="25000"/>
              </a:spcBef>
            </a:pPr>
            <a:r>
              <a:rPr lang="en-GB" altLang="en-US" sz="2400"/>
              <a:t>We can only try to reduce it to an acceptable level.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0AAA6D8-E5C7-411B-AB57-297A084B23CA}"/>
              </a:ext>
            </a:extLst>
          </p:cNvPr>
          <p:cNvSpPr>
            <a:spLocks noGrp="1" noChangeArrowheads="1"/>
          </p:cNvSpPr>
          <p:nvPr>
            <p:ph type="title"/>
          </p:nvPr>
        </p:nvSpPr>
        <p:spPr>
          <a:xfrm>
            <a:off x="1798638" y="260350"/>
            <a:ext cx="7345362" cy="792163"/>
          </a:xfrm>
        </p:spPr>
        <p:txBody>
          <a:bodyPr/>
          <a:lstStyle/>
          <a:p>
            <a:pPr eaLnBrk="1" hangingPunct="1"/>
            <a:r>
              <a:rPr lang="en-GB" altLang="en-US"/>
              <a:t>Objectives</a:t>
            </a:r>
          </a:p>
        </p:txBody>
      </p:sp>
      <p:sp>
        <p:nvSpPr>
          <p:cNvPr id="13315" name="Rectangle 3">
            <a:extLst>
              <a:ext uri="{FF2B5EF4-FFF2-40B4-BE49-F238E27FC236}">
                <a16:creationId xmlns:a16="http://schemas.microsoft.com/office/drawing/2014/main" id="{4B27A0C1-B714-4DC0-8B71-95D1046B8179}"/>
              </a:ext>
            </a:extLst>
          </p:cNvPr>
          <p:cNvSpPr>
            <a:spLocks noGrp="1" noChangeArrowheads="1"/>
          </p:cNvSpPr>
          <p:nvPr>
            <p:ph idx="1"/>
          </p:nvPr>
        </p:nvSpPr>
        <p:spPr/>
        <p:txBody>
          <a:bodyPr/>
          <a:lstStyle/>
          <a:p>
            <a:pPr eaLnBrk="1" hangingPunct="1">
              <a:spcBef>
                <a:spcPct val="35000"/>
              </a:spcBef>
            </a:pPr>
            <a:r>
              <a:rPr lang="en-GB" altLang="en-US" sz="2400"/>
              <a:t>Analyze the security issues specific to database systems.</a:t>
            </a:r>
          </a:p>
          <a:p>
            <a:pPr eaLnBrk="1" hangingPunct="1">
              <a:spcBef>
                <a:spcPct val="35000"/>
              </a:spcBef>
            </a:pPr>
            <a:r>
              <a:rPr lang="en-GB" altLang="en-US" sz="2400"/>
              <a:t>Show how to use views for access control in relational databases.</a:t>
            </a:r>
          </a:p>
          <a:p>
            <a:pPr eaLnBrk="1" hangingPunct="1">
              <a:spcBef>
                <a:spcPct val="35000"/>
              </a:spcBef>
            </a:pPr>
            <a:r>
              <a:rPr lang="en-GB" altLang="en-US" sz="2400"/>
              <a:t>Protect information in statistical databases.</a:t>
            </a:r>
          </a:p>
          <a:p>
            <a:pPr eaLnBrk="1" hangingPunct="1">
              <a:spcBef>
                <a:spcPct val="35000"/>
              </a:spcBef>
            </a:pPr>
            <a:r>
              <a:rPr lang="en-GB" altLang="en-US" sz="2400"/>
              <a:t>Examine interactions between security mechanisms in the database management system and in the underlying operating system.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6A40B5F9-CD2E-41F0-868F-F22BB889B161}"/>
              </a:ext>
            </a:extLst>
          </p:cNvPr>
          <p:cNvSpPr>
            <a:spLocks noGrp="1" noChangeArrowheads="1"/>
          </p:cNvSpPr>
          <p:nvPr>
            <p:ph type="title"/>
          </p:nvPr>
        </p:nvSpPr>
        <p:spPr>
          <a:xfrm>
            <a:off x="1798638" y="260350"/>
            <a:ext cx="7345362" cy="792163"/>
          </a:xfrm>
        </p:spPr>
        <p:txBody>
          <a:bodyPr/>
          <a:lstStyle/>
          <a:p>
            <a:pPr eaLnBrk="1" hangingPunct="1"/>
            <a:r>
              <a:rPr lang="en-GB" altLang="en-US" dirty="0"/>
              <a:t>Attacks</a:t>
            </a:r>
          </a:p>
        </p:txBody>
      </p:sp>
      <p:sp>
        <p:nvSpPr>
          <p:cNvPr id="32771" name="Rectangle 3">
            <a:extLst>
              <a:ext uri="{FF2B5EF4-FFF2-40B4-BE49-F238E27FC236}">
                <a16:creationId xmlns:a16="http://schemas.microsoft.com/office/drawing/2014/main" id="{CEA6C52A-7915-482A-9D3F-884ED9E5AD75}"/>
              </a:ext>
            </a:extLst>
          </p:cNvPr>
          <p:cNvSpPr>
            <a:spLocks noGrp="1" noChangeArrowheads="1"/>
          </p:cNvSpPr>
          <p:nvPr>
            <p:ph idx="1"/>
          </p:nvPr>
        </p:nvSpPr>
        <p:spPr/>
        <p:txBody>
          <a:bodyPr/>
          <a:lstStyle/>
          <a:p>
            <a:pPr eaLnBrk="1" hangingPunct="1">
              <a:lnSpc>
                <a:spcPct val="90000"/>
              </a:lnSpc>
              <a:spcBef>
                <a:spcPct val="25000"/>
              </a:spcBef>
            </a:pPr>
            <a:r>
              <a:rPr lang="en-GB" altLang="en-US" sz="2400">
                <a:solidFill>
                  <a:schemeClr val="accent2"/>
                </a:solidFill>
              </a:rPr>
              <a:t>Aggregation</a:t>
            </a:r>
            <a:r>
              <a:rPr lang="en-GB" altLang="en-US" sz="2400"/>
              <a:t>: sensitivity level of an aggregate computed over a group of values may differ from the sensitivity levels of the  individual elements; e.g., an aggregate may be sensitive information derived from a collection of less sensitive business data. </a:t>
            </a:r>
          </a:p>
          <a:p>
            <a:pPr eaLnBrk="1" hangingPunct="1">
              <a:lnSpc>
                <a:spcPct val="90000"/>
              </a:lnSpc>
              <a:spcBef>
                <a:spcPct val="25000"/>
              </a:spcBef>
            </a:pPr>
            <a:r>
              <a:rPr lang="en-GB" altLang="en-US" sz="2400">
                <a:solidFill>
                  <a:schemeClr val="accent2"/>
                </a:solidFill>
              </a:rPr>
              <a:t>Inference problem</a:t>
            </a:r>
            <a:r>
              <a:rPr lang="en-GB" altLang="en-US" sz="2400"/>
              <a:t>: derivation of sensitive information from non-sensitive data:</a:t>
            </a:r>
          </a:p>
          <a:p>
            <a:pPr lvl="1" eaLnBrk="1" hangingPunct="1">
              <a:lnSpc>
                <a:spcPct val="90000"/>
              </a:lnSpc>
              <a:spcBef>
                <a:spcPct val="25000"/>
              </a:spcBef>
            </a:pPr>
            <a:r>
              <a:rPr lang="en-GB" altLang="en-US" sz="2000">
                <a:solidFill>
                  <a:schemeClr val="accent2"/>
                </a:solidFill>
              </a:rPr>
              <a:t>Direct Attack</a:t>
            </a:r>
            <a:r>
              <a:rPr lang="en-GB" altLang="en-US" sz="2000"/>
              <a:t>: aggregate computed over a small sample so that information about individual data items is leaked.</a:t>
            </a:r>
          </a:p>
          <a:p>
            <a:pPr lvl="1" eaLnBrk="1" hangingPunct="1">
              <a:lnSpc>
                <a:spcPct val="90000"/>
              </a:lnSpc>
              <a:spcBef>
                <a:spcPct val="25000"/>
              </a:spcBef>
            </a:pPr>
            <a:r>
              <a:rPr lang="en-GB" altLang="en-US" sz="2000">
                <a:solidFill>
                  <a:schemeClr val="accent2"/>
                </a:solidFill>
              </a:rPr>
              <a:t>Indirect Attack</a:t>
            </a:r>
            <a:r>
              <a:rPr lang="en-GB" altLang="en-US" sz="2000"/>
              <a:t>: combine information relating to several aggregates;</a:t>
            </a:r>
          </a:p>
          <a:p>
            <a:pPr lvl="1" eaLnBrk="1" hangingPunct="1">
              <a:lnSpc>
                <a:spcPct val="90000"/>
              </a:lnSpc>
              <a:spcBef>
                <a:spcPct val="25000"/>
              </a:spcBef>
            </a:pPr>
            <a:r>
              <a:rPr lang="en-GB" altLang="en-US" sz="2000">
                <a:solidFill>
                  <a:schemeClr val="accent2"/>
                </a:solidFill>
              </a:rPr>
              <a:t>Tracker Attack</a:t>
            </a:r>
            <a:r>
              <a:rPr lang="en-GB" altLang="en-US" sz="2000"/>
              <a:t>: a particularly effective type of indirect attack;</a:t>
            </a:r>
          </a:p>
          <a:p>
            <a:pPr lvl="1" eaLnBrk="1" hangingPunct="1">
              <a:lnSpc>
                <a:spcPct val="90000"/>
              </a:lnSpc>
              <a:spcBef>
                <a:spcPct val="25000"/>
              </a:spcBef>
            </a:pPr>
            <a:r>
              <a:rPr lang="en-GB" altLang="en-US" sz="2000">
                <a:solidFill>
                  <a:schemeClr val="accent2"/>
                </a:solidFill>
              </a:rPr>
              <a:t>Linear System Vulnerability</a:t>
            </a:r>
            <a:r>
              <a:rPr lang="en-GB" altLang="en-US" sz="2000"/>
              <a:t>: use algebraic relations between query sets to construct equations which yield the desired information.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A6863BD5-2A19-4047-9D0B-B749805380BC}"/>
              </a:ext>
            </a:extLst>
          </p:cNvPr>
          <p:cNvSpPr>
            <a:spLocks noGrp="1" noChangeArrowheads="1"/>
          </p:cNvSpPr>
          <p:nvPr>
            <p:ph type="title"/>
          </p:nvPr>
        </p:nvSpPr>
        <p:spPr>
          <a:xfrm>
            <a:off x="1798638" y="260350"/>
            <a:ext cx="7345362" cy="792163"/>
          </a:xfrm>
        </p:spPr>
        <p:txBody>
          <a:bodyPr/>
          <a:lstStyle/>
          <a:p>
            <a:pPr eaLnBrk="1" hangingPunct="1"/>
            <a:r>
              <a:rPr lang="en-GB" altLang="en-US"/>
              <a:t>Example Relation</a:t>
            </a:r>
          </a:p>
        </p:txBody>
      </p:sp>
      <p:graphicFrame>
        <p:nvGraphicFramePr>
          <p:cNvPr id="297047" name="Group 87">
            <a:extLst>
              <a:ext uri="{FF2B5EF4-FFF2-40B4-BE49-F238E27FC236}">
                <a16:creationId xmlns:a16="http://schemas.microsoft.com/office/drawing/2014/main" id="{A15A75C2-2C03-42C9-BE8E-5C77C6F2B61F}"/>
              </a:ext>
            </a:extLst>
          </p:cNvPr>
          <p:cNvGraphicFramePr>
            <a:graphicFrameLocks noGrp="1"/>
          </p:cNvGraphicFramePr>
          <p:nvPr>
            <p:ph idx="1"/>
          </p:nvPr>
        </p:nvGraphicFramePr>
        <p:xfrm>
          <a:off x="1044575" y="1268413"/>
          <a:ext cx="7272338" cy="4610100"/>
        </p:xfrm>
        <a:graphic>
          <a:graphicData uri="http://schemas.openxmlformats.org/drawingml/2006/table">
            <a:tbl>
              <a:tblPr/>
              <a:tblGrid>
                <a:gridCol w="1222375">
                  <a:extLst>
                    <a:ext uri="{9D8B030D-6E8A-4147-A177-3AD203B41FA5}">
                      <a16:colId xmlns:a16="http://schemas.microsoft.com/office/drawing/2014/main" val="2797025754"/>
                    </a:ext>
                  </a:extLst>
                </a:gridCol>
                <a:gridCol w="1295400">
                  <a:extLst>
                    <a:ext uri="{9D8B030D-6E8A-4147-A177-3AD203B41FA5}">
                      <a16:colId xmlns:a16="http://schemas.microsoft.com/office/drawing/2014/main" val="3853476428"/>
                    </a:ext>
                  </a:extLst>
                </a:gridCol>
                <a:gridCol w="1728788">
                  <a:extLst>
                    <a:ext uri="{9D8B030D-6E8A-4147-A177-3AD203B41FA5}">
                      <a16:colId xmlns:a16="http://schemas.microsoft.com/office/drawing/2014/main" val="1149666577"/>
                    </a:ext>
                  </a:extLst>
                </a:gridCol>
                <a:gridCol w="1152525">
                  <a:extLst>
                    <a:ext uri="{9D8B030D-6E8A-4147-A177-3AD203B41FA5}">
                      <a16:colId xmlns:a16="http://schemas.microsoft.com/office/drawing/2014/main" val="2675154581"/>
                    </a:ext>
                  </a:extLst>
                </a:gridCol>
                <a:gridCol w="1873250">
                  <a:extLst>
                    <a:ext uri="{9D8B030D-6E8A-4147-A177-3AD203B41FA5}">
                      <a16:colId xmlns:a16="http://schemas.microsoft.com/office/drawing/2014/main" val="2258531621"/>
                    </a:ext>
                  </a:extLst>
                </a:gridCol>
              </a:tblGrid>
              <a:tr h="454025">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Sex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Program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Units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Grade Ave.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487690979"/>
                  </a:ext>
                </a:extLst>
              </a:tr>
              <a:tr h="452438">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Alma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MBA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63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20993879"/>
                  </a:ext>
                </a:extLst>
              </a:tr>
              <a:tr h="454025">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Bill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dirty="0">
                          <a:ln>
                            <a:noFill/>
                          </a:ln>
                          <a:solidFill>
                            <a:schemeClr val="tx1"/>
                          </a:solidFill>
                          <a:effectLst/>
                          <a:latin typeface="Arial" panose="020B0604020202020204" pitchFamily="34" charset="0"/>
                        </a:rPr>
                        <a:t>58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9148435"/>
                  </a:ext>
                </a:extLst>
              </a:tr>
              <a:tr h="454025">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Carol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dirty="0">
                          <a:ln>
                            <a:noFill/>
                          </a:ln>
                          <a:solidFill>
                            <a:schemeClr val="tx1"/>
                          </a:solidFill>
                          <a:effectLst/>
                          <a:latin typeface="Arial" panose="020B0604020202020204" pitchFamily="34" charset="0"/>
                        </a:rPr>
                        <a:t>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65646314"/>
                  </a:ext>
                </a:extLst>
              </a:tr>
              <a:tr h="454025">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Don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dirty="0">
                          <a:ln>
                            <a:noFill/>
                          </a:ln>
                          <a:solidFill>
                            <a:schemeClr val="tx1"/>
                          </a:solidFill>
                          <a:effectLst/>
                          <a:latin typeface="Arial" panose="020B0604020202020204" pitchFamily="34"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74067057"/>
                  </a:ext>
                </a:extLst>
              </a:tr>
              <a:tr h="452438">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Errol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dirty="0">
                          <a:ln>
                            <a:noFill/>
                          </a:ln>
                          <a:solidFill>
                            <a:schemeClr val="tx1"/>
                          </a:solidFill>
                          <a:effectLst/>
                          <a:latin typeface="Arial" panose="020B0604020202020204" pitchFamily="34" charset="0"/>
                        </a:rPr>
                        <a:t>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25669174"/>
                  </a:ext>
                </a:extLst>
              </a:tr>
              <a:tr h="495300">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Flora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81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07563777"/>
                  </a:ext>
                </a:extLst>
              </a:tr>
              <a:tr h="454025">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Gala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MBA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68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70555599"/>
                  </a:ext>
                </a:extLst>
              </a:tr>
              <a:tr h="452438">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Homer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6570507"/>
                  </a:ext>
                </a:extLst>
              </a:tr>
              <a:tr h="454025">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Igor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a:ln>
                            <a:noFill/>
                          </a:ln>
                          <a:solidFill>
                            <a:schemeClr val="tx1"/>
                          </a:solidFill>
                          <a:effectLst/>
                          <a:latin typeface="Arial" panose="020B0604020202020204"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6AFC2"/>
                        </a:buClr>
                        <a:buSzPct val="12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SzPct val="150000"/>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16AFC2"/>
                        </a:buClr>
                        <a:buSzPct val="125000"/>
                        <a:buFont typeface="Wingdings" panose="05000000000000000000" pitchFamily="2" charset="2"/>
                        <a:buNone/>
                        <a:tabLst/>
                      </a:pPr>
                      <a:r>
                        <a:rPr kumimoji="0" lang="en-GB" altLang="en-US" sz="2400" b="0" i="0" u="none" strike="noStrike" cap="none" normalizeH="0" baseline="0" dirty="0">
                          <a:ln>
                            <a:noFill/>
                          </a:ln>
                          <a:solidFill>
                            <a:schemeClr val="tx1"/>
                          </a:solidFill>
                          <a:effectLst/>
                          <a:latin typeface="Arial" panose="020B0604020202020204" pitchFamily="34" charset="0"/>
                        </a:rPr>
                        <a:t>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80918562"/>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B97A78D-21A3-434E-AA71-3DFF53961E2E}"/>
              </a:ext>
            </a:extLst>
          </p:cNvPr>
          <p:cNvSpPr>
            <a:spLocks noGrp="1" noChangeArrowheads="1"/>
          </p:cNvSpPr>
          <p:nvPr>
            <p:ph type="title"/>
          </p:nvPr>
        </p:nvSpPr>
        <p:spPr>
          <a:xfrm>
            <a:off x="1798638" y="260350"/>
            <a:ext cx="7345362" cy="792163"/>
          </a:xfrm>
        </p:spPr>
        <p:txBody>
          <a:bodyPr/>
          <a:lstStyle/>
          <a:p>
            <a:pPr eaLnBrk="1" hangingPunct="1"/>
            <a:r>
              <a:rPr lang="en-GB" altLang="en-US"/>
              <a:t>Direct Attack</a:t>
            </a:r>
          </a:p>
        </p:txBody>
      </p:sp>
      <p:sp>
        <p:nvSpPr>
          <p:cNvPr id="34819" name="Rectangle 3">
            <a:extLst>
              <a:ext uri="{FF2B5EF4-FFF2-40B4-BE49-F238E27FC236}">
                <a16:creationId xmlns:a16="http://schemas.microsoft.com/office/drawing/2014/main" id="{1FCAF16A-BD5D-4E6D-9109-8E31C2379EBE}"/>
              </a:ext>
            </a:extLst>
          </p:cNvPr>
          <p:cNvSpPr>
            <a:spLocks noGrp="1" noChangeArrowheads="1"/>
          </p:cNvSpPr>
          <p:nvPr>
            <p:ph idx="1"/>
          </p:nvPr>
        </p:nvSpPr>
        <p:spPr>
          <a:xfrm>
            <a:off x="250825" y="1341438"/>
            <a:ext cx="8497888" cy="4535487"/>
          </a:xfrm>
        </p:spPr>
        <p:txBody>
          <a:bodyPr/>
          <a:lstStyle/>
          <a:p>
            <a:pPr eaLnBrk="1" hangingPunct="1">
              <a:buFont typeface="Wingdings" panose="05000000000000000000" pitchFamily="2" charset="2"/>
              <a:buNone/>
            </a:pPr>
            <a:r>
              <a:rPr lang="en-GB" altLang="en-US" sz="2400" b="1">
                <a:latin typeface="Courier New" panose="02070309020205020404" pitchFamily="49" charset="0"/>
              </a:rPr>
              <a:t>Q1 : SELECT COUNT(*)</a:t>
            </a:r>
          </a:p>
          <a:p>
            <a:pPr eaLnBrk="1" hangingPunct="1">
              <a:buFont typeface="Wingdings" panose="05000000000000000000" pitchFamily="2" charset="2"/>
              <a:buNone/>
            </a:pPr>
            <a:r>
              <a:rPr lang="en-GB" altLang="en-US" sz="2400" b="1">
                <a:latin typeface="Courier New" panose="02070309020205020404" pitchFamily="49" charset="0"/>
              </a:rPr>
              <a:t>     FROM Students</a:t>
            </a:r>
          </a:p>
          <a:p>
            <a:pPr eaLnBrk="1" hangingPunct="1">
              <a:buFont typeface="Wingdings" panose="05000000000000000000" pitchFamily="2" charset="2"/>
              <a:buNone/>
            </a:pPr>
            <a:r>
              <a:rPr lang="en-GB" altLang="en-US" sz="2400" b="1">
                <a:latin typeface="Courier New" panose="02070309020205020404" pitchFamily="49" charset="0"/>
              </a:rPr>
              <a:t>     WHERE Sex = 'F' AND Program = 'CS'</a:t>
            </a:r>
          </a:p>
          <a:p>
            <a:pPr eaLnBrk="1" hangingPunct="1">
              <a:buFont typeface="Wingdings" panose="05000000000000000000" pitchFamily="2" charset="2"/>
              <a:buNone/>
            </a:pPr>
            <a:endParaRPr lang="en-GB" altLang="en-US" sz="2400" b="1">
              <a:latin typeface="Courier New" panose="02070309020205020404" pitchFamily="49" charset="0"/>
            </a:endParaRPr>
          </a:p>
          <a:p>
            <a:pPr eaLnBrk="1" hangingPunct="1">
              <a:buFont typeface="Wingdings" panose="05000000000000000000" pitchFamily="2" charset="2"/>
              <a:buNone/>
            </a:pPr>
            <a:endParaRPr lang="en-GB" altLang="en-US" sz="2400" b="1">
              <a:latin typeface="Courier New" panose="02070309020205020404" pitchFamily="49" charset="0"/>
            </a:endParaRPr>
          </a:p>
          <a:p>
            <a:pPr eaLnBrk="1" hangingPunct="1">
              <a:buFont typeface="Wingdings" panose="05000000000000000000" pitchFamily="2" charset="2"/>
              <a:buNone/>
            </a:pPr>
            <a:r>
              <a:rPr lang="en-GB" altLang="en-US" sz="2400" b="1">
                <a:latin typeface="Courier New" panose="02070309020205020404" pitchFamily="49" charset="0"/>
              </a:rPr>
              <a:t>Q2 : SELECT AVG(Grade Ave.)</a:t>
            </a:r>
          </a:p>
          <a:p>
            <a:pPr eaLnBrk="1" hangingPunct="1">
              <a:buFont typeface="Wingdings" panose="05000000000000000000" pitchFamily="2" charset="2"/>
              <a:buNone/>
            </a:pPr>
            <a:r>
              <a:rPr lang="en-GB" altLang="en-US" sz="2400" b="1">
                <a:latin typeface="Courier New" panose="02070309020205020404" pitchFamily="49" charset="0"/>
              </a:rPr>
              <a:t>     FROM Students</a:t>
            </a:r>
          </a:p>
          <a:p>
            <a:pPr eaLnBrk="1" hangingPunct="1">
              <a:buFont typeface="Wingdings" panose="05000000000000000000" pitchFamily="2" charset="2"/>
              <a:buNone/>
            </a:pPr>
            <a:r>
              <a:rPr lang="en-GB" altLang="en-US" sz="2400" b="1">
                <a:latin typeface="Courier New" panose="02070309020205020404" pitchFamily="49" charset="0"/>
              </a:rPr>
              <a:t>     WHERE Sex = 'F' AND Program = 'CS'</a:t>
            </a:r>
          </a:p>
        </p:txBody>
      </p:sp>
      <p:sp>
        <p:nvSpPr>
          <p:cNvPr id="295940" name="AutoShape 4">
            <a:extLst>
              <a:ext uri="{FF2B5EF4-FFF2-40B4-BE49-F238E27FC236}">
                <a16:creationId xmlns:a16="http://schemas.microsoft.com/office/drawing/2014/main" id="{5077A79A-50C7-412B-B85A-E2443281B7DE}"/>
              </a:ext>
            </a:extLst>
          </p:cNvPr>
          <p:cNvSpPr>
            <a:spLocks noChangeArrowheads="1"/>
          </p:cNvSpPr>
          <p:nvPr/>
        </p:nvSpPr>
        <p:spPr bwMode="auto">
          <a:xfrm>
            <a:off x="5003800" y="2997200"/>
            <a:ext cx="2665413" cy="431800"/>
          </a:xfrm>
          <a:prstGeom prst="wedgeRoundRectCallout">
            <a:avLst>
              <a:gd name="adj1" fmla="val -63875"/>
              <a:gd name="adj2" fmla="val -125000"/>
              <a:gd name="adj3" fmla="val 16667"/>
            </a:avLst>
          </a:prstGeom>
          <a:solidFill>
            <a:schemeClr val="bg1"/>
          </a:solidFill>
          <a:ln w="9525">
            <a:solidFill>
              <a:schemeClr val="accent2"/>
            </a:solidFill>
            <a:miter lim="800000"/>
            <a:headEnd/>
            <a:tailEnd/>
          </a:ln>
        </p:spPr>
        <p:txBody>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buFont typeface="Wingdings" panose="05000000000000000000" pitchFamily="2" charset="2"/>
              <a:buNone/>
            </a:pPr>
            <a:r>
              <a:rPr lang="en-GB" altLang="en-US" sz="2400">
                <a:solidFill>
                  <a:schemeClr val="accent2"/>
                </a:solidFill>
              </a:rPr>
              <a:t>Returns count 1</a:t>
            </a:r>
          </a:p>
        </p:txBody>
      </p:sp>
      <p:sp>
        <p:nvSpPr>
          <p:cNvPr id="295941" name="AutoShape 5">
            <a:extLst>
              <a:ext uri="{FF2B5EF4-FFF2-40B4-BE49-F238E27FC236}">
                <a16:creationId xmlns:a16="http://schemas.microsoft.com/office/drawing/2014/main" id="{1063A618-4CEB-4A11-94BE-6BEF3D372732}"/>
              </a:ext>
            </a:extLst>
          </p:cNvPr>
          <p:cNvSpPr>
            <a:spLocks noChangeArrowheads="1"/>
          </p:cNvSpPr>
          <p:nvPr/>
        </p:nvSpPr>
        <p:spPr bwMode="auto">
          <a:xfrm>
            <a:off x="2916238" y="5084763"/>
            <a:ext cx="3240087" cy="863600"/>
          </a:xfrm>
          <a:prstGeom prst="wedgeRoundRectCallout">
            <a:avLst>
              <a:gd name="adj1" fmla="val -35644"/>
              <a:gd name="adj2" fmla="val -85662"/>
              <a:gd name="adj3" fmla="val 16667"/>
            </a:avLst>
          </a:prstGeom>
          <a:solidFill>
            <a:schemeClr val="bg1"/>
          </a:solidFill>
          <a:ln w="9525">
            <a:solidFill>
              <a:schemeClr val="accent2"/>
            </a:solidFill>
            <a:miter lim="800000"/>
            <a:headEnd/>
            <a:tailEnd/>
          </a:ln>
        </p:spPr>
        <p:txBody>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buFont typeface="Wingdings" panose="05000000000000000000" pitchFamily="2" charset="2"/>
              <a:buNone/>
            </a:pPr>
            <a:r>
              <a:rPr lang="en-GB" altLang="en-US" sz="2400">
                <a:solidFill>
                  <a:schemeClr val="accent2"/>
                </a:solidFill>
              </a:rPr>
              <a:t>Returns 70: average for a single student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5940"/>
                                        </p:tgtEl>
                                        <p:attrNameLst>
                                          <p:attrName>style.visibility</p:attrName>
                                        </p:attrNameLst>
                                      </p:cBhvr>
                                      <p:to>
                                        <p:strVal val="visible"/>
                                      </p:to>
                                    </p:set>
                                    <p:animEffect transition="in" filter="blinds(horizontal)">
                                      <p:cBhvr>
                                        <p:cTn id="7" dur="500"/>
                                        <p:tgtEl>
                                          <p:spTgt spid="2959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5941"/>
                                        </p:tgtEl>
                                        <p:attrNameLst>
                                          <p:attrName>style.visibility</p:attrName>
                                        </p:attrNameLst>
                                      </p:cBhvr>
                                      <p:to>
                                        <p:strVal val="visible"/>
                                      </p:to>
                                    </p:set>
                                    <p:animEffect transition="in" filter="blinds(horizontal)">
                                      <p:cBhvr>
                                        <p:cTn id="12" dur="500"/>
                                        <p:tgtEl>
                                          <p:spTgt spid="295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0" grpId="0" animBg="1"/>
      <p:bldP spid="29594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4384431-8FF7-408E-A81F-11D4FF073EEB}"/>
              </a:ext>
            </a:extLst>
          </p:cNvPr>
          <p:cNvSpPr>
            <a:spLocks noGrp="1" noChangeArrowheads="1"/>
          </p:cNvSpPr>
          <p:nvPr>
            <p:ph type="title"/>
          </p:nvPr>
        </p:nvSpPr>
        <p:spPr>
          <a:xfrm>
            <a:off x="1798638" y="260350"/>
            <a:ext cx="7345362" cy="792163"/>
          </a:xfrm>
        </p:spPr>
        <p:txBody>
          <a:bodyPr/>
          <a:lstStyle/>
          <a:p>
            <a:pPr eaLnBrk="1" hangingPunct="1"/>
            <a:r>
              <a:rPr lang="en-GB" altLang="en-US"/>
              <a:t>Tracker Attacks</a:t>
            </a:r>
          </a:p>
        </p:txBody>
      </p:sp>
      <p:sp>
        <p:nvSpPr>
          <p:cNvPr id="35843" name="Rectangle 3">
            <a:extLst>
              <a:ext uri="{FF2B5EF4-FFF2-40B4-BE49-F238E27FC236}">
                <a16:creationId xmlns:a16="http://schemas.microsoft.com/office/drawing/2014/main" id="{B7D1EB0D-FE95-44E0-AAF7-4431A06C297D}"/>
              </a:ext>
            </a:extLst>
          </p:cNvPr>
          <p:cNvSpPr>
            <a:spLocks noGrp="1" noChangeArrowheads="1"/>
          </p:cNvSpPr>
          <p:nvPr>
            <p:ph idx="1"/>
          </p:nvPr>
        </p:nvSpPr>
        <p:spPr>
          <a:xfrm>
            <a:off x="685800" y="1341438"/>
            <a:ext cx="7772400" cy="4679950"/>
          </a:xfrm>
        </p:spPr>
        <p:txBody>
          <a:bodyPr/>
          <a:lstStyle/>
          <a:p>
            <a:pPr eaLnBrk="1" hangingPunct="1">
              <a:lnSpc>
                <a:spcPct val="90000"/>
              </a:lnSpc>
            </a:pPr>
            <a:r>
              <a:rPr lang="en-GB" altLang="en-US" sz="2400">
                <a:solidFill>
                  <a:schemeClr val="accent2"/>
                </a:solidFill>
              </a:rPr>
              <a:t>Individual tracker</a:t>
            </a:r>
            <a:r>
              <a:rPr lang="en-GB" altLang="en-US" sz="2400"/>
              <a:t> for a given tuple: query predicate </a:t>
            </a:r>
            <a:r>
              <a:rPr lang="en-GB" altLang="en-US" sz="2400" i="1">
                <a:solidFill>
                  <a:schemeClr val="accent2"/>
                </a:solidFill>
                <a:latin typeface="Times" panose="02020603050405020304" pitchFamily="18" charset="0"/>
              </a:rPr>
              <a:t>T</a:t>
            </a:r>
            <a:r>
              <a:rPr lang="en-GB" altLang="en-US" sz="2400"/>
              <a:t> that allows to derive information about that tuple.  </a:t>
            </a:r>
          </a:p>
          <a:p>
            <a:pPr eaLnBrk="1" hangingPunct="1">
              <a:lnSpc>
                <a:spcPct val="90000"/>
              </a:lnSpc>
            </a:pPr>
            <a:r>
              <a:rPr lang="en-GB" altLang="en-US" sz="2400">
                <a:solidFill>
                  <a:schemeClr val="accent2"/>
                </a:solidFill>
              </a:rPr>
              <a:t>General tracker</a:t>
            </a:r>
            <a:r>
              <a:rPr lang="en-GB" altLang="en-US" sz="2400"/>
              <a:t>: predicate that can be used to find the answer to any inadmissible query.</a:t>
            </a:r>
          </a:p>
          <a:p>
            <a:pPr eaLnBrk="1" hangingPunct="1">
              <a:lnSpc>
                <a:spcPct val="90000"/>
              </a:lnSpc>
            </a:pPr>
            <a:r>
              <a:rPr lang="en-GB" altLang="en-US" sz="2400"/>
              <a:t>Let </a:t>
            </a:r>
            <a:r>
              <a:rPr lang="en-GB" altLang="en-US" sz="2400" i="1">
                <a:solidFill>
                  <a:schemeClr val="accent2"/>
                </a:solidFill>
                <a:latin typeface="Times" panose="02020603050405020304" pitchFamily="18" charset="0"/>
              </a:rPr>
              <a:t>T</a:t>
            </a:r>
            <a:r>
              <a:rPr lang="en-GB" altLang="en-US" sz="2400"/>
              <a:t> be a general tracker and let </a:t>
            </a:r>
            <a:r>
              <a:rPr lang="en-GB" altLang="en-US" sz="2400" i="1">
                <a:solidFill>
                  <a:schemeClr val="accent2"/>
                </a:solidFill>
                <a:latin typeface="Times" panose="02020603050405020304" pitchFamily="18" charset="0"/>
              </a:rPr>
              <a:t>R</a:t>
            </a:r>
            <a:r>
              <a:rPr lang="en-GB" altLang="en-US" sz="2400"/>
              <a:t> be a predicate that uniquely identifies the tuple </a:t>
            </a:r>
            <a:r>
              <a:rPr lang="en-GB" altLang="en-US" sz="2400" i="1">
                <a:solidFill>
                  <a:schemeClr val="accent2"/>
                </a:solidFill>
                <a:latin typeface="Times" panose="02020603050405020304" pitchFamily="18" charset="0"/>
              </a:rPr>
              <a:t>r</a:t>
            </a:r>
            <a:r>
              <a:rPr lang="en-GB" altLang="en-US" sz="2400"/>
              <a:t> we want to probe;  </a:t>
            </a:r>
            <a:r>
              <a:rPr lang="en-GB" altLang="en-US" sz="2400" i="1">
                <a:solidFill>
                  <a:schemeClr val="accent2"/>
                </a:solidFill>
                <a:latin typeface="Times" panose="02020603050405020304" pitchFamily="18" charset="0"/>
              </a:rPr>
              <a:t>T</a:t>
            </a:r>
            <a:r>
              <a:rPr lang="en-GB" altLang="en-US" sz="2400"/>
              <a:t> chosen so that the query set and its complement are large enough for the query to be permitted. </a:t>
            </a:r>
          </a:p>
          <a:p>
            <a:pPr eaLnBrk="1" hangingPunct="1">
              <a:lnSpc>
                <a:spcPct val="90000"/>
              </a:lnSpc>
            </a:pPr>
            <a:r>
              <a:rPr lang="en-GB" altLang="en-US" sz="2400"/>
              <a:t>Make two queries to the database with the predicates </a:t>
            </a:r>
            <a:r>
              <a:rPr lang="en-GB" altLang="en-US" sz="2400" i="1">
                <a:solidFill>
                  <a:schemeClr val="accent2"/>
                </a:solidFill>
                <a:latin typeface="Times" panose="02020603050405020304" pitchFamily="18" charset="0"/>
              </a:rPr>
              <a:t>R</a:t>
            </a:r>
            <a:r>
              <a:rPr lang="en-GB" altLang="en-US" sz="2400">
                <a:solidFill>
                  <a:schemeClr val="accent2"/>
                </a:solidFill>
                <a:latin typeface="Times" panose="02020603050405020304" pitchFamily="18" charset="0"/>
              </a:rPr>
              <a:t> </a:t>
            </a:r>
            <a:r>
              <a:rPr lang="en-GB" altLang="en-US" sz="2400">
                <a:solidFill>
                  <a:schemeClr val="accent2"/>
                </a:solidFill>
                <a:latin typeface="Times" panose="02020603050405020304" pitchFamily="18" charset="0"/>
                <a:sym typeface="Symbol" panose="05050102010706020507" pitchFamily="18" charset="2"/>
              </a:rPr>
              <a:t></a:t>
            </a:r>
            <a:r>
              <a:rPr lang="en-GB" altLang="en-US" sz="2400">
                <a:solidFill>
                  <a:schemeClr val="accent2"/>
                </a:solidFill>
                <a:latin typeface="Times" panose="02020603050405020304" pitchFamily="18" charset="0"/>
              </a:rPr>
              <a:t> </a:t>
            </a:r>
            <a:r>
              <a:rPr lang="en-GB" altLang="en-US" sz="2400" i="1">
                <a:solidFill>
                  <a:schemeClr val="accent2"/>
                </a:solidFill>
                <a:latin typeface="Times" panose="02020603050405020304" pitchFamily="18" charset="0"/>
              </a:rPr>
              <a:t>T</a:t>
            </a:r>
            <a:r>
              <a:rPr lang="en-GB" altLang="en-US" sz="2400"/>
              <a:t> and </a:t>
            </a:r>
            <a:r>
              <a:rPr lang="en-GB" altLang="en-US" sz="2400" i="1">
                <a:solidFill>
                  <a:schemeClr val="accent2"/>
                </a:solidFill>
                <a:latin typeface="Times" panose="02020603050405020304" pitchFamily="18" charset="0"/>
              </a:rPr>
              <a:t>R</a:t>
            </a:r>
            <a:r>
              <a:rPr lang="en-GB" altLang="en-US" sz="2400">
                <a:solidFill>
                  <a:schemeClr val="accent2"/>
                </a:solidFill>
                <a:latin typeface="Times" panose="02020603050405020304" pitchFamily="18" charset="0"/>
              </a:rPr>
              <a:t> </a:t>
            </a:r>
            <a:r>
              <a:rPr lang="en-GB" altLang="en-US" sz="2400">
                <a:solidFill>
                  <a:schemeClr val="accent2"/>
                </a:solidFill>
                <a:latin typeface="Times" panose="02020603050405020304" pitchFamily="18" charset="0"/>
                <a:sym typeface="Symbol" panose="05050102010706020507" pitchFamily="18" charset="2"/>
              </a:rPr>
              <a:t> </a:t>
            </a:r>
            <a:r>
              <a:rPr lang="en-GB" altLang="en-US" sz="2400">
                <a:solidFill>
                  <a:schemeClr val="accent2"/>
                </a:solidFill>
                <a:latin typeface="Times" panose="02020603050405020304" pitchFamily="18" charset="0"/>
              </a:rPr>
              <a:t> </a:t>
            </a:r>
            <a:r>
              <a:rPr lang="en-GB" altLang="en-US" sz="2400" i="1">
                <a:solidFill>
                  <a:schemeClr val="accent2"/>
                </a:solidFill>
                <a:latin typeface="Times" panose="02020603050405020304" pitchFamily="18" charset="0"/>
              </a:rPr>
              <a:t>T</a:t>
            </a:r>
            <a:r>
              <a:rPr lang="en-GB" altLang="en-US" sz="2400"/>
              <a:t>; the target </a:t>
            </a:r>
            <a:r>
              <a:rPr lang="en-GB" altLang="en-US" sz="2400" i="1">
                <a:solidFill>
                  <a:schemeClr val="accent2"/>
                </a:solidFill>
                <a:latin typeface="Times" panose="02020603050405020304" pitchFamily="18" charset="0"/>
              </a:rPr>
              <a:t>r</a:t>
            </a:r>
            <a:r>
              <a:rPr lang="en-GB" altLang="en-US" sz="2400"/>
              <a:t> is the only tuple used by both queries. </a:t>
            </a:r>
          </a:p>
          <a:p>
            <a:pPr eaLnBrk="1" hangingPunct="1">
              <a:lnSpc>
                <a:spcPct val="90000"/>
              </a:lnSpc>
            </a:pPr>
            <a:r>
              <a:rPr lang="en-GB" altLang="en-US" sz="2400"/>
              <a:t>‘Add’ the two results and ‘subtract’  the result of a query over the entire database; only the target is left.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EEC20399-C98B-47CF-B1F8-995048CAFE6E}"/>
              </a:ext>
            </a:extLst>
          </p:cNvPr>
          <p:cNvSpPr>
            <a:spLocks noGrp="1" noChangeArrowheads="1"/>
          </p:cNvSpPr>
          <p:nvPr>
            <p:ph type="title"/>
          </p:nvPr>
        </p:nvSpPr>
        <p:spPr>
          <a:xfrm>
            <a:off x="1798638" y="260350"/>
            <a:ext cx="7345362" cy="792163"/>
          </a:xfrm>
        </p:spPr>
        <p:txBody>
          <a:bodyPr/>
          <a:lstStyle/>
          <a:p>
            <a:pPr eaLnBrk="1" hangingPunct="1"/>
            <a:r>
              <a:rPr lang="en-GB" altLang="en-US"/>
              <a:t>Tracker Attack</a:t>
            </a:r>
          </a:p>
        </p:txBody>
      </p:sp>
      <p:sp>
        <p:nvSpPr>
          <p:cNvPr id="36867" name="Rectangle 3">
            <a:extLst>
              <a:ext uri="{FF2B5EF4-FFF2-40B4-BE49-F238E27FC236}">
                <a16:creationId xmlns:a16="http://schemas.microsoft.com/office/drawing/2014/main" id="{002BF5B4-8DA1-4353-9394-1D3EF591B723}"/>
              </a:ext>
            </a:extLst>
          </p:cNvPr>
          <p:cNvSpPr>
            <a:spLocks noGrp="1" noChangeArrowheads="1"/>
          </p:cNvSpPr>
          <p:nvPr>
            <p:ph idx="1"/>
          </p:nvPr>
        </p:nvSpPr>
        <p:spPr/>
        <p:txBody>
          <a:bodyPr/>
          <a:lstStyle/>
          <a:p>
            <a:pPr eaLnBrk="1" hangingPunct="1">
              <a:lnSpc>
                <a:spcPct val="80000"/>
              </a:lnSpc>
              <a:buFont typeface="Wingdings" panose="05000000000000000000" pitchFamily="2" charset="2"/>
              <a:buNone/>
            </a:pPr>
            <a:r>
              <a:rPr lang="en-GB" altLang="en-US" sz="1800" b="1" dirty="0">
                <a:latin typeface="Courier New" panose="02070309020205020404" pitchFamily="49" charset="0"/>
              </a:rPr>
              <a:t>Q3 : SELECT COUNT(*)</a:t>
            </a:r>
          </a:p>
          <a:p>
            <a:pPr eaLnBrk="1" hangingPunct="1">
              <a:lnSpc>
                <a:spcPct val="80000"/>
              </a:lnSpc>
              <a:buFont typeface="Wingdings" panose="05000000000000000000" pitchFamily="2" charset="2"/>
              <a:buNone/>
            </a:pPr>
            <a:r>
              <a:rPr lang="en-GB" altLang="en-US" sz="1800" b="1" dirty="0">
                <a:latin typeface="Courier New" panose="02070309020205020404" pitchFamily="49" charset="0"/>
              </a:rPr>
              <a:t>     FROM   Students</a:t>
            </a:r>
          </a:p>
          <a:p>
            <a:pPr eaLnBrk="1" hangingPunct="1">
              <a:lnSpc>
                <a:spcPct val="80000"/>
              </a:lnSpc>
              <a:buFont typeface="Wingdings" panose="05000000000000000000" pitchFamily="2" charset="2"/>
              <a:buNone/>
            </a:pPr>
            <a:r>
              <a:rPr lang="en-GB" altLang="en-US" sz="1800" b="1" dirty="0">
                <a:latin typeface="Courier New" panose="02070309020205020404" pitchFamily="49" charset="0"/>
              </a:rPr>
              <a:t>     WHERE  Programme = 'CS' </a:t>
            </a:r>
          </a:p>
          <a:p>
            <a:pPr eaLnBrk="1" hangingPunct="1">
              <a:lnSpc>
                <a:spcPct val="80000"/>
              </a:lnSpc>
              <a:buFont typeface="Wingdings" panose="05000000000000000000" pitchFamily="2" charset="2"/>
              <a:buNone/>
            </a:pPr>
            <a:endParaRPr lang="en-GB" altLang="en-US" sz="1800" b="1" dirty="0">
              <a:latin typeface="Courier New" panose="02070309020205020404" pitchFamily="49" charset="0"/>
            </a:endParaRPr>
          </a:p>
          <a:p>
            <a:pPr eaLnBrk="1" hangingPunct="1">
              <a:lnSpc>
                <a:spcPct val="80000"/>
              </a:lnSpc>
              <a:buFont typeface="Wingdings" panose="05000000000000000000" pitchFamily="2" charset="2"/>
              <a:buNone/>
            </a:pPr>
            <a:r>
              <a:rPr lang="en-GB" altLang="en-US" sz="1800" b="1" dirty="0">
                <a:latin typeface="Courier New" panose="02070309020205020404" pitchFamily="49" charset="0"/>
              </a:rPr>
              <a:t>Q4 : SELECT COUNT(*)</a:t>
            </a:r>
          </a:p>
          <a:p>
            <a:pPr eaLnBrk="1" hangingPunct="1">
              <a:lnSpc>
                <a:spcPct val="80000"/>
              </a:lnSpc>
              <a:buFont typeface="Wingdings" panose="05000000000000000000" pitchFamily="2" charset="2"/>
              <a:buNone/>
            </a:pPr>
            <a:r>
              <a:rPr lang="en-GB" altLang="en-US" sz="1800" b="1" dirty="0">
                <a:latin typeface="Courier New" panose="02070309020205020404" pitchFamily="49" charset="0"/>
              </a:rPr>
              <a:t>     FROM   Students</a:t>
            </a:r>
          </a:p>
          <a:p>
            <a:pPr eaLnBrk="1" hangingPunct="1">
              <a:lnSpc>
                <a:spcPct val="80000"/>
              </a:lnSpc>
              <a:buFont typeface="Wingdings" panose="05000000000000000000" pitchFamily="2" charset="2"/>
              <a:buNone/>
            </a:pPr>
            <a:r>
              <a:rPr lang="en-GB" altLang="en-US" sz="1800" b="1" dirty="0">
                <a:latin typeface="Courier New" panose="02070309020205020404" pitchFamily="49" charset="0"/>
              </a:rPr>
              <a:t>     WHERE  Programme = 'CS' AND Sex = 'M' </a:t>
            </a:r>
          </a:p>
          <a:p>
            <a:pPr eaLnBrk="1" hangingPunct="1">
              <a:lnSpc>
                <a:spcPct val="80000"/>
              </a:lnSpc>
              <a:buFont typeface="Wingdings" panose="05000000000000000000" pitchFamily="2" charset="2"/>
              <a:buNone/>
            </a:pPr>
            <a:endParaRPr lang="en-GB" altLang="en-US" sz="1800" b="1" dirty="0">
              <a:latin typeface="Courier New" panose="02070309020205020404" pitchFamily="49" charset="0"/>
            </a:endParaRPr>
          </a:p>
          <a:p>
            <a:pPr eaLnBrk="1" hangingPunct="1">
              <a:lnSpc>
                <a:spcPct val="80000"/>
              </a:lnSpc>
              <a:buFont typeface="Wingdings" panose="05000000000000000000" pitchFamily="2" charset="2"/>
              <a:buNone/>
            </a:pPr>
            <a:r>
              <a:rPr lang="en-GB" altLang="en-US" sz="1800" b="1" dirty="0">
                <a:latin typeface="Courier New" panose="02070309020205020404" pitchFamily="49" charset="0"/>
              </a:rPr>
              <a:t>Q5 : SELECT AVG(Grade Ave.)</a:t>
            </a:r>
          </a:p>
          <a:p>
            <a:pPr eaLnBrk="1" hangingPunct="1">
              <a:lnSpc>
                <a:spcPct val="80000"/>
              </a:lnSpc>
              <a:buFont typeface="Wingdings" panose="05000000000000000000" pitchFamily="2" charset="2"/>
              <a:buNone/>
            </a:pPr>
            <a:r>
              <a:rPr lang="en-GB" altLang="en-US" sz="1800" b="1" dirty="0">
                <a:latin typeface="Courier New" panose="02070309020205020404" pitchFamily="49" charset="0"/>
              </a:rPr>
              <a:t>     FROM   Students</a:t>
            </a:r>
          </a:p>
          <a:p>
            <a:pPr eaLnBrk="1" hangingPunct="1">
              <a:lnSpc>
                <a:spcPct val="80000"/>
              </a:lnSpc>
              <a:buFont typeface="Wingdings" panose="05000000000000000000" pitchFamily="2" charset="2"/>
              <a:buNone/>
            </a:pPr>
            <a:r>
              <a:rPr lang="en-GB" altLang="en-US" sz="1800" b="1" dirty="0">
                <a:latin typeface="Courier New" panose="02070309020205020404" pitchFamily="49" charset="0"/>
              </a:rPr>
              <a:t>     WHERE  Program = 'CS' </a:t>
            </a:r>
          </a:p>
          <a:p>
            <a:pPr eaLnBrk="1" hangingPunct="1">
              <a:lnSpc>
                <a:spcPct val="80000"/>
              </a:lnSpc>
              <a:buFont typeface="Wingdings" panose="05000000000000000000" pitchFamily="2" charset="2"/>
              <a:buNone/>
            </a:pPr>
            <a:endParaRPr lang="en-GB" altLang="en-US" sz="1800" b="1" dirty="0">
              <a:latin typeface="Courier New" panose="02070309020205020404" pitchFamily="49" charset="0"/>
            </a:endParaRPr>
          </a:p>
          <a:p>
            <a:pPr eaLnBrk="1" hangingPunct="1">
              <a:lnSpc>
                <a:spcPct val="80000"/>
              </a:lnSpc>
              <a:buFont typeface="Wingdings" panose="05000000000000000000" pitchFamily="2" charset="2"/>
              <a:buNone/>
            </a:pPr>
            <a:r>
              <a:rPr lang="en-GB" altLang="en-US" sz="1800" b="1" dirty="0">
                <a:latin typeface="Courier New" panose="02070309020205020404" pitchFamily="49" charset="0"/>
              </a:rPr>
              <a:t>Q6 : SELECT AVG(Grade Ave.)</a:t>
            </a:r>
          </a:p>
          <a:p>
            <a:pPr eaLnBrk="1" hangingPunct="1">
              <a:lnSpc>
                <a:spcPct val="80000"/>
              </a:lnSpc>
              <a:buFont typeface="Wingdings" panose="05000000000000000000" pitchFamily="2" charset="2"/>
              <a:buNone/>
            </a:pPr>
            <a:r>
              <a:rPr lang="en-GB" altLang="en-US" sz="1800" b="1" dirty="0">
                <a:latin typeface="Courier New" panose="02070309020205020404" pitchFamily="49" charset="0"/>
              </a:rPr>
              <a:t>     FROM   Students </a:t>
            </a:r>
          </a:p>
          <a:p>
            <a:pPr eaLnBrk="1" hangingPunct="1">
              <a:lnSpc>
                <a:spcPct val="80000"/>
              </a:lnSpc>
              <a:buFont typeface="Wingdings" panose="05000000000000000000" pitchFamily="2" charset="2"/>
              <a:buNone/>
            </a:pPr>
            <a:r>
              <a:rPr lang="en-GB" altLang="en-US" sz="1800" b="1" dirty="0">
                <a:latin typeface="Courier New" panose="02070309020205020404" pitchFamily="49" charset="0"/>
              </a:rPr>
              <a:t>     WHERE  Program = 'CS' AND Sex = 'M'</a:t>
            </a:r>
          </a:p>
        </p:txBody>
      </p:sp>
      <p:sp>
        <p:nvSpPr>
          <p:cNvPr id="294916" name="AutoShape 4">
            <a:extLst>
              <a:ext uri="{FF2B5EF4-FFF2-40B4-BE49-F238E27FC236}">
                <a16:creationId xmlns:a16="http://schemas.microsoft.com/office/drawing/2014/main" id="{8D3A8FC4-9934-4EA5-A913-408E5ECA1F5F}"/>
              </a:ext>
            </a:extLst>
          </p:cNvPr>
          <p:cNvSpPr>
            <a:spLocks noChangeArrowheads="1"/>
          </p:cNvSpPr>
          <p:nvPr/>
        </p:nvSpPr>
        <p:spPr bwMode="auto">
          <a:xfrm>
            <a:off x="5003800" y="1341438"/>
            <a:ext cx="2663825" cy="431800"/>
          </a:xfrm>
          <a:prstGeom prst="wedgeRoundRectCallout">
            <a:avLst>
              <a:gd name="adj1" fmla="val -57153"/>
              <a:gd name="adj2" fmla="val 115440"/>
              <a:gd name="adj3" fmla="val 16667"/>
            </a:avLst>
          </a:prstGeom>
          <a:solidFill>
            <a:schemeClr val="bg1"/>
          </a:solidFill>
          <a:ln w="9525">
            <a:solidFill>
              <a:schemeClr val="accent2"/>
            </a:solidFill>
            <a:miter lim="800000"/>
            <a:headEnd/>
            <a:tailEnd/>
          </a:ln>
        </p:spPr>
        <p:txBody>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buFont typeface="Wingdings" panose="05000000000000000000" pitchFamily="2" charset="2"/>
              <a:buNone/>
            </a:pPr>
            <a:r>
              <a:rPr lang="en-GB" altLang="en-US" sz="2400">
                <a:solidFill>
                  <a:schemeClr val="accent2"/>
                </a:solidFill>
              </a:rPr>
              <a:t>Returns count 4</a:t>
            </a:r>
          </a:p>
        </p:txBody>
      </p:sp>
      <p:sp>
        <p:nvSpPr>
          <p:cNvPr id="294917" name="AutoShape 5">
            <a:extLst>
              <a:ext uri="{FF2B5EF4-FFF2-40B4-BE49-F238E27FC236}">
                <a16:creationId xmlns:a16="http://schemas.microsoft.com/office/drawing/2014/main" id="{142A8A7B-D3FF-447B-93D8-ABB154A6B57F}"/>
              </a:ext>
            </a:extLst>
          </p:cNvPr>
          <p:cNvSpPr>
            <a:spLocks noChangeArrowheads="1"/>
          </p:cNvSpPr>
          <p:nvPr/>
        </p:nvSpPr>
        <p:spPr bwMode="auto">
          <a:xfrm>
            <a:off x="5435600" y="2133600"/>
            <a:ext cx="2592388" cy="431800"/>
          </a:xfrm>
          <a:prstGeom prst="wedgeRoundRectCallout">
            <a:avLst>
              <a:gd name="adj1" fmla="val -57347"/>
              <a:gd name="adj2" fmla="val 115440"/>
              <a:gd name="adj3" fmla="val 16667"/>
            </a:avLst>
          </a:prstGeom>
          <a:solidFill>
            <a:schemeClr val="bg1"/>
          </a:solidFill>
          <a:ln w="9525">
            <a:solidFill>
              <a:schemeClr val="accent2"/>
            </a:solidFill>
            <a:miter lim="800000"/>
            <a:headEnd/>
            <a:tailEnd/>
          </a:ln>
        </p:spPr>
        <p:txBody>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buFont typeface="Wingdings" panose="05000000000000000000" pitchFamily="2" charset="2"/>
              <a:buNone/>
            </a:pPr>
            <a:r>
              <a:rPr lang="en-GB" altLang="en-US" sz="2400">
                <a:solidFill>
                  <a:schemeClr val="accent2"/>
                </a:solidFill>
              </a:rPr>
              <a:t>Returns count 3</a:t>
            </a:r>
          </a:p>
        </p:txBody>
      </p:sp>
      <p:sp>
        <p:nvSpPr>
          <p:cNvPr id="294918" name="AutoShape 6">
            <a:extLst>
              <a:ext uri="{FF2B5EF4-FFF2-40B4-BE49-F238E27FC236}">
                <a16:creationId xmlns:a16="http://schemas.microsoft.com/office/drawing/2014/main" id="{E4B56D23-3275-4187-B67D-2903895CBF6E}"/>
              </a:ext>
            </a:extLst>
          </p:cNvPr>
          <p:cNvSpPr>
            <a:spLocks noChangeArrowheads="1"/>
          </p:cNvSpPr>
          <p:nvPr/>
        </p:nvSpPr>
        <p:spPr bwMode="auto">
          <a:xfrm>
            <a:off x="4932363" y="3429000"/>
            <a:ext cx="3097212" cy="431800"/>
          </a:xfrm>
          <a:prstGeom prst="wedgeRoundRectCallout">
            <a:avLst>
              <a:gd name="adj1" fmla="val -56153"/>
              <a:gd name="adj2" fmla="val 115440"/>
              <a:gd name="adj3" fmla="val 16667"/>
            </a:avLst>
          </a:prstGeom>
          <a:solidFill>
            <a:schemeClr val="bg1"/>
          </a:solidFill>
          <a:ln w="9525">
            <a:solidFill>
              <a:schemeClr val="accent2"/>
            </a:solidFill>
            <a:miter lim="800000"/>
            <a:headEnd/>
            <a:tailEnd/>
          </a:ln>
        </p:spPr>
        <p:txBody>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buFont typeface="Wingdings" panose="05000000000000000000" pitchFamily="2" charset="2"/>
              <a:buNone/>
            </a:pPr>
            <a:r>
              <a:rPr lang="en-GB" altLang="en-US" sz="2400">
                <a:solidFill>
                  <a:schemeClr val="accent2"/>
                </a:solidFill>
              </a:rPr>
              <a:t>Returns average 61</a:t>
            </a:r>
          </a:p>
        </p:txBody>
      </p:sp>
      <p:sp>
        <p:nvSpPr>
          <p:cNvPr id="294919" name="AutoShape 7">
            <a:extLst>
              <a:ext uri="{FF2B5EF4-FFF2-40B4-BE49-F238E27FC236}">
                <a16:creationId xmlns:a16="http://schemas.microsoft.com/office/drawing/2014/main" id="{85CF6396-9206-48F3-A5A6-DE60083B3B23}"/>
              </a:ext>
            </a:extLst>
          </p:cNvPr>
          <p:cNvSpPr>
            <a:spLocks noChangeArrowheads="1"/>
          </p:cNvSpPr>
          <p:nvPr/>
        </p:nvSpPr>
        <p:spPr bwMode="auto">
          <a:xfrm>
            <a:off x="5148263" y="4292600"/>
            <a:ext cx="3097212" cy="431800"/>
          </a:xfrm>
          <a:prstGeom prst="wedgeRoundRectCallout">
            <a:avLst>
              <a:gd name="adj1" fmla="val -56153"/>
              <a:gd name="adj2" fmla="val 115440"/>
              <a:gd name="adj3" fmla="val 16667"/>
            </a:avLst>
          </a:prstGeom>
          <a:solidFill>
            <a:schemeClr val="bg1"/>
          </a:solidFill>
          <a:ln w="9525">
            <a:solidFill>
              <a:schemeClr val="accent2"/>
            </a:solidFill>
            <a:miter lim="800000"/>
            <a:headEnd/>
            <a:tailEnd/>
          </a:ln>
        </p:spPr>
        <p:txBody>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buFont typeface="Wingdings" panose="05000000000000000000" pitchFamily="2" charset="2"/>
              <a:buNone/>
            </a:pPr>
            <a:r>
              <a:rPr lang="en-GB" altLang="en-US" sz="2400" dirty="0">
                <a:solidFill>
                  <a:schemeClr val="accent2"/>
                </a:solidFill>
              </a:rPr>
              <a:t>Returns average 58</a:t>
            </a:r>
          </a:p>
        </p:txBody>
      </p:sp>
      <p:sp>
        <p:nvSpPr>
          <p:cNvPr id="294920" name="AutoShape 8">
            <a:extLst>
              <a:ext uri="{FF2B5EF4-FFF2-40B4-BE49-F238E27FC236}">
                <a16:creationId xmlns:a16="http://schemas.microsoft.com/office/drawing/2014/main" id="{5D82FF05-5C07-4A4F-A987-E0D6D3457C15}"/>
              </a:ext>
            </a:extLst>
          </p:cNvPr>
          <p:cNvSpPr>
            <a:spLocks noChangeArrowheads="1"/>
          </p:cNvSpPr>
          <p:nvPr/>
        </p:nvSpPr>
        <p:spPr bwMode="auto">
          <a:xfrm>
            <a:off x="2627313" y="5805488"/>
            <a:ext cx="4033837" cy="863600"/>
          </a:xfrm>
          <a:prstGeom prst="wedgeRoundRectCallout">
            <a:avLst>
              <a:gd name="adj1" fmla="val -28278"/>
              <a:gd name="adj2" fmla="val -89338"/>
              <a:gd name="adj3" fmla="val 16667"/>
            </a:avLst>
          </a:prstGeom>
          <a:solidFill>
            <a:schemeClr val="hlink"/>
          </a:solidFill>
          <a:ln w="9525">
            <a:solidFill>
              <a:schemeClr val="tx1"/>
            </a:solidFill>
            <a:miter lim="800000"/>
            <a:headEnd/>
            <a:tailEnd/>
          </a:ln>
        </p:spPr>
        <p:txBody>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buFont typeface="Wingdings" panose="05000000000000000000" pitchFamily="2" charset="2"/>
              <a:buNone/>
            </a:pPr>
            <a:r>
              <a:rPr lang="en-GB" altLang="en-US" sz="2400"/>
              <a:t>Carol’s grade average:</a:t>
            </a:r>
          </a:p>
          <a:p>
            <a:pPr>
              <a:lnSpc>
                <a:spcPct val="80000"/>
              </a:lnSpc>
              <a:buFont typeface="Wingdings" panose="05000000000000000000" pitchFamily="2" charset="2"/>
              <a:buNone/>
            </a:pPr>
            <a:r>
              <a:rPr lang="en-GB" altLang="en-US" sz="2400"/>
              <a:t>4 </a:t>
            </a:r>
            <a:r>
              <a:rPr lang="en-GB" altLang="en-US" sz="2400">
                <a:sym typeface="Symbol" panose="05050102010706020507" pitchFamily="18" charset="2"/>
              </a:rPr>
              <a:t> </a:t>
            </a:r>
            <a:r>
              <a:rPr lang="en-GB" altLang="en-US" sz="2400"/>
              <a:t>61 – 3 </a:t>
            </a:r>
            <a:r>
              <a:rPr lang="en-GB" altLang="en-US" sz="2400">
                <a:sym typeface="Symbol" panose="05050102010706020507" pitchFamily="18" charset="2"/>
              </a:rPr>
              <a:t> </a:t>
            </a:r>
            <a:r>
              <a:rPr lang="en-GB" altLang="en-US" sz="2400"/>
              <a:t>58 = 70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4916"/>
                                        </p:tgtEl>
                                        <p:attrNameLst>
                                          <p:attrName>style.visibility</p:attrName>
                                        </p:attrNameLst>
                                      </p:cBhvr>
                                      <p:to>
                                        <p:strVal val="visible"/>
                                      </p:to>
                                    </p:set>
                                    <p:animEffect transition="in" filter="blinds(horizontal)">
                                      <p:cBhvr>
                                        <p:cTn id="7" dur="500"/>
                                        <p:tgtEl>
                                          <p:spTgt spid="2949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4917"/>
                                        </p:tgtEl>
                                        <p:attrNameLst>
                                          <p:attrName>style.visibility</p:attrName>
                                        </p:attrNameLst>
                                      </p:cBhvr>
                                      <p:to>
                                        <p:strVal val="visible"/>
                                      </p:to>
                                    </p:set>
                                    <p:animEffect transition="in" filter="blinds(horizontal)">
                                      <p:cBhvr>
                                        <p:cTn id="12" dur="500"/>
                                        <p:tgtEl>
                                          <p:spTgt spid="2949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4918"/>
                                        </p:tgtEl>
                                        <p:attrNameLst>
                                          <p:attrName>style.visibility</p:attrName>
                                        </p:attrNameLst>
                                      </p:cBhvr>
                                      <p:to>
                                        <p:strVal val="visible"/>
                                      </p:to>
                                    </p:set>
                                    <p:animEffect transition="in" filter="blinds(horizontal)">
                                      <p:cBhvr>
                                        <p:cTn id="17" dur="500"/>
                                        <p:tgtEl>
                                          <p:spTgt spid="2949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4919"/>
                                        </p:tgtEl>
                                        <p:attrNameLst>
                                          <p:attrName>style.visibility</p:attrName>
                                        </p:attrNameLst>
                                      </p:cBhvr>
                                      <p:to>
                                        <p:strVal val="visible"/>
                                      </p:to>
                                    </p:set>
                                    <p:animEffect transition="in" filter="blinds(horizontal)">
                                      <p:cBhvr>
                                        <p:cTn id="22" dur="500"/>
                                        <p:tgtEl>
                                          <p:spTgt spid="2949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4920"/>
                                        </p:tgtEl>
                                        <p:attrNameLst>
                                          <p:attrName>style.visibility</p:attrName>
                                        </p:attrNameLst>
                                      </p:cBhvr>
                                      <p:to>
                                        <p:strVal val="visible"/>
                                      </p:to>
                                    </p:set>
                                    <p:animEffect transition="in" filter="blinds(horizontal)">
                                      <p:cBhvr>
                                        <p:cTn id="27" dur="500"/>
                                        <p:tgtEl>
                                          <p:spTgt spid="294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6" grpId="0" animBg="1"/>
      <p:bldP spid="294917" grpId="0" animBg="1"/>
      <p:bldP spid="294918" grpId="0" animBg="1"/>
      <p:bldP spid="294919" grpId="0" animBg="1"/>
      <p:bldP spid="29492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44B9A5C-ECA3-47A6-9EF0-C3B1E8B3D207}"/>
              </a:ext>
            </a:extLst>
          </p:cNvPr>
          <p:cNvSpPr>
            <a:spLocks noGrp="1" noChangeArrowheads="1"/>
          </p:cNvSpPr>
          <p:nvPr>
            <p:ph type="title"/>
          </p:nvPr>
        </p:nvSpPr>
        <p:spPr>
          <a:xfrm>
            <a:off x="1798638" y="260350"/>
            <a:ext cx="7345362" cy="792163"/>
          </a:xfrm>
        </p:spPr>
        <p:txBody>
          <a:bodyPr/>
          <a:lstStyle/>
          <a:p>
            <a:pPr eaLnBrk="1" hangingPunct="1"/>
            <a:r>
              <a:rPr lang="en-GB" altLang="en-US"/>
              <a:t>General Tracker</a:t>
            </a:r>
          </a:p>
        </p:txBody>
      </p:sp>
      <p:sp>
        <p:nvSpPr>
          <p:cNvPr id="37891" name="Rectangle 3">
            <a:extLst>
              <a:ext uri="{FF2B5EF4-FFF2-40B4-BE49-F238E27FC236}">
                <a16:creationId xmlns:a16="http://schemas.microsoft.com/office/drawing/2014/main" id="{42DEA43E-9E7C-4866-AE70-4E54CA5E10F6}"/>
              </a:ext>
            </a:extLst>
          </p:cNvPr>
          <p:cNvSpPr>
            <a:spLocks noGrp="1" noChangeArrowheads="1"/>
          </p:cNvSpPr>
          <p:nvPr>
            <p:ph idx="1"/>
          </p:nvPr>
        </p:nvSpPr>
        <p:spPr>
          <a:xfrm>
            <a:off x="685800" y="1341438"/>
            <a:ext cx="8062913" cy="4535487"/>
          </a:xfrm>
        </p:spPr>
        <p:txBody>
          <a:bodyPr/>
          <a:lstStyle/>
          <a:p>
            <a:pPr eaLnBrk="1" hangingPunct="1">
              <a:lnSpc>
                <a:spcPct val="80000"/>
              </a:lnSpc>
              <a:buFont typeface="Wingdings" panose="05000000000000000000" pitchFamily="2" charset="2"/>
              <a:buNone/>
            </a:pPr>
            <a:endParaRPr lang="en-GB" altLang="en-US" sz="2000" b="1">
              <a:latin typeface="Courier New" panose="02070309020205020404" pitchFamily="49" charset="0"/>
            </a:endParaRPr>
          </a:p>
          <a:p>
            <a:pPr eaLnBrk="1" hangingPunct="1">
              <a:lnSpc>
                <a:spcPct val="80000"/>
              </a:lnSpc>
              <a:buFont typeface="Wingdings" panose="05000000000000000000" pitchFamily="2" charset="2"/>
              <a:buNone/>
            </a:pPr>
            <a:r>
              <a:rPr lang="en-GB" altLang="en-US" sz="2000" b="1">
                <a:latin typeface="Courier New" panose="02070309020205020404" pitchFamily="49" charset="0"/>
              </a:rPr>
              <a:t>Q7 : SELECT SUM(Units)</a:t>
            </a:r>
          </a:p>
          <a:p>
            <a:pPr eaLnBrk="1" hangingPunct="1">
              <a:lnSpc>
                <a:spcPct val="80000"/>
              </a:lnSpc>
              <a:buFont typeface="Wingdings" panose="05000000000000000000" pitchFamily="2" charset="2"/>
              <a:buNone/>
            </a:pPr>
            <a:r>
              <a:rPr lang="en-GB" altLang="en-US" sz="2000" b="1">
                <a:latin typeface="Courier New" panose="02070309020205020404" pitchFamily="49" charset="0"/>
              </a:rPr>
              <a:t>     FROM   Students </a:t>
            </a:r>
          </a:p>
          <a:p>
            <a:pPr eaLnBrk="1" hangingPunct="1">
              <a:lnSpc>
                <a:spcPct val="80000"/>
              </a:lnSpc>
              <a:buFont typeface="Wingdings" panose="05000000000000000000" pitchFamily="2" charset="2"/>
              <a:buNone/>
            </a:pPr>
            <a:r>
              <a:rPr lang="en-GB" altLang="en-US" sz="2000" b="1">
                <a:latin typeface="Courier New" panose="02070309020205020404" pitchFamily="49" charset="0"/>
              </a:rPr>
              <a:t>     WHERE  Name = 'Carol' OR Program = 'MIS'</a:t>
            </a:r>
          </a:p>
          <a:p>
            <a:pPr eaLnBrk="1" hangingPunct="1">
              <a:lnSpc>
                <a:spcPct val="80000"/>
              </a:lnSpc>
              <a:buFont typeface="Wingdings" panose="05000000000000000000" pitchFamily="2" charset="2"/>
              <a:buNone/>
            </a:pPr>
            <a:endParaRPr lang="en-GB" altLang="en-US" sz="2000" b="1">
              <a:latin typeface="Courier New" panose="02070309020205020404" pitchFamily="49" charset="0"/>
            </a:endParaRPr>
          </a:p>
          <a:p>
            <a:pPr eaLnBrk="1" hangingPunct="1">
              <a:lnSpc>
                <a:spcPct val="80000"/>
              </a:lnSpc>
              <a:buFont typeface="Wingdings" panose="05000000000000000000" pitchFamily="2" charset="2"/>
              <a:buNone/>
            </a:pPr>
            <a:endParaRPr lang="en-GB" altLang="en-US" sz="2000" b="1">
              <a:latin typeface="Courier New" panose="02070309020205020404" pitchFamily="49" charset="0"/>
            </a:endParaRPr>
          </a:p>
          <a:p>
            <a:pPr eaLnBrk="1" hangingPunct="1">
              <a:lnSpc>
                <a:spcPct val="80000"/>
              </a:lnSpc>
              <a:buFont typeface="Wingdings" panose="05000000000000000000" pitchFamily="2" charset="2"/>
              <a:buNone/>
            </a:pPr>
            <a:r>
              <a:rPr lang="en-GB" altLang="en-US" sz="2000" b="1">
                <a:latin typeface="Courier New" panose="02070309020205020404" pitchFamily="49" charset="0"/>
              </a:rPr>
              <a:t>Q8 : SELECT SUM(Units)</a:t>
            </a:r>
          </a:p>
          <a:p>
            <a:pPr eaLnBrk="1" hangingPunct="1">
              <a:lnSpc>
                <a:spcPct val="80000"/>
              </a:lnSpc>
              <a:buFont typeface="Wingdings" panose="05000000000000000000" pitchFamily="2" charset="2"/>
              <a:buNone/>
            </a:pPr>
            <a:r>
              <a:rPr lang="en-GB" altLang="en-US" sz="2000" b="1">
                <a:latin typeface="Courier New" panose="02070309020205020404" pitchFamily="49" charset="0"/>
              </a:rPr>
              <a:t>     FROM   Students </a:t>
            </a:r>
          </a:p>
          <a:p>
            <a:pPr eaLnBrk="1" hangingPunct="1">
              <a:lnSpc>
                <a:spcPct val="80000"/>
              </a:lnSpc>
              <a:buFont typeface="Wingdings" panose="05000000000000000000" pitchFamily="2" charset="2"/>
              <a:buNone/>
            </a:pPr>
            <a:r>
              <a:rPr lang="en-GB" altLang="en-US" sz="2000" b="1">
                <a:latin typeface="Courier New" panose="02070309020205020404" pitchFamily="49" charset="0"/>
              </a:rPr>
              <a:t>     WHERE  Name = 'Carol' OR NOT (Program = 'MIS')</a:t>
            </a:r>
          </a:p>
          <a:p>
            <a:pPr eaLnBrk="1" hangingPunct="1">
              <a:lnSpc>
                <a:spcPct val="80000"/>
              </a:lnSpc>
              <a:buFont typeface="Wingdings" panose="05000000000000000000" pitchFamily="2" charset="2"/>
              <a:buNone/>
            </a:pPr>
            <a:endParaRPr lang="en-GB" altLang="en-US" sz="2000" b="1">
              <a:latin typeface="Courier New" panose="02070309020205020404" pitchFamily="49" charset="0"/>
            </a:endParaRPr>
          </a:p>
          <a:p>
            <a:pPr eaLnBrk="1" hangingPunct="1">
              <a:lnSpc>
                <a:spcPct val="80000"/>
              </a:lnSpc>
              <a:buFont typeface="Wingdings" panose="05000000000000000000" pitchFamily="2" charset="2"/>
              <a:buNone/>
            </a:pPr>
            <a:endParaRPr lang="en-GB" altLang="en-US" sz="2000" b="1">
              <a:latin typeface="Courier New" panose="02070309020205020404" pitchFamily="49" charset="0"/>
            </a:endParaRPr>
          </a:p>
          <a:p>
            <a:pPr eaLnBrk="1" hangingPunct="1">
              <a:lnSpc>
                <a:spcPct val="80000"/>
              </a:lnSpc>
              <a:buFont typeface="Wingdings" panose="05000000000000000000" pitchFamily="2" charset="2"/>
              <a:buNone/>
            </a:pPr>
            <a:r>
              <a:rPr lang="en-GB" altLang="en-US" sz="2000" b="1">
                <a:latin typeface="Courier New" panose="02070309020205020404" pitchFamily="49" charset="0"/>
              </a:rPr>
              <a:t>Q9 : SELECT SUM(Units)</a:t>
            </a:r>
          </a:p>
          <a:p>
            <a:pPr eaLnBrk="1" hangingPunct="1">
              <a:lnSpc>
                <a:spcPct val="80000"/>
              </a:lnSpc>
              <a:buFont typeface="Wingdings" panose="05000000000000000000" pitchFamily="2" charset="2"/>
              <a:buNone/>
            </a:pPr>
            <a:r>
              <a:rPr lang="en-GB" altLang="en-US" sz="2000" b="1">
                <a:latin typeface="Courier New" panose="02070309020205020404" pitchFamily="49" charset="0"/>
              </a:rPr>
              <a:t>     FROM   Students </a:t>
            </a:r>
          </a:p>
        </p:txBody>
      </p:sp>
      <p:sp>
        <p:nvSpPr>
          <p:cNvPr id="299012" name="AutoShape 4">
            <a:extLst>
              <a:ext uri="{FF2B5EF4-FFF2-40B4-BE49-F238E27FC236}">
                <a16:creationId xmlns:a16="http://schemas.microsoft.com/office/drawing/2014/main" id="{49301E40-A144-4F69-921B-0789582DCE67}"/>
              </a:ext>
            </a:extLst>
          </p:cNvPr>
          <p:cNvSpPr>
            <a:spLocks noChangeArrowheads="1"/>
          </p:cNvSpPr>
          <p:nvPr/>
        </p:nvSpPr>
        <p:spPr bwMode="auto">
          <a:xfrm>
            <a:off x="5076825" y="1412875"/>
            <a:ext cx="2590800" cy="431800"/>
          </a:xfrm>
          <a:prstGeom prst="wedgeRoundRectCallout">
            <a:avLst>
              <a:gd name="adj1" fmla="val -61458"/>
              <a:gd name="adj2" fmla="val 115440"/>
              <a:gd name="adj3" fmla="val 16667"/>
            </a:avLst>
          </a:prstGeom>
          <a:solidFill>
            <a:schemeClr val="bg1"/>
          </a:solidFill>
          <a:ln w="9525">
            <a:solidFill>
              <a:schemeClr val="accent2"/>
            </a:solidFill>
            <a:miter lim="800000"/>
            <a:headEnd/>
            <a:tailEnd/>
          </a:ln>
        </p:spPr>
        <p:txBody>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buFont typeface="Wingdings" panose="05000000000000000000" pitchFamily="2" charset="2"/>
              <a:buNone/>
            </a:pPr>
            <a:r>
              <a:rPr lang="en-GB" altLang="en-US" sz="2400">
                <a:solidFill>
                  <a:schemeClr val="accent2"/>
                </a:solidFill>
              </a:rPr>
              <a:t>Returns sum 75</a:t>
            </a:r>
          </a:p>
        </p:txBody>
      </p:sp>
      <p:sp>
        <p:nvSpPr>
          <p:cNvPr id="299013" name="AutoShape 5">
            <a:extLst>
              <a:ext uri="{FF2B5EF4-FFF2-40B4-BE49-F238E27FC236}">
                <a16:creationId xmlns:a16="http://schemas.microsoft.com/office/drawing/2014/main" id="{8BFA0C6A-A113-47F8-ACFA-FE2A8773B6C5}"/>
              </a:ext>
            </a:extLst>
          </p:cNvPr>
          <p:cNvSpPr>
            <a:spLocks noChangeArrowheads="1"/>
          </p:cNvSpPr>
          <p:nvPr/>
        </p:nvSpPr>
        <p:spPr bwMode="auto">
          <a:xfrm>
            <a:off x="5076825" y="2997200"/>
            <a:ext cx="2590800" cy="431800"/>
          </a:xfrm>
          <a:prstGeom prst="wedgeRoundRectCallout">
            <a:avLst>
              <a:gd name="adj1" fmla="val -58639"/>
              <a:gd name="adj2" fmla="val 115440"/>
              <a:gd name="adj3" fmla="val 16667"/>
            </a:avLst>
          </a:prstGeom>
          <a:solidFill>
            <a:schemeClr val="bg1"/>
          </a:solidFill>
          <a:ln w="9525">
            <a:solidFill>
              <a:schemeClr val="accent2"/>
            </a:solidFill>
            <a:miter lim="800000"/>
            <a:headEnd/>
            <a:tailEnd/>
          </a:ln>
        </p:spPr>
        <p:txBody>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buFont typeface="Wingdings" panose="05000000000000000000" pitchFamily="2" charset="2"/>
              <a:buNone/>
            </a:pPr>
            <a:r>
              <a:rPr lang="en-GB" altLang="en-US" sz="2400">
                <a:solidFill>
                  <a:schemeClr val="accent2"/>
                </a:solidFill>
              </a:rPr>
              <a:t>Returns sum 77</a:t>
            </a:r>
          </a:p>
        </p:txBody>
      </p:sp>
      <p:sp>
        <p:nvSpPr>
          <p:cNvPr id="299014" name="AutoShape 6">
            <a:extLst>
              <a:ext uri="{FF2B5EF4-FFF2-40B4-BE49-F238E27FC236}">
                <a16:creationId xmlns:a16="http://schemas.microsoft.com/office/drawing/2014/main" id="{A8A5A069-BAAB-44E8-8A79-4A9BA5426F23}"/>
              </a:ext>
            </a:extLst>
          </p:cNvPr>
          <p:cNvSpPr>
            <a:spLocks noChangeArrowheads="1"/>
          </p:cNvSpPr>
          <p:nvPr/>
        </p:nvSpPr>
        <p:spPr bwMode="auto">
          <a:xfrm>
            <a:off x="4859338" y="4365625"/>
            <a:ext cx="2736850" cy="431800"/>
          </a:xfrm>
          <a:prstGeom prst="wedgeRoundRectCallout">
            <a:avLst>
              <a:gd name="adj1" fmla="val -60847"/>
              <a:gd name="adj2" fmla="val 115440"/>
              <a:gd name="adj3" fmla="val 16667"/>
            </a:avLst>
          </a:prstGeom>
          <a:solidFill>
            <a:schemeClr val="bg1"/>
          </a:solidFill>
          <a:ln w="9525">
            <a:solidFill>
              <a:schemeClr val="accent2"/>
            </a:solidFill>
            <a:miter lim="800000"/>
            <a:headEnd/>
            <a:tailEnd/>
          </a:ln>
        </p:spPr>
        <p:txBody>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buFont typeface="Wingdings" panose="05000000000000000000" pitchFamily="2" charset="2"/>
              <a:buNone/>
            </a:pPr>
            <a:r>
              <a:rPr lang="en-GB" altLang="en-US" sz="2400">
                <a:solidFill>
                  <a:schemeClr val="accent2"/>
                </a:solidFill>
              </a:rPr>
              <a:t>Returns sum 136</a:t>
            </a:r>
          </a:p>
        </p:txBody>
      </p:sp>
      <p:sp>
        <p:nvSpPr>
          <p:cNvPr id="299015" name="AutoShape 7">
            <a:extLst>
              <a:ext uri="{FF2B5EF4-FFF2-40B4-BE49-F238E27FC236}">
                <a16:creationId xmlns:a16="http://schemas.microsoft.com/office/drawing/2014/main" id="{9D4E20A6-8F06-4454-A6C3-F2FE4A5A057D}"/>
              </a:ext>
            </a:extLst>
          </p:cNvPr>
          <p:cNvSpPr>
            <a:spLocks noChangeArrowheads="1"/>
          </p:cNvSpPr>
          <p:nvPr/>
        </p:nvSpPr>
        <p:spPr bwMode="auto">
          <a:xfrm>
            <a:off x="3492500" y="5516563"/>
            <a:ext cx="4033838" cy="863600"/>
          </a:xfrm>
          <a:prstGeom prst="wedgeRoundRectCallout">
            <a:avLst>
              <a:gd name="adj1" fmla="val -37995"/>
              <a:gd name="adj2" fmla="val -77940"/>
              <a:gd name="adj3" fmla="val 16667"/>
            </a:avLst>
          </a:prstGeom>
          <a:solidFill>
            <a:schemeClr val="hlink"/>
          </a:solidFill>
          <a:ln w="9525">
            <a:solidFill>
              <a:schemeClr val="tx1"/>
            </a:solidFill>
            <a:miter lim="800000"/>
            <a:headEnd/>
            <a:tailEnd/>
          </a:ln>
        </p:spPr>
        <p:txBody>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buFont typeface="Wingdings" panose="05000000000000000000" pitchFamily="2" charset="2"/>
              <a:buNone/>
            </a:pPr>
            <a:r>
              <a:rPr lang="en-GB" altLang="en-US" sz="2400"/>
              <a:t>Carol has passed </a:t>
            </a:r>
          </a:p>
          <a:p>
            <a:pPr>
              <a:lnSpc>
                <a:spcPct val="80000"/>
              </a:lnSpc>
              <a:buFont typeface="Wingdings" panose="05000000000000000000" pitchFamily="2" charset="2"/>
              <a:buNone/>
            </a:pPr>
            <a:r>
              <a:rPr lang="en-GB" altLang="en-US" sz="2400"/>
              <a:t>(75 + 77) - 136 = 16 units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9012"/>
                                        </p:tgtEl>
                                        <p:attrNameLst>
                                          <p:attrName>style.visibility</p:attrName>
                                        </p:attrNameLst>
                                      </p:cBhvr>
                                      <p:to>
                                        <p:strVal val="visible"/>
                                      </p:to>
                                    </p:set>
                                    <p:animEffect transition="in" filter="blinds(horizontal)">
                                      <p:cBhvr>
                                        <p:cTn id="7" dur="500"/>
                                        <p:tgtEl>
                                          <p:spTgt spid="299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9013"/>
                                        </p:tgtEl>
                                        <p:attrNameLst>
                                          <p:attrName>style.visibility</p:attrName>
                                        </p:attrNameLst>
                                      </p:cBhvr>
                                      <p:to>
                                        <p:strVal val="visible"/>
                                      </p:to>
                                    </p:set>
                                    <p:animEffect transition="in" filter="blinds(horizontal)">
                                      <p:cBhvr>
                                        <p:cTn id="12" dur="500"/>
                                        <p:tgtEl>
                                          <p:spTgt spid="2990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9014"/>
                                        </p:tgtEl>
                                        <p:attrNameLst>
                                          <p:attrName>style.visibility</p:attrName>
                                        </p:attrNameLst>
                                      </p:cBhvr>
                                      <p:to>
                                        <p:strVal val="visible"/>
                                      </p:to>
                                    </p:set>
                                    <p:animEffect transition="in" filter="blinds(horizontal)">
                                      <p:cBhvr>
                                        <p:cTn id="17" dur="500"/>
                                        <p:tgtEl>
                                          <p:spTgt spid="2990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9015"/>
                                        </p:tgtEl>
                                        <p:attrNameLst>
                                          <p:attrName>style.visibility</p:attrName>
                                        </p:attrNameLst>
                                      </p:cBhvr>
                                      <p:to>
                                        <p:strVal val="visible"/>
                                      </p:to>
                                    </p:set>
                                    <p:animEffect transition="in" filter="blinds(horizontal)">
                                      <p:cBhvr>
                                        <p:cTn id="22" dur="500"/>
                                        <p:tgtEl>
                                          <p:spTgt spid="299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2" grpId="0" animBg="1"/>
      <p:bldP spid="299013" grpId="0" animBg="1"/>
      <p:bldP spid="299014" grpId="0" animBg="1"/>
      <p:bldP spid="2990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18001E93-9D37-4CBD-B56D-4E77EE3B8504}"/>
              </a:ext>
            </a:extLst>
          </p:cNvPr>
          <p:cNvSpPr>
            <a:spLocks noGrp="1" noChangeArrowheads="1"/>
          </p:cNvSpPr>
          <p:nvPr>
            <p:ph type="title"/>
          </p:nvPr>
        </p:nvSpPr>
        <p:spPr>
          <a:xfrm>
            <a:off x="1798638" y="260350"/>
            <a:ext cx="7345362" cy="792163"/>
          </a:xfrm>
        </p:spPr>
        <p:txBody>
          <a:bodyPr/>
          <a:lstStyle/>
          <a:p>
            <a:pPr eaLnBrk="1" hangingPunct="1"/>
            <a:r>
              <a:rPr lang="en-GB" altLang="en-US"/>
              <a:t>Countermeasures</a:t>
            </a:r>
          </a:p>
        </p:txBody>
      </p:sp>
      <p:sp>
        <p:nvSpPr>
          <p:cNvPr id="38915" name="Rectangle 3">
            <a:extLst>
              <a:ext uri="{FF2B5EF4-FFF2-40B4-BE49-F238E27FC236}">
                <a16:creationId xmlns:a16="http://schemas.microsoft.com/office/drawing/2014/main" id="{F3957567-20D1-42A3-A324-9847675A7B09}"/>
              </a:ext>
            </a:extLst>
          </p:cNvPr>
          <p:cNvSpPr>
            <a:spLocks noGrp="1" noChangeArrowheads="1"/>
          </p:cNvSpPr>
          <p:nvPr>
            <p:ph idx="1"/>
          </p:nvPr>
        </p:nvSpPr>
        <p:spPr/>
        <p:txBody>
          <a:bodyPr/>
          <a:lstStyle/>
          <a:p>
            <a:pPr eaLnBrk="1" hangingPunct="1">
              <a:lnSpc>
                <a:spcPct val="95000"/>
              </a:lnSpc>
              <a:spcBef>
                <a:spcPct val="25000"/>
              </a:spcBef>
            </a:pPr>
            <a:r>
              <a:rPr lang="en-GB" altLang="en-US" sz="2400"/>
              <a:t>Suppress obviously sensitive information.</a:t>
            </a:r>
          </a:p>
          <a:p>
            <a:pPr eaLnBrk="1" hangingPunct="1">
              <a:lnSpc>
                <a:spcPct val="95000"/>
              </a:lnSpc>
              <a:spcBef>
                <a:spcPct val="25000"/>
              </a:spcBef>
            </a:pPr>
            <a:r>
              <a:rPr lang="en-GB" altLang="en-US" sz="2400"/>
              <a:t>Disguise the data: </a:t>
            </a:r>
          </a:p>
          <a:p>
            <a:pPr lvl="1" eaLnBrk="1" hangingPunct="1">
              <a:lnSpc>
                <a:spcPct val="95000"/>
              </a:lnSpc>
              <a:spcBef>
                <a:spcPct val="25000"/>
              </a:spcBef>
            </a:pPr>
            <a:r>
              <a:rPr lang="en-GB" altLang="en-US" sz="2000"/>
              <a:t>Randomly swap entries in the  database so that an individual query will give a wrong result although the  statistical queries still would be correct; </a:t>
            </a:r>
          </a:p>
          <a:p>
            <a:pPr lvl="1" eaLnBrk="1" hangingPunct="1">
              <a:lnSpc>
                <a:spcPct val="95000"/>
              </a:lnSpc>
              <a:spcBef>
                <a:spcPct val="25000"/>
              </a:spcBef>
            </a:pPr>
            <a:r>
              <a:rPr lang="en-GB" altLang="en-US" sz="2000"/>
              <a:t>Add small random perturbations to query result so that the value returned is close to the real value but not quite correct. </a:t>
            </a:r>
          </a:p>
          <a:p>
            <a:pPr lvl="1" eaLnBrk="1" hangingPunct="1">
              <a:lnSpc>
                <a:spcPct val="95000"/>
              </a:lnSpc>
              <a:spcBef>
                <a:spcPct val="25000"/>
              </a:spcBef>
            </a:pPr>
            <a:r>
              <a:rPr lang="en-GB" altLang="en-US" sz="2000"/>
              <a:t>Drawback: reduced precision and usability. </a:t>
            </a:r>
            <a:r>
              <a:rPr lang="de-DE" altLang="en-US" sz="2000"/>
              <a:t> </a:t>
            </a:r>
          </a:p>
          <a:p>
            <a:pPr eaLnBrk="1" hangingPunct="1">
              <a:lnSpc>
                <a:spcPct val="95000"/>
              </a:lnSpc>
              <a:spcBef>
                <a:spcPct val="25000"/>
              </a:spcBef>
            </a:pPr>
            <a:r>
              <a:rPr lang="en-GB" altLang="en-US" sz="2400"/>
              <a:t>Better design of the database schema.</a:t>
            </a:r>
          </a:p>
          <a:p>
            <a:pPr eaLnBrk="1" hangingPunct="1">
              <a:lnSpc>
                <a:spcPct val="95000"/>
              </a:lnSpc>
              <a:spcBef>
                <a:spcPct val="25000"/>
              </a:spcBef>
            </a:pPr>
            <a:r>
              <a:rPr lang="en-GB" altLang="en-US" sz="2400"/>
              <a:t>Track what the user knows: user actions recorded in an audit log, a </a:t>
            </a:r>
            <a:r>
              <a:rPr lang="en-GB" altLang="en-US" sz="2400">
                <a:solidFill>
                  <a:schemeClr val="accent2"/>
                </a:solidFill>
              </a:rPr>
              <a:t>query analysis</a:t>
            </a:r>
            <a:r>
              <a:rPr lang="en-GB" altLang="en-US" sz="2400"/>
              <a:t> checks for suspicious sequences of  queries.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8E709BD-A01A-4D6D-A645-F710B6B6FA9D}"/>
              </a:ext>
            </a:extLst>
          </p:cNvPr>
          <p:cNvSpPr>
            <a:spLocks noGrp="1" noChangeArrowheads="1"/>
          </p:cNvSpPr>
          <p:nvPr>
            <p:ph type="title"/>
          </p:nvPr>
        </p:nvSpPr>
        <p:spPr>
          <a:xfrm>
            <a:off x="1187624" y="260350"/>
            <a:ext cx="7920037" cy="792163"/>
          </a:xfrm>
        </p:spPr>
        <p:txBody>
          <a:bodyPr/>
          <a:lstStyle/>
          <a:p>
            <a:pPr eaLnBrk="1" hangingPunct="1"/>
            <a:r>
              <a:rPr lang="en-GB" altLang="en-US" dirty="0"/>
              <a:t>Integration with Operating System</a:t>
            </a:r>
          </a:p>
        </p:txBody>
      </p:sp>
      <p:sp>
        <p:nvSpPr>
          <p:cNvPr id="39939" name="Rectangle 3">
            <a:extLst>
              <a:ext uri="{FF2B5EF4-FFF2-40B4-BE49-F238E27FC236}">
                <a16:creationId xmlns:a16="http://schemas.microsoft.com/office/drawing/2014/main" id="{E2389636-B8B9-4258-AF7A-C647725BC6B4}"/>
              </a:ext>
            </a:extLst>
          </p:cNvPr>
          <p:cNvSpPr>
            <a:spLocks noGrp="1" noChangeArrowheads="1"/>
          </p:cNvSpPr>
          <p:nvPr>
            <p:ph idx="1"/>
          </p:nvPr>
        </p:nvSpPr>
        <p:spPr/>
        <p:txBody>
          <a:bodyPr/>
          <a:lstStyle/>
          <a:p>
            <a:pPr eaLnBrk="1" hangingPunct="1">
              <a:lnSpc>
                <a:spcPct val="90000"/>
              </a:lnSpc>
              <a:spcBef>
                <a:spcPct val="25000"/>
              </a:spcBef>
            </a:pPr>
            <a:r>
              <a:rPr lang="en-GB" altLang="en-US" sz="2400"/>
              <a:t>Like an operating system, a DBMS has to stop users from interfering with each other, and with the DBMS. </a:t>
            </a:r>
          </a:p>
          <a:p>
            <a:pPr eaLnBrk="1" hangingPunct="1">
              <a:lnSpc>
                <a:spcPct val="90000"/>
              </a:lnSpc>
              <a:spcBef>
                <a:spcPct val="25000"/>
              </a:spcBef>
            </a:pPr>
            <a:r>
              <a:rPr lang="en-GB" altLang="en-US" sz="2400"/>
              <a:t>To avoid duplicating efforts, you could give these tasks to the operating system. </a:t>
            </a:r>
          </a:p>
          <a:p>
            <a:pPr eaLnBrk="1" hangingPunct="1">
              <a:lnSpc>
                <a:spcPct val="90000"/>
              </a:lnSpc>
              <a:spcBef>
                <a:spcPct val="25000"/>
              </a:spcBef>
            </a:pPr>
            <a:r>
              <a:rPr lang="en-GB" altLang="en-US" sz="2400"/>
              <a:t>DBMS runs as a set of operating system processes; system processes for general database management tasks and each database user is mapped to a separate operating system process. </a:t>
            </a:r>
          </a:p>
          <a:p>
            <a:pPr eaLnBrk="1" hangingPunct="1">
              <a:lnSpc>
                <a:spcPct val="90000"/>
              </a:lnSpc>
              <a:spcBef>
                <a:spcPct val="25000"/>
              </a:spcBef>
            </a:pPr>
            <a:r>
              <a:rPr lang="en-GB" altLang="en-US" sz="2400"/>
              <a:t>Operating system can distinguish between users; if each database object is stored in its own file, the operating system can do all the access control. </a:t>
            </a:r>
          </a:p>
          <a:p>
            <a:pPr eaLnBrk="1" hangingPunct="1">
              <a:lnSpc>
                <a:spcPct val="90000"/>
              </a:lnSpc>
              <a:spcBef>
                <a:spcPct val="25000"/>
              </a:spcBef>
            </a:pPr>
            <a:r>
              <a:rPr lang="en-GB" altLang="en-US" sz="2400"/>
              <a:t>DBMS only translates user queries into operations the operating system understands.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3">
            <a:extLst>
              <a:ext uri="{FF2B5EF4-FFF2-40B4-BE49-F238E27FC236}">
                <a16:creationId xmlns:a16="http://schemas.microsoft.com/office/drawing/2014/main" id="{D2FBF6D1-A51D-4FD1-A21B-AA453A313113}"/>
              </a:ext>
            </a:extLst>
          </p:cNvPr>
          <p:cNvSpPr>
            <a:spLocks noChangeArrowheads="1"/>
          </p:cNvSpPr>
          <p:nvPr/>
        </p:nvSpPr>
        <p:spPr bwMode="auto">
          <a:xfrm>
            <a:off x="1331913" y="3860800"/>
            <a:ext cx="6048375" cy="21605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endParaRPr lang="en-GB" altLang="en-US" sz="2800">
              <a:latin typeface="Times" panose="02020603050405020304" pitchFamily="18" charset="0"/>
            </a:endParaRPr>
          </a:p>
        </p:txBody>
      </p:sp>
      <p:sp>
        <p:nvSpPr>
          <p:cNvPr id="40963" name="Rectangle 2">
            <a:extLst>
              <a:ext uri="{FF2B5EF4-FFF2-40B4-BE49-F238E27FC236}">
                <a16:creationId xmlns:a16="http://schemas.microsoft.com/office/drawing/2014/main" id="{121F3F7D-D3EB-4F6B-9792-6AC274CFBF4D}"/>
              </a:ext>
            </a:extLst>
          </p:cNvPr>
          <p:cNvSpPr>
            <a:spLocks noGrp="1" noChangeArrowheads="1"/>
          </p:cNvSpPr>
          <p:nvPr>
            <p:ph type="title"/>
          </p:nvPr>
        </p:nvSpPr>
        <p:spPr>
          <a:xfrm>
            <a:off x="1798638" y="260350"/>
            <a:ext cx="7345362" cy="792163"/>
          </a:xfrm>
        </p:spPr>
        <p:txBody>
          <a:bodyPr/>
          <a:lstStyle/>
          <a:p>
            <a:pPr eaLnBrk="1" hangingPunct="1"/>
            <a:r>
              <a:rPr lang="en-GB" altLang="en-US"/>
              <a:t>Users isolated by O/S</a:t>
            </a:r>
          </a:p>
        </p:txBody>
      </p:sp>
      <p:sp>
        <p:nvSpPr>
          <p:cNvPr id="40964" name="Rectangle 4">
            <a:extLst>
              <a:ext uri="{FF2B5EF4-FFF2-40B4-BE49-F238E27FC236}">
                <a16:creationId xmlns:a16="http://schemas.microsoft.com/office/drawing/2014/main" id="{24A2EAD0-0111-4829-B761-7A5D51464973}"/>
              </a:ext>
            </a:extLst>
          </p:cNvPr>
          <p:cNvSpPr>
            <a:spLocks noChangeArrowheads="1"/>
          </p:cNvSpPr>
          <p:nvPr/>
        </p:nvSpPr>
        <p:spPr bwMode="auto">
          <a:xfrm>
            <a:off x="1908175" y="1412875"/>
            <a:ext cx="792163" cy="720725"/>
          </a:xfrm>
          <a:prstGeom prst="rect">
            <a:avLst/>
          </a:prstGeom>
          <a:solidFill>
            <a:schemeClr val="hlink"/>
          </a:solidFill>
          <a:ln w="9525">
            <a:solidFill>
              <a:schemeClr val="tx1"/>
            </a:solidFill>
            <a:miter lim="800000"/>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GB" altLang="en-US" sz="2400"/>
              <a:t>Art</a:t>
            </a:r>
          </a:p>
        </p:txBody>
      </p:sp>
      <p:sp>
        <p:nvSpPr>
          <p:cNvPr id="40965" name="Rectangle 5">
            <a:extLst>
              <a:ext uri="{FF2B5EF4-FFF2-40B4-BE49-F238E27FC236}">
                <a16:creationId xmlns:a16="http://schemas.microsoft.com/office/drawing/2014/main" id="{6456D65F-8C3D-4E10-8C84-8A3EDE434ED5}"/>
              </a:ext>
            </a:extLst>
          </p:cNvPr>
          <p:cNvSpPr>
            <a:spLocks noChangeArrowheads="1"/>
          </p:cNvSpPr>
          <p:nvPr/>
        </p:nvSpPr>
        <p:spPr bwMode="auto">
          <a:xfrm>
            <a:off x="5973763" y="1412875"/>
            <a:ext cx="792162" cy="720725"/>
          </a:xfrm>
          <a:prstGeom prst="rect">
            <a:avLst/>
          </a:prstGeom>
          <a:solidFill>
            <a:schemeClr val="hlink"/>
          </a:solidFill>
          <a:ln w="9525">
            <a:solidFill>
              <a:schemeClr val="tx1"/>
            </a:solidFill>
            <a:miter lim="800000"/>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GB" altLang="en-US" sz="2400"/>
              <a:t>Zoe</a:t>
            </a:r>
          </a:p>
        </p:txBody>
      </p:sp>
      <p:sp>
        <p:nvSpPr>
          <p:cNvPr id="40966" name="Rectangle 6">
            <a:extLst>
              <a:ext uri="{FF2B5EF4-FFF2-40B4-BE49-F238E27FC236}">
                <a16:creationId xmlns:a16="http://schemas.microsoft.com/office/drawing/2014/main" id="{E0641598-E1F8-4347-B1B7-ABF6E79539CE}"/>
              </a:ext>
            </a:extLst>
          </p:cNvPr>
          <p:cNvSpPr>
            <a:spLocks noChangeArrowheads="1"/>
          </p:cNvSpPr>
          <p:nvPr/>
        </p:nvSpPr>
        <p:spPr bwMode="auto">
          <a:xfrm>
            <a:off x="1908175" y="4076700"/>
            <a:ext cx="792163" cy="1439863"/>
          </a:xfrm>
          <a:prstGeom prst="rect">
            <a:avLst/>
          </a:prstGeom>
          <a:solidFill>
            <a:schemeClr val="folHlink"/>
          </a:solidFill>
          <a:ln w="9525">
            <a:solidFill>
              <a:schemeClr val="tx1"/>
            </a:solidFill>
            <a:miter lim="800000"/>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GB" altLang="en-US" sz="2400"/>
              <a:t>Art</a:t>
            </a:r>
          </a:p>
        </p:txBody>
      </p:sp>
      <p:sp>
        <p:nvSpPr>
          <p:cNvPr id="40967" name="Rectangle 7">
            <a:extLst>
              <a:ext uri="{FF2B5EF4-FFF2-40B4-BE49-F238E27FC236}">
                <a16:creationId xmlns:a16="http://schemas.microsoft.com/office/drawing/2014/main" id="{59A2FDCD-2815-4980-B534-B3DE522CEBF6}"/>
              </a:ext>
            </a:extLst>
          </p:cNvPr>
          <p:cNvSpPr>
            <a:spLocks noChangeArrowheads="1"/>
          </p:cNvSpPr>
          <p:nvPr/>
        </p:nvSpPr>
        <p:spPr bwMode="auto">
          <a:xfrm>
            <a:off x="6011863" y="4076700"/>
            <a:ext cx="792162" cy="14414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GB" altLang="en-US" sz="2400"/>
              <a:t>Zoe</a:t>
            </a:r>
          </a:p>
        </p:txBody>
      </p:sp>
      <p:sp>
        <p:nvSpPr>
          <p:cNvPr id="40968" name="Rectangle 8">
            <a:extLst>
              <a:ext uri="{FF2B5EF4-FFF2-40B4-BE49-F238E27FC236}">
                <a16:creationId xmlns:a16="http://schemas.microsoft.com/office/drawing/2014/main" id="{6A46684E-21BD-4FA9-8F77-D22735F5D628}"/>
              </a:ext>
            </a:extLst>
          </p:cNvPr>
          <p:cNvSpPr>
            <a:spLocks noChangeArrowheads="1"/>
          </p:cNvSpPr>
          <p:nvPr/>
        </p:nvSpPr>
        <p:spPr bwMode="auto">
          <a:xfrm>
            <a:off x="1908175" y="2636838"/>
            <a:ext cx="4895850" cy="720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GB" altLang="en-US" sz="2400"/>
              <a:t>DBMS</a:t>
            </a:r>
          </a:p>
        </p:txBody>
      </p:sp>
      <p:sp>
        <p:nvSpPr>
          <p:cNvPr id="40969" name="Rectangle 12">
            <a:extLst>
              <a:ext uri="{FF2B5EF4-FFF2-40B4-BE49-F238E27FC236}">
                <a16:creationId xmlns:a16="http://schemas.microsoft.com/office/drawing/2014/main" id="{789680CD-5ED7-4446-960D-0D31909FFD89}"/>
              </a:ext>
            </a:extLst>
          </p:cNvPr>
          <p:cNvSpPr>
            <a:spLocks noChangeArrowheads="1"/>
          </p:cNvSpPr>
          <p:nvPr/>
        </p:nvSpPr>
        <p:spPr bwMode="auto">
          <a:xfrm>
            <a:off x="3995738" y="4076700"/>
            <a:ext cx="792162" cy="1439863"/>
          </a:xfrm>
          <a:prstGeom prst="rect">
            <a:avLst/>
          </a:prstGeom>
          <a:solidFill>
            <a:schemeClr val="folHlink"/>
          </a:solidFill>
          <a:ln w="9525">
            <a:solidFill>
              <a:schemeClr val="tx1"/>
            </a:solidFill>
            <a:miter lim="800000"/>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GB" altLang="en-US" sz="2400"/>
              <a:t>DB</a:t>
            </a:r>
          </a:p>
          <a:p>
            <a:pPr algn="ctr">
              <a:spcBef>
                <a:spcPct val="0"/>
              </a:spcBef>
              <a:buClrTx/>
              <a:buSzTx/>
              <a:buFontTx/>
              <a:buNone/>
            </a:pPr>
            <a:r>
              <a:rPr lang="en-GB" altLang="en-US" sz="2400"/>
              <a:t>sys-</a:t>
            </a:r>
          </a:p>
          <a:p>
            <a:pPr algn="ctr">
              <a:spcBef>
                <a:spcPct val="0"/>
              </a:spcBef>
              <a:buClrTx/>
              <a:buSzTx/>
              <a:buFontTx/>
              <a:buNone/>
            </a:pPr>
            <a:r>
              <a:rPr lang="en-GB" altLang="en-US" sz="2400"/>
              <a:t>tem</a:t>
            </a:r>
          </a:p>
        </p:txBody>
      </p:sp>
      <p:sp>
        <p:nvSpPr>
          <p:cNvPr id="40970" name="Text Box 14">
            <a:extLst>
              <a:ext uri="{FF2B5EF4-FFF2-40B4-BE49-F238E27FC236}">
                <a16:creationId xmlns:a16="http://schemas.microsoft.com/office/drawing/2014/main" id="{124BAC55-444C-467C-A9F1-4E661C91004E}"/>
              </a:ext>
            </a:extLst>
          </p:cNvPr>
          <p:cNvSpPr txBox="1">
            <a:spLocks noChangeArrowheads="1"/>
          </p:cNvSpPr>
          <p:nvPr/>
        </p:nvSpPr>
        <p:spPr bwMode="auto">
          <a:xfrm>
            <a:off x="2411413" y="5564188"/>
            <a:ext cx="398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r>
              <a:rPr lang="en-GB" altLang="en-US" sz="2400"/>
              <a:t>operating system processes</a:t>
            </a:r>
          </a:p>
        </p:txBody>
      </p:sp>
      <p:cxnSp>
        <p:nvCxnSpPr>
          <p:cNvPr id="40971" name="AutoShape 15">
            <a:extLst>
              <a:ext uri="{FF2B5EF4-FFF2-40B4-BE49-F238E27FC236}">
                <a16:creationId xmlns:a16="http://schemas.microsoft.com/office/drawing/2014/main" id="{D339E3A7-7B77-48C3-AE5D-AA6F3AED7DC7}"/>
              </a:ext>
            </a:extLst>
          </p:cNvPr>
          <p:cNvCxnSpPr>
            <a:cxnSpLocks noChangeShapeType="1"/>
            <a:stCxn id="40964" idx="2"/>
          </p:cNvCxnSpPr>
          <p:nvPr/>
        </p:nvCxnSpPr>
        <p:spPr bwMode="auto">
          <a:xfrm rot="16200000" flipH="1">
            <a:off x="2269331" y="2169319"/>
            <a:ext cx="503238" cy="431800"/>
          </a:xfrm>
          <a:prstGeom prst="curvedConnector3">
            <a:avLst>
              <a:gd name="adj1" fmla="val 49843"/>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0972" name="AutoShape 16">
            <a:extLst>
              <a:ext uri="{FF2B5EF4-FFF2-40B4-BE49-F238E27FC236}">
                <a16:creationId xmlns:a16="http://schemas.microsoft.com/office/drawing/2014/main" id="{FB0FFC9D-AC28-470E-842D-0B6BC85ED9F4}"/>
              </a:ext>
            </a:extLst>
          </p:cNvPr>
          <p:cNvCxnSpPr>
            <a:cxnSpLocks noChangeShapeType="1"/>
          </p:cNvCxnSpPr>
          <p:nvPr/>
        </p:nvCxnSpPr>
        <p:spPr bwMode="auto">
          <a:xfrm>
            <a:off x="2736850" y="2636838"/>
            <a:ext cx="0" cy="720725"/>
          </a:xfrm>
          <a:prstGeom prst="straightConnector1">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0973" name="AutoShape 18">
            <a:extLst>
              <a:ext uri="{FF2B5EF4-FFF2-40B4-BE49-F238E27FC236}">
                <a16:creationId xmlns:a16="http://schemas.microsoft.com/office/drawing/2014/main" id="{8901E5E6-2D7E-4E0E-BFD4-E8AAEDF22484}"/>
              </a:ext>
            </a:extLst>
          </p:cNvPr>
          <p:cNvCxnSpPr>
            <a:cxnSpLocks noChangeShapeType="1"/>
            <a:stCxn id="40966" idx="0"/>
          </p:cNvCxnSpPr>
          <p:nvPr/>
        </p:nvCxnSpPr>
        <p:spPr bwMode="auto">
          <a:xfrm rot="-5400000">
            <a:off x="2161381" y="3501232"/>
            <a:ext cx="719137" cy="431800"/>
          </a:xfrm>
          <a:prstGeom prst="curvedConnector3">
            <a:avLst>
              <a:gd name="adj1" fmla="val 49889"/>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0974" name="AutoShape 22">
            <a:extLst>
              <a:ext uri="{FF2B5EF4-FFF2-40B4-BE49-F238E27FC236}">
                <a16:creationId xmlns:a16="http://schemas.microsoft.com/office/drawing/2014/main" id="{0D1F9E7F-C92C-4C9F-88A0-8C11DA30CFA3}"/>
              </a:ext>
            </a:extLst>
          </p:cNvPr>
          <p:cNvCxnSpPr>
            <a:cxnSpLocks noChangeShapeType="1"/>
            <a:endCxn id="40965" idx="2"/>
          </p:cNvCxnSpPr>
          <p:nvPr/>
        </p:nvCxnSpPr>
        <p:spPr bwMode="auto">
          <a:xfrm rot="-5400000">
            <a:off x="5922169" y="2188369"/>
            <a:ext cx="503238" cy="393700"/>
          </a:xfrm>
          <a:prstGeom prst="curvedConnector3">
            <a:avLst>
              <a:gd name="adj1" fmla="val 49843"/>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0975" name="AutoShape 23">
            <a:extLst>
              <a:ext uri="{FF2B5EF4-FFF2-40B4-BE49-F238E27FC236}">
                <a16:creationId xmlns:a16="http://schemas.microsoft.com/office/drawing/2014/main" id="{F4AAF6CE-1933-4F41-AABE-093F2E5D64E4}"/>
              </a:ext>
            </a:extLst>
          </p:cNvPr>
          <p:cNvCxnSpPr>
            <a:cxnSpLocks noChangeShapeType="1"/>
          </p:cNvCxnSpPr>
          <p:nvPr/>
        </p:nvCxnSpPr>
        <p:spPr bwMode="auto">
          <a:xfrm>
            <a:off x="5976938" y="2636838"/>
            <a:ext cx="0" cy="720725"/>
          </a:xfrm>
          <a:prstGeom prst="straightConnector1">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0976" name="AutoShape 24">
            <a:extLst>
              <a:ext uri="{FF2B5EF4-FFF2-40B4-BE49-F238E27FC236}">
                <a16:creationId xmlns:a16="http://schemas.microsoft.com/office/drawing/2014/main" id="{37EF7CD8-66AC-4722-96D2-F06B8DC200AE}"/>
              </a:ext>
            </a:extLst>
          </p:cNvPr>
          <p:cNvCxnSpPr>
            <a:cxnSpLocks noChangeShapeType="1"/>
            <a:endCxn id="40967" idx="0"/>
          </p:cNvCxnSpPr>
          <p:nvPr/>
        </p:nvCxnSpPr>
        <p:spPr bwMode="auto">
          <a:xfrm rot="16200000" flipH="1">
            <a:off x="5833269" y="3501232"/>
            <a:ext cx="719137" cy="431800"/>
          </a:xfrm>
          <a:prstGeom prst="curvedConnector3">
            <a:avLst>
              <a:gd name="adj1" fmla="val 49889"/>
            </a:avLst>
          </a:prstGeom>
          <a:noFill/>
          <a:ln w="19050">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1583944-9BA5-46F7-8ACA-BE3B475ADAAA}"/>
              </a:ext>
            </a:extLst>
          </p:cNvPr>
          <p:cNvSpPr>
            <a:spLocks noGrp="1" noChangeArrowheads="1"/>
          </p:cNvSpPr>
          <p:nvPr>
            <p:ph type="title"/>
          </p:nvPr>
        </p:nvSpPr>
        <p:spPr>
          <a:xfrm>
            <a:off x="1258887" y="260350"/>
            <a:ext cx="7921625" cy="792163"/>
          </a:xfrm>
        </p:spPr>
        <p:txBody>
          <a:bodyPr/>
          <a:lstStyle/>
          <a:p>
            <a:pPr eaLnBrk="1" hangingPunct="1"/>
            <a:r>
              <a:rPr lang="en-GB" altLang="en-US" dirty="0"/>
              <a:t>Integration with Operating System</a:t>
            </a:r>
          </a:p>
        </p:txBody>
      </p:sp>
      <p:sp>
        <p:nvSpPr>
          <p:cNvPr id="41987" name="Rectangle 3">
            <a:extLst>
              <a:ext uri="{FF2B5EF4-FFF2-40B4-BE49-F238E27FC236}">
                <a16:creationId xmlns:a16="http://schemas.microsoft.com/office/drawing/2014/main" id="{7E2986A4-90E6-457E-BDCD-161E388BAC79}"/>
              </a:ext>
            </a:extLst>
          </p:cNvPr>
          <p:cNvSpPr>
            <a:spLocks noGrp="1" noChangeArrowheads="1"/>
          </p:cNvSpPr>
          <p:nvPr>
            <p:ph idx="1"/>
          </p:nvPr>
        </p:nvSpPr>
        <p:spPr/>
        <p:txBody>
          <a:bodyPr/>
          <a:lstStyle/>
          <a:p>
            <a:pPr eaLnBrk="1" hangingPunct="1">
              <a:lnSpc>
                <a:spcPct val="95000"/>
              </a:lnSpc>
              <a:spcBef>
                <a:spcPct val="25000"/>
              </a:spcBef>
            </a:pPr>
            <a:r>
              <a:rPr lang="en-GB" altLang="en-US" sz="2400"/>
              <a:t>Allocating an individual operating system process to every database users wastes memory resources and does not scale up to large user numbers. </a:t>
            </a:r>
          </a:p>
          <a:p>
            <a:pPr eaLnBrk="1" hangingPunct="1">
              <a:lnSpc>
                <a:spcPct val="95000"/>
              </a:lnSpc>
              <a:spcBef>
                <a:spcPct val="25000"/>
              </a:spcBef>
            </a:pPr>
            <a:r>
              <a:rPr lang="en-GB" altLang="en-US" sz="2400"/>
              <a:t>Letting processes handle the database requests of several users saves memory but the DBMS becomes responsible for access control. </a:t>
            </a:r>
          </a:p>
          <a:p>
            <a:pPr eaLnBrk="1" hangingPunct="1">
              <a:lnSpc>
                <a:spcPct val="95000"/>
              </a:lnSpc>
              <a:spcBef>
                <a:spcPct val="25000"/>
              </a:spcBef>
            </a:pPr>
            <a:r>
              <a:rPr lang="en-GB" altLang="en-US" sz="2400"/>
              <a:t>Similar considerations for storing database objects; for small objects, having a separate file for each object is wasteful.</a:t>
            </a:r>
          </a:p>
          <a:p>
            <a:pPr eaLnBrk="1" hangingPunct="1">
              <a:lnSpc>
                <a:spcPct val="95000"/>
              </a:lnSpc>
              <a:spcBef>
                <a:spcPct val="25000"/>
              </a:spcBef>
            </a:pPr>
            <a:r>
              <a:rPr lang="en-GB" altLang="en-US" sz="2400"/>
              <a:t>If the operating system does not control access of database users, several database objects can be collected in one operating system file.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BA070AD-06B7-49AC-8FDD-6E637BFE22E4}"/>
              </a:ext>
            </a:extLst>
          </p:cNvPr>
          <p:cNvSpPr>
            <a:spLocks noGrp="1" noChangeArrowheads="1"/>
          </p:cNvSpPr>
          <p:nvPr>
            <p:ph type="title"/>
          </p:nvPr>
        </p:nvSpPr>
        <p:spPr>
          <a:xfrm>
            <a:off x="1798638" y="260350"/>
            <a:ext cx="7345362" cy="792163"/>
          </a:xfrm>
        </p:spPr>
        <p:txBody>
          <a:bodyPr/>
          <a:lstStyle/>
          <a:p>
            <a:pPr eaLnBrk="1" hangingPunct="1"/>
            <a:r>
              <a:rPr lang="en-GB" altLang="en-US"/>
              <a:t>Man-machine scale: DBsec</a:t>
            </a:r>
          </a:p>
        </p:txBody>
      </p:sp>
      <p:sp>
        <p:nvSpPr>
          <p:cNvPr id="14339" name="Oval 3">
            <a:extLst>
              <a:ext uri="{FF2B5EF4-FFF2-40B4-BE49-F238E27FC236}">
                <a16:creationId xmlns:a16="http://schemas.microsoft.com/office/drawing/2014/main" id="{844B001A-67DE-40F8-AA70-040B3442E0E8}"/>
              </a:ext>
            </a:extLst>
          </p:cNvPr>
          <p:cNvSpPr>
            <a:spLocks noChangeArrowheads="1"/>
          </p:cNvSpPr>
          <p:nvPr/>
        </p:nvSpPr>
        <p:spPr bwMode="auto">
          <a:xfrm>
            <a:off x="2438400" y="3438525"/>
            <a:ext cx="685800" cy="685800"/>
          </a:xfrm>
          <a:prstGeom prst="ellipse">
            <a:avLst/>
          </a:prstGeom>
          <a:solidFill>
            <a:schemeClr val="hlink"/>
          </a:solidFill>
          <a:ln w="9525">
            <a:solidFill>
              <a:schemeClr val="tx1"/>
            </a:solidFill>
            <a:round/>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endParaRPr lang="en-GB" altLang="en-US" sz="2800">
              <a:latin typeface="Times" panose="02020603050405020304" pitchFamily="18" charset="0"/>
            </a:endParaRPr>
          </a:p>
        </p:txBody>
      </p:sp>
      <p:sp>
        <p:nvSpPr>
          <p:cNvPr id="14340" name="Oval 4">
            <a:extLst>
              <a:ext uri="{FF2B5EF4-FFF2-40B4-BE49-F238E27FC236}">
                <a16:creationId xmlns:a16="http://schemas.microsoft.com/office/drawing/2014/main" id="{0058B920-C6B0-4615-8CD3-7F47F1522CBF}"/>
              </a:ext>
            </a:extLst>
          </p:cNvPr>
          <p:cNvSpPr>
            <a:spLocks noChangeArrowheads="1"/>
          </p:cNvSpPr>
          <p:nvPr/>
        </p:nvSpPr>
        <p:spPr bwMode="auto">
          <a:xfrm>
            <a:off x="6019800" y="3438525"/>
            <a:ext cx="685800" cy="685800"/>
          </a:xfrm>
          <a:prstGeom prst="ellipse">
            <a:avLst/>
          </a:prstGeom>
          <a:solidFill>
            <a:schemeClr val="hlink"/>
          </a:solidFill>
          <a:ln w="9525">
            <a:solidFill>
              <a:schemeClr val="tx1"/>
            </a:solidFill>
            <a:round/>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endParaRPr lang="en-GB" altLang="en-US" sz="2800">
              <a:latin typeface="Times" panose="02020603050405020304" pitchFamily="18" charset="0"/>
            </a:endParaRPr>
          </a:p>
        </p:txBody>
      </p:sp>
      <p:sp>
        <p:nvSpPr>
          <p:cNvPr id="14341" name="Text Box 5">
            <a:extLst>
              <a:ext uri="{FF2B5EF4-FFF2-40B4-BE49-F238E27FC236}">
                <a16:creationId xmlns:a16="http://schemas.microsoft.com/office/drawing/2014/main" id="{B5C70961-D7A1-4F07-A9B1-8797A692F869}"/>
              </a:ext>
            </a:extLst>
          </p:cNvPr>
          <p:cNvSpPr txBox="1">
            <a:spLocks noChangeArrowheads="1"/>
          </p:cNvSpPr>
          <p:nvPr/>
        </p:nvSpPr>
        <p:spPr bwMode="auto">
          <a:xfrm>
            <a:off x="1709738" y="1963738"/>
            <a:ext cx="216693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t>specific</a:t>
            </a:r>
          </a:p>
          <a:p>
            <a:pPr algn="ctr">
              <a:spcBef>
                <a:spcPct val="0"/>
              </a:spcBef>
              <a:buClrTx/>
              <a:buSzTx/>
              <a:buFontTx/>
              <a:buNone/>
            </a:pPr>
            <a:r>
              <a:rPr lang="en-US" altLang="en-US" sz="2400"/>
              <a:t>complex</a:t>
            </a:r>
          </a:p>
          <a:p>
            <a:pPr algn="ctr">
              <a:spcBef>
                <a:spcPct val="0"/>
              </a:spcBef>
              <a:buClrTx/>
              <a:buSzTx/>
              <a:buFontTx/>
              <a:buNone/>
            </a:pPr>
            <a:r>
              <a:rPr lang="en-US" altLang="en-US" sz="2400"/>
              <a:t>focus on users</a:t>
            </a:r>
          </a:p>
        </p:txBody>
      </p:sp>
      <p:sp>
        <p:nvSpPr>
          <p:cNvPr id="14342" name="Text Box 6">
            <a:extLst>
              <a:ext uri="{FF2B5EF4-FFF2-40B4-BE49-F238E27FC236}">
                <a16:creationId xmlns:a16="http://schemas.microsoft.com/office/drawing/2014/main" id="{83BBBCDD-12EA-4126-9B30-4EFE21DD2A10}"/>
              </a:ext>
            </a:extLst>
          </p:cNvPr>
          <p:cNvSpPr txBox="1">
            <a:spLocks noChangeArrowheads="1"/>
          </p:cNvSpPr>
          <p:nvPr/>
        </p:nvSpPr>
        <p:spPr bwMode="auto">
          <a:xfrm>
            <a:off x="5383213" y="1963738"/>
            <a:ext cx="201453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t>generic</a:t>
            </a:r>
          </a:p>
          <a:p>
            <a:pPr algn="ctr">
              <a:spcBef>
                <a:spcPct val="0"/>
              </a:spcBef>
              <a:buClrTx/>
              <a:buSzTx/>
              <a:buFontTx/>
              <a:buNone/>
            </a:pPr>
            <a:r>
              <a:rPr lang="en-US" altLang="en-US" sz="2400"/>
              <a:t>simple</a:t>
            </a:r>
          </a:p>
          <a:p>
            <a:pPr algn="ctr">
              <a:spcBef>
                <a:spcPct val="0"/>
              </a:spcBef>
              <a:buClrTx/>
              <a:buSzTx/>
              <a:buFontTx/>
              <a:buNone/>
            </a:pPr>
            <a:r>
              <a:rPr lang="en-US" altLang="en-US" sz="2400"/>
              <a:t>focus on data</a:t>
            </a:r>
          </a:p>
        </p:txBody>
      </p:sp>
      <p:cxnSp>
        <p:nvCxnSpPr>
          <p:cNvPr id="14343" name="AutoShape 7">
            <a:extLst>
              <a:ext uri="{FF2B5EF4-FFF2-40B4-BE49-F238E27FC236}">
                <a16:creationId xmlns:a16="http://schemas.microsoft.com/office/drawing/2014/main" id="{BEEA46E1-8D87-48CE-8FAE-200F0FFA1A5D}"/>
              </a:ext>
            </a:extLst>
          </p:cNvPr>
          <p:cNvCxnSpPr>
            <a:cxnSpLocks noChangeShapeType="1"/>
            <a:stCxn id="14339" idx="6"/>
            <a:endCxn id="14340" idx="2"/>
          </p:cNvCxnSpPr>
          <p:nvPr/>
        </p:nvCxnSpPr>
        <p:spPr bwMode="auto">
          <a:xfrm>
            <a:off x="3124200" y="3781425"/>
            <a:ext cx="2895600" cy="0"/>
          </a:xfrm>
          <a:prstGeom prst="straightConnector1">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344" name="Text Box 8">
            <a:extLst>
              <a:ext uri="{FF2B5EF4-FFF2-40B4-BE49-F238E27FC236}">
                <a16:creationId xmlns:a16="http://schemas.microsoft.com/office/drawing/2014/main" id="{4C8C8666-AE13-41D2-89AB-B01A2DAA405A}"/>
              </a:ext>
            </a:extLst>
          </p:cNvPr>
          <p:cNvSpPr txBox="1">
            <a:spLocks noChangeArrowheads="1"/>
          </p:cNvSpPr>
          <p:nvPr/>
        </p:nvSpPr>
        <p:spPr bwMode="auto">
          <a:xfrm>
            <a:off x="2157413" y="4217988"/>
            <a:ext cx="12874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t>man</a:t>
            </a:r>
          </a:p>
          <a:p>
            <a:pPr algn="ctr">
              <a:spcBef>
                <a:spcPct val="0"/>
              </a:spcBef>
              <a:buClrTx/>
              <a:buSzTx/>
              <a:buFontTx/>
              <a:buNone/>
            </a:pPr>
            <a:r>
              <a:rPr lang="en-US" altLang="en-US" sz="2400"/>
              <a:t>oriented</a:t>
            </a:r>
          </a:p>
        </p:txBody>
      </p:sp>
      <p:sp>
        <p:nvSpPr>
          <p:cNvPr id="14345" name="Text Box 9">
            <a:extLst>
              <a:ext uri="{FF2B5EF4-FFF2-40B4-BE49-F238E27FC236}">
                <a16:creationId xmlns:a16="http://schemas.microsoft.com/office/drawing/2014/main" id="{D45C0BC2-418B-4115-B8D9-280D5FF49886}"/>
              </a:ext>
            </a:extLst>
          </p:cNvPr>
          <p:cNvSpPr txBox="1">
            <a:spLocks noChangeArrowheads="1"/>
          </p:cNvSpPr>
          <p:nvPr/>
        </p:nvSpPr>
        <p:spPr bwMode="auto">
          <a:xfrm>
            <a:off x="5729288" y="4217988"/>
            <a:ext cx="13382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t>machine</a:t>
            </a:r>
          </a:p>
          <a:p>
            <a:pPr algn="ctr">
              <a:spcBef>
                <a:spcPct val="0"/>
              </a:spcBef>
              <a:buClrTx/>
              <a:buSzTx/>
              <a:buFontTx/>
              <a:buNone/>
            </a:pPr>
            <a:r>
              <a:rPr lang="en-US" altLang="en-US" sz="2400"/>
              <a:t>oriented</a:t>
            </a:r>
          </a:p>
        </p:txBody>
      </p:sp>
      <p:sp>
        <p:nvSpPr>
          <p:cNvPr id="14346" name="AutoShape 12">
            <a:extLst>
              <a:ext uri="{FF2B5EF4-FFF2-40B4-BE49-F238E27FC236}">
                <a16:creationId xmlns:a16="http://schemas.microsoft.com/office/drawing/2014/main" id="{3554F13F-830D-4CF0-9CEF-4628ACE7DD7B}"/>
              </a:ext>
            </a:extLst>
          </p:cNvPr>
          <p:cNvSpPr>
            <a:spLocks noChangeArrowheads="1"/>
          </p:cNvSpPr>
          <p:nvPr/>
        </p:nvSpPr>
        <p:spPr bwMode="auto">
          <a:xfrm>
            <a:off x="3563938" y="3438525"/>
            <a:ext cx="647700" cy="638175"/>
          </a:xfrm>
          <a:custGeom>
            <a:avLst/>
            <a:gdLst>
              <a:gd name="T0" fmla="*/ 291195185 w 21600"/>
              <a:gd name="T1" fmla="*/ 0 h 21600"/>
              <a:gd name="T2" fmla="*/ 85282389 w 21600"/>
              <a:gd name="T3" fmla="*/ 81574808 h 21600"/>
              <a:gd name="T4" fmla="*/ 0 w 21600"/>
              <a:gd name="T5" fmla="*/ 278536767 h 21600"/>
              <a:gd name="T6" fmla="*/ 85282389 w 21600"/>
              <a:gd name="T7" fmla="*/ 475497870 h 21600"/>
              <a:gd name="T8" fmla="*/ 291195185 w 21600"/>
              <a:gd name="T9" fmla="*/ 557072678 h 21600"/>
              <a:gd name="T10" fmla="*/ 497107981 w 21600"/>
              <a:gd name="T11" fmla="*/ 475497870 h 21600"/>
              <a:gd name="T12" fmla="*/ 582390370 w 21600"/>
              <a:gd name="T13" fmla="*/ 278536767 h 21600"/>
              <a:gd name="T14" fmla="*/ 497107981 w 21600"/>
              <a:gd name="T15" fmla="*/ 81574808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93DB545-E8F2-40FE-8EC8-1A7AC5CCAE06}"/>
              </a:ext>
            </a:extLst>
          </p:cNvPr>
          <p:cNvSpPr>
            <a:spLocks noChangeArrowheads="1"/>
          </p:cNvSpPr>
          <p:nvPr/>
        </p:nvSpPr>
        <p:spPr bwMode="auto">
          <a:xfrm>
            <a:off x="1331913" y="3860800"/>
            <a:ext cx="6048375" cy="21605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endParaRPr lang="en-GB" altLang="en-US" sz="2800">
              <a:latin typeface="Times" panose="02020603050405020304" pitchFamily="18" charset="0"/>
            </a:endParaRPr>
          </a:p>
        </p:txBody>
      </p:sp>
      <p:sp>
        <p:nvSpPr>
          <p:cNvPr id="43011" name="Rectangle 3">
            <a:extLst>
              <a:ext uri="{FF2B5EF4-FFF2-40B4-BE49-F238E27FC236}">
                <a16:creationId xmlns:a16="http://schemas.microsoft.com/office/drawing/2014/main" id="{688102A6-92D2-4783-9AF1-7FD6CAC95F0E}"/>
              </a:ext>
            </a:extLst>
          </p:cNvPr>
          <p:cNvSpPr>
            <a:spLocks noGrp="1" noChangeArrowheads="1"/>
          </p:cNvSpPr>
          <p:nvPr>
            <p:ph type="title"/>
          </p:nvPr>
        </p:nvSpPr>
        <p:spPr>
          <a:xfrm>
            <a:off x="1798638" y="260350"/>
            <a:ext cx="7345362" cy="792163"/>
          </a:xfrm>
        </p:spPr>
        <p:txBody>
          <a:bodyPr/>
          <a:lstStyle/>
          <a:p>
            <a:pPr eaLnBrk="1" hangingPunct="1"/>
            <a:r>
              <a:rPr lang="en-GB" altLang="en-US"/>
              <a:t>Users isolated by DBMS</a:t>
            </a:r>
          </a:p>
        </p:txBody>
      </p:sp>
      <p:sp>
        <p:nvSpPr>
          <p:cNvPr id="43012" name="Rectangle 4">
            <a:extLst>
              <a:ext uri="{FF2B5EF4-FFF2-40B4-BE49-F238E27FC236}">
                <a16:creationId xmlns:a16="http://schemas.microsoft.com/office/drawing/2014/main" id="{1106D748-A7F1-4DEF-B509-9FD610B8DFEC}"/>
              </a:ext>
            </a:extLst>
          </p:cNvPr>
          <p:cNvSpPr>
            <a:spLocks noChangeArrowheads="1"/>
          </p:cNvSpPr>
          <p:nvPr/>
        </p:nvSpPr>
        <p:spPr bwMode="auto">
          <a:xfrm>
            <a:off x="1908175" y="1412875"/>
            <a:ext cx="792163" cy="720725"/>
          </a:xfrm>
          <a:prstGeom prst="rect">
            <a:avLst/>
          </a:prstGeom>
          <a:solidFill>
            <a:schemeClr val="hlink"/>
          </a:solidFill>
          <a:ln w="9525">
            <a:solidFill>
              <a:schemeClr val="tx1"/>
            </a:solidFill>
            <a:miter lim="800000"/>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GB" altLang="en-US" sz="2400"/>
              <a:t>Art</a:t>
            </a:r>
          </a:p>
        </p:txBody>
      </p:sp>
      <p:sp>
        <p:nvSpPr>
          <p:cNvPr id="43013" name="Rectangle 5">
            <a:extLst>
              <a:ext uri="{FF2B5EF4-FFF2-40B4-BE49-F238E27FC236}">
                <a16:creationId xmlns:a16="http://schemas.microsoft.com/office/drawing/2014/main" id="{9BB0C512-95B6-40E7-BF85-EBFE4E71FA7B}"/>
              </a:ext>
            </a:extLst>
          </p:cNvPr>
          <p:cNvSpPr>
            <a:spLocks noChangeArrowheads="1"/>
          </p:cNvSpPr>
          <p:nvPr/>
        </p:nvSpPr>
        <p:spPr bwMode="auto">
          <a:xfrm>
            <a:off x="5973763" y="1412875"/>
            <a:ext cx="792162" cy="720725"/>
          </a:xfrm>
          <a:prstGeom prst="rect">
            <a:avLst/>
          </a:prstGeom>
          <a:solidFill>
            <a:schemeClr val="hlink"/>
          </a:solidFill>
          <a:ln w="9525">
            <a:solidFill>
              <a:schemeClr val="tx1"/>
            </a:solidFill>
            <a:miter lim="800000"/>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GB" altLang="en-US" sz="2400"/>
              <a:t>Zoe</a:t>
            </a:r>
          </a:p>
        </p:txBody>
      </p:sp>
      <p:sp>
        <p:nvSpPr>
          <p:cNvPr id="43014" name="Rectangle 6">
            <a:extLst>
              <a:ext uri="{FF2B5EF4-FFF2-40B4-BE49-F238E27FC236}">
                <a16:creationId xmlns:a16="http://schemas.microsoft.com/office/drawing/2014/main" id="{8FD84F84-0B74-4564-8244-FFC26E63188E}"/>
              </a:ext>
            </a:extLst>
          </p:cNvPr>
          <p:cNvSpPr>
            <a:spLocks noChangeArrowheads="1"/>
          </p:cNvSpPr>
          <p:nvPr/>
        </p:nvSpPr>
        <p:spPr bwMode="auto">
          <a:xfrm>
            <a:off x="1908175" y="4076700"/>
            <a:ext cx="792163" cy="1439863"/>
          </a:xfrm>
          <a:prstGeom prst="rect">
            <a:avLst/>
          </a:prstGeom>
          <a:solidFill>
            <a:schemeClr val="folHlink"/>
          </a:solidFill>
          <a:ln w="9525">
            <a:solidFill>
              <a:schemeClr val="tx1"/>
            </a:solidFill>
            <a:miter lim="800000"/>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GB" altLang="en-US" sz="2400"/>
              <a:t>users</a:t>
            </a:r>
          </a:p>
          <a:p>
            <a:pPr algn="ctr">
              <a:spcBef>
                <a:spcPct val="0"/>
              </a:spcBef>
              <a:buClrTx/>
              <a:buSzTx/>
              <a:buFontTx/>
              <a:buNone/>
            </a:pPr>
            <a:r>
              <a:rPr lang="en-GB" altLang="en-US" sz="2400"/>
              <a:t>Art</a:t>
            </a:r>
          </a:p>
          <a:p>
            <a:pPr algn="ctr">
              <a:spcBef>
                <a:spcPct val="0"/>
              </a:spcBef>
              <a:buClrTx/>
              <a:buSzTx/>
              <a:buFontTx/>
              <a:buNone/>
            </a:pPr>
            <a:r>
              <a:rPr lang="en-GB" altLang="en-US" sz="2400"/>
              <a:t>Zoe</a:t>
            </a:r>
          </a:p>
        </p:txBody>
      </p:sp>
      <p:sp>
        <p:nvSpPr>
          <p:cNvPr id="43015" name="Rectangle 7">
            <a:extLst>
              <a:ext uri="{FF2B5EF4-FFF2-40B4-BE49-F238E27FC236}">
                <a16:creationId xmlns:a16="http://schemas.microsoft.com/office/drawing/2014/main" id="{FE10A0DD-0710-4D19-9551-C2CBE46A53B9}"/>
              </a:ext>
            </a:extLst>
          </p:cNvPr>
          <p:cNvSpPr>
            <a:spLocks noChangeArrowheads="1"/>
          </p:cNvSpPr>
          <p:nvPr/>
        </p:nvSpPr>
        <p:spPr bwMode="auto">
          <a:xfrm>
            <a:off x="6011863" y="4076700"/>
            <a:ext cx="792162" cy="14414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GB" altLang="en-US" sz="2400"/>
              <a:t>other</a:t>
            </a:r>
          </a:p>
          <a:p>
            <a:pPr algn="ctr">
              <a:spcBef>
                <a:spcPct val="0"/>
              </a:spcBef>
              <a:buClrTx/>
              <a:buSzTx/>
              <a:buFontTx/>
              <a:buNone/>
            </a:pPr>
            <a:r>
              <a:rPr lang="en-GB" altLang="en-US" sz="2400"/>
              <a:t>users</a:t>
            </a:r>
          </a:p>
          <a:p>
            <a:pPr algn="ctr">
              <a:spcBef>
                <a:spcPct val="0"/>
              </a:spcBef>
              <a:buClrTx/>
              <a:buSzTx/>
              <a:buFontTx/>
              <a:buNone/>
            </a:pPr>
            <a:endParaRPr lang="en-GB" altLang="en-US" sz="2400"/>
          </a:p>
        </p:txBody>
      </p:sp>
      <p:sp>
        <p:nvSpPr>
          <p:cNvPr id="43016" name="Rectangle 8">
            <a:extLst>
              <a:ext uri="{FF2B5EF4-FFF2-40B4-BE49-F238E27FC236}">
                <a16:creationId xmlns:a16="http://schemas.microsoft.com/office/drawing/2014/main" id="{43EC63E5-65A1-490E-AEEE-05A141E31C92}"/>
              </a:ext>
            </a:extLst>
          </p:cNvPr>
          <p:cNvSpPr>
            <a:spLocks noChangeArrowheads="1"/>
          </p:cNvSpPr>
          <p:nvPr/>
        </p:nvSpPr>
        <p:spPr bwMode="auto">
          <a:xfrm>
            <a:off x="1908175" y="2636838"/>
            <a:ext cx="4895850" cy="720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GB" altLang="en-US" sz="2400"/>
              <a:t>DBMS</a:t>
            </a:r>
          </a:p>
        </p:txBody>
      </p:sp>
      <p:sp>
        <p:nvSpPr>
          <p:cNvPr id="43017" name="Rectangle 9">
            <a:extLst>
              <a:ext uri="{FF2B5EF4-FFF2-40B4-BE49-F238E27FC236}">
                <a16:creationId xmlns:a16="http://schemas.microsoft.com/office/drawing/2014/main" id="{0DC9AF00-8111-4E9A-8EA1-E7D8B87B5374}"/>
              </a:ext>
            </a:extLst>
          </p:cNvPr>
          <p:cNvSpPr>
            <a:spLocks noChangeArrowheads="1"/>
          </p:cNvSpPr>
          <p:nvPr/>
        </p:nvSpPr>
        <p:spPr bwMode="auto">
          <a:xfrm>
            <a:off x="3995738" y="4076700"/>
            <a:ext cx="792162" cy="1439863"/>
          </a:xfrm>
          <a:prstGeom prst="rect">
            <a:avLst/>
          </a:prstGeom>
          <a:solidFill>
            <a:schemeClr val="folHlink"/>
          </a:solidFill>
          <a:ln w="9525">
            <a:solidFill>
              <a:schemeClr val="tx1"/>
            </a:solidFill>
            <a:miter lim="800000"/>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GB" altLang="en-US" sz="2400"/>
              <a:t>DB</a:t>
            </a:r>
          </a:p>
          <a:p>
            <a:pPr algn="ctr">
              <a:spcBef>
                <a:spcPct val="0"/>
              </a:spcBef>
              <a:buClrTx/>
              <a:buSzTx/>
              <a:buFontTx/>
              <a:buNone/>
            </a:pPr>
            <a:r>
              <a:rPr lang="en-GB" altLang="en-US" sz="2400"/>
              <a:t>sys-</a:t>
            </a:r>
          </a:p>
          <a:p>
            <a:pPr algn="ctr">
              <a:spcBef>
                <a:spcPct val="0"/>
              </a:spcBef>
              <a:buClrTx/>
              <a:buSzTx/>
              <a:buFontTx/>
              <a:buNone/>
            </a:pPr>
            <a:r>
              <a:rPr lang="en-GB" altLang="en-US" sz="2400"/>
              <a:t>tem</a:t>
            </a:r>
          </a:p>
        </p:txBody>
      </p:sp>
      <p:sp>
        <p:nvSpPr>
          <p:cNvPr id="43018" name="Text Box 10">
            <a:extLst>
              <a:ext uri="{FF2B5EF4-FFF2-40B4-BE49-F238E27FC236}">
                <a16:creationId xmlns:a16="http://schemas.microsoft.com/office/drawing/2014/main" id="{63190CFA-9D55-49D1-9279-B6F8B718F0CA}"/>
              </a:ext>
            </a:extLst>
          </p:cNvPr>
          <p:cNvSpPr txBox="1">
            <a:spLocks noChangeArrowheads="1"/>
          </p:cNvSpPr>
          <p:nvPr/>
        </p:nvSpPr>
        <p:spPr bwMode="auto">
          <a:xfrm>
            <a:off x="2411413" y="5564188"/>
            <a:ext cx="398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r>
              <a:rPr lang="en-GB" altLang="en-US" sz="2400"/>
              <a:t>operating system processes</a:t>
            </a:r>
          </a:p>
        </p:txBody>
      </p:sp>
      <p:cxnSp>
        <p:nvCxnSpPr>
          <p:cNvPr id="43019" name="AutoShape 11">
            <a:extLst>
              <a:ext uri="{FF2B5EF4-FFF2-40B4-BE49-F238E27FC236}">
                <a16:creationId xmlns:a16="http://schemas.microsoft.com/office/drawing/2014/main" id="{4A0161A3-1E78-491B-A240-7CB6E86DA43D}"/>
              </a:ext>
            </a:extLst>
          </p:cNvPr>
          <p:cNvCxnSpPr>
            <a:cxnSpLocks noChangeShapeType="1"/>
            <a:stCxn id="43012" idx="2"/>
          </p:cNvCxnSpPr>
          <p:nvPr/>
        </p:nvCxnSpPr>
        <p:spPr bwMode="auto">
          <a:xfrm rot="16200000" flipH="1">
            <a:off x="2269331" y="2169319"/>
            <a:ext cx="503238" cy="431800"/>
          </a:xfrm>
          <a:prstGeom prst="curvedConnector3">
            <a:avLst>
              <a:gd name="adj1" fmla="val 49843"/>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3020" name="AutoShape 14">
            <a:extLst>
              <a:ext uri="{FF2B5EF4-FFF2-40B4-BE49-F238E27FC236}">
                <a16:creationId xmlns:a16="http://schemas.microsoft.com/office/drawing/2014/main" id="{92E0330E-882F-4246-A6CA-3810D7ABF9D3}"/>
              </a:ext>
            </a:extLst>
          </p:cNvPr>
          <p:cNvCxnSpPr>
            <a:cxnSpLocks noChangeShapeType="1"/>
            <a:endCxn id="43013" idx="2"/>
          </p:cNvCxnSpPr>
          <p:nvPr/>
        </p:nvCxnSpPr>
        <p:spPr bwMode="auto">
          <a:xfrm rot="-5400000">
            <a:off x="5922169" y="2188369"/>
            <a:ext cx="503238" cy="393700"/>
          </a:xfrm>
          <a:prstGeom prst="curvedConnector3">
            <a:avLst>
              <a:gd name="adj1" fmla="val 49843"/>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3021" name="AutoShape 25">
            <a:extLst>
              <a:ext uri="{FF2B5EF4-FFF2-40B4-BE49-F238E27FC236}">
                <a16:creationId xmlns:a16="http://schemas.microsoft.com/office/drawing/2014/main" id="{47562571-D982-45A4-B57A-3D558E1D1338}"/>
              </a:ext>
            </a:extLst>
          </p:cNvPr>
          <p:cNvCxnSpPr>
            <a:cxnSpLocks noChangeShapeType="1"/>
          </p:cNvCxnSpPr>
          <p:nvPr/>
        </p:nvCxnSpPr>
        <p:spPr bwMode="auto">
          <a:xfrm rot="16200000" flipH="1">
            <a:off x="2921000" y="2462213"/>
            <a:ext cx="612775" cy="962025"/>
          </a:xfrm>
          <a:prstGeom prst="bentConnector2">
            <a:avLst/>
          </a:prstGeom>
          <a:noFill/>
          <a:ln w="19050">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43022" name="AutoShape 26">
            <a:extLst>
              <a:ext uri="{FF2B5EF4-FFF2-40B4-BE49-F238E27FC236}">
                <a16:creationId xmlns:a16="http://schemas.microsoft.com/office/drawing/2014/main" id="{BF671E93-20DD-4330-B78A-312C0495D868}"/>
              </a:ext>
            </a:extLst>
          </p:cNvPr>
          <p:cNvCxnSpPr>
            <a:cxnSpLocks noChangeShapeType="1"/>
          </p:cNvCxnSpPr>
          <p:nvPr/>
        </p:nvCxnSpPr>
        <p:spPr bwMode="auto">
          <a:xfrm>
            <a:off x="3708400" y="3249613"/>
            <a:ext cx="1295400" cy="0"/>
          </a:xfrm>
          <a:prstGeom prst="straightConnector1">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3023" name="AutoShape 27">
            <a:extLst>
              <a:ext uri="{FF2B5EF4-FFF2-40B4-BE49-F238E27FC236}">
                <a16:creationId xmlns:a16="http://schemas.microsoft.com/office/drawing/2014/main" id="{44F1BEE0-9CCE-46A4-B851-2BB6EF862321}"/>
              </a:ext>
            </a:extLst>
          </p:cNvPr>
          <p:cNvCxnSpPr>
            <a:cxnSpLocks noChangeShapeType="1"/>
          </p:cNvCxnSpPr>
          <p:nvPr/>
        </p:nvCxnSpPr>
        <p:spPr bwMode="auto">
          <a:xfrm rot="5400000">
            <a:off x="5188744" y="2451894"/>
            <a:ext cx="612775" cy="982663"/>
          </a:xfrm>
          <a:prstGeom prst="bentConnector2">
            <a:avLst/>
          </a:prstGeom>
          <a:noFill/>
          <a:ln w="19050">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43024" name="AutoShape 29">
            <a:extLst>
              <a:ext uri="{FF2B5EF4-FFF2-40B4-BE49-F238E27FC236}">
                <a16:creationId xmlns:a16="http://schemas.microsoft.com/office/drawing/2014/main" id="{01E107E1-F2D8-4C87-8529-4A94CBA7368E}"/>
              </a:ext>
            </a:extLst>
          </p:cNvPr>
          <p:cNvCxnSpPr>
            <a:cxnSpLocks noChangeShapeType="1"/>
            <a:stCxn id="43016" idx="2"/>
            <a:endCxn id="43014" idx="0"/>
          </p:cNvCxnSpPr>
          <p:nvPr/>
        </p:nvCxnSpPr>
        <p:spPr bwMode="auto">
          <a:xfrm rot="5400000">
            <a:off x="2971006" y="2691607"/>
            <a:ext cx="719137" cy="2051050"/>
          </a:xfrm>
          <a:prstGeom prst="curvedConnector3">
            <a:avLst>
              <a:gd name="adj1" fmla="val 49889"/>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3025" name="Line 31">
            <a:extLst>
              <a:ext uri="{FF2B5EF4-FFF2-40B4-BE49-F238E27FC236}">
                <a16:creationId xmlns:a16="http://schemas.microsoft.com/office/drawing/2014/main" id="{7EBEB0AE-31B7-4D47-AEFB-73BBDA5F73D9}"/>
              </a:ext>
            </a:extLst>
          </p:cNvPr>
          <p:cNvSpPr>
            <a:spLocks noChangeShapeType="1"/>
          </p:cNvSpPr>
          <p:nvPr/>
        </p:nvSpPr>
        <p:spPr bwMode="auto">
          <a:xfrm flipV="1">
            <a:off x="4356100" y="3213100"/>
            <a:ext cx="0" cy="144463"/>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05A7469-5664-4FCE-BFCA-0B494506F226}"/>
              </a:ext>
            </a:extLst>
          </p:cNvPr>
          <p:cNvSpPr>
            <a:spLocks noGrp="1" noChangeArrowheads="1"/>
          </p:cNvSpPr>
          <p:nvPr>
            <p:ph type="title"/>
          </p:nvPr>
        </p:nvSpPr>
        <p:spPr>
          <a:xfrm>
            <a:off x="1798638" y="260350"/>
            <a:ext cx="7345362" cy="792163"/>
          </a:xfrm>
        </p:spPr>
        <p:txBody>
          <a:bodyPr/>
          <a:lstStyle/>
          <a:p>
            <a:pPr eaLnBrk="1" hangingPunct="1"/>
            <a:r>
              <a:rPr lang="en-GB" altLang="en-US"/>
              <a:t>Privacy</a:t>
            </a:r>
          </a:p>
        </p:txBody>
      </p:sp>
      <p:sp>
        <p:nvSpPr>
          <p:cNvPr id="44035" name="Rectangle 3">
            <a:extLst>
              <a:ext uri="{FF2B5EF4-FFF2-40B4-BE49-F238E27FC236}">
                <a16:creationId xmlns:a16="http://schemas.microsoft.com/office/drawing/2014/main" id="{D0CB13E1-F4E3-4C4B-A59C-D8B82881E9FD}"/>
              </a:ext>
            </a:extLst>
          </p:cNvPr>
          <p:cNvSpPr>
            <a:spLocks noGrp="1" noChangeArrowheads="1"/>
          </p:cNvSpPr>
          <p:nvPr>
            <p:ph idx="1"/>
          </p:nvPr>
        </p:nvSpPr>
        <p:spPr/>
        <p:txBody>
          <a:bodyPr/>
          <a:lstStyle/>
          <a:p>
            <a:pPr eaLnBrk="1" hangingPunct="1">
              <a:spcBef>
                <a:spcPct val="25000"/>
              </a:spcBef>
            </a:pPr>
            <a:r>
              <a:rPr lang="en-GB" altLang="en-US" sz="2400"/>
              <a:t>Organisations that store personal data of their customers, e.g. name, address, age, credit card number, meal preference, must comply with data protection laws and regulations. </a:t>
            </a:r>
          </a:p>
          <a:p>
            <a:pPr eaLnBrk="1" hangingPunct="1">
              <a:spcBef>
                <a:spcPct val="25000"/>
              </a:spcBef>
            </a:pPr>
            <a:r>
              <a:rPr lang="en-GB" altLang="en-US" sz="2400"/>
              <a:t>Examples:</a:t>
            </a:r>
          </a:p>
          <a:p>
            <a:pPr lvl="1" eaLnBrk="1" hangingPunct="1">
              <a:spcBef>
                <a:spcPct val="25000"/>
              </a:spcBef>
            </a:pPr>
            <a:r>
              <a:rPr lang="en-GB" altLang="en-US" sz="2000"/>
              <a:t>OECD Guidelines on the Protection of Privacy and Transborder Flows of Personal Data. </a:t>
            </a:r>
          </a:p>
          <a:p>
            <a:pPr lvl="1" eaLnBrk="1" hangingPunct="1">
              <a:spcBef>
                <a:spcPct val="25000"/>
              </a:spcBef>
            </a:pPr>
            <a:r>
              <a:rPr lang="en-GB" altLang="en-US" sz="2000"/>
              <a:t>EU Data Protection Directive</a:t>
            </a:r>
            <a:r>
              <a:rPr lang="de-DE" altLang="en-US" sz="2000"/>
              <a:t> </a:t>
            </a:r>
          </a:p>
          <a:p>
            <a:pPr lvl="1" eaLnBrk="1" hangingPunct="1">
              <a:spcBef>
                <a:spcPct val="25000"/>
              </a:spcBef>
            </a:pPr>
            <a:r>
              <a:rPr lang="en-GB" altLang="en-US" sz="2000"/>
              <a:t>US: HIPAA (Health Insurance Portability and Accountability Act of 1996)</a:t>
            </a:r>
            <a:r>
              <a:rPr lang="de-DE" altLang="en-US" sz="2000"/>
              <a:t> </a:t>
            </a:r>
            <a:endParaRPr lang="en-GB" altLang="en-US" sz="2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42666A97-DF79-473E-A6E9-CDC18783CCB6}"/>
              </a:ext>
            </a:extLst>
          </p:cNvPr>
          <p:cNvSpPr>
            <a:spLocks noGrp="1" noChangeArrowheads="1"/>
          </p:cNvSpPr>
          <p:nvPr>
            <p:ph type="title"/>
          </p:nvPr>
        </p:nvSpPr>
        <p:spPr>
          <a:xfrm>
            <a:off x="1798638" y="260350"/>
            <a:ext cx="7345362" cy="792163"/>
          </a:xfrm>
        </p:spPr>
        <p:txBody>
          <a:bodyPr/>
          <a:lstStyle/>
          <a:p>
            <a:pPr eaLnBrk="1" hangingPunct="1"/>
            <a:r>
              <a:rPr lang="en-GB" altLang="en-US"/>
              <a:t>OECD Guidelines (1980)</a:t>
            </a:r>
          </a:p>
        </p:txBody>
      </p:sp>
      <p:sp>
        <p:nvSpPr>
          <p:cNvPr id="45059" name="Rectangle 3">
            <a:extLst>
              <a:ext uri="{FF2B5EF4-FFF2-40B4-BE49-F238E27FC236}">
                <a16:creationId xmlns:a16="http://schemas.microsoft.com/office/drawing/2014/main" id="{05B99790-1A85-43AA-9DB0-D0C4F1990349}"/>
              </a:ext>
            </a:extLst>
          </p:cNvPr>
          <p:cNvSpPr>
            <a:spLocks noGrp="1" noChangeArrowheads="1"/>
          </p:cNvSpPr>
          <p:nvPr>
            <p:ph idx="1"/>
          </p:nvPr>
        </p:nvSpPr>
        <p:spPr>
          <a:xfrm>
            <a:off x="685800" y="1341438"/>
            <a:ext cx="7847013" cy="4535487"/>
          </a:xfrm>
        </p:spPr>
        <p:txBody>
          <a:bodyPr/>
          <a:lstStyle/>
          <a:p>
            <a:pPr eaLnBrk="1" hangingPunct="1">
              <a:spcBef>
                <a:spcPct val="35000"/>
              </a:spcBef>
            </a:pPr>
            <a:r>
              <a:rPr lang="en-GB" altLang="en-US" sz="2400" dirty="0"/>
              <a:t>Organisation for Economic Co-operation and Development.</a:t>
            </a:r>
          </a:p>
          <a:p>
            <a:pPr eaLnBrk="1" hangingPunct="1">
              <a:spcBef>
                <a:spcPct val="35000"/>
              </a:spcBef>
            </a:pPr>
            <a:r>
              <a:rPr lang="en-GB" altLang="en-US" sz="2400" dirty="0">
                <a:solidFill>
                  <a:schemeClr val="accent2"/>
                </a:solidFill>
              </a:rPr>
              <a:t>OECD Guidelines on the Protection of Privacy and Transborder Flows of Personal Data.</a:t>
            </a:r>
          </a:p>
          <a:p>
            <a:pPr eaLnBrk="1" hangingPunct="1">
              <a:spcBef>
                <a:spcPct val="35000"/>
              </a:spcBef>
            </a:pPr>
            <a:r>
              <a:rPr lang="en-GB" altLang="en-US" sz="2400" dirty="0"/>
              <a:t>“There is a danger that disparities in national [privacy] legislations could hamper the free flow of personal data across frontiers”.</a:t>
            </a:r>
          </a:p>
          <a:p>
            <a:pPr eaLnBrk="1" hangingPunct="1">
              <a:spcBef>
                <a:spcPct val="35000"/>
              </a:spcBef>
            </a:pPr>
            <a:r>
              <a:rPr lang="en-GB" altLang="en-US" sz="2400" dirty="0"/>
              <a:t>Goal of guidelines: help harmonising national privacy legislation.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933111E-CE83-4D16-8ED4-5F3AD0D1AE0C}"/>
              </a:ext>
            </a:extLst>
          </p:cNvPr>
          <p:cNvSpPr>
            <a:spLocks noGrp="1" noChangeArrowheads="1"/>
          </p:cNvSpPr>
          <p:nvPr>
            <p:ph type="title"/>
          </p:nvPr>
        </p:nvSpPr>
        <p:spPr>
          <a:xfrm>
            <a:off x="1798638" y="260350"/>
            <a:ext cx="7345362" cy="792163"/>
          </a:xfrm>
        </p:spPr>
        <p:txBody>
          <a:bodyPr/>
          <a:lstStyle/>
          <a:p>
            <a:pPr eaLnBrk="1" hangingPunct="1"/>
            <a:r>
              <a:rPr lang="en-GB" altLang="en-US"/>
              <a:t>Basic Protection Principles</a:t>
            </a:r>
          </a:p>
        </p:txBody>
      </p:sp>
      <p:sp>
        <p:nvSpPr>
          <p:cNvPr id="46083" name="Rectangle 3">
            <a:extLst>
              <a:ext uri="{FF2B5EF4-FFF2-40B4-BE49-F238E27FC236}">
                <a16:creationId xmlns:a16="http://schemas.microsoft.com/office/drawing/2014/main" id="{719B4306-1AF7-4075-A766-8BCD8CDEB676}"/>
              </a:ext>
            </a:extLst>
          </p:cNvPr>
          <p:cNvSpPr>
            <a:spLocks noGrp="1" noChangeArrowheads="1"/>
          </p:cNvSpPr>
          <p:nvPr>
            <p:ph idx="1"/>
          </p:nvPr>
        </p:nvSpPr>
        <p:spPr/>
        <p:txBody>
          <a:bodyPr/>
          <a:lstStyle/>
          <a:p>
            <a:pPr eaLnBrk="1" hangingPunct="1">
              <a:lnSpc>
                <a:spcPct val="90000"/>
              </a:lnSpc>
            </a:pPr>
            <a:r>
              <a:rPr lang="en-GB" altLang="en-US" sz="2400"/>
              <a:t>Collection Limitation Principle</a:t>
            </a:r>
          </a:p>
          <a:p>
            <a:pPr lvl="1" eaLnBrk="1" hangingPunct="1">
              <a:lnSpc>
                <a:spcPct val="90000"/>
              </a:lnSpc>
              <a:buFont typeface="Wingdings" panose="05000000000000000000" pitchFamily="2" charset="2"/>
              <a:buNone/>
            </a:pPr>
            <a:r>
              <a:rPr lang="en-GB" altLang="en-US" sz="2000"/>
              <a:t>	There should be limits to the collection of personal data and any such data should be obtained by lawful and fair means and, where appropriate, with the knowledge or consent of the data subject.</a:t>
            </a:r>
          </a:p>
          <a:p>
            <a:pPr eaLnBrk="1" hangingPunct="1">
              <a:lnSpc>
                <a:spcPct val="90000"/>
              </a:lnSpc>
            </a:pPr>
            <a:r>
              <a:rPr lang="en-GB" altLang="en-US" sz="2400"/>
              <a:t>Data Quality Principle</a:t>
            </a:r>
          </a:p>
          <a:p>
            <a:pPr lvl="1" eaLnBrk="1" hangingPunct="1">
              <a:lnSpc>
                <a:spcPct val="90000"/>
              </a:lnSpc>
              <a:buFont typeface="Wingdings" panose="05000000000000000000" pitchFamily="2" charset="2"/>
              <a:buNone/>
            </a:pPr>
            <a:r>
              <a:rPr lang="en-GB" altLang="en-US" sz="2000"/>
              <a:t>	Personal data should be relevant to the purposes for which they are to be used, and, to the extent necessary for those purposes, should be accurate, complete and kept up-to-date.</a:t>
            </a:r>
          </a:p>
          <a:p>
            <a:pPr eaLnBrk="1" hangingPunct="1">
              <a:lnSpc>
                <a:spcPct val="90000"/>
              </a:lnSpc>
            </a:pPr>
            <a:r>
              <a:rPr lang="en-GB" altLang="en-US" sz="2400"/>
              <a:t>Purpose Specification Principle (§9)</a:t>
            </a:r>
          </a:p>
          <a:p>
            <a:pPr lvl="1" eaLnBrk="1" hangingPunct="1">
              <a:lnSpc>
                <a:spcPct val="90000"/>
              </a:lnSpc>
              <a:buFont typeface="Wingdings" panose="05000000000000000000" pitchFamily="2" charset="2"/>
              <a:buNone/>
            </a:pPr>
            <a:r>
              <a:rPr lang="en-GB" altLang="en-US" sz="2000"/>
              <a:t>	The purposes for which personal data are collected should be specified not later than at the time of data collection and the subsequent use limited to the fulfilment of those purposes or such others as are … specified on each occasion of change of purpose.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E64AF82-8957-4538-AE2C-D3BAC3F88004}"/>
              </a:ext>
            </a:extLst>
          </p:cNvPr>
          <p:cNvSpPr>
            <a:spLocks noGrp="1" noChangeArrowheads="1"/>
          </p:cNvSpPr>
          <p:nvPr>
            <p:ph type="title"/>
          </p:nvPr>
        </p:nvSpPr>
        <p:spPr>
          <a:xfrm>
            <a:off x="1798638" y="260350"/>
            <a:ext cx="7345362" cy="792163"/>
          </a:xfrm>
        </p:spPr>
        <p:txBody>
          <a:bodyPr/>
          <a:lstStyle/>
          <a:p>
            <a:pPr eaLnBrk="1" hangingPunct="1"/>
            <a:r>
              <a:rPr lang="en-GB" altLang="en-US"/>
              <a:t>Basic protection principles</a:t>
            </a:r>
          </a:p>
        </p:txBody>
      </p:sp>
      <p:sp>
        <p:nvSpPr>
          <p:cNvPr id="47107" name="Rectangle 3">
            <a:extLst>
              <a:ext uri="{FF2B5EF4-FFF2-40B4-BE49-F238E27FC236}">
                <a16:creationId xmlns:a16="http://schemas.microsoft.com/office/drawing/2014/main" id="{9F9BC0EC-D79E-4D6B-AD97-064FB608CBE1}"/>
              </a:ext>
            </a:extLst>
          </p:cNvPr>
          <p:cNvSpPr>
            <a:spLocks noGrp="1" noChangeArrowheads="1"/>
          </p:cNvSpPr>
          <p:nvPr>
            <p:ph idx="1"/>
          </p:nvPr>
        </p:nvSpPr>
        <p:spPr>
          <a:xfrm>
            <a:off x="685800" y="1414463"/>
            <a:ext cx="7772400" cy="4894262"/>
          </a:xfrm>
        </p:spPr>
        <p:txBody>
          <a:bodyPr/>
          <a:lstStyle/>
          <a:p>
            <a:pPr eaLnBrk="1" hangingPunct="1">
              <a:lnSpc>
                <a:spcPct val="80000"/>
              </a:lnSpc>
            </a:pPr>
            <a:r>
              <a:rPr lang="en-GB" altLang="en-US" sz="2400"/>
              <a:t>Use Limitation Principle</a:t>
            </a:r>
          </a:p>
          <a:p>
            <a:pPr lvl="1" eaLnBrk="1" hangingPunct="1">
              <a:lnSpc>
                <a:spcPct val="80000"/>
              </a:lnSpc>
              <a:buFont typeface="Wingdings" panose="05000000000000000000" pitchFamily="2" charset="2"/>
              <a:buNone/>
            </a:pPr>
            <a:r>
              <a:rPr lang="en-GB" altLang="en-US" sz="2000"/>
              <a:t>	Personal data should not be disclosed, made available or otherwise used for purposes other than those specified in accordance with §9 except:</a:t>
            </a:r>
          </a:p>
          <a:p>
            <a:pPr lvl="2" eaLnBrk="1" hangingPunct="1">
              <a:lnSpc>
                <a:spcPct val="80000"/>
              </a:lnSpc>
              <a:buSzTx/>
              <a:buFontTx/>
              <a:buAutoNum type="alphaLcParenR"/>
            </a:pPr>
            <a:r>
              <a:rPr lang="en-GB" altLang="en-US" sz="1800"/>
              <a:t>with the consent of the data subject; or</a:t>
            </a:r>
          </a:p>
          <a:p>
            <a:pPr lvl="2" eaLnBrk="1" hangingPunct="1">
              <a:lnSpc>
                <a:spcPct val="80000"/>
              </a:lnSpc>
              <a:buSzTx/>
              <a:buFontTx/>
              <a:buAutoNum type="alphaLcParenR"/>
            </a:pPr>
            <a:r>
              <a:rPr lang="en-GB" altLang="en-US" sz="1800"/>
              <a:t>by the authority of law</a:t>
            </a:r>
          </a:p>
          <a:p>
            <a:pPr eaLnBrk="1" hangingPunct="1">
              <a:lnSpc>
                <a:spcPct val="80000"/>
              </a:lnSpc>
            </a:pPr>
            <a:r>
              <a:rPr lang="en-GB" altLang="en-US" sz="2400"/>
              <a:t>Security Safeguards Principle</a:t>
            </a:r>
          </a:p>
          <a:p>
            <a:pPr lvl="1" eaLnBrk="1" hangingPunct="1">
              <a:lnSpc>
                <a:spcPct val="80000"/>
              </a:lnSpc>
              <a:buFont typeface="Wingdings" panose="05000000000000000000" pitchFamily="2" charset="2"/>
              <a:buNone/>
            </a:pPr>
            <a:r>
              <a:rPr lang="en-GB" altLang="en-US" sz="2000"/>
              <a:t>	Personal data should be protected by reasonable security safeguards against such risks as loss or unauthorised access, destruction, use, modification or disclosure of data.</a:t>
            </a:r>
          </a:p>
          <a:p>
            <a:pPr eaLnBrk="1" hangingPunct="1">
              <a:lnSpc>
                <a:spcPct val="80000"/>
              </a:lnSpc>
            </a:pPr>
            <a:r>
              <a:rPr lang="en-GB" altLang="en-US" sz="2400"/>
              <a:t>Openness Principle</a:t>
            </a:r>
          </a:p>
          <a:p>
            <a:pPr lvl="1" eaLnBrk="1" hangingPunct="1">
              <a:lnSpc>
                <a:spcPct val="80000"/>
              </a:lnSpc>
              <a:buFont typeface="Wingdings" panose="05000000000000000000" pitchFamily="2" charset="2"/>
              <a:buNone/>
            </a:pPr>
            <a:r>
              <a:rPr lang="en-GB" altLang="en-US" sz="2000"/>
              <a:t>	There should be a general policy of openness about developments, practices and policies with respect to personal data. Means should be readily available of establishing the existence and nature of personal data, and the main purposes of their use, as well as the identity and usual residence of the </a:t>
            </a:r>
            <a:r>
              <a:rPr lang="en-GB" altLang="en-US" sz="2000">
                <a:solidFill>
                  <a:schemeClr val="accent2"/>
                </a:solidFill>
              </a:rPr>
              <a:t>data controller</a:t>
            </a:r>
            <a:r>
              <a:rPr lang="en-GB" altLang="en-US" sz="2000"/>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7705E739-3974-442B-BBF6-AD015234420A}"/>
              </a:ext>
            </a:extLst>
          </p:cNvPr>
          <p:cNvSpPr>
            <a:spLocks noGrp="1" noChangeArrowheads="1"/>
          </p:cNvSpPr>
          <p:nvPr>
            <p:ph type="title"/>
          </p:nvPr>
        </p:nvSpPr>
        <p:spPr>
          <a:xfrm>
            <a:off x="1798638" y="260350"/>
            <a:ext cx="7345362" cy="792163"/>
          </a:xfrm>
        </p:spPr>
        <p:txBody>
          <a:bodyPr/>
          <a:lstStyle/>
          <a:p>
            <a:pPr eaLnBrk="1" hangingPunct="1"/>
            <a:r>
              <a:rPr lang="en-GB" altLang="en-US"/>
              <a:t>Basic Protection Principles</a:t>
            </a:r>
          </a:p>
        </p:txBody>
      </p:sp>
      <p:sp>
        <p:nvSpPr>
          <p:cNvPr id="48131" name="Rectangle 3">
            <a:extLst>
              <a:ext uri="{FF2B5EF4-FFF2-40B4-BE49-F238E27FC236}">
                <a16:creationId xmlns:a16="http://schemas.microsoft.com/office/drawing/2014/main" id="{00EF17DE-6AAE-4507-9FC6-3B02DB14BBC8}"/>
              </a:ext>
            </a:extLst>
          </p:cNvPr>
          <p:cNvSpPr>
            <a:spLocks noGrp="1" noChangeArrowheads="1"/>
          </p:cNvSpPr>
          <p:nvPr>
            <p:ph idx="1"/>
          </p:nvPr>
        </p:nvSpPr>
        <p:spPr/>
        <p:txBody>
          <a:bodyPr/>
          <a:lstStyle/>
          <a:p>
            <a:pPr marL="381000" indent="-381000" eaLnBrk="1" hangingPunct="1">
              <a:lnSpc>
                <a:spcPct val="90000"/>
              </a:lnSpc>
            </a:pPr>
            <a:r>
              <a:rPr lang="en-GB" altLang="en-US" sz="2800"/>
              <a:t>Individual Participation Principle</a:t>
            </a:r>
          </a:p>
          <a:p>
            <a:pPr marL="800100" lvl="1" indent="-342900" eaLnBrk="1" hangingPunct="1">
              <a:lnSpc>
                <a:spcPct val="90000"/>
              </a:lnSpc>
              <a:buFont typeface="Wingdings" panose="05000000000000000000" pitchFamily="2" charset="2"/>
              <a:buNone/>
            </a:pPr>
            <a:r>
              <a:rPr lang="en-GB" altLang="en-US" sz="2400"/>
              <a:t>An individual should have the right:</a:t>
            </a:r>
          </a:p>
          <a:p>
            <a:pPr marL="800100" lvl="1" indent="-342900" eaLnBrk="1" hangingPunct="1">
              <a:lnSpc>
                <a:spcPct val="90000"/>
              </a:lnSpc>
              <a:buSzTx/>
              <a:buFont typeface="Wingdings" panose="05000000000000000000" pitchFamily="2" charset="2"/>
              <a:buAutoNum type="alphaLcParenR"/>
            </a:pPr>
            <a:r>
              <a:rPr lang="en-GB" altLang="en-US" sz="2000"/>
              <a:t>to obtain from a data controller, or otherwise, confirmation of whether or not the data controller has data relating to him;</a:t>
            </a:r>
          </a:p>
          <a:p>
            <a:pPr marL="800100" lvl="1" indent="-342900" eaLnBrk="1" hangingPunct="1">
              <a:lnSpc>
                <a:spcPct val="90000"/>
              </a:lnSpc>
              <a:buSzTx/>
              <a:buFont typeface="Wingdings" panose="05000000000000000000" pitchFamily="2" charset="2"/>
              <a:buAutoNum type="alphaLcParenR"/>
            </a:pPr>
            <a:r>
              <a:rPr lang="en-GB" altLang="en-US" sz="2000"/>
              <a:t>to have communicated to him, data relating to him</a:t>
            </a:r>
          </a:p>
          <a:p>
            <a:pPr marL="1219200" lvl="2" indent="-304800" eaLnBrk="1" hangingPunct="1">
              <a:lnSpc>
                <a:spcPct val="90000"/>
              </a:lnSpc>
              <a:buSzTx/>
              <a:buFontTx/>
              <a:buAutoNum type="alphaLcParenR"/>
            </a:pPr>
            <a:r>
              <a:rPr lang="en-GB" altLang="en-US" sz="1800"/>
              <a:t>within a reasonable time; </a:t>
            </a:r>
          </a:p>
          <a:p>
            <a:pPr marL="1219200" lvl="2" indent="-304800" eaLnBrk="1" hangingPunct="1">
              <a:lnSpc>
                <a:spcPct val="90000"/>
              </a:lnSpc>
              <a:buSzTx/>
              <a:buFontTx/>
              <a:buAutoNum type="alphaLcParenR"/>
            </a:pPr>
            <a:r>
              <a:rPr lang="en-GB" altLang="en-US" sz="1800"/>
              <a:t>at a charge, if any, that is not excessive; </a:t>
            </a:r>
          </a:p>
          <a:p>
            <a:pPr marL="1219200" lvl="2" indent="-304800" eaLnBrk="1" hangingPunct="1">
              <a:lnSpc>
                <a:spcPct val="90000"/>
              </a:lnSpc>
              <a:buSzTx/>
              <a:buFontTx/>
              <a:buAutoNum type="alphaLcParenR"/>
            </a:pPr>
            <a:r>
              <a:rPr lang="en-GB" altLang="en-US" sz="1800"/>
              <a:t>in a reasonable manner; and </a:t>
            </a:r>
          </a:p>
          <a:p>
            <a:pPr marL="1219200" lvl="2" indent="-304800" eaLnBrk="1" hangingPunct="1">
              <a:lnSpc>
                <a:spcPct val="90000"/>
              </a:lnSpc>
              <a:buSzTx/>
              <a:buFontTx/>
              <a:buAutoNum type="alphaLcParenR"/>
            </a:pPr>
            <a:r>
              <a:rPr lang="en-GB" altLang="en-US" sz="1800"/>
              <a:t>in a form that is readily intelligible to him; </a:t>
            </a:r>
          </a:p>
          <a:p>
            <a:pPr marL="800100" lvl="1" indent="-342900" eaLnBrk="1" hangingPunct="1">
              <a:lnSpc>
                <a:spcPct val="90000"/>
              </a:lnSpc>
              <a:buSzTx/>
              <a:buFont typeface="Wingdings" panose="05000000000000000000" pitchFamily="2" charset="2"/>
              <a:buAutoNum type="alphaLcParenR"/>
            </a:pPr>
            <a:r>
              <a:rPr lang="en-GB" altLang="en-US" sz="2000"/>
              <a:t>to be given reasons if a request made under subparagraphs (a) and (b) is denied, and to be able to challenge such denial; and</a:t>
            </a:r>
          </a:p>
          <a:p>
            <a:pPr marL="800100" lvl="1" indent="-342900" eaLnBrk="1" hangingPunct="1">
              <a:lnSpc>
                <a:spcPct val="90000"/>
              </a:lnSpc>
              <a:buSzTx/>
              <a:buFont typeface="Wingdings" panose="05000000000000000000" pitchFamily="2" charset="2"/>
              <a:buAutoNum type="alphaLcParenR"/>
            </a:pPr>
            <a:r>
              <a:rPr lang="en-GB" altLang="en-US" sz="2000"/>
              <a:t>to challenge data relating to him and, if the challenge is successful to have the data erased, rectified, completed or amended.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78FC08B8-78F9-467A-962C-107285144CB8}"/>
              </a:ext>
            </a:extLst>
          </p:cNvPr>
          <p:cNvSpPr>
            <a:spLocks noGrp="1" noChangeArrowheads="1"/>
          </p:cNvSpPr>
          <p:nvPr>
            <p:ph type="title"/>
          </p:nvPr>
        </p:nvSpPr>
        <p:spPr>
          <a:xfrm>
            <a:off x="1798638" y="260350"/>
            <a:ext cx="7345362" cy="792163"/>
          </a:xfrm>
        </p:spPr>
        <p:txBody>
          <a:bodyPr/>
          <a:lstStyle/>
          <a:p>
            <a:pPr eaLnBrk="1" hangingPunct="1"/>
            <a:r>
              <a:rPr lang="en-GB" altLang="en-US"/>
              <a:t>Basic Protection Principles</a:t>
            </a:r>
          </a:p>
        </p:txBody>
      </p:sp>
      <p:sp>
        <p:nvSpPr>
          <p:cNvPr id="49155" name="Rectangle 3">
            <a:extLst>
              <a:ext uri="{FF2B5EF4-FFF2-40B4-BE49-F238E27FC236}">
                <a16:creationId xmlns:a16="http://schemas.microsoft.com/office/drawing/2014/main" id="{85443D29-C5F5-4EF3-9005-E5CD4CCABD55}"/>
              </a:ext>
            </a:extLst>
          </p:cNvPr>
          <p:cNvSpPr>
            <a:spLocks noGrp="1" noChangeArrowheads="1"/>
          </p:cNvSpPr>
          <p:nvPr>
            <p:ph idx="1"/>
          </p:nvPr>
        </p:nvSpPr>
        <p:spPr>
          <a:xfrm>
            <a:off x="685800" y="1341438"/>
            <a:ext cx="7772400" cy="5040312"/>
          </a:xfrm>
        </p:spPr>
        <p:txBody>
          <a:bodyPr/>
          <a:lstStyle/>
          <a:p>
            <a:pPr eaLnBrk="1" hangingPunct="1">
              <a:lnSpc>
                <a:spcPct val="90000"/>
              </a:lnSpc>
            </a:pPr>
            <a:r>
              <a:rPr lang="en-GB" altLang="en-US" sz="2400"/>
              <a:t>Individual Participation Principle</a:t>
            </a:r>
          </a:p>
          <a:p>
            <a:pPr lvl="1" eaLnBrk="1" hangingPunct="1">
              <a:lnSpc>
                <a:spcPct val="90000"/>
              </a:lnSpc>
              <a:buFont typeface="Wingdings" panose="05000000000000000000" pitchFamily="2" charset="2"/>
              <a:buNone/>
            </a:pPr>
            <a:r>
              <a:rPr lang="en-GB" altLang="en-US" sz="2000"/>
              <a:t>	An individual should have the right:</a:t>
            </a:r>
          </a:p>
          <a:p>
            <a:pPr lvl="1" eaLnBrk="1" hangingPunct="1">
              <a:lnSpc>
                <a:spcPct val="90000"/>
              </a:lnSpc>
              <a:buSzTx/>
              <a:buFont typeface="Wingdings" panose="05000000000000000000" pitchFamily="2" charset="2"/>
              <a:buAutoNum type="alphaLcParenR"/>
            </a:pPr>
            <a:r>
              <a:rPr lang="en-GB" altLang="en-US" sz="1800"/>
              <a:t>to obtain from a data controller, or otherwise, confirmation of whether or not the data controller has data relating to him;</a:t>
            </a:r>
          </a:p>
          <a:p>
            <a:pPr lvl="1" eaLnBrk="1" hangingPunct="1">
              <a:lnSpc>
                <a:spcPct val="90000"/>
              </a:lnSpc>
              <a:buSzTx/>
              <a:buFont typeface="Wingdings" panose="05000000000000000000" pitchFamily="2" charset="2"/>
              <a:buAutoNum type="alphaLcParenR"/>
            </a:pPr>
            <a:r>
              <a:rPr lang="en-GB" altLang="en-US" sz="1800"/>
              <a:t>to have communicated to him, data relating to him</a:t>
            </a:r>
          </a:p>
          <a:p>
            <a:pPr lvl="2" eaLnBrk="1" hangingPunct="1">
              <a:lnSpc>
                <a:spcPct val="90000"/>
              </a:lnSpc>
              <a:buSzTx/>
              <a:buFontTx/>
              <a:buAutoNum type="alphaLcParenR"/>
            </a:pPr>
            <a:r>
              <a:rPr lang="en-GB" altLang="en-US" sz="1600"/>
              <a:t>within a reasonable time; </a:t>
            </a:r>
          </a:p>
          <a:p>
            <a:pPr lvl="2" eaLnBrk="1" hangingPunct="1">
              <a:lnSpc>
                <a:spcPct val="90000"/>
              </a:lnSpc>
              <a:buSzTx/>
              <a:buFontTx/>
              <a:buAutoNum type="alphaLcParenR"/>
            </a:pPr>
            <a:r>
              <a:rPr lang="en-GB" altLang="en-US" sz="1600"/>
              <a:t>at a charge, if any, that is not excessive; </a:t>
            </a:r>
          </a:p>
          <a:p>
            <a:pPr lvl="2" eaLnBrk="1" hangingPunct="1">
              <a:lnSpc>
                <a:spcPct val="90000"/>
              </a:lnSpc>
              <a:buSzTx/>
              <a:buFontTx/>
              <a:buAutoNum type="alphaLcParenR"/>
            </a:pPr>
            <a:r>
              <a:rPr lang="en-GB" altLang="en-US" sz="1600"/>
              <a:t>in a reasonable manner; and </a:t>
            </a:r>
          </a:p>
          <a:p>
            <a:pPr lvl="2" eaLnBrk="1" hangingPunct="1">
              <a:lnSpc>
                <a:spcPct val="90000"/>
              </a:lnSpc>
              <a:buSzTx/>
              <a:buFontTx/>
              <a:buAutoNum type="alphaLcParenR"/>
            </a:pPr>
            <a:r>
              <a:rPr lang="en-GB" altLang="en-US" sz="1600"/>
              <a:t>in a form that is readily intelligible to him; </a:t>
            </a:r>
          </a:p>
          <a:p>
            <a:pPr lvl="1" eaLnBrk="1" hangingPunct="1">
              <a:lnSpc>
                <a:spcPct val="90000"/>
              </a:lnSpc>
              <a:buSzTx/>
              <a:buFont typeface="Wingdings" panose="05000000000000000000" pitchFamily="2" charset="2"/>
              <a:buAutoNum type="alphaLcParenR"/>
            </a:pPr>
            <a:r>
              <a:rPr lang="en-GB" altLang="en-US" sz="1800"/>
              <a:t>to be given reasons if a request made under subparagraphs (a) and (b) is denied, and to be able to challenge such denial; and</a:t>
            </a:r>
          </a:p>
          <a:p>
            <a:pPr lvl="1" eaLnBrk="1" hangingPunct="1">
              <a:lnSpc>
                <a:spcPct val="90000"/>
              </a:lnSpc>
              <a:buSzTx/>
              <a:buFont typeface="Wingdings" panose="05000000000000000000" pitchFamily="2" charset="2"/>
              <a:buAutoNum type="alphaLcParenR"/>
            </a:pPr>
            <a:r>
              <a:rPr lang="en-GB" altLang="en-US" sz="1800"/>
              <a:t>to challenge data relating to him and, if the challenge is successful to have the data erased, rectified, completed or amended.</a:t>
            </a:r>
          </a:p>
          <a:p>
            <a:pPr eaLnBrk="1" hangingPunct="1">
              <a:lnSpc>
                <a:spcPct val="90000"/>
              </a:lnSpc>
            </a:pPr>
            <a:r>
              <a:rPr lang="en-GB" altLang="en-US" sz="2400"/>
              <a:t>Accountability Principle</a:t>
            </a:r>
          </a:p>
          <a:p>
            <a:pPr lvl="1" eaLnBrk="1" hangingPunct="1">
              <a:lnSpc>
                <a:spcPct val="90000"/>
              </a:lnSpc>
              <a:buFont typeface="Wingdings" panose="05000000000000000000" pitchFamily="2" charset="2"/>
              <a:buNone/>
            </a:pPr>
            <a:r>
              <a:rPr lang="en-GB" altLang="en-US" sz="1800"/>
              <a:t>	A data controller should be accountable for complying with measures which give effect to the principles stated above.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786A1DF-28B4-4DB4-8FAC-8645C52515FD}"/>
              </a:ext>
            </a:extLst>
          </p:cNvPr>
          <p:cNvSpPr>
            <a:spLocks noGrp="1" noChangeArrowheads="1"/>
          </p:cNvSpPr>
          <p:nvPr>
            <p:ph type="title"/>
          </p:nvPr>
        </p:nvSpPr>
        <p:spPr>
          <a:xfrm>
            <a:off x="1798638" y="260350"/>
            <a:ext cx="7345362" cy="792163"/>
          </a:xfrm>
        </p:spPr>
        <p:txBody>
          <a:bodyPr/>
          <a:lstStyle/>
          <a:p>
            <a:pPr eaLnBrk="1" hangingPunct="1"/>
            <a:r>
              <a:rPr lang="en-GB" altLang="en-US"/>
              <a:t>P3P</a:t>
            </a:r>
          </a:p>
        </p:txBody>
      </p:sp>
      <p:sp>
        <p:nvSpPr>
          <p:cNvPr id="50179" name="Rectangle 3">
            <a:extLst>
              <a:ext uri="{FF2B5EF4-FFF2-40B4-BE49-F238E27FC236}">
                <a16:creationId xmlns:a16="http://schemas.microsoft.com/office/drawing/2014/main" id="{7173E320-8B9B-4934-9725-7E564180BDB6}"/>
              </a:ext>
            </a:extLst>
          </p:cNvPr>
          <p:cNvSpPr>
            <a:spLocks noGrp="1" noChangeArrowheads="1"/>
          </p:cNvSpPr>
          <p:nvPr>
            <p:ph idx="1"/>
          </p:nvPr>
        </p:nvSpPr>
        <p:spPr/>
        <p:txBody>
          <a:bodyPr/>
          <a:lstStyle/>
          <a:p>
            <a:pPr eaLnBrk="1" hangingPunct="1">
              <a:lnSpc>
                <a:spcPct val="95000"/>
              </a:lnSpc>
              <a:spcBef>
                <a:spcPct val="25000"/>
              </a:spcBef>
            </a:pPr>
            <a:r>
              <a:rPr lang="en-GB" altLang="en-US" sz="2400"/>
              <a:t>Privacy: users should be in control of their personal data, even after the data have been disclosed!?</a:t>
            </a:r>
          </a:p>
          <a:p>
            <a:pPr eaLnBrk="1" hangingPunct="1">
              <a:lnSpc>
                <a:spcPct val="95000"/>
              </a:lnSpc>
              <a:spcBef>
                <a:spcPct val="25000"/>
              </a:spcBef>
            </a:pPr>
            <a:r>
              <a:rPr lang="en-GB" altLang="en-US" sz="2400"/>
              <a:t>Can technology help to achieve this goal?</a:t>
            </a:r>
          </a:p>
          <a:p>
            <a:pPr eaLnBrk="1" hangingPunct="1">
              <a:lnSpc>
                <a:spcPct val="95000"/>
              </a:lnSpc>
              <a:spcBef>
                <a:spcPct val="25000"/>
              </a:spcBef>
            </a:pPr>
            <a:r>
              <a:rPr lang="en-GB" altLang="en-US" sz="2400"/>
              <a:t>Platform for Privacy Preferences 1.1 (P3P1.1)</a:t>
            </a:r>
          </a:p>
          <a:p>
            <a:pPr lvl="1" eaLnBrk="1" hangingPunct="1">
              <a:lnSpc>
                <a:spcPct val="95000"/>
              </a:lnSpc>
              <a:spcBef>
                <a:spcPct val="25000"/>
              </a:spcBef>
            </a:pPr>
            <a:r>
              <a:rPr lang="en-GB" altLang="en-US" sz="2000"/>
              <a:t>W3C Working Draft 27 April 2004.</a:t>
            </a:r>
          </a:p>
          <a:p>
            <a:pPr eaLnBrk="1" hangingPunct="1">
              <a:lnSpc>
                <a:spcPct val="95000"/>
              </a:lnSpc>
              <a:spcBef>
                <a:spcPct val="25000"/>
              </a:spcBef>
            </a:pPr>
            <a:r>
              <a:rPr lang="en-GB" altLang="en-US" sz="2400"/>
              <a:t>Enables Web sites to express their data-collection and data-use practices in a standardized machine-readable XML format known as a </a:t>
            </a:r>
            <a:r>
              <a:rPr lang="en-GB" altLang="en-US" sz="2400">
                <a:solidFill>
                  <a:schemeClr val="accent2"/>
                </a:solidFill>
              </a:rPr>
              <a:t>P3P policy</a:t>
            </a:r>
            <a:r>
              <a:rPr lang="en-GB" altLang="en-US" sz="2400"/>
              <a:t>. </a:t>
            </a:r>
          </a:p>
          <a:p>
            <a:pPr eaLnBrk="1" hangingPunct="1">
              <a:lnSpc>
                <a:spcPct val="95000"/>
              </a:lnSpc>
              <a:spcBef>
                <a:spcPct val="25000"/>
              </a:spcBef>
            </a:pPr>
            <a:r>
              <a:rPr lang="en-GB" altLang="en-US" sz="2400">
                <a:solidFill>
                  <a:schemeClr val="accent2"/>
                </a:solidFill>
              </a:rPr>
              <a:t>P3P user agents</a:t>
            </a:r>
            <a:r>
              <a:rPr lang="en-GB" altLang="en-US" sz="2400"/>
              <a:t>: built into Web browsers, browser plug-ins, or proxy servers.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64676074-635D-484D-84B1-1C50FC114406}"/>
              </a:ext>
            </a:extLst>
          </p:cNvPr>
          <p:cNvSpPr>
            <a:spLocks noGrp="1" noChangeArrowheads="1"/>
          </p:cNvSpPr>
          <p:nvPr>
            <p:ph type="title"/>
          </p:nvPr>
        </p:nvSpPr>
        <p:spPr>
          <a:xfrm>
            <a:off x="1798638" y="260350"/>
            <a:ext cx="7345362" cy="792163"/>
          </a:xfrm>
        </p:spPr>
        <p:txBody>
          <a:bodyPr/>
          <a:lstStyle/>
          <a:p>
            <a:pPr eaLnBrk="1" hangingPunct="1"/>
            <a:r>
              <a:rPr lang="en-GB" altLang="en-US"/>
              <a:t>P3P</a:t>
            </a:r>
          </a:p>
        </p:txBody>
      </p:sp>
      <p:sp>
        <p:nvSpPr>
          <p:cNvPr id="51203" name="Rectangle 3">
            <a:extLst>
              <a:ext uri="{FF2B5EF4-FFF2-40B4-BE49-F238E27FC236}">
                <a16:creationId xmlns:a16="http://schemas.microsoft.com/office/drawing/2014/main" id="{3388CDC2-A729-4EF2-A082-67C04B7E3609}"/>
              </a:ext>
            </a:extLst>
          </p:cNvPr>
          <p:cNvSpPr>
            <a:spLocks noGrp="1" noChangeArrowheads="1"/>
          </p:cNvSpPr>
          <p:nvPr>
            <p:ph idx="1"/>
          </p:nvPr>
        </p:nvSpPr>
        <p:spPr/>
        <p:txBody>
          <a:bodyPr/>
          <a:lstStyle/>
          <a:p>
            <a:pPr eaLnBrk="1" hangingPunct="1">
              <a:spcBef>
                <a:spcPct val="35000"/>
              </a:spcBef>
            </a:pPr>
            <a:r>
              <a:rPr lang="en-GB" altLang="en-US" sz="2400"/>
              <a:t>“P3P enables Web users to understand what data will be collected by sites they visit, how that data will be used, and what data/uses they may opt-out of or opt-in to.”</a:t>
            </a:r>
          </a:p>
          <a:p>
            <a:pPr eaLnBrk="1" hangingPunct="1">
              <a:spcBef>
                <a:spcPct val="35000"/>
              </a:spcBef>
            </a:pPr>
            <a:r>
              <a:rPr lang="en-GB" altLang="en-US" sz="2400"/>
              <a:t>“P3P user agents can automate decision-making based on these practices by comparing a site’s P3P policy with the privacy preferences set by the user.” </a:t>
            </a:r>
          </a:p>
          <a:p>
            <a:pPr eaLnBrk="1" hangingPunct="1">
              <a:spcBef>
                <a:spcPct val="35000"/>
              </a:spcBef>
            </a:pPr>
            <a:r>
              <a:rPr lang="en-GB" altLang="en-US" sz="2400"/>
              <a:t>“Thus users need not read the privacy policies at every site they visit.”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30BE1357-6FF7-4675-81EF-A56AA42DAB56}"/>
              </a:ext>
            </a:extLst>
          </p:cNvPr>
          <p:cNvSpPr>
            <a:spLocks noGrp="1" noChangeArrowheads="1"/>
          </p:cNvSpPr>
          <p:nvPr>
            <p:ph type="title"/>
          </p:nvPr>
        </p:nvSpPr>
        <p:spPr>
          <a:xfrm>
            <a:off x="1798638" y="260350"/>
            <a:ext cx="7345362" cy="792163"/>
          </a:xfrm>
        </p:spPr>
        <p:txBody>
          <a:bodyPr/>
          <a:lstStyle/>
          <a:p>
            <a:pPr eaLnBrk="1" hangingPunct="1"/>
            <a:r>
              <a:rPr lang="en-GB" altLang="en-US"/>
              <a:t>Comments</a:t>
            </a:r>
          </a:p>
        </p:txBody>
      </p:sp>
      <p:sp>
        <p:nvSpPr>
          <p:cNvPr id="52227" name="Rectangle 3">
            <a:extLst>
              <a:ext uri="{FF2B5EF4-FFF2-40B4-BE49-F238E27FC236}">
                <a16:creationId xmlns:a16="http://schemas.microsoft.com/office/drawing/2014/main" id="{1E43C4A9-25CA-4632-BB84-63497C2488F7}"/>
              </a:ext>
            </a:extLst>
          </p:cNvPr>
          <p:cNvSpPr>
            <a:spLocks noGrp="1" noChangeArrowheads="1"/>
          </p:cNvSpPr>
          <p:nvPr>
            <p:ph idx="1"/>
          </p:nvPr>
        </p:nvSpPr>
        <p:spPr/>
        <p:txBody>
          <a:bodyPr/>
          <a:lstStyle/>
          <a:p>
            <a:pPr eaLnBrk="1" hangingPunct="1">
              <a:spcBef>
                <a:spcPct val="30000"/>
              </a:spcBef>
            </a:pPr>
            <a:r>
              <a:rPr lang="en-GB" altLang="en-US" sz="2400" dirty="0"/>
              <a:t>P3P is a descriptive language.</a:t>
            </a:r>
          </a:p>
          <a:p>
            <a:pPr eaLnBrk="1" hangingPunct="1">
              <a:spcBef>
                <a:spcPct val="30000"/>
              </a:spcBef>
            </a:pPr>
            <a:r>
              <a:rPr lang="en-GB" altLang="en-US" sz="2400" dirty="0"/>
              <a:t>Users have to ‘trust’ web sites that they adhere to their stated policies; data protection laws can stipulate that they have to.</a:t>
            </a:r>
          </a:p>
          <a:p>
            <a:pPr eaLnBrk="1" hangingPunct="1">
              <a:spcBef>
                <a:spcPct val="30000"/>
              </a:spcBef>
              <a:buClr>
                <a:srgbClr val="CC0000"/>
              </a:buClr>
            </a:pPr>
            <a:r>
              <a:rPr lang="en-GB" altLang="en-US" sz="2400" dirty="0">
                <a:solidFill>
                  <a:srgbClr val="CC0000"/>
                </a:solidFill>
              </a:rPr>
              <a:t>Can actions by the user agent imply the user’s consent?</a:t>
            </a:r>
          </a:p>
          <a:p>
            <a:pPr eaLnBrk="1" hangingPunct="1">
              <a:spcBef>
                <a:spcPct val="30000"/>
              </a:spcBef>
              <a:buClr>
                <a:srgbClr val="CC0000"/>
              </a:buClr>
            </a:pPr>
            <a:r>
              <a:rPr lang="en-GB" altLang="en-US" sz="2400" dirty="0">
                <a:solidFill>
                  <a:srgbClr val="CC0000"/>
                </a:solidFill>
              </a:rPr>
              <a:t>(At least in an earlier version): only policies about retrieving cookies could be expressed</a:t>
            </a:r>
          </a:p>
          <a:p>
            <a:pPr lvl="1" eaLnBrk="1" hangingPunct="1">
              <a:spcBef>
                <a:spcPct val="30000"/>
              </a:spcBef>
            </a:pPr>
            <a:r>
              <a:rPr lang="en-GB" altLang="en-US" sz="2000" dirty="0"/>
              <a:t>Reasonable from a technical point of view but the Directive would refer to the setting of cookies (“writing”).</a:t>
            </a:r>
          </a:p>
          <a:p>
            <a:pPr eaLnBrk="1" hangingPunct="1">
              <a:spcBef>
                <a:spcPct val="30000"/>
              </a:spcBef>
            </a:pPr>
            <a:r>
              <a:rPr lang="en-GB" altLang="en-US" sz="2400" dirty="0"/>
              <a:t>Little impact on the Web so far.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8017F6B-A205-4DC4-B562-757AD6ED089A}"/>
              </a:ext>
            </a:extLst>
          </p:cNvPr>
          <p:cNvSpPr>
            <a:spLocks noGrp="1" noChangeArrowheads="1"/>
          </p:cNvSpPr>
          <p:nvPr>
            <p:ph type="title"/>
          </p:nvPr>
        </p:nvSpPr>
        <p:spPr>
          <a:xfrm>
            <a:off x="1798638" y="260350"/>
            <a:ext cx="7345362" cy="792163"/>
          </a:xfrm>
        </p:spPr>
        <p:txBody>
          <a:bodyPr/>
          <a:lstStyle/>
          <a:p>
            <a:pPr eaLnBrk="1" hangingPunct="1"/>
            <a:r>
              <a:rPr lang="en-GB" altLang="en-US"/>
              <a:t>Agenda</a:t>
            </a:r>
          </a:p>
        </p:txBody>
      </p:sp>
      <p:sp>
        <p:nvSpPr>
          <p:cNvPr id="15363" name="Rectangle 3">
            <a:extLst>
              <a:ext uri="{FF2B5EF4-FFF2-40B4-BE49-F238E27FC236}">
                <a16:creationId xmlns:a16="http://schemas.microsoft.com/office/drawing/2014/main" id="{46F6A269-C7F6-41D2-99E5-D6DF5A0701FD}"/>
              </a:ext>
            </a:extLst>
          </p:cNvPr>
          <p:cNvSpPr>
            <a:spLocks noGrp="1" noChangeArrowheads="1"/>
          </p:cNvSpPr>
          <p:nvPr>
            <p:ph idx="1"/>
          </p:nvPr>
        </p:nvSpPr>
        <p:spPr/>
        <p:txBody>
          <a:bodyPr/>
          <a:lstStyle/>
          <a:p>
            <a:pPr eaLnBrk="1" hangingPunct="1">
              <a:spcBef>
                <a:spcPct val="25000"/>
              </a:spcBef>
            </a:pPr>
            <a:r>
              <a:rPr lang="en-GB" altLang="en-US" sz="2400"/>
              <a:t>Protection requirements</a:t>
            </a:r>
          </a:p>
          <a:p>
            <a:pPr eaLnBrk="1" hangingPunct="1">
              <a:spcBef>
                <a:spcPct val="25000"/>
              </a:spcBef>
            </a:pPr>
            <a:r>
              <a:rPr lang="en-GB" altLang="en-US" sz="2400"/>
              <a:t>Relational databases</a:t>
            </a:r>
          </a:p>
          <a:p>
            <a:pPr eaLnBrk="1" hangingPunct="1">
              <a:spcBef>
                <a:spcPct val="25000"/>
              </a:spcBef>
            </a:pPr>
            <a:r>
              <a:rPr lang="en-GB" altLang="en-US" sz="2400"/>
              <a:t>SQL security model</a:t>
            </a:r>
          </a:p>
          <a:p>
            <a:pPr eaLnBrk="1" hangingPunct="1">
              <a:spcBef>
                <a:spcPct val="25000"/>
              </a:spcBef>
            </a:pPr>
            <a:r>
              <a:rPr lang="en-GB" altLang="en-US" sz="2400"/>
              <a:t>Access control through views</a:t>
            </a:r>
          </a:p>
          <a:p>
            <a:pPr eaLnBrk="1" hangingPunct="1">
              <a:spcBef>
                <a:spcPct val="25000"/>
              </a:spcBef>
            </a:pPr>
            <a:r>
              <a:rPr lang="en-GB" altLang="en-US" sz="2400"/>
              <a:t>Statistical database security</a:t>
            </a:r>
          </a:p>
          <a:p>
            <a:pPr lvl="1" eaLnBrk="1" hangingPunct="1">
              <a:spcBef>
                <a:spcPct val="25000"/>
              </a:spcBef>
            </a:pPr>
            <a:r>
              <a:rPr lang="en-GB" altLang="en-US" sz="2000"/>
              <a:t>Tracker attacks</a:t>
            </a:r>
          </a:p>
          <a:p>
            <a:pPr eaLnBrk="1" hangingPunct="1">
              <a:spcBef>
                <a:spcPct val="25000"/>
              </a:spcBef>
            </a:pPr>
            <a:r>
              <a:rPr lang="en-GB" altLang="en-US" sz="2400"/>
              <a:t>Integrating database security and operating system security</a:t>
            </a:r>
          </a:p>
          <a:p>
            <a:pPr eaLnBrk="1" hangingPunct="1">
              <a:spcBef>
                <a:spcPct val="25000"/>
              </a:spcBef>
            </a:pPr>
            <a:r>
              <a:rPr lang="en-GB" altLang="en-US" sz="2400"/>
              <a:t>Privacy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63E1E65-6205-48A5-8D7A-1EDAFCB9DD66}"/>
              </a:ext>
            </a:extLst>
          </p:cNvPr>
          <p:cNvSpPr>
            <a:spLocks noGrp="1" noChangeArrowheads="1"/>
          </p:cNvSpPr>
          <p:nvPr>
            <p:ph type="title"/>
          </p:nvPr>
        </p:nvSpPr>
        <p:spPr>
          <a:xfrm>
            <a:off x="1798638" y="260350"/>
            <a:ext cx="7345362" cy="792163"/>
          </a:xfrm>
        </p:spPr>
        <p:txBody>
          <a:bodyPr/>
          <a:lstStyle/>
          <a:p>
            <a:pPr eaLnBrk="1" hangingPunct="1"/>
            <a:r>
              <a:rPr lang="en-GB" altLang="en-US"/>
              <a:t>Summary</a:t>
            </a:r>
          </a:p>
        </p:txBody>
      </p:sp>
      <p:sp>
        <p:nvSpPr>
          <p:cNvPr id="53251" name="Rectangle 3">
            <a:extLst>
              <a:ext uri="{FF2B5EF4-FFF2-40B4-BE49-F238E27FC236}">
                <a16:creationId xmlns:a16="http://schemas.microsoft.com/office/drawing/2014/main" id="{7AC9A100-F20F-45CD-933A-7109944E68BD}"/>
              </a:ext>
            </a:extLst>
          </p:cNvPr>
          <p:cNvSpPr>
            <a:spLocks noGrp="1" noChangeArrowheads="1"/>
          </p:cNvSpPr>
          <p:nvPr>
            <p:ph idx="1"/>
          </p:nvPr>
        </p:nvSpPr>
        <p:spPr/>
        <p:txBody>
          <a:bodyPr/>
          <a:lstStyle/>
          <a:p>
            <a:pPr eaLnBrk="1" hangingPunct="1">
              <a:spcBef>
                <a:spcPct val="25000"/>
              </a:spcBef>
            </a:pPr>
            <a:r>
              <a:rPr lang="en-GB" altLang="en-US" sz="2400"/>
              <a:t>In database security, access control requirements may conflict with application-level integrity requirements.</a:t>
            </a:r>
          </a:p>
          <a:p>
            <a:pPr eaLnBrk="1" hangingPunct="1">
              <a:spcBef>
                <a:spcPct val="25000"/>
              </a:spcBef>
            </a:pPr>
            <a:r>
              <a:rPr lang="en-GB" altLang="en-US" sz="2400"/>
              <a:t>Statistical database security shows that it may be insufficient to control direct access to data.</a:t>
            </a:r>
          </a:p>
          <a:p>
            <a:pPr eaLnBrk="1" hangingPunct="1">
              <a:spcBef>
                <a:spcPct val="25000"/>
              </a:spcBef>
            </a:pPr>
            <a:r>
              <a:rPr lang="en-GB" altLang="en-US" sz="2400"/>
              <a:t>Similar issues have to be addressed in data mining.</a:t>
            </a:r>
          </a:p>
          <a:p>
            <a:pPr eaLnBrk="1" hangingPunct="1">
              <a:spcBef>
                <a:spcPct val="25000"/>
              </a:spcBef>
            </a:pPr>
            <a:r>
              <a:rPr lang="en-GB" altLang="en-US" sz="2400"/>
              <a:t>Privacy laws imply access control requirements on personal data.</a:t>
            </a:r>
          </a:p>
          <a:p>
            <a:pPr eaLnBrk="1" hangingPunct="1">
              <a:spcBef>
                <a:spcPct val="25000"/>
              </a:spcBef>
            </a:pPr>
            <a:r>
              <a:rPr lang="en-GB" altLang="en-US" sz="2400"/>
              <a:t>Putting users (data subjects) in control of their personal data asks them to define security policies; this is a difficult job most users will try to avoid.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633D20C-909A-42C9-A73B-4C093D40E915}"/>
              </a:ext>
            </a:extLst>
          </p:cNvPr>
          <p:cNvSpPr>
            <a:spLocks noGrp="1" noChangeArrowheads="1"/>
          </p:cNvSpPr>
          <p:nvPr>
            <p:ph type="title"/>
          </p:nvPr>
        </p:nvSpPr>
        <p:spPr>
          <a:xfrm>
            <a:off x="1798638" y="260350"/>
            <a:ext cx="7345362" cy="792163"/>
          </a:xfrm>
        </p:spPr>
        <p:txBody>
          <a:bodyPr/>
          <a:lstStyle/>
          <a:p>
            <a:pPr eaLnBrk="1" hangingPunct="1"/>
            <a:r>
              <a:rPr lang="en-GB" altLang="en-US"/>
              <a:t>DBsec: Attack Goals</a:t>
            </a:r>
          </a:p>
        </p:txBody>
      </p:sp>
      <p:sp>
        <p:nvSpPr>
          <p:cNvPr id="16387" name="Rectangle 3">
            <a:extLst>
              <a:ext uri="{FF2B5EF4-FFF2-40B4-BE49-F238E27FC236}">
                <a16:creationId xmlns:a16="http://schemas.microsoft.com/office/drawing/2014/main" id="{60C9C7F4-801A-4285-8D76-491036916F7C}"/>
              </a:ext>
            </a:extLst>
          </p:cNvPr>
          <p:cNvSpPr>
            <a:spLocks noGrp="1" noChangeArrowheads="1"/>
          </p:cNvSpPr>
          <p:nvPr>
            <p:ph idx="1"/>
          </p:nvPr>
        </p:nvSpPr>
        <p:spPr/>
        <p:txBody>
          <a:bodyPr/>
          <a:lstStyle/>
          <a:p>
            <a:pPr eaLnBrk="1" hangingPunct="1">
              <a:spcBef>
                <a:spcPct val="25000"/>
              </a:spcBef>
            </a:pPr>
            <a:r>
              <a:rPr lang="en-GB" altLang="en-US" sz="2400">
                <a:solidFill>
                  <a:schemeClr val="accent2"/>
                </a:solidFill>
              </a:rPr>
              <a:t>Exact data</a:t>
            </a:r>
            <a:r>
              <a:rPr lang="en-GB" altLang="en-US" sz="2400"/>
              <a:t>: the values stored in the database;</a:t>
            </a:r>
          </a:p>
          <a:p>
            <a:pPr eaLnBrk="1" hangingPunct="1">
              <a:spcBef>
                <a:spcPct val="25000"/>
              </a:spcBef>
            </a:pPr>
            <a:r>
              <a:rPr lang="en-GB" altLang="en-US" sz="2400">
                <a:solidFill>
                  <a:schemeClr val="accent2"/>
                </a:solidFill>
              </a:rPr>
              <a:t>Bounds</a:t>
            </a:r>
            <a:r>
              <a:rPr lang="en-GB" altLang="en-US" sz="2400"/>
              <a:t>: lower or upper bounds on a numerical value like a salary can already be useful information;</a:t>
            </a:r>
          </a:p>
          <a:p>
            <a:pPr eaLnBrk="1" hangingPunct="1">
              <a:spcBef>
                <a:spcPct val="25000"/>
              </a:spcBef>
            </a:pPr>
            <a:r>
              <a:rPr lang="en-GB" altLang="en-US" sz="2400">
                <a:solidFill>
                  <a:schemeClr val="accent2"/>
                </a:solidFill>
              </a:rPr>
              <a:t>Negative results</a:t>
            </a:r>
            <a:r>
              <a:rPr lang="en-GB" altLang="en-US" sz="2400"/>
              <a:t>: e.g. if a database contains numbers of criminal convictions, then the information that a particular person does not have zero convictions is sensitive.</a:t>
            </a:r>
          </a:p>
          <a:p>
            <a:pPr eaLnBrk="1" hangingPunct="1">
              <a:spcBef>
                <a:spcPct val="25000"/>
              </a:spcBef>
            </a:pPr>
            <a:r>
              <a:rPr lang="en-GB" altLang="en-US" sz="2400">
                <a:solidFill>
                  <a:schemeClr val="accent2"/>
                </a:solidFill>
              </a:rPr>
              <a:t>Existence</a:t>
            </a:r>
            <a:r>
              <a:rPr lang="en-GB" altLang="en-US" sz="2400"/>
              <a:t>: the existence of data may already be sensitive information;</a:t>
            </a:r>
          </a:p>
          <a:p>
            <a:pPr eaLnBrk="1" hangingPunct="1">
              <a:spcBef>
                <a:spcPct val="25000"/>
              </a:spcBef>
            </a:pPr>
            <a:r>
              <a:rPr lang="en-GB" altLang="en-US" sz="2400">
                <a:solidFill>
                  <a:schemeClr val="accent2"/>
                </a:solidFill>
              </a:rPr>
              <a:t>Probable value</a:t>
            </a:r>
            <a:r>
              <a:rPr lang="en-GB" altLang="en-US" sz="2400"/>
              <a:t>: being able to guess some information from the results of other queries.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002D6CA-DF69-46FE-92BB-DB067AC486F9}"/>
              </a:ext>
            </a:extLst>
          </p:cNvPr>
          <p:cNvSpPr>
            <a:spLocks noGrp="1" noChangeArrowheads="1"/>
          </p:cNvSpPr>
          <p:nvPr>
            <p:ph type="title"/>
          </p:nvPr>
        </p:nvSpPr>
        <p:spPr>
          <a:xfrm>
            <a:off x="1798638" y="260350"/>
            <a:ext cx="7345362" cy="792163"/>
          </a:xfrm>
        </p:spPr>
        <p:txBody>
          <a:bodyPr/>
          <a:lstStyle/>
          <a:p>
            <a:pPr eaLnBrk="1" hangingPunct="1"/>
            <a:r>
              <a:rPr lang="en-GB" altLang="en-US"/>
              <a:t>Design Requirements</a:t>
            </a:r>
          </a:p>
        </p:txBody>
      </p:sp>
      <p:sp>
        <p:nvSpPr>
          <p:cNvPr id="17411" name="Rectangle 3">
            <a:extLst>
              <a:ext uri="{FF2B5EF4-FFF2-40B4-BE49-F238E27FC236}">
                <a16:creationId xmlns:a16="http://schemas.microsoft.com/office/drawing/2014/main" id="{11EF1746-699F-4971-A555-A30EA0488703}"/>
              </a:ext>
            </a:extLst>
          </p:cNvPr>
          <p:cNvSpPr>
            <a:spLocks noGrp="1" noChangeArrowheads="1"/>
          </p:cNvSpPr>
          <p:nvPr>
            <p:ph idx="1"/>
          </p:nvPr>
        </p:nvSpPr>
        <p:spPr>
          <a:xfrm>
            <a:off x="685800" y="1341438"/>
            <a:ext cx="7918450" cy="4751387"/>
          </a:xfrm>
        </p:spPr>
        <p:txBody>
          <a:bodyPr/>
          <a:lstStyle/>
          <a:p>
            <a:pPr eaLnBrk="1" hangingPunct="1">
              <a:spcBef>
                <a:spcPct val="25000"/>
              </a:spcBef>
            </a:pPr>
            <a:r>
              <a:rPr lang="en-GB" altLang="en-US" sz="2400">
                <a:solidFill>
                  <a:schemeClr val="accent2"/>
                </a:solidFill>
              </a:rPr>
              <a:t>Precision</a:t>
            </a:r>
            <a:r>
              <a:rPr lang="en-GB" altLang="en-US" sz="2400"/>
              <a:t>: protect sensitive information while revealing as much non-sensitive information as possible.</a:t>
            </a:r>
            <a:r>
              <a:rPr lang="de-DE" altLang="en-US" sz="2400"/>
              <a:t> </a:t>
            </a:r>
          </a:p>
          <a:p>
            <a:pPr eaLnBrk="1" hangingPunct="1">
              <a:spcBef>
                <a:spcPct val="25000"/>
              </a:spcBef>
            </a:pPr>
            <a:r>
              <a:rPr lang="en-GB" altLang="en-US" sz="2400">
                <a:solidFill>
                  <a:schemeClr val="accent2"/>
                </a:solidFill>
              </a:rPr>
              <a:t>Internal consistency</a:t>
            </a:r>
            <a:r>
              <a:rPr lang="en-GB" altLang="en-US" sz="2400"/>
              <a:t>: the entries in the database obey some prescribed rules. </a:t>
            </a:r>
          </a:p>
          <a:p>
            <a:pPr lvl="1" eaLnBrk="1" hangingPunct="1">
              <a:spcBef>
                <a:spcPct val="25000"/>
              </a:spcBef>
            </a:pPr>
            <a:r>
              <a:rPr lang="en-GB" altLang="en-US" sz="2000"/>
              <a:t>E.g., stock levels cannot fall below zero.</a:t>
            </a:r>
          </a:p>
          <a:p>
            <a:pPr eaLnBrk="1" hangingPunct="1">
              <a:spcBef>
                <a:spcPct val="25000"/>
              </a:spcBef>
            </a:pPr>
            <a:r>
              <a:rPr lang="en-GB" altLang="en-US" sz="2400">
                <a:solidFill>
                  <a:schemeClr val="accent2"/>
                </a:solidFill>
              </a:rPr>
              <a:t>External consistency</a:t>
            </a:r>
            <a:r>
              <a:rPr lang="en-GB" altLang="en-US" sz="2400"/>
              <a:t>: the entries in the database are correct. </a:t>
            </a:r>
          </a:p>
          <a:p>
            <a:pPr lvl="1" eaLnBrk="1" hangingPunct="1">
              <a:spcBef>
                <a:spcPct val="25000"/>
              </a:spcBef>
            </a:pPr>
            <a:r>
              <a:rPr lang="en-GB" altLang="en-US" sz="2000"/>
              <a:t>E.g., stock levels given in the database match stock levels in the warehouse; however, the database management system (DBMS) alone cannot keep the database in a </a:t>
            </a:r>
            <a:r>
              <a:rPr lang="en-GB" altLang="en-US" sz="2000">
                <a:solidFill>
                  <a:schemeClr val="accent2"/>
                </a:solidFill>
              </a:rPr>
              <a:t>consistent state</a:t>
            </a:r>
            <a:r>
              <a:rPr lang="en-GB" altLang="en-US" sz="2000"/>
              <a:t>.</a:t>
            </a:r>
          </a:p>
          <a:p>
            <a:pPr lvl="1" eaLnBrk="1" hangingPunct="1">
              <a:spcBef>
                <a:spcPct val="25000"/>
              </a:spcBef>
            </a:pPr>
            <a:r>
              <a:rPr lang="en-GB" altLang="en-US" sz="2000"/>
              <a:t>This property is also called </a:t>
            </a:r>
            <a:r>
              <a:rPr lang="en-GB" altLang="en-US" sz="2000">
                <a:solidFill>
                  <a:schemeClr val="accent2"/>
                </a:solidFill>
              </a:rPr>
              <a:t>accuracy</a:t>
            </a:r>
            <a:r>
              <a:rPr lang="en-GB" altLang="en-US" sz="200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90BD86A-3A20-4210-8A6C-749CE6D19102}"/>
              </a:ext>
            </a:extLst>
          </p:cNvPr>
          <p:cNvSpPr>
            <a:spLocks noGrp="1" noChangeArrowheads="1"/>
          </p:cNvSpPr>
          <p:nvPr>
            <p:ph type="title"/>
          </p:nvPr>
        </p:nvSpPr>
        <p:spPr>
          <a:xfrm>
            <a:off x="1798638" y="260350"/>
            <a:ext cx="7345362" cy="792163"/>
          </a:xfrm>
        </p:spPr>
        <p:txBody>
          <a:bodyPr/>
          <a:lstStyle/>
          <a:p>
            <a:pPr eaLnBrk="1" hangingPunct="1"/>
            <a:r>
              <a:rPr lang="en-GB" altLang="en-US" dirty="0"/>
              <a:t>Relational Databases</a:t>
            </a:r>
          </a:p>
        </p:txBody>
      </p:sp>
      <p:sp>
        <p:nvSpPr>
          <p:cNvPr id="18435" name="Rectangle 3">
            <a:extLst>
              <a:ext uri="{FF2B5EF4-FFF2-40B4-BE49-F238E27FC236}">
                <a16:creationId xmlns:a16="http://schemas.microsoft.com/office/drawing/2014/main" id="{F4CC2CC5-4F9A-42DA-A890-66772D4E2B2F}"/>
              </a:ext>
            </a:extLst>
          </p:cNvPr>
          <p:cNvSpPr>
            <a:spLocks noGrp="1" noChangeArrowheads="1"/>
          </p:cNvSpPr>
          <p:nvPr>
            <p:ph idx="1"/>
          </p:nvPr>
        </p:nvSpPr>
        <p:spPr>
          <a:xfrm>
            <a:off x="685800" y="1341438"/>
            <a:ext cx="7772400" cy="4679950"/>
          </a:xfrm>
        </p:spPr>
        <p:txBody>
          <a:bodyPr/>
          <a:lstStyle/>
          <a:p>
            <a:pPr eaLnBrk="1" hangingPunct="1">
              <a:spcBef>
                <a:spcPct val="25000"/>
              </a:spcBef>
            </a:pPr>
            <a:r>
              <a:rPr lang="en-GB" altLang="en-US" sz="2400"/>
              <a:t>A </a:t>
            </a:r>
            <a:r>
              <a:rPr lang="en-GB" altLang="en-US" sz="2400">
                <a:solidFill>
                  <a:schemeClr val="accent2"/>
                </a:solidFill>
              </a:rPr>
              <a:t>relational database</a:t>
            </a:r>
            <a:r>
              <a:rPr lang="en-GB" altLang="en-US" sz="2400"/>
              <a:t> is a database that is perceived by its users as a collection of </a:t>
            </a:r>
            <a:r>
              <a:rPr lang="en-GB" altLang="en-US" sz="2400">
                <a:solidFill>
                  <a:schemeClr val="accent2"/>
                </a:solidFill>
              </a:rPr>
              <a:t>tables</a:t>
            </a:r>
            <a:r>
              <a:rPr lang="en-GB" altLang="en-US" sz="2400"/>
              <a:t> (and tables only). </a:t>
            </a:r>
          </a:p>
          <a:p>
            <a:pPr eaLnBrk="1" hangingPunct="1">
              <a:spcBef>
                <a:spcPct val="25000"/>
              </a:spcBef>
            </a:pPr>
            <a:r>
              <a:rPr lang="en-GB" altLang="en-US" sz="2400"/>
              <a:t>A relation </a:t>
            </a:r>
            <a:r>
              <a:rPr lang="en-GB" altLang="en-US" sz="2400" i="1">
                <a:solidFill>
                  <a:schemeClr val="accent2"/>
                </a:solidFill>
                <a:latin typeface="Times" panose="02020603050405020304" pitchFamily="18" charset="0"/>
              </a:rPr>
              <a:t>R</a:t>
            </a:r>
            <a:r>
              <a:rPr lang="en-GB" altLang="en-US" sz="2400"/>
              <a:t> is a subset of </a:t>
            </a:r>
            <a:r>
              <a:rPr lang="en-GB" altLang="en-US" sz="2400" i="1">
                <a:solidFill>
                  <a:schemeClr val="accent2"/>
                </a:solidFill>
                <a:latin typeface="Times" panose="02020603050405020304" pitchFamily="18" charset="0"/>
              </a:rPr>
              <a:t>D</a:t>
            </a:r>
            <a:r>
              <a:rPr lang="en-GB" altLang="en-US" sz="2400" baseline="-25000">
                <a:solidFill>
                  <a:schemeClr val="accent2"/>
                </a:solidFill>
                <a:latin typeface="Times" panose="02020603050405020304" pitchFamily="18" charset="0"/>
              </a:rPr>
              <a:t>1</a:t>
            </a:r>
            <a:r>
              <a:rPr lang="en-GB" altLang="en-US" sz="2400">
                <a:solidFill>
                  <a:schemeClr val="accent2"/>
                </a:solidFill>
                <a:latin typeface="Times" panose="02020603050405020304" pitchFamily="18" charset="0"/>
              </a:rPr>
              <a:t> </a:t>
            </a:r>
            <a:r>
              <a:rPr lang="en-GB" altLang="en-US" sz="2400">
                <a:solidFill>
                  <a:schemeClr val="accent2"/>
                </a:solidFill>
                <a:latin typeface="Times" panose="02020603050405020304" pitchFamily="18" charset="0"/>
                <a:sym typeface="Symbol" panose="05050102010706020507" pitchFamily="18" charset="2"/>
              </a:rPr>
              <a:t> </a:t>
            </a:r>
            <a:r>
              <a:rPr lang="en-GB" altLang="en-US" sz="2400" i="1">
                <a:solidFill>
                  <a:schemeClr val="accent2"/>
                </a:solidFill>
                <a:latin typeface="Times" panose="02020603050405020304" pitchFamily="18" charset="0"/>
              </a:rPr>
              <a:t>D</a:t>
            </a:r>
            <a:r>
              <a:rPr lang="en-GB" altLang="en-US" sz="2400" baseline="-25000">
                <a:solidFill>
                  <a:schemeClr val="accent2"/>
                </a:solidFill>
                <a:latin typeface="Times" panose="02020603050405020304" pitchFamily="18" charset="0"/>
              </a:rPr>
              <a:t>n</a:t>
            </a:r>
            <a:r>
              <a:rPr lang="en-GB" altLang="en-US" sz="2400">
                <a:solidFill>
                  <a:schemeClr val="accent2"/>
                </a:solidFill>
                <a:latin typeface="Times" panose="02020603050405020304" pitchFamily="18" charset="0"/>
              </a:rPr>
              <a:t> </a:t>
            </a:r>
            <a:r>
              <a:rPr lang="en-GB" altLang="en-US" sz="2400"/>
              <a:t>where</a:t>
            </a:r>
            <a:r>
              <a:rPr lang="en-GB" altLang="en-US" sz="2400">
                <a:solidFill>
                  <a:schemeClr val="accent2"/>
                </a:solidFill>
                <a:latin typeface="Times" panose="02020603050405020304" pitchFamily="18" charset="0"/>
              </a:rPr>
              <a:t> </a:t>
            </a:r>
            <a:r>
              <a:rPr lang="en-GB" altLang="en-US" sz="2400" i="1">
                <a:solidFill>
                  <a:schemeClr val="accent2"/>
                </a:solidFill>
                <a:latin typeface="Times" panose="02020603050405020304" pitchFamily="18" charset="0"/>
              </a:rPr>
              <a:t>D</a:t>
            </a:r>
            <a:r>
              <a:rPr lang="en-GB" altLang="en-US" sz="2400" baseline="-25000">
                <a:solidFill>
                  <a:schemeClr val="accent2"/>
                </a:solidFill>
                <a:latin typeface="Times" panose="02020603050405020304" pitchFamily="18" charset="0"/>
              </a:rPr>
              <a:t>1</a:t>
            </a:r>
            <a:r>
              <a:rPr lang="en-GB" altLang="en-US" sz="2400">
                <a:solidFill>
                  <a:schemeClr val="accent2"/>
                </a:solidFill>
                <a:latin typeface="Times" panose="02020603050405020304" pitchFamily="18" charset="0"/>
              </a:rPr>
              <a:t>, </a:t>
            </a:r>
            <a:r>
              <a:rPr lang="en-GB" altLang="en-US" sz="2400">
                <a:solidFill>
                  <a:schemeClr val="accent2"/>
                </a:solidFill>
                <a:latin typeface="Times" panose="02020603050405020304" pitchFamily="18" charset="0"/>
                <a:sym typeface="Symbol" panose="05050102010706020507" pitchFamily="18" charset="2"/>
              </a:rPr>
              <a:t></a:t>
            </a:r>
            <a:r>
              <a:rPr lang="en-GB" altLang="en-US" sz="2400">
                <a:solidFill>
                  <a:schemeClr val="accent2"/>
                </a:solidFill>
                <a:latin typeface="Times" panose="02020603050405020304" pitchFamily="18" charset="0"/>
              </a:rPr>
              <a:t> , </a:t>
            </a:r>
            <a:r>
              <a:rPr lang="en-GB" altLang="en-US" sz="2400" i="1">
                <a:solidFill>
                  <a:schemeClr val="accent2"/>
                </a:solidFill>
                <a:latin typeface="Times" panose="02020603050405020304" pitchFamily="18" charset="0"/>
              </a:rPr>
              <a:t>D</a:t>
            </a:r>
            <a:r>
              <a:rPr lang="en-GB" altLang="en-US" sz="2400" baseline="-25000">
                <a:solidFill>
                  <a:schemeClr val="accent2"/>
                </a:solidFill>
                <a:latin typeface="Times" panose="02020603050405020304" pitchFamily="18" charset="0"/>
              </a:rPr>
              <a:t>n</a:t>
            </a:r>
            <a:r>
              <a:rPr lang="en-GB" altLang="en-US" sz="2400"/>
              <a:t> are the domains on </a:t>
            </a:r>
            <a:r>
              <a:rPr lang="en-GB" altLang="en-US" sz="2400" i="1">
                <a:solidFill>
                  <a:schemeClr val="accent2"/>
                </a:solidFill>
                <a:latin typeface="Times" panose="02020603050405020304" pitchFamily="18" charset="0"/>
              </a:rPr>
              <a:t>n</a:t>
            </a:r>
            <a:r>
              <a:rPr lang="en-GB" altLang="en-US" sz="2400"/>
              <a:t> attributes. </a:t>
            </a:r>
          </a:p>
          <a:p>
            <a:pPr eaLnBrk="1" hangingPunct="1">
              <a:spcBef>
                <a:spcPct val="25000"/>
              </a:spcBef>
            </a:pPr>
            <a:r>
              <a:rPr lang="en-GB" altLang="en-US" sz="2400"/>
              <a:t>The elements in the relation are </a:t>
            </a:r>
            <a:r>
              <a:rPr lang="en-GB" altLang="en-US" sz="2400" i="1">
                <a:solidFill>
                  <a:schemeClr val="accent2"/>
                </a:solidFill>
                <a:latin typeface="Times" panose="02020603050405020304" pitchFamily="18" charset="0"/>
              </a:rPr>
              <a:t>n</a:t>
            </a:r>
            <a:r>
              <a:rPr lang="en-GB" altLang="en-US" sz="2400"/>
              <a:t>-tuples     </a:t>
            </a:r>
            <a:r>
              <a:rPr lang="en-GB" altLang="en-US" sz="2400">
                <a:solidFill>
                  <a:schemeClr val="accent2"/>
                </a:solidFill>
                <a:latin typeface="Times" panose="02020603050405020304" pitchFamily="18" charset="0"/>
              </a:rPr>
              <a:t>(</a:t>
            </a:r>
            <a:r>
              <a:rPr lang="en-GB" altLang="en-US" sz="2400" i="1">
                <a:solidFill>
                  <a:schemeClr val="accent2"/>
                </a:solidFill>
                <a:latin typeface="Times" panose="02020603050405020304" pitchFamily="18" charset="0"/>
              </a:rPr>
              <a:t>v</a:t>
            </a:r>
            <a:r>
              <a:rPr lang="en-GB" altLang="en-US" sz="2400" baseline="-25000">
                <a:solidFill>
                  <a:schemeClr val="accent2"/>
                </a:solidFill>
                <a:latin typeface="Times" panose="02020603050405020304" pitchFamily="18" charset="0"/>
              </a:rPr>
              <a:t>1</a:t>
            </a:r>
            <a:r>
              <a:rPr lang="en-GB" altLang="en-US" sz="2400">
                <a:solidFill>
                  <a:schemeClr val="accent2"/>
                </a:solidFill>
                <a:latin typeface="Times" panose="02020603050405020304" pitchFamily="18" charset="0"/>
              </a:rPr>
              <a:t>, </a:t>
            </a:r>
            <a:r>
              <a:rPr lang="en-GB" altLang="en-US" sz="2400">
                <a:solidFill>
                  <a:schemeClr val="accent2"/>
                </a:solidFill>
                <a:latin typeface="Times" panose="02020603050405020304" pitchFamily="18" charset="0"/>
                <a:sym typeface="Symbol" panose="05050102010706020507" pitchFamily="18" charset="2"/>
              </a:rPr>
              <a:t></a:t>
            </a:r>
            <a:r>
              <a:rPr lang="en-GB" altLang="en-US" sz="2400">
                <a:solidFill>
                  <a:schemeClr val="accent2"/>
                </a:solidFill>
                <a:latin typeface="Times" panose="02020603050405020304" pitchFamily="18" charset="0"/>
              </a:rPr>
              <a:t> , </a:t>
            </a:r>
            <a:r>
              <a:rPr lang="en-GB" altLang="en-US" sz="2400" i="1">
                <a:solidFill>
                  <a:schemeClr val="accent2"/>
                </a:solidFill>
                <a:latin typeface="Times" panose="02020603050405020304" pitchFamily="18" charset="0"/>
              </a:rPr>
              <a:t>v</a:t>
            </a:r>
            <a:r>
              <a:rPr lang="en-GB" altLang="en-US" sz="2400" baseline="-25000">
                <a:solidFill>
                  <a:schemeClr val="accent2"/>
                </a:solidFill>
                <a:latin typeface="Times" panose="02020603050405020304" pitchFamily="18" charset="0"/>
              </a:rPr>
              <a:t>n</a:t>
            </a:r>
            <a:r>
              <a:rPr lang="en-GB" altLang="en-US" sz="2400">
                <a:solidFill>
                  <a:schemeClr val="accent2"/>
                </a:solidFill>
                <a:latin typeface="Times" panose="02020603050405020304" pitchFamily="18" charset="0"/>
              </a:rPr>
              <a:t>)</a:t>
            </a:r>
            <a:r>
              <a:rPr lang="en-GB" altLang="en-US" sz="2400"/>
              <a:t> with </a:t>
            </a:r>
            <a:r>
              <a:rPr lang="en-GB" altLang="en-US" sz="2400" i="1">
                <a:solidFill>
                  <a:schemeClr val="accent2"/>
                </a:solidFill>
                <a:latin typeface="Times" panose="02020603050405020304" pitchFamily="18" charset="0"/>
              </a:rPr>
              <a:t>v</a:t>
            </a:r>
            <a:r>
              <a:rPr lang="en-GB" altLang="en-US" sz="2400" i="1" baseline="-25000">
                <a:solidFill>
                  <a:schemeClr val="accent2"/>
                </a:solidFill>
                <a:latin typeface="Times" panose="02020603050405020304" pitchFamily="18" charset="0"/>
              </a:rPr>
              <a:t>i</a:t>
            </a:r>
            <a:r>
              <a:rPr lang="en-GB" altLang="en-US" sz="2400">
                <a:solidFill>
                  <a:schemeClr val="accent2"/>
                </a:solidFill>
                <a:latin typeface="Times" panose="02020603050405020304" pitchFamily="18" charset="0"/>
              </a:rPr>
              <a:t> </a:t>
            </a:r>
            <a:r>
              <a:rPr lang="en-GB" altLang="en-US" sz="2400">
                <a:solidFill>
                  <a:schemeClr val="accent2"/>
                </a:solidFill>
                <a:latin typeface="Times" panose="02020603050405020304" pitchFamily="18" charset="0"/>
                <a:sym typeface="Symbol" panose="05050102010706020507" pitchFamily="18" charset="2"/>
              </a:rPr>
              <a:t></a:t>
            </a:r>
            <a:r>
              <a:rPr lang="en-GB" altLang="en-US" sz="2400">
                <a:solidFill>
                  <a:schemeClr val="accent2"/>
                </a:solidFill>
                <a:latin typeface="Times" panose="02020603050405020304" pitchFamily="18" charset="0"/>
              </a:rPr>
              <a:t> </a:t>
            </a:r>
            <a:r>
              <a:rPr lang="en-GB" altLang="en-US" sz="2400" i="1">
                <a:solidFill>
                  <a:schemeClr val="accent2"/>
                </a:solidFill>
                <a:latin typeface="Times" panose="02020603050405020304" pitchFamily="18" charset="0"/>
              </a:rPr>
              <a:t>D</a:t>
            </a:r>
            <a:r>
              <a:rPr lang="en-GB" altLang="en-US" sz="2400" i="1" baseline="-25000">
                <a:solidFill>
                  <a:schemeClr val="accent2"/>
                </a:solidFill>
                <a:latin typeface="Times" panose="02020603050405020304" pitchFamily="18" charset="0"/>
              </a:rPr>
              <a:t>i</a:t>
            </a:r>
            <a:r>
              <a:rPr lang="en-GB" altLang="en-US" sz="2400"/>
              <a:t>; the value of the </a:t>
            </a:r>
            <a:r>
              <a:rPr lang="en-GB" altLang="en-US" sz="2400" i="1">
                <a:solidFill>
                  <a:schemeClr val="accent2"/>
                </a:solidFill>
                <a:latin typeface="Times" panose="02020603050405020304" pitchFamily="18" charset="0"/>
              </a:rPr>
              <a:t>i</a:t>
            </a:r>
            <a:r>
              <a:rPr lang="en-GB" altLang="en-US" sz="2400"/>
              <a:t>-th attribute has to be an element from </a:t>
            </a:r>
            <a:r>
              <a:rPr lang="en-GB" altLang="en-US" sz="2400" i="1">
                <a:solidFill>
                  <a:schemeClr val="accent2"/>
                </a:solidFill>
                <a:latin typeface="Times" panose="02020603050405020304" pitchFamily="18" charset="0"/>
              </a:rPr>
              <a:t>D</a:t>
            </a:r>
            <a:r>
              <a:rPr lang="en-GB" altLang="en-US" sz="2400" i="1" baseline="-25000">
                <a:solidFill>
                  <a:schemeClr val="accent2"/>
                </a:solidFill>
                <a:latin typeface="Times" panose="02020603050405020304" pitchFamily="18" charset="0"/>
              </a:rPr>
              <a:t>i</a:t>
            </a:r>
            <a:r>
              <a:rPr lang="en-GB" altLang="en-US" sz="2400"/>
              <a:t>. </a:t>
            </a:r>
          </a:p>
          <a:p>
            <a:pPr eaLnBrk="1" hangingPunct="1">
              <a:spcBef>
                <a:spcPct val="25000"/>
              </a:spcBef>
            </a:pPr>
            <a:r>
              <a:rPr lang="en-GB" altLang="en-US" sz="2400"/>
              <a:t>Elements in a tuple are often called fields. </a:t>
            </a:r>
          </a:p>
          <a:p>
            <a:pPr eaLnBrk="1" hangingPunct="1">
              <a:spcBef>
                <a:spcPct val="25000"/>
              </a:spcBef>
            </a:pPr>
            <a:r>
              <a:rPr lang="en-GB" altLang="en-US" sz="2400"/>
              <a:t>A special null value indicates that a field does not contain any value.</a:t>
            </a:r>
            <a:r>
              <a:rPr lang="de-DE" altLang="en-US" sz="2400"/>
              <a:t> </a:t>
            </a:r>
            <a:endParaRPr lang="en-GB"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56792"/>
            <a:ext cx="4648200" cy="5040560"/>
          </a:xfrm>
        </p:spPr>
        <p:txBody>
          <a:bodyPr>
            <a:normAutofit fontScale="77500" lnSpcReduction="20000"/>
          </a:bodyPr>
          <a:lstStyle/>
          <a:p>
            <a:pPr eaLnBrk="1" fontAlgn="auto" hangingPunct="1">
              <a:spcAft>
                <a:spcPts val="0"/>
              </a:spcAft>
              <a:buClr>
                <a:schemeClr val="accent6">
                  <a:lumMod val="40000"/>
                  <a:lumOff val="60000"/>
                </a:schemeClr>
              </a:buClr>
              <a:buSzPct val="70000"/>
              <a:buFont typeface="Wingdings" pitchFamily="2" charset="2"/>
              <a:buChar char=""/>
              <a:defRPr/>
            </a:pPr>
            <a:r>
              <a:rPr lang="en-US" dirty="0"/>
              <a:t>S</a:t>
            </a:r>
            <a:r>
              <a:rPr lang="en-US" dirty="0">
                <a:ea typeface="+mn-ea"/>
                <a:cs typeface="+mn-cs"/>
              </a:rPr>
              <a:t>tructured collection of data stored for use by one or more applications</a:t>
            </a:r>
          </a:p>
          <a:p>
            <a:pPr eaLnBrk="1" fontAlgn="auto" hangingPunct="1">
              <a:spcAft>
                <a:spcPts val="0"/>
              </a:spcAft>
              <a:buClr>
                <a:schemeClr val="accent6">
                  <a:lumMod val="40000"/>
                  <a:lumOff val="60000"/>
                </a:schemeClr>
              </a:buClr>
              <a:buSzPct val="70000"/>
              <a:buFont typeface="Wingdings" pitchFamily="2" charset="2"/>
              <a:buChar char=""/>
              <a:defRPr/>
            </a:pPr>
            <a:endParaRPr lang="en-US" dirty="0">
              <a:ea typeface="+mn-ea"/>
              <a:cs typeface="+mn-cs"/>
            </a:endParaRPr>
          </a:p>
          <a:p>
            <a:pPr eaLnBrk="1" fontAlgn="auto" hangingPunct="1">
              <a:spcAft>
                <a:spcPts val="0"/>
              </a:spcAft>
              <a:buClr>
                <a:schemeClr val="accent6">
                  <a:lumMod val="40000"/>
                  <a:lumOff val="60000"/>
                </a:schemeClr>
              </a:buClr>
              <a:buSzPct val="70000"/>
              <a:buFont typeface="Wingdings" pitchFamily="2" charset="2"/>
              <a:buChar char=""/>
              <a:defRPr/>
            </a:pPr>
            <a:r>
              <a:rPr lang="en-US" dirty="0"/>
              <a:t>C</a:t>
            </a:r>
            <a:r>
              <a:rPr lang="en-US" dirty="0">
                <a:ea typeface="+mn-ea"/>
                <a:cs typeface="+mn-cs"/>
              </a:rPr>
              <a:t>ontains the relationships between data items and groups of data items</a:t>
            </a:r>
          </a:p>
          <a:p>
            <a:pPr eaLnBrk="1" fontAlgn="auto" hangingPunct="1">
              <a:spcAft>
                <a:spcPts val="0"/>
              </a:spcAft>
              <a:buClr>
                <a:schemeClr val="accent6">
                  <a:lumMod val="40000"/>
                  <a:lumOff val="60000"/>
                </a:schemeClr>
              </a:buClr>
              <a:buSzPct val="70000"/>
              <a:buFont typeface="Wingdings" pitchFamily="2" charset="2"/>
              <a:buChar char=""/>
              <a:defRPr/>
            </a:pPr>
            <a:endParaRPr lang="en-US" dirty="0">
              <a:ea typeface="+mn-ea"/>
              <a:cs typeface="+mn-cs"/>
            </a:endParaRPr>
          </a:p>
          <a:p>
            <a:pPr eaLnBrk="1" fontAlgn="auto" hangingPunct="1">
              <a:spcAft>
                <a:spcPts val="0"/>
              </a:spcAft>
              <a:buClr>
                <a:schemeClr val="accent6">
                  <a:lumMod val="40000"/>
                  <a:lumOff val="60000"/>
                </a:schemeClr>
              </a:buClr>
              <a:buSzPct val="70000"/>
              <a:buFont typeface="Wingdings" pitchFamily="2" charset="2"/>
              <a:buChar char=""/>
              <a:defRPr/>
            </a:pPr>
            <a:r>
              <a:rPr lang="en-US" dirty="0"/>
              <a:t>C</a:t>
            </a:r>
            <a:r>
              <a:rPr lang="en-US" dirty="0">
                <a:ea typeface="+mn-ea"/>
                <a:cs typeface="+mn-cs"/>
              </a:rPr>
              <a:t>an sometimes contain sensitive data that needs to be secured</a:t>
            </a:r>
          </a:p>
          <a:p>
            <a:pPr marL="342900" lvl="2" indent="-342900" eaLnBrk="1" fontAlgn="auto" hangingPunct="1">
              <a:spcBef>
                <a:spcPts val="2000"/>
              </a:spcBef>
              <a:spcAft>
                <a:spcPts val="1200"/>
              </a:spcAft>
              <a:buClr>
                <a:schemeClr val="accent6">
                  <a:lumMod val="40000"/>
                  <a:lumOff val="60000"/>
                </a:schemeClr>
              </a:buClr>
              <a:buSzPct val="70000"/>
              <a:buNone/>
              <a:defRPr/>
            </a:pPr>
            <a:r>
              <a:rPr lang="en-US" sz="2400" dirty="0"/>
              <a:t>Q</a:t>
            </a:r>
            <a:r>
              <a:rPr lang="en-US" sz="2400" dirty="0">
                <a:ea typeface="+mn-ea"/>
              </a:rPr>
              <a:t>uery language</a:t>
            </a:r>
          </a:p>
          <a:p>
            <a:pPr lvl="2" eaLnBrk="1" fontAlgn="auto" hangingPunct="1">
              <a:spcBef>
                <a:spcPts val="0"/>
              </a:spcBef>
              <a:spcAft>
                <a:spcPts val="0"/>
              </a:spcAft>
              <a:buClr>
                <a:schemeClr val="accent6">
                  <a:lumMod val="40000"/>
                  <a:lumOff val="60000"/>
                </a:schemeClr>
              </a:buClr>
              <a:buSzPct val="70000"/>
              <a:buFont typeface="Wingdings" pitchFamily="2" charset="2"/>
              <a:buChar char=""/>
              <a:defRPr/>
            </a:pPr>
            <a:r>
              <a:rPr lang="en-US" sz="2054" dirty="0"/>
              <a:t>P</a:t>
            </a:r>
            <a:r>
              <a:rPr lang="en-US" sz="2054" dirty="0">
                <a:ea typeface="+mn-ea"/>
              </a:rPr>
              <a:t>rovides a uniform interface to the database for users and applications</a:t>
            </a:r>
          </a:p>
          <a:p>
            <a:pPr lvl="2" eaLnBrk="1" fontAlgn="auto" hangingPunct="1">
              <a:spcBef>
                <a:spcPts val="0"/>
              </a:spcBef>
              <a:spcAft>
                <a:spcPts val="0"/>
              </a:spcAft>
              <a:buClr>
                <a:schemeClr val="accent2"/>
              </a:buClr>
              <a:buFont typeface="Wingdings" pitchFamily="2" charset="2"/>
              <a:buChar char=""/>
              <a:defRPr/>
            </a:pPr>
            <a:endParaRPr lang="en-US" dirty="0">
              <a:ea typeface="+mn-ea"/>
            </a:endParaRPr>
          </a:p>
        </p:txBody>
      </p:sp>
      <p:graphicFrame>
        <p:nvGraphicFramePr>
          <p:cNvPr id="5" name="Diagram 4"/>
          <p:cNvGraphicFramePr/>
          <p:nvPr/>
        </p:nvGraphicFramePr>
        <p:xfrm>
          <a:off x="5105400" y="2438400"/>
          <a:ext cx="35814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2">
            <a:extLst>
              <a:ext uri="{FF2B5EF4-FFF2-40B4-BE49-F238E27FC236}">
                <a16:creationId xmlns:a16="http://schemas.microsoft.com/office/drawing/2014/main" id="{241A38D0-7B2C-E448-BB1F-DC689AC2224D}"/>
              </a:ext>
            </a:extLst>
          </p:cNvPr>
          <p:cNvSpPr>
            <a:spLocks noGrp="1" noChangeArrowheads="1"/>
          </p:cNvSpPr>
          <p:nvPr>
            <p:ph type="title"/>
          </p:nvPr>
        </p:nvSpPr>
        <p:spPr>
          <a:xfrm>
            <a:off x="1798638" y="260350"/>
            <a:ext cx="7345362" cy="792163"/>
          </a:xfrm>
        </p:spPr>
        <p:txBody>
          <a:bodyPr/>
          <a:lstStyle/>
          <a:p>
            <a:pPr eaLnBrk="1" hangingPunct="1"/>
            <a:r>
              <a:rPr lang="en-GB" altLang="en-US" dirty="0"/>
              <a:t>Relational Databases</a:t>
            </a:r>
          </a:p>
        </p:txBody>
      </p:sp>
    </p:spTree>
    <p:extLst>
      <p:ext uri="{BB962C8B-B14F-4D97-AF65-F5344CB8AC3E}">
        <p14:creationId xmlns:p14="http://schemas.microsoft.com/office/powerpoint/2010/main" val="1212631708"/>
      </p:ext>
    </p:extLst>
  </p:cSld>
  <p:clrMapOvr>
    <a:masterClrMapping/>
  </p:clrMapOvr>
  <p:transition spd="slow"/>
</p:sld>
</file>

<file path=ppt/theme/theme1.xml><?xml version="1.0" encoding="utf-8"?>
<a:theme xmlns:a="http://schemas.openxmlformats.org/drawingml/2006/main" name="2_Standarddesign">
  <a:themeElements>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3814</TotalTime>
  <Words>5585</Words>
  <Application>Microsoft Macintosh PowerPoint</Application>
  <PresentationFormat>Overhead</PresentationFormat>
  <Paragraphs>587</Paragraphs>
  <Slides>50</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Courier New</vt:lpstr>
      <vt:lpstr>Times</vt:lpstr>
      <vt:lpstr>Times New Roman</vt:lpstr>
      <vt:lpstr>Wingdings</vt:lpstr>
      <vt:lpstr>2_Standarddesign</vt:lpstr>
      <vt:lpstr>502049 – Introduction to Information Security</vt:lpstr>
      <vt:lpstr>Database Security</vt:lpstr>
      <vt:lpstr>Objectives</vt:lpstr>
      <vt:lpstr>Man-machine scale: DBsec</vt:lpstr>
      <vt:lpstr>Agenda</vt:lpstr>
      <vt:lpstr>DBsec: Attack Goals</vt:lpstr>
      <vt:lpstr>Design Requirements</vt:lpstr>
      <vt:lpstr>Relational Databases</vt:lpstr>
      <vt:lpstr>Relational Databases</vt:lpstr>
      <vt:lpstr>PowerPoint Presentation</vt:lpstr>
      <vt:lpstr>Relational Databases</vt:lpstr>
      <vt:lpstr>PowerPoint Presentation</vt:lpstr>
      <vt:lpstr>Relational Database Elements</vt:lpstr>
      <vt:lpstr>Types of Relations</vt:lpstr>
      <vt:lpstr>PowerPoint Presentation</vt:lpstr>
      <vt:lpstr>PowerPoint Presentation</vt:lpstr>
      <vt:lpstr>PowerPoint Presentation</vt:lpstr>
      <vt:lpstr>Database Keys</vt:lpstr>
      <vt:lpstr>Integrity Rules</vt:lpstr>
      <vt:lpstr>SQL</vt:lpstr>
      <vt:lpstr>SQL Security Model</vt:lpstr>
      <vt:lpstr>Granting &amp; Revoking Privileges</vt:lpstr>
      <vt:lpstr>Access Control through Views</vt:lpstr>
      <vt:lpstr>Advantages</vt:lpstr>
      <vt:lpstr>More Examples</vt:lpstr>
      <vt:lpstr>CHECK Option</vt:lpstr>
      <vt:lpstr>Disadvantages</vt:lpstr>
      <vt:lpstr>Statistical Database Security</vt:lpstr>
      <vt:lpstr>Security Challenge</vt:lpstr>
      <vt:lpstr>Attacks</vt:lpstr>
      <vt:lpstr>Example Relation</vt:lpstr>
      <vt:lpstr>Direct Attack</vt:lpstr>
      <vt:lpstr>Tracker Attacks</vt:lpstr>
      <vt:lpstr>Tracker Attack</vt:lpstr>
      <vt:lpstr>General Tracker</vt:lpstr>
      <vt:lpstr>Countermeasures</vt:lpstr>
      <vt:lpstr>Integration with Operating System</vt:lpstr>
      <vt:lpstr>Users isolated by O/S</vt:lpstr>
      <vt:lpstr>Integration with Operating System</vt:lpstr>
      <vt:lpstr>Users isolated by DBMS</vt:lpstr>
      <vt:lpstr>Privacy</vt:lpstr>
      <vt:lpstr>OECD Guidelines (1980)</vt:lpstr>
      <vt:lpstr>Basic Protection Principles</vt:lpstr>
      <vt:lpstr>Basic protection principles</vt:lpstr>
      <vt:lpstr>Basic Protection Principles</vt:lpstr>
      <vt:lpstr>Basic Protection Principles</vt:lpstr>
      <vt:lpstr>P3P</vt:lpstr>
      <vt:lpstr>P3P</vt:lpstr>
      <vt:lpstr>Comments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502049 – Introduction to Information Security</dc:title>
  <dc:creator>Huynh Ngoc Tu</dc:creator>
  <cp:lastModifiedBy>Huynh Ngoc Tu</cp:lastModifiedBy>
  <cp:revision>10</cp:revision>
  <dcterms:created xsi:type="dcterms:W3CDTF">2020-09-16T17:50:26Z</dcterms:created>
  <dcterms:modified xsi:type="dcterms:W3CDTF">2020-09-19T09:24:56Z</dcterms:modified>
</cp:coreProperties>
</file>