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92"/>
  </p:notesMasterIdLst>
  <p:handoutMasterIdLst>
    <p:handoutMasterId r:id="rId93"/>
  </p:handoutMasterIdLst>
  <p:sldIdLst>
    <p:sldId id="494" r:id="rId2"/>
    <p:sldId id="528" r:id="rId3"/>
    <p:sldId id="529" r:id="rId4"/>
    <p:sldId id="530" r:id="rId5"/>
    <p:sldId id="417" r:id="rId6"/>
    <p:sldId id="563" r:id="rId7"/>
    <p:sldId id="499" r:id="rId8"/>
    <p:sldId id="460" r:id="rId9"/>
    <p:sldId id="463" r:id="rId10"/>
    <p:sldId id="461" r:id="rId11"/>
    <p:sldId id="464" r:id="rId12"/>
    <p:sldId id="425" r:id="rId13"/>
    <p:sldId id="426" r:id="rId14"/>
    <p:sldId id="427" r:id="rId15"/>
    <p:sldId id="515" r:id="rId16"/>
    <p:sldId id="516" r:id="rId17"/>
    <p:sldId id="486" r:id="rId18"/>
    <p:sldId id="485" r:id="rId19"/>
    <p:sldId id="491" r:id="rId20"/>
    <p:sldId id="487" r:id="rId21"/>
    <p:sldId id="531" r:id="rId22"/>
    <p:sldId id="498" r:id="rId23"/>
    <p:sldId id="501" r:id="rId24"/>
    <p:sldId id="503" r:id="rId25"/>
    <p:sldId id="504" r:id="rId26"/>
    <p:sldId id="505" r:id="rId27"/>
    <p:sldId id="474" r:id="rId28"/>
    <p:sldId id="435" r:id="rId29"/>
    <p:sldId id="436" r:id="rId30"/>
    <p:sldId id="438" r:id="rId31"/>
    <p:sldId id="473" r:id="rId32"/>
    <p:sldId id="475" r:id="rId33"/>
    <p:sldId id="477" r:id="rId34"/>
    <p:sldId id="478" r:id="rId35"/>
    <p:sldId id="532" r:id="rId36"/>
    <p:sldId id="444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09" r:id="rId58"/>
    <p:sldId id="510" r:id="rId59"/>
    <p:sldId id="511" r:id="rId60"/>
    <p:sldId id="512" r:id="rId61"/>
    <p:sldId id="513" r:id="rId62"/>
    <p:sldId id="514" r:id="rId63"/>
    <p:sldId id="553" r:id="rId64"/>
    <p:sldId id="555" r:id="rId65"/>
    <p:sldId id="430" r:id="rId66"/>
    <p:sldId id="518" r:id="rId67"/>
    <p:sldId id="556" r:id="rId68"/>
    <p:sldId id="554" r:id="rId69"/>
    <p:sldId id="482" r:id="rId70"/>
    <p:sldId id="483" r:id="rId71"/>
    <p:sldId id="484" r:id="rId72"/>
    <p:sldId id="557" r:id="rId73"/>
    <p:sldId id="520" r:id="rId74"/>
    <p:sldId id="470" r:id="rId75"/>
    <p:sldId id="526" r:id="rId76"/>
    <p:sldId id="524" r:id="rId77"/>
    <p:sldId id="559" r:id="rId78"/>
    <p:sldId id="558" r:id="rId79"/>
    <p:sldId id="560" r:id="rId80"/>
    <p:sldId id="506" r:id="rId81"/>
    <p:sldId id="480" r:id="rId82"/>
    <p:sldId id="481" r:id="rId83"/>
    <p:sldId id="449" r:id="rId84"/>
    <p:sldId id="450" r:id="rId85"/>
    <p:sldId id="522" r:id="rId86"/>
    <p:sldId id="561" r:id="rId87"/>
    <p:sldId id="453" r:id="rId88"/>
    <p:sldId id="454" r:id="rId89"/>
    <p:sldId id="519" r:id="rId90"/>
    <p:sldId id="455" r:id="rId91"/>
  </p:sldIdLst>
  <p:sldSz cx="9144000" cy="6858000" type="overhead"/>
  <p:notesSz cx="9926638" cy="67976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990000"/>
    <a:srgbClr val="006666"/>
    <a:srgbClr val="339966"/>
    <a:srgbClr val="97FFE4"/>
    <a:srgbClr val="FF0000"/>
    <a:srgbClr val="F8817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 autoAdjust="0"/>
    <p:restoredTop sz="94618" autoAdjust="0"/>
  </p:normalViewPr>
  <p:slideViewPr>
    <p:cSldViewPr>
      <p:cViewPr varScale="1">
        <p:scale>
          <a:sx n="100" d="100"/>
          <a:sy n="100" d="100"/>
        </p:scale>
        <p:origin x="1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72EB8E7D-8BC3-4084-9497-570322CFD6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462B7CBA-A01F-40B6-9069-FABEC6E65D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7028" name="Rectangle 4">
            <a:extLst>
              <a:ext uri="{FF2B5EF4-FFF2-40B4-BE49-F238E27FC236}">
                <a16:creationId xmlns:a16="http://schemas.microsoft.com/office/drawing/2014/main" id="{75718FAE-3581-4ED0-B368-ADC0BC1A59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7029" name="Rectangle 5">
            <a:extLst>
              <a:ext uri="{FF2B5EF4-FFF2-40B4-BE49-F238E27FC236}">
                <a16:creationId xmlns:a16="http://schemas.microsoft.com/office/drawing/2014/main" id="{58365FEC-2335-473E-99DB-849EB90BD4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19C269-C1EB-4716-A20D-55CB8906A4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999756D-3AFC-428B-9E62-A37326AE5F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4FFA8DE-85AC-44E6-8396-5056430193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554D95D4-4F2D-4C7E-9C68-1C6604E4A9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28638"/>
            <a:ext cx="3424238" cy="256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A86F947-D720-482E-B374-8B80FD6A7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48025"/>
            <a:ext cx="7278688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D9C6E3A-4C25-4D6E-A126-9D6F8864E9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19850"/>
            <a:ext cx="43021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316D2A1-A5EE-4141-9E0F-FF2CFF02F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19850"/>
            <a:ext cx="43021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9FF0C2-8DA9-4073-AB4B-EAC9D2A67F7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A2F613C-6B28-4867-B384-3F1C24355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059729D-6B3E-4E4E-9D2B-9891228971DA}" type="slidenum">
              <a:rPr lang="de-DE" altLang="en-US" sz="1200" smtClean="0"/>
              <a:pPr/>
              <a:t>14</a:t>
            </a:fld>
            <a:endParaRPr lang="de-DE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D0306B6-28BB-4A27-908B-AE27A3875F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806529D-F5E4-4648-BB2C-D1F0066AD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28975"/>
            <a:ext cx="7275512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The URL may be passed to a second application that does not trust the first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12D2758-EC8C-4733-B7C2-1FF478F89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90A3F54-5A01-47ED-9BB1-140DA149F1CE}" type="slidenum">
              <a:rPr lang="de-DE" altLang="en-US" sz="1200" smtClean="0"/>
              <a:pPr/>
              <a:t>22</a:t>
            </a:fld>
            <a:endParaRPr lang="de-DE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6A93997-BC1B-456A-8D8B-59D23D87E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1967A4F-0021-4AC5-87A3-932E01D21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-0xCCCC: flip bits: 0x4444, add 1: 0x4445; 0x8000 +0x4445 = 0xC445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5F9D32F-EED7-4399-B4A9-92EAA374C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0BF0833-5B4C-4175-87C8-A7D86F2EE8FE}" type="slidenum">
              <a:rPr lang="de-DE" altLang="en-US" sz="1200" smtClean="0"/>
              <a:pPr/>
              <a:t>44</a:t>
            </a:fld>
            <a:endParaRPr lang="de-DE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869F323-137C-42BB-9DC3-0AD3E2104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1200" y="527050"/>
            <a:ext cx="3427413" cy="2570163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FEC4F3E-2CEA-41EE-B007-CB4BCFB23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2388" y="3248025"/>
            <a:ext cx="7281862" cy="302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Search in reverse order?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1516113-F354-4E79-B051-4D43F1DCE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BDFE32A-85DE-4EB3-8B05-5103979FF015}" type="slidenum">
              <a:rPr lang="de-DE" altLang="en-US" sz="1200" smtClean="0"/>
              <a:pPr/>
              <a:t>47</a:t>
            </a:fld>
            <a:endParaRPr lang="de-DE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408F323-5F7B-43EB-AEB4-C5DC4BC7E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1200" y="527050"/>
            <a:ext cx="3427413" cy="2570163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005F11A-7A5B-4A3E-9AD2-DC5516B5B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2388" y="3248025"/>
            <a:ext cx="7281862" cy="302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B691C252-2E19-464F-9D8A-74F3AB594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065A074-2882-440E-9F05-D0508D046DD5}" type="slidenum">
              <a:rPr lang="de-DE" altLang="en-US" sz="1200" smtClean="0"/>
              <a:pPr/>
              <a:t>79</a:t>
            </a:fld>
            <a:endParaRPr lang="de-DE" altLang="en-US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2F74AD1-BC6C-4109-99C6-74457DE91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4375" y="530225"/>
            <a:ext cx="3422650" cy="2566988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431249D-E703-4F50-B948-5A7707E68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49613"/>
            <a:ext cx="7275512" cy="3017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Looking for Unicode characters: http://www.unicode.org/charts/</a:t>
            </a:r>
          </a:p>
          <a:p>
            <a:r>
              <a:rPr lang="en-GB" altLang="en-US"/>
              <a:t>http://www.khngai.com/chinese/charmap/tblgbk.php?page=0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2BDB6C27-9530-4839-9B5E-66705F93BB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6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7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ogoTDT-banquyen">
            <a:extLst>
              <a:ext uri="{FF2B5EF4-FFF2-40B4-BE49-F238E27FC236}">
                <a16:creationId xmlns:a16="http://schemas.microsoft.com/office/drawing/2014/main" id="{32DD4B3F-445E-4BBF-9118-D1E71121B3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00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865C51C0-4337-4419-8647-7D2CEC212C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84" y="260648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9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19CB8855-2378-4CBC-AD15-89310EADAB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72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603E5FA1-54BB-4991-AA36-154623365D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81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3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TDT-banquyen">
            <a:extLst>
              <a:ext uri="{FF2B5EF4-FFF2-40B4-BE49-F238E27FC236}">
                <a16:creationId xmlns:a16="http://schemas.microsoft.com/office/drawing/2014/main" id="{9674F48E-550A-4425-9EAE-D674D3A8C8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395" y="234852"/>
            <a:ext cx="730701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4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78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60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91FA73-88AE-4712-976F-A44AE67D4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02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B020B0-4ACF-4FC2-88E8-BF53F4CA2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D4781367-AE94-4676-ABFD-1620E0B09DD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1196975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Chapter 6: </a:t>
            </a:r>
            <a:fld id="{937FB0FA-CAB9-48AD-8177-A7739C1D490E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34E7CD80-FD8E-43A5-A661-F1965F9AEA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453188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34F50-E34B-4353-9BD8-E2545ED55151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01-2020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55567-E3A5-419D-A121-F1986C1F6609}"/>
              </a:ext>
            </a:extLst>
          </p:cNvPr>
          <p:cNvSpPr txBox="1"/>
          <p:nvPr userDrawn="1"/>
        </p:nvSpPr>
        <p:spPr>
          <a:xfrm>
            <a:off x="2411413" y="6503214"/>
            <a:ext cx="4608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502049–Introduction to information security</a:t>
            </a:r>
            <a:endParaRPr lang="en-US" sz="1600" b="1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0" r:id="rId5"/>
    <p:sldLayoutId id="214748369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nguyenngoctu@tdtu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sonline.georgetown.edu/programs/masters-technology-management/resources/top-threats-to-information-technology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115888"/>
            <a:ext cx="5368925" cy="792162"/>
          </a:xfrm>
        </p:spPr>
        <p:txBody>
          <a:bodyPr/>
          <a:lstStyle/>
          <a:p>
            <a:pPr algn="ctr" eaLnBrk="1" hangingPunct="1"/>
            <a:r>
              <a:rPr lang="en-US" altLang="en-US"/>
              <a:t>502049 – Introduction to Information Security</a:t>
            </a: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507" y="4149080"/>
            <a:ext cx="4824536" cy="178365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dirty="0"/>
              <a:t>Ngoc-Tu Huynh, PhD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huynhngoctu@tdtu.edu.vn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1AF20EB5-F344-469A-BB52-8E13E3E3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57313"/>
            <a:ext cx="2232248" cy="26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84784"/>
            <a:ext cx="450811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kern="0" dirty="0"/>
              <a:t>Chapter 6:</a:t>
            </a:r>
            <a:br>
              <a:rPr lang="en-GB" altLang="en-US" kern="0" dirty="0"/>
            </a:br>
            <a:r>
              <a:rPr lang="en-GB" altLang="en-US" dirty="0"/>
              <a:t>Software Security</a:t>
            </a:r>
            <a:endParaRPr lang="de-DE" altLang="en-US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/>
          <p:nvPr/>
        </p:nvCxnSpPr>
        <p:spPr bwMode="auto">
          <a:xfrm>
            <a:off x="29189" y="3949977"/>
            <a:ext cx="59401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7CF1D56-6EEF-4CBA-9CEF-3DD1E9548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Dangers of Abstraction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B9BEF6D-4939-4B95-BB94-605EE820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Software security problems typically arise when concrete implementation and the abstract intuition diverge.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We will explore a few examples: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Address (location)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Character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Integer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Variable (buffer overflows)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Double-linked list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Atomic transaction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16BE6BD-4857-437D-B326-7F2087B7D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Input Validation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DC63D74-233D-4802-AB1F-9DCB157D8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An application wants to give users access only to files in directory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A/B/C/</a:t>
            </a:r>
            <a:r>
              <a:rPr lang="en-GB" altLang="en-US" sz="2400"/>
              <a:t>.</a:t>
            </a:r>
            <a:endParaRPr lang="en-GB" altLang="en-US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cs typeface="Courier New" panose="02070309020205020404" pitchFamily="49" charset="0"/>
              </a:rPr>
              <a:t>Users enter filename as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input</a:t>
            </a:r>
            <a:r>
              <a:rPr lang="en-GB" altLang="en-US" sz="2400">
                <a:cs typeface="Courier New" panose="02070309020205020404" pitchFamily="49" charset="0"/>
              </a:rPr>
              <a:t>; full file name constructed as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A/B/C/input</a:t>
            </a:r>
            <a:r>
              <a:rPr lang="en-GB" altLang="en-US" sz="2400">
                <a:cs typeface="Courier New" panose="02070309020205020404" pitchFamily="49" charset="0"/>
              </a:rPr>
              <a:t>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cs typeface="Courier New" panose="02070309020205020404" pitchFamily="49" charset="0"/>
              </a:rPr>
              <a:t>Attack: use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GB" altLang="en-US" sz="240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GB" altLang="en-US" sz="2400">
                <a:cs typeface="Courier New" panose="02070309020205020404" pitchFamily="49" charset="0"/>
              </a:rPr>
              <a:t>a few times to step up to root directory first; e.g. get password file with input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/../../../../etc/passwd</a:t>
            </a:r>
            <a:r>
              <a:rPr lang="en-GB" altLang="en-US" sz="2400">
                <a:cs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cs typeface="Courier New" panose="02070309020205020404" pitchFamily="49" charset="0"/>
              </a:rPr>
              <a:t>Count</a:t>
            </a:r>
            <a:r>
              <a:rPr lang="en-GB" altLang="en-US" sz="2400"/>
              <a:t>ermeasure: </a:t>
            </a:r>
            <a:r>
              <a:rPr lang="en-GB" altLang="en-US" sz="2400">
                <a:solidFill>
                  <a:schemeClr val="accent2"/>
                </a:solidFill>
              </a:rPr>
              <a:t>input validation</a:t>
            </a:r>
            <a:r>
              <a:rPr lang="en-GB" altLang="en-US" sz="2400"/>
              <a:t>, filter out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GB" altLang="en-US" sz="2400">
                <a:cs typeface="Courier New" panose="02070309020205020404" pitchFamily="49" charset="0"/>
              </a:rPr>
              <a:t> </a:t>
            </a:r>
            <a:r>
              <a:rPr lang="en-GB" altLang="en-US" sz="2400"/>
              <a:t>(but as you will see in a moment, life is not that easy).</a:t>
            </a:r>
          </a:p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Do not trust your inputs.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DBA3C00-4390-4F2D-A0E9-403C1E0C8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0225" y="252413"/>
            <a:ext cx="5543550" cy="703262"/>
          </a:xfrm>
        </p:spPr>
        <p:txBody>
          <a:bodyPr/>
          <a:lstStyle/>
          <a:p>
            <a:pPr eaLnBrk="1" hangingPunct="1"/>
            <a:r>
              <a:rPr lang="en-GB" altLang="en-US"/>
              <a:t>Unicode Characters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DAFC9F5-2B81-4380-96F8-0C40C3AB8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840288"/>
          </a:xfrm>
        </p:spPr>
        <p:txBody>
          <a:bodyPr/>
          <a:lstStyle/>
          <a:p>
            <a:pPr eaLnBrk="1" hangingPunct="1"/>
            <a:r>
              <a:rPr lang="en-GB" altLang="en-US" sz="2400"/>
              <a:t>UTF-8 encoding of Unicode characters [RFC 2279]</a:t>
            </a:r>
          </a:p>
          <a:p>
            <a:pPr eaLnBrk="1" hangingPunct="1"/>
            <a:r>
              <a:rPr lang="en-GB" altLang="en-US" sz="2400"/>
              <a:t>Multi-byte UTF-8 formats: a character has more than one representation</a:t>
            </a:r>
          </a:p>
          <a:p>
            <a:pPr eaLnBrk="1" hangingPunct="1"/>
            <a:r>
              <a:rPr lang="en-GB" altLang="en-US" sz="2400"/>
              <a:t>Example: “/”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  			</a:t>
            </a:r>
            <a:r>
              <a:rPr lang="en-GB" altLang="en-US" sz="2400">
                <a:solidFill>
                  <a:schemeClr val="accent2"/>
                </a:solidFill>
              </a:rPr>
              <a:t>format</a:t>
            </a:r>
            <a:r>
              <a:rPr lang="en-GB" altLang="en-US" sz="2400"/>
              <a:t>		</a:t>
            </a:r>
            <a:r>
              <a:rPr lang="en-GB" altLang="en-US" sz="2400">
                <a:solidFill>
                  <a:schemeClr val="accent2"/>
                </a:solidFill>
              </a:rPr>
              <a:t>binary</a:t>
            </a:r>
            <a:r>
              <a:rPr lang="en-GB" altLang="en-US" sz="2400"/>
              <a:t>		</a:t>
            </a:r>
            <a:r>
              <a:rPr lang="en-GB" altLang="en-US" sz="2400">
                <a:solidFill>
                  <a:schemeClr val="accent2"/>
                </a:solidFill>
              </a:rPr>
              <a:t>hex</a:t>
            </a:r>
          </a:p>
          <a:p>
            <a:pPr eaLnBrk="1" hangingPunct="1"/>
            <a:r>
              <a:rPr lang="en-GB" altLang="en-US" sz="2400"/>
              <a:t>1 byte	0xxx xxxx	0010 1111	2F</a:t>
            </a:r>
          </a:p>
          <a:p>
            <a:pPr eaLnBrk="1" hangingPunct="1"/>
            <a:r>
              <a:rPr lang="en-GB" altLang="en-US" sz="2400"/>
              <a:t>2 byte	110x xxxx 	1100 0000	C0	 			10xx xxxx	1010 1111	AF</a:t>
            </a:r>
          </a:p>
          <a:p>
            <a:pPr eaLnBrk="1" hangingPunct="1"/>
            <a:r>
              <a:rPr lang="en-GB" altLang="en-US" sz="2400"/>
              <a:t>3 byte	1110 xxxx 	1110 0000	E0	 			10xx xxxx	1000 0000	80	 			10xx xxxx	1010 1111	AF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6E6587A-BA09-4CBF-802E-DD28C5095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Exploit “Unicode bug”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C277B68-A7ED-4514-B7D2-578BFEBF5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3988" cy="47688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GB" altLang="en-US" sz="2400"/>
              <a:t>Vulnerability in Microsoft IIS; URL starting with </a:t>
            </a:r>
            <a:r>
              <a:rPr lang="en-GB" altLang="en-US" sz="2400">
                <a:solidFill>
                  <a:schemeClr val="accent2"/>
                </a:solidFill>
              </a:rPr>
              <a:t>{IPaddress}/scripts/..%c0%af../winnt/system32/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Translated to directory </a:t>
            </a:r>
            <a:r>
              <a:rPr lang="en-GB" altLang="en-US" sz="2400">
                <a:solidFill>
                  <a:schemeClr val="accent2"/>
                </a:solidFill>
              </a:rPr>
              <a:t>C:\winnt\system32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The </a:t>
            </a:r>
            <a:r>
              <a:rPr lang="en-GB" altLang="en-US" sz="2000">
                <a:solidFill>
                  <a:schemeClr val="accent2"/>
                </a:solidFill>
              </a:rPr>
              <a:t>/scripts/</a:t>
            </a:r>
            <a:r>
              <a:rPr lang="en-GB" altLang="en-US" sz="2000"/>
              <a:t> directory is usually </a:t>
            </a:r>
            <a:r>
              <a:rPr lang="en-GB" altLang="en-US" sz="2000">
                <a:solidFill>
                  <a:schemeClr val="accent2"/>
                </a:solidFill>
              </a:rPr>
              <a:t>C:\inetpub\scripts</a:t>
            </a:r>
            <a:r>
              <a:rPr lang="en-GB" altLang="en-US" sz="2000"/>
              <a:t> 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Because </a:t>
            </a:r>
            <a:r>
              <a:rPr lang="en-GB" altLang="en-US" sz="2000">
                <a:solidFill>
                  <a:schemeClr val="accent2"/>
                </a:solidFill>
              </a:rPr>
              <a:t>%c0%af</a:t>
            </a:r>
            <a:r>
              <a:rPr lang="en-GB" altLang="en-US" sz="2000"/>
              <a:t> is the 2 byte UTF-8 encoding of </a:t>
            </a:r>
            <a:r>
              <a:rPr lang="en-GB" altLang="en-US" sz="2000">
                <a:solidFill>
                  <a:schemeClr val="accent2"/>
                </a:solidFill>
              </a:rPr>
              <a:t>/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..%c0%af../</a:t>
            </a:r>
            <a:r>
              <a:rPr lang="en-GB" altLang="en-US" sz="2000"/>
              <a:t> becomes </a:t>
            </a:r>
            <a:r>
              <a:rPr lang="en-GB" altLang="en-US" sz="2000">
                <a:solidFill>
                  <a:schemeClr val="accent2"/>
                </a:solidFill>
              </a:rPr>
              <a:t>../../</a:t>
            </a:r>
            <a:r>
              <a:rPr lang="en-GB" altLang="en-US" sz="2000"/>
              <a:t>  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../../</a:t>
            </a:r>
            <a:r>
              <a:rPr lang="en-GB" altLang="en-US" sz="2000"/>
              <a:t> steps up two levels in the directory</a:t>
            </a:r>
            <a:endParaRPr lang="en-GB" altLang="en-US" sz="20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IIS did not filter illegal Unicode representations using multi-byte UTF-8 formats for single byte characters.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D4C8961-BB23-4F67-AC66-231358360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Double Decode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AF46429-6A4F-43E7-83BA-AC18170BB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69582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GB" altLang="en-US" sz="2400"/>
              <a:t>Consider URL starting with </a:t>
            </a:r>
            <a:r>
              <a:rPr lang="en-GB" altLang="en-US" sz="2400">
                <a:solidFill>
                  <a:schemeClr val="accent2"/>
                </a:solidFill>
              </a:rPr>
              <a:t>{addr.}/scripts/..%25%32%66../winnt/system32/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This URL is decoded to </a:t>
            </a:r>
            <a:r>
              <a:rPr lang="en-GB" altLang="en-US" sz="2400">
                <a:solidFill>
                  <a:schemeClr val="accent2"/>
                </a:solidFill>
              </a:rPr>
              <a:t>{addr.}/scripts/..%2f../winnt/system32/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Convert %25</a:t>
            </a:r>
            <a:r>
              <a:rPr lang="en-GB" altLang="en-US" sz="2000">
                <a:solidFill>
                  <a:srgbClr val="CC0000"/>
                </a:solidFill>
              </a:rPr>
              <a:t>%32</a:t>
            </a:r>
            <a:r>
              <a:rPr lang="en-GB" altLang="en-US" sz="2000">
                <a:solidFill>
                  <a:srgbClr val="008000"/>
                </a:solidFill>
              </a:rPr>
              <a:t>%66</a:t>
            </a:r>
            <a:r>
              <a:rPr lang="en-GB" altLang="en-US" sz="2000">
                <a:solidFill>
                  <a:srgbClr val="003399"/>
                </a:solidFill>
              </a:rPr>
              <a:t> </a:t>
            </a:r>
            <a:r>
              <a:rPr lang="en-GB" altLang="en-US" sz="2000">
                <a:solidFill>
                  <a:schemeClr val="accent2"/>
                </a:solidFill>
              </a:rPr>
              <a:t>to Unicode</a:t>
            </a:r>
            <a:r>
              <a:rPr lang="en-GB" altLang="en-US" sz="2000">
                <a:solidFill>
                  <a:srgbClr val="003399"/>
                </a:solidFill>
              </a:rPr>
              <a:t>: 			</a:t>
            </a:r>
            <a:r>
              <a:rPr lang="en-GB" altLang="en-US" sz="2000">
                <a:solidFill>
                  <a:schemeClr val="accent2"/>
                </a:solidFill>
              </a:rPr>
              <a:t>00100101</a:t>
            </a:r>
            <a:r>
              <a:rPr lang="en-GB" altLang="en-US" sz="2000">
                <a:solidFill>
                  <a:srgbClr val="003399"/>
                </a:solidFill>
              </a:rPr>
              <a:t> </a:t>
            </a:r>
            <a:r>
              <a:rPr lang="en-GB" altLang="en-US" sz="2000">
                <a:solidFill>
                  <a:srgbClr val="CC0000"/>
                </a:solidFill>
              </a:rPr>
              <a:t>00110010</a:t>
            </a:r>
            <a:r>
              <a:rPr lang="en-GB" altLang="en-US" sz="2000">
                <a:solidFill>
                  <a:srgbClr val="003399"/>
                </a:solidFill>
              </a:rPr>
              <a:t> </a:t>
            </a:r>
            <a:r>
              <a:rPr lang="en-GB" altLang="en-US" sz="2000">
                <a:solidFill>
                  <a:srgbClr val="008000"/>
                </a:solidFill>
              </a:rPr>
              <a:t>01100110</a:t>
            </a:r>
            <a:r>
              <a:rPr lang="en-GB" altLang="en-US" sz="2000">
                <a:solidFill>
                  <a:srgbClr val="003399"/>
                </a:solidFill>
              </a:rPr>
              <a:t> </a:t>
            </a:r>
            <a:r>
              <a:rPr lang="en-GB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GB" altLang="en-US" sz="2000">
                <a:solidFill>
                  <a:srgbClr val="003399"/>
                </a:solidFill>
                <a:sym typeface="Symbol" panose="05050102010706020507" pitchFamily="18" charset="2"/>
              </a:rPr>
              <a:t> </a:t>
            </a:r>
            <a:r>
              <a:rPr lang="en-GB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%</a:t>
            </a:r>
            <a:r>
              <a:rPr lang="en-GB" altLang="en-US" sz="200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GB" altLang="en-US" sz="2000">
                <a:solidFill>
                  <a:srgbClr val="008000"/>
                </a:solidFill>
                <a:sym typeface="Symbol" panose="05050102010706020507" pitchFamily="18" charset="2"/>
              </a:rPr>
              <a:t>f  </a:t>
            </a:r>
            <a:r>
              <a:rPr lang="en-GB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( = /)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If the URL is decoded a second time, it gets translated to directory </a:t>
            </a:r>
            <a:r>
              <a:rPr lang="en-GB" altLang="en-US" sz="2400">
                <a:solidFill>
                  <a:schemeClr val="accent2"/>
                </a:solidFill>
              </a:rPr>
              <a:t>C:\winnt\system32</a:t>
            </a:r>
          </a:p>
          <a:p>
            <a:pPr eaLnBrk="1" hangingPunct="1">
              <a:spcBef>
                <a:spcPct val="30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Beware of mistranslations (between levels of abstraction) that change the meaning of texts.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DE366D1-50DC-4FD4-9A99-FB80F8935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Unix </a:t>
            </a:r>
            <a:r>
              <a:rPr lang="en-GB" altLang="en-US" i="1"/>
              <a:t>rlogin</a:t>
            </a:r>
            <a:r>
              <a:rPr lang="en-GB" altLang="en-US"/>
              <a:t> 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CAD67233-9E02-4FDF-AA2B-ACF19E5C01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Unix </a:t>
            </a:r>
            <a:r>
              <a:rPr lang="en-GB" altLang="en-US" sz="2400" i="1"/>
              <a:t>login </a:t>
            </a:r>
            <a:r>
              <a:rPr lang="en-GB" altLang="en-US" sz="2400"/>
              <a:t>command: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b="1">
                <a:latin typeface="Courier New" panose="02070309020205020404" pitchFamily="49" charset="0"/>
              </a:rPr>
              <a:t>login [[-p] [-h&lt;host&gt;] [[-f]&lt;user&gt;]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b="1">
                <a:latin typeface="Courier New" panose="02070309020205020404" pitchFamily="49" charset="0"/>
              </a:rPr>
              <a:t>-f</a:t>
            </a:r>
            <a:r>
              <a:rPr lang="en-GB" altLang="en-US" sz="2000"/>
              <a:t> option “forces” log in: user is not asked for password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Unix </a:t>
            </a:r>
            <a:r>
              <a:rPr lang="en-GB" altLang="en-US" sz="2400" i="1"/>
              <a:t>rlogin</a:t>
            </a:r>
            <a:r>
              <a:rPr lang="en-GB" altLang="en-US" sz="2400"/>
              <a:t> command for remote login: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b="1">
                <a:latin typeface="Courier New" panose="02070309020205020404" pitchFamily="49" charset="0"/>
              </a:rPr>
              <a:t>rlogin [-l&lt;user&gt;] &lt;machine&gt;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The </a:t>
            </a:r>
            <a:r>
              <a:rPr lang="en-GB" altLang="en-US" sz="2000" i="1"/>
              <a:t>rlogin</a:t>
            </a:r>
            <a:r>
              <a:rPr lang="en-GB" altLang="en-US" sz="2000"/>
              <a:t> daemon sends a login request for </a:t>
            </a:r>
            <a:r>
              <a:rPr lang="en-GB" altLang="en-US" sz="2000" i="1"/>
              <a:t>&lt;user&gt;</a:t>
            </a:r>
            <a:r>
              <a:rPr lang="en-GB" altLang="en-US" sz="2000"/>
              <a:t> to </a:t>
            </a:r>
            <a:r>
              <a:rPr lang="en-GB" altLang="en-US" sz="2000" i="1"/>
              <a:t>&lt;machine&gt;</a:t>
            </a:r>
            <a:endParaRPr lang="en-GB" altLang="en-US" sz="20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 (some versions of Linux, AIX):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CC0000"/>
                </a:solidFill>
              </a:rPr>
              <a:t>% rlogin -l -froot &lt;machine&gt;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Results in forced login as root at the designated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CC0000"/>
                </a:solidFill>
              </a:rPr>
              <a:t>% login -froot &lt;machine&gt;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7B5F7E2-1686-4DCA-8D2E-FF6EC6334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Unix rlogin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9EFD693-F035-402D-A1F5-D1FFD0AAB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Problem: Composition of two commands.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Each command on its own is not vulnerable.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However, </a:t>
            </a:r>
            <a:r>
              <a:rPr lang="en-GB" altLang="en-US" sz="2400" i="1"/>
              <a:t>rlogin</a:t>
            </a:r>
            <a:r>
              <a:rPr lang="en-GB" altLang="en-US" sz="2400"/>
              <a:t> does not check whether the “username” has special properties when passed to </a:t>
            </a:r>
            <a:r>
              <a:rPr lang="en-GB" altLang="en-US" sz="2400" i="1"/>
              <a:t>login.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724B9D5-B33C-4BF8-B0F6-88B23EB89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Programming with Integers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08C573F-AA10-4C79-A54A-F8F8E2799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 mathematics integers form an infinite set.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On a computer systems, integers are represented in binary.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The representation of an integer is a binary string of fixed length (</a:t>
            </a:r>
            <a:r>
              <a:rPr lang="en-GB" altLang="en-US" sz="2400">
                <a:solidFill>
                  <a:schemeClr val="accent2"/>
                </a:solidFill>
              </a:rPr>
              <a:t>precision</a:t>
            </a:r>
            <a:r>
              <a:rPr lang="en-GB" altLang="en-US" sz="2400"/>
              <a:t>), so there is only a finite number of “integers”.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Programming languages: signed &amp; unsigned integers, short &amp; long (&amp; long long) integers, 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AE62C3-3B4E-41B8-979A-4A837CF31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What will happen here?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C31B6BA-D0A7-40E7-A6D8-D2FF3A6A3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68538" y="2051050"/>
            <a:ext cx="3598862" cy="2995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b="1">
                <a:latin typeface="Courier New" panose="02070309020205020404" pitchFamily="49" charset="0"/>
              </a:rPr>
              <a:t>int i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b="1">
                <a:latin typeface="Courier New" panose="02070309020205020404" pitchFamily="49" charset="0"/>
              </a:rPr>
              <a:t>while (i &gt; 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b="1">
                <a:latin typeface="Courier New" panose="02070309020205020404" pitchFamily="49" charset="0"/>
              </a:rPr>
              <a:t>i = i * 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27FEA4A-B470-45D3-82D8-40F058C3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Computing with Integers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BE19D87-A7CD-4F18-8487-447E163AE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8101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Unsigned 8-bit integers</a:t>
            </a:r>
          </a:p>
          <a:p>
            <a:pPr lvl="1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/>
              <a:t>   </a:t>
            </a:r>
            <a:r>
              <a:rPr lang="en-GB" altLang="en-US" sz="2000">
                <a:solidFill>
                  <a:srgbClr val="CC0000"/>
                </a:solidFill>
              </a:rPr>
              <a:t>255 + 1 =     0 		16 </a:t>
            </a:r>
            <a:r>
              <a:rPr lang="en-GB" altLang="en-US" sz="2000">
                <a:solidFill>
                  <a:srgbClr val="CC0000"/>
                </a:solidFill>
                <a:sym typeface="Symbol" panose="05050102010706020507" pitchFamily="18" charset="2"/>
              </a:rPr>
              <a:t> </a:t>
            </a:r>
            <a:r>
              <a:rPr lang="en-GB" altLang="en-US" sz="2000">
                <a:solidFill>
                  <a:srgbClr val="CC0000"/>
                </a:solidFill>
              </a:rPr>
              <a:t>17 = 16</a:t>
            </a:r>
          </a:p>
          <a:p>
            <a:pPr lvl="1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rgbClr val="CC0000"/>
                </a:solidFill>
              </a:rPr>
              <a:t>	    0 – 1 = 255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Signed 8-bit integers</a:t>
            </a:r>
          </a:p>
          <a:p>
            <a:pPr lvl="1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/>
              <a:t>	</a:t>
            </a:r>
            <a:r>
              <a:rPr lang="en-GB" altLang="en-US" sz="2000">
                <a:solidFill>
                  <a:srgbClr val="CC0000"/>
                </a:solidFill>
              </a:rPr>
              <a:t>127 + 1 = -128		-128/-1 = -1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 mathematics: </a:t>
            </a:r>
            <a:r>
              <a:rPr lang="en-GB" altLang="en-US" sz="2400">
                <a:solidFill>
                  <a:schemeClr val="accent2"/>
                </a:solidFill>
              </a:rPr>
              <a:t>a + b </a:t>
            </a:r>
            <a:r>
              <a:rPr lang="en-GB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GB" altLang="en-US" sz="2400">
                <a:solidFill>
                  <a:schemeClr val="accent2"/>
                </a:solidFill>
              </a:rPr>
              <a:t>a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for</a:t>
            </a:r>
            <a:r>
              <a:rPr lang="en-GB" altLang="en-US" sz="2400">
                <a:solidFill>
                  <a:schemeClr val="accent2"/>
                </a:solidFill>
              </a:rPr>
              <a:t> b </a:t>
            </a:r>
            <a:r>
              <a:rPr lang="en-GB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GB" altLang="en-US" sz="2400">
                <a:solidFill>
                  <a:schemeClr val="accent2"/>
                </a:solidFill>
              </a:rPr>
              <a:t>0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As you can see, such obvious “facts” are no longer true.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BCBABA-F861-4235-8047-683FFEDFE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Secure Software</a:t>
            </a:r>
            <a:endParaRPr lang="de-DE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BB2312A-C9B2-44D5-AF2D-9B41EB7C3F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5354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Software is secure if it can handle intentionally malformed input; the attacker picks (the probability distribution of) the inputs.</a:t>
            </a:r>
            <a:endParaRPr lang="en-US" altLang="en-US" sz="2400"/>
          </a:p>
          <a:p>
            <a:pPr eaLnBrk="1" hangingPunct="1">
              <a:spcBef>
                <a:spcPct val="25000"/>
              </a:spcBef>
              <a:buClr>
                <a:srgbClr val="990000"/>
              </a:buClr>
            </a:pPr>
            <a:r>
              <a:rPr lang="en-GB" altLang="en-US" sz="2400">
                <a:solidFill>
                  <a:srgbClr val="990000"/>
                </a:solidFill>
              </a:rPr>
              <a:t>Secure software: Protect the integrity of the runtime system.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Secure software </a:t>
            </a:r>
            <a:r>
              <a:rPr lang="en-GB" altLang="en-US" sz="2400">
                <a:cs typeface="Arial" panose="020B0604020202020204" pitchFamily="34" charset="0"/>
              </a:rPr>
              <a:t>≠</a:t>
            </a:r>
            <a:r>
              <a:rPr lang="en-GB" altLang="en-US" sz="2400"/>
              <a:t> software with security features.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Networking software is a popular target: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400"/>
              <a:t>Intended to receive external input.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400"/>
              <a:t>May construct instructions dynamically from input.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400"/>
              <a:t>May involve low level manipulations of buffers.</a:t>
            </a:r>
            <a:endParaRPr lang="de-DE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229B22A-2E83-434D-B8D7-9D381CF06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Two’s Complement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8BFDED3-BA48-49CD-862C-A9D45F1E6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Signed integers are usually represented as </a:t>
            </a:r>
            <a:r>
              <a:rPr lang="en-GB" altLang="en-US" sz="2400">
                <a:solidFill>
                  <a:schemeClr val="accent2"/>
                </a:solidFill>
              </a:rPr>
              <a:t>2’s complement numbers</a:t>
            </a:r>
            <a:r>
              <a:rPr lang="en-GB" altLang="en-US" sz="2400"/>
              <a:t>.</a:t>
            </a:r>
            <a:endParaRPr lang="en-GB" altLang="en-US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Most significant bit (</a:t>
            </a:r>
            <a:r>
              <a:rPr lang="en-GB" altLang="en-US" sz="2400">
                <a:solidFill>
                  <a:schemeClr val="accent2"/>
                </a:solidFill>
              </a:rPr>
              <a:t>sign bit</a:t>
            </a:r>
            <a:r>
              <a:rPr lang="en-GB" altLang="en-US" sz="2400"/>
              <a:t>) indicates the sign of the integer: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If sign bit is zero, the number is positive.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If sign bit is one, the number is negative.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Positive numbers given in normal binary representation.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Negative numbers are represented as the binary number that when added to a positive number of the same magnitude equals zero.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9D86AE3-D96E-4DBA-AD8C-96048E778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Code Example 2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EA1A7A9-D40F-4CD2-9154-51BA055E3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7772400" cy="868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OS kernel system-call handler; checks string lengths to defend against buffer overruns.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52514F95-29D7-4A96-A8CB-6E25CCA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565400"/>
            <a:ext cx="62611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342900" indent="-342900"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char buf[128];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combine(char *s1, size_t len1,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		  char *s2, size_t len2)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if (len1 + len2 + 1 &lt;= sizeof(buf))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strncpy(buf, s1, len1);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strncat(buf, s2, len2);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E79E64F3-1A51-4F06-BBE4-E38530CB4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453188"/>
            <a:ext cx="502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Example from Markus Kuhn’s lecture notes</a:t>
            </a:r>
          </a:p>
        </p:txBody>
      </p:sp>
      <p:sp>
        <p:nvSpPr>
          <p:cNvPr id="419846" name="AutoShape 6">
            <a:extLst>
              <a:ext uri="{FF2B5EF4-FFF2-40B4-BE49-F238E27FC236}">
                <a16:creationId xmlns:a16="http://schemas.microsoft.com/office/drawing/2014/main" id="{A5A45A83-49A5-4F1B-B7EF-84E1AB8A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133600"/>
            <a:ext cx="3311525" cy="360363"/>
          </a:xfrm>
          <a:prstGeom prst="wedgeRoundRectCallout">
            <a:avLst>
              <a:gd name="adj1" fmla="val -39741"/>
              <a:gd name="adj2" fmla="val 171588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len1 &lt; sizeof(buf)</a:t>
            </a:r>
            <a:endParaRPr lang="en-GB" altLang="en-US" sz="20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419847" name="AutoShape 7">
            <a:extLst>
              <a:ext uri="{FF2B5EF4-FFF2-40B4-BE49-F238E27FC236}">
                <a16:creationId xmlns:a16="http://schemas.microsoft.com/office/drawing/2014/main" id="{DCC2EB4B-3A1E-472E-AC23-5CA9BB58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2638425"/>
            <a:ext cx="3132137" cy="393700"/>
          </a:xfrm>
          <a:prstGeom prst="wedgeRoundRectCallout">
            <a:avLst>
              <a:gd name="adj1" fmla="val -55778"/>
              <a:gd name="adj2" fmla="val 137500"/>
              <a:gd name="adj3" fmla="val 16667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len2 = 0xffffffff</a:t>
            </a:r>
          </a:p>
        </p:txBody>
      </p:sp>
      <p:sp>
        <p:nvSpPr>
          <p:cNvPr id="419848" name="AutoShape 8">
            <a:extLst>
              <a:ext uri="{FF2B5EF4-FFF2-40B4-BE49-F238E27FC236}">
                <a16:creationId xmlns:a16="http://schemas.microsoft.com/office/drawing/2014/main" id="{7CD3246B-3214-48A2-B7AA-FBFFD7A2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92600"/>
            <a:ext cx="3455988" cy="720725"/>
          </a:xfrm>
          <a:prstGeom prst="wedgeRoundRectCallout">
            <a:avLst>
              <a:gd name="adj1" fmla="val -81282"/>
              <a:gd name="adj2" fmla="val -7753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len2</a:t>
            </a:r>
            <a:r>
              <a:rPr lang="en-GB" altLang="en-US" sz="2000" b="1">
                <a:latin typeface="Courier New" panose="02070309020205020404" pitchFamily="49" charset="0"/>
              </a:rPr>
              <a:t> + 1 = </a:t>
            </a:r>
            <a:r>
              <a:rPr lang="en-GB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2</a:t>
            </a:r>
            <a:r>
              <a:rPr lang="en-GB" altLang="en-US" sz="2000" b="1" baseline="30000">
                <a:solidFill>
                  <a:srgbClr val="CC0000"/>
                </a:solidFill>
                <a:latin typeface="Courier New" panose="02070309020205020404" pitchFamily="49" charset="0"/>
              </a:rPr>
              <a:t>32</a:t>
            </a:r>
            <a:r>
              <a:rPr lang="en-GB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-1</a:t>
            </a:r>
            <a:r>
              <a:rPr lang="en-GB" altLang="en-US" sz="2000" b="1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</a:rPr>
              <a:t>+ 1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         = </a:t>
            </a:r>
            <a:r>
              <a:rPr lang="en-GB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0</a:t>
            </a:r>
            <a:r>
              <a:rPr lang="en-GB" altLang="en-US" sz="2000" b="1">
                <a:latin typeface="Courier New" panose="02070309020205020404" pitchFamily="49" charset="0"/>
              </a:rPr>
              <a:t> mod 2</a:t>
            </a:r>
            <a:r>
              <a:rPr lang="en-GB" altLang="en-US" sz="2000" b="1" baseline="30000">
                <a:latin typeface="Courier New" panose="02070309020205020404" pitchFamily="49" charset="0"/>
              </a:rPr>
              <a:t>32</a:t>
            </a:r>
          </a:p>
        </p:txBody>
      </p:sp>
      <p:sp>
        <p:nvSpPr>
          <p:cNvPr id="419849" name="AutoShape 9">
            <a:extLst>
              <a:ext uri="{FF2B5EF4-FFF2-40B4-BE49-F238E27FC236}">
                <a16:creationId xmlns:a16="http://schemas.microsoft.com/office/drawing/2014/main" id="{1DE51332-DC15-444B-BF52-5EF921D2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084763"/>
            <a:ext cx="3529013" cy="574675"/>
          </a:xfrm>
          <a:prstGeom prst="wedgeRoundRectCallout">
            <a:avLst>
              <a:gd name="adj1" fmla="val -39921"/>
              <a:gd name="adj2" fmla="val -108565"/>
              <a:gd name="adj3" fmla="val 16667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strncat</a:t>
            </a:r>
            <a:r>
              <a:rPr lang="en-GB" altLang="en-US" sz="2800">
                <a:solidFill>
                  <a:srgbClr val="CC0000"/>
                </a:solidFill>
                <a:latin typeface="Times" panose="02020603050405020304" pitchFamily="18" charset="0"/>
              </a:rPr>
              <a:t> </a:t>
            </a:r>
            <a:r>
              <a:rPr lang="en-GB" altLang="en-US" sz="2000">
                <a:solidFill>
                  <a:srgbClr val="CC0000"/>
                </a:solidFill>
              </a:rPr>
              <a:t>will be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6" grpId="0" animBg="1"/>
      <p:bldP spid="419847" grpId="0" animBg="1"/>
      <p:bldP spid="419848" grpId="0" animBg="1"/>
      <p:bldP spid="4198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EC7005F-9059-430C-9EE3-4941DD07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Array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DAA79FA6-77DC-4E77-B873-139304542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417353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You are given an array starting at memory location </a:t>
            </a:r>
            <a:r>
              <a:rPr lang="en-GB" altLang="en-US" sz="2400">
                <a:solidFill>
                  <a:schemeClr val="accent2"/>
                </a:solidFill>
              </a:rPr>
              <a:t>0xBBBB </a:t>
            </a:r>
            <a:r>
              <a:rPr lang="en-GB" altLang="en-US" sz="2400"/>
              <a:t>(on a 16-bit machine)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Array elements are single words.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Which index do you write to so that memory location </a:t>
            </a:r>
            <a:r>
              <a:rPr lang="en-GB" altLang="en-US" sz="2400">
                <a:solidFill>
                  <a:schemeClr val="accent2"/>
                </a:solidFill>
              </a:rPr>
              <a:t>0x8000 </a:t>
            </a:r>
            <a:r>
              <a:rPr lang="en-GB" altLang="en-US" sz="2400"/>
              <a:t>is overwritten?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You also must check lower bounds for array indices.</a:t>
            </a: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FD000A14-F29F-4221-BD2E-F95035B60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0113" y="1700213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6F71DC0A-6580-4246-BEEA-D98F265FA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1700213"/>
            <a:ext cx="1331912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5C2D81D-2C95-4F4C-9818-C155BEE8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058988"/>
            <a:ext cx="1331912" cy="2174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AD43F5C9-AC94-47C5-A13E-569D108DE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8788" y="42926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C57A049E-9137-46D6-AFE9-8C04242B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924175"/>
            <a:ext cx="1331912" cy="13684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DBE52214-6C69-464B-8CA4-495D3688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276475"/>
            <a:ext cx="1331912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728312BC-2A9C-438E-B96E-43507EB1E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492375"/>
            <a:ext cx="1331912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FB5D9F0D-753D-47B0-8DCE-04F1D494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708275"/>
            <a:ext cx="1331912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base</a:t>
            </a:r>
            <a:endParaRPr lang="en-US" altLang="en-US" sz="1800"/>
          </a:p>
        </p:txBody>
      </p:sp>
      <p:sp>
        <p:nvSpPr>
          <p:cNvPr id="34828" name="Rectangle 14">
            <a:extLst>
              <a:ext uri="{FF2B5EF4-FFF2-40B4-BE49-F238E27FC236}">
                <a16:creationId xmlns:a16="http://schemas.microsoft.com/office/drawing/2014/main" id="{26DDC192-AEBE-4B86-9B2E-253098B75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3429000"/>
            <a:ext cx="1331912" cy="215900"/>
          </a:xfrm>
          <a:prstGeom prst="rect">
            <a:avLst/>
          </a:prstGeom>
          <a:solidFill>
            <a:srgbClr val="F881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34829" name="Text Box 15">
            <a:extLst>
              <a:ext uri="{FF2B5EF4-FFF2-40B4-BE49-F238E27FC236}">
                <a16:creationId xmlns:a16="http://schemas.microsoft.com/office/drawing/2014/main" id="{8B343400-6C7B-4AC3-9DAD-0761FD6C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2620963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0xBBBB</a:t>
            </a:r>
          </a:p>
        </p:txBody>
      </p:sp>
      <p:sp>
        <p:nvSpPr>
          <p:cNvPr id="34830" name="Text Box 16">
            <a:extLst>
              <a:ext uri="{FF2B5EF4-FFF2-40B4-BE49-F238E27FC236}">
                <a16:creationId xmlns:a16="http://schemas.microsoft.com/office/drawing/2014/main" id="{F9D3CD93-8214-47AA-A6DB-6257BA23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3319463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0x8000</a:t>
            </a:r>
          </a:p>
        </p:txBody>
      </p:sp>
      <p:cxnSp>
        <p:nvCxnSpPr>
          <p:cNvPr id="381969" name="AutoShape 17">
            <a:extLst>
              <a:ext uri="{FF2B5EF4-FFF2-40B4-BE49-F238E27FC236}">
                <a16:creationId xmlns:a16="http://schemas.microsoft.com/office/drawing/2014/main" id="{255B29FA-EB68-45F8-9277-C3BFA56D5A93}"/>
              </a:ext>
            </a:extLst>
          </p:cNvPr>
          <p:cNvCxnSpPr>
            <a:cxnSpLocks noChangeShapeType="1"/>
            <a:stCxn id="34827" idx="3"/>
            <a:endCxn id="34828" idx="3"/>
          </p:cNvCxnSpPr>
          <p:nvPr/>
        </p:nvCxnSpPr>
        <p:spPr bwMode="auto">
          <a:xfrm>
            <a:off x="7473950" y="2816225"/>
            <a:ext cx="1588" cy="720725"/>
          </a:xfrm>
          <a:prstGeom prst="bentConnector3">
            <a:avLst>
              <a:gd name="adj1" fmla="val 14300005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1970" name="Text Box 18">
            <a:extLst>
              <a:ext uri="{FF2B5EF4-FFF2-40B4-BE49-F238E27FC236}">
                <a16:creationId xmlns:a16="http://schemas.microsoft.com/office/drawing/2014/main" id="{9FA331BC-A798-4FAB-BE01-15725AD8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924175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0xC445</a:t>
            </a:r>
          </a:p>
        </p:txBody>
      </p:sp>
      <p:sp>
        <p:nvSpPr>
          <p:cNvPr id="381972" name="Text Box 20">
            <a:extLst>
              <a:ext uri="{FF2B5EF4-FFF2-40B4-BE49-F238E27FC236}">
                <a16:creationId xmlns:a16="http://schemas.microsoft.com/office/drawing/2014/main" id="{CFEDF738-9001-4DE1-AAF1-EDBA5796B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70288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32768</a:t>
            </a:r>
          </a:p>
        </p:txBody>
      </p:sp>
      <p:sp>
        <p:nvSpPr>
          <p:cNvPr id="381973" name="Text Box 21">
            <a:extLst>
              <a:ext uri="{FF2B5EF4-FFF2-40B4-BE49-F238E27FC236}">
                <a16:creationId xmlns:a16="http://schemas.microsoft.com/office/drawing/2014/main" id="{3EE03AEE-EABF-4389-8D18-866321679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141663"/>
            <a:ext cx="903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-15291</a:t>
            </a:r>
          </a:p>
        </p:txBody>
      </p:sp>
      <p:sp>
        <p:nvSpPr>
          <p:cNvPr id="381974" name="Text Box 22">
            <a:extLst>
              <a:ext uri="{FF2B5EF4-FFF2-40B4-BE49-F238E27FC236}">
                <a16:creationId xmlns:a16="http://schemas.microsoft.com/office/drawing/2014/main" id="{88150F66-7694-48C4-A0C8-C0E6368B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2852738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48059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0" grpId="0"/>
      <p:bldP spid="381972" grpId="0"/>
      <p:bldP spid="381973" grpId="0"/>
      <p:bldP spid="3819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C0678A9-154C-49D5-83B4-A7C7C2659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Canonicalization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6F4785E-D940-4DAA-B399-1A6F336D3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Canonicalization: the process that determines how various equivalent forms of a name are resolved to a single standard name.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The single standard name is also known as the </a:t>
            </a:r>
            <a:r>
              <a:rPr lang="en-GB" altLang="en-US" sz="2400">
                <a:solidFill>
                  <a:schemeClr val="accent2"/>
                </a:solidFill>
              </a:rPr>
              <a:t>canonical name</a:t>
            </a:r>
            <a:r>
              <a:rPr lang="en-GB" altLang="en-US" sz="2400"/>
              <a:t>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 general, an issue whenever an object has different but equivalent representations;</a:t>
            </a:r>
          </a:p>
          <a:p>
            <a:pPr lvl="1" eaLnBrk="1" hangingPunct="1">
              <a:spcBef>
                <a:spcPct val="35000"/>
              </a:spcBef>
            </a:pPr>
            <a:r>
              <a:rPr lang="en-GB" altLang="en-US" sz="2000"/>
              <a:t>Example: XML documents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Canonicalization must be </a:t>
            </a:r>
            <a:r>
              <a:rPr lang="en-GB" altLang="en-US" sz="2400">
                <a:solidFill>
                  <a:schemeClr val="accent2"/>
                </a:solidFill>
              </a:rPr>
              <a:t>idempotent</a:t>
            </a:r>
            <a:r>
              <a:rPr lang="en-GB" altLang="en-US" sz="240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034ADBD-1C83-4E46-8876-AFB9E0D13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Napster File Filtering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650C49D-DB15-4FA6-89DF-0ABD962DB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Napster was ordered by court to block access to certain songs.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Napster implemented a filter that blocked downloads based on the name of the song.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Napster users found a way around by using variations of the name of songs.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This is a particularly difficult problem because the users decide which names are equivalent.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96BF6BF-3047-4015-B343-52E7EEC5E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Case-sensitive?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A9CC7CB-E3BF-42C3-94E6-7B3F3096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Security mechanism is case sensitive: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MYFILE is different from MyFile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File system is case-insensitive: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MYFILE is the same as MyFile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Permissions are defined for one version of the name only: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Attacker requests access to another version.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The security mechanism grants the request.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The file system gives access to the resource that should have been protected.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Vulnerability in Apache web server with HFS+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B512896-39E4-46FE-9049-DFA599254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Directory Traversal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FBCEA93-406F-4DBC-A390-66BC9A104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An application may try to keep users in a specific directory.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Attack: walk out of the directory using </a:t>
            </a:r>
            <a:r>
              <a:rPr lang="en-GB" altLang="en-US" sz="2400">
                <a:solidFill>
                  <a:schemeClr val="accent2"/>
                </a:solidFill>
              </a:rPr>
              <a:t>../</a:t>
            </a:r>
            <a:r>
              <a:rPr lang="en-GB" altLang="en-US" sz="2400"/>
              <a:t>; attack may try to hide “..” by using alternative UTF-8 encodings.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Relative file names: system starts from a list of predefined directories to look for the file.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Attack: put malicious code in a directory that is searched before the directory used by the application being attacked.</a:t>
            </a:r>
          </a:p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Don’t filter for patterns, filter for results.</a:t>
            </a:r>
            <a:endParaRPr lang="en-GB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57CD552-E5BB-4E64-B9BF-CDF6D8013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Memory configuration</a:t>
            </a:r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2B6D6A1-39D8-405C-848E-24AA7286A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5699125" cy="446563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Stack: contains return address, local variables and function arguments; relatively easy to decide in advance where a particular buffer will be placed on the stack.</a:t>
            </a:r>
          </a:p>
          <a:p>
            <a:pPr eaLnBrk="1" hangingPunct="1">
              <a:spcBef>
                <a:spcPct val="25000"/>
              </a:spcBef>
            </a:pPr>
            <a:endParaRPr lang="en-GB" altLang="en-US" sz="700"/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Heap: dynamically allocated memory; more difficult but not impossible to decide in advance where a particular buffer will be placed on the heap.</a:t>
            </a:r>
            <a:endParaRPr lang="en-US" altLang="en-US" sz="2400"/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1546009B-E48F-46E6-BE9F-BB2CA6977D04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171575"/>
            <a:ext cx="2470150" cy="4875213"/>
            <a:chOff x="3923" y="738"/>
            <a:chExt cx="1556" cy="3071"/>
          </a:xfrm>
        </p:grpSpPr>
        <p:sp>
          <p:nvSpPr>
            <p:cNvPr id="40965" name="Rectangle 5">
              <a:extLst>
                <a:ext uri="{FF2B5EF4-FFF2-40B4-BE49-F238E27FC236}">
                  <a16:creationId xmlns:a16="http://schemas.microsoft.com/office/drawing/2014/main" id="{BFA1C67F-B59D-437A-A3C3-1BF982A3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1061"/>
              <a:ext cx="1134" cy="24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40966" name="Rectangle 6">
              <a:extLst>
                <a:ext uri="{FF2B5EF4-FFF2-40B4-BE49-F238E27FC236}">
                  <a16:creationId xmlns:a16="http://schemas.microsoft.com/office/drawing/2014/main" id="{8D65B8AD-1175-448D-97CA-53CD21986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1061"/>
              <a:ext cx="1134" cy="49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40967" name="Rectangle 7">
              <a:extLst>
                <a:ext uri="{FF2B5EF4-FFF2-40B4-BE49-F238E27FC236}">
                  <a16:creationId xmlns:a16="http://schemas.microsoft.com/office/drawing/2014/main" id="{8C1D4162-3BBC-4CBC-9971-E871BB89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3283"/>
              <a:ext cx="1134" cy="227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40968" name="Rectangle 8">
              <a:extLst>
                <a:ext uri="{FF2B5EF4-FFF2-40B4-BE49-F238E27FC236}">
                  <a16:creationId xmlns:a16="http://schemas.microsoft.com/office/drawing/2014/main" id="{567071F4-6FB0-409F-B4F4-6DA529DC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830"/>
              <a:ext cx="1134" cy="227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40969" name="Rectangle 9">
              <a:extLst>
                <a:ext uri="{FF2B5EF4-FFF2-40B4-BE49-F238E27FC236}">
                  <a16:creationId xmlns:a16="http://schemas.microsoft.com/office/drawing/2014/main" id="{41D23CA8-B517-4E02-AED2-C40104623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3102"/>
              <a:ext cx="1134" cy="18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40970" name="Rectangle 10">
              <a:extLst>
                <a:ext uri="{FF2B5EF4-FFF2-40B4-BE49-F238E27FC236}">
                  <a16:creationId xmlns:a16="http://schemas.microsoft.com/office/drawing/2014/main" id="{0CC72289-D11C-46BD-874F-1549F7987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603"/>
              <a:ext cx="1134" cy="1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40971" name="Text Box 11">
              <a:extLst>
                <a:ext uri="{FF2B5EF4-FFF2-40B4-BE49-F238E27FC236}">
                  <a16:creationId xmlns:a16="http://schemas.microsoft.com/office/drawing/2014/main" id="{1D12F7F4-AABC-4F95-A879-67492F0BC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" y="738"/>
              <a:ext cx="5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stack</a:t>
              </a:r>
              <a:endParaRPr lang="en-US" altLang="en-US" sz="2400"/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F2846901-0DD2-447C-8F37-45FF25BA9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3521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heap</a:t>
              </a:r>
              <a:endParaRPr lang="en-US" altLang="en-US" sz="2400"/>
            </a:p>
          </p:txBody>
        </p: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2E4F2EFA-C922-4EC5-905F-5EA4F1855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1570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Text Box 14">
              <a:extLst>
                <a:ext uri="{FF2B5EF4-FFF2-40B4-BE49-F238E27FC236}">
                  <a16:creationId xmlns:a16="http://schemas.microsoft.com/office/drawing/2014/main" id="{C9612980-2E65-4D8D-98B3-EB563F2D4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" y="2069"/>
              <a:ext cx="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memory</a:t>
              </a:r>
              <a:endParaRPr lang="en-US" altLang="en-US" sz="2400"/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id="{A9E4028F-5812-46B9-A109-B8AB650BA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" y="333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0000</a:t>
              </a:r>
              <a:endParaRPr lang="en-US" altLang="en-US" sz="1800"/>
            </a:p>
          </p:txBody>
        </p:sp>
        <p:sp>
          <p:nvSpPr>
            <p:cNvPr id="40976" name="Text Box 16">
              <a:extLst>
                <a:ext uri="{FF2B5EF4-FFF2-40B4-BE49-F238E27FC236}">
                  <a16:creationId xmlns:a16="http://schemas.microsoft.com/office/drawing/2014/main" id="{767862B2-2766-4FB0-A321-B338FF3E4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026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FFFF</a:t>
              </a:r>
              <a:endParaRPr lang="en-US" altLang="en-US" sz="18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0338D6F-9771-4C0E-B242-2E7DA236C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Variables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C8578CC-46B4-4A10-BCC4-876D00AEF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Buffer</a:t>
            </a:r>
            <a:r>
              <a:rPr lang="en-GB" altLang="en-US" sz="2400"/>
              <a:t>: concrete implementation of a </a:t>
            </a:r>
            <a:r>
              <a:rPr lang="en-GB" altLang="en-US" sz="2400">
                <a:solidFill>
                  <a:schemeClr val="accent2"/>
                </a:solidFill>
              </a:rPr>
              <a:t>variable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If the value assigned to a variable exceeds the size of the allocated buffer, memory locations not allocated to this variable are overwritten.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If the memory location overwritten had been allocated to some other variable, the value of that other variable is changed.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Depending on circumstances, an attacker can change the value of a sensitive variable </a:t>
            </a:r>
            <a:r>
              <a:rPr lang="en-GB" altLang="en-US" sz="2400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by assigning a deliberately malformed value to some other variable </a:t>
            </a:r>
            <a:r>
              <a:rPr lang="en-GB" altLang="en-US" sz="2400">
                <a:solidFill>
                  <a:schemeClr val="accent2"/>
                </a:solidFill>
              </a:rPr>
              <a:t>B</a:t>
            </a:r>
            <a:r>
              <a:rPr lang="en-GB" altLang="en-US" sz="240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6732265-3F3B-4B87-AA58-3F7C0D437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Buffer Overruns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B10E283-2989-4AC6-9B53-DEA4C3527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95825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Unintentional buffer overruns</a:t>
            </a:r>
            <a:r>
              <a:rPr lang="en-GB" altLang="en-US" sz="2400"/>
              <a:t> crash software, and have been a focus for reliability testing.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Intentional buffer overruns</a:t>
            </a:r>
            <a:r>
              <a:rPr lang="en-GB" altLang="en-US" sz="2400"/>
              <a:t> are a concern if an attacker can modify security relevant data. 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Attractive targets are return addresses (specify the next piece of code to be executed) and security settings.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In languages like C or C++ the programmer allocates and de-allocates memory.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Type-safe languages like Java guarantee that memory management is ‘error-free’.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77AF847-3C92-4DE3-8EA4-80F534847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Security &amp; Reliability</a:t>
            </a:r>
            <a:endParaRPr lang="de-DE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438AC91-C8CB-45C6-9ACA-12A149E83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335462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Reliability deals with accidental failures: Failures are assumed to occur according to some </a:t>
            </a:r>
            <a:r>
              <a:rPr lang="en-GB" altLang="en-US" sz="2400">
                <a:solidFill>
                  <a:schemeClr val="accent2"/>
                </a:solidFill>
              </a:rPr>
              <a:t>given probability distribution. </a:t>
            </a:r>
          </a:p>
          <a:p>
            <a:pPr eaLnBrk="1" hangingPunct="1">
              <a:spcBef>
                <a:spcPct val="35000"/>
              </a:spcBef>
              <a:buClr>
                <a:srgbClr val="990000"/>
              </a:buClr>
            </a:pPr>
            <a:r>
              <a:rPr lang="en-GB" altLang="en-US" sz="2400">
                <a:solidFill>
                  <a:srgbClr val="990000"/>
                </a:solidFill>
              </a:rPr>
              <a:t>The probabilities for failures is given first, then the protection mechanisms are constructed.</a:t>
            </a:r>
            <a:r>
              <a:rPr lang="en-GB" altLang="en-US" sz="2400">
                <a:solidFill>
                  <a:srgbClr val="CC0000"/>
                </a:solidFill>
              </a:rPr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make software more reliable, it is tested against typical usage patterns: </a:t>
            </a:r>
            <a:r>
              <a:rPr lang="en-GB" altLang="en-US" sz="2400">
                <a:solidFill>
                  <a:schemeClr val="accent2"/>
                </a:solidFill>
              </a:rPr>
              <a:t>“It does not matter how many bugs there are, it matters how often they are triggered”.</a:t>
            </a:r>
            <a:endParaRPr lang="de-DE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D41A71A-9A8D-4B81-AED8-9FF24BB26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Buffer Overrun (1980s)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4AD6503-868F-45A4-AAAD-5CD3B3F34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sz="2400"/>
              <a:t>Login in one version of Digital’s VMS operating system: to log in to a particular machine, enter 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chemeClr val="accent2"/>
                </a:solidFill>
              </a:rPr>
              <a:t>username/DEVICE =&lt;machine&gt;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The length of the argument ‘machine’ was not checked; a device name of more than 132 bytes overwrote the privilege mask of the process started by login; users could thus set their own privileges.</a:t>
            </a:r>
            <a:endParaRPr lang="en-GB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58E4B19-A224-4ACB-B31F-52C5C802E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System Stack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F32C432-4D57-455E-A343-51655531C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Function call: </a:t>
            </a:r>
            <a:r>
              <a:rPr lang="en-GB" altLang="en-US" sz="2400">
                <a:solidFill>
                  <a:schemeClr val="accent2"/>
                </a:solidFill>
              </a:rPr>
              <a:t>stack frame</a:t>
            </a:r>
            <a:r>
              <a:rPr lang="en-GB" altLang="en-US" sz="2400"/>
              <a:t> containing function arguments, return address, statically allocated buffers pushed on the stack.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When the call returns, execution continues at the return address specified.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Stack usually starts at the top of memory and grows downwards.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Layout of stack frames is reasonably predictable.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BFFCED7-FDEC-467B-B7A9-E4B26F08D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Stack Frame – Layout </a:t>
            </a:r>
          </a:p>
        </p:txBody>
      </p:sp>
      <p:grpSp>
        <p:nvGrpSpPr>
          <p:cNvPr id="46083" name="Group 3">
            <a:extLst>
              <a:ext uri="{FF2B5EF4-FFF2-40B4-BE49-F238E27FC236}">
                <a16:creationId xmlns:a16="http://schemas.microsoft.com/office/drawing/2014/main" id="{6A40B749-9A0E-4EFA-87D4-A48321222550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773238"/>
            <a:ext cx="2449512" cy="3600450"/>
            <a:chOff x="793" y="1117"/>
            <a:chExt cx="1543" cy="2268"/>
          </a:xfrm>
        </p:grpSpPr>
        <p:sp>
          <p:nvSpPr>
            <p:cNvPr id="46086" name="Rectangle 4">
              <a:extLst>
                <a:ext uri="{FF2B5EF4-FFF2-40B4-BE49-F238E27FC236}">
                  <a16:creationId xmlns:a16="http://schemas.microsoft.com/office/drawing/2014/main" id="{F46B28CA-9B5E-44B2-96AF-F72B03350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17"/>
              <a:ext cx="1543" cy="3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argument </a:t>
              </a:r>
              <a:r>
                <a:rPr lang="en-GB" altLang="en-US" sz="2400" i="1"/>
                <a:t>n</a:t>
              </a:r>
            </a:p>
          </p:txBody>
        </p:sp>
        <p:sp>
          <p:nvSpPr>
            <p:cNvPr id="46087" name="Rectangle 5">
              <a:extLst>
                <a:ext uri="{FF2B5EF4-FFF2-40B4-BE49-F238E27FC236}">
                  <a16:creationId xmlns:a16="http://schemas.microsoft.com/office/drawing/2014/main" id="{56D59746-AA87-4A7A-911B-46FCF2C22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434"/>
              <a:ext cx="1543" cy="3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b="1"/>
                <a:t>.</a:t>
              </a:r>
            </a:p>
            <a:p>
              <a:pPr algn="ctr">
                <a:lnSpc>
                  <a:spcPct val="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b="1"/>
                <a:t>.</a:t>
              </a:r>
            </a:p>
            <a:p>
              <a:pPr algn="ctr">
                <a:lnSpc>
                  <a:spcPct val="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b="1"/>
                <a:t>.</a:t>
              </a:r>
            </a:p>
          </p:txBody>
        </p:sp>
        <p:sp>
          <p:nvSpPr>
            <p:cNvPr id="46088" name="Rectangle 6">
              <a:extLst>
                <a:ext uri="{FF2B5EF4-FFF2-40B4-BE49-F238E27FC236}">
                  <a16:creationId xmlns:a16="http://schemas.microsoft.com/office/drawing/2014/main" id="{803D8B94-A82D-4F9A-B191-883489B7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752"/>
              <a:ext cx="1543" cy="3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argument 1</a:t>
              </a:r>
            </a:p>
          </p:txBody>
        </p:sp>
        <p:sp>
          <p:nvSpPr>
            <p:cNvPr id="46089" name="Rectangle 7">
              <a:extLst>
                <a:ext uri="{FF2B5EF4-FFF2-40B4-BE49-F238E27FC236}">
                  <a16:creationId xmlns:a16="http://schemas.microsoft.com/office/drawing/2014/main" id="{AC8BEB72-CEA5-443F-B03F-19F59CFEC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704"/>
              <a:ext cx="1543" cy="6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local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variables</a:t>
              </a:r>
            </a:p>
          </p:txBody>
        </p:sp>
        <p:sp>
          <p:nvSpPr>
            <p:cNvPr id="46090" name="Rectangle 8">
              <a:extLst>
                <a:ext uri="{FF2B5EF4-FFF2-40B4-BE49-F238E27FC236}">
                  <a16:creationId xmlns:a16="http://schemas.microsoft.com/office/drawing/2014/main" id="{19B9A821-330C-48FC-8EF4-37268F8B6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87"/>
              <a:ext cx="1543" cy="3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saved EBP</a:t>
              </a:r>
            </a:p>
          </p:txBody>
        </p:sp>
        <p:sp>
          <p:nvSpPr>
            <p:cNvPr id="46091" name="Rectangle 9">
              <a:extLst>
                <a:ext uri="{FF2B5EF4-FFF2-40B4-BE49-F238E27FC236}">
                  <a16:creationId xmlns:a16="http://schemas.microsoft.com/office/drawing/2014/main" id="{80266D31-605D-4AA7-A2CB-634433C2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70"/>
              <a:ext cx="1543" cy="3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saved EIP</a:t>
              </a:r>
            </a:p>
          </p:txBody>
        </p:sp>
      </p:grpSp>
      <p:sp>
        <p:nvSpPr>
          <p:cNvPr id="46084" name="AutoShape 10">
            <a:extLst>
              <a:ext uri="{FF2B5EF4-FFF2-40B4-BE49-F238E27FC236}">
                <a16:creationId xmlns:a16="http://schemas.microsoft.com/office/drawing/2014/main" id="{8FAB5F5A-9841-4684-BAEB-51034AE3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916113"/>
            <a:ext cx="3744912" cy="936625"/>
          </a:xfrm>
          <a:prstGeom prst="wedgeRoundRectCallout">
            <a:avLst>
              <a:gd name="adj1" fmla="val -86921"/>
              <a:gd name="adj2" fmla="val 12644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extended instruction pointer (return address)</a:t>
            </a:r>
          </a:p>
        </p:txBody>
      </p:sp>
      <p:sp>
        <p:nvSpPr>
          <p:cNvPr id="46085" name="AutoShape 11">
            <a:extLst>
              <a:ext uri="{FF2B5EF4-FFF2-40B4-BE49-F238E27FC236}">
                <a16:creationId xmlns:a16="http://schemas.microsoft.com/office/drawing/2014/main" id="{23CE96CC-6A2C-4533-B525-DB6FB19F4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005263"/>
            <a:ext cx="3673475" cy="1728787"/>
          </a:xfrm>
          <a:prstGeom prst="wedgeRoundRectCallout">
            <a:avLst>
              <a:gd name="adj1" fmla="val -89713"/>
              <a:gd name="adj2" fmla="val -452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extended base pointer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(reference point for relative addressing)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a.k.a. frame pointer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3E2E5B7-514A-41A8-9D38-1ECFC31D4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Stack-based Overflows</a:t>
            </a:r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DD6BBD9-8AC9-43E2-A250-495EB6023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2608262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Find a buffer on the runtime stack of a privileged program that can overflow the return address.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Overwrite the return address with the start address of the code you want to execute.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Your code is now privileged too.</a:t>
            </a:r>
            <a:endParaRPr lang="en-US" altLang="en-US" sz="2400"/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6A41598B-96C4-4BCB-BE6D-3636061A0E5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3862388"/>
            <a:ext cx="1943100" cy="2087562"/>
            <a:chOff x="1292" y="2614"/>
            <a:chExt cx="1224" cy="1315"/>
          </a:xfrm>
        </p:grpSpPr>
        <p:sp>
          <p:nvSpPr>
            <p:cNvPr id="47121" name="Line 5">
              <a:extLst>
                <a:ext uri="{FF2B5EF4-FFF2-40B4-BE49-F238E27FC236}">
                  <a16:creationId xmlns:a16="http://schemas.microsoft.com/office/drawing/2014/main" id="{F41E8D28-F504-43CB-8A4A-CCA300E07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Rectangle 6">
              <a:extLst>
                <a:ext uri="{FF2B5EF4-FFF2-40B4-BE49-F238E27FC236}">
                  <a16:creationId xmlns:a16="http://schemas.microsoft.com/office/drawing/2014/main" id="{5AC5BAB8-D448-4F21-A1C7-99311F667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2614"/>
              <a:ext cx="998" cy="226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47123" name="Rectangle 7">
              <a:extLst>
                <a:ext uri="{FF2B5EF4-FFF2-40B4-BE49-F238E27FC236}">
                  <a16:creationId xmlns:a16="http://schemas.microsoft.com/office/drawing/2014/main" id="{B77DC70D-9691-4F08-B978-4E3532CB9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3294"/>
              <a:ext cx="998" cy="227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47124" name="Rectangle 8">
              <a:extLst>
                <a:ext uri="{FF2B5EF4-FFF2-40B4-BE49-F238E27FC236}">
                  <a16:creationId xmlns:a16="http://schemas.microsoft.com/office/drawing/2014/main" id="{A1DD0C5A-CEE4-4550-BB94-66C52F100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2840"/>
              <a:ext cx="998" cy="226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47125" name="Line 9">
              <a:extLst>
                <a:ext uri="{FF2B5EF4-FFF2-40B4-BE49-F238E27FC236}">
                  <a16:creationId xmlns:a16="http://schemas.microsoft.com/office/drawing/2014/main" id="{DC7B101A-E10B-413D-836E-BD50F1126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374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Rectangle 10">
              <a:extLst>
                <a:ext uri="{FF2B5EF4-FFF2-40B4-BE49-F238E27FC236}">
                  <a16:creationId xmlns:a16="http://schemas.microsoft.com/office/drawing/2014/main" id="{A10B2151-5955-436C-93E1-A4162A2F5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3521"/>
              <a:ext cx="998" cy="226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47127" name="Rectangle 11">
              <a:extLst>
                <a:ext uri="{FF2B5EF4-FFF2-40B4-BE49-F238E27FC236}">
                  <a16:creationId xmlns:a16="http://schemas.microsoft.com/office/drawing/2014/main" id="{D154FAFC-0255-401F-B9DE-E680768D3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3067"/>
              <a:ext cx="998" cy="226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</p:grpSp>
      <p:grpSp>
        <p:nvGrpSpPr>
          <p:cNvPr id="47109" name="Group 24">
            <a:extLst>
              <a:ext uri="{FF2B5EF4-FFF2-40B4-BE49-F238E27FC236}">
                <a16:creationId xmlns:a16="http://schemas.microsoft.com/office/drawing/2014/main" id="{06EEFB65-F3EE-42D7-B78A-420C93DB02DE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862388"/>
            <a:ext cx="1943100" cy="2087562"/>
            <a:chOff x="3969" y="2433"/>
            <a:chExt cx="1224" cy="1315"/>
          </a:xfrm>
        </p:grpSpPr>
        <p:sp>
          <p:nvSpPr>
            <p:cNvPr id="47114" name="Line 13">
              <a:extLst>
                <a:ext uri="{FF2B5EF4-FFF2-40B4-BE49-F238E27FC236}">
                  <a16:creationId xmlns:a16="http://schemas.microsoft.com/office/drawing/2014/main" id="{2143F563-FBB2-4024-80AC-B657AA19D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433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Rectangle 14">
              <a:extLst>
                <a:ext uri="{FF2B5EF4-FFF2-40B4-BE49-F238E27FC236}">
                  <a16:creationId xmlns:a16="http://schemas.microsoft.com/office/drawing/2014/main" id="{79B0B40A-464B-464F-9FD1-40C410B0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433"/>
              <a:ext cx="998" cy="226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47116" name="Rectangle 15">
              <a:extLst>
                <a:ext uri="{FF2B5EF4-FFF2-40B4-BE49-F238E27FC236}">
                  <a16:creationId xmlns:a16="http://schemas.microsoft.com/office/drawing/2014/main" id="{37ECC126-B5CE-4ED5-8A5F-9907869D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3113"/>
              <a:ext cx="998" cy="227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value1</a:t>
              </a:r>
              <a:endParaRPr lang="en-US" altLang="en-US" sz="1800"/>
            </a:p>
          </p:txBody>
        </p:sp>
        <p:sp>
          <p:nvSpPr>
            <p:cNvPr id="47117" name="Rectangle 16">
              <a:extLst>
                <a:ext uri="{FF2B5EF4-FFF2-40B4-BE49-F238E27FC236}">
                  <a16:creationId xmlns:a16="http://schemas.microsoft.com/office/drawing/2014/main" id="{EC0DF9E2-94DB-44F4-B14C-88C9100D7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659"/>
              <a:ext cx="998" cy="22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my_address</a:t>
              </a:r>
              <a:endParaRPr lang="en-US" altLang="en-US" sz="1800"/>
            </a:p>
          </p:txBody>
        </p:sp>
        <p:sp>
          <p:nvSpPr>
            <p:cNvPr id="47118" name="Line 17">
              <a:extLst>
                <a:ext uri="{FF2B5EF4-FFF2-40B4-BE49-F238E27FC236}">
                  <a16:creationId xmlns:a16="http://schemas.microsoft.com/office/drawing/2014/main" id="{828A9AC4-A43D-46BB-82A3-49D7B703F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3567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Rectangle 18">
              <a:extLst>
                <a:ext uri="{FF2B5EF4-FFF2-40B4-BE49-F238E27FC236}">
                  <a16:creationId xmlns:a16="http://schemas.microsoft.com/office/drawing/2014/main" id="{978FF945-376C-4990-B45E-BF5396C4F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3340"/>
              <a:ext cx="998" cy="226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47120" name="Rectangle 19">
              <a:extLst>
                <a:ext uri="{FF2B5EF4-FFF2-40B4-BE49-F238E27FC236}">
                  <a16:creationId xmlns:a16="http://schemas.microsoft.com/office/drawing/2014/main" id="{F58A14E2-8E36-40CC-8CB1-6CAA9C4BA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886"/>
              <a:ext cx="998" cy="22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value2</a:t>
              </a:r>
              <a:endParaRPr lang="en-US" altLang="en-US" sz="1800"/>
            </a:p>
          </p:txBody>
        </p:sp>
      </p:grpSp>
      <p:sp>
        <p:nvSpPr>
          <p:cNvPr id="47110" name="AutoShape 20">
            <a:extLst>
              <a:ext uri="{FF2B5EF4-FFF2-40B4-BE49-F238E27FC236}">
                <a16:creationId xmlns:a16="http://schemas.microsoft.com/office/drawing/2014/main" id="{7EC5F802-C318-4AAC-9091-06A392B3D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933825"/>
            <a:ext cx="1439863" cy="792163"/>
          </a:xfrm>
          <a:prstGeom prst="wedgeRoundRectCallout">
            <a:avLst>
              <a:gd name="adj1" fmla="val 84620"/>
              <a:gd name="adj2" fmla="val 1473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return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address</a:t>
            </a:r>
            <a:endParaRPr lang="en-US" altLang="en-US" sz="2000"/>
          </a:p>
        </p:txBody>
      </p:sp>
      <p:sp>
        <p:nvSpPr>
          <p:cNvPr id="47111" name="AutoShape 21">
            <a:extLst>
              <a:ext uri="{FF2B5EF4-FFF2-40B4-BE49-F238E27FC236}">
                <a16:creationId xmlns:a16="http://schemas.microsoft.com/office/drawing/2014/main" id="{5D0D19C1-93A8-49C1-8429-83B455A69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5157788"/>
            <a:ext cx="1490662" cy="720725"/>
          </a:xfrm>
          <a:prstGeom prst="wedgeRoundRectCallout">
            <a:avLst>
              <a:gd name="adj1" fmla="val 81204"/>
              <a:gd name="adj2" fmla="val -4735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buffer for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variable A</a:t>
            </a:r>
            <a:endParaRPr lang="en-US" altLang="en-US" sz="2000"/>
          </a:p>
        </p:txBody>
      </p:sp>
      <p:sp>
        <p:nvSpPr>
          <p:cNvPr id="47112" name="Text Box 22">
            <a:extLst>
              <a:ext uri="{FF2B5EF4-FFF2-40B4-BE49-F238E27FC236}">
                <a16:creationId xmlns:a16="http://schemas.microsoft.com/office/drawing/2014/main" id="{4526F6BD-9BC2-4A94-B9B4-17FA1C43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4294188"/>
            <a:ext cx="165735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write to A: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value1|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value2|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my_address </a:t>
            </a:r>
            <a:endParaRPr lang="en-GB" altLang="en-US" sz="800"/>
          </a:p>
        </p:txBody>
      </p:sp>
      <p:cxnSp>
        <p:nvCxnSpPr>
          <p:cNvPr id="47113" name="AutoShape 23">
            <a:extLst>
              <a:ext uri="{FF2B5EF4-FFF2-40B4-BE49-F238E27FC236}">
                <a16:creationId xmlns:a16="http://schemas.microsoft.com/office/drawing/2014/main" id="{F8E8B021-9A64-4152-AF7A-8ACBE4057F16}"/>
              </a:ext>
            </a:extLst>
          </p:cNvPr>
          <p:cNvCxnSpPr>
            <a:cxnSpLocks noChangeShapeType="1"/>
            <a:stCxn id="47127" idx="3"/>
            <a:endCxn id="47120" idx="1"/>
          </p:cNvCxnSpPr>
          <p:nvPr/>
        </p:nvCxnSpPr>
        <p:spPr bwMode="auto">
          <a:xfrm>
            <a:off x="4210050" y="4760913"/>
            <a:ext cx="22701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A8CFE28-1E88-422B-BB37-B070005AA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Code Example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318515A-3B50-438B-ADBD-279C76E95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Declare a local short string variable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	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char buffer[80];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8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use the standard C library routine call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	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gets(buffer);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8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to read a single text line from standard input and save it into buffer.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Works fine for normal-length lines, but corrupts the stack if the input is longer than 79 characters.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Attacker loads malicious code into buffer and redirects return address to start of attack code.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17ACEC3-8D21-4277-AAC3-B28589449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Shellcode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A7D30EB-095E-4D2B-90C5-BCE225762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8101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GB" altLang="en-US" sz="2400"/>
              <a:t>Overwrite return address so that execution jumps to the attack code (‘</a:t>
            </a:r>
            <a:r>
              <a:rPr lang="en-GB" altLang="en-US" sz="2400">
                <a:solidFill>
                  <a:schemeClr val="accent2"/>
                </a:solidFill>
              </a:rPr>
              <a:t>shellcode</a:t>
            </a:r>
            <a:r>
              <a:rPr lang="en-GB" altLang="en-US" sz="2400"/>
              <a:t>’).</a:t>
            </a:r>
          </a:p>
          <a:p>
            <a:pPr eaLnBrk="1" hangingPunct="1">
              <a:spcBef>
                <a:spcPct val="40000"/>
              </a:spcBef>
            </a:pPr>
            <a:r>
              <a:rPr lang="en-GB" altLang="en-US" sz="2400"/>
              <a:t>Where to put the shellcode?</a:t>
            </a:r>
          </a:p>
          <a:p>
            <a:pPr eaLnBrk="1" hangingPunct="1">
              <a:spcBef>
                <a:spcPct val="40000"/>
              </a:spcBef>
            </a:pPr>
            <a:r>
              <a:rPr lang="en-GB" altLang="en-US" sz="2400"/>
              <a:t>Shellcode may be put on the stack as part of the malicious input; a.k.a. </a:t>
            </a:r>
            <a:r>
              <a:rPr lang="en-GB" altLang="en-US" sz="2400">
                <a:solidFill>
                  <a:schemeClr val="accent2"/>
                </a:solidFill>
              </a:rPr>
              <a:t>argv[]-method</a:t>
            </a:r>
            <a:r>
              <a:rPr lang="en-GB" altLang="en-US" sz="2400"/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altLang="en-US" sz="2000"/>
              <a:t>To guess the location, guess distance between return address and address of the input containing the shellcode.</a:t>
            </a:r>
          </a:p>
          <a:p>
            <a:pPr eaLnBrk="1" hangingPunct="1">
              <a:spcBef>
                <a:spcPct val="40000"/>
              </a:spcBef>
            </a:pPr>
            <a:r>
              <a:rPr lang="en-GB" altLang="en-US" sz="2400"/>
              <a:t>Details e.g. in </a:t>
            </a:r>
            <a:r>
              <a:rPr lang="en-GB" altLang="en-US" sz="2400">
                <a:solidFill>
                  <a:schemeClr val="accent2"/>
                </a:solidFill>
              </a:rPr>
              <a:t>Smashing the Stack for Fun and Profit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40000"/>
              </a:spcBef>
            </a:pPr>
            <a:r>
              <a:rPr lang="en-GB" altLang="en-US" sz="2400" i="1">
                <a:solidFill>
                  <a:schemeClr val="accent2"/>
                </a:solidFill>
              </a:rPr>
              <a:t>return-to-libc</a:t>
            </a:r>
            <a:r>
              <a:rPr lang="en-GB" altLang="en-US" sz="2400">
                <a:solidFill>
                  <a:schemeClr val="accent2"/>
                </a:solidFill>
              </a:rPr>
              <a:t> method</a:t>
            </a:r>
            <a:r>
              <a:rPr lang="en-GB" altLang="en-US" sz="2400"/>
              <a:t>: attack calls system library; change to control flow, but no shellcode inserted.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736DE58-D7FA-4E41-BBC7-86A290BB3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Heap Overruns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B212DBE-C7C7-4FA6-B331-A4D784C0E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More difficult to determine how to overwrite a specific buffer.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More difficult to determine which other buffers will be overwritten in the process; if you are an attacker, you may not want to crash the system before you have taken over.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Even attacks that do not succeed all the time are a threat.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Can overwrite </a:t>
            </a:r>
            <a:r>
              <a:rPr lang="en-GB" altLang="en-US" sz="2400">
                <a:solidFill>
                  <a:schemeClr val="accent2"/>
                </a:solidFill>
              </a:rPr>
              <a:t>filenames</a:t>
            </a:r>
            <a:r>
              <a:rPr lang="en-GB" altLang="en-US" sz="2400"/>
              <a:t> and </a:t>
            </a:r>
            <a:r>
              <a:rPr lang="en-GB" altLang="en-US" sz="2400">
                <a:solidFill>
                  <a:schemeClr val="accent2"/>
                </a:solidFill>
              </a:rPr>
              <a:t>function pointers</a:t>
            </a:r>
            <a:r>
              <a:rPr lang="en-GB" altLang="en-US" sz="2400"/>
              <a:t>, and mess up memory management.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6F07512-CE57-4A09-A680-96C94005E1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Memory Allocation</a:t>
            </a:r>
            <a:endParaRPr lang="de-DE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93EBE28-EDDA-4CCD-A146-E3A574B7BC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70300"/>
            <a:ext cx="6400800" cy="1752600"/>
          </a:xfrm>
        </p:spPr>
        <p:txBody>
          <a:bodyPr/>
          <a:lstStyle/>
          <a:p>
            <a:pPr algn="l" eaLnBrk="1" hangingPunct="1"/>
            <a:endParaRPr lang="en-GB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0C91A0A-005E-4495-AC4E-D4860974B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Overwriting Pointers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ADD418B4-CFE0-41E7-AD39-E38934BD8A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Modify </a:t>
            </a:r>
            <a:r>
              <a:rPr lang="en-GB" altLang="en-US" sz="2400">
                <a:solidFill>
                  <a:schemeClr val="accent2"/>
                </a:solidFill>
              </a:rPr>
              <a:t>return address</a:t>
            </a:r>
            <a:r>
              <a:rPr lang="en-GB" altLang="en-US" sz="2400"/>
              <a:t> with buffer overrun on stack.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Attacker can fairly easily guess the location of this pointer relative to a vulnerable buffer.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Defender knows which target to protect.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More powerful attack: overwrite arbitrary pointer with an arbitrary value.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More targets, hence more difficult to defend against.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Attacker does not even have to overwrite the pointer!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Attacker can lure the operating system into reading malformed input and then do the job for the attacker.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3C48F7B-81F5-4290-B6DE-0F5231AB6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Managing Memory in C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943DB4D-BADA-40C5-A785-D1164A3EC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Allocating memory:</a:t>
            </a:r>
          </a:p>
          <a:p>
            <a:pPr lvl="1" eaLnBrk="1" hangingPunct="1"/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 malloc (size_t </a:t>
            </a:r>
            <a:r>
              <a:rPr lang="en-US" altLang="en-US" sz="2000" b="1" i="1">
                <a:solidFill>
                  <a:schemeClr val="accent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size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US" altLang="en-US" sz="2000">
                <a:cs typeface="Arial" panose="020B0604020202020204" pitchFamily="34" charset="0"/>
              </a:rPr>
              <a:t>Returns pointer to newly allocated block of </a:t>
            </a:r>
            <a:r>
              <a:rPr lang="en-US" altLang="en-US" sz="2000" i="1">
                <a:cs typeface="Arial" panose="020B0604020202020204" pitchFamily="34" charset="0"/>
              </a:rPr>
              <a:t>size</a:t>
            </a:r>
            <a:r>
              <a:rPr lang="en-US" altLang="en-US" sz="2000">
                <a:cs typeface="Arial" panose="020B0604020202020204" pitchFamily="34" charset="0"/>
              </a:rPr>
              <a:t> bytes.</a:t>
            </a:r>
          </a:p>
          <a:p>
            <a:pPr lvl="1" eaLnBrk="1" hangingPunct="1"/>
            <a:r>
              <a:rPr lang="en-US" altLang="en-US" sz="2000">
                <a:cs typeface="Arial" panose="020B0604020202020204" pitchFamily="34" charset="0"/>
              </a:rPr>
              <a:t>Contents of the block are not initialized.</a:t>
            </a:r>
          </a:p>
          <a:p>
            <a:pPr lvl="1" eaLnBrk="1" hangingPunct="1"/>
            <a:r>
              <a:rPr lang="en-US" altLang="en-US" sz="2000">
                <a:cs typeface="Arial" panose="020B0604020202020204" pitchFamily="34" charset="0"/>
              </a:rPr>
              <a:t>Returns null pointer if block cannot be allocated.</a:t>
            </a:r>
          </a:p>
          <a:p>
            <a:pPr eaLnBrk="1" hangingPunct="1"/>
            <a:r>
              <a:rPr lang="en-US" altLang="en-US" sz="2400">
                <a:cs typeface="Arial" panose="020B0604020202020204" pitchFamily="34" charset="0"/>
              </a:rPr>
              <a:t>Deallocating memory:</a:t>
            </a:r>
          </a:p>
          <a:p>
            <a:pPr lvl="1" eaLnBrk="1" hangingPunct="1"/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free (void </a:t>
            </a:r>
            <a:r>
              <a:rPr lang="en-US" altLang="en-US" sz="2000" b="1" i="1">
                <a:solidFill>
                  <a:schemeClr val="accent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*ptr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GB" altLang="en-US" sz="2000" b="1" i="1">
                <a:latin typeface="Courier New" panose="02070309020205020404" pitchFamily="49" charset="0"/>
              </a:rPr>
              <a:t>*ptr</a:t>
            </a:r>
            <a:r>
              <a:rPr lang="en-GB" altLang="en-US" sz="2000"/>
              <a:t> must have been returned by a previous call to </a:t>
            </a:r>
            <a:r>
              <a:rPr lang="en-GB" altLang="en-US" sz="2000" b="1">
                <a:latin typeface="Courier New" panose="02070309020205020404" pitchFamily="49" charset="0"/>
              </a:rPr>
              <a:t>malloc()</a:t>
            </a:r>
            <a:r>
              <a:rPr lang="en-GB" altLang="en-US" sz="2000" b="1"/>
              <a:t>,</a:t>
            </a:r>
            <a:r>
              <a:rPr lang="en-GB" altLang="en-US" sz="2000" b="1">
                <a:latin typeface="Courier New" panose="02070309020205020404" pitchFamily="49" charset="0"/>
              </a:rPr>
              <a:t> calloc()</a:t>
            </a:r>
            <a:r>
              <a:rPr lang="en-GB" altLang="en-US" sz="2000"/>
              <a:t>or  </a:t>
            </a:r>
            <a:r>
              <a:rPr lang="en-GB" altLang="en-US" sz="2000" b="1">
                <a:latin typeface="Courier New" panose="02070309020205020404" pitchFamily="49" charset="0"/>
              </a:rPr>
              <a:t>realloc()</a:t>
            </a:r>
            <a:r>
              <a:rPr lang="en-GB" altLang="en-US" sz="2000"/>
              <a:t>. </a:t>
            </a:r>
          </a:p>
          <a:p>
            <a:pPr lvl="1" eaLnBrk="1" hangingPunct="1"/>
            <a:r>
              <a:rPr lang="en-GB" altLang="en-US" sz="2000"/>
              <a:t>If </a:t>
            </a:r>
            <a:r>
              <a:rPr lang="en-GB" altLang="en-US" sz="2000" b="1" i="1">
                <a:latin typeface="Courier New" panose="02070309020205020404" pitchFamily="49" charset="0"/>
              </a:rPr>
              <a:t>ptr</a:t>
            </a:r>
            <a:r>
              <a:rPr lang="en-GB" altLang="en-US" sz="2000"/>
              <a:t> is null, no operation is performed. </a:t>
            </a:r>
          </a:p>
          <a:p>
            <a:pPr lvl="1" eaLnBrk="1" hangingPunct="1">
              <a:buClr>
                <a:srgbClr val="CC0000"/>
              </a:buClr>
            </a:pPr>
            <a:r>
              <a:rPr lang="en-GB" altLang="en-US" sz="2000">
                <a:solidFill>
                  <a:srgbClr val="CC0000"/>
                </a:solidFill>
              </a:rPr>
              <a:t>Behaviour undefined if </a:t>
            </a:r>
            <a:r>
              <a:rPr lang="en-GB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free(ptr)</a:t>
            </a:r>
            <a:r>
              <a:rPr lang="en-GB" altLang="en-US" sz="2000">
                <a:solidFill>
                  <a:srgbClr val="CC0000"/>
                </a:solidFill>
              </a:rPr>
              <a:t> has already been called.</a:t>
            </a:r>
            <a:endParaRPr lang="en-US" altLang="en-US" sz="2000">
              <a:solidFill>
                <a:srgbClr val="CC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0E29474-4CA9-4EE9-81C7-29E2F2E81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Security &amp; Reliability</a:t>
            </a:r>
            <a:endParaRPr lang="de-DE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2586CE5-FDF0-4180-B828-4FD7820E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1751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 security, the defender has to move first; the attacker picks inputs to exploit weak defences.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make software more secure, it has to be tested against “untypical” usage patterns (but there are typical attack patterns).</a:t>
            </a:r>
            <a:endParaRPr lang="en-US" altLang="en-US" sz="2400"/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On a PC, you are in control of the software components sending inputs to each other.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On the Internet, hostile parties can provide input:      </a:t>
            </a:r>
            <a:r>
              <a:rPr lang="en-GB" altLang="en-US" sz="2400">
                <a:solidFill>
                  <a:srgbClr val="990000"/>
                </a:solidFill>
              </a:rPr>
              <a:t>Do not “trust” your inputs.</a:t>
            </a:r>
            <a:endParaRPr lang="de-DE" altLang="en-US" sz="24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AC166EE-B0A4-4D87-A5D2-EC61E8073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Memory Organization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71FBBF0-FE0E-4B1B-AA3E-C19F5CC3E7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Case study: Doug Lea malloc.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Memory divided into </a:t>
            </a:r>
            <a:r>
              <a:rPr lang="en-GB" altLang="en-US" sz="2400">
                <a:solidFill>
                  <a:schemeClr val="accent2"/>
                </a:solidFill>
              </a:rPr>
              <a:t>chunks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 chunk contains user data and control data.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Chunks allocated by malloc contain </a:t>
            </a:r>
            <a:r>
              <a:rPr lang="en-GB" altLang="en-US" sz="2400">
                <a:solidFill>
                  <a:schemeClr val="accent2"/>
                </a:solidFill>
              </a:rPr>
              <a:t>boundary tags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Free chunks are placed in </a:t>
            </a:r>
            <a:r>
              <a:rPr lang="en-GB" altLang="en-US" sz="2400">
                <a:solidFill>
                  <a:schemeClr val="accent2"/>
                </a:solidFill>
              </a:rPr>
              <a:t>bins</a:t>
            </a:r>
            <a:r>
              <a:rPr lang="en-GB" altLang="en-US" sz="2400"/>
              <a:t>; a bin is a </a:t>
            </a:r>
            <a:r>
              <a:rPr lang="en-GB" altLang="en-US" sz="2400">
                <a:solidFill>
                  <a:schemeClr val="accent2"/>
                </a:solidFill>
              </a:rPr>
              <a:t>double linked lists</a:t>
            </a:r>
            <a:r>
              <a:rPr lang="en-GB" altLang="en-US" sz="2400"/>
              <a:t>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Several bins, for chunks of different sizes.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Free chunks contain boundary tags and forward and backward pointer to their neighbours in the bin.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E242E83-EE84-422B-BD37-C81E0812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Allocated and Free Chunks</a:t>
            </a:r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A5D48DE1-D484-4ABE-A067-ADA993C65230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1700213"/>
            <a:ext cx="1871663" cy="3848100"/>
            <a:chOff x="1428" y="1071"/>
            <a:chExt cx="1179" cy="2424"/>
          </a:xfrm>
        </p:grpSpPr>
        <p:sp>
          <p:nvSpPr>
            <p:cNvPr id="55314" name="Rectangle 4">
              <a:extLst>
                <a:ext uri="{FF2B5EF4-FFF2-40B4-BE49-F238E27FC236}">
                  <a16:creationId xmlns:a16="http://schemas.microsoft.com/office/drawing/2014/main" id="{AC68AB8A-B66F-44C2-83F9-4643606C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614"/>
              <a:ext cx="1179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prev_size</a:t>
              </a:r>
            </a:p>
          </p:txBody>
        </p:sp>
        <p:sp>
          <p:nvSpPr>
            <p:cNvPr id="55315" name="Rectangle 5">
              <a:extLst>
                <a:ext uri="{FF2B5EF4-FFF2-40B4-BE49-F238E27FC236}">
                  <a16:creationId xmlns:a16="http://schemas.microsoft.com/office/drawing/2014/main" id="{79C3CA55-D857-42C6-B4BE-195F186C4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296"/>
              <a:ext cx="1179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size</a:t>
              </a:r>
            </a:p>
          </p:txBody>
        </p:sp>
        <p:sp>
          <p:nvSpPr>
            <p:cNvPr id="55316" name="Rectangle 6">
              <a:extLst>
                <a:ext uri="{FF2B5EF4-FFF2-40B4-BE49-F238E27FC236}">
                  <a16:creationId xmlns:a16="http://schemas.microsoft.com/office/drawing/2014/main" id="{DA581CCE-7735-4A94-8B7D-028767480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071"/>
              <a:ext cx="1179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user data</a:t>
              </a:r>
            </a:p>
          </p:txBody>
        </p:sp>
        <p:sp>
          <p:nvSpPr>
            <p:cNvPr id="55317" name="Text Box 7">
              <a:extLst>
                <a:ext uri="{FF2B5EF4-FFF2-40B4-BE49-F238E27FC236}">
                  <a16:creationId xmlns:a16="http://schemas.microsoft.com/office/drawing/2014/main" id="{0CF1C305-D408-4124-91DF-7731EFB8C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" y="2977"/>
              <a:ext cx="92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solidFill>
                    <a:schemeClr val="accent2"/>
                  </a:solidFill>
                </a:rPr>
                <a:t>allocated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solidFill>
                    <a:schemeClr val="accent2"/>
                  </a:solidFill>
                </a:rPr>
                <a:t>chunk</a:t>
              </a:r>
            </a:p>
          </p:txBody>
        </p:sp>
      </p:grpSp>
      <p:grpSp>
        <p:nvGrpSpPr>
          <p:cNvPr id="55300" name="Group 8">
            <a:extLst>
              <a:ext uri="{FF2B5EF4-FFF2-40B4-BE49-F238E27FC236}">
                <a16:creationId xmlns:a16="http://schemas.microsoft.com/office/drawing/2014/main" id="{C6A65F2E-D2FC-4C86-8778-B645B2AFBA55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1700213"/>
            <a:ext cx="1873250" cy="3848100"/>
            <a:chOff x="2970" y="1071"/>
            <a:chExt cx="1180" cy="2424"/>
          </a:xfrm>
        </p:grpSpPr>
        <p:sp>
          <p:nvSpPr>
            <p:cNvPr id="55308" name="Rectangle 9">
              <a:extLst>
                <a:ext uri="{FF2B5EF4-FFF2-40B4-BE49-F238E27FC236}">
                  <a16:creationId xmlns:a16="http://schemas.microsoft.com/office/drawing/2014/main" id="{FA634182-92FC-4F83-896C-F495D384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614"/>
              <a:ext cx="1179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prev_size</a:t>
              </a:r>
            </a:p>
          </p:txBody>
        </p:sp>
        <p:sp>
          <p:nvSpPr>
            <p:cNvPr id="55309" name="Rectangle 10">
              <a:extLst>
                <a:ext uri="{FF2B5EF4-FFF2-40B4-BE49-F238E27FC236}">
                  <a16:creationId xmlns:a16="http://schemas.microsoft.com/office/drawing/2014/main" id="{4130C23A-44F3-433E-9B7A-5D659635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1979"/>
              <a:ext cx="1180" cy="317"/>
            </a:xfrm>
            <a:prstGeom prst="rect">
              <a:avLst/>
            </a:prstGeom>
            <a:solidFill>
              <a:srgbClr val="FBC0B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solidFill>
                    <a:srgbClr val="CC0000"/>
                  </a:solidFill>
                </a:rPr>
                <a:t>fd</a:t>
              </a:r>
            </a:p>
          </p:txBody>
        </p:sp>
        <p:sp>
          <p:nvSpPr>
            <p:cNvPr id="55310" name="Rectangle 11">
              <a:extLst>
                <a:ext uri="{FF2B5EF4-FFF2-40B4-BE49-F238E27FC236}">
                  <a16:creationId xmlns:a16="http://schemas.microsoft.com/office/drawing/2014/main" id="{89E03A4F-7F7F-453C-9482-F7646DB63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296"/>
              <a:ext cx="1179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size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PREV_INUSE</a:t>
              </a:r>
            </a:p>
          </p:txBody>
        </p:sp>
        <p:sp>
          <p:nvSpPr>
            <p:cNvPr id="55311" name="Rectangle 12">
              <a:extLst>
                <a:ext uri="{FF2B5EF4-FFF2-40B4-BE49-F238E27FC236}">
                  <a16:creationId xmlns:a16="http://schemas.microsoft.com/office/drawing/2014/main" id="{119534FC-C79A-48B5-9798-9F443A785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1071"/>
              <a:ext cx="1179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unused</a:t>
              </a:r>
            </a:p>
          </p:txBody>
        </p:sp>
        <p:sp>
          <p:nvSpPr>
            <p:cNvPr id="55312" name="Rectangle 13">
              <a:extLst>
                <a:ext uri="{FF2B5EF4-FFF2-40B4-BE49-F238E27FC236}">
                  <a16:creationId xmlns:a16="http://schemas.microsoft.com/office/drawing/2014/main" id="{B34B4EF6-73BE-407F-B3D5-63892FD1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661"/>
              <a:ext cx="1179" cy="317"/>
            </a:xfrm>
            <a:prstGeom prst="rect">
              <a:avLst/>
            </a:prstGeom>
            <a:solidFill>
              <a:srgbClr val="FBC0B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solidFill>
                    <a:srgbClr val="CC0000"/>
                  </a:solidFill>
                </a:rPr>
                <a:t>bk</a:t>
              </a:r>
            </a:p>
          </p:txBody>
        </p:sp>
        <p:sp>
          <p:nvSpPr>
            <p:cNvPr id="55313" name="Text Box 14">
              <a:extLst>
                <a:ext uri="{FF2B5EF4-FFF2-40B4-BE49-F238E27FC236}">
                  <a16:creationId xmlns:a16="http://schemas.microsoft.com/office/drawing/2014/main" id="{BC77ABD2-EAC2-4979-88AE-336D7B4C5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2977"/>
              <a:ext cx="92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solidFill>
                    <a:schemeClr val="accent2"/>
                  </a:solidFill>
                </a:rPr>
                <a:t>free chunk</a:t>
              </a:r>
            </a:p>
          </p:txBody>
        </p:sp>
      </p:grpSp>
      <p:sp>
        <p:nvSpPr>
          <p:cNvPr id="55301" name="AutoShape 15">
            <a:extLst>
              <a:ext uri="{FF2B5EF4-FFF2-40B4-BE49-F238E27FC236}">
                <a16:creationId xmlns:a16="http://schemas.microsoft.com/office/drawing/2014/main" id="{A6514CE5-8D17-40F9-8847-DF5F834C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09863"/>
            <a:ext cx="1655763" cy="936625"/>
          </a:xfrm>
          <a:prstGeom prst="wedgeRoundRectCallout">
            <a:avLst>
              <a:gd name="adj1" fmla="val 74259"/>
              <a:gd name="adj2" fmla="val 77458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size of chunk</a:t>
            </a:r>
          </a:p>
        </p:txBody>
      </p:sp>
      <p:sp>
        <p:nvSpPr>
          <p:cNvPr id="55302" name="AutoShape 16">
            <a:extLst>
              <a:ext uri="{FF2B5EF4-FFF2-40B4-BE49-F238E27FC236}">
                <a16:creationId xmlns:a16="http://schemas.microsoft.com/office/drawing/2014/main" id="{361B46FE-913A-434D-B46A-563C68F33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21163"/>
            <a:ext cx="1511300" cy="1439862"/>
          </a:xfrm>
          <a:prstGeom prst="wedgeRoundRectCallout">
            <a:avLst>
              <a:gd name="adj1" fmla="val 83194"/>
              <a:gd name="adj2" fmla="val -42171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size of previous chunk</a:t>
            </a:r>
          </a:p>
        </p:txBody>
      </p:sp>
      <p:sp>
        <p:nvSpPr>
          <p:cNvPr id="55303" name="AutoShape 17">
            <a:extLst>
              <a:ext uri="{FF2B5EF4-FFF2-40B4-BE49-F238E27FC236}">
                <a16:creationId xmlns:a16="http://schemas.microsoft.com/office/drawing/2014/main" id="{8990CB4B-0A61-4F34-ADE3-CE5A98ACF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412875"/>
            <a:ext cx="1800225" cy="1223963"/>
          </a:xfrm>
          <a:prstGeom prst="wedgeRoundRectCallout">
            <a:avLst>
              <a:gd name="adj1" fmla="val -99384"/>
              <a:gd name="adj2" fmla="val 79833"/>
              <a:gd name="adj3" fmla="val 16667"/>
            </a:avLst>
          </a:prstGeom>
          <a:solidFill>
            <a:srgbClr val="FBC0B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previously used for data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DC6E6C83-B657-4FB7-8C8A-78B3D74C6EB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825750"/>
            <a:ext cx="1062038" cy="1395413"/>
            <a:chOff x="4241" y="1706"/>
            <a:chExt cx="669" cy="879"/>
          </a:xfrm>
        </p:grpSpPr>
        <p:sp>
          <p:nvSpPr>
            <p:cNvPr id="55305" name="Text Box 19">
              <a:extLst>
                <a:ext uri="{FF2B5EF4-FFF2-40B4-BE49-F238E27FC236}">
                  <a16:creationId xmlns:a16="http://schemas.microsoft.com/office/drawing/2014/main" id="{473C0CA3-AA51-4C6F-A248-63B208728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354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offset 4</a:t>
              </a:r>
            </a:p>
          </p:txBody>
        </p:sp>
        <p:sp>
          <p:nvSpPr>
            <p:cNvPr id="55306" name="Text Box 20">
              <a:extLst>
                <a:ext uri="{FF2B5EF4-FFF2-40B4-BE49-F238E27FC236}">
                  <a16:creationId xmlns:a16="http://schemas.microsoft.com/office/drawing/2014/main" id="{46D10E03-C9BF-45A5-9DAC-0E3A6A039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024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offset 8</a:t>
              </a:r>
            </a:p>
          </p:txBody>
        </p:sp>
        <p:sp>
          <p:nvSpPr>
            <p:cNvPr id="55307" name="Text Box 21">
              <a:extLst>
                <a:ext uri="{FF2B5EF4-FFF2-40B4-BE49-F238E27FC236}">
                  <a16:creationId xmlns:a16="http://schemas.microsoft.com/office/drawing/2014/main" id="{66C8F1B0-65D5-4118-8766-AFA07703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" y="1706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offset 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22EC41A-C3A8-4B39-BD4B-072A5E687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Control Flags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8384F4F-B35E-4F96-BBCC-B90D89EB0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Values for </a:t>
            </a:r>
            <a:r>
              <a:rPr lang="en-GB" altLang="en-US" sz="2400" i="1"/>
              <a:t>size</a:t>
            </a:r>
            <a:r>
              <a:rPr lang="en-GB" altLang="en-US" sz="2400"/>
              <a:t> always given in multiples of 8.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Three last bits of size may be used for </a:t>
            </a:r>
            <a:r>
              <a:rPr lang="en-GB" altLang="en-US" sz="2400">
                <a:solidFill>
                  <a:schemeClr val="accent2"/>
                </a:solidFill>
              </a:rPr>
              <a:t>control flags</a:t>
            </a:r>
            <a:r>
              <a:rPr lang="en-GB" altLang="en-US" sz="2400"/>
              <a:t>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PREV_INUSE 0x1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IS_MAPPED 	0x2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Some libraries also use the third bit.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When a chunk is freed it is coalesced into a single chunk with neighbouring free chunks.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No adjacent free chunks in memory.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bg2"/>
                </a:solidFill>
              </a:rPr>
              <a:t>Technicality: </a:t>
            </a:r>
            <a:r>
              <a:rPr lang="en-GB" altLang="en-US" sz="2400" i="1">
                <a:solidFill>
                  <a:schemeClr val="bg2"/>
                </a:solidFill>
              </a:rPr>
              <a:t>prev_size</a:t>
            </a:r>
            <a:r>
              <a:rPr lang="en-GB" altLang="en-US" sz="2400">
                <a:solidFill>
                  <a:schemeClr val="bg2"/>
                </a:solidFill>
              </a:rPr>
              <a:t> not used when the previous chunk is allocated.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DEE4EAF-2BD1-41C0-8E22-689AF18CE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Coalescing Chunks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97BEFF7-554C-4585-AE27-C1A4A501B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5734050"/>
            <a:ext cx="14414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prev_size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5E1CA920-6A2C-4EA5-BE9A-2DDBD190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5373688"/>
            <a:ext cx="14414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size A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C02BF8A-3941-49B0-A376-A9A4F9A83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4652963"/>
            <a:ext cx="1441450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data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1DDDF865-AC46-4CE8-BE2F-212900E6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4294188"/>
            <a:ext cx="14414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prev_size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A81E212F-A382-4105-BD2C-66E91614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3933825"/>
            <a:ext cx="14414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size B   </a:t>
            </a:r>
            <a:r>
              <a:rPr lang="en-GB" altLang="en-US" sz="2000">
                <a:solidFill>
                  <a:schemeClr val="accent2"/>
                </a:solidFill>
              </a:rPr>
              <a:t>0x1 </a:t>
            </a:r>
            <a:r>
              <a:rPr lang="en-GB" altLang="en-US" sz="2000"/>
              <a:t>   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ADB4D834-5BE2-45E6-9FA8-3B50AE1D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3573463"/>
            <a:ext cx="14446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fd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8FB15D84-BC9C-4592-AF32-4954F636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493963"/>
            <a:ext cx="14414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prev_size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26EF6880-BE1C-4215-9B5C-00AE7049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133600"/>
            <a:ext cx="14414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latin typeface="Times" panose="02020603050405020304" pitchFamily="18" charset="0"/>
              </a:rPr>
              <a:t> </a:t>
            </a:r>
            <a:r>
              <a:rPr lang="en-GB" altLang="en-US" sz="2000"/>
              <a:t>size C  </a:t>
            </a:r>
            <a:r>
              <a:rPr lang="en-GB" altLang="en-US" sz="2000">
                <a:solidFill>
                  <a:schemeClr val="accent2"/>
                </a:solidFill>
              </a:rPr>
              <a:t>0x0</a:t>
            </a:r>
            <a:r>
              <a:rPr lang="en-GB" altLang="en-US" sz="2000"/>
              <a:t> 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F38CD2BD-EBE9-4528-A05F-DE6DA6D4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1412875"/>
            <a:ext cx="1441450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data</a:t>
            </a: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0EFE6F69-F0D1-4790-AA38-20B0D86E5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13100"/>
            <a:ext cx="1439862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bk</a:t>
            </a:r>
          </a:p>
        </p:txBody>
      </p:sp>
      <p:sp>
        <p:nvSpPr>
          <p:cNvPr id="57357" name="AutoShape 13">
            <a:extLst>
              <a:ext uri="{FF2B5EF4-FFF2-40B4-BE49-F238E27FC236}">
                <a16:creationId xmlns:a16="http://schemas.microsoft.com/office/drawing/2014/main" id="{19135D6E-B7D4-4DAE-8406-754362A6F532}"/>
              </a:ext>
            </a:extLst>
          </p:cNvPr>
          <p:cNvSpPr>
            <a:spLocks/>
          </p:cNvSpPr>
          <p:nvPr/>
        </p:nvSpPr>
        <p:spPr bwMode="auto">
          <a:xfrm>
            <a:off x="2408238" y="1411288"/>
            <a:ext cx="144462" cy="1439862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57358" name="AutoShape 14">
            <a:extLst>
              <a:ext uri="{FF2B5EF4-FFF2-40B4-BE49-F238E27FC236}">
                <a16:creationId xmlns:a16="http://schemas.microsoft.com/office/drawing/2014/main" id="{B6632E49-55E6-4843-BA23-9D70A4F95821}"/>
              </a:ext>
            </a:extLst>
          </p:cNvPr>
          <p:cNvSpPr>
            <a:spLocks/>
          </p:cNvSpPr>
          <p:nvPr/>
        </p:nvSpPr>
        <p:spPr bwMode="auto">
          <a:xfrm>
            <a:off x="2411413" y="2852738"/>
            <a:ext cx="144462" cy="1727200"/>
          </a:xfrm>
          <a:prstGeom prst="leftBrace">
            <a:avLst>
              <a:gd name="adj1" fmla="val 996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57359" name="AutoShape 15">
            <a:extLst>
              <a:ext uri="{FF2B5EF4-FFF2-40B4-BE49-F238E27FC236}">
                <a16:creationId xmlns:a16="http://schemas.microsoft.com/office/drawing/2014/main" id="{AEE260EC-E9AE-40D6-828B-D17907CF227A}"/>
              </a:ext>
            </a:extLst>
          </p:cNvPr>
          <p:cNvSpPr>
            <a:spLocks/>
          </p:cNvSpPr>
          <p:nvPr/>
        </p:nvSpPr>
        <p:spPr bwMode="auto">
          <a:xfrm>
            <a:off x="2408238" y="4651375"/>
            <a:ext cx="144462" cy="1439863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58653224-CC4B-4EE2-9E81-3096DA94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011738"/>
            <a:ext cx="1395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chunk 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to be freed</a:t>
            </a:r>
          </a:p>
        </p:txBody>
      </p:sp>
      <p:sp>
        <p:nvSpPr>
          <p:cNvPr id="57361" name="Text Box 17">
            <a:extLst>
              <a:ext uri="{FF2B5EF4-FFF2-40B4-BE49-F238E27FC236}">
                <a16:creationId xmlns:a16="http://schemas.microsoft.com/office/drawing/2014/main" id="{4B1F0EE8-251D-40EA-B685-358A456A8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500438"/>
            <a:ext cx="1101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chunk B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free</a:t>
            </a:r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449828D4-B6B6-47CC-94F8-1C112F42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1717675"/>
            <a:ext cx="1201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chunk C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allocated</a:t>
            </a:r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9833F613-513E-4F63-A4F5-8A27EFD00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2854325"/>
            <a:ext cx="14414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unused</a:t>
            </a:r>
          </a:p>
        </p:txBody>
      </p:sp>
      <p:cxnSp>
        <p:nvCxnSpPr>
          <p:cNvPr id="428052" name="AutoShape 20">
            <a:extLst>
              <a:ext uri="{FF2B5EF4-FFF2-40B4-BE49-F238E27FC236}">
                <a16:creationId xmlns:a16="http://schemas.microsoft.com/office/drawing/2014/main" id="{BD2A3303-5256-4AC3-B239-4C04966D9CA3}"/>
              </a:ext>
            </a:extLst>
          </p:cNvPr>
          <p:cNvCxnSpPr>
            <a:cxnSpLocks noChangeShapeType="1"/>
            <a:stCxn id="57348" idx="3"/>
          </p:cNvCxnSpPr>
          <p:nvPr/>
        </p:nvCxnSpPr>
        <p:spPr bwMode="auto">
          <a:xfrm flipV="1">
            <a:off x="4062413" y="4281488"/>
            <a:ext cx="4762" cy="1271587"/>
          </a:xfrm>
          <a:prstGeom prst="bentConnector3">
            <a:avLst>
              <a:gd name="adj1" fmla="val 8066667"/>
            </a:avLst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8053" name="Text Box 21">
            <a:extLst>
              <a:ext uri="{FF2B5EF4-FFF2-40B4-BE49-F238E27FC236}">
                <a16:creationId xmlns:a16="http://schemas.microsoft.com/office/drawing/2014/main" id="{05D056E6-364F-44CE-8E73-36D09CE8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525963"/>
            <a:ext cx="2776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go to next chunk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using </a:t>
            </a:r>
            <a:r>
              <a:rPr lang="en-GB" altLang="en-US" sz="2400" i="1"/>
              <a:t>size</a:t>
            </a:r>
            <a:r>
              <a:rPr lang="en-GB" altLang="en-US" sz="2400"/>
              <a:t> as offset</a:t>
            </a:r>
          </a:p>
        </p:txBody>
      </p:sp>
      <p:sp>
        <p:nvSpPr>
          <p:cNvPr id="428054" name="Text Box 22">
            <a:extLst>
              <a:ext uri="{FF2B5EF4-FFF2-40B4-BE49-F238E27FC236}">
                <a16:creationId xmlns:a16="http://schemas.microsoft.com/office/drawing/2014/main" id="{6C0B9992-07DF-4CA7-B1EA-E0EE2121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817813"/>
            <a:ext cx="33194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go to next chunk using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size</a:t>
            </a:r>
            <a:r>
              <a:rPr lang="en-GB" altLang="en-US" sz="2400"/>
              <a:t> as offset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check PREV_INUSE</a:t>
            </a:r>
          </a:p>
        </p:txBody>
      </p:sp>
      <p:cxnSp>
        <p:nvCxnSpPr>
          <p:cNvPr id="428055" name="AutoShape 23">
            <a:extLst>
              <a:ext uri="{FF2B5EF4-FFF2-40B4-BE49-F238E27FC236}">
                <a16:creationId xmlns:a16="http://schemas.microsoft.com/office/drawing/2014/main" id="{20923D37-1C37-4039-9173-6E79ED24DF22}"/>
              </a:ext>
            </a:extLst>
          </p:cNvPr>
          <p:cNvCxnSpPr>
            <a:cxnSpLocks noChangeShapeType="1"/>
            <a:stCxn id="57354" idx="3"/>
          </p:cNvCxnSpPr>
          <p:nvPr/>
        </p:nvCxnSpPr>
        <p:spPr bwMode="auto">
          <a:xfrm flipV="1">
            <a:off x="4064000" y="2311400"/>
            <a:ext cx="434975" cy="158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8056" name="Text Box 24">
            <a:extLst>
              <a:ext uri="{FF2B5EF4-FFF2-40B4-BE49-F238E27FC236}">
                <a16:creationId xmlns:a16="http://schemas.microsoft.com/office/drawing/2014/main" id="{2FFEFA55-F64C-4EFA-B69D-2B570000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339850"/>
            <a:ext cx="3352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PREV_INUSE = 0 so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merge chunks A and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and remove B from bin </a:t>
            </a:r>
          </a:p>
        </p:txBody>
      </p:sp>
      <p:cxnSp>
        <p:nvCxnSpPr>
          <p:cNvPr id="428057" name="AutoShape 25">
            <a:extLst>
              <a:ext uri="{FF2B5EF4-FFF2-40B4-BE49-F238E27FC236}">
                <a16:creationId xmlns:a16="http://schemas.microsoft.com/office/drawing/2014/main" id="{61033460-4ECE-413E-9795-430C6A3E9443}"/>
              </a:ext>
            </a:extLst>
          </p:cNvPr>
          <p:cNvCxnSpPr>
            <a:cxnSpLocks noChangeShapeType="1"/>
            <a:stCxn id="57351" idx="3"/>
          </p:cNvCxnSpPr>
          <p:nvPr/>
        </p:nvCxnSpPr>
        <p:spPr bwMode="auto">
          <a:xfrm flipV="1">
            <a:off x="4064000" y="2481263"/>
            <a:ext cx="3175" cy="1631950"/>
          </a:xfrm>
          <a:prstGeom prst="bentConnector3">
            <a:avLst>
              <a:gd name="adj1" fmla="val 12050005"/>
            </a:avLst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3" grpId="0"/>
      <p:bldP spid="428054" grpId="0"/>
      <p:bldP spid="4280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5EB4C07-B36D-496C-AC16-9E75D087A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Managing a Bin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D5D1E43-33BC-4644-9F86-D7094D49B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0749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Bin: double-linked lists of free chunks, ordered by increasing size to facilitate fast smallest-first search.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To allocate a buffer, take a suitable block from the list using </a:t>
            </a:r>
            <a:r>
              <a:rPr lang="en-GB" altLang="en-US" sz="2400" b="1">
                <a:latin typeface="Courier New" panose="02070309020205020404" pitchFamily="49" charset="0"/>
              </a:rPr>
              <a:t>unlink()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When a block is freed, it is inserted in this list using </a:t>
            </a:r>
            <a:r>
              <a:rPr lang="en-GB" altLang="en-US" sz="2400" b="1">
                <a:latin typeface="Courier New" panose="02070309020205020404" pitchFamily="49" charset="0"/>
              </a:rPr>
              <a:t>frontlink()</a:t>
            </a:r>
            <a:r>
              <a:rPr lang="en-GB" altLang="en-US" sz="2400"/>
              <a:t>. </a:t>
            </a:r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7E6FF473-A035-4FFA-8DD5-71BA0E39A5B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652963"/>
            <a:ext cx="7488238" cy="504825"/>
            <a:chOff x="703" y="2840"/>
            <a:chExt cx="4717" cy="318"/>
          </a:xfrm>
        </p:grpSpPr>
        <p:sp>
          <p:nvSpPr>
            <p:cNvPr id="58373" name="Rectangle 5">
              <a:extLst>
                <a:ext uri="{FF2B5EF4-FFF2-40B4-BE49-F238E27FC236}">
                  <a16:creationId xmlns:a16="http://schemas.microsoft.com/office/drawing/2014/main" id="{3405DF42-3801-41E2-93EF-D2A2DCCA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840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B1</a:t>
              </a:r>
            </a:p>
          </p:txBody>
        </p:sp>
        <p:sp>
          <p:nvSpPr>
            <p:cNvPr id="58374" name="Rectangle 6">
              <a:extLst>
                <a:ext uri="{FF2B5EF4-FFF2-40B4-BE49-F238E27FC236}">
                  <a16:creationId xmlns:a16="http://schemas.microsoft.com/office/drawing/2014/main" id="{ADDD42D6-B613-427A-974B-F9DE284F4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840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B4</a:t>
              </a:r>
            </a:p>
          </p:txBody>
        </p:sp>
        <p:sp>
          <p:nvSpPr>
            <p:cNvPr id="58375" name="Rectangle 7">
              <a:extLst>
                <a:ext uri="{FF2B5EF4-FFF2-40B4-BE49-F238E27FC236}">
                  <a16:creationId xmlns:a16="http://schemas.microsoft.com/office/drawing/2014/main" id="{B6154096-0028-4C1C-8CF9-674BEA17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840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B3</a:t>
              </a:r>
            </a:p>
          </p:txBody>
        </p:sp>
        <p:sp>
          <p:nvSpPr>
            <p:cNvPr id="58376" name="Rectangle 8">
              <a:extLst>
                <a:ext uri="{FF2B5EF4-FFF2-40B4-BE49-F238E27FC236}">
                  <a16:creationId xmlns:a16="http://schemas.microsoft.com/office/drawing/2014/main" id="{5DD5A5E8-2846-4E92-93E1-F0158FEE7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40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B2</a:t>
              </a:r>
            </a:p>
          </p:txBody>
        </p:sp>
        <p:cxnSp>
          <p:nvCxnSpPr>
            <p:cNvPr id="58377" name="AutoShape 9">
              <a:extLst>
                <a:ext uri="{FF2B5EF4-FFF2-40B4-BE49-F238E27FC236}">
                  <a16:creationId xmlns:a16="http://schemas.microsoft.com/office/drawing/2014/main" id="{7869325E-1C7B-4125-A10A-393EA8E42FC1}"/>
                </a:ext>
              </a:extLst>
            </p:cNvPr>
            <p:cNvCxnSpPr>
              <a:cxnSpLocks noChangeShapeType="1"/>
              <a:stCxn id="58376" idx="1"/>
              <a:endCxn id="58373" idx="2"/>
            </p:cNvCxnSpPr>
            <p:nvPr/>
          </p:nvCxnSpPr>
          <p:spPr bwMode="auto">
            <a:xfrm rot="10800000" flipV="1">
              <a:off x="1021" y="2999"/>
              <a:ext cx="1043" cy="159"/>
            </a:xfrm>
            <a:prstGeom prst="curvedConnector4">
              <a:avLst>
                <a:gd name="adj1" fmla="val 3480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78" name="AutoShape 10">
              <a:extLst>
                <a:ext uri="{FF2B5EF4-FFF2-40B4-BE49-F238E27FC236}">
                  <a16:creationId xmlns:a16="http://schemas.microsoft.com/office/drawing/2014/main" id="{971AADC1-3CE2-43E8-B2A6-EF270D67B7C8}"/>
                </a:ext>
              </a:extLst>
            </p:cNvPr>
            <p:cNvCxnSpPr>
              <a:cxnSpLocks noChangeShapeType="1"/>
              <a:stCxn id="58375" idx="1"/>
              <a:endCxn id="58376" idx="2"/>
            </p:cNvCxnSpPr>
            <p:nvPr/>
          </p:nvCxnSpPr>
          <p:spPr bwMode="auto">
            <a:xfrm rot="10800000" flipV="1">
              <a:off x="2382" y="2999"/>
              <a:ext cx="1042" cy="159"/>
            </a:xfrm>
            <a:prstGeom prst="curvedConnector4">
              <a:avLst>
                <a:gd name="adj1" fmla="val 34838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79" name="AutoShape 11">
              <a:extLst>
                <a:ext uri="{FF2B5EF4-FFF2-40B4-BE49-F238E27FC236}">
                  <a16:creationId xmlns:a16="http://schemas.microsoft.com/office/drawing/2014/main" id="{5A6A6F1C-6B4E-4EDA-B170-EC1F2744B7CD}"/>
                </a:ext>
              </a:extLst>
            </p:cNvPr>
            <p:cNvCxnSpPr>
              <a:cxnSpLocks noChangeShapeType="1"/>
              <a:stCxn id="58374" idx="1"/>
              <a:endCxn id="58375" idx="2"/>
            </p:cNvCxnSpPr>
            <p:nvPr/>
          </p:nvCxnSpPr>
          <p:spPr bwMode="auto">
            <a:xfrm rot="10800000" flipV="1">
              <a:off x="3742" y="2999"/>
              <a:ext cx="1043" cy="159"/>
            </a:xfrm>
            <a:prstGeom prst="curvedConnector4">
              <a:avLst>
                <a:gd name="adj1" fmla="val 3480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80" name="AutoShape 12">
              <a:extLst>
                <a:ext uri="{FF2B5EF4-FFF2-40B4-BE49-F238E27FC236}">
                  <a16:creationId xmlns:a16="http://schemas.microsoft.com/office/drawing/2014/main" id="{B8FE2533-EBBA-4D81-924B-163E0803ACFD}"/>
                </a:ext>
              </a:extLst>
            </p:cNvPr>
            <p:cNvCxnSpPr>
              <a:cxnSpLocks noChangeShapeType="1"/>
              <a:stCxn id="58373" idx="3"/>
              <a:endCxn id="58376" idx="0"/>
            </p:cNvCxnSpPr>
            <p:nvPr/>
          </p:nvCxnSpPr>
          <p:spPr bwMode="auto">
            <a:xfrm flipV="1">
              <a:off x="1338" y="2840"/>
              <a:ext cx="1044" cy="159"/>
            </a:xfrm>
            <a:prstGeom prst="curvedConnector4">
              <a:avLst>
                <a:gd name="adj1" fmla="val 3467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81" name="AutoShape 13">
              <a:extLst>
                <a:ext uri="{FF2B5EF4-FFF2-40B4-BE49-F238E27FC236}">
                  <a16:creationId xmlns:a16="http://schemas.microsoft.com/office/drawing/2014/main" id="{3BFCE59E-05E4-44DC-AA5E-7B9F0A64B495}"/>
                </a:ext>
              </a:extLst>
            </p:cNvPr>
            <p:cNvCxnSpPr>
              <a:cxnSpLocks noChangeShapeType="1"/>
              <a:stCxn id="58376" idx="3"/>
              <a:endCxn id="58375" idx="0"/>
            </p:cNvCxnSpPr>
            <p:nvPr/>
          </p:nvCxnSpPr>
          <p:spPr bwMode="auto">
            <a:xfrm flipV="1">
              <a:off x="2699" y="2840"/>
              <a:ext cx="1043" cy="159"/>
            </a:xfrm>
            <a:prstGeom prst="curvedConnector4">
              <a:avLst>
                <a:gd name="adj1" fmla="val 34708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82" name="AutoShape 14">
              <a:extLst>
                <a:ext uri="{FF2B5EF4-FFF2-40B4-BE49-F238E27FC236}">
                  <a16:creationId xmlns:a16="http://schemas.microsoft.com/office/drawing/2014/main" id="{B107105C-A001-46AD-B5BE-EB25055E7CB5}"/>
                </a:ext>
              </a:extLst>
            </p:cNvPr>
            <p:cNvCxnSpPr>
              <a:cxnSpLocks noChangeShapeType="1"/>
              <a:stCxn id="58375" idx="3"/>
              <a:endCxn id="58374" idx="0"/>
            </p:cNvCxnSpPr>
            <p:nvPr/>
          </p:nvCxnSpPr>
          <p:spPr bwMode="auto">
            <a:xfrm flipV="1">
              <a:off x="4059" y="2840"/>
              <a:ext cx="1044" cy="159"/>
            </a:xfrm>
            <a:prstGeom prst="curvedConnector4">
              <a:avLst>
                <a:gd name="adj1" fmla="val 3467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1C8F773-2B74-4326-9B4B-1EEE91064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Frontlink() – Simplified 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472AEC3-12A0-431D-A80F-42F947DCE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8278813" cy="47513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#define frontlink(A, P, S, IDX, BK, FD)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...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[1] FD = start_of_bin(IDX);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[2] while ( FD != BK &amp;&amp; S &lt; chunksize(FD) ) 			{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[3] 		  FD = FD-&gt;fd;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			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[4] 	BK = FD-&gt;bk;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[5]	P-&gt;bk = BK;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[6]	P-&gt;fd = FD;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[7] 	FD-&gt;bk = BK-&gt;fd = P;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EF0645E-735E-4AA7-A163-27B66CB75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Frontlink() Macro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A31D408-1656-4FE4-A920-0356044BD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70000"/>
            <a:ext cx="791845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Store chunk of size </a:t>
            </a:r>
            <a:r>
              <a:rPr lang="en-GB" altLang="en-US" sz="2400">
                <a:solidFill>
                  <a:schemeClr val="accent2"/>
                </a:solidFill>
              </a:rPr>
              <a:t>S</a:t>
            </a:r>
            <a:r>
              <a:rPr lang="en-GB" altLang="en-US" sz="2400"/>
              <a:t>, pointed to by </a:t>
            </a:r>
            <a:r>
              <a:rPr lang="en-GB" altLang="en-US" sz="2400">
                <a:solidFill>
                  <a:schemeClr val="accent2"/>
                </a:solidFill>
              </a:rPr>
              <a:t>P</a:t>
            </a:r>
            <a:r>
              <a:rPr lang="en-GB" altLang="en-US" sz="2400"/>
              <a:t>, at appropriate position in the double linked list of bin with index </a:t>
            </a:r>
            <a:r>
              <a:rPr lang="en-GB" altLang="en-US" sz="2400">
                <a:solidFill>
                  <a:schemeClr val="accent2"/>
                </a:solidFill>
              </a:rPr>
              <a:t>IDX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16AFC2"/>
                </a:solidFill>
              </a:rPr>
              <a:t>[1]</a:t>
            </a:r>
            <a:r>
              <a:rPr lang="en-GB" altLang="en-US" sz="2400"/>
              <a:t> </a:t>
            </a:r>
            <a:r>
              <a:rPr lang="en-GB" altLang="en-US" sz="2400">
                <a:solidFill>
                  <a:schemeClr val="accent2"/>
                </a:solidFill>
              </a:rPr>
              <a:t>FD</a:t>
            </a:r>
            <a:r>
              <a:rPr lang="en-GB" altLang="en-US" sz="2400"/>
              <a:t> initialized with a pointer to the start of the list of the given bin.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16AFC2"/>
                </a:solidFill>
              </a:rPr>
              <a:t>[2]</a:t>
            </a:r>
            <a:r>
              <a:rPr lang="en-GB" altLang="en-US" sz="2400"/>
              <a:t> Loop searches the double linked list to find first chunk smaller than </a:t>
            </a:r>
            <a:r>
              <a:rPr lang="en-GB" altLang="en-US" sz="2400">
                <a:solidFill>
                  <a:schemeClr val="accent2"/>
                </a:solidFill>
              </a:rPr>
              <a:t>P</a:t>
            </a:r>
            <a:r>
              <a:rPr lang="en-GB" altLang="en-US" sz="2400"/>
              <a:t> or the end of the list by following consecutive forward pointers (line </a:t>
            </a:r>
            <a:r>
              <a:rPr lang="en-GB" altLang="en-US" sz="2400">
                <a:solidFill>
                  <a:srgbClr val="16AFC2"/>
                </a:solidFill>
              </a:rPr>
              <a:t>[3]</a:t>
            </a:r>
            <a:r>
              <a:rPr lang="en-GB" altLang="en-US" sz="2400"/>
              <a:t>).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16AFC2"/>
                </a:solidFill>
              </a:rPr>
              <a:t>[4]</a:t>
            </a:r>
            <a:r>
              <a:rPr lang="en-GB" altLang="en-US" sz="2400"/>
              <a:t> Follow back pointer </a:t>
            </a:r>
            <a:r>
              <a:rPr lang="en-GB" altLang="en-US" sz="2400">
                <a:solidFill>
                  <a:schemeClr val="accent2"/>
                </a:solidFill>
              </a:rPr>
              <a:t>BK</a:t>
            </a:r>
            <a:r>
              <a:rPr lang="en-GB" altLang="en-US" sz="2400"/>
              <a:t> to previous element in list.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16AFC2"/>
                </a:solidFill>
              </a:rPr>
              <a:t>[5]+[6]</a:t>
            </a:r>
            <a:r>
              <a:rPr lang="en-GB" altLang="en-US" sz="2400"/>
              <a:t> Set backward and forward pointers for chunk.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16AFC2"/>
                </a:solidFill>
              </a:rPr>
              <a:t>[7]</a:t>
            </a:r>
            <a:r>
              <a:rPr lang="en-GB" altLang="en-US" sz="2400"/>
              <a:t> Update backward pointer of next chunk and forward pointer of previous chunk to address of chunk </a:t>
            </a:r>
            <a:r>
              <a:rPr lang="en-GB" altLang="en-US" sz="2400">
                <a:solidFill>
                  <a:schemeClr val="accent2"/>
                </a:solidFill>
              </a:rPr>
              <a:t>P</a:t>
            </a:r>
            <a:r>
              <a:rPr lang="en-GB" altLang="en-US" sz="2400"/>
              <a:t>    (field </a:t>
            </a:r>
            <a:r>
              <a:rPr lang="en-GB" altLang="en-US" sz="2400">
                <a:solidFill>
                  <a:schemeClr val="accent2"/>
                </a:solidFill>
              </a:rPr>
              <a:t>fd</a:t>
            </a:r>
            <a:r>
              <a:rPr lang="en-GB" altLang="en-US" sz="2400"/>
              <a:t> at 8 byte offset within a boundary tag).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437743A-53F1-4EC6-B034-021E697BD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Unlink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A5E1A24-ABBC-4696-87D9-E999ED236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005263"/>
            <a:ext cx="77724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Save pointers in chunk </a:t>
            </a:r>
            <a:r>
              <a:rPr lang="en-GB" altLang="en-US" sz="2400">
                <a:solidFill>
                  <a:schemeClr val="accent2"/>
                </a:solidFill>
              </a:rPr>
              <a:t>P</a:t>
            </a:r>
            <a:r>
              <a:rPr lang="en-GB" altLang="en-US" sz="2400"/>
              <a:t> to </a:t>
            </a:r>
            <a:r>
              <a:rPr lang="en-GB" altLang="en-US" sz="2400">
                <a:solidFill>
                  <a:schemeClr val="accent2"/>
                </a:solidFill>
              </a:rPr>
              <a:t>FD</a:t>
            </a:r>
            <a:r>
              <a:rPr lang="en-GB" altLang="en-US" sz="2400"/>
              <a:t> and </a:t>
            </a:r>
            <a:r>
              <a:rPr lang="en-GB" altLang="en-US" sz="2400">
                <a:solidFill>
                  <a:schemeClr val="accent2"/>
                </a:solidFill>
              </a:rPr>
              <a:t>BK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Update backward pointer of next chunk in the list: address located at </a:t>
            </a:r>
            <a:r>
              <a:rPr lang="en-GB" altLang="en-US" sz="2400">
                <a:solidFill>
                  <a:schemeClr val="accent2"/>
                </a:solidFill>
              </a:rPr>
              <a:t>FD</a:t>
            </a:r>
            <a:r>
              <a:rPr lang="en-GB" altLang="en-US" sz="2400"/>
              <a:t> plus 12 bytes (offset of </a:t>
            </a:r>
            <a:r>
              <a:rPr lang="en-GB" altLang="en-US" sz="2400" i="1"/>
              <a:t>bk</a:t>
            </a:r>
            <a:r>
              <a:rPr lang="en-GB" altLang="en-US" sz="2400"/>
              <a:t> field in boundary tag) overwritten with value stored in </a:t>
            </a:r>
            <a:r>
              <a:rPr lang="en-GB" altLang="en-US" sz="2400">
                <a:solidFill>
                  <a:schemeClr val="accent2"/>
                </a:solidFill>
              </a:rPr>
              <a:t>BK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Update forward pointer of previous chunk in the list.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5BACF5A6-C9AC-4FE4-BBCC-66234401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68413"/>
            <a:ext cx="51816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342900" indent="-342900"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#define unlink(P, BK, FD)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{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[1] FD = P-&gt;fd;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[2] BK = P-&gt;bk;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[3] FD-&gt;bk = BK;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[4] BK-&gt;fd = FD;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6D07A15-DB73-408B-BA9A-B78D79B7D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Mental Exercise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CED221F-F0FE-4788-B950-B466DE594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1971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What will happen if we free a chunk that has already been freed?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Add a chunk B3’ into the following list.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Then add it again</a:t>
            </a:r>
          </a:p>
        </p:txBody>
      </p:sp>
      <p:grpSp>
        <p:nvGrpSpPr>
          <p:cNvPr id="64516" name="Group 4">
            <a:extLst>
              <a:ext uri="{FF2B5EF4-FFF2-40B4-BE49-F238E27FC236}">
                <a16:creationId xmlns:a16="http://schemas.microsoft.com/office/drawing/2014/main" id="{54A7DDF7-C5BF-48EA-99FF-74574C1166F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149725"/>
            <a:ext cx="7488238" cy="504825"/>
            <a:chOff x="703" y="2840"/>
            <a:chExt cx="4717" cy="318"/>
          </a:xfrm>
        </p:grpSpPr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E3D879DC-3C50-4C5B-A8B6-138EF4583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840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B1</a:t>
              </a:r>
            </a:p>
          </p:txBody>
        </p:sp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1A9C7607-D21F-4245-8FB4-56683CA65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840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B4</a:t>
              </a:r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99727B23-05AC-4C7D-806A-7D80B6C2D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840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B3</a:t>
              </a:r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516E565E-C4EC-41F6-9D22-E6C390063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40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B2</a:t>
              </a:r>
            </a:p>
          </p:txBody>
        </p:sp>
        <p:cxnSp>
          <p:nvCxnSpPr>
            <p:cNvPr id="64521" name="AutoShape 9">
              <a:extLst>
                <a:ext uri="{FF2B5EF4-FFF2-40B4-BE49-F238E27FC236}">
                  <a16:creationId xmlns:a16="http://schemas.microsoft.com/office/drawing/2014/main" id="{E027F094-5C66-4912-AA5E-26ADC638F4B2}"/>
                </a:ext>
              </a:extLst>
            </p:cNvPr>
            <p:cNvCxnSpPr>
              <a:cxnSpLocks noChangeShapeType="1"/>
              <a:stCxn id="64520" idx="1"/>
              <a:endCxn id="64517" idx="2"/>
            </p:cNvCxnSpPr>
            <p:nvPr/>
          </p:nvCxnSpPr>
          <p:spPr bwMode="auto">
            <a:xfrm rot="10800000" flipV="1">
              <a:off x="1021" y="2999"/>
              <a:ext cx="1043" cy="159"/>
            </a:xfrm>
            <a:prstGeom prst="curvedConnector4">
              <a:avLst>
                <a:gd name="adj1" fmla="val 3480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2" name="AutoShape 10">
              <a:extLst>
                <a:ext uri="{FF2B5EF4-FFF2-40B4-BE49-F238E27FC236}">
                  <a16:creationId xmlns:a16="http://schemas.microsoft.com/office/drawing/2014/main" id="{9818EA92-DC8B-4BCE-9C41-1EB5F4107E2A}"/>
                </a:ext>
              </a:extLst>
            </p:cNvPr>
            <p:cNvCxnSpPr>
              <a:cxnSpLocks noChangeShapeType="1"/>
              <a:stCxn id="64519" idx="1"/>
              <a:endCxn id="64520" idx="2"/>
            </p:cNvCxnSpPr>
            <p:nvPr/>
          </p:nvCxnSpPr>
          <p:spPr bwMode="auto">
            <a:xfrm rot="10800000" flipV="1">
              <a:off x="2382" y="2999"/>
              <a:ext cx="1042" cy="159"/>
            </a:xfrm>
            <a:prstGeom prst="curvedConnector4">
              <a:avLst>
                <a:gd name="adj1" fmla="val 34838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3" name="AutoShape 11">
              <a:extLst>
                <a:ext uri="{FF2B5EF4-FFF2-40B4-BE49-F238E27FC236}">
                  <a16:creationId xmlns:a16="http://schemas.microsoft.com/office/drawing/2014/main" id="{6ABF42A2-A89D-40B2-B391-7EC536E66680}"/>
                </a:ext>
              </a:extLst>
            </p:cNvPr>
            <p:cNvCxnSpPr>
              <a:cxnSpLocks noChangeShapeType="1"/>
              <a:stCxn id="64518" idx="1"/>
              <a:endCxn id="64519" idx="2"/>
            </p:cNvCxnSpPr>
            <p:nvPr/>
          </p:nvCxnSpPr>
          <p:spPr bwMode="auto">
            <a:xfrm rot="10800000" flipV="1">
              <a:off x="3742" y="2999"/>
              <a:ext cx="1043" cy="159"/>
            </a:xfrm>
            <a:prstGeom prst="curvedConnector4">
              <a:avLst>
                <a:gd name="adj1" fmla="val 3480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4" name="AutoShape 12">
              <a:extLst>
                <a:ext uri="{FF2B5EF4-FFF2-40B4-BE49-F238E27FC236}">
                  <a16:creationId xmlns:a16="http://schemas.microsoft.com/office/drawing/2014/main" id="{818EDB3D-FEF4-4F14-A9CB-E32DE4ED1777}"/>
                </a:ext>
              </a:extLst>
            </p:cNvPr>
            <p:cNvCxnSpPr>
              <a:cxnSpLocks noChangeShapeType="1"/>
              <a:stCxn id="64517" idx="3"/>
              <a:endCxn id="64520" idx="0"/>
            </p:cNvCxnSpPr>
            <p:nvPr/>
          </p:nvCxnSpPr>
          <p:spPr bwMode="auto">
            <a:xfrm flipV="1">
              <a:off x="1338" y="2840"/>
              <a:ext cx="1044" cy="159"/>
            </a:xfrm>
            <a:prstGeom prst="curvedConnector4">
              <a:avLst>
                <a:gd name="adj1" fmla="val 3467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5" name="AutoShape 13">
              <a:extLst>
                <a:ext uri="{FF2B5EF4-FFF2-40B4-BE49-F238E27FC236}">
                  <a16:creationId xmlns:a16="http://schemas.microsoft.com/office/drawing/2014/main" id="{667F2E1A-B746-4664-9790-3FD524BC2CCE}"/>
                </a:ext>
              </a:extLst>
            </p:cNvPr>
            <p:cNvCxnSpPr>
              <a:cxnSpLocks noChangeShapeType="1"/>
              <a:stCxn id="64520" idx="3"/>
              <a:endCxn id="64519" idx="0"/>
            </p:cNvCxnSpPr>
            <p:nvPr/>
          </p:nvCxnSpPr>
          <p:spPr bwMode="auto">
            <a:xfrm flipV="1">
              <a:off x="2699" y="2840"/>
              <a:ext cx="1043" cy="159"/>
            </a:xfrm>
            <a:prstGeom prst="curvedConnector4">
              <a:avLst>
                <a:gd name="adj1" fmla="val 34708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6" name="AutoShape 14">
              <a:extLst>
                <a:ext uri="{FF2B5EF4-FFF2-40B4-BE49-F238E27FC236}">
                  <a16:creationId xmlns:a16="http://schemas.microsoft.com/office/drawing/2014/main" id="{403F513C-E4C7-43CA-A829-561E20BDB0E5}"/>
                </a:ext>
              </a:extLst>
            </p:cNvPr>
            <p:cNvCxnSpPr>
              <a:cxnSpLocks noChangeShapeType="1"/>
              <a:stCxn id="64519" idx="3"/>
              <a:endCxn id="64518" idx="0"/>
            </p:cNvCxnSpPr>
            <p:nvPr/>
          </p:nvCxnSpPr>
          <p:spPr bwMode="auto">
            <a:xfrm flipV="1">
              <a:off x="4059" y="2840"/>
              <a:ext cx="1044" cy="159"/>
            </a:xfrm>
            <a:prstGeom prst="curvedConnector4">
              <a:avLst>
                <a:gd name="adj1" fmla="val 3467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4032D94-80CC-40E2-A458-9CACA93DA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Insert chunk B’ before B3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15BE0E9-89C8-4D35-B420-6EC373638E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2917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Assume loop terminates with FD equal to B3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9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[4] BK = FD-&gt;bk;	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BK = B2;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[5] P-&gt;bk = BK; 	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B’-&gt;bk = B2; </a:t>
            </a:r>
            <a:endParaRPr lang="en-GB" altLang="en-US" sz="2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[6]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400" b="1">
                <a:latin typeface="Courier New" panose="02070309020205020404" pitchFamily="49" charset="0"/>
              </a:rPr>
              <a:t>P-&gt;fd = FD; 	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B’-&gt;fd = B3;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[7] FD-&gt;bk = BK-&gt;fd = P;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					B3-&gt;bk = B2-&gt;fd = B’;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D13320F-952D-4E80-A8D3-2D727186BC1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579938"/>
            <a:ext cx="7488237" cy="504825"/>
            <a:chOff x="521" y="2885"/>
            <a:chExt cx="4717" cy="318"/>
          </a:xfrm>
        </p:grpSpPr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0E8C5BDD-C5EB-4B19-B7B5-D9063718E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885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B1</a:t>
              </a:r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95A0EB24-DF1D-4A0A-B99A-5B11058F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885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B3</a:t>
              </a:r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8BCCD466-681F-4107-AC94-C799400A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885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B’</a:t>
              </a:r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78A0AECF-32E4-45CC-BEAE-078ED813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885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B2</a:t>
              </a:r>
            </a:p>
          </p:txBody>
        </p:sp>
        <p:cxnSp>
          <p:nvCxnSpPr>
            <p:cNvPr id="65545" name="AutoShape 9">
              <a:extLst>
                <a:ext uri="{FF2B5EF4-FFF2-40B4-BE49-F238E27FC236}">
                  <a16:creationId xmlns:a16="http://schemas.microsoft.com/office/drawing/2014/main" id="{CEFD664D-B764-4D2F-9DD4-60150609A056}"/>
                </a:ext>
              </a:extLst>
            </p:cNvPr>
            <p:cNvCxnSpPr>
              <a:cxnSpLocks noChangeShapeType="1"/>
              <a:stCxn id="65544" idx="1"/>
              <a:endCxn id="65541" idx="2"/>
            </p:cNvCxnSpPr>
            <p:nvPr/>
          </p:nvCxnSpPr>
          <p:spPr bwMode="auto">
            <a:xfrm rot="10800000" flipV="1">
              <a:off x="839" y="3044"/>
              <a:ext cx="1043" cy="159"/>
            </a:xfrm>
            <a:prstGeom prst="curvedConnector4">
              <a:avLst>
                <a:gd name="adj1" fmla="val 3480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6" name="AutoShape 10">
              <a:extLst>
                <a:ext uri="{FF2B5EF4-FFF2-40B4-BE49-F238E27FC236}">
                  <a16:creationId xmlns:a16="http://schemas.microsoft.com/office/drawing/2014/main" id="{AFD4654E-E575-47A1-9B39-1D38C84924B1}"/>
                </a:ext>
              </a:extLst>
            </p:cNvPr>
            <p:cNvCxnSpPr>
              <a:cxnSpLocks noChangeShapeType="1"/>
              <a:stCxn id="65543" idx="1"/>
              <a:endCxn id="65544" idx="2"/>
            </p:cNvCxnSpPr>
            <p:nvPr/>
          </p:nvCxnSpPr>
          <p:spPr bwMode="auto">
            <a:xfrm rot="10800000" flipV="1">
              <a:off x="2200" y="3044"/>
              <a:ext cx="1042" cy="159"/>
            </a:xfrm>
            <a:prstGeom prst="curvedConnector4">
              <a:avLst>
                <a:gd name="adj1" fmla="val 34838"/>
                <a:gd name="adj2" fmla="val 190565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7" name="AutoShape 11">
              <a:extLst>
                <a:ext uri="{FF2B5EF4-FFF2-40B4-BE49-F238E27FC236}">
                  <a16:creationId xmlns:a16="http://schemas.microsoft.com/office/drawing/2014/main" id="{890EA32A-E1F9-4701-92B6-9B4B26E616C7}"/>
                </a:ext>
              </a:extLst>
            </p:cNvPr>
            <p:cNvCxnSpPr>
              <a:cxnSpLocks noChangeShapeType="1"/>
              <a:stCxn id="65542" idx="1"/>
              <a:endCxn id="65543" idx="2"/>
            </p:cNvCxnSpPr>
            <p:nvPr/>
          </p:nvCxnSpPr>
          <p:spPr bwMode="auto">
            <a:xfrm rot="10800000" flipV="1">
              <a:off x="3560" y="3044"/>
              <a:ext cx="1043" cy="159"/>
            </a:xfrm>
            <a:prstGeom prst="curvedConnector4">
              <a:avLst>
                <a:gd name="adj1" fmla="val 34806"/>
                <a:gd name="adj2" fmla="val 190565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8" name="AutoShape 12">
              <a:extLst>
                <a:ext uri="{FF2B5EF4-FFF2-40B4-BE49-F238E27FC236}">
                  <a16:creationId xmlns:a16="http://schemas.microsoft.com/office/drawing/2014/main" id="{2F77586F-949E-46E9-9126-29919EAACE39}"/>
                </a:ext>
              </a:extLst>
            </p:cNvPr>
            <p:cNvCxnSpPr>
              <a:cxnSpLocks noChangeShapeType="1"/>
              <a:stCxn id="65541" idx="3"/>
              <a:endCxn id="65544" idx="0"/>
            </p:cNvCxnSpPr>
            <p:nvPr/>
          </p:nvCxnSpPr>
          <p:spPr bwMode="auto">
            <a:xfrm flipV="1">
              <a:off x="1156" y="2885"/>
              <a:ext cx="1044" cy="159"/>
            </a:xfrm>
            <a:prstGeom prst="curvedConnector4">
              <a:avLst>
                <a:gd name="adj1" fmla="val 3467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9" name="AutoShape 13">
              <a:extLst>
                <a:ext uri="{FF2B5EF4-FFF2-40B4-BE49-F238E27FC236}">
                  <a16:creationId xmlns:a16="http://schemas.microsoft.com/office/drawing/2014/main" id="{5B4DA2DD-B895-41B5-884F-95B70FF5009F}"/>
                </a:ext>
              </a:extLst>
            </p:cNvPr>
            <p:cNvCxnSpPr>
              <a:cxnSpLocks noChangeShapeType="1"/>
              <a:stCxn id="65544" idx="3"/>
              <a:endCxn id="65543" idx="0"/>
            </p:cNvCxnSpPr>
            <p:nvPr/>
          </p:nvCxnSpPr>
          <p:spPr bwMode="auto">
            <a:xfrm flipV="1">
              <a:off x="2517" y="2885"/>
              <a:ext cx="1043" cy="159"/>
            </a:xfrm>
            <a:prstGeom prst="curvedConnector4">
              <a:avLst>
                <a:gd name="adj1" fmla="val 34708"/>
                <a:gd name="adj2" fmla="val 190565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0" name="AutoShape 14">
              <a:extLst>
                <a:ext uri="{FF2B5EF4-FFF2-40B4-BE49-F238E27FC236}">
                  <a16:creationId xmlns:a16="http://schemas.microsoft.com/office/drawing/2014/main" id="{8CDBA885-39D4-4303-B3E3-3B708A2D06E6}"/>
                </a:ext>
              </a:extLst>
            </p:cNvPr>
            <p:cNvCxnSpPr>
              <a:cxnSpLocks noChangeShapeType="1"/>
              <a:stCxn id="65543" idx="3"/>
              <a:endCxn id="65542" idx="0"/>
            </p:cNvCxnSpPr>
            <p:nvPr/>
          </p:nvCxnSpPr>
          <p:spPr bwMode="auto">
            <a:xfrm flipV="1">
              <a:off x="3877" y="2885"/>
              <a:ext cx="1044" cy="159"/>
            </a:xfrm>
            <a:prstGeom prst="curvedConnector4">
              <a:avLst>
                <a:gd name="adj1" fmla="val 34676"/>
                <a:gd name="adj2" fmla="val 190565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603B67-F92C-4D78-AFDA-EBC4F9E8D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Agenda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638C4C7-3AE9-4E64-828C-89E887969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Malware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Dangers of abstraction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Input validation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Integers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Buffer overflows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Scripting languages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Race conditions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Defences: Prevention – Detection – Reaction</a:t>
            </a:r>
            <a:r>
              <a:rPr lang="en-GB" altLang="en-US" sz="2800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6EF215-9905-473E-902C-4CEA1CCD0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Insert chunk B’ again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0327443-B2B7-4A19-A735-072F68018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2838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Loop ends with FD equals to </a:t>
            </a:r>
            <a:r>
              <a:rPr lang="en-GB" altLang="en-US" sz="2400">
                <a:solidFill>
                  <a:srgbClr val="CC0000"/>
                </a:solidFill>
              </a:rPr>
              <a:t>B’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700">
              <a:solidFill>
                <a:srgbClr val="CC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[4] BK = FD-&gt;bk; 	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BK = B2;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[5] P-&gt;bk = BK; 	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B’-&gt;bk = B2; </a:t>
            </a:r>
            <a:endParaRPr lang="en-GB" altLang="en-US" sz="2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[6]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400" b="1">
                <a:latin typeface="Courier New" panose="02070309020205020404" pitchFamily="49" charset="0"/>
              </a:rPr>
              <a:t>P-&gt;fd = FD; 	</a:t>
            </a:r>
            <a:r>
              <a:rPr lang="en-GB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B’-&gt;fd = B’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[7] FD-&gt;bk = BK-&gt;fd = P; 								</a:t>
            </a:r>
            <a:r>
              <a:rPr lang="en-GB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B’-&gt;bk =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 B2-&gt;fd = </a:t>
            </a:r>
            <a:r>
              <a:rPr lang="en-GB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B’;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99A312B-52D6-436F-84AC-ECA7CBDA88B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652963"/>
            <a:ext cx="7488237" cy="504825"/>
            <a:chOff x="521" y="2931"/>
            <a:chExt cx="4717" cy="318"/>
          </a:xfrm>
        </p:grpSpPr>
        <p:sp>
          <p:nvSpPr>
            <p:cNvPr id="66565" name="Rectangle 5">
              <a:extLst>
                <a:ext uri="{FF2B5EF4-FFF2-40B4-BE49-F238E27FC236}">
                  <a16:creationId xmlns:a16="http://schemas.microsoft.com/office/drawing/2014/main" id="{603D4351-005B-4275-8CA4-D8E470D6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931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B1</a:t>
              </a:r>
            </a:p>
          </p:txBody>
        </p:sp>
        <p:sp>
          <p:nvSpPr>
            <p:cNvPr id="66566" name="Rectangle 6">
              <a:extLst>
                <a:ext uri="{FF2B5EF4-FFF2-40B4-BE49-F238E27FC236}">
                  <a16:creationId xmlns:a16="http://schemas.microsoft.com/office/drawing/2014/main" id="{7C3429CB-201A-4908-B088-8B1B5CE77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931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B3</a:t>
              </a:r>
            </a:p>
          </p:txBody>
        </p:sp>
        <p:sp>
          <p:nvSpPr>
            <p:cNvPr id="66567" name="Rectangle 7">
              <a:extLst>
                <a:ext uri="{FF2B5EF4-FFF2-40B4-BE49-F238E27FC236}">
                  <a16:creationId xmlns:a16="http://schemas.microsoft.com/office/drawing/2014/main" id="{6E9AF9C6-C06D-4C96-8030-412DC96B0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931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B’</a:t>
              </a:r>
            </a:p>
          </p:txBody>
        </p:sp>
        <p:sp>
          <p:nvSpPr>
            <p:cNvPr id="66568" name="Rectangle 8">
              <a:extLst>
                <a:ext uri="{FF2B5EF4-FFF2-40B4-BE49-F238E27FC236}">
                  <a16:creationId xmlns:a16="http://schemas.microsoft.com/office/drawing/2014/main" id="{137BC552-5E55-4A84-9F52-D8B97B16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931"/>
              <a:ext cx="635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800">
                  <a:latin typeface="Times" panose="02020603050405020304" pitchFamily="18" charset="0"/>
                </a:rPr>
                <a:t>B2</a:t>
              </a:r>
            </a:p>
          </p:txBody>
        </p:sp>
        <p:cxnSp>
          <p:nvCxnSpPr>
            <p:cNvPr id="66569" name="AutoShape 9">
              <a:extLst>
                <a:ext uri="{FF2B5EF4-FFF2-40B4-BE49-F238E27FC236}">
                  <a16:creationId xmlns:a16="http://schemas.microsoft.com/office/drawing/2014/main" id="{CCD41ADB-7A73-4D83-AF36-2D3A47745DF6}"/>
                </a:ext>
              </a:extLst>
            </p:cNvPr>
            <p:cNvCxnSpPr>
              <a:cxnSpLocks noChangeShapeType="1"/>
              <a:stCxn id="66568" idx="1"/>
              <a:endCxn id="66565" idx="2"/>
            </p:cNvCxnSpPr>
            <p:nvPr/>
          </p:nvCxnSpPr>
          <p:spPr bwMode="auto">
            <a:xfrm rot="10800000" flipV="1">
              <a:off x="839" y="3090"/>
              <a:ext cx="1043" cy="159"/>
            </a:xfrm>
            <a:prstGeom prst="curvedConnector4">
              <a:avLst>
                <a:gd name="adj1" fmla="val 3480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0" name="AutoShape 10">
              <a:extLst>
                <a:ext uri="{FF2B5EF4-FFF2-40B4-BE49-F238E27FC236}">
                  <a16:creationId xmlns:a16="http://schemas.microsoft.com/office/drawing/2014/main" id="{57150211-64F5-4CFE-9F62-1D20C45791C1}"/>
                </a:ext>
              </a:extLst>
            </p:cNvPr>
            <p:cNvCxnSpPr>
              <a:cxnSpLocks noChangeShapeType="1"/>
              <a:stCxn id="66567" idx="1"/>
              <a:endCxn id="66567" idx="2"/>
            </p:cNvCxnSpPr>
            <p:nvPr/>
          </p:nvCxnSpPr>
          <p:spPr bwMode="auto">
            <a:xfrm rot="10800000" flipH="1" flipV="1">
              <a:off x="3242" y="3090"/>
              <a:ext cx="318" cy="159"/>
            </a:xfrm>
            <a:prstGeom prst="curvedConnector4">
              <a:avLst>
                <a:gd name="adj1" fmla="val -45282"/>
                <a:gd name="adj2" fmla="val 190565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1" name="AutoShape 11">
              <a:extLst>
                <a:ext uri="{FF2B5EF4-FFF2-40B4-BE49-F238E27FC236}">
                  <a16:creationId xmlns:a16="http://schemas.microsoft.com/office/drawing/2014/main" id="{432303A0-57E5-4669-BAAF-50FBE43AB071}"/>
                </a:ext>
              </a:extLst>
            </p:cNvPr>
            <p:cNvCxnSpPr>
              <a:cxnSpLocks noChangeShapeType="1"/>
              <a:stCxn id="66566" idx="1"/>
              <a:endCxn id="66567" idx="2"/>
            </p:cNvCxnSpPr>
            <p:nvPr/>
          </p:nvCxnSpPr>
          <p:spPr bwMode="auto">
            <a:xfrm rot="10800000" flipV="1">
              <a:off x="3560" y="3090"/>
              <a:ext cx="1043" cy="159"/>
            </a:xfrm>
            <a:prstGeom prst="curvedConnector4">
              <a:avLst>
                <a:gd name="adj1" fmla="val 3480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2" name="AutoShape 12">
              <a:extLst>
                <a:ext uri="{FF2B5EF4-FFF2-40B4-BE49-F238E27FC236}">
                  <a16:creationId xmlns:a16="http://schemas.microsoft.com/office/drawing/2014/main" id="{0059750A-910A-4475-94D6-1A0C38F4D732}"/>
                </a:ext>
              </a:extLst>
            </p:cNvPr>
            <p:cNvCxnSpPr>
              <a:cxnSpLocks noChangeShapeType="1"/>
              <a:stCxn id="66565" idx="3"/>
              <a:endCxn id="66568" idx="0"/>
            </p:cNvCxnSpPr>
            <p:nvPr/>
          </p:nvCxnSpPr>
          <p:spPr bwMode="auto">
            <a:xfrm flipV="1">
              <a:off x="1156" y="2931"/>
              <a:ext cx="1044" cy="159"/>
            </a:xfrm>
            <a:prstGeom prst="curvedConnector4">
              <a:avLst>
                <a:gd name="adj1" fmla="val 34676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3" name="AutoShape 13">
              <a:extLst>
                <a:ext uri="{FF2B5EF4-FFF2-40B4-BE49-F238E27FC236}">
                  <a16:creationId xmlns:a16="http://schemas.microsoft.com/office/drawing/2014/main" id="{9CA543FF-0A81-4C08-955D-044C9397EB31}"/>
                </a:ext>
              </a:extLst>
            </p:cNvPr>
            <p:cNvCxnSpPr>
              <a:cxnSpLocks noChangeShapeType="1"/>
              <a:stCxn id="66568" idx="3"/>
              <a:endCxn id="66567" idx="0"/>
            </p:cNvCxnSpPr>
            <p:nvPr/>
          </p:nvCxnSpPr>
          <p:spPr bwMode="auto">
            <a:xfrm flipV="1">
              <a:off x="2517" y="2931"/>
              <a:ext cx="1043" cy="159"/>
            </a:xfrm>
            <a:prstGeom prst="curvedConnector4">
              <a:avLst>
                <a:gd name="adj1" fmla="val 34708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4" name="AutoShape 14">
              <a:extLst>
                <a:ext uri="{FF2B5EF4-FFF2-40B4-BE49-F238E27FC236}">
                  <a16:creationId xmlns:a16="http://schemas.microsoft.com/office/drawing/2014/main" id="{040872E9-5F74-4E89-9BA7-CD9B2D3D2FDC}"/>
                </a:ext>
              </a:extLst>
            </p:cNvPr>
            <p:cNvCxnSpPr>
              <a:cxnSpLocks noChangeShapeType="1"/>
              <a:stCxn id="66567" idx="3"/>
              <a:endCxn id="66567" idx="0"/>
            </p:cNvCxnSpPr>
            <p:nvPr/>
          </p:nvCxnSpPr>
          <p:spPr bwMode="auto">
            <a:xfrm flipH="1" flipV="1">
              <a:off x="3560" y="2931"/>
              <a:ext cx="317" cy="159"/>
            </a:xfrm>
            <a:prstGeom prst="curvedConnector4">
              <a:avLst>
                <a:gd name="adj1" fmla="val -45111"/>
                <a:gd name="adj2" fmla="val 190565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C807785-4828-4BF7-89E1-D751263A6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Unlink double-free’d chunk B’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E1BA14E-EBC6-46F8-8D9E-BCCA0E067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2917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[1] FD = P-&gt;fd;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FD = B’-&gt;fd = B’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[2] BK = P-&gt;bk;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BK = B’-&gt;bk = B’</a:t>
            </a:r>
            <a:r>
              <a:rPr lang="en-GB" altLang="en-US" sz="2400" b="1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[3] FD-&gt;bk = BK;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FD-&gt;bk = </a:t>
            </a:r>
            <a:r>
              <a:rPr lang="en-GB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B’-&gt;bk = B’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[4] BK-&gt;fd = FD;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BK-&gt;fd = </a:t>
            </a:r>
            <a:r>
              <a:rPr lang="en-GB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B’-&gt;fd = B’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GB" altLang="en-US" sz="1200" b="1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CC0000"/>
                </a:solidFill>
              </a:rPr>
              <a:t>	Nothing changes: the chunk removed from the list of free chunks is still on the list!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4039A7F-DC35-44AD-92B0-4BDCA2D2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652963"/>
            <a:ext cx="1008062" cy="504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latin typeface="Times" panose="02020603050405020304" pitchFamily="18" charset="0"/>
              </a:rPr>
              <a:t>B1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BCCCB128-8F59-4849-823C-872299CF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4652963"/>
            <a:ext cx="1008062" cy="504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latin typeface="Times" panose="02020603050405020304" pitchFamily="18" charset="0"/>
              </a:rPr>
              <a:t>B3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ABD79C86-EFD8-4D76-A6FC-7E5516AC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4652963"/>
            <a:ext cx="1008063" cy="504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latin typeface="Times" panose="02020603050405020304" pitchFamily="18" charset="0"/>
              </a:rPr>
              <a:t>B’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EDCB4B85-4469-4453-86F5-6F3B3C43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652963"/>
            <a:ext cx="1008063" cy="504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latin typeface="Times" panose="02020603050405020304" pitchFamily="18" charset="0"/>
              </a:rPr>
              <a:t>B2</a:t>
            </a:r>
          </a:p>
        </p:txBody>
      </p:sp>
      <p:cxnSp>
        <p:nvCxnSpPr>
          <p:cNvPr id="67592" name="AutoShape 8">
            <a:extLst>
              <a:ext uri="{FF2B5EF4-FFF2-40B4-BE49-F238E27FC236}">
                <a16:creationId xmlns:a16="http://schemas.microsoft.com/office/drawing/2014/main" id="{ABBA9994-5F29-4495-AA9C-8557208EC734}"/>
              </a:ext>
            </a:extLst>
          </p:cNvPr>
          <p:cNvCxnSpPr>
            <a:cxnSpLocks noChangeShapeType="1"/>
            <a:stCxn id="67591" idx="1"/>
            <a:endCxn id="67588" idx="2"/>
          </p:cNvCxnSpPr>
          <p:nvPr/>
        </p:nvCxnSpPr>
        <p:spPr bwMode="auto">
          <a:xfrm rot="10800000" flipV="1">
            <a:off x="1331913" y="4905375"/>
            <a:ext cx="1655762" cy="252413"/>
          </a:xfrm>
          <a:prstGeom prst="curvedConnector4">
            <a:avLst>
              <a:gd name="adj1" fmla="val 34806"/>
              <a:gd name="adj2" fmla="val 19056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3" name="AutoShape 9">
            <a:extLst>
              <a:ext uri="{FF2B5EF4-FFF2-40B4-BE49-F238E27FC236}">
                <a16:creationId xmlns:a16="http://schemas.microsoft.com/office/drawing/2014/main" id="{4F8B6DDF-D84D-4DBF-B3F4-EE38F6C79622}"/>
              </a:ext>
            </a:extLst>
          </p:cNvPr>
          <p:cNvCxnSpPr>
            <a:cxnSpLocks noChangeShapeType="1"/>
            <a:stCxn id="67590" idx="1"/>
            <a:endCxn id="67590" idx="2"/>
          </p:cNvCxnSpPr>
          <p:nvPr/>
        </p:nvCxnSpPr>
        <p:spPr bwMode="auto">
          <a:xfrm rot="10800000" flipH="1" flipV="1">
            <a:off x="5146675" y="4905375"/>
            <a:ext cx="504825" cy="252413"/>
          </a:xfrm>
          <a:prstGeom prst="curvedConnector4">
            <a:avLst>
              <a:gd name="adj1" fmla="val -45282"/>
              <a:gd name="adj2" fmla="val 190565"/>
            </a:avLst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4" name="AutoShape 10">
            <a:extLst>
              <a:ext uri="{FF2B5EF4-FFF2-40B4-BE49-F238E27FC236}">
                <a16:creationId xmlns:a16="http://schemas.microsoft.com/office/drawing/2014/main" id="{7B8D5BB8-7CA5-4294-8BD5-1C4B8662DD37}"/>
              </a:ext>
            </a:extLst>
          </p:cNvPr>
          <p:cNvCxnSpPr>
            <a:cxnSpLocks noChangeShapeType="1"/>
            <a:stCxn id="67589" idx="1"/>
            <a:endCxn id="67590" idx="2"/>
          </p:cNvCxnSpPr>
          <p:nvPr/>
        </p:nvCxnSpPr>
        <p:spPr bwMode="auto">
          <a:xfrm rot="10800000" flipV="1">
            <a:off x="5651500" y="4905375"/>
            <a:ext cx="1655763" cy="252413"/>
          </a:xfrm>
          <a:prstGeom prst="curvedConnector4">
            <a:avLst>
              <a:gd name="adj1" fmla="val 34806"/>
              <a:gd name="adj2" fmla="val 19056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5" name="AutoShape 11">
            <a:extLst>
              <a:ext uri="{FF2B5EF4-FFF2-40B4-BE49-F238E27FC236}">
                <a16:creationId xmlns:a16="http://schemas.microsoft.com/office/drawing/2014/main" id="{6A98845F-9FDC-404C-9804-F821D5BA5C5D}"/>
              </a:ext>
            </a:extLst>
          </p:cNvPr>
          <p:cNvCxnSpPr>
            <a:cxnSpLocks noChangeShapeType="1"/>
            <a:stCxn id="67588" idx="3"/>
            <a:endCxn id="67591" idx="0"/>
          </p:cNvCxnSpPr>
          <p:nvPr/>
        </p:nvCxnSpPr>
        <p:spPr bwMode="auto">
          <a:xfrm flipV="1">
            <a:off x="1835150" y="4652963"/>
            <a:ext cx="1657350" cy="252412"/>
          </a:xfrm>
          <a:prstGeom prst="curvedConnector4">
            <a:avLst>
              <a:gd name="adj1" fmla="val 34676"/>
              <a:gd name="adj2" fmla="val 19056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AutoShape 12">
            <a:extLst>
              <a:ext uri="{FF2B5EF4-FFF2-40B4-BE49-F238E27FC236}">
                <a16:creationId xmlns:a16="http://schemas.microsoft.com/office/drawing/2014/main" id="{9FC34346-B430-4F09-9C83-F0A6912709C7}"/>
              </a:ext>
            </a:extLst>
          </p:cNvPr>
          <p:cNvCxnSpPr>
            <a:cxnSpLocks noChangeShapeType="1"/>
            <a:stCxn id="67591" idx="3"/>
            <a:endCxn id="67590" idx="0"/>
          </p:cNvCxnSpPr>
          <p:nvPr/>
        </p:nvCxnSpPr>
        <p:spPr bwMode="auto">
          <a:xfrm flipV="1">
            <a:off x="3995738" y="4652963"/>
            <a:ext cx="1655762" cy="252412"/>
          </a:xfrm>
          <a:prstGeom prst="curvedConnector4">
            <a:avLst>
              <a:gd name="adj1" fmla="val 34708"/>
              <a:gd name="adj2" fmla="val 19056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7" name="AutoShape 13">
            <a:extLst>
              <a:ext uri="{FF2B5EF4-FFF2-40B4-BE49-F238E27FC236}">
                <a16:creationId xmlns:a16="http://schemas.microsoft.com/office/drawing/2014/main" id="{0CC58E8B-73B1-46D3-9930-B55853680C4E}"/>
              </a:ext>
            </a:extLst>
          </p:cNvPr>
          <p:cNvCxnSpPr>
            <a:cxnSpLocks noChangeShapeType="1"/>
            <a:stCxn id="67590" idx="3"/>
            <a:endCxn id="67590" idx="0"/>
          </p:cNvCxnSpPr>
          <p:nvPr/>
        </p:nvCxnSpPr>
        <p:spPr bwMode="auto">
          <a:xfrm flipH="1" flipV="1">
            <a:off x="5651500" y="4652963"/>
            <a:ext cx="503238" cy="252412"/>
          </a:xfrm>
          <a:prstGeom prst="curvedConnector4">
            <a:avLst>
              <a:gd name="adj1" fmla="val -45111"/>
              <a:gd name="adj2" fmla="val 190565"/>
            </a:avLst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4CE5C24-F65A-490A-8DEA-655EF8595E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Double-free vulnerabilities</a:t>
            </a:r>
            <a:endParaRPr lang="de-DE" alt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34A3060-1084-4F6E-BABA-079CBD0DAA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3825"/>
            <a:ext cx="7161213" cy="1655763"/>
          </a:xfrm>
        </p:spPr>
        <p:txBody>
          <a:bodyPr/>
          <a:lstStyle/>
          <a:p>
            <a:pPr algn="l" eaLnBrk="1" hangingPunct="1"/>
            <a:r>
              <a:rPr lang="en-GB" altLang="en-US" sz="2800"/>
              <a:t>Double Free Bug in zlib Compression Library (v1.1.3) </a:t>
            </a:r>
          </a:p>
          <a:p>
            <a:pPr algn="l" eaLnBrk="1" hangingPunct="1"/>
            <a:r>
              <a:rPr lang="en-GB" altLang="en-US" sz="2800">
                <a:solidFill>
                  <a:schemeClr val="accent2"/>
                </a:solidFill>
              </a:rPr>
              <a:t>CERT® Advisory CA-2002-07</a:t>
            </a:r>
            <a:endParaRPr lang="en-GB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180471C-5DCE-4892-B8B2-4EA160087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Double-free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954D5AF-9A1F-4E35-863C-934003411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3816350"/>
          </a:xfrm>
        </p:spPr>
        <p:txBody>
          <a:bodyPr/>
          <a:lstStyle/>
          <a:p>
            <a:pPr marL="457200" indent="-457200" eaLnBrk="1" hangingPunct="1"/>
            <a:r>
              <a:rPr lang="en-GB" altLang="en-US" sz="2400"/>
              <a:t>Allocate memory chunk </a:t>
            </a:r>
            <a:r>
              <a:rPr lang="en-GB" altLang="en-US" sz="2400">
                <a:solidFill>
                  <a:schemeClr val="accent2"/>
                </a:solidFill>
              </a:rPr>
              <a:t>A</a:t>
            </a:r>
            <a:r>
              <a:rPr lang="en-GB" altLang="en-US" sz="2400"/>
              <a:t>.</a:t>
            </a:r>
          </a:p>
          <a:p>
            <a:pPr marL="457200" indent="-457200" eaLnBrk="1" hangingPunct="1"/>
            <a:r>
              <a:rPr lang="en-GB" altLang="en-US" sz="2400"/>
              <a:t>Call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free(A)</a:t>
            </a:r>
            <a:r>
              <a:rPr lang="en-GB" altLang="en-US" sz="2400"/>
              <a:t>, with forward or backward consolidation to create larger chunk.</a:t>
            </a:r>
          </a:p>
          <a:p>
            <a:pPr marL="457200" indent="-457200" eaLnBrk="1" hangingPunct="1"/>
            <a:r>
              <a:rPr lang="en-GB" altLang="en-US" sz="2400"/>
              <a:t>Allocate larger chunk </a:t>
            </a:r>
            <a:r>
              <a:rPr lang="en-GB" altLang="en-US" sz="2400">
                <a:solidFill>
                  <a:schemeClr val="accent2"/>
                </a:solidFill>
              </a:rPr>
              <a:t>B</a:t>
            </a:r>
            <a:r>
              <a:rPr lang="en-GB" altLang="en-US" sz="2400"/>
              <a:t>; likely to get space just freed.</a:t>
            </a:r>
          </a:p>
          <a:p>
            <a:pPr marL="457200" indent="-457200" eaLnBrk="1" hangingPunct="1"/>
            <a:r>
              <a:rPr lang="en-GB" altLang="en-US" sz="2400"/>
              <a:t>Copy fake chunk into </a:t>
            </a:r>
            <a:r>
              <a:rPr lang="en-GB" altLang="en-US" sz="2400">
                <a:solidFill>
                  <a:schemeClr val="accent2"/>
                </a:solidFill>
              </a:rPr>
              <a:t>B</a:t>
            </a:r>
            <a:r>
              <a:rPr lang="en-GB" altLang="en-US" sz="2400"/>
              <a:t> that appears as an unallocated chunk adjacent to </a:t>
            </a:r>
            <a:r>
              <a:rPr lang="en-GB" altLang="en-US" sz="2400">
                <a:solidFill>
                  <a:schemeClr val="accent2"/>
                </a:solidFill>
              </a:rPr>
              <a:t>A</a:t>
            </a:r>
            <a:r>
              <a:rPr lang="en-GB" altLang="en-US" sz="2400"/>
              <a:t>, with fake pointers  </a:t>
            </a:r>
            <a:r>
              <a:rPr lang="en-GB" altLang="en-US" sz="2400" i="1">
                <a:solidFill>
                  <a:srgbClr val="CC0000"/>
                </a:solidFill>
              </a:rPr>
              <a:t>fd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rgbClr val="CC0000"/>
                </a:solidFill>
              </a:rPr>
              <a:t>bk</a:t>
            </a:r>
            <a:r>
              <a:rPr lang="en-GB" altLang="en-US" sz="2400"/>
              <a:t> chosen by the attacker.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4935942-7B6B-455F-9463-0588E1FE3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Double-free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63D9B08-A286-4080-93CE-831D04B6F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ct val="25000"/>
              </a:spcBef>
            </a:pPr>
            <a:r>
              <a:rPr lang="en-GB" altLang="en-US" sz="2400"/>
              <a:t>Call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free(A)</a:t>
            </a:r>
            <a:r>
              <a:rPr lang="en-GB" altLang="en-US" sz="2400"/>
              <a:t> again; unlinking the “free” fake chunk overwrites memory using fake pointers </a:t>
            </a:r>
            <a:r>
              <a:rPr lang="en-GB" altLang="en-US" sz="2400" i="1">
                <a:solidFill>
                  <a:srgbClr val="CC0000"/>
                </a:solidFill>
              </a:rPr>
              <a:t>fd</a:t>
            </a:r>
            <a:r>
              <a:rPr lang="en-GB" altLang="en-US" sz="2400"/>
              <a:t> and </a:t>
            </a:r>
            <a:r>
              <a:rPr lang="en-GB" altLang="en-US" sz="2400" i="1">
                <a:solidFill>
                  <a:srgbClr val="CC0000"/>
                </a:solidFill>
              </a:rPr>
              <a:t>bk</a:t>
            </a:r>
            <a:r>
              <a:rPr lang="en-GB" altLang="en-US" sz="2400"/>
              <a:t>:</a:t>
            </a:r>
          </a:p>
          <a:p>
            <a:pPr marL="838200" lvl="1" indent="-381000" eaLnBrk="1" hangingPunct="1">
              <a:spcBef>
                <a:spcPct val="25000"/>
              </a:spcBef>
              <a:buSzTx/>
              <a:buFont typeface="Wingdings" panose="05000000000000000000" pitchFamily="2" charset="2"/>
              <a:buNone/>
            </a:pPr>
            <a:r>
              <a:rPr lang="en-GB" altLang="en-US" sz="2000" b="1"/>
              <a:t>	[1]  FD=</a:t>
            </a:r>
            <a:r>
              <a:rPr lang="en-GB" altLang="en-US" sz="2000" b="1" i="1">
                <a:solidFill>
                  <a:srgbClr val="CC0000"/>
                </a:solidFill>
              </a:rPr>
              <a:t>fd</a:t>
            </a:r>
            <a:r>
              <a:rPr lang="en-GB" altLang="en-US" sz="2000" b="1"/>
              <a:t> </a:t>
            </a:r>
          </a:p>
          <a:p>
            <a:pPr marL="838200" lvl="1" indent="-381000" eaLnBrk="1" hangingPunct="1">
              <a:spcBef>
                <a:spcPct val="25000"/>
              </a:spcBef>
              <a:buSzTx/>
              <a:buFont typeface="Wingdings" panose="05000000000000000000" pitchFamily="2" charset="2"/>
              <a:buNone/>
            </a:pPr>
            <a:r>
              <a:rPr lang="en-GB" altLang="en-US" sz="2000" b="1"/>
              <a:t>	[2]  BK=</a:t>
            </a:r>
            <a:r>
              <a:rPr lang="en-GB" altLang="en-US" sz="2000" b="1" i="1">
                <a:solidFill>
                  <a:srgbClr val="CC0000"/>
                </a:solidFill>
              </a:rPr>
              <a:t>bk</a:t>
            </a:r>
          </a:p>
          <a:p>
            <a:pPr marL="838200" lvl="1" indent="-381000" eaLnBrk="1" hangingPunct="1">
              <a:spcBef>
                <a:spcPct val="25000"/>
              </a:spcBef>
              <a:buSzTx/>
              <a:buFont typeface="Wingdings" panose="05000000000000000000" pitchFamily="2" charset="2"/>
              <a:buNone/>
            </a:pPr>
            <a:r>
              <a:rPr lang="en-GB" altLang="en-US" sz="2000" b="1" i="1">
                <a:solidFill>
                  <a:srgbClr val="CC0000"/>
                </a:solidFill>
              </a:rPr>
              <a:t>	</a:t>
            </a:r>
            <a:r>
              <a:rPr lang="en-GB" altLang="en-US" sz="2000" b="1"/>
              <a:t>[3]  </a:t>
            </a:r>
            <a:r>
              <a:rPr lang="en-GB" altLang="en-US" sz="2000" b="1" i="1">
                <a:solidFill>
                  <a:srgbClr val="CC0000"/>
                </a:solidFill>
              </a:rPr>
              <a:t>fd</a:t>
            </a:r>
            <a:r>
              <a:rPr lang="en-GB" altLang="en-US" sz="2000" b="1"/>
              <a:t>-&gt;bk=</a:t>
            </a:r>
            <a:r>
              <a:rPr lang="en-GB" altLang="en-US" sz="2000" b="1" i="1">
                <a:solidFill>
                  <a:srgbClr val="CC0000"/>
                </a:solidFill>
              </a:rPr>
              <a:t>bk</a:t>
            </a:r>
          </a:p>
          <a:p>
            <a:pPr marL="457200" indent="-4572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GB" altLang="en-US" sz="2400"/>
              <a:t>	Value </a:t>
            </a:r>
            <a:r>
              <a:rPr lang="en-GB" altLang="en-US" sz="2400" i="1">
                <a:solidFill>
                  <a:srgbClr val="CC0000"/>
                </a:solidFill>
              </a:rPr>
              <a:t>bk</a:t>
            </a:r>
            <a:r>
              <a:rPr lang="en-GB" altLang="en-US" sz="2400"/>
              <a:t> written to memory address </a:t>
            </a:r>
            <a:r>
              <a:rPr lang="en-GB" altLang="en-US" sz="2400" i="1">
                <a:solidFill>
                  <a:srgbClr val="CC0000"/>
                </a:solidFill>
              </a:rPr>
              <a:t>fd</a:t>
            </a:r>
            <a:r>
              <a:rPr lang="en-GB" altLang="en-US" sz="2400">
                <a:solidFill>
                  <a:srgbClr val="CC0000"/>
                </a:solidFill>
              </a:rPr>
              <a:t>+12</a:t>
            </a:r>
            <a:r>
              <a:rPr lang="en-GB" altLang="en-US" sz="2400"/>
              <a:t>.</a:t>
            </a:r>
          </a:p>
          <a:p>
            <a:pPr marL="457200" indent="-457200" eaLnBrk="1" hangingPunct="1">
              <a:spcBef>
                <a:spcPct val="25000"/>
              </a:spcBef>
            </a:pPr>
            <a:r>
              <a:rPr lang="en-GB" altLang="en-US" sz="2400"/>
              <a:t>Second call of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free(A)</a:t>
            </a:r>
            <a:r>
              <a:rPr lang="en-GB" altLang="en-US" sz="2400"/>
              <a:t> has desired effect only if the pointer to </a:t>
            </a:r>
            <a:r>
              <a:rPr lang="en-GB" altLang="en-US" sz="2400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had not been set to null when </a:t>
            </a:r>
            <a:r>
              <a:rPr lang="en-GB" altLang="en-US" sz="2400">
                <a:solidFill>
                  <a:schemeClr val="accent2"/>
                </a:solidFill>
              </a:rPr>
              <a:t>A</a:t>
            </a:r>
            <a:r>
              <a:rPr lang="en-GB" altLang="en-US" sz="2400"/>
              <a:t> was freed the first time. </a:t>
            </a:r>
          </a:p>
          <a:p>
            <a:pPr marL="838200" lvl="1" indent="-381000" eaLnBrk="1" hangingPunct="1">
              <a:spcBef>
                <a:spcPct val="25000"/>
              </a:spcBef>
            </a:pPr>
            <a:r>
              <a:rPr lang="en-GB" altLang="en-US" sz="2000" i="1"/>
              <a:t>free</a:t>
            </a:r>
            <a:r>
              <a:rPr lang="en-GB" altLang="en-US" sz="2000"/>
              <a:t>(</a:t>
            </a:r>
            <a:r>
              <a:rPr lang="en-GB" altLang="en-US" sz="2000" i="1"/>
              <a:t>ptr</a:t>
            </a:r>
            <a:r>
              <a:rPr lang="en-GB" altLang="en-US" sz="2000"/>
              <a:t>) : If </a:t>
            </a:r>
            <a:r>
              <a:rPr lang="en-GB" altLang="en-US" sz="2000" i="1"/>
              <a:t>ptr</a:t>
            </a:r>
            <a:r>
              <a:rPr lang="en-GB" altLang="en-US" sz="2000"/>
              <a:t> is null, no operation is performed.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9A33BF33-CB2C-4192-9F39-2E3922DA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060575"/>
            <a:ext cx="254952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large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free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chunk</a:t>
            </a: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D8490921-8388-4813-9124-2E88E66F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060575"/>
            <a:ext cx="2549525" cy="3744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allocated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as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chunk 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de-DE" altLang="en-US" sz="20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de-DE" altLang="en-US" sz="2400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de-DE" altLang="en-US" sz="2400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de-DE" altLang="en-US" sz="2400">
              <a:latin typeface="Times" panose="02020603050405020304" pitchFamily="18" charset="0"/>
            </a:endParaRPr>
          </a:p>
        </p:txBody>
      </p:sp>
      <p:sp>
        <p:nvSpPr>
          <p:cNvPr id="442372" name="Rectangle 4">
            <a:extLst>
              <a:ext uri="{FF2B5EF4-FFF2-40B4-BE49-F238E27FC236}">
                <a16:creationId xmlns:a16="http://schemas.microsoft.com/office/drawing/2014/main" id="{5EBB7D7E-C0C7-4E61-AD1F-7CF1C2C07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060575"/>
            <a:ext cx="2549525" cy="374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FC20C661-1D68-41E6-AA72-D0BE44ECB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Double-free Attack</a:t>
            </a:r>
            <a:endParaRPr lang="de-DE" altLang="en-US"/>
          </a:p>
        </p:txBody>
      </p:sp>
      <p:sp>
        <p:nvSpPr>
          <p:cNvPr id="442374" name="Rectangle 6">
            <a:extLst>
              <a:ext uri="{FF2B5EF4-FFF2-40B4-BE49-F238E27FC236}">
                <a16:creationId xmlns:a16="http://schemas.microsoft.com/office/drawing/2014/main" id="{F45FA486-4CA1-4472-8112-B2E43534F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65625"/>
            <a:ext cx="2549525" cy="792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chemeClr val="bg1"/>
                </a:solidFill>
              </a:rPr>
              <a:t>chunk A</a:t>
            </a:r>
          </a:p>
        </p:txBody>
      </p:sp>
      <p:sp>
        <p:nvSpPr>
          <p:cNvPr id="442375" name="Rectangle 7">
            <a:extLst>
              <a:ext uri="{FF2B5EF4-FFF2-40B4-BE49-F238E27FC236}">
                <a16:creationId xmlns:a16="http://schemas.microsoft.com/office/drawing/2014/main" id="{968C71D4-2940-42BE-9E8C-DEB69D18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573463"/>
            <a:ext cx="2549525" cy="792162"/>
          </a:xfrm>
          <a:prstGeom prst="rect">
            <a:avLst/>
          </a:prstGeom>
          <a:solidFill>
            <a:srgbClr val="FBB8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fake free chunk</a:t>
            </a:r>
          </a:p>
        </p:txBody>
      </p:sp>
      <p:sp>
        <p:nvSpPr>
          <p:cNvPr id="442376" name="AutoShape 8">
            <a:extLst>
              <a:ext uri="{FF2B5EF4-FFF2-40B4-BE49-F238E27FC236}">
                <a16:creationId xmlns:a16="http://schemas.microsoft.com/office/drawing/2014/main" id="{0BE1F8C6-76C5-4EA0-AD70-DA851C00C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81300"/>
            <a:ext cx="4248150" cy="1439863"/>
          </a:xfrm>
          <a:prstGeom prst="wedgeRoundRectCallout">
            <a:avLst>
              <a:gd name="adj1" fmla="val -63005"/>
              <a:gd name="adj2" fmla="val 4084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Now free A again;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A will be coalesced with neighbouring fake free chunk; </a:t>
            </a:r>
            <a:r>
              <a:rPr lang="de-DE" altLang="en-US" sz="2000" b="1">
                <a:latin typeface="Courier New" panose="02070309020205020404" pitchFamily="49" charset="0"/>
              </a:rPr>
              <a:t>unlink</a:t>
            </a:r>
            <a:r>
              <a:rPr lang="de-DE" altLang="en-US" sz="2000"/>
              <a:t> is applied to fake chunk. </a:t>
            </a:r>
          </a:p>
        </p:txBody>
      </p:sp>
      <p:sp>
        <p:nvSpPr>
          <p:cNvPr id="442377" name="Rectangle 9">
            <a:extLst>
              <a:ext uri="{FF2B5EF4-FFF2-40B4-BE49-F238E27FC236}">
                <a16:creationId xmlns:a16="http://schemas.microsoft.com/office/drawing/2014/main" id="{A62F52DC-AD4C-448E-AF81-8F0C26FD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157788"/>
            <a:ext cx="25495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/>
              <a:t>free chunk</a:t>
            </a:r>
          </a:p>
        </p:txBody>
      </p:sp>
      <p:grpSp>
        <p:nvGrpSpPr>
          <p:cNvPr id="71690" name="Group 10">
            <a:extLst>
              <a:ext uri="{FF2B5EF4-FFF2-40B4-BE49-F238E27FC236}">
                <a16:creationId xmlns:a16="http://schemas.microsoft.com/office/drawing/2014/main" id="{F9C5DAB5-6C19-4A72-8986-BD535CA591BB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4670425"/>
            <a:ext cx="1316037" cy="414338"/>
            <a:chOff x="191" y="2942"/>
            <a:chExt cx="829" cy="261"/>
          </a:xfrm>
        </p:grpSpPr>
        <p:sp>
          <p:nvSpPr>
            <p:cNvPr id="71691" name="Text Box 11">
              <a:extLst>
                <a:ext uri="{FF2B5EF4-FFF2-40B4-BE49-F238E27FC236}">
                  <a16:creationId xmlns:a16="http://schemas.microsoft.com/office/drawing/2014/main" id="{960E747D-0E2A-4B75-820F-F7AA1FEDA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2942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b="1">
                  <a:latin typeface="Courier New" panose="02070309020205020404" pitchFamily="49" charset="0"/>
                </a:rPr>
                <a:t>ptr *A</a:t>
              </a:r>
            </a:p>
          </p:txBody>
        </p:sp>
        <p:sp>
          <p:nvSpPr>
            <p:cNvPr id="71692" name="Line 12">
              <a:extLst>
                <a:ext uri="{FF2B5EF4-FFF2-40B4-BE49-F238E27FC236}">
                  <a16:creationId xmlns:a16="http://schemas.microsoft.com/office/drawing/2014/main" id="{F03AA67A-ACC1-42E6-857F-6CC3A7285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3203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423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animBg="1"/>
      <p:bldP spid="442371" grpId="0" animBg="1"/>
      <p:bldP spid="442372" grpId="0" animBg="1"/>
      <p:bldP spid="442374" grpId="0"/>
      <p:bldP spid="442375" grpId="0" animBg="1"/>
      <p:bldP spid="442376" grpId="0" animBg="1"/>
      <p:bldP spid="44237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327AC8F-67D9-4062-9793-49DA7AFFAC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Type Confusion</a:t>
            </a:r>
            <a:endParaRPr lang="de-DE" alt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5A0BD1B-6336-42C4-A887-031EDB6196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70300"/>
            <a:ext cx="6400800" cy="1752600"/>
          </a:xfrm>
        </p:spPr>
        <p:txBody>
          <a:bodyPr/>
          <a:lstStyle/>
          <a:p>
            <a:pPr algn="l" eaLnBrk="1" hangingPunct="1"/>
            <a:endParaRPr lang="en-GB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E2EE9CF-EDD1-49B8-A63E-8B0706369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Type Safety – Java 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6F74275-5977-4292-91BF-B58C7D38E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Type safety (</a:t>
            </a:r>
            <a:r>
              <a:rPr lang="en-GB" altLang="en-US" sz="2400">
                <a:solidFill>
                  <a:schemeClr val="accent2"/>
                </a:solidFill>
              </a:rPr>
              <a:t>memory safety</a:t>
            </a:r>
            <a:r>
              <a:rPr lang="en-GB" altLang="en-US" sz="2400"/>
              <a:t>): programs cannot access memory in inappropriate ways.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Each Java object has a class; only certain operations are allowed to manipulate objects of that class.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Every object in memory is labelled with a class tag.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When a Java program has a reference to an object, it has internally a </a:t>
            </a:r>
            <a:r>
              <a:rPr lang="en-GB" altLang="en-US" sz="2400">
                <a:solidFill>
                  <a:schemeClr val="accent2"/>
                </a:solidFill>
              </a:rPr>
              <a:t>pointer</a:t>
            </a:r>
            <a:r>
              <a:rPr lang="en-GB" altLang="en-US" sz="2400"/>
              <a:t> to the memory address storing the object.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Pointer can be thought of as tagged with a type that says what kind of object the pointer is pointing to.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0BBE564-C7BC-46BC-BFF1-0F5A04BD2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Type Confusion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D4A4EE7-8BC3-40F1-890B-30EE8DDAF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Dynamic type checking: check the class tag when access is requested.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Static type checking: check all possible executions of the program to see whether a type violation could occur.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If there is a mistake in the type checking procedure, a malicious applet might be able to launch a </a:t>
            </a:r>
            <a:r>
              <a:rPr lang="en-GB" altLang="en-US" sz="2400">
                <a:solidFill>
                  <a:schemeClr val="accent2"/>
                </a:solidFill>
              </a:rPr>
              <a:t>type confusion</a:t>
            </a:r>
            <a:r>
              <a:rPr lang="en-GB" altLang="en-US" sz="2400"/>
              <a:t> attack by creating two pointers to the same object-with incompatible type tags.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60C9195-C289-4794-8DA8-1590A50CA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Type Confusion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73089FF-EFD9-47A7-9FCE-CE154CAC1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7772400" cy="1023937"/>
          </a:xfrm>
        </p:spPr>
        <p:txBody>
          <a:bodyPr/>
          <a:lstStyle/>
          <a:p>
            <a:pPr eaLnBrk="1" hangingPunct="1"/>
            <a:r>
              <a:rPr lang="en-GB" altLang="en-US" sz="2400"/>
              <a:t>Assume the attacker manages to let two pointers point to the same location.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975C45CD-198E-448A-94EE-5191E8CD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24400"/>
            <a:ext cx="4032250" cy="129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>
            <a:lvl1pPr marL="342900" indent="-342900"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T t = the pointer tagged 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U u = the pointer tagged U;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t.x = System.getSecurity();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MyObject m = u.x;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3D7AAAF-D91C-4D1A-A0ED-2006BED52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349500"/>
            <a:ext cx="3887788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>
            <a:lvl1pPr marL="342900" indent="-342900"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class 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	SecurityManager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class U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	MyObject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47F44EF6-56D6-4DDE-8960-285DA791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141663"/>
            <a:ext cx="233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class definitions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1A4A22D5-25A1-46AF-BC1D-EC6379EC5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87925"/>
            <a:ext cx="237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malicious applet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839EE66-B32C-4D1C-8C52-AEBBEDAE2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r>
              <a:rPr lang="en-US" altLang="en-US" sz="3200" b="1" dirty="0">
                <a:hlinkClick r:id="rId2"/>
              </a:rPr>
              <a:t>Top 10 Threats to Information Security</a:t>
            </a:r>
            <a:endParaRPr lang="en-US" alt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691DCA-52B8-4527-99FA-83C576FB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1196752"/>
            <a:ext cx="7632848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FE89052-4AF6-49AB-8CA6-66EE4E0A2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Type Confusion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448A280-B2CC-4EB0-8FFF-543E2B4B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84313"/>
            <a:ext cx="2592388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38CA73CA-041E-4F3D-905F-2B2CCB5D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076700"/>
            <a:ext cx="2592388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…</a:t>
            </a: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4D8836D8-C137-4739-B292-ED2DF100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429000"/>
            <a:ext cx="2592388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/>
              <a:t>v</a:t>
            </a:r>
            <a:r>
              <a:rPr lang="en-GB" altLang="en-US" sz="2400"/>
              <a:t>   type V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0A294B7D-4A2C-4644-BC6E-FCB8F2DA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779713"/>
            <a:ext cx="2592388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/>
              <a:t>u</a:t>
            </a:r>
            <a:r>
              <a:rPr lang="en-GB" altLang="en-US" sz="2400"/>
              <a:t>   type U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D5421B25-EA5B-4CDE-9E23-DABFE4F1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132013"/>
            <a:ext cx="2592388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/>
              <a:t>t</a:t>
            </a:r>
            <a:r>
              <a:rPr lang="en-GB" altLang="en-US" sz="2400"/>
              <a:t>   type T</a:t>
            </a:r>
          </a:p>
        </p:txBody>
      </p:sp>
      <p:sp>
        <p:nvSpPr>
          <p:cNvPr id="76808" name="Rectangle 8">
            <a:extLst>
              <a:ext uri="{FF2B5EF4-FFF2-40B4-BE49-F238E27FC236}">
                <a16:creationId xmlns:a16="http://schemas.microsoft.com/office/drawing/2014/main" id="{8F57D000-64DD-4186-AEE1-AE4B387C9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571875"/>
            <a:ext cx="24479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object 2</a:t>
            </a:r>
          </a:p>
        </p:txBody>
      </p:sp>
      <p:sp>
        <p:nvSpPr>
          <p:cNvPr id="76809" name="Rectangle 9">
            <a:extLst>
              <a:ext uri="{FF2B5EF4-FFF2-40B4-BE49-F238E27FC236}">
                <a16:creationId xmlns:a16="http://schemas.microsoft.com/office/drawing/2014/main" id="{2ABDD003-020D-4603-8809-B46815EF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060575"/>
            <a:ext cx="24479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object 1</a:t>
            </a:r>
          </a:p>
        </p:txBody>
      </p:sp>
      <p:sp>
        <p:nvSpPr>
          <p:cNvPr id="76810" name="Oval 10">
            <a:extLst>
              <a:ext uri="{FF2B5EF4-FFF2-40B4-BE49-F238E27FC236}">
                <a16:creationId xmlns:a16="http://schemas.microsoft.com/office/drawing/2014/main" id="{FB628E2D-9441-4A8D-9D18-DBA3728AB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2419350"/>
            <a:ext cx="144463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76811" name="Oval 11">
            <a:extLst>
              <a:ext uri="{FF2B5EF4-FFF2-40B4-BE49-F238E27FC236}">
                <a16:creationId xmlns:a16="http://schemas.microsoft.com/office/drawing/2014/main" id="{3E26D962-64F1-4463-8157-97D9BBB2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068638"/>
            <a:ext cx="144463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76812" name="Oval 12">
            <a:extLst>
              <a:ext uri="{FF2B5EF4-FFF2-40B4-BE49-F238E27FC236}">
                <a16:creationId xmlns:a16="http://schemas.microsoft.com/office/drawing/2014/main" id="{412097CD-9FF4-45E5-8409-85749D42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716338"/>
            <a:ext cx="144463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cxnSp>
        <p:nvCxnSpPr>
          <p:cNvPr id="76813" name="AutoShape 13">
            <a:extLst>
              <a:ext uri="{FF2B5EF4-FFF2-40B4-BE49-F238E27FC236}">
                <a16:creationId xmlns:a16="http://schemas.microsoft.com/office/drawing/2014/main" id="{867E925C-DC81-4071-BCC7-39361B693E52}"/>
              </a:ext>
            </a:extLst>
          </p:cNvPr>
          <p:cNvCxnSpPr>
            <a:cxnSpLocks noChangeShapeType="1"/>
            <a:stCxn id="76810" idx="7"/>
          </p:cNvCxnSpPr>
          <p:nvPr/>
        </p:nvCxnSpPr>
        <p:spPr bwMode="auto">
          <a:xfrm rot="-5400000">
            <a:off x="4495007" y="1447006"/>
            <a:ext cx="184150" cy="1801813"/>
          </a:xfrm>
          <a:prstGeom prst="curvedConnector3">
            <a:avLst>
              <a:gd name="adj1" fmla="val 252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4" name="AutoShape 14">
            <a:extLst>
              <a:ext uri="{FF2B5EF4-FFF2-40B4-BE49-F238E27FC236}">
                <a16:creationId xmlns:a16="http://schemas.microsoft.com/office/drawing/2014/main" id="{F7C02EE7-F513-4406-B861-9178E1F7BA1E}"/>
              </a:ext>
            </a:extLst>
          </p:cNvPr>
          <p:cNvCxnSpPr>
            <a:cxnSpLocks noChangeShapeType="1"/>
            <a:stCxn id="76811" idx="6"/>
          </p:cNvCxnSpPr>
          <p:nvPr/>
        </p:nvCxnSpPr>
        <p:spPr bwMode="auto">
          <a:xfrm flipV="1">
            <a:off x="3706813" y="2511425"/>
            <a:ext cx="1781175" cy="6286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AutoShape 15">
            <a:extLst>
              <a:ext uri="{FF2B5EF4-FFF2-40B4-BE49-F238E27FC236}">
                <a16:creationId xmlns:a16="http://schemas.microsoft.com/office/drawing/2014/main" id="{8DC7AA3B-3114-4B1C-8AD2-2830FBE1F932}"/>
              </a:ext>
            </a:extLst>
          </p:cNvPr>
          <p:cNvCxnSpPr>
            <a:cxnSpLocks noChangeShapeType="1"/>
            <a:stCxn id="76812" idx="7"/>
          </p:cNvCxnSpPr>
          <p:nvPr/>
        </p:nvCxnSpPr>
        <p:spPr bwMode="auto">
          <a:xfrm rot="5400000" flipV="1">
            <a:off x="4570413" y="2852737"/>
            <a:ext cx="166688" cy="1935163"/>
          </a:xfrm>
          <a:prstGeom prst="curvedConnector3">
            <a:avLst>
              <a:gd name="adj1" fmla="val -14952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6" name="Rectangle 16">
            <a:extLst>
              <a:ext uri="{FF2B5EF4-FFF2-40B4-BE49-F238E27FC236}">
                <a16:creationId xmlns:a16="http://schemas.microsoft.com/office/drawing/2014/main" id="{A7B11568-4C29-4243-8D28-44A5F659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412875"/>
            <a:ext cx="2447925" cy="410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0262EB62-04B7-437D-89F1-1CFD3A39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4868863"/>
            <a:ext cx="2439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Reference Table</a:t>
            </a: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BAE9976E-1AD3-4673-B33D-5EA57D551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558958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memory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157855E-609D-4938-A258-AAA5E6564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Type Confusion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E6A610B-899B-48B3-B722-E548624BB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The </a:t>
            </a:r>
            <a:r>
              <a:rPr lang="en-GB" altLang="en-US" sz="2400">
                <a:solidFill>
                  <a:schemeClr val="accent2"/>
                </a:solidFill>
              </a:rPr>
              <a:t>SecurityManage</a:t>
            </a:r>
            <a:r>
              <a:rPr lang="en-GB" altLang="en-US" sz="2400"/>
              <a:t>r field can now also be manipulated from </a:t>
            </a:r>
            <a:r>
              <a:rPr lang="en-GB" altLang="en-US" sz="2400">
                <a:solidFill>
                  <a:schemeClr val="accent2"/>
                </a:solidFill>
              </a:rPr>
              <a:t>MyObject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We sketch a type confusion attack in Netscape Navigator 3.0</a:t>
            </a:r>
            <a:r>
              <a:rPr lang="en-GB" altLang="en-US" sz="2400">
                <a:sym typeface="Symbol" panose="05050102010706020507" pitchFamily="18" charset="2"/>
              </a:rPr>
              <a:t></a:t>
            </a:r>
            <a:r>
              <a:rPr lang="en-GB" altLang="en-US" sz="2400"/>
              <a:t>5 (discovered by Drew Dean), fixed in version 3.0</a:t>
            </a:r>
            <a:r>
              <a:rPr lang="en-GB" altLang="en-US" sz="2400">
                <a:sym typeface="Symbol" panose="05050102010706020507" pitchFamily="18" charset="2"/>
              </a:rPr>
              <a:t></a:t>
            </a:r>
            <a:r>
              <a:rPr lang="en-GB" altLang="en-US" sz="2400"/>
              <a:t>6.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Source: Gary McGraw &amp; Edward W. Felten: </a:t>
            </a:r>
            <a:r>
              <a:rPr lang="en-GB" altLang="en-US" sz="2400">
                <a:solidFill>
                  <a:schemeClr val="accent2"/>
                </a:solidFill>
              </a:rPr>
              <a:t>Java Security</a:t>
            </a:r>
            <a:r>
              <a:rPr lang="en-GB" altLang="en-US" sz="2400"/>
              <a:t>, John Wiley &amp; Sons, 1997.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EDC341A-6700-4BC5-8246-F9E14C3F0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Netscape Vulnerability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E159522-1DF5-42CA-BDE6-15245AAECC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Java allows a program that uses type </a:t>
            </a:r>
            <a:r>
              <a:rPr lang="en-GB" altLang="en-US" sz="2400">
                <a:solidFill>
                  <a:schemeClr val="accent2"/>
                </a:solidFill>
              </a:rPr>
              <a:t>T</a:t>
            </a:r>
            <a:r>
              <a:rPr lang="en-GB" altLang="en-US" sz="2400"/>
              <a:t> also to use type </a:t>
            </a:r>
            <a:r>
              <a:rPr lang="en-GB" altLang="en-US" sz="2400" i="1">
                <a:solidFill>
                  <a:schemeClr val="accent2"/>
                </a:solidFill>
              </a:rPr>
              <a:t>array of</a:t>
            </a:r>
            <a:r>
              <a:rPr lang="en-GB" altLang="en-US" sz="2400">
                <a:solidFill>
                  <a:schemeClr val="accent2"/>
                </a:solidFill>
              </a:rPr>
              <a:t> T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Array types are defined by the VM for internal use; their name begins with the character [.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 programmer defined </a:t>
            </a:r>
            <a:r>
              <a:rPr lang="en-GB" altLang="en-US" sz="2400">
                <a:solidFill>
                  <a:schemeClr val="accent2"/>
                </a:solidFill>
              </a:rPr>
              <a:t>classname</a:t>
            </a:r>
            <a:r>
              <a:rPr lang="en-GB" altLang="en-US" sz="2400"/>
              <a:t> is not allowed to start with this character.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Hence, there should be no danger of conflict.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However, a Java byte code file could declare its own name to be a special array types name, thus redefining one of Java’s array types.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CA3DFE8-A965-4A5D-9A6D-566E934BFF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Data and Code</a:t>
            </a:r>
            <a:endParaRPr lang="de-DE" alt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4A147A9-9C47-4A1B-AC6C-E1A702C5CA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70300"/>
            <a:ext cx="6400800" cy="1752600"/>
          </a:xfrm>
        </p:spPr>
        <p:txBody>
          <a:bodyPr/>
          <a:lstStyle/>
          <a:p>
            <a:pPr algn="l" eaLnBrk="1" hangingPunct="1"/>
            <a:endParaRPr lang="en-GB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3261C36-D034-4C30-95D7-E1EF30C20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Scripting</a:t>
            </a:r>
            <a:endParaRPr lang="en-GB" alt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7A5A5CA-782A-4325-B5B1-D20987BF6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Scripting languages used to construct commands (scripts) from predefined code fragments and user input.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Script is then passed to another software component where it is executed.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Attacker may hide additional commands in user input.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Defender has to check and </a:t>
            </a:r>
            <a:r>
              <a:rPr lang="en-GB" altLang="en-US" sz="2400">
                <a:solidFill>
                  <a:schemeClr val="accent2"/>
                </a:solidFill>
              </a:rPr>
              <a:t>sanitize</a:t>
            </a:r>
            <a:r>
              <a:rPr lang="en-GB" altLang="en-US" sz="2400"/>
              <a:t> user inputs.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Both have to be aware of certain technical details of the component executing the script: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Symbols that terminate command parameters.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Symbols that terminate commands.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Dangerous commands, e.g. commands for executing the commands they receive as input ( eval, exec, system, …).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41784D0-5E06-44E5-A0F9-DEED45797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US" altLang="en-US"/>
              <a:t>Scripting</a:t>
            </a:r>
            <a:endParaRPr lang="en-GB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F8089D0-9FB0-4026-B5DE-B04A4DD14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Scripting languages: Perl, PHP, Python, Tcl, Safe-Tcl, JavaScript, …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Example: A CGI script </a:t>
            </a:r>
            <a:r>
              <a:rPr lang="en-GB" altLang="en-US" sz="2400"/>
              <a:t>for a Unix server </a:t>
            </a:r>
            <a:r>
              <a:rPr lang="en-US" altLang="en-US" sz="2400"/>
              <a:t>that sends 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file</a:t>
            </a:r>
            <a:r>
              <a:rPr lang="en-US" altLang="en-US" sz="2400"/>
              <a:t> to 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clientaddress</a:t>
            </a:r>
            <a:r>
              <a:rPr lang="en-US" altLang="en-US" sz="2400"/>
              <a:t>:</a:t>
            </a:r>
          </a:p>
          <a:p>
            <a:pPr lvl="1" eaLnBrk="1" hangingPunct="1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" panose="02020603050405020304" pitchFamily="18" charset="0"/>
              </a:rPr>
              <a:t>	</a:t>
            </a:r>
            <a:r>
              <a:rPr lang="en-US" altLang="en-US" sz="2400" b="1">
                <a:solidFill>
                  <a:schemeClr val="accent2"/>
                </a:solidFill>
                <a:latin typeface="Times" panose="02020603050405020304" pitchFamily="18" charset="0"/>
              </a:rPr>
              <a:t>cat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file | </a:t>
            </a:r>
            <a:r>
              <a:rPr lang="en-US" altLang="en-US" sz="2400" b="1">
                <a:solidFill>
                  <a:schemeClr val="accent2"/>
                </a:solidFill>
                <a:latin typeface="Times" panose="02020603050405020304" pitchFamily="18" charset="0"/>
              </a:rPr>
              <a:t>mail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clientaddress</a:t>
            </a:r>
            <a:endParaRPr lang="en-US" altLang="en-US" sz="2000"/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With the “mail address” 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to@me | rm -rf /</a:t>
            </a:r>
            <a:r>
              <a:rPr lang="en-US" altLang="en-US" sz="28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400"/>
              <a:t>as input the server executes   </a:t>
            </a:r>
          </a:p>
          <a:p>
            <a:pPr lvl="1" eaLnBrk="1" hangingPunct="1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" panose="02020603050405020304" pitchFamily="18" charset="0"/>
              </a:rPr>
              <a:t>	</a:t>
            </a:r>
            <a:r>
              <a:rPr lang="en-US" altLang="en-US" sz="2400" b="1">
                <a:solidFill>
                  <a:schemeClr val="accent2"/>
                </a:solidFill>
                <a:latin typeface="Times" panose="02020603050405020304" pitchFamily="18" charset="0"/>
              </a:rPr>
              <a:t>cat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file | </a:t>
            </a:r>
            <a:r>
              <a:rPr lang="en-US" altLang="en-US" sz="2400" b="1">
                <a:solidFill>
                  <a:schemeClr val="accent2"/>
                </a:solidFill>
                <a:latin typeface="Times" panose="02020603050405020304" pitchFamily="18" charset="0"/>
              </a:rPr>
              <a:t>mail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 to@me | rm -rf /</a:t>
            </a:r>
            <a:endParaRPr lang="en-US" altLang="en-US" sz="2000"/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After mailing the file </a:t>
            </a:r>
            <a:r>
              <a:rPr lang="en-US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to@me</a:t>
            </a:r>
            <a:r>
              <a:rPr lang="en-US" altLang="en-US" sz="2400"/>
              <a:t>, all files the script has permission to delete are deleted.</a:t>
            </a:r>
            <a:endParaRPr lang="en-GB" altLang="en-US"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CEBBE3E-A27D-437E-99FF-082AFB7F6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SQL Injection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7468472-8792-4B87-B6EC-5B527378B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Strings in SQL commands placed between single quotes.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Example query from SQL database:		   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GB" altLang="en-US" sz="2400"/>
              <a:t>	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$sql = </a:t>
            </a:r>
            <a:r>
              <a:rPr lang="en-US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"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SELECT * FROM client WHERE name= ‘</a:t>
            </a:r>
            <a:r>
              <a:rPr lang="en-US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$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name’</a:t>
            </a:r>
            <a:r>
              <a:rPr lang="en-US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"</a:t>
            </a: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Intention: insert legal user name like ‘Bob’ into query.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GB" altLang="en-US" sz="1200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Attack enters as user name: </a:t>
            </a:r>
            <a:r>
              <a:rPr lang="en-GB" altLang="en-US" sz="2400">
                <a:solidFill>
                  <a:srgbClr val="CC0000"/>
                </a:solidFill>
                <a:latin typeface="Times" panose="02020603050405020304" pitchFamily="18" charset="0"/>
              </a:rPr>
              <a:t>Bob’ OR 1=1 --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SQL command becomes 			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chemeClr val="accent2"/>
                </a:solidFill>
                <a:latin typeface="Times" panose="02020603050405020304" pitchFamily="18" charset="0"/>
              </a:rPr>
              <a:t>	SELECT * FROM client WHERE name = </a:t>
            </a:r>
            <a:r>
              <a:rPr lang="en-GB" altLang="en-US" sz="2000">
                <a:solidFill>
                  <a:srgbClr val="CC0000"/>
                </a:solidFill>
                <a:latin typeface="Times" panose="02020603050405020304" pitchFamily="18" charset="0"/>
              </a:rPr>
              <a:t>Bob’ OR 1=1--</a:t>
            </a:r>
            <a:endParaRPr lang="en-GB" altLang="en-US" sz="2000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Because </a:t>
            </a:r>
            <a:r>
              <a:rPr lang="en-GB" altLang="en-US" sz="2400">
                <a:solidFill>
                  <a:srgbClr val="CC0000"/>
                </a:solidFill>
              </a:rPr>
              <a:t>1=1</a:t>
            </a:r>
            <a:r>
              <a:rPr lang="en-GB" altLang="en-US" sz="2400"/>
              <a:t> is TRUE, </a:t>
            </a: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name =</a:t>
            </a:r>
            <a:r>
              <a:rPr lang="en-GB" altLang="en-US" sz="2400">
                <a:solidFill>
                  <a:srgbClr val="CC0000"/>
                </a:solidFill>
                <a:latin typeface="Times" panose="02020603050405020304" pitchFamily="18" charset="0"/>
              </a:rPr>
              <a:t> Bob OR 1=1</a:t>
            </a:r>
            <a:r>
              <a:rPr lang="en-GB" altLang="en-US" sz="2400"/>
              <a:t> is TRUE, and the entire client database is selected; </a:t>
            </a:r>
            <a:r>
              <a:rPr lang="en-GB" altLang="en-US" sz="2400">
                <a:solidFill>
                  <a:srgbClr val="CC0000"/>
                </a:solidFill>
              </a:rPr>
              <a:t>--</a:t>
            </a:r>
            <a:r>
              <a:rPr lang="en-GB" altLang="en-US" sz="2400"/>
              <a:t> is a comment erasing anything that would follow.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784894C-2C44-4869-A4B7-4CA8382F9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SQL Injection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96610C0-40ED-40E9-9518-C8EACDE57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Countermeasures against code injection: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Input validation</a:t>
            </a:r>
            <a:r>
              <a:rPr lang="en-GB" altLang="en-US" sz="2000"/>
              <a:t>: make sure that no unsafe input is used in the construction of a command.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Change the </a:t>
            </a:r>
            <a:r>
              <a:rPr lang="en-GB" altLang="en-US" sz="2000">
                <a:solidFill>
                  <a:schemeClr val="accent2"/>
                </a:solidFill>
              </a:rPr>
              <a:t>modus operandi</a:t>
            </a:r>
            <a:r>
              <a:rPr lang="en-GB" altLang="en-US" sz="2000"/>
              <a:t>: modify the way commands are constructed and executed so that unsafe input can do no harm.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Parametrized queries with </a:t>
            </a:r>
            <a:r>
              <a:rPr lang="en-GB" altLang="en-US" sz="2400">
                <a:solidFill>
                  <a:schemeClr val="accent2"/>
                </a:solidFill>
              </a:rPr>
              <a:t>bound parameters</a:t>
            </a:r>
            <a:r>
              <a:rPr lang="en-GB" altLang="en-US" sz="2400"/>
              <a:t> (DBI placeholders in Perl) follow the second approach.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Scripts compiled with placeholders instead of user input.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Commands called by transmitting the name of the procedure and the parameter values.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During execution, placeholders are replaced by the actual input.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This defence does not work for parametrized procedures containing </a:t>
            </a:r>
            <a:r>
              <a:rPr lang="en-GB" altLang="en-US" sz="2400" i="1"/>
              <a:t>eval</a:t>
            </a:r>
            <a:r>
              <a:rPr lang="en-GB" altLang="en-US" sz="2400"/>
              <a:t>() statements that accept user inputs as arguments.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9D2CD3-F241-47A0-818D-238591F476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Race Conditions</a:t>
            </a:r>
            <a:endParaRPr lang="de-DE" altLang="en-US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B3554EF-69B2-4471-93EA-45FCA45782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70300"/>
            <a:ext cx="6400800" cy="1752600"/>
          </a:xfrm>
        </p:spPr>
        <p:txBody>
          <a:bodyPr/>
          <a:lstStyle/>
          <a:p>
            <a:pPr algn="l" eaLnBrk="1" hangingPunct="1"/>
            <a:endParaRPr lang="en-GB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A3CF4B1-120F-4BB2-B75C-E78AB5294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Race Conditions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BF75EC2-55C2-4585-86CD-7D2BF0AF5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GB" altLang="en-US" sz="2400"/>
              <a:t>Multiple computations access shared data in a way that their results depend on the sequence of accesses.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GB" altLang="en-US" sz="2000"/>
              <a:t>Multiple processes accessing the same variable.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GB" altLang="en-US" sz="2000"/>
              <a:t>Multiple threads in multi-threaded processes (as in Java servlets).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GB" altLang="en-US" sz="2400"/>
              <a:t>An attacker can try to change a value after it has been checked but before it is being used.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TOCTTOU</a:t>
            </a:r>
            <a:r>
              <a:rPr lang="en-GB" altLang="en-US" sz="2400"/>
              <a:t> (time-to-check-to-time-of use) is a well-known security issue.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797369C-0C43-4079-9D40-AA9F52A8A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Malware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C999723-0A53-45CB-BA78-5BFE160C4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 dirty="0">
                <a:solidFill>
                  <a:schemeClr val="accent2"/>
                </a:solidFill>
              </a:rPr>
              <a:t>Malware</a:t>
            </a:r>
            <a:r>
              <a:rPr lang="en-GB" altLang="en-US" sz="2400" dirty="0"/>
              <a:t>: software that has a malicious purpose.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>
                <a:solidFill>
                  <a:schemeClr val="accent2"/>
                </a:solidFill>
              </a:rPr>
              <a:t>Computer virus</a:t>
            </a:r>
            <a:r>
              <a:rPr lang="en-GB" altLang="en-US" sz="2400" dirty="0"/>
              <a:t>: self-replicating code attached to some other piece of code; a virus </a:t>
            </a:r>
            <a:r>
              <a:rPr lang="en-GB" altLang="en-US" sz="2400" dirty="0">
                <a:solidFill>
                  <a:schemeClr val="accent2"/>
                </a:solidFill>
              </a:rPr>
              <a:t>infects</a:t>
            </a:r>
            <a:r>
              <a:rPr lang="en-GB" altLang="en-US" sz="2400" dirty="0"/>
              <a:t> a program by inserting itself into the program code.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>
                <a:solidFill>
                  <a:schemeClr val="accent2"/>
                </a:solidFill>
              </a:rPr>
              <a:t>Worm</a:t>
            </a:r>
            <a:r>
              <a:rPr lang="en-GB" altLang="en-US" sz="2400" dirty="0"/>
              <a:t>: replicating but not infecting program; most reported virus attacks would be better described as worm attacks.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>
                <a:solidFill>
                  <a:schemeClr val="accent2"/>
                </a:solidFill>
              </a:rPr>
              <a:t>Trojan horse</a:t>
            </a:r>
            <a:r>
              <a:rPr lang="en-GB" altLang="en-US" sz="2400" dirty="0"/>
              <a:t>: program with hidden side effects, not intended by the user executing the program.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>
                <a:solidFill>
                  <a:schemeClr val="accent2"/>
                </a:solidFill>
              </a:rPr>
              <a:t>Logic bomb</a:t>
            </a:r>
            <a:r>
              <a:rPr lang="en-GB" altLang="en-US" sz="2400" dirty="0"/>
              <a:t>: program that is only executed when a specific trigger condition is met.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2055596-D4F0-45D1-97BF-62E5EB29D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Example – CTSS (1960s)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6C907F1-EFE5-4E7A-8935-34D13A2E6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416425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US" altLang="en-US" sz="2400">
                <a:solidFill>
                  <a:srgbClr val="CC0000"/>
                </a:solidFill>
              </a:rPr>
              <a:t>Password file shown as message of the day.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Every user had a unique home directory.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When a user invoked the editor, a scratch file with fixed name SCRATCH was created in this directory 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/>
              <a:t>Innovation: Several users may work concurrently system manager.</a:t>
            </a:r>
            <a:endParaRPr lang="en-GB" altLang="en-US"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4B9A782-6DBC-4CC4-B16F-2D1221E11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Race Conditions</a:t>
            </a:r>
          </a:p>
        </p:txBody>
      </p:sp>
      <p:grpSp>
        <p:nvGrpSpPr>
          <p:cNvPr id="88067" name="Group 24">
            <a:extLst>
              <a:ext uri="{FF2B5EF4-FFF2-40B4-BE49-F238E27FC236}">
                <a16:creationId xmlns:a16="http://schemas.microsoft.com/office/drawing/2014/main" id="{1E0FA1B2-5379-465A-941D-E02CB767F094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1527175"/>
            <a:ext cx="8016875" cy="2981325"/>
            <a:chOff x="370" y="890"/>
            <a:chExt cx="5050" cy="1878"/>
          </a:xfrm>
        </p:grpSpPr>
        <p:sp>
          <p:nvSpPr>
            <p:cNvPr id="88069" name="Text Box 3">
              <a:extLst>
                <a:ext uri="{FF2B5EF4-FFF2-40B4-BE49-F238E27FC236}">
                  <a16:creationId xmlns:a16="http://schemas.microsoft.com/office/drawing/2014/main" id="{C4B84BF8-6664-4E8E-AE90-8C91FF5C5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" y="890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M-o-D</a:t>
              </a:r>
            </a:p>
          </p:txBody>
        </p:sp>
        <p:sp>
          <p:nvSpPr>
            <p:cNvPr id="88070" name="Text Box 4">
              <a:extLst>
                <a:ext uri="{FF2B5EF4-FFF2-40B4-BE49-F238E27FC236}">
                  <a16:creationId xmlns:a16="http://schemas.microsoft.com/office/drawing/2014/main" id="{6889EBD4-2153-47BC-8F7A-01AD289F8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890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Passwd</a:t>
              </a:r>
            </a:p>
          </p:txBody>
        </p:sp>
        <p:sp>
          <p:nvSpPr>
            <p:cNvPr id="88071" name="Rectangle 5">
              <a:extLst>
                <a:ext uri="{FF2B5EF4-FFF2-40B4-BE49-F238E27FC236}">
                  <a16:creationId xmlns:a16="http://schemas.microsoft.com/office/drawing/2014/main" id="{E25E049B-F37B-4E75-BBEA-489F81066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208"/>
              <a:ext cx="576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hello</a:t>
              </a:r>
            </a:p>
          </p:txBody>
        </p:sp>
        <p:sp>
          <p:nvSpPr>
            <p:cNvPr id="88072" name="Rectangle 6">
              <a:extLst>
                <a:ext uri="{FF2B5EF4-FFF2-40B4-BE49-F238E27FC236}">
                  <a16:creationId xmlns:a16="http://schemas.microsoft.com/office/drawing/2014/main" id="{22930120-6EEC-4AE7-8D49-3193282C9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208"/>
              <a:ext cx="576" cy="3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400">
                  <a:latin typeface="Courier" pitchFamily="49" charset="0"/>
                </a:rPr>
                <a:t>EsxT9</a:t>
              </a:r>
              <a:endParaRPr lang="en-GB" altLang="en-US" sz="2400">
                <a:latin typeface="Courier" pitchFamily="49" charset="0"/>
              </a:endParaRPr>
            </a:p>
          </p:txBody>
        </p:sp>
        <p:sp>
          <p:nvSpPr>
            <p:cNvPr id="88073" name="Rectangle 7">
              <a:extLst>
                <a:ext uri="{FF2B5EF4-FFF2-40B4-BE49-F238E27FC236}">
                  <a16:creationId xmlns:a16="http://schemas.microsoft.com/office/drawing/2014/main" id="{E40A79EA-6D99-409C-9B99-E2516BE96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752"/>
              <a:ext cx="57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hello</a:t>
              </a:r>
            </a:p>
          </p:txBody>
        </p:sp>
        <p:cxnSp>
          <p:nvCxnSpPr>
            <p:cNvPr id="88074" name="AutoShape 8">
              <a:extLst>
                <a:ext uri="{FF2B5EF4-FFF2-40B4-BE49-F238E27FC236}">
                  <a16:creationId xmlns:a16="http://schemas.microsoft.com/office/drawing/2014/main" id="{EA005DAD-BFDA-4DB0-A570-137E7033CD55}"/>
                </a:ext>
              </a:extLst>
            </p:cNvPr>
            <p:cNvCxnSpPr>
              <a:cxnSpLocks noChangeShapeType="1"/>
              <a:stCxn id="88071" idx="2"/>
              <a:endCxn id="88073" idx="1"/>
            </p:cNvCxnSpPr>
            <p:nvPr/>
          </p:nvCxnSpPr>
          <p:spPr bwMode="auto">
            <a:xfrm rot="16200000" flipH="1">
              <a:off x="585" y="1681"/>
              <a:ext cx="363" cy="144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75" name="Text Box 9">
              <a:extLst>
                <a:ext uri="{FF2B5EF4-FFF2-40B4-BE49-F238E27FC236}">
                  <a16:creationId xmlns:a16="http://schemas.microsoft.com/office/drawing/2014/main" id="{D0F44A81-2C5F-4AEC-87B4-26BCF2444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890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M-o-D</a:t>
              </a:r>
            </a:p>
          </p:txBody>
        </p:sp>
        <p:sp>
          <p:nvSpPr>
            <p:cNvPr id="88076" name="Text Box 10">
              <a:extLst>
                <a:ext uri="{FF2B5EF4-FFF2-40B4-BE49-F238E27FC236}">
                  <a16:creationId xmlns:a16="http://schemas.microsoft.com/office/drawing/2014/main" id="{65D27963-3F03-466B-872D-AAAD452C3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890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Passwd</a:t>
              </a:r>
            </a:p>
          </p:txBody>
        </p:sp>
        <p:sp>
          <p:nvSpPr>
            <p:cNvPr id="88077" name="Rectangle 11">
              <a:extLst>
                <a:ext uri="{FF2B5EF4-FFF2-40B4-BE49-F238E27FC236}">
                  <a16:creationId xmlns:a16="http://schemas.microsoft.com/office/drawing/2014/main" id="{28368B77-7D94-4B13-AEC0-F851C07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1208"/>
              <a:ext cx="576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hello</a:t>
              </a:r>
            </a:p>
          </p:txBody>
        </p:sp>
        <p:sp>
          <p:nvSpPr>
            <p:cNvPr id="88078" name="Rectangle 12">
              <a:extLst>
                <a:ext uri="{FF2B5EF4-FFF2-40B4-BE49-F238E27FC236}">
                  <a16:creationId xmlns:a16="http://schemas.microsoft.com/office/drawing/2014/main" id="{6F2CC915-E028-459C-97E9-1CE226F8F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208"/>
              <a:ext cx="576" cy="3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400">
                  <a:latin typeface="Courier" pitchFamily="49" charset="0"/>
                </a:rPr>
                <a:t>EsxT9</a:t>
              </a:r>
              <a:endParaRPr lang="en-GB" altLang="en-US" sz="2400">
                <a:latin typeface="Courier" pitchFamily="49" charset="0"/>
              </a:endParaRPr>
            </a:p>
          </p:txBody>
        </p:sp>
        <p:sp>
          <p:nvSpPr>
            <p:cNvPr id="88079" name="Rectangle 13">
              <a:extLst>
                <a:ext uri="{FF2B5EF4-FFF2-40B4-BE49-F238E27FC236}">
                  <a16:creationId xmlns:a16="http://schemas.microsoft.com/office/drawing/2014/main" id="{4192123A-F0AA-4F50-AE69-9E0E5D1A0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1752"/>
              <a:ext cx="57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400">
                  <a:latin typeface="Courier" pitchFamily="49" charset="0"/>
                </a:rPr>
                <a:t>EsxT9</a:t>
              </a:r>
              <a:endParaRPr lang="en-GB" altLang="en-US" sz="2400">
                <a:latin typeface="Courier" pitchFamily="49" charset="0"/>
              </a:endParaRPr>
            </a:p>
          </p:txBody>
        </p:sp>
        <p:sp>
          <p:nvSpPr>
            <p:cNvPr id="88080" name="Text Box 14">
              <a:extLst>
                <a:ext uri="{FF2B5EF4-FFF2-40B4-BE49-F238E27FC236}">
                  <a16:creationId xmlns:a16="http://schemas.microsoft.com/office/drawing/2014/main" id="{07A1E64D-3996-4FC7-B2D2-D50A38D8D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890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M-o-D</a:t>
              </a:r>
            </a:p>
          </p:txBody>
        </p:sp>
        <p:sp>
          <p:nvSpPr>
            <p:cNvPr id="88081" name="Text Box 15">
              <a:extLst>
                <a:ext uri="{FF2B5EF4-FFF2-40B4-BE49-F238E27FC236}">
                  <a16:creationId xmlns:a16="http://schemas.microsoft.com/office/drawing/2014/main" id="{3C13F78C-9EF4-465E-85FD-2BA3B4F71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" y="890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Passwd</a:t>
              </a:r>
            </a:p>
          </p:txBody>
        </p:sp>
        <p:sp>
          <p:nvSpPr>
            <p:cNvPr id="88082" name="Rectangle 16">
              <a:extLst>
                <a:ext uri="{FF2B5EF4-FFF2-40B4-BE49-F238E27FC236}">
                  <a16:creationId xmlns:a16="http://schemas.microsoft.com/office/drawing/2014/main" id="{3F98A4E6-B5EB-47FA-8CB0-2356F4C7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208"/>
              <a:ext cx="576" cy="3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400">
                  <a:latin typeface="Courier" pitchFamily="49" charset="0"/>
                </a:rPr>
                <a:t>EsxT9</a:t>
              </a:r>
              <a:endParaRPr lang="en-GB" altLang="en-US" sz="2400">
                <a:latin typeface="Courier" pitchFamily="49" charset="0"/>
              </a:endParaRPr>
            </a:p>
          </p:txBody>
        </p:sp>
        <p:sp>
          <p:nvSpPr>
            <p:cNvPr id="88083" name="Rectangle 17">
              <a:extLst>
                <a:ext uri="{FF2B5EF4-FFF2-40B4-BE49-F238E27FC236}">
                  <a16:creationId xmlns:a16="http://schemas.microsoft.com/office/drawing/2014/main" id="{BE4AE2A2-F25D-47E1-9E63-FF3439A40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1208"/>
              <a:ext cx="576" cy="3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400">
                  <a:latin typeface="Courier" pitchFamily="49" charset="0"/>
                </a:rPr>
                <a:t>EsxT9</a:t>
              </a:r>
              <a:endParaRPr lang="en-GB" altLang="en-US" sz="2400">
                <a:latin typeface="Courier" pitchFamily="49" charset="0"/>
              </a:endParaRPr>
            </a:p>
          </p:txBody>
        </p:sp>
        <p:sp>
          <p:nvSpPr>
            <p:cNvPr id="88084" name="Rectangle 18">
              <a:extLst>
                <a:ext uri="{FF2B5EF4-FFF2-40B4-BE49-F238E27FC236}">
                  <a16:creationId xmlns:a16="http://schemas.microsoft.com/office/drawing/2014/main" id="{39517E2F-AF0E-45D6-9989-9E95F5F2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752"/>
              <a:ext cx="57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2400">
                  <a:latin typeface="Courier" pitchFamily="49" charset="0"/>
                </a:rPr>
                <a:t>EsxT9</a:t>
              </a:r>
              <a:endParaRPr lang="en-GB" altLang="en-US" sz="2400">
                <a:latin typeface="Courier" pitchFamily="49" charset="0"/>
              </a:endParaRPr>
            </a:p>
          </p:txBody>
        </p:sp>
        <p:cxnSp>
          <p:nvCxnSpPr>
            <p:cNvPr id="88085" name="AutoShape 19">
              <a:extLst>
                <a:ext uri="{FF2B5EF4-FFF2-40B4-BE49-F238E27FC236}">
                  <a16:creationId xmlns:a16="http://schemas.microsoft.com/office/drawing/2014/main" id="{0A2B4E12-4F7E-4096-884B-513BF338608E}"/>
                </a:ext>
              </a:extLst>
            </p:cNvPr>
            <p:cNvCxnSpPr>
              <a:cxnSpLocks noChangeShapeType="1"/>
              <a:stCxn id="88078" idx="2"/>
              <a:endCxn id="88079" idx="3"/>
            </p:cNvCxnSpPr>
            <p:nvPr/>
          </p:nvCxnSpPr>
          <p:spPr bwMode="auto">
            <a:xfrm rot="5400000">
              <a:off x="3038" y="1698"/>
              <a:ext cx="363" cy="10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86" name="AutoShape 20">
              <a:extLst>
                <a:ext uri="{FF2B5EF4-FFF2-40B4-BE49-F238E27FC236}">
                  <a16:creationId xmlns:a16="http://schemas.microsoft.com/office/drawing/2014/main" id="{8A911BA8-6BE7-4CCC-B420-3E5E3F6CEE40}"/>
                </a:ext>
              </a:extLst>
            </p:cNvPr>
            <p:cNvCxnSpPr>
              <a:cxnSpLocks noChangeShapeType="1"/>
              <a:stCxn id="88084" idx="1"/>
              <a:endCxn id="88082" idx="2"/>
            </p:cNvCxnSpPr>
            <p:nvPr/>
          </p:nvCxnSpPr>
          <p:spPr bwMode="auto">
            <a:xfrm rot="10800000">
              <a:off x="4139" y="1571"/>
              <a:ext cx="174" cy="363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87" name="Text Box 21">
              <a:extLst>
                <a:ext uri="{FF2B5EF4-FFF2-40B4-BE49-F238E27FC236}">
                  <a16:creationId xmlns:a16="http://schemas.microsoft.com/office/drawing/2014/main" id="{AD74B885-A3AC-4E46-BEA4-33D50570B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2250"/>
              <a:ext cx="110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User1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edits M-o-D</a:t>
              </a:r>
            </a:p>
          </p:txBody>
        </p:sp>
        <p:sp>
          <p:nvSpPr>
            <p:cNvPr id="88088" name="Text Box 22">
              <a:extLst>
                <a:ext uri="{FF2B5EF4-FFF2-40B4-BE49-F238E27FC236}">
                  <a16:creationId xmlns:a16="http://schemas.microsoft.com/office/drawing/2014/main" id="{A401090C-E87A-457D-A5F6-739A626C5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2250"/>
              <a:ext cx="122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User2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edits passwd</a:t>
              </a:r>
            </a:p>
          </p:txBody>
        </p:sp>
        <p:sp>
          <p:nvSpPr>
            <p:cNvPr id="88089" name="Text Box 23">
              <a:extLst>
                <a:ext uri="{FF2B5EF4-FFF2-40B4-BE49-F238E27FC236}">
                  <a16:creationId xmlns:a16="http://schemas.microsoft.com/office/drawing/2014/main" id="{8D3949B4-1D41-4310-B5A1-0FD3B7FD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230"/>
              <a:ext cx="120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User1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Helvetica" panose="020B0604020202020204" pitchFamily="34" charset="0"/>
                </a:rPr>
                <a:t>saves M-o-D</a:t>
              </a:r>
            </a:p>
          </p:txBody>
        </p:sp>
      </p:grpSp>
      <p:sp>
        <p:nvSpPr>
          <p:cNvPr id="88068" name="Text Box 25">
            <a:extLst>
              <a:ext uri="{FF2B5EF4-FFF2-40B4-BE49-F238E27FC236}">
                <a16:creationId xmlns:a16="http://schemas.microsoft.com/office/drawing/2014/main" id="{81982998-851D-4B0B-ACC8-3087680BF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83175"/>
            <a:ext cx="8640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solidFill>
                  <a:schemeClr val="accent2"/>
                </a:solidFill>
              </a:rPr>
              <a:t>The abstraction ‘atomic transaction’ has been broken.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C7F55FE-1057-4AE1-A28C-75C660E570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Defences</a:t>
            </a:r>
            <a:endParaRPr lang="de-DE" altLang="en-US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C47B6EF-B6A7-4520-8F92-A5093C5226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70300"/>
            <a:ext cx="6400800" cy="1752600"/>
          </a:xfrm>
        </p:spPr>
        <p:txBody>
          <a:bodyPr/>
          <a:lstStyle/>
          <a:p>
            <a:pPr algn="l" eaLnBrk="1" hangingPunct="1"/>
            <a:endParaRPr lang="en-GB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B7BDCBC9-EBC6-4E72-9D53-4DCA8F8C7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Prevention – Hardware 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45DFC67-DFDA-442D-AC19-CCC6D03E4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Hardware features can stop buffer overflow attacks from overwrite control information.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For example, a </a:t>
            </a:r>
            <a:r>
              <a:rPr lang="en-GB" altLang="en-US" sz="2400">
                <a:solidFill>
                  <a:schemeClr val="accent2"/>
                </a:solidFill>
              </a:rPr>
              <a:t>secure return address stack</a:t>
            </a:r>
            <a:r>
              <a:rPr lang="en-GB" altLang="en-US" sz="2400"/>
              <a:t> (SRAS) could protect the return address.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Separate register for the return address in Intel’s Itanium processor.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With protection mechanisms at the hardware layer there is no need to rewrite or recompile programs; only some processor instructions have to be modified.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Drawback: existing software, e.g. code that uses multi-threading, may work no longer.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40371F8-0648-463F-9A03-1B6AD8489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777162" cy="792163"/>
          </a:xfrm>
        </p:spPr>
        <p:txBody>
          <a:bodyPr/>
          <a:lstStyle/>
          <a:p>
            <a:pPr eaLnBrk="1" hangingPunct="1"/>
            <a:r>
              <a:rPr lang="en-GB" altLang="en-US" sz="3800"/>
              <a:t>Prevention – Non-executable Stack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234C3F1-F149-46AA-965A-AC865F678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898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Stops attack code from being executed from the stack.</a:t>
            </a:r>
            <a:endParaRPr lang="en-US" altLang="en-US" sz="2400"/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Memory management unit configured to disable code execution on the stack.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Not trivial to implement if existing O/S routines are executing code on the stack.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General issue – backwards compatibility: security measures may break existing code.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Attackers may find ways of circumventing this protection mechanism.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3F0428D-B1EA-4D30-8B9E-1F047EF7C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Prevention – Safer Functions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80B34D3-36A1-44EE-BAE1-3D1E2ADB0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51387"/>
          </a:xfrm>
        </p:spPr>
        <p:txBody>
          <a:bodyPr/>
          <a:lstStyle/>
          <a:p>
            <a:pPr eaLnBrk="1" hangingPunct="1"/>
            <a:r>
              <a:rPr lang="en-GB" altLang="en-US" sz="2400"/>
              <a:t>C is infamous for its unsafe string handling functions: </a:t>
            </a:r>
            <a:r>
              <a:rPr lang="en-GB" altLang="en-US" sz="2400" b="1">
                <a:latin typeface="Courier New" panose="02070309020205020404" pitchFamily="49" charset="0"/>
              </a:rPr>
              <a:t>strcpy</a:t>
            </a:r>
            <a:r>
              <a:rPr lang="en-GB" altLang="en-US" sz="2400"/>
              <a:t>, </a:t>
            </a:r>
            <a:r>
              <a:rPr lang="en-GB" altLang="en-US" sz="2400" b="1">
                <a:latin typeface="Courier New" panose="02070309020205020404" pitchFamily="49" charset="0"/>
              </a:rPr>
              <a:t>sprintf</a:t>
            </a:r>
            <a:r>
              <a:rPr lang="en-GB" altLang="en-US" sz="2400"/>
              <a:t>, </a:t>
            </a:r>
            <a:r>
              <a:rPr lang="en-GB" altLang="en-US" sz="2400" b="1">
                <a:latin typeface="Courier New" panose="02070309020205020404" pitchFamily="49" charset="0"/>
              </a:rPr>
              <a:t>gets</a:t>
            </a:r>
            <a:r>
              <a:rPr lang="en-GB" altLang="en-US" sz="2400"/>
              <a:t>, …</a:t>
            </a:r>
          </a:p>
          <a:p>
            <a:pPr eaLnBrk="1" hangingPunct="1"/>
            <a:r>
              <a:rPr lang="en-GB" altLang="en-US" sz="2400"/>
              <a:t>Example: </a:t>
            </a:r>
            <a:r>
              <a:rPr lang="en-GB" altLang="en-US" sz="2400" b="1">
                <a:latin typeface="Courier New" panose="02070309020205020404" pitchFamily="49" charset="0"/>
              </a:rPr>
              <a:t>strcpy</a:t>
            </a:r>
            <a:endParaRPr lang="en-GB" altLang="en-US" sz="2400"/>
          </a:p>
          <a:p>
            <a:pPr eaLnBrk="1" hangingPunct="1"/>
            <a:endParaRPr lang="en-GB" altLang="en-US" sz="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 b="1">
                <a:latin typeface="Courier New" panose="02070309020205020404" pitchFamily="49" charset="0"/>
              </a:rPr>
              <a:t>	</a:t>
            </a:r>
            <a:r>
              <a:rPr lang="en-GB" altLang="en-US" sz="2400" b="1">
                <a:latin typeface="Courier New" panose="02070309020205020404" pitchFamily="49" charset="0"/>
              </a:rPr>
              <a:t>char *strcpy( char *</a:t>
            </a:r>
            <a:r>
              <a:rPr lang="en-GB" altLang="en-US" sz="2400" b="1" i="1">
                <a:latin typeface="Courier New" panose="02070309020205020404" pitchFamily="49" charset="0"/>
              </a:rPr>
              <a:t>strDest</a:t>
            </a:r>
            <a:r>
              <a:rPr lang="en-GB" altLang="en-US" sz="2400" b="1">
                <a:latin typeface="Courier New" panose="02070309020205020404" pitchFamily="49" charset="0"/>
              </a:rPr>
              <a:t>, const char *</a:t>
            </a:r>
            <a:r>
              <a:rPr lang="en-GB" altLang="en-US" sz="2400" b="1" i="1">
                <a:latin typeface="Courier New" panose="02070309020205020404" pitchFamily="49" charset="0"/>
              </a:rPr>
              <a:t>strSource</a:t>
            </a:r>
            <a:r>
              <a:rPr lang="en-GB" altLang="en-US" sz="2400" b="1">
                <a:latin typeface="Courier New" panose="02070309020205020404" pitchFamily="49" charset="0"/>
              </a:rPr>
              <a:t> );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1200"/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Exception if source or destination buffer are null.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Undefined if strings are not null-terminated.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No check whether the destination buffer is large enough.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A8F0FFB-6AE6-4157-A261-9A452DE9F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Prevention – Safer Functions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8976A03-6C27-41FB-9E2A-AFF2FB715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Replace unsafe string functions by functions where the number of bytes/characters to be handled are specified: 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		strncpy</a:t>
            </a:r>
            <a:r>
              <a:rPr lang="en-GB" altLang="en-US" sz="2400"/>
              <a:t>, </a:t>
            </a:r>
            <a:r>
              <a:rPr lang="en-GB" altLang="en-US" sz="2400" b="1">
                <a:latin typeface="Courier New" panose="02070309020205020404" pitchFamily="49" charset="0"/>
              </a:rPr>
              <a:t>_snprintf</a:t>
            </a:r>
            <a:r>
              <a:rPr lang="en-GB" altLang="en-US" sz="2400"/>
              <a:t>, </a:t>
            </a:r>
            <a:r>
              <a:rPr lang="en-GB" altLang="en-US" sz="2400" b="1">
                <a:latin typeface="Courier New" panose="02070309020205020404" pitchFamily="49" charset="0"/>
              </a:rPr>
              <a:t>fgets</a:t>
            </a:r>
            <a:r>
              <a:rPr lang="en-GB" altLang="en-US" sz="2400"/>
              <a:t>, …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Example: </a:t>
            </a:r>
            <a:r>
              <a:rPr lang="en-GB" altLang="en-US" sz="2400" b="1">
                <a:latin typeface="Courier New" panose="02070309020205020404" pitchFamily="49" charset="0"/>
              </a:rPr>
              <a:t>strncpy</a:t>
            </a:r>
            <a:endParaRPr lang="en-GB" altLang="en-US" sz="2400"/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	char *strncpy( char *</a:t>
            </a:r>
            <a:r>
              <a:rPr lang="en-GB" altLang="en-US" sz="2400" b="1" i="1">
                <a:latin typeface="Courier New" panose="02070309020205020404" pitchFamily="49" charset="0"/>
              </a:rPr>
              <a:t>strDest</a:t>
            </a:r>
            <a:r>
              <a:rPr lang="en-GB" altLang="en-US" sz="2400" b="1">
                <a:latin typeface="Courier New" panose="02070309020205020404" pitchFamily="49" charset="0"/>
              </a:rPr>
              <a:t>, const char *</a:t>
            </a:r>
            <a:r>
              <a:rPr lang="en-GB" altLang="en-US" sz="2400" b="1" i="1">
                <a:latin typeface="Courier New" panose="02070309020205020404" pitchFamily="49" charset="0"/>
              </a:rPr>
              <a:t>strSource</a:t>
            </a:r>
            <a:r>
              <a:rPr lang="en-GB" altLang="en-US" sz="2400" b="1">
                <a:latin typeface="Courier New" panose="02070309020205020404" pitchFamily="49" charset="0"/>
              </a:rPr>
              <a:t>, size_t </a:t>
            </a:r>
            <a:r>
              <a:rPr lang="en-GB" altLang="en-US" sz="2400" b="1" i="1">
                <a:latin typeface="Courier New" panose="02070309020205020404" pitchFamily="49" charset="0"/>
              </a:rPr>
              <a:t>count</a:t>
            </a:r>
            <a:r>
              <a:rPr lang="en-GB" altLang="en-US" sz="2400" b="1">
                <a:latin typeface="Courier New" panose="02070309020205020404" pitchFamily="49" charset="0"/>
              </a:rPr>
              <a:t> ); </a:t>
            </a:r>
            <a:endParaRPr lang="en-GB" altLang="en-US" sz="2400"/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You still have to get the byte count right.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Easy if data structure used only within a function.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More difficult for shared data structures.</a:t>
            </a:r>
            <a:endParaRPr lang="en-GB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32EB14C-1E61-46AE-8B86-E21A7C5DC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Prevention – Filtering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CDA2415-68BC-4DE7-AE41-A025B3A46F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5138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GB" altLang="en-US" sz="2400"/>
              <a:t>Filtering inputs has been a recommended defence several times before in this course.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Whitelisting</a:t>
            </a:r>
            <a:r>
              <a:rPr lang="en-GB" altLang="en-US" sz="2400"/>
              <a:t>: Specify legal inputs; accept legal inputs, block anything else. 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/>
              <a:t>Conservative, but if you forget about some specific legal inputs a legitimate action might be blocked.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Blacklisting</a:t>
            </a:r>
            <a:r>
              <a:rPr lang="en-GB" altLang="en-US" sz="2400"/>
              <a:t>: Specify forbidden inputs; block forbidden inputs, accept anything else.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/>
              <a:t>If you forget about some specific dangerous input, attacks may still get through.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Taint analysis</a:t>
            </a:r>
            <a:r>
              <a:rPr lang="en-GB" altLang="en-US" sz="2400"/>
              <a:t>: Mark inputs from untrusted sources as tainted, stop execution if a security critical function gets tainted input; sanitizing functions produce clean output from tainted input.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8ABC533-FA3E-4BA4-814E-44E177DB8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Prevention – Filtering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84898F6-228C-485E-8D0C-5ACD099FE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White lists work well when valid inputs can be characterized by clear rules, preferably expressed as </a:t>
            </a:r>
            <a:r>
              <a:rPr lang="en-GB" altLang="en-US" sz="2400">
                <a:solidFill>
                  <a:schemeClr val="accent2"/>
                </a:solidFill>
              </a:rPr>
              <a:t>regular expressions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Filtering rules could also refer to the </a:t>
            </a:r>
            <a:r>
              <a:rPr lang="en-GB" altLang="en-US" sz="2400">
                <a:solidFill>
                  <a:schemeClr val="accent2"/>
                </a:solidFill>
              </a:rPr>
              <a:t>type</a:t>
            </a:r>
            <a:r>
              <a:rPr lang="en-GB" altLang="en-US" sz="2400"/>
              <a:t> of an input; e.g., an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is_numeric()</a:t>
            </a:r>
            <a:r>
              <a:rPr lang="en-GB" altLang="en-US" sz="2400"/>
              <a:t> check could be applied when an integer is expected as input.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Dangerous characters can be </a:t>
            </a:r>
            <a:r>
              <a:rPr lang="en-GB" altLang="en-US" sz="2400">
                <a:solidFill>
                  <a:schemeClr val="accent2"/>
                </a:solidFill>
              </a:rPr>
              <a:t>sanitized</a:t>
            </a:r>
            <a:r>
              <a:rPr lang="en-GB" altLang="en-US" sz="2400"/>
              <a:t> by using safe </a:t>
            </a:r>
            <a:r>
              <a:rPr lang="en-GB" altLang="en-US" sz="2400">
                <a:solidFill>
                  <a:schemeClr val="accent2"/>
                </a:solidFill>
              </a:rPr>
              <a:t>encodings</a:t>
            </a:r>
            <a:r>
              <a:rPr lang="en-GB" altLang="en-US" sz="240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E.g., in HTML &lt;, &gt; and &amp; should be encoded as </a:t>
            </a:r>
            <a:r>
              <a:rPr lang="en-GB" altLang="en-US" sz="2000" b="1">
                <a:latin typeface="Courier New" panose="02070309020205020404" pitchFamily="49" charset="0"/>
              </a:rPr>
              <a:t>&amp;lt;</a:t>
            </a:r>
            <a:r>
              <a:rPr lang="en-GB" altLang="en-US" sz="2000"/>
              <a:t>, </a:t>
            </a:r>
            <a:r>
              <a:rPr lang="en-GB" altLang="en-US" sz="2000" b="1">
                <a:latin typeface="Courier New" panose="02070309020205020404" pitchFamily="49" charset="0"/>
              </a:rPr>
              <a:t>&amp;gt;</a:t>
            </a:r>
            <a:r>
              <a:rPr lang="en-GB" altLang="en-US" sz="2000"/>
              <a:t>, and </a:t>
            </a:r>
            <a:r>
              <a:rPr lang="en-GB" altLang="en-US" sz="2000" b="1">
                <a:latin typeface="Courier New" panose="02070309020205020404" pitchFamily="49" charset="0"/>
              </a:rPr>
              <a:t>&amp;amp;</a:t>
            </a:r>
            <a:r>
              <a:rPr lang="en-GB" altLang="en-US" sz="200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Escaping</a:t>
            </a:r>
            <a:r>
              <a:rPr lang="en-GB" altLang="en-US" sz="2400"/>
              <a:t> places a special symbol, often backslash, in front of the dangerous character.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E.g., escaping single quotes will turn d’Hondt into d\’Hondt.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3BA073B-6475-421A-A9A2-E37CC5BB6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Interaction between Layers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CFAD9F6B-FE21-4EC9-AD7B-28B2D8AF5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i="1"/>
              <a:t>addslashes</a:t>
            </a:r>
            <a:r>
              <a:rPr lang="en-GB" altLang="en-US" sz="2400"/>
              <a:t>(): inserts backslash as “guard” in front of every single quote – or does it?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GBK: character set for Simplified Chinese, has one and two byte characters.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b="1">
                <a:latin typeface="Courier New" panose="02070309020205020404" pitchFamily="49" charset="0"/>
              </a:rPr>
              <a:t>0xbf27</a:t>
            </a:r>
            <a:r>
              <a:rPr lang="en-GB" altLang="en-US" sz="2400"/>
              <a:t> is not a valid GBK multi-byte character; as single-byte characters, we get </a:t>
            </a:r>
            <a:r>
              <a:rPr lang="en-GB" altLang="en-US" sz="2400" b="1">
                <a:cs typeface="Courier New" panose="02070309020205020404" pitchFamily="49" charset="0"/>
              </a:rPr>
              <a:t>¿</a:t>
            </a:r>
            <a:r>
              <a:rPr lang="en-GB" altLang="en-US" sz="2400">
                <a:cs typeface="Arial" panose="020B0604020202020204" pitchFamily="34" charset="0"/>
              </a:rPr>
              <a:t>'</a:t>
            </a:r>
            <a:r>
              <a:rPr lang="en-GB" altLang="en-US" sz="240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Note: </a:t>
            </a:r>
            <a:r>
              <a:rPr lang="en-GB" altLang="en-US" sz="2000" b="1">
                <a:latin typeface="Courier New" panose="02070309020205020404" pitchFamily="49" charset="0"/>
              </a:rPr>
              <a:t>0x27</a:t>
            </a:r>
            <a:r>
              <a:rPr lang="en-GB" altLang="en-US" sz="2000"/>
              <a:t> is the single quote; </a:t>
            </a:r>
            <a:r>
              <a:rPr lang="en-GB" altLang="en-US" sz="2000" b="1">
                <a:latin typeface="Courier New" panose="02070309020205020404" pitchFamily="49" charset="0"/>
              </a:rPr>
              <a:t>0x5c</a:t>
            </a:r>
            <a:r>
              <a:rPr lang="en-GB" altLang="en-US" sz="2000"/>
              <a:t> is the slash.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Add a slash in front of the single quote: </a:t>
            </a:r>
            <a:r>
              <a:rPr lang="en-GB" altLang="en-US" sz="2400" b="1">
                <a:latin typeface="Courier New" panose="02070309020205020404" pitchFamily="49" charset="0"/>
              </a:rPr>
              <a:t>0xbf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5c</a:t>
            </a:r>
            <a:r>
              <a:rPr lang="en-GB" altLang="en-US" sz="2400" b="1">
                <a:latin typeface="Courier New" panose="02070309020205020404" pitchFamily="49" charset="0"/>
              </a:rPr>
              <a:t>27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Valid multi-byte character </a:t>
            </a:r>
            <a:r>
              <a:rPr lang="en-GB" altLang="en-US" sz="2400" b="1">
                <a:latin typeface="Courier New" panose="02070309020205020404" pitchFamily="49" charset="0"/>
              </a:rPr>
              <a:t>0xbf5c</a:t>
            </a:r>
            <a:r>
              <a:rPr lang="en-GB" altLang="en-US" sz="2400"/>
              <a:t> followed by a single quote; the single quote has survived unguarded!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Lesson: Danger of abstraction – manipulation at lower layer does not have the desired effect.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D7400144-CE9B-4A62-9EEC-9434088B0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6446838"/>
            <a:ext cx="779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http://shiflett.org/blog/2006/jan/addslashes-versus-mysql-real-escape-string</a:t>
            </a:r>
          </a:p>
        </p:txBody>
      </p:sp>
      <p:sp>
        <p:nvSpPr>
          <p:cNvPr id="451589" name="Text Box 5">
            <a:extLst>
              <a:ext uri="{FF2B5EF4-FFF2-40B4-BE49-F238E27FC236}">
                <a16:creationId xmlns:a16="http://schemas.microsoft.com/office/drawing/2014/main" id="{7CD15EB3-2AC2-4564-AA26-9E8064B63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46513"/>
            <a:ext cx="16764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/>
              <a:t>    縗</a:t>
            </a:r>
            <a:r>
              <a:rPr lang="en-GB" altLang="en-US" sz="2800">
                <a:cs typeface="Arial" panose="020B0604020202020204" pitchFamily="34" charset="0"/>
              </a:rPr>
              <a:t>'</a:t>
            </a:r>
            <a:endParaRPr lang="en-GB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21D0ADF-CF2A-47E5-985C-F20F71F48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Preliminaries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A2A4BD-FEAC-435B-AF2B-E170E720B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When writing code, programmers use elementary concepts like </a:t>
            </a:r>
            <a:r>
              <a:rPr lang="en-GB" altLang="en-US" sz="2400">
                <a:solidFill>
                  <a:schemeClr val="accent2"/>
                </a:solidFill>
              </a:rPr>
              <a:t>character, variable, array, integer, data &amp; program, address (resource locator), atomic transaction, …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These concepts have abstract meanings.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For example, integers are an infinite set with operations ‘add’, ‘multiply’, ‘less or equal’, …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execute a program, we need concrete implementations of these concepts.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17261AB-8989-4764-9DD6-C056DC29F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Prevention – Type Safety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286A208-AD79-4B86-AD27-5B9365FAC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sz="2400"/>
              <a:t>Type safety guarantees absence of </a:t>
            </a:r>
            <a:r>
              <a:rPr lang="en-US" altLang="en-US" sz="2400">
                <a:solidFill>
                  <a:schemeClr val="accent2"/>
                </a:solidFill>
              </a:rPr>
              <a:t>untrapped errors</a:t>
            </a:r>
            <a:r>
              <a:rPr lang="en-US" altLang="en-US" sz="2400"/>
              <a:t> </a:t>
            </a:r>
            <a:r>
              <a:rPr lang="en-GB" altLang="en-US" sz="2400"/>
              <a:t>by static checks and by runtime checks.</a:t>
            </a:r>
            <a:endParaRPr lang="en-US" altLang="en-US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The precise meaning of type safety depends on the definition of error.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Examples: Java, Ada, C#, Perl, Python, etc.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Languages needn’t be typed to be safe: LISP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Type safety is difficult to prove completely.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49634F3-2F98-4C2F-BF1D-121EB302C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Detection – Canaries 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166D142-C32B-4915-905B-87696BB77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Detect attempts at overwriting the return address.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Place a check value (‘canary’) in the memory location just below the return address.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Before returning, check that the canary has not been changed.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Stackguard: random canaries.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Alternatives: null canary, terminator canary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Source code has to be recompiled to insert placing and checking of the canary.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D0DBD6E-017B-419A-9534-1E6AFBAA4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290513"/>
            <a:ext cx="5721350" cy="676275"/>
          </a:xfrm>
        </p:spPr>
        <p:txBody>
          <a:bodyPr/>
          <a:lstStyle/>
          <a:p>
            <a:pPr eaLnBrk="1" hangingPunct="1"/>
            <a:r>
              <a:rPr lang="en-GB" altLang="en-US"/>
              <a:t>Canaries</a:t>
            </a:r>
            <a:endParaRPr lang="en-US" altLang="en-US"/>
          </a:p>
        </p:txBody>
      </p:sp>
      <p:sp>
        <p:nvSpPr>
          <p:cNvPr id="100355" name="Line 3">
            <a:extLst>
              <a:ext uri="{FF2B5EF4-FFF2-40B4-BE49-F238E27FC236}">
                <a16:creationId xmlns:a16="http://schemas.microsoft.com/office/drawing/2014/main" id="{803EBDC3-2FFB-4CA6-A695-89310F743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1917700"/>
            <a:ext cx="1943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2DCEB336-F599-495B-92F1-F565EBAA0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17700"/>
            <a:ext cx="1584325" cy="3587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06573BCF-6CF8-4A0C-B7D0-896CE39C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97200"/>
            <a:ext cx="1584325" cy="3603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B69F254D-EDE9-45C7-A77B-ABCA9F81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6475"/>
            <a:ext cx="1584325" cy="358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00359" name="Line 7">
            <a:extLst>
              <a:ext uri="{FF2B5EF4-FFF2-40B4-BE49-F238E27FC236}">
                <a16:creationId xmlns:a16="http://schemas.microsoft.com/office/drawing/2014/main" id="{05896A20-5CD8-4140-8C87-B64EC6C68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37179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C36264B2-F76A-4847-9F7C-1DE557E83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7563"/>
            <a:ext cx="1584325" cy="3587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5E681F4D-4C81-44BE-BA97-17B7C7211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36838"/>
            <a:ext cx="1584325" cy="358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check value</a:t>
            </a:r>
            <a:endParaRPr lang="en-US" altLang="en-US" sz="1800"/>
          </a:p>
        </p:txBody>
      </p:sp>
      <p:sp>
        <p:nvSpPr>
          <p:cNvPr id="100362" name="Line 10">
            <a:extLst>
              <a:ext uri="{FF2B5EF4-FFF2-40B4-BE49-F238E27FC236}">
                <a16:creationId xmlns:a16="http://schemas.microsoft.com/office/drawing/2014/main" id="{819F8C4F-3D98-407D-8A3A-A68607CFF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1917700"/>
            <a:ext cx="1943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3" name="Rectangle 11">
            <a:extLst>
              <a:ext uri="{FF2B5EF4-FFF2-40B4-BE49-F238E27FC236}">
                <a16:creationId xmlns:a16="http://schemas.microsoft.com/office/drawing/2014/main" id="{865CFA5E-5D6A-45C2-AB39-799BAD06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1917700"/>
            <a:ext cx="1584325" cy="3587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100364" name="Rectangle 12">
            <a:extLst>
              <a:ext uri="{FF2B5EF4-FFF2-40B4-BE49-F238E27FC236}">
                <a16:creationId xmlns:a16="http://schemas.microsoft.com/office/drawing/2014/main" id="{910DBED7-E42B-4C47-81AE-3B783AFA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2997200"/>
            <a:ext cx="1584325" cy="360363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value1</a:t>
            </a:r>
            <a:endParaRPr lang="en-US" altLang="en-US" sz="1800"/>
          </a:p>
        </p:txBody>
      </p:sp>
      <p:sp>
        <p:nvSpPr>
          <p:cNvPr id="100365" name="Rectangle 13">
            <a:extLst>
              <a:ext uri="{FF2B5EF4-FFF2-40B4-BE49-F238E27FC236}">
                <a16:creationId xmlns:a16="http://schemas.microsoft.com/office/drawing/2014/main" id="{D7096A69-4402-40FC-AFBF-CCB11F7AB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2276475"/>
            <a:ext cx="1584325" cy="3587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my_address</a:t>
            </a:r>
            <a:endParaRPr lang="en-US" altLang="en-US" sz="1800"/>
          </a:p>
        </p:txBody>
      </p:sp>
      <p:sp>
        <p:nvSpPr>
          <p:cNvPr id="100366" name="Line 14">
            <a:extLst>
              <a:ext uri="{FF2B5EF4-FFF2-40B4-BE49-F238E27FC236}">
                <a16:creationId xmlns:a16="http://schemas.microsoft.com/office/drawing/2014/main" id="{87098178-DD1F-4544-8EB7-EBB02ACCB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9313" y="37179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7" name="Rectangle 15">
            <a:extLst>
              <a:ext uri="{FF2B5EF4-FFF2-40B4-BE49-F238E27FC236}">
                <a16:creationId xmlns:a16="http://schemas.microsoft.com/office/drawing/2014/main" id="{EBC670E8-B8F2-4FB0-B455-393021A93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357563"/>
            <a:ext cx="1584325" cy="3587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00368" name="Rectangle 16">
            <a:extLst>
              <a:ext uri="{FF2B5EF4-FFF2-40B4-BE49-F238E27FC236}">
                <a16:creationId xmlns:a16="http://schemas.microsoft.com/office/drawing/2014/main" id="{25B358AB-06E7-4ABA-B30E-AEA8603A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2636838"/>
            <a:ext cx="1584325" cy="358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value2 </a:t>
            </a:r>
            <a:r>
              <a:rPr lang="en-GB" altLang="en-US" sz="1800">
                <a:cs typeface="Arial" panose="020B0604020202020204" pitchFamily="34" charset="0"/>
              </a:rPr>
              <a:t>≠ </a:t>
            </a:r>
            <a:r>
              <a:rPr lang="en-GB" altLang="en-US" sz="1800"/>
              <a:t>check value</a:t>
            </a:r>
            <a:endParaRPr lang="en-US" altLang="en-US" sz="1800"/>
          </a:p>
        </p:txBody>
      </p:sp>
      <p:sp>
        <p:nvSpPr>
          <p:cNvPr id="100369" name="AutoShape 17">
            <a:extLst>
              <a:ext uri="{FF2B5EF4-FFF2-40B4-BE49-F238E27FC236}">
                <a16:creationId xmlns:a16="http://schemas.microsoft.com/office/drawing/2014/main" id="{3176AD5B-3CD3-40D1-B98D-093EB24C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44675"/>
            <a:ext cx="1439862" cy="792163"/>
          </a:xfrm>
          <a:prstGeom prst="wedgeRoundRectCallout">
            <a:avLst>
              <a:gd name="adj1" fmla="val 84731"/>
              <a:gd name="adj2" fmla="val 3296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return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address</a:t>
            </a:r>
            <a:endParaRPr lang="en-US" altLang="en-US" sz="2000"/>
          </a:p>
        </p:txBody>
      </p:sp>
      <p:sp>
        <p:nvSpPr>
          <p:cNvPr id="100370" name="AutoShape 18">
            <a:extLst>
              <a:ext uri="{FF2B5EF4-FFF2-40B4-BE49-F238E27FC236}">
                <a16:creationId xmlns:a16="http://schemas.microsoft.com/office/drawing/2014/main" id="{C332B762-27C9-477C-9B25-8790BFCF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286125"/>
            <a:ext cx="1490663" cy="720725"/>
          </a:xfrm>
          <a:prstGeom prst="wedgeRoundRectCallout">
            <a:avLst>
              <a:gd name="adj1" fmla="val 81204"/>
              <a:gd name="adj2" fmla="val -6387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buffer for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variable A</a:t>
            </a:r>
            <a:endParaRPr lang="en-US" altLang="en-US" sz="2000"/>
          </a:p>
        </p:txBody>
      </p:sp>
      <p:sp>
        <p:nvSpPr>
          <p:cNvPr id="100371" name="Text Box 19">
            <a:extLst>
              <a:ext uri="{FF2B5EF4-FFF2-40B4-BE49-F238E27FC236}">
                <a16:creationId xmlns:a16="http://schemas.microsoft.com/office/drawing/2014/main" id="{D1496E8B-1FA3-4861-AC1C-C4054F32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49500"/>
            <a:ext cx="16573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write to A: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value1|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value2|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my_address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to A</a:t>
            </a:r>
            <a:endParaRPr lang="en-US" altLang="en-US" sz="2000"/>
          </a:p>
        </p:txBody>
      </p:sp>
      <p:cxnSp>
        <p:nvCxnSpPr>
          <p:cNvPr id="100372" name="AutoShape 20">
            <a:extLst>
              <a:ext uri="{FF2B5EF4-FFF2-40B4-BE49-F238E27FC236}">
                <a16:creationId xmlns:a16="http://schemas.microsoft.com/office/drawing/2014/main" id="{5A0A5C9C-69EC-414E-9C06-746FC49547CD}"/>
              </a:ext>
            </a:extLst>
          </p:cNvPr>
          <p:cNvCxnSpPr>
            <a:cxnSpLocks noChangeShapeType="1"/>
            <a:stCxn id="100361" idx="3"/>
            <a:endCxn id="100368" idx="1"/>
          </p:cNvCxnSpPr>
          <p:nvPr/>
        </p:nvCxnSpPr>
        <p:spPr bwMode="auto">
          <a:xfrm>
            <a:off x="4175125" y="2816225"/>
            <a:ext cx="2232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3" name="AutoShape 21">
            <a:extLst>
              <a:ext uri="{FF2B5EF4-FFF2-40B4-BE49-F238E27FC236}">
                <a16:creationId xmlns:a16="http://schemas.microsoft.com/office/drawing/2014/main" id="{09A5FBBC-7847-4D74-92CA-FAAAB653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709863"/>
            <a:ext cx="1490663" cy="431800"/>
          </a:xfrm>
          <a:prstGeom prst="wedgeRoundRectCallout">
            <a:avLst>
              <a:gd name="adj1" fmla="val 83014"/>
              <a:gd name="adj2" fmla="val -2426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canary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0374" name="AutoShape 22">
            <a:extLst>
              <a:ext uri="{FF2B5EF4-FFF2-40B4-BE49-F238E27FC236}">
                <a16:creationId xmlns:a16="http://schemas.microsoft.com/office/drawing/2014/main" id="{8A1D4550-0E6D-4B55-82A3-CA8A2CA48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860800"/>
            <a:ext cx="1368425" cy="720725"/>
          </a:xfrm>
          <a:prstGeom prst="wedgeRoundRectCallout">
            <a:avLst>
              <a:gd name="adj1" fmla="val 11370"/>
              <a:gd name="adj2" fmla="val -17158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attack detected</a:t>
            </a:r>
            <a:endParaRPr lang="en-US" altLang="en-US" sz="2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879CF81-9088-4552-BD4D-2F291F8C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Detection – Code Inspection</a:t>
            </a:r>
            <a:endParaRPr lang="en-US" alt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5923D7E-8945-4013-9391-E3266613E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147050" cy="4608512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Code inspection is tedious: we need automation.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K. Ashcraft &amp; D. Engler: Using Programmer-Written Compiler Extensions to Catch Security Holes, IEEE Symposium on Security &amp;Privacy 2002.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Meta-compilation for C source code; ‘expert system’ incorporating rules for known issues: </a:t>
            </a:r>
            <a:r>
              <a:rPr lang="en-GB" altLang="en-US" sz="2400">
                <a:solidFill>
                  <a:srgbClr val="CC0000"/>
                </a:solidFill>
              </a:rPr>
              <a:t>untrustworthy sources </a:t>
            </a:r>
            <a:r>
              <a:rPr lang="en-GB" altLang="en-US" sz="2400">
                <a:solidFill>
                  <a:srgbClr val="CC0000"/>
                </a:solidFill>
                <a:sym typeface="Symbol" panose="05050102010706020507" pitchFamily="18" charset="2"/>
              </a:rPr>
              <a:t></a:t>
            </a:r>
            <a:r>
              <a:rPr lang="en-GB" altLang="en-US" sz="2400">
                <a:solidFill>
                  <a:srgbClr val="CC0000"/>
                </a:solidFill>
              </a:rPr>
              <a:t> sanitizing checks </a:t>
            </a:r>
            <a:r>
              <a:rPr lang="en-GB" altLang="en-US" sz="2400">
                <a:solidFill>
                  <a:srgbClr val="CC0000"/>
                </a:solidFill>
                <a:sym typeface="Symbol" panose="05050102010706020507" pitchFamily="18" charset="2"/>
              </a:rPr>
              <a:t></a:t>
            </a:r>
            <a:r>
              <a:rPr lang="en-GB" altLang="en-US" sz="2400">
                <a:solidFill>
                  <a:srgbClr val="CC0000"/>
                </a:solidFill>
              </a:rPr>
              <a:t> trust sinks</a:t>
            </a:r>
            <a:r>
              <a:rPr lang="en-GB" altLang="en-US" sz="2400"/>
              <a:t>; raises alarm if untrustworthy input gets to sink without proper checks.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Code analysis to learn new design rules: Where is the sink that belongs to the check we see?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Microsoft has internal code inspection tools.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2BF98D6-FDDF-4AE3-BCAE-EBB9C84AD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Detection – Testing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B8B36AF-5536-45E5-8120-CEE465F91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95825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White box testing</a:t>
            </a:r>
            <a:r>
              <a:rPr lang="en-GB" altLang="en-US" sz="2400"/>
              <a:t>: tester has access to source code.</a:t>
            </a:r>
            <a:endParaRPr lang="en-GB" altLang="en-US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Black-box testing</a:t>
            </a:r>
            <a:r>
              <a:rPr lang="en-GB" altLang="en-US" sz="2400"/>
              <a:t> when source code is not available.</a:t>
            </a:r>
          </a:p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You do not need source code to observe how memory is used or to test how inputs are checked.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Example: syntax testing of protocols based on formal interface specification, valid cases, anomalies.</a:t>
            </a:r>
          </a:p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Applied to SNMP implementations: </a:t>
            </a:r>
            <a:r>
              <a:rPr lang="en-GB" altLang="en-US" sz="2400"/>
              <a:t>vulnerabilities in trap handling and request handling found </a:t>
            </a:r>
            <a:r>
              <a:rPr lang="en-GB" altLang="en-US" sz="2400">
                <a:solidFill>
                  <a:schemeClr val="accent2"/>
                </a:solidFill>
              </a:rPr>
              <a:t>http://www.cert.org/advisories/CA-2002-03.html</a:t>
            </a:r>
            <a:r>
              <a:rPr lang="en-GB" altLang="en-US" sz="2400"/>
              <a:t>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Found by Oulu University Secure Programming Group http://www.ee.oulu.fi/research/ouspg/</a:t>
            </a:r>
            <a:endParaRPr lang="en-GB" altLang="en-US" sz="2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DD58810-A58C-4DCF-9E94-8E3050199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Mitigation – Least Privilege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03E81A-4973-4994-BBB1-C5CB34BFCD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Limit privileges required to run code; if code running with few privileges is compromised, the damage is limited.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Do not give users more access rights than necessary; do not activate options not needed.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Example – debug option in Unix sendmail</a:t>
            </a:r>
            <a:r>
              <a:rPr lang="en-GB" altLang="en-US" sz="2400"/>
              <a:t>: when switched on at the destination, mail messages can contain commands that will be executed on the destination system.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Useful for system managers but need not be switched on all the time; exploited by the Internet Worm of 1988.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6C79B79-2760-4556-BA41-D95128FCD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Lesson Learned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E0985F8-F744-4BDC-81B5-3999830ED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167062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 the past, software was shipped in open configurations (generous access permissions, all features activated); user had to </a:t>
            </a:r>
            <a:r>
              <a:rPr lang="en-GB" altLang="en-US" sz="2400">
                <a:solidFill>
                  <a:schemeClr val="accent2"/>
                </a:solidFill>
              </a:rPr>
              <a:t>harden</a:t>
            </a:r>
            <a:r>
              <a:rPr lang="en-GB" altLang="en-US" sz="2400"/>
              <a:t> the system by removing features and restricting access rights.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Today, software often shipped in </a:t>
            </a:r>
            <a:r>
              <a:rPr lang="en-GB" altLang="en-US" sz="2400">
                <a:solidFill>
                  <a:schemeClr val="accent2"/>
                </a:solidFill>
              </a:rPr>
              <a:t>locked-down</a:t>
            </a:r>
            <a:r>
              <a:rPr lang="en-GB" altLang="en-US" sz="2400"/>
              <a:t> configurations; users have to activate the features they want to use.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CD10C0A-7E15-4903-9F30-C59FFEECD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Reaction – Keeping Up-to-date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A9F90B2-631D-4CDF-A961-AC15A0240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Information sources : CERT advisories, BugTraq at www.securityfocus.com, security bulletins from software vendors.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Hacking tools use attack scripts that automatically search for and exploit known type of vulnerabilities.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Analysis tools following the same ideas will cover most real attacks.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Patching vulnerable systems is not easy: you have to get the patches to the users and avoid introducing new vulnerabilities through the patches.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B7134C7-1A4B-4CF4-A2CE-DDF1F8E83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322263"/>
            <a:ext cx="6334125" cy="676275"/>
          </a:xfrm>
        </p:spPr>
        <p:txBody>
          <a:bodyPr/>
          <a:lstStyle/>
          <a:p>
            <a:pPr eaLnBrk="1" hangingPunct="1"/>
            <a:r>
              <a:rPr lang="en-GB" altLang="en-US"/>
              <a:t>Intrusion Patterns</a:t>
            </a:r>
            <a:endParaRPr lang="en-US" altLang="en-US"/>
          </a:p>
        </p:txBody>
      </p:sp>
      <p:sp>
        <p:nvSpPr>
          <p:cNvPr id="106499" name="Text Box 11">
            <a:extLst>
              <a:ext uri="{FF2B5EF4-FFF2-40B4-BE49-F238E27FC236}">
                <a16:creationId xmlns:a16="http://schemas.microsoft.com/office/drawing/2014/main" id="{A95234C0-C2A9-4F79-9C91-D2B9DFC09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365625"/>
            <a:ext cx="115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patch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released</a:t>
            </a:r>
            <a:endParaRPr lang="en-US" altLang="en-US" sz="2000"/>
          </a:p>
        </p:txBody>
      </p:sp>
      <p:grpSp>
        <p:nvGrpSpPr>
          <p:cNvPr id="106500" name="Group 17">
            <a:extLst>
              <a:ext uri="{FF2B5EF4-FFF2-40B4-BE49-F238E27FC236}">
                <a16:creationId xmlns:a16="http://schemas.microsoft.com/office/drawing/2014/main" id="{41D49E8B-82F2-4A50-9880-A6780BC7560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41438"/>
            <a:ext cx="6335712" cy="3132137"/>
            <a:chOff x="839" y="845"/>
            <a:chExt cx="3991" cy="1973"/>
          </a:xfrm>
        </p:grpSpPr>
        <p:sp>
          <p:nvSpPr>
            <p:cNvPr id="106502" name="Line 4">
              <a:extLst>
                <a:ext uri="{FF2B5EF4-FFF2-40B4-BE49-F238E27FC236}">
                  <a16:creationId xmlns:a16="http://schemas.microsoft.com/office/drawing/2014/main" id="{7FAE0B92-BB22-4304-ADF5-BBEE083BF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845"/>
              <a:ext cx="0" cy="16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3" name="Line 5">
              <a:extLst>
                <a:ext uri="{FF2B5EF4-FFF2-40B4-BE49-F238E27FC236}">
                  <a16:creationId xmlns:a16="http://schemas.microsoft.com/office/drawing/2014/main" id="{CB9B9CDB-6C11-4B6F-85D4-EA7FF1A21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523"/>
              <a:ext cx="36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4" name="Text Box 6">
              <a:extLst>
                <a:ext uri="{FF2B5EF4-FFF2-40B4-BE49-F238E27FC236}">
                  <a16:creationId xmlns:a16="http://schemas.microsoft.com/office/drawing/2014/main" id="{C6DD9ECE-AFFC-41AC-BB5E-D5EBA8DEE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 flipV="1">
              <a:off x="839" y="936"/>
              <a:ext cx="308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number of intrusions</a:t>
              </a:r>
              <a:endParaRPr lang="en-US" altLang="en-US" sz="2000"/>
            </a:p>
          </p:txBody>
        </p:sp>
        <p:sp>
          <p:nvSpPr>
            <p:cNvPr id="106505" name="Text Box 7">
              <a:extLst>
                <a:ext uri="{FF2B5EF4-FFF2-40B4-BE49-F238E27FC236}">
                  <a16:creationId xmlns:a16="http://schemas.microsoft.com/office/drawing/2014/main" id="{E28FB2C4-BCDA-460A-BB15-ACC6B5884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523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Time</a:t>
              </a:r>
              <a:endParaRPr lang="en-US" altLang="en-US" sz="2000"/>
            </a:p>
          </p:txBody>
        </p:sp>
        <p:sp>
          <p:nvSpPr>
            <p:cNvPr id="106506" name="Line 8">
              <a:extLst>
                <a:ext uri="{FF2B5EF4-FFF2-40B4-BE49-F238E27FC236}">
                  <a16:creationId xmlns:a16="http://schemas.microsoft.com/office/drawing/2014/main" id="{F1398801-AE74-4062-B4DC-877116BA8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9" y="845"/>
              <a:ext cx="0" cy="16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7" name="Text Box 9">
              <a:extLst>
                <a:ext uri="{FF2B5EF4-FFF2-40B4-BE49-F238E27FC236}">
                  <a16:creationId xmlns:a16="http://schemas.microsoft.com/office/drawing/2014/main" id="{4D8539BE-8350-437C-8A1E-771E0C107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568"/>
              <a:ext cx="10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disclosure</a:t>
              </a:r>
              <a:endParaRPr lang="en-US" altLang="en-US" sz="2000"/>
            </a:p>
          </p:txBody>
        </p:sp>
        <p:sp>
          <p:nvSpPr>
            <p:cNvPr id="106508" name="Line 10">
              <a:extLst>
                <a:ext uri="{FF2B5EF4-FFF2-40B4-BE49-F238E27FC236}">
                  <a16:creationId xmlns:a16="http://schemas.microsoft.com/office/drawing/2014/main" id="{455A75BB-1B0E-44BD-898C-E953DCC36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845"/>
              <a:ext cx="0" cy="1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9" name="Line 12">
              <a:extLst>
                <a:ext uri="{FF2B5EF4-FFF2-40B4-BE49-F238E27FC236}">
                  <a16:creationId xmlns:a16="http://schemas.microsoft.com/office/drawing/2014/main" id="{10056F01-0E2C-4075-944D-209ED3185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845"/>
              <a:ext cx="0" cy="16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Text Box 13">
              <a:extLst>
                <a:ext uri="{FF2B5EF4-FFF2-40B4-BE49-F238E27FC236}">
                  <a16:creationId xmlns:a16="http://schemas.microsoft.com/office/drawing/2014/main" id="{8CC49414-5676-474C-870B-267DB53F8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568"/>
              <a:ext cx="17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attack scripts released</a:t>
              </a:r>
              <a:endParaRPr lang="en-US" altLang="en-US" sz="2000"/>
            </a:p>
          </p:txBody>
        </p:sp>
        <p:sp>
          <p:nvSpPr>
            <p:cNvPr id="106511" name="Freeform 14">
              <a:extLst>
                <a:ext uri="{FF2B5EF4-FFF2-40B4-BE49-F238E27FC236}">
                  <a16:creationId xmlns:a16="http://schemas.microsoft.com/office/drawing/2014/main" id="{256CB626-DE7F-4313-97C9-53CEBB59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974"/>
              <a:ext cx="2313" cy="1186"/>
            </a:xfrm>
            <a:custGeom>
              <a:avLst/>
              <a:gdLst>
                <a:gd name="T0" fmla="*/ 0 w 2313"/>
                <a:gd name="T1" fmla="*/ 1186 h 1186"/>
                <a:gd name="T2" fmla="*/ 1089 w 2313"/>
                <a:gd name="T3" fmla="*/ 7 h 1186"/>
                <a:gd name="T4" fmla="*/ 2313 w 2313"/>
                <a:gd name="T5" fmla="*/ 1141 h 1186"/>
                <a:gd name="T6" fmla="*/ 0 60000 65536"/>
                <a:gd name="T7" fmla="*/ 0 60000 65536"/>
                <a:gd name="T8" fmla="*/ 0 60000 65536"/>
                <a:gd name="T9" fmla="*/ 0 w 2313"/>
                <a:gd name="T10" fmla="*/ 0 h 1186"/>
                <a:gd name="T11" fmla="*/ 2313 w 2313"/>
                <a:gd name="T12" fmla="*/ 1186 h 1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3" h="1186">
                  <a:moveTo>
                    <a:pt x="0" y="1186"/>
                  </a:moveTo>
                  <a:cubicBezTo>
                    <a:pt x="352" y="600"/>
                    <a:pt x="704" y="14"/>
                    <a:pt x="1089" y="7"/>
                  </a:cubicBezTo>
                  <a:cubicBezTo>
                    <a:pt x="1474" y="0"/>
                    <a:pt x="1893" y="570"/>
                    <a:pt x="2313" y="11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2" name="Line 15">
              <a:extLst>
                <a:ext uri="{FF2B5EF4-FFF2-40B4-BE49-F238E27FC236}">
                  <a16:creationId xmlns:a16="http://schemas.microsoft.com/office/drawing/2014/main" id="{99A4680B-8462-4D76-A76B-47321664C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2160"/>
              <a:ext cx="6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1" name="Text Box 16">
            <a:extLst>
              <a:ext uri="{FF2B5EF4-FFF2-40B4-BE49-F238E27FC236}">
                <a16:creationId xmlns:a16="http://schemas.microsoft.com/office/drawing/2014/main" id="{7506DA72-A4CA-4332-8740-E07D0B1B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29225"/>
            <a:ext cx="8540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W. Arbaugh, B. Fithen, J. McHugh: Windows of Vulnerability: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A Case Study Analysis, IEEE Computer, 12/2000</a:t>
            </a:r>
            <a:endParaRPr lang="en-US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90A537D-AD92-45AD-961E-B003D3C1F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Broken Abstractions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E59B20D-2058-41C2-8C98-07B048128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Treating the problems presented individually, would amount to </a:t>
            </a:r>
            <a:r>
              <a:rPr lang="en-GB" altLang="en-US" sz="2400">
                <a:solidFill>
                  <a:schemeClr val="accent2"/>
                </a:solidFill>
              </a:rPr>
              <a:t>penetrate-and-patch</a:t>
            </a:r>
            <a:r>
              <a:rPr lang="en-GB" altLang="en-US" sz="2400"/>
              <a:t> at a meta-level.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We looking for general patterns in insecure software, we see that familiar programming abstractions like </a:t>
            </a:r>
            <a:r>
              <a:rPr lang="en-GB" altLang="en-US" sz="2400">
                <a:solidFill>
                  <a:schemeClr val="accent2"/>
                </a:solidFill>
              </a:rPr>
              <a:t>variable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array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integer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data &amp; code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address</a:t>
            </a:r>
            <a:r>
              <a:rPr lang="en-GB" altLang="en-US" sz="2400"/>
              <a:t>, or </a:t>
            </a:r>
            <a:r>
              <a:rPr lang="en-GB" altLang="en-US" sz="2400">
                <a:solidFill>
                  <a:schemeClr val="accent2"/>
                </a:solidFill>
              </a:rPr>
              <a:t>atomic</a:t>
            </a:r>
            <a:r>
              <a:rPr lang="en-GB" altLang="en-US" sz="2400"/>
              <a:t> </a:t>
            </a:r>
            <a:r>
              <a:rPr lang="en-GB" altLang="en-US" sz="2400">
                <a:solidFill>
                  <a:schemeClr val="accent2"/>
                </a:solidFill>
              </a:rPr>
              <a:t>transaction</a:t>
            </a:r>
            <a:r>
              <a:rPr lang="en-GB" altLang="en-US" sz="2400"/>
              <a:t> are being implemented in a way that breaks the abstraction.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Software security problems can be addressed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in the processor architecture,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in the programming language we are using,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in the coding discipline we adhere to,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through checks added at compile time (e.g. canaries),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and during software development and deployment.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536CC68-69CC-4004-A6EA-44EB163D4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Benefits of Abstraction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0DD0D29-B572-48FD-A5DD-09D6CB355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Abstraction (hiding ‘unnecessary’ detail) is an extremely valuable method for understanding complex systems.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We don’t have to know the inner details of a computer to be able to use it.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We can write software using high level languages and graphical methods.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Anthropomorphic images explain what computers do (send mail, sign document).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E40403A-C16D-4214-894F-F1D9C6B5B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Summary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02B392C-E655-42CD-93BC-B9DBCACF3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03225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Many of the problems listed may look trivial.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There is no silver bullet: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Code-inspection: better at catching known problems, may raise false alarms.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Black-box testing: better at catching known problems.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Type safety: guarantees from an abstract (partial) model need not carry over to the real system.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Experience in high-level programming languages may be a disadvantage when writing low level network routines.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6358</Words>
  <Application>Microsoft Macintosh PowerPoint</Application>
  <PresentationFormat>Overhead</PresentationFormat>
  <Paragraphs>723</Paragraphs>
  <Slides>90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Courier</vt:lpstr>
      <vt:lpstr>Courier New</vt:lpstr>
      <vt:lpstr>Helvetica</vt:lpstr>
      <vt:lpstr>Times</vt:lpstr>
      <vt:lpstr>Wingdings</vt:lpstr>
      <vt:lpstr>2_Standarddesign</vt:lpstr>
      <vt:lpstr>502049 – Introduction to Information Security</vt:lpstr>
      <vt:lpstr>Secure Software</vt:lpstr>
      <vt:lpstr>Security &amp; Reliability</vt:lpstr>
      <vt:lpstr>Security &amp; Reliability</vt:lpstr>
      <vt:lpstr>Agenda</vt:lpstr>
      <vt:lpstr>Top 10 Threats to Information Security</vt:lpstr>
      <vt:lpstr>Malware</vt:lpstr>
      <vt:lpstr>Preliminaries</vt:lpstr>
      <vt:lpstr>Benefits of Abstraction</vt:lpstr>
      <vt:lpstr>Dangers of Abstraction</vt:lpstr>
      <vt:lpstr>Input Validation</vt:lpstr>
      <vt:lpstr>Unicode Characters</vt:lpstr>
      <vt:lpstr>Exploit “Unicode bug”</vt:lpstr>
      <vt:lpstr>Double Decode</vt:lpstr>
      <vt:lpstr>Unix rlogin </vt:lpstr>
      <vt:lpstr>Unix rlogin </vt:lpstr>
      <vt:lpstr>Programming with Integers</vt:lpstr>
      <vt:lpstr>What will happen here?</vt:lpstr>
      <vt:lpstr>Computing with Integers</vt:lpstr>
      <vt:lpstr>Two’s Complement</vt:lpstr>
      <vt:lpstr>Code Example 2</vt:lpstr>
      <vt:lpstr>Array</vt:lpstr>
      <vt:lpstr>Canonicalization</vt:lpstr>
      <vt:lpstr>Napster File Filtering</vt:lpstr>
      <vt:lpstr>Case-sensitive?</vt:lpstr>
      <vt:lpstr>Directory Traversal</vt:lpstr>
      <vt:lpstr>Memory configuration</vt:lpstr>
      <vt:lpstr>Variables</vt:lpstr>
      <vt:lpstr>Buffer Overruns</vt:lpstr>
      <vt:lpstr>Buffer Overrun (1980s)</vt:lpstr>
      <vt:lpstr>System Stack</vt:lpstr>
      <vt:lpstr>Stack Frame – Layout </vt:lpstr>
      <vt:lpstr>Stack-based Overflows</vt:lpstr>
      <vt:lpstr>Code Example</vt:lpstr>
      <vt:lpstr>Shellcode</vt:lpstr>
      <vt:lpstr>Heap Overruns</vt:lpstr>
      <vt:lpstr>Memory Allocation</vt:lpstr>
      <vt:lpstr>Overwriting Pointers</vt:lpstr>
      <vt:lpstr>Managing Memory in C</vt:lpstr>
      <vt:lpstr>Memory Organization</vt:lpstr>
      <vt:lpstr>Allocated and Free Chunks</vt:lpstr>
      <vt:lpstr>Control Flags</vt:lpstr>
      <vt:lpstr>Coalescing Chunks</vt:lpstr>
      <vt:lpstr>Managing a Bin</vt:lpstr>
      <vt:lpstr>Frontlink() – Simplified </vt:lpstr>
      <vt:lpstr>Frontlink() Macro</vt:lpstr>
      <vt:lpstr>Unlink</vt:lpstr>
      <vt:lpstr>Mental Exercise</vt:lpstr>
      <vt:lpstr>Insert chunk B’ before B3</vt:lpstr>
      <vt:lpstr>Insert chunk B’ again</vt:lpstr>
      <vt:lpstr>Unlink double-free’d chunk B’</vt:lpstr>
      <vt:lpstr>Double-free vulnerabilities</vt:lpstr>
      <vt:lpstr>Double-free</vt:lpstr>
      <vt:lpstr>Double-free</vt:lpstr>
      <vt:lpstr>Double-free Attack</vt:lpstr>
      <vt:lpstr>Type Confusion</vt:lpstr>
      <vt:lpstr>Type Safety – Java </vt:lpstr>
      <vt:lpstr>Type Confusion</vt:lpstr>
      <vt:lpstr>Type Confusion</vt:lpstr>
      <vt:lpstr>Type Confusion</vt:lpstr>
      <vt:lpstr>Type Confusion</vt:lpstr>
      <vt:lpstr>Netscape Vulnerability</vt:lpstr>
      <vt:lpstr>Data and Code</vt:lpstr>
      <vt:lpstr>Scripting</vt:lpstr>
      <vt:lpstr>Scripting</vt:lpstr>
      <vt:lpstr>SQL Injection</vt:lpstr>
      <vt:lpstr>SQL Injection</vt:lpstr>
      <vt:lpstr>Race Conditions</vt:lpstr>
      <vt:lpstr>Race Conditions</vt:lpstr>
      <vt:lpstr>Example – CTSS (1960s)</vt:lpstr>
      <vt:lpstr>Race Conditions</vt:lpstr>
      <vt:lpstr>Defences</vt:lpstr>
      <vt:lpstr>Prevention – Hardware </vt:lpstr>
      <vt:lpstr>Prevention – Non-executable Stack</vt:lpstr>
      <vt:lpstr>Prevention – Safer Functions</vt:lpstr>
      <vt:lpstr>Prevention – Safer Functions</vt:lpstr>
      <vt:lpstr>Prevention – Filtering</vt:lpstr>
      <vt:lpstr>Prevention – Filtering</vt:lpstr>
      <vt:lpstr>Interaction between Layers</vt:lpstr>
      <vt:lpstr>Prevention – Type Safety</vt:lpstr>
      <vt:lpstr>Detection – Canaries </vt:lpstr>
      <vt:lpstr>Canaries</vt:lpstr>
      <vt:lpstr>Detection – Code Inspection</vt:lpstr>
      <vt:lpstr>Detection – Testing</vt:lpstr>
      <vt:lpstr>Mitigation – Least Privilege</vt:lpstr>
      <vt:lpstr>Lesson Learned</vt:lpstr>
      <vt:lpstr>Reaction – Keeping Up-to-date</vt:lpstr>
      <vt:lpstr>Intrusion Patterns</vt:lpstr>
      <vt:lpstr>Broken Abstractions</vt:lpstr>
      <vt:lpstr>Summary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Huynh Ngoc Tu</cp:lastModifiedBy>
  <cp:revision>383</cp:revision>
  <cp:lastPrinted>1999-07-26T11:07:16Z</cp:lastPrinted>
  <dcterms:created xsi:type="dcterms:W3CDTF">1999-06-21T09:15:32Z</dcterms:created>
  <dcterms:modified xsi:type="dcterms:W3CDTF">2020-12-22T08:31:11Z</dcterms:modified>
</cp:coreProperties>
</file>