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82"/>
  </p:notesMasterIdLst>
  <p:handoutMasterIdLst>
    <p:handoutMasterId r:id="rId83"/>
  </p:handoutMasterIdLst>
  <p:sldIdLst>
    <p:sldId id="494" r:id="rId2"/>
    <p:sldId id="451" r:id="rId3"/>
    <p:sldId id="381" r:id="rId4"/>
    <p:sldId id="383" r:id="rId5"/>
    <p:sldId id="385" r:id="rId6"/>
    <p:sldId id="386" r:id="rId7"/>
    <p:sldId id="450" r:id="rId8"/>
    <p:sldId id="452" r:id="rId9"/>
    <p:sldId id="540" r:id="rId10"/>
    <p:sldId id="542" r:id="rId11"/>
    <p:sldId id="541" r:id="rId12"/>
    <p:sldId id="454" r:id="rId13"/>
    <p:sldId id="453" r:id="rId14"/>
    <p:sldId id="455" r:id="rId15"/>
    <p:sldId id="456" r:id="rId16"/>
    <p:sldId id="475" r:id="rId17"/>
    <p:sldId id="543" r:id="rId18"/>
    <p:sldId id="476" r:id="rId19"/>
    <p:sldId id="462" r:id="rId20"/>
    <p:sldId id="544" r:id="rId21"/>
    <p:sldId id="465" r:id="rId22"/>
    <p:sldId id="478" r:id="rId23"/>
    <p:sldId id="479" r:id="rId24"/>
    <p:sldId id="466" r:id="rId25"/>
    <p:sldId id="545" r:id="rId26"/>
    <p:sldId id="546" r:id="rId27"/>
    <p:sldId id="548" r:id="rId28"/>
    <p:sldId id="549" r:id="rId29"/>
    <p:sldId id="547" r:id="rId30"/>
    <p:sldId id="481" r:id="rId31"/>
    <p:sldId id="495" r:id="rId32"/>
    <p:sldId id="550" r:id="rId33"/>
    <p:sldId id="551" r:id="rId34"/>
    <p:sldId id="496" r:id="rId35"/>
    <p:sldId id="552" r:id="rId36"/>
    <p:sldId id="553" r:id="rId37"/>
    <p:sldId id="554" r:id="rId38"/>
    <p:sldId id="556" r:id="rId39"/>
    <p:sldId id="557" r:id="rId40"/>
    <p:sldId id="558" r:id="rId41"/>
    <p:sldId id="497" r:id="rId42"/>
    <p:sldId id="457" r:id="rId43"/>
    <p:sldId id="559" r:id="rId44"/>
    <p:sldId id="560" r:id="rId45"/>
    <p:sldId id="561" r:id="rId46"/>
    <p:sldId id="562" r:id="rId47"/>
    <p:sldId id="563" r:id="rId48"/>
    <p:sldId id="564" r:id="rId49"/>
    <p:sldId id="565" r:id="rId50"/>
    <p:sldId id="566" r:id="rId51"/>
    <p:sldId id="567" r:id="rId52"/>
    <p:sldId id="568" r:id="rId53"/>
    <p:sldId id="569" r:id="rId54"/>
    <p:sldId id="570" r:id="rId55"/>
    <p:sldId id="571" r:id="rId56"/>
    <p:sldId id="572" r:id="rId57"/>
    <p:sldId id="573" r:id="rId58"/>
    <p:sldId id="574" r:id="rId59"/>
    <p:sldId id="575" r:id="rId60"/>
    <p:sldId id="576" r:id="rId61"/>
    <p:sldId id="577" r:id="rId62"/>
    <p:sldId id="578" r:id="rId63"/>
    <p:sldId id="579" r:id="rId64"/>
    <p:sldId id="580" r:id="rId65"/>
    <p:sldId id="581" r:id="rId66"/>
    <p:sldId id="582" r:id="rId67"/>
    <p:sldId id="583" r:id="rId68"/>
    <p:sldId id="584" r:id="rId69"/>
    <p:sldId id="585" r:id="rId70"/>
    <p:sldId id="586" r:id="rId71"/>
    <p:sldId id="587" r:id="rId72"/>
    <p:sldId id="588" r:id="rId73"/>
    <p:sldId id="589" r:id="rId74"/>
    <p:sldId id="590" r:id="rId75"/>
    <p:sldId id="591" r:id="rId76"/>
    <p:sldId id="592" r:id="rId77"/>
    <p:sldId id="537" r:id="rId78"/>
    <p:sldId id="535" r:id="rId79"/>
    <p:sldId id="536" r:id="rId80"/>
    <p:sldId id="593" r:id="rId81"/>
  </p:sldIdLst>
  <p:sldSz cx="9144000" cy="6858000" type="overhead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990000"/>
    <a:srgbClr val="006666"/>
    <a:srgbClr val="339966"/>
    <a:srgbClr val="0099CC"/>
    <a:srgbClr val="16AFC2"/>
    <a:srgbClr val="0033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 autoAdjust="0"/>
    <p:restoredTop sz="80187" autoAdjust="0"/>
  </p:normalViewPr>
  <p:slideViewPr>
    <p:cSldViewPr>
      <p:cViewPr varScale="1">
        <p:scale>
          <a:sx n="83" d="100"/>
          <a:sy n="83" d="100"/>
        </p:scale>
        <p:origin x="23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788F0113-4421-4B68-A5C1-673728C933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40406524-9A34-48E0-9DA6-ACB5667B7B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5940" name="Rectangle 4">
            <a:extLst>
              <a:ext uri="{FF2B5EF4-FFF2-40B4-BE49-F238E27FC236}">
                <a16:creationId xmlns:a16="http://schemas.microsoft.com/office/drawing/2014/main" id="{611CE06D-70E6-4DE6-9304-000C1BA1E7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5941" name="Rectangle 5">
            <a:extLst>
              <a:ext uri="{FF2B5EF4-FFF2-40B4-BE49-F238E27FC236}">
                <a16:creationId xmlns:a16="http://schemas.microsoft.com/office/drawing/2014/main" id="{BD0724EA-40D7-4740-9342-C6697613AFB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18646-91A3-472A-A484-9103507EA1D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083019E-2858-4197-9E7E-15451BEFE0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2AE93A7-8682-49FA-A31B-AE9DF9E5449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BC9B7E33-C36B-4CF3-B0A5-44BE4D2F88C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73E66B5-C963-4D14-B7A9-530E03367A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21F4DC2-08D8-4787-9865-6ABA152937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CEF060C-7880-43F9-8496-67A3CA9541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054FC3B-F8A9-410D-B4B6-20A199EAC4A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57C54BF-E682-4AE3-924B-6849D94DA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7EE8D53-1CB6-427A-ADA3-2AD95417F200}" type="slidenum">
              <a:rPr lang="de-DE" altLang="en-US" sz="1200"/>
              <a:pPr/>
              <a:t>3</a:t>
            </a:fld>
            <a:endParaRPr lang="de-DE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284DDFA-D419-4001-AFB9-CEFAEF3FB9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9C87850-39E6-481C-AED9-E69F69BDF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B7E89F78-17BC-46B5-9C2D-96220DBBDA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095FB29-A115-495A-B84A-CE1818EF0BA9}" type="slidenum">
              <a:rPr lang="de-DE" altLang="en-US" sz="1200"/>
              <a:pPr/>
              <a:t>26</a:t>
            </a:fld>
            <a:endParaRPr lang="de-DE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393AA24-F201-4125-8186-E4006A890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59138"/>
            <a:ext cx="6705600" cy="2887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7" tIns="46580" rIns="93157" bIns="46580"/>
          <a:lstStyle/>
          <a:p>
            <a:endParaRPr lang="en-US" altLang="en-US"/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AFEA885-071D-4F9B-88D1-ADCFB1713E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98488"/>
            <a:ext cx="3205163" cy="2403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60299503-7BA2-47CD-ACE2-46A3CA3231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954FB2D-23A4-443D-85D7-F15B1BE9B658}" type="slidenum">
              <a:rPr lang="de-DE" altLang="en-US" sz="1200"/>
              <a:pPr/>
              <a:t>33</a:t>
            </a:fld>
            <a:endParaRPr lang="de-DE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1A4176F-870C-49FE-8B2F-096016E03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59138"/>
            <a:ext cx="6705600" cy="2887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7" tIns="46580" rIns="93157" bIns="46580"/>
          <a:lstStyle/>
          <a:p>
            <a:endParaRPr lang="en-US" altLang="en-US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FA73F960-615C-4460-AC38-F964E87E8C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98488"/>
            <a:ext cx="3205163" cy="2403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6FC9144-E404-48DF-A9CA-07790419B3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2B7072F-EB82-433B-A3AF-AEB8B88FBE47}" type="slidenum">
              <a:rPr lang="de-DE" altLang="en-US" sz="1200"/>
              <a:pPr/>
              <a:t>35</a:t>
            </a:fld>
            <a:endParaRPr lang="de-DE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133D4B3-DA4D-4010-ACFD-FB6412DEA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4F8B77D-3692-4A6F-9356-D08B4710B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This step computes a generator $g$ of order $q$ modulo $p$</a:t>
            </a:r>
          </a:p>
          <a:p>
            <a:endParaRPr lang="de-DE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7086DD4-3D05-4218-B35E-90DFBC6D18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0299E0B-438E-4A6A-AD93-F34A4EC022B2}" type="slidenum">
              <a:rPr lang="de-DE" altLang="en-US" sz="1200"/>
              <a:pPr/>
              <a:t>37</a:t>
            </a:fld>
            <a:endParaRPr lang="de-DE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D0090E6-F4B0-44A7-A7AC-F19E1DEC3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59138"/>
            <a:ext cx="6705600" cy="2887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7" tIns="46580" rIns="93157" bIns="46580"/>
          <a:lstStyle/>
          <a:p>
            <a:r>
              <a:rPr lang="en-US" altLang="en-US"/>
              <a:t>An exercise could show how to compute e using the extended Euclkidian gcd algorithm.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D5AE89D-003F-46AD-89EE-6398D5202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98488"/>
            <a:ext cx="3205163" cy="2403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6374AA2A-40A6-425B-B924-F699F2682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04EAAAA-E14D-4896-A8D9-F539655923C6}" type="slidenum">
              <a:rPr lang="de-DE" altLang="en-US" sz="1200"/>
              <a:pPr/>
              <a:t>38</a:t>
            </a:fld>
            <a:endParaRPr lang="de-DE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EF85A1E6-49DE-4FEA-8E06-5A7EA7569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59138"/>
            <a:ext cx="6705600" cy="2887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7" tIns="46580" rIns="93157" bIns="46580"/>
          <a:lstStyle/>
          <a:p>
            <a:endParaRPr lang="en-US" altLang="en-US"/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527D06AE-D7A5-4508-9B0D-FFF4C41B2C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98488"/>
            <a:ext cx="3205163" cy="2403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50938F35-F989-4DF9-B516-F9E8169A0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9F441EE-D37B-44D5-B37B-47496BAED563}" type="slidenum">
              <a:rPr lang="de-DE" altLang="en-US" sz="1200"/>
              <a:pPr/>
              <a:t>39</a:t>
            </a:fld>
            <a:endParaRPr lang="de-DE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0E919201-4C6A-4C47-A436-C8BB92995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59138"/>
            <a:ext cx="6705600" cy="2887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7" tIns="46580" rIns="93157" bIns="46580"/>
          <a:lstStyle/>
          <a:p>
            <a:endParaRPr lang="en-US" altLang="en-US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031B3F86-BC51-4B21-BFA2-6C39AFB69C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98488"/>
            <a:ext cx="3205163" cy="2403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DF8FD05-7001-448E-84B1-A86BBFD11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320D143-603C-4E8C-9FCC-E6087D319934}" type="slidenum">
              <a:rPr lang="de-DE" altLang="en-US" sz="1200"/>
              <a:pPr/>
              <a:t>40</a:t>
            </a:fld>
            <a:endParaRPr lang="de-DE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8E9DF581-F3E4-4CA0-9B72-7434B6960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59138"/>
            <a:ext cx="6705600" cy="2887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7" tIns="46580" rIns="93157" bIns="46580"/>
          <a:lstStyle/>
          <a:p>
            <a:endParaRPr lang="en-US" altLang="en-US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311CDC58-E3E8-4F2B-A53C-F86AF9B305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98488"/>
            <a:ext cx="3205163" cy="2403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A863ACA-FFF6-4641-AFE3-71B8BC4D55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4942E8F-D3A4-4930-B85D-1A7A121312C6}" type="slidenum">
              <a:rPr lang="de-DE" altLang="en-US" sz="1200"/>
              <a:pPr/>
              <a:t>42</a:t>
            </a:fld>
            <a:endParaRPr lang="de-DE" altLang="en-US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57136E2C-B4CF-4A65-93CA-BEC17BBD6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2713ED1-3B6F-4A93-ABF7-1E3299414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184EE331-18B4-498D-ABC1-3233742B08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DC5E109-8506-4094-92F4-0393A57FD08F}" type="slidenum">
              <a:rPr lang="de-DE" altLang="en-US" sz="1200"/>
              <a:pPr/>
              <a:t>43</a:t>
            </a:fld>
            <a:endParaRPr lang="de-DE" altLang="en-US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5E736253-4348-46EA-AAB8-C3ABB9C58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457575" cy="2592387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6B72FC2B-28B9-4778-BB82-2B3397DFC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76600"/>
            <a:ext cx="6708775" cy="304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en-US"/>
              <a:t>More on asymmetric ciphers to follow in the coming lectures.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543EBE24-F705-4F78-9C7F-DB1404FF6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4186689-3EC4-418A-8C09-3C721D358722}" type="slidenum">
              <a:rPr lang="de-DE" altLang="en-US" sz="1200"/>
              <a:pPr/>
              <a:t>44</a:t>
            </a:fld>
            <a:endParaRPr lang="de-DE" altLang="en-US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DB94622-0C9D-403A-955D-3AB56EC51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457575" cy="2592387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6DBCA758-0B27-4BA0-995A-D20EE33B7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76600"/>
            <a:ext cx="6708775" cy="304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98912110-2087-4145-8BE5-9E9AD57D70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CAB563F-6EF4-4409-81AB-6C2E9DB39A05}" type="slidenum">
              <a:rPr lang="de-DE" altLang="en-US" sz="1200"/>
              <a:pPr/>
              <a:t>4</a:t>
            </a:fld>
            <a:endParaRPr lang="de-DE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C0A2339-B55B-4124-9C0B-2A17362F73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8905A52-484B-4DB1-8F82-903ADF970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192E4CCE-A83D-4608-BD19-C542326C2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4C82EE4-4C59-4629-9CF2-A70576AFB52E}" type="slidenum">
              <a:rPr lang="de-DE" altLang="en-US" sz="1200"/>
              <a:pPr/>
              <a:t>45</a:t>
            </a:fld>
            <a:endParaRPr lang="de-DE" altLang="en-US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106C115C-1977-417A-98DD-04007588D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457575" cy="2592387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79AE407-CD7B-471A-ACC0-508C73332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76600"/>
            <a:ext cx="6708775" cy="304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090249F-8673-498C-B711-889A640DA6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5506952-AB40-4902-90BF-20786727446D}" type="slidenum">
              <a:rPr lang="de-DE" altLang="en-US" sz="1200"/>
              <a:pPr/>
              <a:t>46</a:t>
            </a:fld>
            <a:endParaRPr lang="de-DE" altLang="en-US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C4FED2B-828F-43E2-A86F-0121D60DAA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457575" cy="2592387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7B3E6C5-B931-4836-910D-3991E0CB1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76600"/>
            <a:ext cx="6708775" cy="304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FD1DE1C3-0217-42AB-813E-04D657252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FC04956-275F-4907-BB78-C1955B2C08DD}" type="slidenum">
              <a:rPr lang="de-DE" altLang="en-US" sz="1200"/>
              <a:pPr/>
              <a:t>47</a:t>
            </a:fld>
            <a:endParaRPr lang="de-DE" altLang="en-US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4D30F2F-A983-47D6-BB69-6879DB3CEB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457575" cy="2592387"/>
          </a:xfrm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9497C1A0-DEF1-462F-9F5A-B16EF4272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76600"/>
            <a:ext cx="6708775" cy="304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en-US"/>
              <a:t>In a typical block cipher, one plaintext/ciphertext pair is usually sufficient to determine the key.</a:t>
            </a:r>
          </a:p>
          <a:p>
            <a:endParaRPr lang="de-DE" altLang="en-US"/>
          </a:p>
          <a:p>
            <a:r>
              <a:rPr lang="de-DE" altLang="en-US"/>
              <a:t>Why should not all the bits change?</a:t>
            </a:r>
          </a:p>
          <a:p>
            <a:endParaRPr lang="de-DE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E5D517B4-6084-4773-9ECA-52A47B9C14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6A76F03-C20A-4283-A0C2-5FD082FD99AD}" type="slidenum">
              <a:rPr lang="de-DE" altLang="en-US" sz="1200"/>
              <a:pPr/>
              <a:t>48</a:t>
            </a:fld>
            <a:endParaRPr lang="de-DE" altLang="en-US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DFCB0E45-0DF4-4D48-8897-A1BEF77536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457575" cy="2592387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E90D503-E5DD-4F8B-80CC-673FAB8AC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76600"/>
            <a:ext cx="6708775" cy="304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How much space would you need to represent a block cipher with n-bit data and key blocks as a table?</a:t>
            </a:r>
          </a:p>
          <a:p>
            <a:endParaRPr lang="en-GB" altLang="en-US"/>
          </a:p>
          <a:p>
            <a:r>
              <a:rPr lang="en-GB" altLang="en-US"/>
              <a:t>My answer: n2</a:t>
            </a:r>
            <a:r>
              <a:rPr lang="en-GB" altLang="en-US" baseline="30000"/>
              <a:t>2n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060289BB-3126-4603-9D70-E64AEFB94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E28794F-D62C-426F-A001-A6E83E1B9B1B}" type="slidenum">
              <a:rPr lang="de-DE" altLang="en-US" sz="1200"/>
              <a:pPr/>
              <a:t>49</a:t>
            </a:fld>
            <a:endParaRPr lang="de-DE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E5CEE05-BE91-46E8-880E-880A4D975F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457575" cy="2592387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64CBD2EF-7BD6-492C-AAE0-C0AD71511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76600"/>
            <a:ext cx="6708775" cy="304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FD4639C7-6D38-4DD4-8573-FC5CD0306D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2065B44-F608-480D-AF8B-F88772CADB3F}" type="slidenum">
              <a:rPr lang="de-DE" altLang="en-US" sz="1200"/>
              <a:pPr/>
              <a:t>50</a:t>
            </a:fld>
            <a:endParaRPr lang="de-DE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88FC5031-D9E4-4856-B273-71C930621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457575" cy="2592387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2FF3A21-E543-42B9-B42D-C86A3542B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76600"/>
            <a:ext cx="6708775" cy="304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en-US"/>
              <a:t>As an exercise: discuss Triple-DES variants, e.g. </a:t>
            </a:r>
            <a:r>
              <a:rPr lang="en-GB" altLang="en-US"/>
              <a:t>eK1(dK2(eK3(x))) </a:t>
            </a:r>
            <a:endParaRPr lang="de-DE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14426F82-2FB4-4E3C-9A06-0D26F1763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5226288-2A94-4371-9125-781B680EF9CB}" type="slidenum">
              <a:rPr lang="de-DE" altLang="en-US" sz="1200"/>
              <a:pPr/>
              <a:t>57</a:t>
            </a:fld>
            <a:endParaRPr lang="de-DE" altLang="en-US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330DDAFB-E21A-482B-951F-9BED174540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457575" cy="2592387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DAF94A2E-88D3-437D-8167-11D04BEA7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76600"/>
            <a:ext cx="6708775" cy="304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0FD177E0-E0CF-432B-B422-39E7E0B8B8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3A0498A-3BC0-490F-8F2F-0BA5B1EE0C82}" type="slidenum">
              <a:rPr lang="de-DE" altLang="en-US" sz="1200"/>
              <a:pPr/>
              <a:t>60</a:t>
            </a:fld>
            <a:endParaRPr lang="de-DE" altLang="en-US" sz="12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E3B35618-96E2-42A2-AA9A-BFD5EA12E0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457575" cy="2592387"/>
          </a:xfrm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DFD79651-6DC4-43BA-A755-99FCB3965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76600"/>
            <a:ext cx="6708775" cy="304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ISO 10116</a:t>
            </a:r>
          </a:p>
          <a:p>
            <a:r>
              <a:rPr lang="en-GB" altLang="en-US"/>
              <a:t>FIPS 81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B83B7C39-D5C8-41F3-943C-1F24808CA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6E3B18A-245C-4CB6-8C5D-F96C44104865}" type="slidenum">
              <a:rPr lang="de-DE" altLang="en-US" sz="1200"/>
              <a:pPr/>
              <a:t>61</a:t>
            </a:fld>
            <a:endParaRPr lang="de-DE" altLang="en-US" sz="12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7B57DEA-53D8-4DDD-A7F6-956CF64E5F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457575" cy="2592387"/>
          </a:xfrm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8046E741-152D-45C4-990B-7AD2025C0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76600"/>
            <a:ext cx="6708775" cy="304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EFFDF36B-7546-4638-826C-3EDCD8FC3C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3F11DEE-34FE-4031-92D6-6F7CF04EEA1C}" type="slidenum">
              <a:rPr lang="de-DE" altLang="en-US" sz="1200"/>
              <a:pPr/>
              <a:t>64</a:t>
            </a:fld>
            <a:endParaRPr lang="de-DE" altLang="en-US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A1B8E9A0-B321-4569-9D91-DF51BB1853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457575" cy="2592387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DF9F25A3-2E70-445C-BD3D-5E8717B27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76600"/>
            <a:ext cx="6708775" cy="304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33B1693-5AC6-4468-A87E-58FCF3460C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8F919CA-DBE4-47D6-ACFC-5D2058729DA5}" type="slidenum">
              <a:rPr lang="de-DE" altLang="en-US" sz="1200"/>
              <a:pPr/>
              <a:t>5</a:t>
            </a:fld>
            <a:endParaRPr lang="de-DE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5C15E78-3F2F-4DE4-93DD-FAE4EAEC43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63D1C07-A5F6-490F-AD25-B4A6B56C2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766AEEE4-2FB0-4A18-B4BD-E414A90C66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8543ADF-5EAE-41B4-830C-FBD77BDFBFD1}" type="slidenum">
              <a:rPr lang="de-DE" altLang="en-US" sz="1200"/>
              <a:pPr/>
              <a:t>65</a:t>
            </a:fld>
            <a:endParaRPr lang="de-DE" altLang="en-US" sz="1200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98AD488C-189C-4B31-A3BD-54817AC32A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457575" cy="2592387"/>
          </a:xfrm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E060EEE1-A8AC-4A0A-8F73-AFD263D95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76600"/>
            <a:ext cx="6708775" cy="304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BB6EFA4-8191-415F-B390-9E249A859B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36C2787-C89C-41D8-8E3B-7A04E944CF86}" type="slidenum">
              <a:rPr lang="de-DE" altLang="en-US" sz="1200"/>
              <a:pPr/>
              <a:t>6</a:t>
            </a:fld>
            <a:endParaRPr lang="de-DE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9EB638D-D579-465F-9E9F-15FF3C8F5A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4DED560-F7FE-4955-BC52-E0168C0D6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3A245DAE-CCF0-4F4F-BF76-5AAE281034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8A9A241-9E9C-406D-A913-81C4E16E3CB2}" type="slidenum">
              <a:rPr lang="de-DE" altLang="en-US" sz="1200"/>
              <a:pPr/>
              <a:t>13</a:t>
            </a:fld>
            <a:endParaRPr lang="de-DE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E29707E-BB26-428D-A787-9BE2B60F3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59138"/>
            <a:ext cx="6705600" cy="2887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2" tIns="46581" rIns="93162" bIns="46581"/>
          <a:lstStyle/>
          <a:p>
            <a:r>
              <a:rPr lang="en-US" altLang="en-US"/>
              <a:t>Proof of the corollary can be done in the exercises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2754C3C-0C96-4AAE-A880-3C846FBE12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0213" y="598488"/>
            <a:ext cx="3203575" cy="2403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DC148F7-399D-4F10-8A77-C9EF3CA216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63DC1CC-3507-4C58-9AB3-54EB7A556594}" type="slidenum">
              <a:rPr lang="de-DE" altLang="en-US" sz="1200"/>
              <a:pPr/>
              <a:t>15</a:t>
            </a:fld>
            <a:endParaRPr lang="de-DE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8924624-899C-4955-840E-6C61585213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213197F-7CAA-4FB0-88A1-C52A5298C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DCFFD6A-E6B8-436B-A214-CAE0387738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01ECE16-8002-4968-AE68-27502FADACC2}" type="slidenum">
              <a:rPr lang="de-DE" altLang="en-US" sz="1200"/>
              <a:pPr/>
              <a:t>19</a:t>
            </a:fld>
            <a:endParaRPr lang="de-DE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812CFFB-CCF7-4801-9531-20BF2B44D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59138"/>
            <a:ext cx="6705600" cy="2887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2" tIns="46581" rIns="93162" bIns="46581"/>
          <a:lstStyle/>
          <a:p>
            <a:r>
              <a:rPr lang="en-US" altLang="en-US"/>
              <a:t>Discuss why collision-free is bad terminology; 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C51D69B-DC72-47E6-80E0-8919BE4562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0213" y="598488"/>
            <a:ext cx="3203575" cy="2403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2E7946A7-116E-43B6-A945-4318D27BBB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4FBBEED-C52E-44BF-96DA-8AFE0DD6AECA}" type="slidenum">
              <a:rPr lang="de-DE" altLang="en-US" sz="1200"/>
              <a:pPr/>
              <a:t>21</a:t>
            </a:fld>
            <a:endParaRPr lang="de-DE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1BC616B-E7F6-48DD-A5D5-1D010926D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59138"/>
            <a:ext cx="6705600" cy="2887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2" tIns="46581" rIns="93162" bIns="46581"/>
          <a:lstStyle/>
          <a:p>
            <a:endParaRPr lang="en-US" altLang="en-US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DDC3388-4067-4BCB-8C5A-A7743EF750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0213" y="598488"/>
            <a:ext cx="3203575" cy="2403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BC28124E-97F1-492A-A322-F805E7A329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CEB1929-EBA9-4B42-9A5B-699A3AA4E671}" type="slidenum">
              <a:rPr lang="de-DE" altLang="en-US" sz="1200"/>
              <a:pPr/>
              <a:t>24</a:t>
            </a:fld>
            <a:endParaRPr lang="de-DE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E7BF239-4A81-45DC-B7DD-15847989D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3259138"/>
            <a:ext cx="6705600" cy="2887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2" tIns="46581" rIns="93162" bIns="46581"/>
          <a:lstStyle/>
          <a:p>
            <a:endParaRPr lang="en-US" altLang="en-US"/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5E863F1-4B76-4595-BFD5-A9A42AA9D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0213" y="598488"/>
            <a:ext cx="3203575" cy="2403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249EA743-7223-42F9-92C2-0204CEE8D4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72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DCE5523A-7315-47C3-834E-AA8C6FF48E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81884"/>
            <a:ext cx="698477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4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60350"/>
            <a:ext cx="19431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60350"/>
            <a:ext cx="56769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7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logoTDT-banquyen">
            <a:extLst>
              <a:ext uri="{FF2B5EF4-FFF2-40B4-BE49-F238E27FC236}">
                <a16:creationId xmlns:a16="http://schemas.microsoft.com/office/drawing/2014/main" id="{D4C5074A-B86C-405B-834D-687FE7B837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6696744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381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381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8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2FA0879E-14E9-4704-96A5-D78B847170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184" y="260648"/>
            <a:ext cx="734481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52BF3084-6B19-4765-ABE0-2557D52B3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32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ogoTDT-banquyen">
            <a:extLst>
              <a:ext uri="{FF2B5EF4-FFF2-40B4-BE49-F238E27FC236}">
                <a16:creationId xmlns:a16="http://schemas.microsoft.com/office/drawing/2014/main" id="{80EBF22D-83C9-40E2-8F09-B704551135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65296"/>
            <a:ext cx="6840760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8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ogoTDT-banquyen">
            <a:extLst>
              <a:ext uri="{FF2B5EF4-FFF2-40B4-BE49-F238E27FC236}">
                <a16:creationId xmlns:a16="http://schemas.microsoft.com/office/drawing/2014/main" id="{636C3C13-C3EC-4250-8CB9-72A600EF43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40494"/>
            <a:ext cx="6624736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31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logoTDT-banquyen">
            <a:extLst>
              <a:ext uri="{FF2B5EF4-FFF2-40B4-BE49-F238E27FC236}">
                <a16:creationId xmlns:a16="http://schemas.microsoft.com/office/drawing/2014/main" id="{1B1CE65C-2318-4458-8CAB-850D864BC5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65112"/>
            <a:ext cx="669602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28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TDT-banquyen">
            <a:extLst>
              <a:ext uri="{FF2B5EF4-FFF2-40B4-BE49-F238E27FC236}">
                <a16:creationId xmlns:a16="http://schemas.microsoft.com/office/drawing/2014/main" id="{81978566-AF68-4B0B-B428-7EBC6CEDA9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15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791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ogoTDT-banquyen">
            <a:extLst>
              <a:ext uri="{FF2B5EF4-FFF2-40B4-BE49-F238E27FC236}">
                <a16:creationId xmlns:a16="http://schemas.microsoft.com/office/drawing/2014/main" id="{44B86466-9F5E-4B46-9075-15A1A79B6C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555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FD8E03F-F4F1-4B16-8D59-F770894F2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025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6792C8A-F745-4BB7-BDAC-9EB9B6BE6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5F09DC04-8194-4CEA-9EB5-47E77079A9D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1196975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508750"/>
            <a:ext cx="201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 dirty="0">
                <a:latin typeface="Arial" panose="020B0604020202020204" pitchFamily="34" charset="0"/>
              </a:rPr>
              <a:t>Chapter 7: </a:t>
            </a:r>
            <a:fld id="{97CDC2BB-7188-44E1-ABEF-0AA86A8FD875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D94644F-C2EF-47F8-B547-9B75EAA1E2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453188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A210E-06ED-4FB6-9C48-5547AC86EF07}"/>
              </a:ext>
            </a:extLst>
          </p:cNvPr>
          <p:cNvSpPr txBox="1"/>
          <p:nvPr userDrawn="1"/>
        </p:nvSpPr>
        <p:spPr>
          <a:xfrm>
            <a:off x="304800" y="6503214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01-2020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FA0F1-7B6F-4527-945C-5176CFE23150}"/>
              </a:ext>
            </a:extLst>
          </p:cNvPr>
          <p:cNvSpPr txBox="1"/>
          <p:nvPr userDrawn="1"/>
        </p:nvSpPr>
        <p:spPr>
          <a:xfrm>
            <a:off x="2411413" y="6503214"/>
            <a:ext cx="4608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502049–Introduction to information security</a:t>
            </a:r>
            <a:endParaRPr lang="en-US" sz="1600" b="1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85" r:id="rId8"/>
    <p:sldLayoutId id="2147483694" r:id="rId9"/>
    <p:sldLayoutId id="2147483695" r:id="rId10"/>
    <p:sldLayoutId id="2147483686" r:id="rId11"/>
    <p:sldLayoutId id="214748369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nguyenngoctu@tdtu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wmf"/><Relationship Id="rId4" Type="http://schemas.openxmlformats.org/officeDocument/2006/relationships/image" Target="../media/image9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775" y="115888"/>
            <a:ext cx="5368925" cy="792162"/>
          </a:xfrm>
        </p:spPr>
        <p:txBody>
          <a:bodyPr/>
          <a:lstStyle/>
          <a:p>
            <a:pPr algn="ctr" eaLnBrk="1" hangingPunct="1"/>
            <a:r>
              <a:rPr lang="en-US" altLang="en-US"/>
              <a:t>502049 – Introduction to Information Security</a:t>
            </a: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9507" y="4149080"/>
            <a:ext cx="4824536" cy="178365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GB" altLang="en-US" dirty="0"/>
              <a:t>Ngoc-Tu Huynh, PhD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huynhngoctu@tdtu.edu.vn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1AF20EB5-F344-469A-BB52-8E13E3E3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57313"/>
            <a:ext cx="2232248" cy="26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268760"/>
            <a:ext cx="450811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kern="0" dirty="0"/>
              <a:t>Chapter 7:</a:t>
            </a:r>
            <a:br>
              <a:rPr lang="en-GB" altLang="en-US" kern="0" dirty="0"/>
            </a:br>
            <a:r>
              <a:rPr lang="en-GB" altLang="en-US" dirty="0"/>
              <a:t>Cryptography</a:t>
            </a:r>
            <a:endParaRPr lang="de-DE" altLang="en-US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/>
          <p:nvPr/>
        </p:nvCxnSpPr>
        <p:spPr bwMode="auto">
          <a:xfrm>
            <a:off x="29189" y="3949977"/>
            <a:ext cx="59401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CD5A7A5-BCB4-4526-A69D-52F6DC230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Shifting the Goal Post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C9CCE32-79D9-40B0-B3B1-BEFEE4972E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Cryptographic keys are sensitive data stored in a computer system; access control mechanisms in the computer system have to protect these keys.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Lesson: cryptography is rarely ever the solution to a security problem; cryptography is a translation mechanism, usually converting a communications security problem into a key management problem and ultimately into a computer security problem.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3E2B894-0E53-4DE0-93C6-55EE3E80E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Crypto in Computer Security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28F21C7-F84A-4D91-9FE0-DFB8CDBC3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Vault</a:t>
            </a:r>
            <a:r>
              <a:rPr lang="en-GB" altLang="en-US" sz="2400"/>
              <a:t> for locking away secrets: unlocked with a key when putting data in or taking data out; implemented by </a:t>
            </a:r>
            <a:r>
              <a:rPr lang="en-GB" altLang="en-US" sz="2400">
                <a:solidFill>
                  <a:schemeClr val="accent2"/>
                </a:solidFill>
              </a:rPr>
              <a:t>symmetric encryption</a:t>
            </a:r>
            <a:r>
              <a:rPr lang="en-GB" altLang="en-US" sz="2400"/>
              <a:t> mechanisms. 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Transparent vault</a:t>
            </a:r>
            <a:r>
              <a:rPr lang="en-GB" altLang="en-US" sz="2400"/>
              <a:t> (cf. public lottery draws): everyone sees what is in the vault, a </a:t>
            </a:r>
            <a:r>
              <a:rPr lang="en-GB" altLang="en-US" sz="2400">
                <a:solidFill>
                  <a:schemeClr val="accent2"/>
                </a:solidFill>
              </a:rPr>
              <a:t>private key</a:t>
            </a:r>
            <a:r>
              <a:rPr lang="en-GB" altLang="en-US" sz="2400"/>
              <a:t> is need to fill it; a </a:t>
            </a:r>
            <a:r>
              <a:rPr lang="en-GB" altLang="en-US" sz="2400">
                <a:solidFill>
                  <a:schemeClr val="accent2"/>
                </a:solidFill>
              </a:rPr>
              <a:t>public key</a:t>
            </a:r>
            <a:r>
              <a:rPr lang="en-GB" altLang="en-US" sz="2400"/>
              <a:t> is the unique serial number of the vault.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Private letter box</a:t>
            </a:r>
            <a:r>
              <a:rPr lang="en-GB" altLang="en-US" sz="2400"/>
              <a:t>: anybody can drop documents, only the owner can open it with a </a:t>
            </a:r>
            <a:r>
              <a:rPr lang="en-GB" altLang="en-US" sz="2400">
                <a:solidFill>
                  <a:schemeClr val="accent2"/>
                </a:solidFill>
              </a:rPr>
              <a:t>private key; </a:t>
            </a:r>
            <a:r>
              <a:rPr lang="en-GB" altLang="en-US" sz="2400"/>
              <a:t>a </a:t>
            </a:r>
            <a:r>
              <a:rPr lang="en-GB" altLang="en-US" sz="2400">
                <a:solidFill>
                  <a:schemeClr val="accent2"/>
                </a:solidFill>
              </a:rPr>
              <a:t>public key</a:t>
            </a:r>
            <a:r>
              <a:rPr lang="en-GB" altLang="en-US" sz="2400"/>
              <a:t> is the serial number of the letter box; like the feature above implemented using </a:t>
            </a:r>
            <a:r>
              <a:rPr lang="en-GB" altLang="en-US" sz="2400">
                <a:solidFill>
                  <a:schemeClr val="accent2"/>
                </a:solidFill>
              </a:rPr>
              <a:t>public key cryptography</a:t>
            </a:r>
            <a:r>
              <a:rPr lang="en-GB" altLang="en-US" sz="2400"/>
              <a:t>. 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When a document leaves your control, save a </a:t>
            </a:r>
            <a:r>
              <a:rPr lang="en-GB" altLang="en-US" sz="2400">
                <a:solidFill>
                  <a:schemeClr val="accent2"/>
                </a:solidFill>
              </a:rPr>
              <a:t>fingerprint</a:t>
            </a:r>
            <a:r>
              <a:rPr lang="en-GB" altLang="en-US" sz="2400"/>
              <a:t> so that you could detect any eventual later changes; can be implemented with </a:t>
            </a:r>
            <a:r>
              <a:rPr lang="en-GB" altLang="en-US" sz="2400">
                <a:solidFill>
                  <a:schemeClr val="accent2"/>
                </a:solidFill>
              </a:rPr>
              <a:t>hash functions</a:t>
            </a:r>
            <a:r>
              <a:rPr lang="en-GB" altLang="en-US" sz="2400"/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E5BFC2F-C336-46CF-BBE1-DDBCAA5A0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Modular Arithmetic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2CBD96C-D3D0-4C71-9DA0-72239E68B5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GB" altLang="en-US" sz="2000"/>
              <a:t>Basis for many modern cryptographic algorithms.</a:t>
            </a:r>
          </a:p>
          <a:p>
            <a:pPr eaLnBrk="1" hangingPunct="1">
              <a:lnSpc>
                <a:spcPct val="85000"/>
              </a:lnSpc>
            </a:pPr>
            <a:r>
              <a:rPr lang="en-GB" altLang="en-US" sz="2000"/>
              <a:t>Let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000"/>
              <a:t> be an integer (the modulus); define an equivalence relation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mod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000"/>
              <a:t> on the set of integers by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b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mod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000"/>
              <a:t> if and only if       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-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b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000"/>
              <a:t> for some integer </a:t>
            </a:r>
            <a:r>
              <a:rPr lang="en-GB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</a:t>
            </a:r>
            <a:r>
              <a:rPr lang="en-GB" altLang="en-US" sz="2000"/>
              <a:t>.</a:t>
            </a:r>
          </a:p>
          <a:p>
            <a:pPr eaLnBrk="1" hangingPunct="1">
              <a:lnSpc>
                <a:spcPct val="85000"/>
              </a:lnSpc>
            </a:pPr>
            <a:r>
              <a:rPr lang="en-GB" altLang="en-US" sz="2000"/>
              <a:t>We say “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000"/>
              <a:t> is equivalent to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b</a:t>
            </a:r>
            <a:r>
              <a:rPr lang="en-GB" altLang="en-US" sz="2000" i="1">
                <a:solidFill>
                  <a:schemeClr val="accent2"/>
                </a:solidFill>
              </a:rPr>
              <a:t> </a:t>
            </a:r>
            <a:r>
              <a:rPr lang="en-GB" altLang="en-US" sz="2000"/>
              <a:t>modulo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000"/>
              <a:t>”.</a:t>
            </a:r>
          </a:p>
          <a:p>
            <a:pPr eaLnBrk="1" hangingPunct="1">
              <a:lnSpc>
                <a:spcPct val="85000"/>
              </a:lnSpc>
            </a:pPr>
            <a:r>
              <a:rPr lang="en-GB" altLang="en-US" sz="2000"/>
              <a:t>This equivalence relation divides the set of integers into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000"/>
              <a:t> equivalence classes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0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= {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b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|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b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mod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}</a:t>
            </a:r>
            <a:r>
              <a:rPr lang="en-GB" altLang="en-US" sz="2000"/>
              <a:t>,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0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&lt;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000"/>
              <a:t>; we write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mod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000"/>
              <a:t> for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0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000"/>
              <a:t>. </a:t>
            </a:r>
          </a:p>
          <a:p>
            <a:pPr eaLnBrk="1" hangingPunct="1">
              <a:lnSpc>
                <a:spcPct val="85000"/>
              </a:lnSpc>
            </a:pPr>
            <a:r>
              <a:rPr lang="en-GB" altLang="en-US" sz="2000"/>
              <a:t>The following properties hold:</a:t>
            </a:r>
          </a:p>
          <a:p>
            <a:pPr lvl="1" eaLnBrk="1" hangingPunct="1">
              <a:lnSpc>
                <a:spcPct val="85000"/>
              </a:lnSpc>
            </a:pP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 mod 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) + (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b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 mod 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) 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+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b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) mod 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1800"/>
              <a:t>,</a:t>
            </a:r>
          </a:p>
          <a:p>
            <a:pPr lvl="1" eaLnBrk="1" hangingPunct="1">
              <a:lnSpc>
                <a:spcPct val="85000"/>
              </a:lnSpc>
            </a:pP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 mod 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) 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 (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b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 mod 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) 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a 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b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) mod 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1800"/>
              <a:t>,</a:t>
            </a:r>
          </a:p>
          <a:p>
            <a:pPr lvl="1" eaLnBrk="1" hangingPunct="1">
              <a:lnSpc>
                <a:spcPct val="85000"/>
              </a:lnSpc>
            </a:pPr>
            <a:r>
              <a:rPr lang="en-GB" altLang="en-US" sz="1800"/>
              <a:t>for every 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  <a:ea typeface="Arial Unicode MS" pitchFamily="34" charset="-128"/>
                <a:sym typeface="Symbol" panose="05050102010706020507" pitchFamily="18" charset="2"/>
              </a:rPr>
              <a:t>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 0 mod 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1800"/>
              <a:t>, 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1800"/>
              <a:t> prime, there exists an integer 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1800" baseline="30000">
                <a:solidFill>
                  <a:schemeClr val="accent2"/>
                </a:solidFill>
                <a:latin typeface="Times" panose="02020603050405020304" pitchFamily="18" charset="0"/>
              </a:rPr>
              <a:t>-1</a:t>
            </a:r>
            <a:r>
              <a:rPr lang="en-GB" altLang="en-US" sz="1800" baseline="30000">
                <a:solidFill>
                  <a:schemeClr val="accent2"/>
                </a:solidFill>
              </a:rPr>
              <a:t> </a:t>
            </a:r>
            <a:r>
              <a:rPr lang="en-GB" altLang="en-US" sz="1800"/>
              <a:t>so that   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1800" baseline="30000">
                <a:solidFill>
                  <a:schemeClr val="accent2"/>
                </a:solidFill>
                <a:latin typeface="Times" panose="02020603050405020304" pitchFamily="18" charset="0"/>
              </a:rPr>
              <a:t>-1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GB" altLang="en-US" sz="1800">
                <a:solidFill>
                  <a:schemeClr val="accent2"/>
                </a:solidFill>
                <a:latin typeface="Times" panose="02020603050405020304" pitchFamily="18" charset="0"/>
              </a:rPr>
              <a:t> 1 mod </a:t>
            </a:r>
            <a:r>
              <a:rPr lang="en-GB" altLang="en-US" sz="18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1800"/>
              <a:t>.</a:t>
            </a:r>
          </a:p>
          <a:p>
            <a:pPr eaLnBrk="1" hangingPunct="1">
              <a:lnSpc>
                <a:spcPct val="85000"/>
              </a:lnSpc>
            </a:pPr>
            <a:r>
              <a:rPr lang="en-GB" altLang="en-US" sz="2000"/>
              <a:t>Multiplicative order modulo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000"/>
              <a:t>: Let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000"/>
              <a:t> be a prime and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000"/>
              <a:t> an arbitrary integer; the multiplicative order of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000"/>
              <a:t> modulo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000">
                <a:latin typeface="Times" panose="02020603050405020304" pitchFamily="18" charset="0"/>
              </a:rPr>
              <a:t> </a:t>
            </a:r>
            <a:r>
              <a:rPr lang="en-GB" altLang="en-US" sz="2000"/>
              <a:t>is the smallest integer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000"/>
              <a:t> so that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0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1 mod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00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E0020D6-F8AD-4B01-A00B-C2B77BC3D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Fermat’s Little Theorem</a:t>
            </a:r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ADAAC79-A5D7-4A15-A3D2-155A71269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4392612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Fermat’s Little Theorem: for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/>
              <a:t> prime and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a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ea typeface="Arial Unicode MS" pitchFamily="34" charset="-128"/>
                <a:sym typeface="Symbol" panose="05050102010706020507" pitchFamily="18" charset="2"/>
              </a:rPr>
              <a:t>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0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mod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p</a:t>
            </a:r>
            <a:r>
              <a:rPr lang="en-GB" altLang="en-US" sz="2400"/>
              <a:t>, we have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 baseline="30000">
                <a:solidFill>
                  <a:schemeClr val="accent2"/>
                </a:solidFill>
                <a:latin typeface="Times" panose="02020603050405020304" pitchFamily="18" charset="0"/>
              </a:rPr>
              <a:t>-1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1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mod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p</a:t>
            </a:r>
            <a:r>
              <a:rPr lang="en-GB" altLang="en-US" sz="2400"/>
              <a:t>.</a:t>
            </a:r>
            <a:endParaRPr lang="en-GB" altLang="en-US" sz="2400" i="1"/>
          </a:p>
          <a:p>
            <a:pPr eaLnBrk="1" hangingPunct="1">
              <a:spcBef>
                <a:spcPct val="25000"/>
              </a:spcBef>
            </a:pPr>
            <a:r>
              <a:rPr lang="en-US" altLang="en-US" sz="2400"/>
              <a:t>Example: </a:t>
            </a:r>
            <a:r>
              <a:rPr lang="en-US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US" altLang="en-US" sz="2400" i="1">
                <a:solidFill>
                  <a:schemeClr val="accent2"/>
                </a:solidFill>
              </a:rPr>
              <a:t> = </a:t>
            </a:r>
            <a:r>
              <a:rPr lang="en-US" altLang="en-US" sz="2400">
                <a:solidFill>
                  <a:schemeClr val="accent2"/>
                </a:solidFill>
              </a:rPr>
              <a:t>5</a:t>
            </a:r>
            <a:r>
              <a:rPr lang="en-US" altLang="en-US" sz="2400"/>
              <a:t>,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2</a:t>
            </a:r>
            <a:r>
              <a:rPr lang="en-GB" altLang="en-US" sz="2000" baseline="30000">
                <a:solidFill>
                  <a:schemeClr val="accent2"/>
                </a:solidFill>
              </a:rPr>
              <a:t>4</a:t>
            </a:r>
            <a:r>
              <a:rPr lang="en-GB" altLang="en-US" sz="2000">
                <a:solidFill>
                  <a:schemeClr val="accent2"/>
                </a:solidFill>
              </a:rPr>
              <a:t> = 16 </a:t>
            </a:r>
            <a:r>
              <a:rPr lang="en-GB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</a:t>
            </a:r>
            <a:r>
              <a:rPr lang="en-GB" altLang="en-US" sz="2000">
                <a:solidFill>
                  <a:schemeClr val="accent2"/>
                </a:solidFill>
              </a:rPr>
              <a:t> 1 mod 5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3</a:t>
            </a:r>
            <a:r>
              <a:rPr lang="en-GB" altLang="en-US" sz="2000" baseline="30000">
                <a:solidFill>
                  <a:schemeClr val="accent2"/>
                </a:solidFill>
              </a:rPr>
              <a:t>4</a:t>
            </a:r>
            <a:r>
              <a:rPr lang="en-GB" altLang="en-US" sz="2000">
                <a:solidFill>
                  <a:schemeClr val="accent2"/>
                </a:solidFill>
              </a:rPr>
              <a:t> = 81 </a:t>
            </a:r>
            <a:r>
              <a:rPr lang="en-GB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</a:t>
            </a:r>
            <a:r>
              <a:rPr lang="en-GB" altLang="en-US" sz="2000">
                <a:solidFill>
                  <a:schemeClr val="accent2"/>
                </a:solidFill>
              </a:rPr>
              <a:t> 1 mod 5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4</a:t>
            </a:r>
            <a:r>
              <a:rPr lang="en-GB" altLang="en-US" sz="2000" baseline="30000">
                <a:solidFill>
                  <a:schemeClr val="accent2"/>
                </a:solidFill>
              </a:rPr>
              <a:t>4</a:t>
            </a:r>
            <a:r>
              <a:rPr lang="en-GB" altLang="en-US" sz="2000">
                <a:solidFill>
                  <a:schemeClr val="accent2"/>
                </a:solidFill>
              </a:rPr>
              <a:t> = 256 </a:t>
            </a:r>
            <a:r>
              <a:rPr lang="en-GB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</a:t>
            </a:r>
            <a:r>
              <a:rPr lang="en-GB" altLang="en-US" sz="2000">
                <a:solidFill>
                  <a:schemeClr val="accent2"/>
                </a:solidFill>
              </a:rPr>
              <a:t> 1 mod 5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Note: when computing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mod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p</a:t>
            </a:r>
            <a:r>
              <a:rPr lang="en-GB" altLang="en-US" sz="2400"/>
              <a:t>, you are  working modulo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-1</a:t>
            </a:r>
            <a:r>
              <a:rPr lang="en-GB" altLang="en-US" sz="2400"/>
              <a:t> in the exponent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Corollary for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 = p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,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e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mod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lcm(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-1,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-1)</a:t>
            </a:r>
            <a:r>
              <a:rPr lang="en-GB" altLang="en-US" sz="2400"/>
              <a:t>: 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GB" altLang="en-US" sz="2400"/>
              <a:t>	for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400"/>
              <a:t>,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0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&lt; a &lt; n</a:t>
            </a:r>
            <a:r>
              <a:rPr lang="en-GB" altLang="en-US" sz="2400"/>
              <a:t>, we have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e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d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a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mod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n</a:t>
            </a:r>
            <a:r>
              <a:rPr lang="en-GB" altLang="en-US" sz="2400"/>
              <a:t>.</a:t>
            </a:r>
            <a:endParaRPr lang="en-US" altLang="en-US" sz="24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376FB35-17D7-47DF-9E74-9EFB29F8B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Difficult Problems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3A9452D-003C-4955-B340-0F0BCC0CB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631113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Discrete Logarithm Problem</a:t>
            </a:r>
            <a:r>
              <a:rPr lang="en-GB" altLang="en-US" sz="2400"/>
              <a:t> (DLP): Given a prime modulus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/>
              <a:t>, a basis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400"/>
              <a:t>, and a value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y</a:t>
            </a:r>
            <a:r>
              <a:rPr lang="en-GB" altLang="en-US" sz="2400"/>
              <a:t>, find the </a:t>
            </a:r>
            <a:r>
              <a:rPr lang="en-GB" altLang="en-US" sz="2400">
                <a:solidFill>
                  <a:schemeClr val="accent2"/>
                </a:solidFill>
              </a:rPr>
              <a:t>discrete logarithm</a:t>
            </a:r>
            <a:r>
              <a:rPr lang="en-GB" altLang="en-US" sz="2400"/>
              <a:t> of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y</a:t>
            </a:r>
            <a:r>
              <a:rPr lang="en-GB" altLang="en-US" sz="2400"/>
              <a:t>, i.e. an integer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/>
              <a:t> so that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y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mod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>
                <a:solidFill>
                  <a:schemeClr val="accent2"/>
                </a:solidFill>
              </a:rPr>
              <a:t>-th Root Problem</a:t>
            </a:r>
            <a:r>
              <a:rPr lang="en-GB" altLang="en-US" sz="2400"/>
              <a:t>: Given integers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/>
              <a:t>,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/>
              <a:t> and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400"/>
              <a:t>, find an integer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b</a:t>
            </a:r>
            <a:r>
              <a:rPr lang="en-GB" altLang="en-US" sz="2400"/>
              <a:t> so that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b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mod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/>
              <a:t>; the solution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b</a:t>
            </a:r>
            <a:r>
              <a:rPr lang="en-GB" altLang="en-US" sz="2400"/>
              <a:t> is the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/>
              <a:t>-th root of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400"/>
              <a:t> modulo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Factorisation</a:t>
            </a:r>
            <a:r>
              <a:rPr lang="en-GB" altLang="en-US" sz="2400"/>
              <a:t>: Find the prime factors of an integer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With suitable parameters, these problems are a basis for many cryptographic algorithms.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However, not all instances of these problems are difficult to solve.</a:t>
            </a:r>
            <a:r>
              <a:rPr lang="de-DE" altLang="en-US" sz="2400"/>
              <a:t> </a:t>
            </a:r>
            <a:endParaRPr lang="en-GB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70B5496-414B-42B1-942A-C19FB7925D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/>
              <a:t>Integrity Check Functions</a:t>
            </a:r>
            <a:endParaRPr lang="de-DE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9BC34E9-60CD-47C5-8113-6A7F6C308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/>
              <a:t>Integrity Protection – Example</a:t>
            </a:r>
            <a:endParaRPr lang="en-GB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B676196-7513-4025-979D-514817631D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To protect a program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/>
              <a:t>, compute its hash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/>
              <a:t> in a clean environment and store it in a place where it cannot be modified, e.g. on CD-ROM.</a:t>
            </a:r>
          </a:p>
          <a:p>
            <a:pPr eaLnBrk="1" hangingPunct="1">
              <a:spcBef>
                <a:spcPct val="35000"/>
              </a:spcBef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Protection of the hash value is important; computing the hash value requires no secret information, so anybody can create a valid hash for a given file.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To check whether the program has been modified, re-compute the hash value and compare it with the value stored.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586E16C-0E71-41D3-A8AA-2D01BBF79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/>
              <a:t>One-way Functions</a:t>
            </a:r>
            <a:endParaRPr lang="en-GB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CC5EF53-CBC9-4872-AB7D-250B127C9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Requirements on a one-way function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/>
              <a:t>: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Ease of computation</a:t>
            </a:r>
            <a:r>
              <a:rPr lang="en-GB" altLang="en-US" sz="2400"/>
              <a:t>: given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/>
              <a:t>, it is easy to compute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/>
              <a:t>.</a:t>
            </a:r>
            <a:endParaRPr lang="en-GB" altLang="en-US" sz="2400" i="1">
              <a:solidFill>
                <a:schemeClr val="accent2"/>
              </a:solidFill>
            </a:endParaRP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Compression</a:t>
            </a:r>
            <a:r>
              <a:rPr lang="en-GB" altLang="en-US" sz="2400"/>
              <a:t>: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/>
              <a:t> maps inputs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/>
              <a:t> of arbitrary bitlength to outputs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 </a:t>
            </a:r>
            <a:r>
              <a:rPr lang="en-GB" altLang="en-US" sz="2400"/>
              <a:t>of a fixed bitlength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/>
              <a:t>.</a:t>
            </a:r>
            <a:endParaRPr lang="en-GB" altLang="en-US" sz="2400" i="1">
              <a:solidFill>
                <a:schemeClr val="accent2"/>
              </a:solidFill>
            </a:endParaRP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Pre-image resistance (one-way)</a:t>
            </a:r>
            <a:r>
              <a:rPr lang="en-GB" altLang="en-US" sz="2400"/>
              <a:t>: given a value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y</a:t>
            </a:r>
            <a:r>
              <a:rPr lang="en-GB" altLang="en-US" sz="2400"/>
              <a:t>, it is computationally infeasible to find an input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/>
              <a:t> so that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= y</a:t>
            </a:r>
            <a:r>
              <a:rPr lang="en-GB" altLang="en-US" sz="2400"/>
              <a:t>.</a:t>
            </a:r>
          </a:p>
          <a:p>
            <a:pPr eaLnBrk="1" hangingPunct="1"/>
            <a:endParaRPr lang="en-GB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C564202-B07A-424F-B09D-BE55FC4CD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/>
              <a:t>Collisions</a:t>
            </a:r>
            <a:endParaRPr lang="en-GB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9C4AC07-2CE2-402A-9835-BC07312564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2400"/>
              <a:t>The application just described needs more than the one-way property of </a:t>
            </a:r>
            <a:r>
              <a:rPr lang="en-US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US" altLang="en-US" sz="2400"/>
              <a:t>.</a:t>
            </a:r>
            <a:endParaRPr lang="en-US" altLang="en-US" sz="2400" i="1">
              <a:solidFill>
                <a:srgbClr val="003399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2400"/>
              <a:t>We are not concerned about an attacker reconstructing the program from the hash.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2400"/>
              <a:t>We are concerned about attackers who change program </a:t>
            </a:r>
            <a:r>
              <a:rPr lang="en-US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US" altLang="en-US" sz="2400"/>
              <a:t> to </a:t>
            </a:r>
            <a:r>
              <a:rPr lang="en-US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US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’</a:t>
            </a:r>
            <a:r>
              <a:rPr lang="en-US" altLang="en-US" sz="2400"/>
              <a:t> so that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’) </a:t>
            </a:r>
            <a:r>
              <a:rPr lang="en-US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=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US" altLang="en-US" sz="2400"/>
              <a:t>.</a:t>
            </a:r>
            <a:endParaRPr lang="en-US" altLang="en-US" sz="2400" i="1">
              <a:solidFill>
                <a:srgbClr val="003399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2400"/>
              <a:t>Then, our integrity protection mechanism would fail to detect the change.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GB" altLang="en-US" sz="2400"/>
              <a:t>We say there is a </a:t>
            </a:r>
            <a:r>
              <a:rPr lang="en-GB" altLang="en-US" sz="2400">
                <a:solidFill>
                  <a:schemeClr val="accent2"/>
                </a:solidFill>
              </a:rPr>
              <a:t>collision</a:t>
            </a:r>
            <a:r>
              <a:rPr lang="en-GB" altLang="en-US" sz="2400"/>
              <a:t> when two inputs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/>
              <a:t> and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’</a:t>
            </a:r>
            <a:r>
              <a:rPr lang="en-GB" altLang="en-US" sz="2400"/>
              <a:t> map to the same hash.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18429DB-5057-4B2F-BD42-70EEF2A8E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Collision Resistance</a:t>
            </a:r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FF5BBD9-011A-4D53-8807-B546F0E14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137525" cy="4248150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Integrity protection requires collision-resistant hash functions; we distinguish between: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2nd pre-image resistance (weak collision resistance)</a:t>
            </a:r>
            <a:r>
              <a:rPr lang="en-GB" altLang="en-US" sz="2400"/>
              <a:t>: given an input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/>
              <a:t> and</a:t>
            </a:r>
            <a:r>
              <a:rPr lang="en-GB" altLang="en-US" sz="2400" i="1">
                <a:solidFill>
                  <a:schemeClr val="accent2"/>
                </a:solidFill>
              </a:rPr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/>
              <a:t>, it is computationally infeasible to find another input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’</a:t>
            </a:r>
            <a:r>
              <a:rPr lang="en-GB" altLang="en-US" sz="2400"/>
              <a:t>,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≠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’</a:t>
            </a:r>
            <a:r>
              <a:rPr lang="en-GB" altLang="en-US" sz="2400"/>
              <a:t>, with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 </a:t>
            </a:r>
            <a:r>
              <a:rPr lang="en-GB" altLang="en-US" sz="2400" i="1">
                <a:solidFill>
                  <a:schemeClr val="accent2"/>
                </a:solidFill>
              </a:rPr>
              <a:t>=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’)</a:t>
            </a:r>
            <a:r>
              <a:rPr lang="en-GB" altLang="en-US" sz="2400"/>
              <a:t>.</a:t>
            </a:r>
            <a:endParaRPr lang="en-GB" altLang="en-US" sz="2400" i="1">
              <a:solidFill>
                <a:srgbClr val="003399"/>
              </a:solidFill>
            </a:endParaRP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Collision resistance (strong collision resistance)</a:t>
            </a:r>
            <a:r>
              <a:rPr lang="en-GB" altLang="en-US" sz="2400"/>
              <a:t>: it is computationally infeasible to find any two inputs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/>
              <a:t> and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’</a:t>
            </a:r>
            <a:r>
              <a:rPr lang="en-GB" altLang="en-US" sz="2400"/>
              <a:t>,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≠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’</a:t>
            </a:r>
            <a:r>
              <a:rPr lang="en-GB" altLang="en-US" sz="2400"/>
              <a:t>, with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=</a:t>
            </a:r>
            <a:r>
              <a:rPr lang="en-GB" altLang="en-US" sz="2400">
                <a:latin typeface="Times" panose="02020603050405020304" pitchFamily="18" charset="0"/>
              </a:rPr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’)</a:t>
            </a:r>
            <a:r>
              <a:rPr lang="en-GB" altLang="en-US" sz="2400"/>
              <a:t>.</a:t>
            </a:r>
            <a:endParaRPr lang="en-US" altLang="en-US" sz="24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D8BC1D6-718B-4550-AA0B-BEC5D3B45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Cryptography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C980602-6BF0-4D3E-9D8A-64BD60D65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Cryptography is the science and study of secret writing.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Cryptanalysis is the science and study of methods of breaking ciphers.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Cryptology: cryptography and cryptanalysis. 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Today [HAC]: </a:t>
            </a:r>
            <a:r>
              <a:rPr lang="en-GB" altLang="en-US" sz="2400">
                <a:solidFill>
                  <a:schemeClr val="accent2"/>
                </a:solidFill>
              </a:rPr>
              <a:t>Cryptography is the study of mathematical techniques related to aspects of information security, such as confidentiality, data integrity, entity authentication, and data origin authentication.</a:t>
            </a:r>
            <a:endParaRPr lang="en-GB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D49ABA8-64DF-45CD-AC84-E2A820601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5113"/>
            <a:ext cx="6696075" cy="792162"/>
          </a:xfrm>
        </p:spPr>
        <p:txBody>
          <a:bodyPr/>
          <a:lstStyle/>
          <a:p>
            <a:pPr eaLnBrk="1" hangingPunct="1"/>
            <a:r>
              <a:rPr lang="en-GB" altLang="en-US"/>
              <a:t>Properties of One-way Functions</a:t>
            </a:r>
          </a:p>
        </p:txBody>
      </p:sp>
      <p:grpSp>
        <p:nvGrpSpPr>
          <p:cNvPr id="43011" name="Group 3">
            <a:extLst>
              <a:ext uri="{FF2B5EF4-FFF2-40B4-BE49-F238E27FC236}">
                <a16:creationId xmlns:a16="http://schemas.microsoft.com/office/drawing/2014/main" id="{32AA8DEF-A619-4C1F-B124-9F68911C743C}"/>
              </a:ext>
            </a:extLst>
          </p:cNvPr>
          <p:cNvGrpSpPr>
            <a:grpSpLocks/>
          </p:cNvGrpSpPr>
          <p:nvPr/>
        </p:nvGrpSpPr>
        <p:grpSpPr bwMode="auto">
          <a:xfrm>
            <a:off x="109538" y="1739900"/>
            <a:ext cx="1846262" cy="3559175"/>
            <a:chOff x="356" y="1297"/>
            <a:chExt cx="1163" cy="2242"/>
          </a:xfrm>
        </p:grpSpPr>
        <p:sp>
          <p:nvSpPr>
            <p:cNvPr id="43040" name="Rectangle 4">
              <a:extLst>
                <a:ext uri="{FF2B5EF4-FFF2-40B4-BE49-F238E27FC236}">
                  <a16:creationId xmlns:a16="http://schemas.microsoft.com/office/drawing/2014/main" id="{8889000C-1288-4AD8-AD43-07236375B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297"/>
              <a:ext cx="363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i="1">
                  <a:latin typeface="Times" panose="02020603050405020304" pitchFamily="18" charset="0"/>
                </a:rPr>
                <a:t>x</a:t>
              </a:r>
            </a:p>
          </p:txBody>
        </p:sp>
        <p:sp>
          <p:nvSpPr>
            <p:cNvPr id="43041" name="Rectangle 5">
              <a:extLst>
                <a:ext uri="{FF2B5EF4-FFF2-40B4-BE49-F238E27FC236}">
                  <a16:creationId xmlns:a16="http://schemas.microsoft.com/office/drawing/2014/main" id="{45CAFEB6-5E8F-4959-A6A4-58CC3246E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477"/>
              <a:ext cx="363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i="1">
                  <a:latin typeface="Times" panose="02020603050405020304" pitchFamily="18" charset="0"/>
                </a:rPr>
                <a:t>h(x)</a:t>
              </a:r>
            </a:p>
          </p:txBody>
        </p:sp>
        <p:cxnSp>
          <p:nvCxnSpPr>
            <p:cNvPr id="43042" name="AutoShape 6">
              <a:extLst>
                <a:ext uri="{FF2B5EF4-FFF2-40B4-BE49-F238E27FC236}">
                  <a16:creationId xmlns:a16="http://schemas.microsoft.com/office/drawing/2014/main" id="{5A5E9FB0-C5F9-4DE1-8A2B-F1B7376F3E68}"/>
                </a:ext>
              </a:extLst>
            </p:cNvPr>
            <p:cNvCxnSpPr>
              <a:cxnSpLocks noChangeShapeType="1"/>
              <a:stCxn id="43040" idx="2"/>
              <a:endCxn id="43041" idx="0"/>
            </p:cNvCxnSpPr>
            <p:nvPr/>
          </p:nvCxnSpPr>
          <p:spPr bwMode="auto">
            <a:xfrm>
              <a:off x="930" y="1660"/>
              <a:ext cx="0" cy="8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43" name="Text Box 7">
              <a:extLst>
                <a:ext uri="{FF2B5EF4-FFF2-40B4-BE49-F238E27FC236}">
                  <a16:creationId xmlns:a16="http://schemas.microsoft.com/office/drawing/2014/main" id="{B0C3DAC1-C045-4B87-A9F8-44782CE56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" y="3021"/>
              <a:ext cx="116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ease of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computation</a:t>
              </a:r>
            </a:p>
          </p:txBody>
        </p:sp>
      </p:grpSp>
      <p:grpSp>
        <p:nvGrpSpPr>
          <p:cNvPr id="43012" name="Group 8">
            <a:extLst>
              <a:ext uri="{FF2B5EF4-FFF2-40B4-BE49-F238E27FC236}">
                <a16:creationId xmlns:a16="http://schemas.microsoft.com/office/drawing/2014/main" id="{CAADEB79-F122-42C8-A82C-120EE8BCEEF5}"/>
              </a:ext>
            </a:extLst>
          </p:cNvPr>
          <p:cNvGrpSpPr>
            <a:grpSpLocks/>
          </p:cNvGrpSpPr>
          <p:nvPr/>
        </p:nvGrpSpPr>
        <p:grpSpPr bwMode="auto">
          <a:xfrm>
            <a:off x="1901825" y="1741488"/>
            <a:ext cx="1574800" cy="3559175"/>
            <a:chOff x="1560" y="1298"/>
            <a:chExt cx="992" cy="2242"/>
          </a:xfrm>
        </p:grpSpPr>
        <p:sp>
          <p:nvSpPr>
            <p:cNvPr id="43036" name="Rectangle 9">
              <a:extLst>
                <a:ext uri="{FF2B5EF4-FFF2-40B4-BE49-F238E27FC236}">
                  <a16:creationId xmlns:a16="http://schemas.microsoft.com/office/drawing/2014/main" id="{02DA2CC6-1046-4D62-870E-31D8A3DD0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1298"/>
              <a:ext cx="363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Times" panose="02020603050405020304" pitchFamily="18" charset="0"/>
                </a:rPr>
                <a:t>?</a:t>
              </a:r>
            </a:p>
          </p:txBody>
        </p:sp>
        <p:sp>
          <p:nvSpPr>
            <p:cNvPr id="43037" name="Rectangle 10">
              <a:extLst>
                <a:ext uri="{FF2B5EF4-FFF2-40B4-BE49-F238E27FC236}">
                  <a16:creationId xmlns:a16="http://schemas.microsoft.com/office/drawing/2014/main" id="{2C638EB8-E2E6-4AAE-8EA7-21A62380C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478"/>
              <a:ext cx="363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i="1">
                  <a:latin typeface="Times" panose="02020603050405020304" pitchFamily="18" charset="0"/>
                </a:rPr>
                <a:t>h(.)</a:t>
              </a:r>
            </a:p>
          </p:txBody>
        </p:sp>
        <p:cxnSp>
          <p:nvCxnSpPr>
            <p:cNvPr id="43038" name="AutoShape 11">
              <a:extLst>
                <a:ext uri="{FF2B5EF4-FFF2-40B4-BE49-F238E27FC236}">
                  <a16:creationId xmlns:a16="http://schemas.microsoft.com/office/drawing/2014/main" id="{51B7AA30-6935-4233-A873-74F925EAAE10}"/>
                </a:ext>
              </a:extLst>
            </p:cNvPr>
            <p:cNvCxnSpPr>
              <a:cxnSpLocks noChangeShapeType="1"/>
              <a:stCxn id="43036" idx="2"/>
              <a:endCxn id="43037" idx="0"/>
            </p:cNvCxnSpPr>
            <p:nvPr/>
          </p:nvCxnSpPr>
          <p:spPr bwMode="auto">
            <a:xfrm>
              <a:off x="2049" y="1661"/>
              <a:ext cx="0" cy="817"/>
            </a:xfrm>
            <a:prstGeom prst="straightConnector1">
              <a:avLst/>
            </a:prstGeom>
            <a:noFill/>
            <a:ln w="12700">
              <a:solidFill>
                <a:srgbClr val="CC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9" name="Text Box 12">
              <a:extLst>
                <a:ext uri="{FF2B5EF4-FFF2-40B4-BE49-F238E27FC236}">
                  <a16:creationId xmlns:a16="http://schemas.microsoft.com/office/drawing/2014/main" id="{021F4271-1AF0-40A7-8798-E189691EF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022"/>
              <a:ext cx="99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pre-image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resistance</a:t>
              </a:r>
            </a:p>
          </p:txBody>
        </p:sp>
      </p:grpSp>
      <p:grpSp>
        <p:nvGrpSpPr>
          <p:cNvPr id="43013" name="Group 13">
            <a:extLst>
              <a:ext uri="{FF2B5EF4-FFF2-40B4-BE49-F238E27FC236}">
                <a16:creationId xmlns:a16="http://schemas.microsoft.com/office/drawing/2014/main" id="{8878FA07-456A-421C-98C0-084B5A9C9F83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1741488"/>
            <a:ext cx="1608138" cy="3194050"/>
            <a:chOff x="2683" y="1298"/>
            <a:chExt cx="1013" cy="2012"/>
          </a:xfrm>
        </p:grpSpPr>
        <p:sp>
          <p:nvSpPr>
            <p:cNvPr id="43029" name="Rectangle 14">
              <a:extLst>
                <a:ext uri="{FF2B5EF4-FFF2-40B4-BE49-F238E27FC236}">
                  <a16:creationId xmlns:a16="http://schemas.microsoft.com/office/drawing/2014/main" id="{77DEC9AA-A33B-4508-84EC-18AFCB943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2478"/>
              <a:ext cx="363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i="1">
                  <a:latin typeface="Times" panose="02020603050405020304" pitchFamily="18" charset="0"/>
                </a:rPr>
                <a:t>h(x)</a:t>
              </a:r>
            </a:p>
          </p:txBody>
        </p:sp>
        <p:sp>
          <p:nvSpPr>
            <p:cNvPr id="43030" name="Text Box 15">
              <a:extLst>
                <a:ext uri="{FF2B5EF4-FFF2-40B4-BE49-F238E27FC236}">
                  <a16:creationId xmlns:a16="http://schemas.microsoft.com/office/drawing/2014/main" id="{19639FD6-6185-4C74-82F5-8F144B1FA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3022"/>
              <a:ext cx="8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collision</a:t>
              </a:r>
            </a:p>
          </p:txBody>
        </p:sp>
        <p:grpSp>
          <p:nvGrpSpPr>
            <p:cNvPr id="43031" name="Group 16">
              <a:extLst>
                <a:ext uri="{FF2B5EF4-FFF2-40B4-BE49-F238E27FC236}">
                  <a16:creationId xmlns:a16="http://schemas.microsoft.com/office/drawing/2014/main" id="{9348EBE0-0A5B-470B-BEB7-69A34F46C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3" y="1298"/>
              <a:ext cx="1013" cy="363"/>
              <a:chOff x="2683" y="1298"/>
              <a:chExt cx="1013" cy="363"/>
            </a:xfrm>
          </p:grpSpPr>
          <p:sp>
            <p:nvSpPr>
              <p:cNvPr id="43034" name="Rectangle 17">
                <a:extLst>
                  <a:ext uri="{FF2B5EF4-FFF2-40B4-BE49-F238E27FC236}">
                    <a16:creationId xmlns:a16="http://schemas.microsoft.com/office/drawing/2014/main" id="{ED921702-BED5-4003-B2F9-E68A6F31E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1298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i="1">
                    <a:latin typeface="Times" panose="02020603050405020304" pitchFamily="18" charset="0"/>
                  </a:rPr>
                  <a:t>x</a:t>
                </a:r>
              </a:p>
            </p:txBody>
          </p:sp>
          <p:sp>
            <p:nvSpPr>
              <p:cNvPr id="43035" name="Rectangle 18">
                <a:extLst>
                  <a:ext uri="{FF2B5EF4-FFF2-40B4-BE49-F238E27FC236}">
                    <a16:creationId xmlns:a16="http://schemas.microsoft.com/office/drawing/2014/main" id="{1A95220A-F3A3-4BA0-80FF-CDE2B784D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1298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i="1">
                    <a:latin typeface="Times" panose="02020603050405020304" pitchFamily="18" charset="0"/>
                  </a:rPr>
                  <a:t>x’</a:t>
                </a:r>
              </a:p>
            </p:txBody>
          </p:sp>
        </p:grpSp>
        <p:cxnSp>
          <p:nvCxnSpPr>
            <p:cNvPr id="43032" name="AutoShape 19">
              <a:extLst>
                <a:ext uri="{FF2B5EF4-FFF2-40B4-BE49-F238E27FC236}">
                  <a16:creationId xmlns:a16="http://schemas.microsoft.com/office/drawing/2014/main" id="{C3016E1F-F35C-47D1-A389-A2E463B9C290}"/>
                </a:ext>
              </a:extLst>
            </p:cNvPr>
            <p:cNvCxnSpPr>
              <a:cxnSpLocks noChangeShapeType="1"/>
              <a:stCxn id="43034" idx="2"/>
              <a:endCxn id="43029" idx="0"/>
            </p:cNvCxnSpPr>
            <p:nvPr/>
          </p:nvCxnSpPr>
          <p:spPr bwMode="auto">
            <a:xfrm rot="16200000" flipH="1">
              <a:off x="2619" y="1907"/>
              <a:ext cx="817" cy="325"/>
            </a:xfrm>
            <a:prstGeom prst="curvedConnector3">
              <a:avLst>
                <a:gd name="adj1" fmla="val 4994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3" name="AutoShape 20">
              <a:extLst>
                <a:ext uri="{FF2B5EF4-FFF2-40B4-BE49-F238E27FC236}">
                  <a16:creationId xmlns:a16="http://schemas.microsoft.com/office/drawing/2014/main" id="{3014A6BD-2E44-45AE-843A-0BDFC52AC88D}"/>
                </a:ext>
              </a:extLst>
            </p:cNvPr>
            <p:cNvCxnSpPr>
              <a:cxnSpLocks noChangeShapeType="1"/>
              <a:stCxn id="43035" idx="2"/>
              <a:endCxn id="43029" idx="0"/>
            </p:cNvCxnSpPr>
            <p:nvPr/>
          </p:nvCxnSpPr>
          <p:spPr bwMode="auto">
            <a:xfrm rot="5400000">
              <a:off x="2944" y="1907"/>
              <a:ext cx="817" cy="325"/>
            </a:xfrm>
            <a:prstGeom prst="curvedConnector3">
              <a:avLst>
                <a:gd name="adj1" fmla="val 4994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14" name="Text Box 21">
            <a:extLst>
              <a:ext uri="{FF2B5EF4-FFF2-40B4-BE49-F238E27FC236}">
                <a16:creationId xmlns:a16="http://schemas.microsoft.com/office/drawing/2014/main" id="{1EC35626-8406-464A-9B2D-052298B8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13" y="4478338"/>
            <a:ext cx="2038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2</a:t>
            </a:r>
            <a:r>
              <a:rPr lang="en-GB" altLang="en-US" sz="2400" baseline="30000"/>
              <a:t>nd</a:t>
            </a:r>
            <a:r>
              <a:rPr lang="en-GB" altLang="en-US" sz="2400"/>
              <a:t> pre-image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resistance</a:t>
            </a:r>
          </a:p>
        </p:txBody>
      </p:sp>
      <p:grpSp>
        <p:nvGrpSpPr>
          <p:cNvPr id="43015" name="Group 22">
            <a:extLst>
              <a:ext uri="{FF2B5EF4-FFF2-40B4-BE49-F238E27FC236}">
                <a16:creationId xmlns:a16="http://schemas.microsoft.com/office/drawing/2014/main" id="{D28A7946-A285-499B-B704-4D529A839EE9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741488"/>
            <a:ext cx="1608137" cy="2449512"/>
            <a:chOff x="3379" y="1298"/>
            <a:chExt cx="1013" cy="1543"/>
          </a:xfrm>
        </p:grpSpPr>
        <p:sp>
          <p:nvSpPr>
            <p:cNvPr id="43023" name="Rectangle 23">
              <a:extLst>
                <a:ext uri="{FF2B5EF4-FFF2-40B4-BE49-F238E27FC236}">
                  <a16:creationId xmlns:a16="http://schemas.microsoft.com/office/drawing/2014/main" id="{A3F2A2A0-34CC-47C5-84DC-E96828404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478"/>
              <a:ext cx="363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i="1">
                  <a:latin typeface="Times" panose="02020603050405020304" pitchFamily="18" charset="0"/>
                </a:rPr>
                <a:t>h(x)</a:t>
              </a:r>
            </a:p>
          </p:txBody>
        </p:sp>
        <p:grpSp>
          <p:nvGrpSpPr>
            <p:cNvPr id="43024" name="Group 24">
              <a:extLst>
                <a:ext uri="{FF2B5EF4-FFF2-40B4-BE49-F238E27FC236}">
                  <a16:creationId xmlns:a16="http://schemas.microsoft.com/office/drawing/2014/main" id="{27FEA624-340E-4390-A75A-C7701EC927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1298"/>
              <a:ext cx="1013" cy="363"/>
              <a:chOff x="2683" y="1298"/>
              <a:chExt cx="1013" cy="363"/>
            </a:xfrm>
          </p:grpSpPr>
          <p:sp>
            <p:nvSpPr>
              <p:cNvPr id="43027" name="Rectangle 25">
                <a:extLst>
                  <a:ext uri="{FF2B5EF4-FFF2-40B4-BE49-F238E27FC236}">
                    <a16:creationId xmlns:a16="http://schemas.microsoft.com/office/drawing/2014/main" id="{4D0C6660-823F-4694-998C-14258B8FA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1298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i="1">
                    <a:latin typeface="Times" panose="02020603050405020304" pitchFamily="18" charset="0"/>
                  </a:rPr>
                  <a:t>x</a:t>
                </a:r>
              </a:p>
            </p:txBody>
          </p:sp>
          <p:sp>
            <p:nvSpPr>
              <p:cNvPr id="43028" name="Rectangle 26">
                <a:extLst>
                  <a:ext uri="{FF2B5EF4-FFF2-40B4-BE49-F238E27FC236}">
                    <a16:creationId xmlns:a16="http://schemas.microsoft.com/office/drawing/2014/main" id="{E35F82B4-8197-4869-A3C8-F7431E1EC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1298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>
                    <a:latin typeface="Times" panose="02020603050405020304" pitchFamily="18" charset="0"/>
                  </a:rPr>
                  <a:t>?</a:t>
                </a:r>
              </a:p>
            </p:txBody>
          </p:sp>
        </p:grpSp>
        <p:cxnSp>
          <p:nvCxnSpPr>
            <p:cNvPr id="43025" name="AutoShape 27">
              <a:extLst>
                <a:ext uri="{FF2B5EF4-FFF2-40B4-BE49-F238E27FC236}">
                  <a16:creationId xmlns:a16="http://schemas.microsoft.com/office/drawing/2014/main" id="{AF83EB64-8B95-4878-8111-FC0F547E1B29}"/>
                </a:ext>
              </a:extLst>
            </p:cNvPr>
            <p:cNvCxnSpPr>
              <a:cxnSpLocks noChangeShapeType="1"/>
              <a:stCxn id="43027" idx="2"/>
              <a:endCxn id="43023" idx="0"/>
            </p:cNvCxnSpPr>
            <p:nvPr/>
          </p:nvCxnSpPr>
          <p:spPr bwMode="auto">
            <a:xfrm rot="16200000" flipH="1">
              <a:off x="3315" y="1907"/>
              <a:ext cx="817" cy="325"/>
            </a:xfrm>
            <a:prstGeom prst="curvedConnector3">
              <a:avLst>
                <a:gd name="adj1" fmla="val 4994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6" name="AutoShape 28">
              <a:extLst>
                <a:ext uri="{FF2B5EF4-FFF2-40B4-BE49-F238E27FC236}">
                  <a16:creationId xmlns:a16="http://schemas.microsoft.com/office/drawing/2014/main" id="{58F5B8A2-B336-4156-BEC0-D4D8842D9A00}"/>
                </a:ext>
              </a:extLst>
            </p:cNvPr>
            <p:cNvCxnSpPr>
              <a:cxnSpLocks noChangeShapeType="1"/>
              <a:stCxn id="43028" idx="2"/>
              <a:endCxn id="43023" idx="0"/>
            </p:cNvCxnSpPr>
            <p:nvPr/>
          </p:nvCxnSpPr>
          <p:spPr bwMode="auto">
            <a:xfrm rot="5400000">
              <a:off x="3640" y="1907"/>
              <a:ext cx="817" cy="325"/>
            </a:xfrm>
            <a:prstGeom prst="curvedConnector3">
              <a:avLst>
                <a:gd name="adj1" fmla="val 49940"/>
              </a:avLst>
            </a:prstGeom>
            <a:noFill/>
            <a:ln w="1270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16" name="Rectangle 29">
            <a:extLst>
              <a:ext uri="{FF2B5EF4-FFF2-40B4-BE49-F238E27FC236}">
                <a16:creationId xmlns:a16="http://schemas.microsoft.com/office/drawing/2014/main" id="{A35677C2-FD33-4078-BF60-9CB1954F0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538" y="3614738"/>
            <a:ext cx="576262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1">
                <a:latin typeface="Times" panose="02020603050405020304" pitchFamily="18" charset="0"/>
              </a:rPr>
              <a:t>h(.)</a:t>
            </a:r>
          </a:p>
        </p:txBody>
      </p:sp>
      <p:sp>
        <p:nvSpPr>
          <p:cNvPr id="43017" name="Text Box 30">
            <a:extLst>
              <a:ext uri="{FF2B5EF4-FFF2-40B4-BE49-F238E27FC236}">
                <a16:creationId xmlns:a16="http://schemas.microsoft.com/office/drawing/2014/main" id="{900045CC-3346-41CB-AEF7-AB8020ACB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650" y="4478338"/>
            <a:ext cx="157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collision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resistance</a:t>
            </a:r>
          </a:p>
        </p:txBody>
      </p:sp>
      <p:grpSp>
        <p:nvGrpSpPr>
          <p:cNvPr id="43018" name="Group 31">
            <a:extLst>
              <a:ext uri="{FF2B5EF4-FFF2-40B4-BE49-F238E27FC236}">
                <a16:creationId xmlns:a16="http://schemas.microsoft.com/office/drawing/2014/main" id="{97ED2068-0246-4E28-BFE8-001BB8124C4F}"/>
              </a:ext>
            </a:extLst>
          </p:cNvPr>
          <p:cNvGrpSpPr>
            <a:grpSpLocks/>
          </p:cNvGrpSpPr>
          <p:nvPr/>
        </p:nvGrpSpPr>
        <p:grpSpPr bwMode="auto">
          <a:xfrm>
            <a:off x="7213600" y="1741488"/>
            <a:ext cx="1608138" cy="576262"/>
            <a:chOff x="2683" y="1298"/>
            <a:chExt cx="1013" cy="363"/>
          </a:xfrm>
        </p:grpSpPr>
        <p:sp>
          <p:nvSpPr>
            <p:cNvPr id="43021" name="Rectangle 32">
              <a:extLst>
                <a:ext uri="{FF2B5EF4-FFF2-40B4-BE49-F238E27FC236}">
                  <a16:creationId xmlns:a16="http://schemas.microsoft.com/office/drawing/2014/main" id="{6311F6A5-2504-458A-A797-C2F02DA12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1298"/>
              <a:ext cx="363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Times" panose="02020603050405020304" pitchFamily="18" charset="0"/>
                </a:rPr>
                <a:t>?</a:t>
              </a:r>
            </a:p>
          </p:txBody>
        </p:sp>
        <p:sp>
          <p:nvSpPr>
            <p:cNvPr id="43022" name="Rectangle 33">
              <a:extLst>
                <a:ext uri="{FF2B5EF4-FFF2-40B4-BE49-F238E27FC236}">
                  <a16:creationId xmlns:a16="http://schemas.microsoft.com/office/drawing/2014/main" id="{339B192D-CB54-47EB-A5CD-6EAA6247A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1298"/>
              <a:ext cx="363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Times" panose="02020603050405020304" pitchFamily="18" charset="0"/>
                </a:rPr>
                <a:t>?</a:t>
              </a:r>
            </a:p>
          </p:txBody>
        </p:sp>
      </p:grpSp>
      <p:cxnSp>
        <p:nvCxnSpPr>
          <p:cNvPr id="43019" name="AutoShape 34">
            <a:extLst>
              <a:ext uri="{FF2B5EF4-FFF2-40B4-BE49-F238E27FC236}">
                <a16:creationId xmlns:a16="http://schemas.microsoft.com/office/drawing/2014/main" id="{8A554DD1-C1C9-44D6-8D79-762F2B29C7ED}"/>
              </a:ext>
            </a:extLst>
          </p:cNvPr>
          <p:cNvCxnSpPr>
            <a:cxnSpLocks noChangeShapeType="1"/>
            <a:stCxn id="43021" idx="2"/>
            <a:endCxn id="43016" idx="0"/>
          </p:cNvCxnSpPr>
          <p:nvPr/>
        </p:nvCxnSpPr>
        <p:spPr bwMode="auto">
          <a:xfrm rot="16200000" flipH="1">
            <a:off x="7112000" y="2708275"/>
            <a:ext cx="1296988" cy="515938"/>
          </a:xfrm>
          <a:prstGeom prst="curvedConnector3">
            <a:avLst>
              <a:gd name="adj1" fmla="val 49940"/>
            </a:avLst>
          </a:prstGeom>
          <a:noFill/>
          <a:ln w="1270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AutoShape 35">
            <a:extLst>
              <a:ext uri="{FF2B5EF4-FFF2-40B4-BE49-F238E27FC236}">
                <a16:creationId xmlns:a16="http://schemas.microsoft.com/office/drawing/2014/main" id="{C3A677AE-F128-4443-A710-9F9F348484C2}"/>
              </a:ext>
            </a:extLst>
          </p:cNvPr>
          <p:cNvCxnSpPr>
            <a:cxnSpLocks noChangeShapeType="1"/>
            <a:stCxn id="43022" idx="2"/>
            <a:endCxn id="43016" idx="0"/>
          </p:cNvCxnSpPr>
          <p:nvPr/>
        </p:nvCxnSpPr>
        <p:spPr bwMode="auto">
          <a:xfrm rot="5400000">
            <a:off x="7627938" y="2708275"/>
            <a:ext cx="1296988" cy="515937"/>
          </a:xfrm>
          <a:prstGeom prst="curvedConnector3">
            <a:avLst>
              <a:gd name="adj1" fmla="val 49940"/>
            </a:avLst>
          </a:prstGeom>
          <a:noFill/>
          <a:ln w="1270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8F94AF8-A967-4ECD-A915-DD90B5555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/>
              <a:t>Birthday Paradox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62949FF-4ACB-4839-8093-46408CF4C2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3988" cy="4608512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sz="2400"/>
              <a:t>It depends on the bit-length of the hash how probable it is to find collisions by accident.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/>
              <a:t>Given an </a:t>
            </a:r>
            <a:r>
              <a:rPr lang="en-US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400"/>
              <a:t>-bit hash </a:t>
            </a:r>
            <a:r>
              <a:rPr lang="en-US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y</a:t>
            </a:r>
            <a:r>
              <a:rPr lang="en-US" altLang="en-US" sz="2400"/>
              <a:t>, the expected number of tries before an </a:t>
            </a:r>
            <a:r>
              <a:rPr lang="en-US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US" altLang="en-US" sz="2400"/>
              <a:t> with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 </a:t>
            </a:r>
            <a:r>
              <a:rPr lang="en-US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= y</a:t>
            </a:r>
            <a:r>
              <a:rPr lang="en-US" altLang="en-US" sz="2400"/>
              <a:t> is found is </a:t>
            </a:r>
            <a:r>
              <a:rPr lang="en-US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400" baseline="30000">
                <a:solidFill>
                  <a:schemeClr val="accent2"/>
                </a:solidFill>
                <a:latin typeface="Times" panose="02020603050405020304" pitchFamily="18" charset="0"/>
              </a:rPr>
              <a:t>-1</a:t>
            </a:r>
            <a:r>
              <a:rPr lang="en-US" altLang="en-US" sz="2400"/>
              <a:t>.</a:t>
            </a:r>
            <a:endParaRPr lang="en-US" altLang="en-US" sz="2400" i="1" baseline="30000">
              <a:solidFill>
                <a:schemeClr val="accent2"/>
              </a:solidFill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en-US" sz="2400"/>
              <a:t>Given </a:t>
            </a:r>
            <a:r>
              <a:rPr lang="en-US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400"/>
              <a:t>-bit hash values, a set of </a:t>
            </a:r>
            <a:r>
              <a:rPr lang="en-US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400" baseline="30000">
                <a:solidFill>
                  <a:schemeClr val="accent2"/>
                </a:solidFill>
                <a:latin typeface="Times" panose="02020603050405020304" pitchFamily="18" charset="0"/>
              </a:rPr>
              <a:t>/2</a:t>
            </a:r>
            <a:r>
              <a:rPr lang="en-US" altLang="en-US" sz="2400" i="1">
                <a:solidFill>
                  <a:schemeClr val="accent2"/>
                </a:solidFill>
              </a:rPr>
              <a:t> </a:t>
            </a:r>
            <a:r>
              <a:rPr lang="en-US" altLang="en-US" sz="2400"/>
              <a:t>inputs is likely to contain a pair causing a collision.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Birthday paradox</a:t>
            </a:r>
            <a:r>
              <a:rPr lang="en-US" altLang="en-US" sz="2400"/>
              <a:t>: put </a:t>
            </a:r>
            <a:r>
              <a:rPr lang="en-US" altLang="en-US" sz="2400" i="1">
                <a:solidFill>
                  <a:srgbClr val="CC0000"/>
                </a:solidFill>
                <a:latin typeface="Times" panose="02020603050405020304" pitchFamily="18" charset="0"/>
              </a:rPr>
              <a:t>m</a:t>
            </a:r>
            <a:r>
              <a:rPr lang="en-US" altLang="en-US" sz="2400"/>
              <a:t> balls numbered </a:t>
            </a:r>
            <a:r>
              <a:rPr lang="en-US" altLang="en-US" sz="2400">
                <a:solidFill>
                  <a:srgbClr val="CC0000"/>
                </a:solidFill>
                <a:latin typeface="Times" panose="02020603050405020304" pitchFamily="18" charset="0"/>
              </a:rPr>
              <a:t>1</a:t>
            </a:r>
            <a:r>
              <a:rPr lang="en-US" altLang="en-US" sz="2400"/>
              <a:t> to </a:t>
            </a:r>
            <a:r>
              <a:rPr lang="en-US" altLang="en-US" sz="2400" i="1">
                <a:solidFill>
                  <a:srgbClr val="CC0000"/>
                </a:solidFill>
                <a:latin typeface="Times" panose="02020603050405020304" pitchFamily="18" charset="0"/>
              </a:rPr>
              <a:t>m</a:t>
            </a:r>
            <a:r>
              <a:rPr lang="en-US" altLang="en-US" sz="2400"/>
              <a:t> into an urn; draw a ball, list its number, put it back; repeat; for </a:t>
            </a:r>
            <a:r>
              <a:rPr lang="en-US" altLang="en-US" sz="2400" i="1">
                <a:solidFill>
                  <a:srgbClr val="CC0000"/>
                </a:solidFill>
                <a:latin typeface="Times" panose="02020603050405020304" pitchFamily="18" charset="0"/>
              </a:rPr>
              <a:t>m</a:t>
            </a:r>
            <a:r>
              <a:rPr lang="en-US" altLang="en-US" sz="2400">
                <a:solidFill>
                  <a:srgbClr val="CC0000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 </a:t>
            </a:r>
            <a:r>
              <a:rPr lang="en-US" altLang="en-US" sz="2400"/>
              <a:t>, the expected number of draws before a previously drawn number appears is </a:t>
            </a:r>
            <a:r>
              <a:rPr lang="en-US" altLang="en-US" sz="2400">
                <a:solidFill>
                  <a:srgbClr val="CC0000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sqrt</a:t>
            </a:r>
            <a:r>
              <a:rPr lang="en-US" altLang="en-US" sz="2400">
                <a:solidFill>
                  <a:srgbClr val="CC0000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400" i="1">
                <a:solidFill>
                  <a:srgbClr val="CC0000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en-US" sz="2400" i="1">
                <a:solidFill>
                  <a:srgbClr val="CC0000"/>
                </a:solidFill>
                <a:latin typeface="Times" panose="02020603050405020304" pitchFamily="18" charset="0"/>
              </a:rPr>
              <a:t>m</a:t>
            </a:r>
            <a:r>
              <a:rPr lang="en-US" altLang="en-US" sz="2400">
                <a:solidFill>
                  <a:srgbClr val="CC0000"/>
                </a:solidFill>
                <a:latin typeface="Times" panose="02020603050405020304" pitchFamily="18" charset="0"/>
              </a:rPr>
              <a:t>/2)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1398979-2296-4EE9-BD5D-2C09D835A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Manipulation Detection Codes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7ADA772-DE45-42E0-9708-411C6E457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Manipulation detection code (MDC, also modification detection code, message integrity code): used to detect changes to a document.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Two types of MDCs: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One-way hash function (OWHF)</a:t>
            </a:r>
            <a:r>
              <a:rPr lang="en-GB" altLang="en-US" sz="2400"/>
              <a:t>: ease-of-computation, compression, pre-image resistance, and 2nd pre-image resistance.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Collision resistant hash function (CRHF)</a:t>
            </a:r>
            <a:r>
              <a:rPr lang="en-GB" altLang="en-US" sz="2400"/>
              <a:t>: compression, ease-of-computation, 2nd pre-image resistance, and collision resistance.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endParaRPr lang="en-GB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DDA22B4-B6E1-4A44-A939-B451969D0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/>
              <a:t>Checksums</a:t>
            </a:r>
            <a:endParaRPr lang="en-GB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B197D0D-05C8-4548-AF36-4502812E9F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The result of applying a hash function is called </a:t>
            </a:r>
            <a:r>
              <a:rPr lang="en-GB" altLang="en-US" sz="2400">
                <a:solidFill>
                  <a:schemeClr val="accent2"/>
                </a:solidFill>
              </a:rPr>
              <a:t>hash value</a:t>
            </a:r>
            <a:r>
              <a:rPr lang="en-GB" altLang="en-US" sz="2400"/>
              <a:t>, </a:t>
            </a:r>
            <a:r>
              <a:rPr lang="en-GB" altLang="en-US" sz="2400">
                <a:solidFill>
                  <a:schemeClr val="accent2"/>
                </a:solidFill>
              </a:rPr>
              <a:t>message digest</a:t>
            </a:r>
            <a:r>
              <a:rPr lang="en-GB" altLang="en-US" sz="2400"/>
              <a:t>, or </a:t>
            </a:r>
            <a:r>
              <a:rPr lang="en-GB" altLang="en-US" sz="2400">
                <a:solidFill>
                  <a:schemeClr val="accent2"/>
                </a:solidFill>
              </a:rPr>
              <a:t>checksum</a:t>
            </a:r>
            <a:r>
              <a:rPr lang="en-GB" altLang="en-US" sz="2400"/>
              <a:t>.</a:t>
            </a:r>
            <a:endParaRPr lang="en-GB" altLang="en-US" sz="2400">
              <a:solidFill>
                <a:srgbClr val="003399"/>
              </a:solidFill>
            </a:endParaRPr>
          </a:p>
          <a:p>
            <a:pPr eaLnBrk="1" hangingPunct="1">
              <a:spcBef>
                <a:spcPct val="35000"/>
              </a:spcBef>
            </a:pPr>
            <a:r>
              <a:rPr lang="en-US" altLang="en-US" sz="2400"/>
              <a:t>T</a:t>
            </a:r>
            <a:r>
              <a:rPr lang="en-GB" altLang="en-US" sz="2400"/>
              <a:t>he last term creates frequent confusion 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In communications, checksums often refer to error correcting codes, typically a </a:t>
            </a:r>
            <a:r>
              <a:rPr lang="en-GB" altLang="en-US" sz="2400">
                <a:solidFill>
                  <a:schemeClr val="accent2"/>
                </a:solidFill>
              </a:rPr>
              <a:t>cyclic redundancy check (CRC)</a:t>
            </a:r>
            <a:r>
              <a:rPr lang="en-GB" altLang="en-US" sz="2400"/>
              <a:t>.</a:t>
            </a:r>
            <a:endParaRPr lang="en-GB" altLang="en-US" sz="2400">
              <a:solidFill>
                <a:srgbClr val="003399"/>
              </a:solidFill>
            </a:endParaRP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Checksums used by anti-virus products, on the other hand, must not be computed with a CRC but with a cryptographic hash function.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D9ABD45-28E7-4180-8849-8F492083B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/>
              <a:t>Discrete Exponentiation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C2E8DE8-C76B-4C58-A0BD-82272F70D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Discrete exponentiation: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):=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g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mod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p</a:t>
            </a:r>
            <a:r>
              <a:rPr lang="en-GB" altLang="en-US" sz="2400"/>
              <a:t>.</a:t>
            </a:r>
            <a:endParaRPr lang="en-GB" altLang="en-US" sz="2400" i="1">
              <a:solidFill>
                <a:schemeClr val="accent2"/>
              </a:solidFill>
            </a:endParaRP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Discrete Logarithm Problem (DLP)</a:t>
            </a:r>
            <a:r>
              <a:rPr lang="en-GB" altLang="en-US" sz="2400"/>
              <a:t>: given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y</a:t>
            </a:r>
            <a:r>
              <a:rPr lang="en-GB" altLang="en-US" sz="2400"/>
              <a:t> find the “logarithm”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 i="1">
                <a:solidFill>
                  <a:schemeClr val="accent2"/>
                </a:solidFill>
              </a:rPr>
              <a:t> </a:t>
            </a:r>
            <a:r>
              <a:rPr lang="en-GB" altLang="en-US" sz="2400"/>
              <a:t>so that</a:t>
            </a:r>
            <a:r>
              <a:rPr lang="en-GB" altLang="en-US" sz="2400" i="1">
                <a:solidFill>
                  <a:schemeClr val="accent2"/>
                </a:solidFill>
              </a:rPr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y = g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mod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p</a:t>
            </a:r>
            <a:r>
              <a:rPr lang="en-GB" altLang="en-US" sz="2400" i="1"/>
              <a:t>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For a judicious choices of parameters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/>
              <a:t> and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g</a:t>
            </a:r>
            <a:r>
              <a:rPr lang="en-GB" altLang="en-US" sz="2400"/>
              <a:t> the DLP is difficult to solve and discrete exponentiation is a one-way function.</a:t>
            </a:r>
            <a:endParaRPr lang="en-GB" altLang="en-US" sz="2400" i="1">
              <a:solidFill>
                <a:srgbClr val="003366"/>
              </a:solidFill>
            </a:endParaRP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Discrete exponentiation is a useful primitive in the construction of cryptographic schemes but it is too slow for many applications.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9BEA685-8C12-4B1B-84F7-9AB1AF928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/>
              <a:t>Construction</a:t>
            </a:r>
            <a:endParaRPr lang="en-GB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CCC5365-7F42-47CA-9EF6-5F1D36771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Pattern for the design of fast hash functions: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Core of the hash function is a </a:t>
            </a:r>
            <a:r>
              <a:rPr lang="en-GB" altLang="en-US" sz="2400">
                <a:solidFill>
                  <a:schemeClr val="accent2"/>
                </a:solidFill>
              </a:rPr>
              <a:t>compression function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f</a:t>
            </a:r>
            <a:r>
              <a:rPr lang="en-GB" altLang="en-US" sz="2400">
                <a:latin typeface="Times" panose="02020603050405020304" pitchFamily="18" charset="0"/>
              </a:rPr>
              <a:t> </a:t>
            </a:r>
            <a:r>
              <a:rPr lang="en-GB" altLang="en-US" sz="2400"/>
              <a:t>that works on fixed size input blocks.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An input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</a:rPr>
              <a:t> </a:t>
            </a:r>
            <a:r>
              <a:rPr lang="en-GB" altLang="en-US" sz="2400"/>
              <a:t>of arbitrary length is broken up into blocks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 i="1">
                <a:solidFill>
                  <a:schemeClr val="accent2"/>
                </a:solidFill>
              </a:rPr>
              <a:t>,...,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/>
              <a:t> of the given block size; last block has to be padded.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Repeatedly apply the compression function: with a (fixed) initial value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0</a:t>
            </a:r>
            <a:r>
              <a:rPr lang="en-GB" altLang="en-US" sz="2400"/>
              <a:t>, compute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= f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||h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i-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/>
              <a:t> for  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i=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,…, m</a:t>
            </a:r>
            <a:r>
              <a:rPr lang="en-GB" altLang="en-US" sz="2400"/>
              <a:t>, take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>
                <a:solidFill>
                  <a:srgbClr val="003399"/>
                </a:solidFill>
              </a:rPr>
              <a:t> </a:t>
            </a:r>
            <a:r>
              <a:rPr lang="en-GB" altLang="en-US" sz="2400"/>
              <a:t>as the hash value of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/>
              <a:t>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The symbol || denotes concatenation.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F17DC0B-86D9-4D29-9B96-22EE0FA2C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/>
              <a:t>Construction</a:t>
            </a:r>
          </a:p>
        </p:txBody>
      </p:sp>
      <p:grpSp>
        <p:nvGrpSpPr>
          <p:cNvPr id="51203" name="Group 3">
            <a:extLst>
              <a:ext uri="{FF2B5EF4-FFF2-40B4-BE49-F238E27FC236}">
                <a16:creationId xmlns:a16="http://schemas.microsoft.com/office/drawing/2014/main" id="{3DB2A016-BD3A-4FB0-9A25-FDD8CB7ABDA1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630363"/>
            <a:ext cx="7705725" cy="2066925"/>
            <a:chOff x="431" y="1571"/>
            <a:chExt cx="4854" cy="1302"/>
          </a:xfrm>
        </p:grpSpPr>
        <p:sp>
          <p:nvSpPr>
            <p:cNvPr id="51206" name="Rectangle 4">
              <a:extLst>
                <a:ext uri="{FF2B5EF4-FFF2-40B4-BE49-F238E27FC236}">
                  <a16:creationId xmlns:a16="http://schemas.microsoft.com/office/drawing/2014/main" id="{00F56BEA-6131-4E1E-85E1-DF61ACBF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2297"/>
              <a:ext cx="589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2800" i="1">
                  <a:latin typeface="Times" panose="02020603050405020304" pitchFamily="18" charset="0"/>
                </a:rPr>
                <a:t>f</a:t>
              </a:r>
            </a:p>
          </p:txBody>
        </p:sp>
        <p:sp>
          <p:nvSpPr>
            <p:cNvPr id="51207" name="Rectangle 5">
              <a:extLst>
                <a:ext uri="{FF2B5EF4-FFF2-40B4-BE49-F238E27FC236}">
                  <a16:creationId xmlns:a16="http://schemas.microsoft.com/office/drawing/2014/main" id="{98B85DAF-57D3-4DD0-AC71-6783D4C36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297"/>
              <a:ext cx="589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2800" i="1">
                  <a:latin typeface="Times" panose="02020603050405020304" pitchFamily="18" charset="0"/>
                </a:rPr>
                <a:t>f</a:t>
              </a:r>
            </a:p>
          </p:txBody>
        </p:sp>
        <p:cxnSp>
          <p:nvCxnSpPr>
            <p:cNvPr id="51208" name="AutoShape 6">
              <a:extLst>
                <a:ext uri="{FF2B5EF4-FFF2-40B4-BE49-F238E27FC236}">
                  <a16:creationId xmlns:a16="http://schemas.microsoft.com/office/drawing/2014/main" id="{CFFA3A35-B047-4A84-8A9F-1D738996A8D5}"/>
                </a:ext>
              </a:extLst>
            </p:cNvPr>
            <p:cNvCxnSpPr>
              <a:cxnSpLocks noChangeShapeType="1"/>
              <a:stCxn id="51206" idx="3"/>
              <a:endCxn id="51207" idx="1"/>
            </p:cNvCxnSpPr>
            <p:nvPr/>
          </p:nvCxnSpPr>
          <p:spPr bwMode="auto">
            <a:xfrm>
              <a:off x="1565" y="2585"/>
              <a:ext cx="5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09" name="Text Box 7">
              <a:extLst>
                <a:ext uri="{FF2B5EF4-FFF2-40B4-BE49-F238E27FC236}">
                  <a16:creationId xmlns:a16="http://schemas.microsoft.com/office/drawing/2014/main" id="{1EB95191-0957-42FC-80A5-1E3637A53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1571"/>
              <a:ext cx="2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2800" i="1">
                  <a:latin typeface="Times" panose="02020603050405020304" pitchFamily="18" charset="0"/>
                </a:rPr>
                <a:t>x</a:t>
              </a:r>
              <a:r>
                <a:rPr lang="de-DE" altLang="en-US" sz="2800" baseline="-25000">
                  <a:latin typeface="Times" panose="02020603050405020304" pitchFamily="18" charset="0"/>
                </a:rPr>
                <a:t>1</a:t>
              </a:r>
            </a:p>
          </p:txBody>
        </p:sp>
        <p:cxnSp>
          <p:nvCxnSpPr>
            <p:cNvPr id="51210" name="AutoShape 8">
              <a:extLst>
                <a:ext uri="{FF2B5EF4-FFF2-40B4-BE49-F238E27FC236}">
                  <a16:creationId xmlns:a16="http://schemas.microsoft.com/office/drawing/2014/main" id="{DF3F4E08-010B-4A8D-BB3F-48F078EDD4F4}"/>
                </a:ext>
              </a:extLst>
            </p:cNvPr>
            <p:cNvCxnSpPr>
              <a:cxnSpLocks noChangeShapeType="1"/>
              <a:stCxn id="51209" idx="2"/>
              <a:endCxn id="51206" idx="0"/>
            </p:cNvCxnSpPr>
            <p:nvPr/>
          </p:nvCxnSpPr>
          <p:spPr bwMode="auto">
            <a:xfrm>
              <a:off x="1271" y="1897"/>
              <a:ext cx="0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11" name="Text Box 9">
              <a:extLst>
                <a:ext uri="{FF2B5EF4-FFF2-40B4-BE49-F238E27FC236}">
                  <a16:creationId xmlns:a16="http://schemas.microsoft.com/office/drawing/2014/main" id="{366D0F1E-2251-4D2F-9A1B-831B4B045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" y="2243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2800" i="1">
                  <a:latin typeface="Times" panose="02020603050405020304" pitchFamily="18" charset="0"/>
                </a:rPr>
                <a:t>h</a:t>
              </a:r>
              <a:r>
                <a:rPr lang="de-DE" altLang="en-US" sz="2800" baseline="-25000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51212" name="Text Box 10">
              <a:extLst>
                <a:ext uri="{FF2B5EF4-FFF2-40B4-BE49-F238E27FC236}">
                  <a16:creationId xmlns:a16="http://schemas.microsoft.com/office/drawing/2014/main" id="{3A8F24BF-7E83-44C0-AC8B-DC6F3F756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2243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2800" i="1">
                  <a:latin typeface="Times" panose="02020603050405020304" pitchFamily="18" charset="0"/>
                </a:rPr>
                <a:t>h</a:t>
              </a:r>
              <a:r>
                <a:rPr lang="de-DE" altLang="en-US" sz="2800" baseline="-25000">
                  <a:latin typeface="Times" panose="02020603050405020304" pitchFamily="18" charset="0"/>
                </a:rPr>
                <a:t>1</a:t>
              </a:r>
            </a:p>
          </p:txBody>
        </p:sp>
        <p:cxnSp>
          <p:nvCxnSpPr>
            <p:cNvPr id="51213" name="AutoShape 11">
              <a:extLst>
                <a:ext uri="{FF2B5EF4-FFF2-40B4-BE49-F238E27FC236}">
                  <a16:creationId xmlns:a16="http://schemas.microsoft.com/office/drawing/2014/main" id="{195B39D1-D626-441E-BA74-976B91CC78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" y="2585"/>
              <a:ext cx="5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14" name="Text Box 12">
              <a:extLst>
                <a:ext uri="{FF2B5EF4-FFF2-40B4-BE49-F238E27FC236}">
                  <a16:creationId xmlns:a16="http://schemas.microsoft.com/office/drawing/2014/main" id="{ED32DF0C-306E-489B-9BE7-B1F1747E8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1572"/>
              <a:ext cx="2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2800" i="1">
                  <a:latin typeface="Times" panose="02020603050405020304" pitchFamily="18" charset="0"/>
                </a:rPr>
                <a:t>x</a:t>
              </a:r>
              <a:r>
                <a:rPr lang="de-DE" altLang="en-US" sz="2800" baseline="-25000">
                  <a:latin typeface="Times" panose="02020603050405020304" pitchFamily="18" charset="0"/>
                </a:rPr>
                <a:t>2</a:t>
              </a:r>
            </a:p>
          </p:txBody>
        </p:sp>
        <p:cxnSp>
          <p:nvCxnSpPr>
            <p:cNvPr id="51215" name="AutoShape 13">
              <a:extLst>
                <a:ext uri="{FF2B5EF4-FFF2-40B4-BE49-F238E27FC236}">
                  <a16:creationId xmlns:a16="http://schemas.microsoft.com/office/drawing/2014/main" id="{1552FA77-3962-49BF-B96C-22F7113ABCD2}"/>
                </a:ext>
              </a:extLst>
            </p:cNvPr>
            <p:cNvCxnSpPr>
              <a:cxnSpLocks noChangeShapeType="1"/>
              <a:stCxn id="51214" idx="2"/>
            </p:cNvCxnSpPr>
            <p:nvPr/>
          </p:nvCxnSpPr>
          <p:spPr bwMode="auto">
            <a:xfrm>
              <a:off x="2406" y="1898"/>
              <a:ext cx="0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6" name="AutoShape 14">
              <a:extLst>
                <a:ext uri="{FF2B5EF4-FFF2-40B4-BE49-F238E27FC236}">
                  <a16:creationId xmlns:a16="http://schemas.microsoft.com/office/drawing/2014/main" id="{A3893896-CDFA-4CB0-B8BE-5C7A36A14D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0" y="2585"/>
              <a:ext cx="5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17" name="Text Box 15">
              <a:extLst>
                <a:ext uri="{FF2B5EF4-FFF2-40B4-BE49-F238E27FC236}">
                  <a16:creationId xmlns:a16="http://schemas.microsoft.com/office/drawing/2014/main" id="{AE8CBAF2-A19F-4A96-93C9-A6E9E1A6F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243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2800" i="1">
                  <a:latin typeface="Times" panose="02020603050405020304" pitchFamily="18" charset="0"/>
                </a:rPr>
                <a:t>h</a:t>
              </a:r>
              <a:r>
                <a:rPr lang="de-DE" altLang="en-US" sz="2800" baseline="-25000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51218" name="Rectangle 16">
              <a:extLst>
                <a:ext uri="{FF2B5EF4-FFF2-40B4-BE49-F238E27FC236}">
                  <a16:creationId xmlns:a16="http://schemas.microsoft.com/office/drawing/2014/main" id="{B5FAA8A2-2CA9-4398-8F52-1A940ED89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297"/>
              <a:ext cx="589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2800" i="1">
                  <a:latin typeface="Times" panose="02020603050405020304" pitchFamily="18" charset="0"/>
                </a:rPr>
                <a:t>f</a:t>
              </a:r>
            </a:p>
          </p:txBody>
        </p:sp>
        <p:cxnSp>
          <p:nvCxnSpPr>
            <p:cNvPr id="51219" name="AutoShape 17">
              <a:extLst>
                <a:ext uri="{FF2B5EF4-FFF2-40B4-BE49-F238E27FC236}">
                  <a16:creationId xmlns:a16="http://schemas.microsoft.com/office/drawing/2014/main" id="{A3952726-0551-4758-9E6E-AA795BFA74B6}"/>
                </a:ext>
              </a:extLst>
            </p:cNvPr>
            <p:cNvCxnSpPr>
              <a:cxnSpLocks noChangeShapeType="1"/>
              <a:endCxn id="51218" idx="1"/>
            </p:cNvCxnSpPr>
            <p:nvPr/>
          </p:nvCxnSpPr>
          <p:spPr bwMode="auto">
            <a:xfrm>
              <a:off x="3607" y="2585"/>
              <a:ext cx="5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20" name="Text Box 18">
              <a:extLst>
                <a:ext uri="{FF2B5EF4-FFF2-40B4-BE49-F238E27FC236}">
                  <a16:creationId xmlns:a16="http://schemas.microsoft.com/office/drawing/2014/main" id="{2B32D4AB-1092-48EC-A8A2-7C5DC93FB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243"/>
              <a:ext cx="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2800" i="1">
                  <a:latin typeface="Times" panose="02020603050405020304" pitchFamily="18" charset="0"/>
                </a:rPr>
                <a:t>h</a:t>
              </a:r>
              <a:r>
                <a:rPr lang="de-DE" altLang="en-US" sz="2800" i="1" baseline="-25000">
                  <a:latin typeface="Times" panose="02020603050405020304" pitchFamily="18" charset="0"/>
                </a:rPr>
                <a:t>m</a:t>
              </a:r>
              <a:r>
                <a:rPr lang="de-DE" altLang="en-US" sz="2800" baseline="-25000">
                  <a:latin typeface="Times" panose="02020603050405020304" pitchFamily="18" charset="0"/>
                </a:rPr>
                <a:t>-1</a:t>
              </a:r>
            </a:p>
          </p:txBody>
        </p:sp>
        <p:sp>
          <p:nvSpPr>
            <p:cNvPr id="51221" name="Text Box 19">
              <a:extLst>
                <a:ext uri="{FF2B5EF4-FFF2-40B4-BE49-F238E27FC236}">
                  <a16:creationId xmlns:a16="http://schemas.microsoft.com/office/drawing/2014/main" id="{2532C50A-399E-4246-9B31-D73943839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1" y="1572"/>
              <a:ext cx="3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2800" i="1">
                  <a:latin typeface="Times" panose="02020603050405020304" pitchFamily="18" charset="0"/>
                </a:rPr>
                <a:t>x</a:t>
              </a:r>
              <a:r>
                <a:rPr lang="de-DE" altLang="en-US" sz="2800" i="1" baseline="-25000">
                  <a:latin typeface="Times" panose="02020603050405020304" pitchFamily="18" charset="0"/>
                </a:rPr>
                <a:t>m</a:t>
              </a:r>
            </a:p>
          </p:txBody>
        </p:sp>
        <p:cxnSp>
          <p:nvCxnSpPr>
            <p:cNvPr id="51222" name="AutoShape 20">
              <a:extLst>
                <a:ext uri="{FF2B5EF4-FFF2-40B4-BE49-F238E27FC236}">
                  <a16:creationId xmlns:a16="http://schemas.microsoft.com/office/drawing/2014/main" id="{E672ACFA-882B-41E3-982A-ECCA4E928498}"/>
                </a:ext>
              </a:extLst>
            </p:cNvPr>
            <p:cNvCxnSpPr>
              <a:cxnSpLocks noChangeShapeType="1"/>
              <a:stCxn id="51221" idx="2"/>
            </p:cNvCxnSpPr>
            <p:nvPr/>
          </p:nvCxnSpPr>
          <p:spPr bwMode="auto">
            <a:xfrm>
              <a:off x="4469" y="1898"/>
              <a:ext cx="0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3" name="AutoShape 21">
              <a:extLst>
                <a:ext uri="{FF2B5EF4-FFF2-40B4-BE49-F238E27FC236}">
                  <a16:creationId xmlns:a16="http://schemas.microsoft.com/office/drawing/2014/main" id="{E91CA3D5-D782-4791-8519-E5E57F9D98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41" y="2585"/>
              <a:ext cx="54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24" name="Text Box 22">
              <a:extLst>
                <a:ext uri="{FF2B5EF4-FFF2-40B4-BE49-F238E27FC236}">
                  <a16:creationId xmlns:a16="http://schemas.microsoft.com/office/drawing/2014/main" id="{72EA3552-2B9B-4D90-A0A3-F18B053D0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2243"/>
              <a:ext cx="3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2800" i="1">
                  <a:latin typeface="Times" panose="02020603050405020304" pitchFamily="18" charset="0"/>
                </a:rPr>
                <a:t>h</a:t>
              </a:r>
              <a:r>
                <a:rPr lang="de-DE" altLang="en-US" sz="2800" i="1" baseline="-25000">
                  <a:latin typeface="Times" panose="02020603050405020304" pitchFamily="18" charset="0"/>
                </a:rPr>
                <a:t>m</a:t>
              </a:r>
            </a:p>
          </p:txBody>
        </p:sp>
        <p:sp>
          <p:nvSpPr>
            <p:cNvPr id="51225" name="Text Box 23">
              <a:extLst>
                <a:ext uri="{FF2B5EF4-FFF2-40B4-BE49-F238E27FC236}">
                  <a16:creationId xmlns:a16="http://schemas.microsoft.com/office/drawing/2014/main" id="{553ABB98-5501-44D8-859B-4C969321E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33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2800">
                  <a:latin typeface="Times" panose="02020603050405020304" pitchFamily="18" charset="0"/>
                </a:rPr>
                <a:t>…</a:t>
              </a:r>
            </a:p>
          </p:txBody>
        </p:sp>
      </p:grpSp>
      <p:sp>
        <p:nvSpPr>
          <p:cNvPr id="51204" name="AutoShape 24">
            <a:extLst>
              <a:ext uri="{FF2B5EF4-FFF2-40B4-BE49-F238E27FC236}">
                <a16:creationId xmlns:a16="http://schemas.microsoft.com/office/drawing/2014/main" id="{5CC645C3-D080-4E6E-AEAC-398AFCB1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292600"/>
            <a:ext cx="1441450" cy="1081088"/>
          </a:xfrm>
          <a:prstGeom prst="wedgeRoundRectCallout">
            <a:avLst>
              <a:gd name="adj1" fmla="val -40528"/>
              <a:gd name="adj2" fmla="val -15014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800"/>
              <a:t>initial value</a:t>
            </a:r>
          </a:p>
        </p:txBody>
      </p:sp>
      <p:sp>
        <p:nvSpPr>
          <p:cNvPr id="51205" name="AutoShape 25">
            <a:extLst>
              <a:ext uri="{FF2B5EF4-FFF2-40B4-BE49-F238E27FC236}">
                <a16:creationId xmlns:a16="http://schemas.microsoft.com/office/drawing/2014/main" id="{4CF378CE-0EA1-4AFE-B173-65351731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4292600"/>
            <a:ext cx="1657350" cy="792163"/>
          </a:xfrm>
          <a:prstGeom prst="wedgeRoundRectCallout">
            <a:avLst>
              <a:gd name="adj1" fmla="val 23278"/>
              <a:gd name="adj2" fmla="val -19408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800" i="1">
                <a:latin typeface="Times" panose="02020603050405020304" pitchFamily="18" charset="0"/>
              </a:rPr>
              <a:t>h</a:t>
            </a:r>
            <a:r>
              <a:rPr lang="de-DE" altLang="en-US" sz="2800" i="1" baseline="-25000">
                <a:latin typeface="Times" panose="02020603050405020304" pitchFamily="18" charset="0"/>
              </a:rPr>
              <a:t>m</a:t>
            </a:r>
            <a:r>
              <a:rPr lang="de-DE" altLang="en-US" sz="2800">
                <a:latin typeface="Times" panose="02020603050405020304" pitchFamily="18" charset="0"/>
              </a:rPr>
              <a:t>=</a:t>
            </a:r>
            <a:r>
              <a:rPr lang="de-DE" altLang="en-US" sz="2800" i="1">
                <a:latin typeface="Times" panose="02020603050405020304" pitchFamily="18" charset="0"/>
              </a:rPr>
              <a:t>h</a:t>
            </a:r>
            <a:r>
              <a:rPr lang="de-DE" altLang="en-US" sz="2800">
                <a:latin typeface="Times" panose="02020603050405020304" pitchFamily="18" charset="0"/>
              </a:rPr>
              <a:t>(</a:t>
            </a:r>
            <a:r>
              <a:rPr lang="de-DE" altLang="en-US" sz="2800" i="1">
                <a:latin typeface="Times" panose="02020603050405020304" pitchFamily="18" charset="0"/>
              </a:rPr>
              <a:t>x</a:t>
            </a:r>
            <a:r>
              <a:rPr lang="de-DE" altLang="en-US" sz="2800">
                <a:latin typeface="Times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BE42EF6-5F15-4779-9656-5382A4AC8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Message Authentication Codes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348576F-2088-4149-9A92-7027F5A5A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In communications, we cannot rely on secure storage to protect hash values.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Use secrets instead: compute a MAC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/>
              <a:t> from the message </a:t>
            </a:r>
            <a:r>
              <a:rPr lang="en-GB" altLang="en-US" sz="2400" i="1">
                <a:solidFill>
                  <a:srgbClr val="003399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/>
              <a:t> and a secret key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/>
              <a:t>.</a:t>
            </a:r>
            <a:endParaRPr lang="en-GB" altLang="en-US" sz="2400" i="1">
              <a:solidFill>
                <a:schemeClr val="accent2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To verify a message, receiver has to share the secret key used to  compute the MAC with the sender.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A MAC must have the compression and ease-of-computation property, and an additional </a:t>
            </a:r>
            <a:r>
              <a:rPr lang="en-GB" altLang="en-US" sz="2400">
                <a:solidFill>
                  <a:schemeClr val="accent2"/>
                </a:solidFill>
              </a:rPr>
              <a:t>computation resistance</a:t>
            </a:r>
            <a:r>
              <a:rPr lang="en-GB" altLang="en-US" sz="2400"/>
              <a:t> property: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For any fixed value of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000"/>
              <a:t> unknown to the adversary, given a set of values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0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,h</a:t>
            </a:r>
            <a:r>
              <a:rPr lang="en-GB" altLang="en-US" sz="20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0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))</a:t>
            </a:r>
            <a:r>
              <a:rPr lang="en-GB" altLang="en-US" sz="2000"/>
              <a:t>, it is computationally infeasible to compute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0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000"/>
              <a:t> for any new input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000"/>
              <a:t>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endParaRPr lang="en-GB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AE6B808-6A02-4877-866C-EEA9680B4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/>
              <a:t>HMAC (simplified)</a:t>
            </a:r>
            <a:endParaRPr lang="en-GB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DCD87E0-9632-49D9-97A3-D22448B21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52962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A MAC algorithm can be derived from a MDC algorithm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/>
              <a:t> using the HMAC construction: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For a given key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>
                <a:solidFill>
                  <a:srgbClr val="003399"/>
                </a:solidFill>
              </a:rPr>
              <a:t> </a:t>
            </a:r>
            <a:r>
              <a:rPr lang="en-GB" altLang="en-US" sz="2400"/>
              <a:t>and message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/>
              <a:t>, compute 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GB" altLang="en-US" sz="2400" i="1">
                <a:solidFill>
                  <a:srgbClr val="003366"/>
                </a:solidFill>
              </a:rPr>
              <a:t>		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HMAC(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= 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k||p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||</a:t>
            </a:r>
            <a:r>
              <a:rPr lang="en-GB" altLang="en-US" sz="2400" i="1">
                <a:solidFill>
                  <a:srgbClr val="CC0000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rgbClr val="CC0000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rgbClr val="CC0000"/>
                </a:solidFill>
                <a:latin typeface="Times" panose="02020603050405020304" pitchFamily="18" charset="0"/>
              </a:rPr>
              <a:t>k||p</a:t>
            </a:r>
            <a:r>
              <a:rPr lang="en-GB" altLang="en-US" sz="2400" i="1" baseline="-25000">
                <a:solidFill>
                  <a:srgbClr val="CC0000"/>
                </a:solidFill>
                <a:latin typeface="Times" panose="02020603050405020304" pitchFamily="18" charset="0"/>
              </a:rPr>
              <a:t>2</a:t>
            </a:r>
            <a:r>
              <a:rPr lang="en-GB" altLang="en-US" sz="2400" i="1">
                <a:solidFill>
                  <a:srgbClr val="CC0000"/>
                </a:solidFill>
                <a:latin typeface="Times" panose="02020603050405020304" pitchFamily="18" charset="0"/>
              </a:rPr>
              <a:t>||x</a:t>
            </a:r>
            <a:r>
              <a:rPr lang="en-GB" altLang="en-US" sz="2400">
                <a:solidFill>
                  <a:srgbClr val="CC0000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>
                <a:latin typeface="Times" panose="02020603050405020304" pitchFamily="18" charset="0"/>
              </a:rPr>
              <a:t> 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GB" altLang="en-US" sz="2400"/>
              <a:t>	where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/>
              <a:t> and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2</a:t>
            </a:r>
            <a:r>
              <a:rPr lang="en-GB" altLang="en-US" sz="2400">
                <a:solidFill>
                  <a:srgbClr val="003399"/>
                </a:solidFill>
              </a:rPr>
              <a:t> </a:t>
            </a:r>
            <a:r>
              <a:rPr lang="en-GB" altLang="en-US" sz="2400"/>
              <a:t>are bit strings (padding) that extend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/>
              <a:t> to a full block length of the compression function used in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 i="1"/>
              <a:t>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Details of HMAC specified in RFC 2104.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F694455-2F2F-4657-AD85-3D5B8A9C1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Frequently </a:t>
            </a:r>
            <a:r>
              <a:rPr lang="en-US" altLang="en-US" sz="3800" dirty="0"/>
              <a:t>Used</a:t>
            </a:r>
            <a:r>
              <a:rPr lang="en-US" altLang="en-US" dirty="0"/>
              <a:t> Hash Functions</a:t>
            </a:r>
            <a:endParaRPr lang="en-GB" altLang="en-US" dirty="0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328E44D-D104-4C3F-8DFE-10F6C5F5A7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MD4</a:t>
            </a:r>
            <a:r>
              <a:rPr lang="en-GB" altLang="en-US" sz="2400"/>
              <a:t>: weak, it is computationally feasible to find meaningful collisions. 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MD5</a:t>
            </a:r>
            <a:r>
              <a:rPr lang="en-GB" altLang="en-US" sz="2400"/>
              <a:t>: standard choice in Internet protocols, so broken and no longer recommended.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Secure Hash Algorithm (</a:t>
            </a:r>
            <a:r>
              <a:rPr lang="en-GB" altLang="en-US" sz="2400">
                <a:solidFill>
                  <a:schemeClr val="accent2"/>
                </a:solidFill>
              </a:rPr>
              <a:t>SHA-1</a:t>
            </a:r>
            <a:r>
              <a:rPr lang="en-GB" altLang="en-US" sz="2400"/>
              <a:t>): designed to operate with the US  Digital Signature Standard (DSA); 160-bit hash value; collision attacks reported.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RIPEMD-160</a:t>
            </a:r>
            <a:r>
              <a:rPr lang="en-GB" altLang="en-US" sz="2400"/>
              <a:t>: hash function frequently used by European cryptographic service providers.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SHA-256</a:t>
            </a:r>
            <a:r>
              <a:rPr lang="en-GB" altLang="en-US" sz="2400"/>
              <a:t>: when longer hash values are advisable.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D419140-F6D7-4371-BE15-30B75AFC3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02550" cy="703263"/>
          </a:xfrm>
        </p:spPr>
        <p:txBody>
          <a:bodyPr/>
          <a:lstStyle/>
          <a:p>
            <a:pPr eaLnBrk="1" hangingPunct="1"/>
            <a:r>
              <a:rPr lang="en-GB" altLang="en-US"/>
              <a:t>Origins of Cryptography</a:t>
            </a:r>
          </a:p>
        </p:txBody>
      </p:sp>
      <p:grpSp>
        <p:nvGrpSpPr>
          <p:cNvPr id="18435" name="Group 10">
            <a:extLst>
              <a:ext uri="{FF2B5EF4-FFF2-40B4-BE49-F238E27FC236}">
                <a16:creationId xmlns:a16="http://schemas.microsoft.com/office/drawing/2014/main" id="{CD7B47EC-FB48-4492-A67C-C73744A9A9C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773238"/>
            <a:ext cx="7126288" cy="3470275"/>
            <a:chOff x="576" y="1376"/>
            <a:chExt cx="4489" cy="2186"/>
          </a:xfrm>
        </p:grpSpPr>
        <p:pic>
          <p:nvPicPr>
            <p:cNvPr id="18436" name="Picture 3" descr="j0095003">
              <a:extLst>
                <a:ext uri="{FF2B5EF4-FFF2-40B4-BE49-F238E27FC236}">
                  <a16:creationId xmlns:a16="http://schemas.microsoft.com/office/drawing/2014/main" id="{20FD9164-3B0C-4C25-8E3B-7F91A8A84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2256"/>
              <a:ext cx="1872" cy="1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7" name="Picture 4" descr="j0095003">
              <a:extLst>
                <a:ext uri="{FF2B5EF4-FFF2-40B4-BE49-F238E27FC236}">
                  <a16:creationId xmlns:a16="http://schemas.microsoft.com/office/drawing/2014/main" id="{872A4325-7BD8-410A-8C20-983CB704E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536"/>
              <a:ext cx="1392" cy="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8" name="Text Box 5">
              <a:extLst>
                <a:ext uri="{FF2B5EF4-FFF2-40B4-BE49-F238E27FC236}">
                  <a16:creationId xmlns:a16="http://schemas.microsoft.com/office/drawing/2014/main" id="{C8C5E948-A388-4D8D-A25F-18D57D2FD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7772">
              <a:off x="816" y="1920"/>
              <a:ext cx="3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200">
                  <a:solidFill>
                    <a:schemeClr val="bg1"/>
                  </a:solidFill>
                </a:rPr>
                <a:t>Alice</a:t>
              </a:r>
            </a:p>
          </p:txBody>
        </p:sp>
        <p:sp>
          <p:nvSpPr>
            <p:cNvPr id="18439" name="Text Box 6">
              <a:extLst>
                <a:ext uri="{FF2B5EF4-FFF2-40B4-BE49-F238E27FC236}">
                  <a16:creationId xmlns:a16="http://schemas.microsoft.com/office/drawing/2014/main" id="{F6F73240-0608-41F7-B5B4-278AD757F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15179">
              <a:off x="3408" y="2736"/>
              <a:ext cx="3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600">
                  <a:solidFill>
                    <a:schemeClr val="bg1"/>
                  </a:solidFill>
                </a:rPr>
                <a:t>Bob</a:t>
              </a:r>
            </a:p>
          </p:txBody>
        </p:sp>
        <p:sp>
          <p:nvSpPr>
            <p:cNvPr id="18440" name="Text Box 7">
              <a:extLst>
                <a:ext uri="{FF2B5EF4-FFF2-40B4-BE49-F238E27FC236}">
                  <a16:creationId xmlns:a16="http://schemas.microsoft.com/office/drawing/2014/main" id="{4A779106-29C5-4191-9D79-D9A25499D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928"/>
              <a:ext cx="188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Two secure end systems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communicate over an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insecure channel</a:t>
              </a:r>
            </a:p>
          </p:txBody>
        </p:sp>
        <p:pic>
          <p:nvPicPr>
            <p:cNvPr id="18441" name="Picture 8" descr="tn00508_">
              <a:extLst>
                <a:ext uri="{FF2B5EF4-FFF2-40B4-BE49-F238E27FC236}">
                  <a16:creationId xmlns:a16="http://schemas.microsoft.com/office/drawing/2014/main" id="{F2641633-4D6C-4D09-AF9C-DE12905ACF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440"/>
              <a:ext cx="918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" name="Text Box 9">
              <a:extLst>
                <a:ext uri="{FF2B5EF4-FFF2-40B4-BE49-F238E27FC236}">
                  <a16:creationId xmlns:a16="http://schemas.microsoft.com/office/drawing/2014/main" id="{BDACA1F0-C5BE-42B8-8AD9-2EC81995D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1376"/>
              <a:ext cx="1317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The enemy is an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outsider listening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to traffic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5EB93B7-B751-4169-8144-59292310C6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/>
              <a:t>Digital signatures</a:t>
            </a:r>
            <a:endParaRPr lang="de-DE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CF0CD3D-EEA1-4E0F-BB76-3B0D7C95F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/>
              <a:t>Digital Signature Mechanisms</a:t>
            </a:r>
            <a:endParaRPr lang="en-GB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94C538E-AE29-44CA-916D-1625ECCE78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sz="2400"/>
              <a:t>A MAC cannot be used as evidence that should be verified by a third party.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/>
              <a:t>Digital signatures used for non-repudiation, data origin authentication and data integrity services, and in some authentication exchange mechanisms.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/>
              <a:t>Digital signature mechanisms have three components: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sz="2000"/>
              <a:t>key generation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sz="2000"/>
              <a:t>signing procedure (private)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sz="2000"/>
              <a:t>verification procedure (public)</a:t>
            </a:r>
            <a:endParaRPr lang="en-GB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95F92E7-EF00-465E-B117-6DCBDF2BF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5113"/>
            <a:ext cx="6696075" cy="792162"/>
          </a:xfrm>
        </p:spPr>
        <p:txBody>
          <a:bodyPr/>
          <a:lstStyle/>
          <a:p>
            <a:pPr eaLnBrk="1" hangingPunct="1"/>
            <a:r>
              <a:rPr lang="en-GB" altLang="en-US"/>
              <a:t>Digital Signatures</a:t>
            </a:r>
          </a:p>
        </p:txBody>
      </p:sp>
      <p:grpSp>
        <p:nvGrpSpPr>
          <p:cNvPr id="58371" name="Group 3">
            <a:extLst>
              <a:ext uri="{FF2B5EF4-FFF2-40B4-BE49-F238E27FC236}">
                <a16:creationId xmlns:a16="http://schemas.microsoft.com/office/drawing/2014/main" id="{E77CBD77-1E74-49AE-AD6F-E8DEB2F0806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28800"/>
            <a:ext cx="7559675" cy="3702050"/>
            <a:chOff x="432" y="1152"/>
            <a:chExt cx="4762" cy="2332"/>
          </a:xfrm>
        </p:grpSpPr>
        <p:sp>
          <p:nvSpPr>
            <p:cNvPr id="58372" name="AutoShape 4">
              <a:extLst>
                <a:ext uri="{FF2B5EF4-FFF2-40B4-BE49-F238E27FC236}">
                  <a16:creationId xmlns:a16="http://schemas.microsoft.com/office/drawing/2014/main" id="{E13B687F-4E24-4B02-9FBC-A4B664769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4000"/>
                <a:t>A</a:t>
              </a:r>
            </a:p>
          </p:txBody>
        </p:sp>
        <p:sp>
          <p:nvSpPr>
            <p:cNvPr id="58373" name="Text Box 5">
              <a:extLst>
                <a:ext uri="{FF2B5EF4-FFF2-40B4-BE49-F238E27FC236}">
                  <a16:creationId xmlns:a16="http://schemas.microsoft.com/office/drawing/2014/main" id="{66798EE7-E770-4403-8B55-F472F6FA6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832"/>
              <a:ext cx="4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sign</a:t>
              </a:r>
            </a:p>
          </p:txBody>
        </p:sp>
        <p:pic>
          <p:nvPicPr>
            <p:cNvPr id="58374" name="Picture 6">
              <a:extLst>
                <a:ext uri="{FF2B5EF4-FFF2-40B4-BE49-F238E27FC236}">
                  <a16:creationId xmlns:a16="http://schemas.microsoft.com/office/drawing/2014/main" id="{633FAF86-B729-4F3E-B36B-F37DFF20A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028"/>
              <a:ext cx="720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75" name="AutoShape 7">
              <a:extLst>
                <a:ext uri="{FF2B5EF4-FFF2-40B4-BE49-F238E27FC236}">
                  <a16:creationId xmlns:a16="http://schemas.microsoft.com/office/drawing/2014/main" id="{F5A4249E-E833-46E1-B650-22AFFD24B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4000"/>
                <a:t>B</a:t>
              </a:r>
            </a:p>
          </p:txBody>
        </p:sp>
        <p:sp>
          <p:nvSpPr>
            <p:cNvPr id="58376" name="Text Box 8">
              <a:extLst>
                <a:ext uri="{FF2B5EF4-FFF2-40B4-BE49-F238E27FC236}">
                  <a16:creationId xmlns:a16="http://schemas.microsoft.com/office/drawing/2014/main" id="{606C4F66-D46F-4960-B3BF-CC512A84B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3" y="283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verify</a:t>
              </a:r>
            </a:p>
          </p:txBody>
        </p:sp>
        <p:sp>
          <p:nvSpPr>
            <p:cNvPr id="58377" name="Line 9">
              <a:extLst>
                <a:ext uri="{FF2B5EF4-FFF2-40B4-BE49-F238E27FC236}">
                  <a16:creationId xmlns:a16="http://schemas.microsoft.com/office/drawing/2014/main" id="{53D1E448-C8EA-4285-B97D-9C9A1E350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Line 10">
              <a:extLst>
                <a:ext uri="{FF2B5EF4-FFF2-40B4-BE49-F238E27FC236}">
                  <a16:creationId xmlns:a16="http://schemas.microsoft.com/office/drawing/2014/main" id="{35FF45CE-A403-48BD-BCF0-80A519C93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9" name="Line 11">
              <a:extLst>
                <a:ext uri="{FF2B5EF4-FFF2-40B4-BE49-F238E27FC236}">
                  <a16:creationId xmlns:a16="http://schemas.microsoft.com/office/drawing/2014/main" id="{7311C4F4-0524-41ED-A5DD-DD1F6B02B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0" name="Text Box 12">
              <a:extLst>
                <a:ext uri="{FF2B5EF4-FFF2-40B4-BE49-F238E27FC236}">
                  <a16:creationId xmlns:a16="http://schemas.microsoft.com/office/drawing/2014/main" id="{1A23BD16-CD6D-4295-8A4A-00373837D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76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document</a:t>
              </a:r>
            </a:p>
          </p:txBody>
        </p:sp>
        <p:sp>
          <p:nvSpPr>
            <p:cNvPr id="58381" name="Line 13">
              <a:extLst>
                <a:ext uri="{FF2B5EF4-FFF2-40B4-BE49-F238E27FC236}">
                  <a16:creationId xmlns:a16="http://schemas.microsoft.com/office/drawing/2014/main" id="{D2352FBA-93B0-49F7-B899-0ADFA2BBD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Line 14">
              <a:extLst>
                <a:ext uri="{FF2B5EF4-FFF2-40B4-BE49-F238E27FC236}">
                  <a16:creationId xmlns:a16="http://schemas.microsoft.com/office/drawing/2014/main" id="{7CA271E9-1B4B-457F-AE72-EACF4B57F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8383" name="Picture 15">
              <a:extLst>
                <a:ext uri="{FF2B5EF4-FFF2-40B4-BE49-F238E27FC236}">
                  <a16:creationId xmlns:a16="http://schemas.microsoft.com/office/drawing/2014/main" id="{69B6FDA6-D3EB-4E0E-972F-3E26DBE124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152"/>
              <a:ext cx="816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84" name="Picture 16">
              <a:extLst>
                <a:ext uri="{FF2B5EF4-FFF2-40B4-BE49-F238E27FC236}">
                  <a16:creationId xmlns:a16="http://schemas.microsoft.com/office/drawing/2014/main" id="{5AF16E45-54D0-499F-B0A6-B3F301124D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344"/>
              <a:ext cx="7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85" name="Picture 17">
              <a:extLst>
                <a:ext uri="{FF2B5EF4-FFF2-40B4-BE49-F238E27FC236}">
                  <a16:creationId xmlns:a16="http://schemas.microsoft.com/office/drawing/2014/main" id="{7FBFC5D9-7F04-49D7-96AC-574B96208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488"/>
              <a:ext cx="720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386" name="Group 18">
              <a:extLst>
                <a:ext uri="{FF2B5EF4-FFF2-40B4-BE49-F238E27FC236}">
                  <a16:creationId xmlns:a16="http://schemas.microsoft.com/office/drawing/2014/main" id="{33DFC908-F498-42E1-BE94-74DD1535F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064"/>
              <a:ext cx="369" cy="551"/>
              <a:chOff x="2431" y="2697"/>
              <a:chExt cx="492" cy="738"/>
            </a:xfrm>
          </p:grpSpPr>
          <p:sp>
            <p:nvSpPr>
              <p:cNvPr id="58389" name="Freeform 19">
                <a:extLst>
                  <a:ext uri="{FF2B5EF4-FFF2-40B4-BE49-F238E27FC236}">
                    <a16:creationId xmlns:a16="http://schemas.microsoft.com/office/drawing/2014/main" id="{C84D0C50-0B6A-49C9-91D5-88BF64C9D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1" y="2891"/>
                <a:ext cx="492" cy="544"/>
              </a:xfrm>
              <a:custGeom>
                <a:avLst/>
                <a:gdLst>
                  <a:gd name="T0" fmla="*/ 170 w 985"/>
                  <a:gd name="T1" fmla="*/ 28 h 1088"/>
                  <a:gd name="T2" fmla="*/ 121 w 985"/>
                  <a:gd name="T3" fmla="*/ 211 h 1088"/>
                  <a:gd name="T4" fmla="*/ 65 w 985"/>
                  <a:gd name="T5" fmla="*/ 366 h 1088"/>
                  <a:gd name="T6" fmla="*/ 0 w 985"/>
                  <a:gd name="T7" fmla="*/ 544 h 1088"/>
                  <a:gd name="T8" fmla="*/ 55 w 985"/>
                  <a:gd name="T9" fmla="*/ 509 h 1088"/>
                  <a:gd name="T10" fmla="*/ 118 w 985"/>
                  <a:gd name="T11" fmla="*/ 469 h 1088"/>
                  <a:gd name="T12" fmla="*/ 153 w 985"/>
                  <a:gd name="T13" fmla="*/ 451 h 1088"/>
                  <a:gd name="T14" fmla="*/ 181 w 985"/>
                  <a:gd name="T15" fmla="*/ 439 h 1088"/>
                  <a:gd name="T16" fmla="*/ 209 w 985"/>
                  <a:gd name="T17" fmla="*/ 432 h 1088"/>
                  <a:gd name="T18" fmla="*/ 234 w 985"/>
                  <a:gd name="T19" fmla="*/ 429 h 1088"/>
                  <a:gd name="T20" fmla="*/ 271 w 985"/>
                  <a:gd name="T21" fmla="*/ 422 h 1088"/>
                  <a:gd name="T22" fmla="*/ 248 w 985"/>
                  <a:gd name="T23" fmla="*/ 363 h 1088"/>
                  <a:gd name="T24" fmla="*/ 276 w 985"/>
                  <a:gd name="T25" fmla="*/ 359 h 1088"/>
                  <a:gd name="T26" fmla="*/ 310 w 985"/>
                  <a:gd name="T27" fmla="*/ 366 h 1088"/>
                  <a:gd name="T28" fmla="*/ 343 w 985"/>
                  <a:gd name="T29" fmla="*/ 383 h 1088"/>
                  <a:gd name="T30" fmla="*/ 369 w 985"/>
                  <a:gd name="T31" fmla="*/ 399 h 1088"/>
                  <a:gd name="T32" fmla="*/ 391 w 985"/>
                  <a:gd name="T33" fmla="*/ 417 h 1088"/>
                  <a:gd name="T34" fmla="*/ 414 w 985"/>
                  <a:gd name="T35" fmla="*/ 436 h 1088"/>
                  <a:gd name="T36" fmla="*/ 450 w 985"/>
                  <a:gd name="T37" fmla="*/ 469 h 1088"/>
                  <a:gd name="T38" fmla="*/ 492 w 985"/>
                  <a:gd name="T39" fmla="*/ 502 h 1088"/>
                  <a:gd name="T40" fmla="*/ 483 w 985"/>
                  <a:gd name="T41" fmla="*/ 386 h 1088"/>
                  <a:gd name="T42" fmla="*/ 461 w 985"/>
                  <a:gd name="T43" fmla="*/ 293 h 1088"/>
                  <a:gd name="T44" fmla="*/ 437 w 985"/>
                  <a:gd name="T45" fmla="*/ 186 h 1088"/>
                  <a:gd name="T46" fmla="*/ 418 w 985"/>
                  <a:gd name="T47" fmla="*/ 107 h 1088"/>
                  <a:gd name="T48" fmla="*/ 405 w 985"/>
                  <a:gd name="T49" fmla="*/ 45 h 1088"/>
                  <a:gd name="T50" fmla="*/ 399 w 985"/>
                  <a:gd name="T51" fmla="*/ 0 h 1088"/>
                  <a:gd name="T52" fmla="*/ 170 w 985"/>
                  <a:gd name="T53" fmla="*/ 28 h 108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985"/>
                  <a:gd name="T82" fmla="*/ 0 h 1088"/>
                  <a:gd name="T83" fmla="*/ 985 w 985"/>
                  <a:gd name="T84" fmla="*/ 1088 h 108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985" h="1088">
                    <a:moveTo>
                      <a:pt x="340" y="56"/>
                    </a:moveTo>
                    <a:lnTo>
                      <a:pt x="243" y="421"/>
                    </a:lnTo>
                    <a:lnTo>
                      <a:pt x="130" y="732"/>
                    </a:lnTo>
                    <a:lnTo>
                      <a:pt x="0" y="1088"/>
                    </a:lnTo>
                    <a:lnTo>
                      <a:pt x="110" y="1018"/>
                    </a:lnTo>
                    <a:lnTo>
                      <a:pt x="236" y="938"/>
                    </a:lnTo>
                    <a:lnTo>
                      <a:pt x="306" y="901"/>
                    </a:lnTo>
                    <a:lnTo>
                      <a:pt x="362" y="877"/>
                    </a:lnTo>
                    <a:lnTo>
                      <a:pt x="418" y="864"/>
                    </a:lnTo>
                    <a:lnTo>
                      <a:pt x="469" y="858"/>
                    </a:lnTo>
                    <a:lnTo>
                      <a:pt x="542" y="843"/>
                    </a:lnTo>
                    <a:lnTo>
                      <a:pt x="497" y="725"/>
                    </a:lnTo>
                    <a:lnTo>
                      <a:pt x="553" y="717"/>
                    </a:lnTo>
                    <a:lnTo>
                      <a:pt x="620" y="732"/>
                    </a:lnTo>
                    <a:lnTo>
                      <a:pt x="686" y="766"/>
                    </a:lnTo>
                    <a:lnTo>
                      <a:pt x="738" y="797"/>
                    </a:lnTo>
                    <a:lnTo>
                      <a:pt x="783" y="834"/>
                    </a:lnTo>
                    <a:lnTo>
                      <a:pt x="829" y="871"/>
                    </a:lnTo>
                    <a:lnTo>
                      <a:pt x="901" y="938"/>
                    </a:lnTo>
                    <a:lnTo>
                      <a:pt x="985" y="1003"/>
                    </a:lnTo>
                    <a:lnTo>
                      <a:pt x="966" y="771"/>
                    </a:lnTo>
                    <a:lnTo>
                      <a:pt x="922" y="586"/>
                    </a:lnTo>
                    <a:lnTo>
                      <a:pt x="875" y="371"/>
                    </a:lnTo>
                    <a:lnTo>
                      <a:pt x="837" y="213"/>
                    </a:lnTo>
                    <a:lnTo>
                      <a:pt x="811" y="89"/>
                    </a:lnTo>
                    <a:lnTo>
                      <a:pt x="799" y="0"/>
                    </a:lnTo>
                    <a:lnTo>
                      <a:pt x="340" y="56"/>
                    </a:lnTo>
                    <a:close/>
                  </a:path>
                </a:pathLst>
              </a:custGeom>
              <a:solidFill>
                <a:srgbClr val="FF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0" name="Oval 20">
                <a:extLst>
                  <a:ext uri="{FF2B5EF4-FFF2-40B4-BE49-F238E27FC236}">
                    <a16:creationId xmlns:a16="http://schemas.microsoft.com/office/drawing/2014/main" id="{0D544237-59F7-46DE-B90A-79F6695ED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2697"/>
                <a:ext cx="300" cy="286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800">
                  <a:latin typeface="Times" panose="02020603050405020304" pitchFamily="18" charset="0"/>
                </a:endParaRPr>
              </a:p>
            </p:txBody>
          </p:sp>
          <p:sp>
            <p:nvSpPr>
              <p:cNvPr id="58391" name="Freeform 21">
                <a:extLst>
                  <a:ext uri="{FF2B5EF4-FFF2-40B4-BE49-F238E27FC236}">
                    <a16:creationId xmlns:a16="http://schemas.microsoft.com/office/drawing/2014/main" id="{5E68B805-99D4-4D90-ABA2-5B3EEED1A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" y="2704"/>
                <a:ext cx="286" cy="277"/>
              </a:xfrm>
              <a:custGeom>
                <a:avLst/>
                <a:gdLst>
                  <a:gd name="T0" fmla="*/ 141 w 573"/>
                  <a:gd name="T1" fmla="*/ 0 h 555"/>
                  <a:gd name="T2" fmla="*/ 130 w 573"/>
                  <a:gd name="T3" fmla="*/ 51 h 555"/>
                  <a:gd name="T4" fmla="*/ 101 w 573"/>
                  <a:gd name="T5" fmla="*/ 6 h 555"/>
                  <a:gd name="T6" fmla="*/ 107 w 573"/>
                  <a:gd name="T7" fmla="*/ 56 h 555"/>
                  <a:gd name="T8" fmla="*/ 71 w 573"/>
                  <a:gd name="T9" fmla="*/ 19 h 555"/>
                  <a:gd name="T10" fmla="*/ 85 w 573"/>
                  <a:gd name="T11" fmla="*/ 68 h 555"/>
                  <a:gd name="T12" fmla="*/ 46 w 573"/>
                  <a:gd name="T13" fmla="*/ 38 h 555"/>
                  <a:gd name="T14" fmla="*/ 68 w 573"/>
                  <a:gd name="T15" fmla="*/ 84 h 555"/>
                  <a:gd name="T16" fmla="*/ 20 w 573"/>
                  <a:gd name="T17" fmla="*/ 67 h 555"/>
                  <a:gd name="T18" fmla="*/ 54 w 573"/>
                  <a:gd name="T19" fmla="*/ 105 h 555"/>
                  <a:gd name="T20" fmla="*/ 4 w 573"/>
                  <a:gd name="T21" fmla="*/ 99 h 555"/>
                  <a:gd name="T22" fmla="*/ 52 w 573"/>
                  <a:gd name="T23" fmla="*/ 124 h 555"/>
                  <a:gd name="T24" fmla="*/ 0 w 573"/>
                  <a:gd name="T25" fmla="*/ 137 h 555"/>
                  <a:gd name="T26" fmla="*/ 52 w 573"/>
                  <a:gd name="T27" fmla="*/ 149 h 555"/>
                  <a:gd name="T28" fmla="*/ 4 w 573"/>
                  <a:gd name="T29" fmla="*/ 171 h 555"/>
                  <a:gd name="T30" fmla="*/ 55 w 573"/>
                  <a:gd name="T31" fmla="*/ 172 h 555"/>
                  <a:gd name="T32" fmla="*/ 18 w 573"/>
                  <a:gd name="T33" fmla="*/ 208 h 555"/>
                  <a:gd name="T34" fmla="*/ 67 w 573"/>
                  <a:gd name="T35" fmla="*/ 193 h 555"/>
                  <a:gd name="T36" fmla="*/ 41 w 573"/>
                  <a:gd name="T37" fmla="*/ 235 h 555"/>
                  <a:gd name="T38" fmla="*/ 85 w 573"/>
                  <a:gd name="T39" fmla="*/ 210 h 555"/>
                  <a:gd name="T40" fmla="*/ 71 w 573"/>
                  <a:gd name="T41" fmla="*/ 258 h 555"/>
                  <a:gd name="T42" fmla="*/ 103 w 573"/>
                  <a:gd name="T43" fmla="*/ 223 h 555"/>
                  <a:gd name="T44" fmla="*/ 102 w 573"/>
                  <a:gd name="T45" fmla="*/ 272 h 555"/>
                  <a:gd name="T46" fmla="*/ 125 w 573"/>
                  <a:gd name="T47" fmla="*/ 227 h 555"/>
                  <a:gd name="T48" fmla="*/ 141 w 573"/>
                  <a:gd name="T49" fmla="*/ 277 h 555"/>
                  <a:gd name="T50" fmla="*/ 153 w 573"/>
                  <a:gd name="T51" fmla="*/ 229 h 555"/>
                  <a:gd name="T52" fmla="*/ 168 w 573"/>
                  <a:gd name="T53" fmla="*/ 274 h 555"/>
                  <a:gd name="T54" fmla="*/ 178 w 573"/>
                  <a:gd name="T55" fmla="*/ 224 h 555"/>
                  <a:gd name="T56" fmla="*/ 204 w 573"/>
                  <a:gd name="T57" fmla="*/ 263 h 555"/>
                  <a:gd name="T58" fmla="*/ 197 w 573"/>
                  <a:gd name="T59" fmla="*/ 213 h 555"/>
                  <a:gd name="T60" fmla="*/ 233 w 573"/>
                  <a:gd name="T61" fmla="*/ 242 h 555"/>
                  <a:gd name="T62" fmla="*/ 216 w 573"/>
                  <a:gd name="T63" fmla="*/ 196 h 555"/>
                  <a:gd name="T64" fmla="*/ 262 w 573"/>
                  <a:gd name="T65" fmla="*/ 212 h 555"/>
                  <a:gd name="T66" fmla="*/ 231 w 573"/>
                  <a:gd name="T67" fmla="*/ 176 h 555"/>
                  <a:gd name="T68" fmla="*/ 280 w 573"/>
                  <a:gd name="T69" fmla="*/ 175 h 555"/>
                  <a:gd name="T70" fmla="*/ 236 w 573"/>
                  <a:gd name="T71" fmla="*/ 155 h 555"/>
                  <a:gd name="T72" fmla="*/ 286 w 573"/>
                  <a:gd name="T73" fmla="*/ 137 h 555"/>
                  <a:gd name="T74" fmla="*/ 234 w 573"/>
                  <a:gd name="T75" fmla="*/ 125 h 555"/>
                  <a:gd name="T76" fmla="*/ 283 w 573"/>
                  <a:gd name="T77" fmla="*/ 106 h 555"/>
                  <a:gd name="T78" fmla="*/ 229 w 573"/>
                  <a:gd name="T79" fmla="*/ 103 h 555"/>
                  <a:gd name="T80" fmla="*/ 271 w 573"/>
                  <a:gd name="T81" fmla="*/ 75 h 555"/>
                  <a:gd name="T82" fmla="*/ 220 w 573"/>
                  <a:gd name="T83" fmla="*/ 82 h 555"/>
                  <a:gd name="T84" fmla="*/ 251 w 573"/>
                  <a:gd name="T85" fmla="*/ 45 h 555"/>
                  <a:gd name="T86" fmla="*/ 205 w 573"/>
                  <a:gd name="T87" fmla="*/ 67 h 555"/>
                  <a:gd name="T88" fmla="*/ 222 w 573"/>
                  <a:gd name="T89" fmla="*/ 25 h 555"/>
                  <a:gd name="T90" fmla="*/ 184 w 573"/>
                  <a:gd name="T91" fmla="*/ 56 h 555"/>
                  <a:gd name="T92" fmla="*/ 191 w 573"/>
                  <a:gd name="T93" fmla="*/ 8 h 555"/>
                  <a:gd name="T94" fmla="*/ 160 w 573"/>
                  <a:gd name="T95" fmla="*/ 48 h 555"/>
                  <a:gd name="T96" fmla="*/ 141 w 573"/>
                  <a:gd name="T97" fmla="*/ 0 h 55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73"/>
                  <a:gd name="T148" fmla="*/ 0 h 555"/>
                  <a:gd name="T149" fmla="*/ 573 w 573"/>
                  <a:gd name="T150" fmla="*/ 555 h 55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73" h="555">
                    <a:moveTo>
                      <a:pt x="282" y="0"/>
                    </a:moveTo>
                    <a:lnTo>
                      <a:pt x="261" y="102"/>
                    </a:lnTo>
                    <a:lnTo>
                      <a:pt x="202" y="13"/>
                    </a:lnTo>
                    <a:lnTo>
                      <a:pt x="215" y="112"/>
                    </a:lnTo>
                    <a:lnTo>
                      <a:pt x="143" y="38"/>
                    </a:lnTo>
                    <a:lnTo>
                      <a:pt x="171" y="136"/>
                    </a:lnTo>
                    <a:lnTo>
                      <a:pt x="93" y="76"/>
                    </a:lnTo>
                    <a:lnTo>
                      <a:pt x="137" y="169"/>
                    </a:lnTo>
                    <a:lnTo>
                      <a:pt x="41" y="134"/>
                    </a:lnTo>
                    <a:lnTo>
                      <a:pt x="109" y="210"/>
                    </a:lnTo>
                    <a:lnTo>
                      <a:pt x="9" y="199"/>
                    </a:lnTo>
                    <a:lnTo>
                      <a:pt x="104" y="249"/>
                    </a:lnTo>
                    <a:lnTo>
                      <a:pt x="0" y="275"/>
                    </a:lnTo>
                    <a:lnTo>
                      <a:pt x="104" y="299"/>
                    </a:lnTo>
                    <a:lnTo>
                      <a:pt x="9" y="343"/>
                    </a:lnTo>
                    <a:lnTo>
                      <a:pt x="111" y="345"/>
                    </a:lnTo>
                    <a:lnTo>
                      <a:pt x="37" y="416"/>
                    </a:lnTo>
                    <a:lnTo>
                      <a:pt x="135" y="386"/>
                    </a:lnTo>
                    <a:lnTo>
                      <a:pt x="82" y="471"/>
                    </a:lnTo>
                    <a:lnTo>
                      <a:pt x="171" y="421"/>
                    </a:lnTo>
                    <a:lnTo>
                      <a:pt x="143" y="516"/>
                    </a:lnTo>
                    <a:lnTo>
                      <a:pt x="206" y="447"/>
                    </a:lnTo>
                    <a:lnTo>
                      <a:pt x="204" y="545"/>
                    </a:lnTo>
                    <a:lnTo>
                      <a:pt x="250" y="455"/>
                    </a:lnTo>
                    <a:lnTo>
                      <a:pt x="282" y="555"/>
                    </a:lnTo>
                    <a:lnTo>
                      <a:pt x="306" y="458"/>
                    </a:lnTo>
                    <a:lnTo>
                      <a:pt x="337" y="549"/>
                    </a:lnTo>
                    <a:lnTo>
                      <a:pt x="356" y="449"/>
                    </a:lnTo>
                    <a:lnTo>
                      <a:pt x="408" y="527"/>
                    </a:lnTo>
                    <a:lnTo>
                      <a:pt x="395" y="427"/>
                    </a:lnTo>
                    <a:lnTo>
                      <a:pt x="467" y="484"/>
                    </a:lnTo>
                    <a:lnTo>
                      <a:pt x="432" y="392"/>
                    </a:lnTo>
                    <a:lnTo>
                      <a:pt x="525" y="425"/>
                    </a:lnTo>
                    <a:lnTo>
                      <a:pt x="462" y="353"/>
                    </a:lnTo>
                    <a:lnTo>
                      <a:pt x="560" y="351"/>
                    </a:lnTo>
                    <a:lnTo>
                      <a:pt x="473" y="310"/>
                    </a:lnTo>
                    <a:lnTo>
                      <a:pt x="573" y="275"/>
                    </a:lnTo>
                    <a:lnTo>
                      <a:pt x="469" y="251"/>
                    </a:lnTo>
                    <a:lnTo>
                      <a:pt x="566" y="212"/>
                    </a:lnTo>
                    <a:lnTo>
                      <a:pt x="458" y="206"/>
                    </a:lnTo>
                    <a:lnTo>
                      <a:pt x="543" y="151"/>
                    </a:lnTo>
                    <a:lnTo>
                      <a:pt x="441" y="165"/>
                    </a:lnTo>
                    <a:lnTo>
                      <a:pt x="502" y="91"/>
                    </a:lnTo>
                    <a:lnTo>
                      <a:pt x="410" y="134"/>
                    </a:lnTo>
                    <a:lnTo>
                      <a:pt x="445" y="51"/>
                    </a:lnTo>
                    <a:lnTo>
                      <a:pt x="369" y="112"/>
                    </a:lnTo>
                    <a:lnTo>
                      <a:pt x="382" y="17"/>
                    </a:lnTo>
                    <a:lnTo>
                      <a:pt x="321" y="9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808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2" name="Oval 22">
                <a:extLst>
                  <a:ext uri="{FF2B5EF4-FFF2-40B4-BE49-F238E27FC236}">
                    <a16:creationId xmlns:a16="http://schemas.microsoft.com/office/drawing/2014/main" id="{709077AE-E17F-47BA-976A-A40DD99A2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2743"/>
                <a:ext cx="188" cy="195"/>
              </a:xfrm>
              <a:prstGeom prst="ellipse">
                <a:avLst/>
              </a:prstGeom>
              <a:solidFill>
                <a:srgbClr val="FFFF00"/>
              </a:solidFill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800">
                  <a:latin typeface="Times" panose="02020603050405020304" pitchFamily="18" charset="0"/>
                </a:endParaRPr>
              </a:p>
            </p:txBody>
          </p:sp>
          <p:sp>
            <p:nvSpPr>
              <p:cNvPr id="58393" name="Freeform 23">
                <a:extLst>
                  <a:ext uri="{FF2B5EF4-FFF2-40B4-BE49-F238E27FC236}">
                    <a16:creationId xmlns:a16="http://schemas.microsoft.com/office/drawing/2014/main" id="{AC539032-7423-49BF-BFA6-08707A554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6" y="2977"/>
                <a:ext cx="45" cy="297"/>
              </a:xfrm>
              <a:custGeom>
                <a:avLst/>
                <a:gdLst>
                  <a:gd name="T0" fmla="*/ 45 w 89"/>
                  <a:gd name="T1" fmla="*/ 273 h 595"/>
                  <a:gd name="T2" fmla="*/ 20 w 89"/>
                  <a:gd name="T3" fmla="*/ 285 h 595"/>
                  <a:gd name="T4" fmla="*/ 0 w 89"/>
                  <a:gd name="T5" fmla="*/ 297 h 595"/>
                  <a:gd name="T6" fmla="*/ 43 w 89"/>
                  <a:gd name="T7" fmla="*/ 0 h 595"/>
                  <a:gd name="T8" fmla="*/ 43 w 89"/>
                  <a:gd name="T9" fmla="*/ 0 h 5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595"/>
                  <a:gd name="T17" fmla="*/ 89 w 89"/>
                  <a:gd name="T18" fmla="*/ 595 h 5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595">
                    <a:moveTo>
                      <a:pt x="89" y="547"/>
                    </a:moveTo>
                    <a:lnTo>
                      <a:pt x="39" y="571"/>
                    </a:lnTo>
                    <a:lnTo>
                      <a:pt x="0" y="595"/>
                    </a:lnTo>
                    <a:lnTo>
                      <a:pt x="8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387" name="Text Box 24">
              <a:extLst>
                <a:ext uri="{FF2B5EF4-FFF2-40B4-BE49-F238E27FC236}">
                  <a16:creationId xmlns:a16="http://schemas.microsoft.com/office/drawing/2014/main" id="{D4D14EF5-BBD7-4841-AA95-EA34206FA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736"/>
              <a:ext cx="1013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document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+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signature</a:t>
              </a:r>
            </a:p>
          </p:txBody>
        </p:sp>
        <p:sp>
          <p:nvSpPr>
            <p:cNvPr id="58388" name="Text Box 25">
              <a:extLst>
                <a:ext uri="{FF2B5EF4-FFF2-40B4-BE49-F238E27FC236}">
                  <a16:creationId xmlns:a16="http://schemas.microsoft.com/office/drawing/2014/main" id="{72AC7A85-4256-480F-98BF-2D76CB793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256"/>
              <a:ext cx="68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accept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reject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70BF528-A7A6-4813-A86D-DAC45E1B1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Digital Signatures</a:t>
            </a:r>
            <a:endParaRPr lang="en-US" alt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BD75AAFD-661E-4633-B35B-AE02216531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889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 i="1">
                <a:solidFill>
                  <a:schemeClr val="accent2"/>
                </a:solidFill>
              </a:rPr>
              <a:t>A</a:t>
            </a:r>
            <a:r>
              <a:rPr lang="en-GB" altLang="en-US" sz="2400"/>
              <a:t> has a </a:t>
            </a:r>
            <a:r>
              <a:rPr lang="en-GB" altLang="en-US" sz="2400">
                <a:solidFill>
                  <a:schemeClr val="accent2"/>
                </a:solidFill>
              </a:rPr>
              <a:t>public verification key</a:t>
            </a:r>
            <a:r>
              <a:rPr lang="en-GB" altLang="en-US" sz="2400"/>
              <a:t> and a </a:t>
            </a:r>
            <a:r>
              <a:rPr lang="en-GB" altLang="en-US" sz="2400">
                <a:solidFill>
                  <a:srgbClr val="CC0000"/>
                </a:solidFill>
              </a:rPr>
              <a:t>private signature key</a:t>
            </a:r>
            <a:r>
              <a:rPr lang="en-GB" altLang="en-US" sz="2400">
                <a:solidFill>
                  <a:srgbClr val="990000"/>
                </a:solidFill>
              </a:rPr>
              <a:t> </a:t>
            </a:r>
            <a:r>
              <a:rPr lang="en-GB" altLang="en-US" sz="2400"/>
              <a:t>(</a:t>
            </a:r>
            <a:r>
              <a:rPr lang="en-GB" altLang="en-US" sz="2400">
                <a:sym typeface="Symbol" panose="05050102010706020507" pitchFamily="18" charset="2"/>
              </a:rPr>
              <a:t> </a:t>
            </a:r>
            <a:r>
              <a:rPr lang="en-GB" altLang="en-US" sz="2400"/>
              <a:t>public key cryptography).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 i="1">
                <a:solidFill>
                  <a:schemeClr val="accent2"/>
                </a:solidFill>
              </a:rPr>
              <a:t>A</a:t>
            </a:r>
            <a:r>
              <a:rPr lang="en-GB" altLang="en-US" sz="2400">
                <a:solidFill>
                  <a:srgbClr val="003366"/>
                </a:solidFill>
              </a:rPr>
              <a:t> </a:t>
            </a:r>
            <a:r>
              <a:rPr lang="en-GB" altLang="en-US" sz="2400"/>
              <a:t>uses her private key to compute her signature on document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/>
              <a:t>.</a:t>
            </a:r>
            <a:endParaRPr lang="en-GB" altLang="en-US" sz="2400" i="1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 i="1">
                <a:solidFill>
                  <a:schemeClr val="accent2"/>
                </a:solidFill>
              </a:rPr>
              <a:t>B</a:t>
            </a:r>
            <a:r>
              <a:rPr lang="en-GB" altLang="en-US" sz="2400"/>
              <a:t> uses a public verification key to check the signature on a document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/>
              <a:t> he receives.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At this technical level, digital signatures are a cryptographic mechanism for associating documents with verification keys.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To get an authentication service that links a document to </a:t>
            </a:r>
            <a:r>
              <a:rPr lang="en-GB" altLang="en-US" sz="2400" i="1">
                <a:solidFill>
                  <a:schemeClr val="accent2"/>
                </a:solidFill>
              </a:rPr>
              <a:t>A</a:t>
            </a:r>
            <a:r>
              <a:rPr lang="en-GB" altLang="en-US" sz="2400"/>
              <a:t>’s name (identity) and not just a verification key, we require a procedure for </a:t>
            </a:r>
            <a:r>
              <a:rPr lang="en-GB" altLang="en-US" sz="2400" i="1">
                <a:solidFill>
                  <a:schemeClr val="accent2"/>
                </a:solidFill>
              </a:rPr>
              <a:t>B</a:t>
            </a:r>
            <a:r>
              <a:rPr lang="en-GB" altLang="en-US" sz="2400"/>
              <a:t> to get an authentic copy of </a:t>
            </a:r>
            <a:r>
              <a:rPr lang="en-GB" altLang="en-US" sz="2400" i="1">
                <a:solidFill>
                  <a:schemeClr val="accent2"/>
                </a:solidFill>
              </a:rPr>
              <a:t>A</a:t>
            </a:r>
            <a:r>
              <a:rPr lang="en-GB" altLang="en-US" sz="2400"/>
              <a:t>’s</a:t>
            </a:r>
            <a:r>
              <a:rPr lang="en-GB" altLang="en-US" sz="2400">
                <a:solidFill>
                  <a:srgbClr val="003366"/>
                </a:solidFill>
              </a:rPr>
              <a:t> </a:t>
            </a:r>
            <a:r>
              <a:rPr lang="en-GB" altLang="en-US" sz="2400"/>
              <a:t>public key.</a:t>
            </a:r>
            <a:endParaRPr lang="en-US" altLang="en-US" sz="240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C7F36E7-7941-4C07-8DAE-47B64F242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One-time Signatures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37B8630-8D13-4144-B45E-5BC970C805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Make use of a a cryptographic hash function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/>
              <a:t>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Key generation: to sign an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/>
              <a:t>-bit document, pick your private key by choosing at random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2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/>
              <a:t> values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0</a:t>
            </a:r>
            <a:r>
              <a:rPr lang="en-GB" altLang="en-US" sz="2400"/>
              <a:t>,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/>
              <a:t>; publish commitments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y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0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0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/>
              <a:t>,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y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/>
              <a:t>,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1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 i="1">
                <a:solidFill>
                  <a:schemeClr val="accent2"/>
                </a:solidFill>
              </a:rPr>
              <a:t> </a:t>
            </a:r>
            <a:r>
              <a:rPr lang="en-GB" altLang="en-US" sz="2400"/>
              <a:t>, as your public key. 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Signing: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</a:rPr>
              <a:t>-</a:t>
            </a:r>
            <a:r>
              <a:rPr lang="en-GB" altLang="en-US" sz="2400"/>
              <a:t>th bit of the signature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/>
              <a:t> of document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/>
              <a:t> is given by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0</a:t>
            </a:r>
            <a:r>
              <a:rPr lang="en-GB" altLang="en-US" sz="2400"/>
              <a:t> if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= 0</a:t>
            </a:r>
            <a:r>
              <a:rPr lang="en-GB" altLang="en-US" sz="2400"/>
              <a:t>,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/>
              <a:t> if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= 1</a:t>
            </a:r>
            <a:r>
              <a:rPr lang="en-GB" altLang="en-US" sz="2400"/>
              <a:t>. 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Private key can be used once only. 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Verification: verifier has the public key and checks whether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y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0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/>
              <a:t> if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= 0</a:t>
            </a:r>
            <a:r>
              <a:rPr lang="en-GB" altLang="en-US" sz="2400"/>
              <a:t> or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y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/>
              <a:t> if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= 1</a:t>
            </a:r>
            <a:r>
              <a:rPr lang="en-GB" altLang="en-US" sz="2400"/>
              <a:t>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Verifier needs additional evidence to confirm that the values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y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0</a:t>
            </a:r>
            <a:r>
              <a:rPr lang="en-GB" altLang="en-US" sz="2400"/>
              <a:t>,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y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/>
              <a:t> are indeed your public key.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2FFCDF0-8F04-4025-827E-2FC326FD2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Digital Signature Algorithm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3F78E49-D9B4-4BFA-9893-588BEDF778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4537075"/>
          </a:xfrm>
        </p:spPr>
        <p:txBody>
          <a:bodyPr/>
          <a:lstStyle/>
          <a:p>
            <a:pPr eaLnBrk="1" hangingPunct="1"/>
            <a:r>
              <a:rPr lang="en-GB" altLang="en-US" sz="2400">
                <a:solidFill>
                  <a:schemeClr val="accent2"/>
                </a:solidFill>
              </a:rPr>
              <a:t>Key generation</a:t>
            </a:r>
            <a:r>
              <a:rPr lang="en-GB" altLang="en-US" sz="2400"/>
              <a:t>: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en-US" sz="2000"/>
              <a:t>Select a prime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  <a:r>
              <a:rPr lang="en-GB" altLang="en-US" sz="2000">
                <a:solidFill>
                  <a:schemeClr val="accent2"/>
                </a:solidFill>
              </a:rPr>
              <a:t> </a:t>
            </a:r>
            <a:r>
              <a:rPr lang="en-GB" altLang="en-US" sz="2000"/>
              <a:t>such that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2</a:t>
            </a:r>
            <a:r>
              <a:rPr lang="en-GB" altLang="en-US" sz="2000" baseline="30000">
                <a:solidFill>
                  <a:schemeClr val="accent2"/>
                </a:solidFill>
                <a:latin typeface="Times" panose="02020603050405020304" pitchFamily="18" charset="0"/>
              </a:rPr>
              <a:t>159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&lt;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&lt; 2</a:t>
            </a:r>
            <a:r>
              <a:rPr lang="en-GB" altLang="en-US" sz="2000" baseline="30000">
                <a:solidFill>
                  <a:schemeClr val="accent2"/>
                </a:solidFill>
                <a:latin typeface="Times" panose="02020603050405020304" pitchFamily="18" charset="0"/>
              </a:rPr>
              <a:t>160</a:t>
            </a:r>
            <a:r>
              <a:rPr lang="en-GB" altLang="en-US" sz="2000"/>
              <a:t>.</a:t>
            </a:r>
            <a:endParaRPr lang="en-GB" altLang="en-US" sz="2000">
              <a:solidFill>
                <a:schemeClr val="accent2"/>
              </a:solidFill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GB" altLang="en-US" sz="2000"/>
              <a:t>Select an integer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t</a:t>
            </a:r>
            <a:r>
              <a:rPr lang="en-GB" altLang="en-US" sz="2000"/>
              <a:t>,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0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≤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t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≤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8</a:t>
            </a:r>
            <a:r>
              <a:rPr lang="en-GB" altLang="en-US" sz="2000"/>
              <a:t>, and prime</a:t>
            </a:r>
            <a:r>
              <a:rPr lang="en-GB" altLang="en-US" sz="2000">
                <a:solidFill>
                  <a:schemeClr val="accent2"/>
                </a:solidFill>
              </a:rPr>
              <a:t>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000"/>
              <a:t>,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2</a:t>
            </a:r>
            <a:r>
              <a:rPr lang="en-GB" altLang="en-US" sz="2000" baseline="30000">
                <a:solidFill>
                  <a:schemeClr val="accent2"/>
                </a:solidFill>
                <a:latin typeface="Times" panose="02020603050405020304" pitchFamily="18" charset="0"/>
              </a:rPr>
              <a:t>511+64</a:t>
            </a:r>
            <a:r>
              <a:rPr lang="en-GB" altLang="en-US" sz="20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t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&lt;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&lt; 2</a:t>
            </a:r>
            <a:r>
              <a:rPr lang="en-GB" altLang="en-US" sz="2000" baseline="30000">
                <a:solidFill>
                  <a:schemeClr val="accent2"/>
                </a:solidFill>
                <a:latin typeface="Times" panose="02020603050405020304" pitchFamily="18" charset="0"/>
              </a:rPr>
              <a:t>512+64</a:t>
            </a:r>
            <a:r>
              <a:rPr lang="en-GB" altLang="en-US" sz="20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t</a:t>
            </a:r>
            <a:r>
              <a:rPr lang="en-GB" altLang="en-US" sz="2000"/>
              <a:t>, so that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  <a:r>
              <a:rPr lang="en-GB" altLang="en-US" sz="2000"/>
              <a:t> divides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p-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000"/>
              <a:t>.</a:t>
            </a:r>
            <a:endParaRPr lang="en-GB" altLang="en-US" sz="2000" i="1">
              <a:solidFill>
                <a:schemeClr val="accent2"/>
              </a:solidFill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GB" altLang="en-US" sz="2000"/>
              <a:t>Select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GB" altLang="en-US" sz="2000"/>
              <a:t>,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1 &lt;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&lt;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-1</a:t>
            </a:r>
            <a:r>
              <a:rPr lang="en-GB" altLang="en-US" sz="2000"/>
              <a:t>, and compute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g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GB" altLang="en-US" sz="2000" baseline="300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0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p-</a:t>
            </a:r>
            <a:r>
              <a:rPr lang="en-GB" altLang="en-US" sz="2000" baseline="30000">
                <a:solidFill>
                  <a:schemeClr val="accent2"/>
                </a:solidFill>
                <a:latin typeface="Times" panose="02020603050405020304" pitchFamily="18" charset="0"/>
              </a:rPr>
              <a:t>1)</a:t>
            </a:r>
            <a:r>
              <a:rPr lang="en-GB" altLang="en-US" sz="20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/q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mod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000"/>
              <a:t>;    	    if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g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= 1</a:t>
            </a:r>
            <a:r>
              <a:rPr lang="en-GB" altLang="en-US" sz="2000"/>
              <a:t>, try again with a new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GB" altLang="en-US" sz="2000"/>
              <a:t>.</a:t>
            </a:r>
            <a:endParaRPr lang="en-GB" altLang="en-US" sz="2000" i="1">
              <a:solidFill>
                <a:schemeClr val="accent2"/>
              </a:solidFill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GB" altLang="en-US" sz="2000" i="1">
                <a:solidFill>
                  <a:schemeClr val="accent2"/>
                </a:solidFill>
              </a:rPr>
              <a:t>A</a:t>
            </a:r>
            <a:r>
              <a:rPr lang="en-GB" altLang="en-US" sz="2000"/>
              <a:t> selects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000"/>
              <a:t>,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1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≤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 ≤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-1</a:t>
            </a:r>
            <a:r>
              <a:rPr lang="en-GB" altLang="en-US" sz="2000"/>
              <a:t>,</a:t>
            </a:r>
            <a:r>
              <a:rPr lang="en-GB" altLang="en-US" sz="2000" i="1">
                <a:solidFill>
                  <a:srgbClr val="003399"/>
                </a:solidFill>
              </a:rPr>
              <a:t> </a:t>
            </a:r>
            <a:r>
              <a:rPr lang="en-GB" altLang="en-US" sz="2000"/>
              <a:t>and computes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y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=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g</a:t>
            </a:r>
            <a:r>
              <a:rPr lang="en-GB" altLang="en-US" sz="20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mod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000" i="1"/>
              <a:t>.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en-US" sz="2000" i="1">
                <a:solidFill>
                  <a:schemeClr val="accent2"/>
                </a:solidFill>
              </a:rPr>
              <a:t>A</a:t>
            </a:r>
            <a:r>
              <a:rPr lang="en-GB" altLang="en-US" sz="2000"/>
              <a:t>’s private key is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000"/>
              <a:t>, the public key is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p,q,g,y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000"/>
              <a:t>.</a:t>
            </a:r>
            <a:endParaRPr lang="en-GB" altLang="en-US" sz="2000" i="1">
              <a:solidFill>
                <a:schemeClr val="accent2"/>
              </a:solidFill>
            </a:endParaRPr>
          </a:p>
          <a:p>
            <a:pPr eaLnBrk="1" hangingPunct="1"/>
            <a:r>
              <a:rPr lang="en-GB" altLang="en-US" sz="2400"/>
              <a:t>DSA uses SHA-1 as its hash functions; hash values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/>
              <a:t> are converted into integers.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BC1F0CB-6030-421E-BAAB-0A80CDE21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075" y="265113"/>
            <a:ext cx="6840538" cy="792162"/>
          </a:xfrm>
        </p:spPr>
        <p:txBody>
          <a:bodyPr/>
          <a:lstStyle/>
          <a:p>
            <a:pPr eaLnBrk="1" hangingPunct="1"/>
            <a:r>
              <a:rPr lang="en-GB" altLang="en-US"/>
              <a:t>Digital Signature Algorithm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EB9B681-0146-4913-8590-AFC69DCC699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5800" y="1341438"/>
            <a:ext cx="3814763" cy="4889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/>
              <a:t>Signature generation</a:t>
            </a:r>
          </a:p>
          <a:p>
            <a:pPr eaLnBrk="1" hangingPunct="1"/>
            <a:r>
              <a:rPr lang="en-GB" altLang="en-US" sz="2400"/>
              <a:t>Input: private key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a</a:t>
            </a:r>
            <a:r>
              <a:rPr lang="en-GB" altLang="en-US" sz="2400"/>
              <a:t>, public values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,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,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  <a:r>
              <a:rPr lang="en-GB" altLang="en-US" sz="2400">
                <a:solidFill>
                  <a:srgbClr val="003399"/>
                </a:solidFill>
              </a:rPr>
              <a:t>,</a:t>
            </a:r>
            <a:r>
              <a:rPr lang="en-GB" altLang="en-US" sz="2400"/>
              <a:t> message hash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</a:p>
          <a:p>
            <a:pPr eaLnBrk="1" hangingPunct="1"/>
            <a:r>
              <a:rPr lang="en-GB" altLang="en-US" sz="2400"/>
              <a:t>Select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>
                <a:solidFill>
                  <a:schemeClr val="accent2"/>
                </a:solidFill>
              </a:rPr>
              <a:t> </a:t>
            </a:r>
            <a:r>
              <a:rPr lang="en-GB" altLang="en-US" sz="2400"/>
              <a:t>at random,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0&lt;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&lt;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</a:p>
          <a:p>
            <a:pPr eaLnBrk="1" hangingPunct="1"/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r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= 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mod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) mod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q</a:t>
            </a:r>
          </a:p>
          <a:p>
            <a:pPr eaLnBrk="1" hangingPunct="1"/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GB" altLang="en-US" sz="2400" baseline="30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ar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} mod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q</a:t>
            </a:r>
          </a:p>
          <a:p>
            <a:pPr eaLnBrk="1" hangingPunct="1"/>
            <a:r>
              <a:rPr lang="en-GB" altLang="en-US" sz="2400">
                <a:sym typeface="Symbol" panose="05050102010706020507" pitchFamily="18" charset="2"/>
              </a:rPr>
              <a:t>signature: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D2E8BEE9-1961-4860-A125-E5E761DBC6B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3438" y="1341438"/>
            <a:ext cx="3889375" cy="4537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/>
              <a:t>Signature verification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Input: signature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r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,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/>
              <a:t>, public values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 i="1">
                <a:solidFill>
                  <a:schemeClr val="accent2"/>
                </a:solidFill>
              </a:rPr>
              <a:t>,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  <a:r>
              <a:rPr lang="en-GB" altLang="en-US" sz="2400" i="1">
                <a:solidFill>
                  <a:schemeClr val="accent2"/>
                </a:solidFill>
              </a:rPr>
              <a:t>,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GB" altLang="en-US" sz="2400" i="1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y=g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GB" altLang="en-US" sz="2400" i="1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mod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GB" altLang="en-US" sz="2400">
                <a:sym typeface="Symbol" panose="05050102010706020507" pitchFamily="18" charset="2"/>
              </a:rPr>
              <a:t>, </a:t>
            </a:r>
            <a:r>
              <a:rPr lang="en-GB" altLang="en-US" sz="2400"/>
              <a:t>hash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verify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0&lt;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r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&lt;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  <a:r>
              <a:rPr lang="en-GB" altLang="en-US" sz="2400" i="1"/>
              <a:t>,</a:t>
            </a:r>
            <a:r>
              <a:rPr lang="en-GB" altLang="en-US" sz="2400" i="1">
                <a:solidFill>
                  <a:schemeClr val="accent2"/>
                </a:solidFill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0&lt;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&lt;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w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 baseline="30000">
                <a:solidFill>
                  <a:schemeClr val="accent2"/>
                </a:solidFill>
                <a:latin typeface="Times" panose="02020603050405020304" pitchFamily="18" charset="0"/>
              </a:rPr>
              <a:t>-1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mod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u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1 =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w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·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 mod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            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u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2 =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r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·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w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 mod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v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= 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GB" altLang="en-US" sz="2400" baseline="30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y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GB" altLang="en-US" sz="2400" baseline="30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mod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) mod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q</a:t>
            </a:r>
          </a:p>
          <a:p>
            <a:pPr eaLnBrk="1" hangingPunct="1">
              <a:lnSpc>
                <a:spcPct val="90000"/>
              </a:lnSpc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sym typeface="Symbol" panose="05050102010706020507" pitchFamily="18" charset="2"/>
              </a:rPr>
              <a:t>Accept if and only if </a:t>
            </a:r>
            <a:r>
              <a:rPr lang="en-GB" altLang="en-US" sz="2400" i="1">
                <a:solidFill>
                  <a:srgbClr val="CC0000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GB" altLang="en-US" sz="2400">
                <a:solidFill>
                  <a:srgbClr val="CC0000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GB" altLang="en-US" sz="2400" i="1">
                <a:solidFill>
                  <a:srgbClr val="CC0000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r</a:t>
            </a:r>
            <a:endParaRPr lang="en-GB" altLang="en-US" sz="240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40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C4BA147-5621-4DFA-8A40-5A095B9AD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/>
              <a:t>RSA Signatures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F89283E-1626-4651-98F1-736E2855E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3988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RSA (Rivest, Shamir, Adleman) algorithm can be used for signing and for encryption.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This property peculiar to RSA has led to many misconceptions about digital signatures and public key cryptography.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Key generation</a:t>
            </a:r>
            <a:r>
              <a:rPr lang="en-GB" altLang="en-US" sz="2400"/>
              <a:t>: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en-US" sz="2000"/>
              <a:t>User </a:t>
            </a:r>
            <a:r>
              <a:rPr lang="en-GB" altLang="en-US" sz="2000" i="1">
                <a:solidFill>
                  <a:schemeClr val="accent2"/>
                </a:solidFill>
              </a:rPr>
              <a:t>A</a:t>
            </a:r>
            <a:r>
              <a:rPr lang="en-GB" altLang="en-US" sz="2000"/>
              <a:t> picks two prime numbers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000" i="1"/>
              <a:t>,</a:t>
            </a:r>
            <a:r>
              <a:rPr lang="en-GB" altLang="en-US" sz="2000"/>
              <a:t>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  <a:r>
              <a:rPr lang="en-GB" altLang="en-US" sz="2000"/>
              <a:t>.</a:t>
            </a:r>
            <a:endParaRPr lang="en-GB" altLang="en-US" sz="200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en-US" sz="2000"/>
              <a:t>Private signature key: an integer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d</a:t>
            </a:r>
            <a:r>
              <a:rPr lang="en-GB" altLang="en-US" sz="2000"/>
              <a:t> with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gcd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d,p-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1)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000"/>
              <a:t> and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gcd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d,q-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1)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000"/>
              <a:t>.</a:t>
            </a:r>
            <a:endParaRPr lang="en-GB" altLang="en-US" sz="2000" i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en-US" sz="2000"/>
              <a:t>Public verification key: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n = p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  <a:r>
              <a:rPr lang="en-GB" altLang="en-US" sz="2000"/>
              <a:t> and an integer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e</a:t>
            </a:r>
            <a:r>
              <a:rPr lang="en-GB" altLang="en-US" sz="2000"/>
              <a:t> with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e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d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mod lcm(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p-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,q-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1)</a:t>
            </a:r>
            <a:r>
              <a:rPr lang="en-GB" altLang="en-US" sz="2000" i="1">
                <a:solidFill>
                  <a:schemeClr val="accent2"/>
                </a:solidFill>
              </a:rPr>
              <a:t> </a:t>
            </a:r>
            <a:r>
              <a:rPr lang="en-GB" altLang="en-US" sz="2000"/>
              <a:t>.</a:t>
            </a:r>
            <a:endParaRPr lang="en-US" altLang="en-US" sz="200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E7BCD24-4251-4D7E-BC1C-E357E92B2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/>
              <a:t>RSA Signatures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5FF9FDA-7213-48C4-B1DC-1FAD759DE1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4535487"/>
          </a:xfrm>
        </p:spPr>
        <p:txBody>
          <a:bodyPr/>
          <a:lstStyle/>
          <a:p>
            <a:pPr eaLnBrk="1" hangingPunct="1"/>
            <a:r>
              <a:rPr lang="en-GB" altLang="en-US" sz="2400">
                <a:solidFill>
                  <a:schemeClr val="accent2"/>
                </a:solidFill>
              </a:rPr>
              <a:t>Signing</a:t>
            </a:r>
            <a:r>
              <a:rPr lang="en-GB" altLang="en-US" sz="2400"/>
              <a:t>: signer </a:t>
            </a:r>
            <a:r>
              <a:rPr lang="en-GB" altLang="en-US" sz="2400" i="1">
                <a:solidFill>
                  <a:schemeClr val="accent2"/>
                </a:solidFill>
              </a:rPr>
              <a:t>A</a:t>
            </a:r>
            <a:r>
              <a:rPr lang="en-GB" altLang="en-US" sz="2400"/>
              <a:t> hashes the document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/>
              <a:t> so that      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0 &lt;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 &lt;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/>
              <a:t> and computes signature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d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mod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/>
              <a:t>.</a:t>
            </a:r>
            <a:r>
              <a:rPr lang="en-GB" altLang="en-US" sz="2400" i="1">
                <a:solidFill>
                  <a:srgbClr val="003399"/>
                </a:solidFill>
              </a:rPr>
              <a:t> </a:t>
            </a:r>
          </a:p>
          <a:p>
            <a:pPr eaLnBrk="1" hangingPunct="1"/>
            <a:r>
              <a:rPr lang="en-GB" altLang="en-US" sz="2400">
                <a:solidFill>
                  <a:schemeClr val="accent2"/>
                </a:solidFill>
              </a:rPr>
              <a:t>Verification</a:t>
            </a:r>
            <a:r>
              <a:rPr lang="en-GB" altLang="en-US" sz="2400"/>
              <a:t>: verifier uses a verification key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,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e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/>
              <a:t> and checks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e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ea typeface="Arial Unicode MS" pitchFamily="34" charset="-128"/>
                <a:sym typeface="Symbol" panose="05050102010706020507" pitchFamily="18" charset="2"/>
              </a:rPr>
              <a:t>≟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ea typeface="Arial Unicode MS" pitchFamily="34" charset="-128"/>
                <a:sym typeface="Symbol" panose="05050102010706020507" pitchFamily="18" charset="2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ea typeface="Arial Unicode MS" pitchFamily="34" charset="-128"/>
                <a:sym typeface="Symbol" panose="05050102010706020507" pitchFamily="18" charset="2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 mod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/>
              <a:t>.</a:t>
            </a:r>
            <a:endParaRPr lang="en-GB" altLang="en-US" sz="2400" i="1">
              <a:solidFill>
                <a:srgbClr val="003399"/>
              </a:solidFill>
            </a:endParaRPr>
          </a:p>
          <a:p>
            <a:pPr eaLnBrk="1" hangingPunct="1"/>
            <a:r>
              <a:rPr lang="en-GB" altLang="en-US" sz="2400"/>
              <a:t>For a correct signature, this equation holds because 	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e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=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d</a:t>
            </a:r>
            <a:r>
              <a:rPr lang="en-GB" altLang="en-US" sz="2400" baseline="30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e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h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 mod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/>
              <a:t>.</a:t>
            </a:r>
            <a:endParaRPr lang="en-GB" altLang="en-US" sz="2400" i="1">
              <a:solidFill>
                <a:srgbClr val="003399"/>
              </a:solidFill>
            </a:endParaRPr>
          </a:p>
          <a:p>
            <a:pPr eaLnBrk="1" hangingPunct="1"/>
            <a:r>
              <a:rPr lang="en-GB" altLang="en-US" sz="2400"/>
              <a:t>Hash function adds format check on message.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Otherwise, </a:t>
            </a:r>
            <a:r>
              <a:rPr lang="en-GB" altLang="en-US" sz="2400">
                <a:solidFill>
                  <a:schemeClr val="accent2"/>
                </a:solidFill>
              </a:rPr>
              <a:t>existential forgeries</a:t>
            </a:r>
            <a:r>
              <a:rPr lang="en-GB" altLang="en-US" sz="2400"/>
              <a:t> are possible: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altLang="en-US" sz="2000"/>
              <a:t>Pick signature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000"/>
              <a:t>, construct ‘message’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0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e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mod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000"/>
              <a:t>.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US" altLang="en-US" sz="2000"/>
              <a:t> is random bit string; can be detected by format check on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000" i="1"/>
              <a:t>.</a:t>
            </a:r>
            <a:endParaRPr lang="en-US" altLang="en-US" sz="2000" i="1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612C257-AA3F-4E47-9DD7-7619769FE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/>
              <a:t>Performance Gains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60A6502-107A-4EA2-981A-F207545CA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Signature verification is particularly quick for specific ‘small’ public verification keys, e.g.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e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= 2</a:t>
            </a:r>
            <a:r>
              <a:rPr lang="en-GB" altLang="en-US" sz="2400" baseline="30000">
                <a:solidFill>
                  <a:schemeClr val="accent2"/>
                </a:solidFill>
                <a:latin typeface="Times" panose="02020603050405020304" pitchFamily="18" charset="0"/>
              </a:rPr>
              <a:t>16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+1</a:t>
            </a:r>
            <a:r>
              <a:rPr lang="en-GB" altLang="en-US" sz="2400"/>
              <a:t>.</a:t>
            </a:r>
            <a:endParaRPr lang="en-GB" altLang="en-US" sz="2400" i="1">
              <a:solidFill>
                <a:srgbClr val="003399"/>
              </a:solidFill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GB" altLang="en-US" sz="2000"/>
              <a:t>Performance measurements for RSA often show much smaller values for verification than for signing; in such cases a ‘small’ public key had been used.</a:t>
            </a:r>
          </a:p>
          <a:p>
            <a:pPr eaLnBrk="1" hangingPunct="1"/>
            <a:r>
              <a:rPr lang="en-GB" altLang="en-US" sz="2400">
                <a:solidFill>
                  <a:schemeClr val="accent2"/>
                </a:solidFill>
              </a:rPr>
              <a:t>Signatures with message recovery</a:t>
            </a:r>
            <a:r>
              <a:rPr lang="en-GB" altLang="en-US" sz="2400"/>
              <a:t>: RSA has modes where short documents can be recovered from the signature and do not have to be transmitted separately.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000"/>
              <a:t>Relevant e.g. for smart card applications.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6410095-C5F2-4AEE-B800-C0C311874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Old Paradigm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B5C5123-A058-460D-AEC0-3E1ECCF388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3736975"/>
            <a:ext cx="8208962" cy="2179638"/>
          </a:xfrm>
        </p:spPr>
        <p:txBody>
          <a:bodyPr/>
          <a:lstStyle/>
          <a:p>
            <a:pPr eaLnBrk="1" hangingPunct="1"/>
            <a:r>
              <a:rPr lang="en-GB" altLang="en-US" sz="2400" i="1">
                <a:solidFill>
                  <a:schemeClr val="accent2"/>
                </a:solidFill>
              </a:rPr>
              <a:t>A</a:t>
            </a:r>
            <a:r>
              <a:rPr lang="en-GB" altLang="en-US" sz="2400"/>
              <a:t> and </a:t>
            </a:r>
            <a:r>
              <a:rPr lang="en-GB" altLang="en-US" sz="2400" i="1">
                <a:solidFill>
                  <a:schemeClr val="accent2"/>
                </a:solidFill>
              </a:rPr>
              <a:t>B</a:t>
            </a:r>
            <a:r>
              <a:rPr lang="en-GB" altLang="en-US" sz="2400"/>
              <a:t> communicate over an insecure channel.</a:t>
            </a:r>
          </a:p>
          <a:p>
            <a:pPr eaLnBrk="1" hangingPunct="1"/>
            <a:r>
              <a:rPr lang="en-GB" altLang="en-US" sz="2400" i="1">
                <a:solidFill>
                  <a:schemeClr val="accent2"/>
                </a:solidFill>
              </a:rPr>
              <a:t>A</a:t>
            </a:r>
            <a:r>
              <a:rPr lang="en-GB" altLang="en-US" sz="2400"/>
              <a:t> and </a:t>
            </a:r>
            <a:r>
              <a:rPr lang="en-GB" altLang="en-US" sz="2400" i="1">
                <a:solidFill>
                  <a:schemeClr val="accent2"/>
                </a:solidFill>
              </a:rPr>
              <a:t>B</a:t>
            </a:r>
            <a:r>
              <a:rPr lang="en-GB" altLang="en-US" sz="2400"/>
              <a:t> trust each other.</a:t>
            </a:r>
          </a:p>
          <a:p>
            <a:pPr eaLnBrk="1" hangingPunct="1"/>
            <a:r>
              <a:rPr lang="en-GB" altLang="en-US" sz="2400"/>
              <a:t>Intruder can read, delete, and insert messages.</a:t>
            </a:r>
          </a:p>
          <a:p>
            <a:pPr eaLnBrk="1" hangingPunct="1"/>
            <a:r>
              <a:rPr lang="en-GB" altLang="en-US" sz="2400"/>
              <a:t>With cryptography, </a:t>
            </a:r>
            <a:r>
              <a:rPr lang="en-GB" altLang="en-US" sz="2400" i="1">
                <a:solidFill>
                  <a:schemeClr val="accent2"/>
                </a:solidFill>
              </a:rPr>
              <a:t>A</a:t>
            </a:r>
            <a:r>
              <a:rPr lang="en-GB" altLang="en-US" sz="2400"/>
              <a:t> and </a:t>
            </a:r>
            <a:r>
              <a:rPr lang="en-GB" altLang="en-US" sz="2400" i="1">
                <a:solidFill>
                  <a:schemeClr val="accent2"/>
                </a:solidFill>
              </a:rPr>
              <a:t>B</a:t>
            </a:r>
            <a:r>
              <a:rPr lang="en-GB" altLang="en-US" sz="2400"/>
              <a:t> construct a secure logical channel over an insecure network.</a:t>
            </a:r>
          </a:p>
        </p:txBody>
      </p:sp>
      <p:grpSp>
        <p:nvGrpSpPr>
          <p:cNvPr id="20484" name="Group 12">
            <a:extLst>
              <a:ext uri="{FF2B5EF4-FFF2-40B4-BE49-F238E27FC236}">
                <a16:creationId xmlns:a16="http://schemas.microsoft.com/office/drawing/2014/main" id="{0A8135D9-32FF-4540-9D20-66DAA0D04456}"/>
              </a:ext>
            </a:extLst>
          </p:cNvPr>
          <p:cNvGrpSpPr>
            <a:grpSpLocks/>
          </p:cNvGrpSpPr>
          <p:nvPr/>
        </p:nvGrpSpPr>
        <p:grpSpPr bwMode="auto">
          <a:xfrm>
            <a:off x="1741488" y="1484313"/>
            <a:ext cx="5351462" cy="2054225"/>
            <a:chOff x="1097" y="1059"/>
            <a:chExt cx="3371" cy="1294"/>
          </a:xfrm>
        </p:grpSpPr>
        <p:sp>
          <p:nvSpPr>
            <p:cNvPr id="20485" name="AutoShape 4">
              <a:extLst>
                <a:ext uri="{FF2B5EF4-FFF2-40B4-BE49-F238E27FC236}">
                  <a16:creationId xmlns:a16="http://schemas.microsoft.com/office/drawing/2014/main" id="{439B67D5-908A-4FA6-9673-B0537A3D0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1059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4000"/>
                <a:t>A</a:t>
              </a:r>
            </a:p>
          </p:txBody>
        </p:sp>
        <p:sp>
          <p:nvSpPr>
            <p:cNvPr id="20486" name="AutoShape 5">
              <a:extLst>
                <a:ext uri="{FF2B5EF4-FFF2-40B4-BE49-F238E27FC236}">
                  <a16:creationId xmlns:a16="http://schemas.microsoft.com/office/drawing/2014/main" id="{D7E25C06-9DDE-433C-864A-6F16FA0D2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1059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4000"/>
                <a:t>B</a:t>
              </a:r>
            </a:p>
          </p:txBody>
        </p:sp>
        <p:sp>
          <p:nvSpPr>
            <p:cNvPr id="20487" name="Line 6">
              <a:extLst>
                <a:ext uri="{FF2B5EF4-FFF2-40B4-BE49-F238E27FC236}">
                  <a16:creationId xmlns:a16="http://schemas.microsoft.com/office/drawing/2014/main" id="{285E78C8-AC45-4B3D-AB45-30B9CCC53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7" y="1468"/>
              <a:ext cx="1919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AutoShape 7">
              <a:extLst>
                <a:ext uri="{FF2B5EF4-FFF2-40B4-BE49-F238E27FC236}">
                  <a16:creationId xmlns:a16="http://schemas.microsoft.com/office/drawing/2014/main" id="{9E6FF635-BA1E-4FCB-B7DC-F9220E76A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900"/>
              <a:ext cx="1134" cy="45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Helvetica" panose="020B0604020202020204" pitchFamily="34" charset="0"/>
                </a:rPr>
                <a:t>intruder</a:t>
              </a:r>
            </a:p>
          </p:txBody>
        </p:sp>
        <p:sp>
          <p:nvSpPr>
            <p:cNvPr id="20489" name="AutoShape 8">
              <a:extLst>
                <a:ext uri="{FF2B5EF4-FFF2-40B4-BE49-F238E27FC236}">
                  <a16:creationId xmlns:a16="http://schemas.microsoft.com/office/drawing/2014/main" id="{85D52C4E-2480-4EFB-9AC4-3B10EBEB9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" y="1253"/>
              <a:ext cx="440" cy="408"/>
            </a:xfrm>
            <a:custGeom>
              <a:avLst/>
              <a:gdLst>
                <a:gd name="T0" fmla="*/ 4 w 21600"/>
                <a:gd name="T1" fmla="*/ 0 h 21600"/>
                <a:gd name="T2" fmla="*/ 1 w 21600"/>
                <a:gd name="T3" fmla="*/ 1 h 21600"/>
                <a:gd name="T4" fmla="*/ 0 w 21600"/>
                <a:gd name="T5" fmla="*/ 4 h 21600"/>
                <a:gd name="T6" fmla="*/ 1 w 21600"/>
                <a:gd name="T7" fmla="*/ 7 h 21600"/>
                <a:gd name="T8" fmla="*/ 4 w 21600"/>
                <a:gd name="T9" fmla="*/ 8 h 21600"/>
                <a:gd name="T10" fmla="*/ 8 w 21600"/>
                <a:gd name="T11" fmla="*/ 7 h 21600"/>
                <a:gd name="T12" fmla="*/ 9 w 21600"/>
                <a:gd name="T13" fmla="*/ 4 h 21600"/>
                <a:gd name="T14" fmla="*/ 8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2 w 21600"/>
                <a:gd name="T25" fmla="*/ 3176 h 21600"/>
                <a:gd name="T26" fmla="*/ 18458 w 21600"/>
                <a:gd name="T27" fmla="*/ 1842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490" name="AutoShape 9">
              <a:extLst>
                <a:ext uri="{FF2B5EF4-FFF2-40B4-BE49-F238E27FC236}">
                  <a16:creationId xmlns:a16="http://schemas.microsoft.com/office/drawing/2014/main" id="{EDB4B596-9D34-453F-B651-26046C4212E5}"/>
                </a:ext>
              </a:extLst>
            </p:cNvPr>
            <p:cNvCxnSpPr>
              <a:cxnSpLocks noChangeShapeType="1"/>
              <a:stCxn id="20488" idx="0"/>
              <a:endCxn id="20489" idx="4"/>
            </p:cNvCxnSpPr>
            <p:nvPr/>
          </p:nvCxnSpPr>
          <p:spPr bwMode="auto">
            <a:xfrm flipV="1">
              <a:off x="2767" y="1661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94C62B7-0B81-40ED-AA71-9AE52281C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/>
              <a:t>Factorization &amp; RSA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3064DAD-AB03-4F75-A5FC-792CFFE650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918450" cy="424815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sz="2400"/>
              <a:t>Factorization: given an integer </a:t>
            </a:r>
            <a:r>
              <a:rPr lang="en-US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400"/>
              <a:t>, find its prime factors.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/>
              <a:t>Finding small factors is “easy”.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/>
              <a:t>Testing for primality is “easy”.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/>
              <a:t>Factoring an RSA modulus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 = p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  <a:r>
              <a:rPr lang="en-GB" altLang="en-US" sz="2400"/>
              <a:t> </a:t>
            </a:r>
            <a:r>
              <a:rPr lang="en-US" altLang="en-US" sz="2400"/>
              <a:t>is “difficult”.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/>
              <a:t>When the public modulus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 = p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  <a:r>
              <a:rPr lang="en-GB" altLang="en-US" sz="2400"/>
              <a:t> can be </a:t>
            </a:r>
            <a:r>
              <a:rPr lang="en-US" altLang="en-US" sz="2400"/>
              <a:t>factored, t</a:t>
            </a:r>
            <a:r>
              <a:rPr lang="en-GB" altLang="en-US" sz="2400"/>
              <a:t>he security of RSA is compromised. </a:t>
            </a:r>
          </a:p>
          <a:p>
            <a:pPr eaLnBrk="1" hangingPunct="1">
              <a:spcBef>
                <a:spcPct val="25000"/>
              </a:spcBef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There exists no proof that the security of RSA is equivalent to the difficulty of factoring.</a:t>
            </a:r>
            <a:endParaRPr lang="en-US" altLang="en-US" sz="24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C319D9B-3100-4024-AF44-9D72B5EE7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MACs &amp; Digital Signatures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164BC25-9828-40E5-BEF0-B68ECDCAFC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MACs and digital signatures are authentication mechanisms.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MAC: verifier needs the secret used to compute the MAC; MAC unsuitable as evidence with a third party.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Third party would need the secret.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Third party cannot distinguish between the parties knowing the secret.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Digital signatures can be used as evidence with a third party.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The term “non-repudiation” was coined to distinguish the features of authentication based on digital signatures from MAC-based authentication.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F0CBB21-5436-435D-B2BB-53DDE3B045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/>
              <a:t>Encryption</a:t>
            </a:r>
            <a:endParaRPr lang="de-DE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7AE4FDF-99A5-4EC0-B92C-82C7994C8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Terminology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405942D-03E6-498F-8B11-3D011AE873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847013" cy="47529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Encryption</a:t>
            </a:r>
            <a:r>
              <a:rPr lang="en-GB" altLang="en-US" sz="2400"/>
              <a:t>: plaintext (clear text) </a:t>
            </a:r>
            <a:r>
              <a:rPr lang="en-GB" altLang="en-US" sz="2800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GB" altLang="en-US" sz="2400"/>
              <a:t> is converted into a ciphertext under the control of a key </a:t>
            </a:r>
            <a:r>
              <a:rPr lang="en-GB" altLang="en-US" sz="2800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GB" altLang="en-US" sz="2400"/>
              <a:t>.</a:t>
            </a:r>
            <a:endParaRPr lang="en-GB" altLang="en-US" sz="2400" i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We write </a:t>
            </a:r>
            <a:r>
              <a:rPr lang="en-GB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GB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GB" altLang="en-US" sz="2000"/>
              <a:t>.</a:t>
            </a:r>
            <a:endParaRPr lang="en-GB" altLang="en-US" sz="2000" i="1">
              <a:solidFill>
                <a:schemeClr val="accent2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Decryption</a:t>
            </a:r>
            <a:r>
              <a:rPr lang="en-GB" altLang="en-US" sz="2400"/>
              <a:t> with key </a:t>
            </a:r>
            <a:r>
              <a:rPr lang="en-GB" altLang="en-US" sz="2800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GB" altLang="en-US" sz="2400"/>
              <a:t> computes the plaintext from the ciphertext </a:t>
            </a:r>
            <a:r>
              <a:rPr lang="en-GB" altLang="en-US" sz="2800" i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GB" altLang="en-US" sz="2400"/>
              <a:t>.</a:t>
            </a:r>
            <a:endParaRPr lang="en-GB" altLang="en-US" sz="2400" i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We write </a:t>
            </a:r>
            <a:r>
              <a:rPr lang="en-GB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n-GB" altLang="en-US" sz="2000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GB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GB" altLang="en-US" sz="2000" i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GB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GB" altLang="en-US" sz="2000"/>
              <a:t>.</a:t>
            </a:r>
            <a:endParaRPr lang="en-GB" altLang="en-US" sz="2000" i="1">
              <a:solidFill>
                <a:schemeClr val="accent2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Symmetric ciphers</a:t>
            </a:r>
            <a:r>
              <a:rPr lang="en-GB" altLang="en-US" sz="2400"/>
              <a:t>: the decryption key is essentially the same as the encryption key.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Asymmetric ciphers</a:t>
            </a:r>
            <a:r>
              <a:rPr lang="en-GB" altLang="en-US" sz="2400"/>
              <a:t>: it is computationally infeasible to derive the </a:t>
            </a:r>
            <a:r>
              <a:rPr lang="en-GB" altLang="en-US" sz="2400">
                <a:solidFill>
                  <a:srgbClr val="CC0000"/>
                </a:solidFill>
              </a:rPr>
              <a:t>private decryption key</a:t>
            </a:r>
            <a:r>
              <a:rPr lang="en-GB" altLang="en-US" sz="2400"/>
              <a:t> from the corresponding </a:t>
            </a:r>
            <a:r>
              <a:rPr lang="en-GB" altLang="en-US" sz="2400">
                <a:solidFill>
                  <a:srgbClr val="CC0000"/>
                </a:solidFill>
              </a:rPr>
              <a:t>public encryption key</a:t>
            </a:r>
            <a:r>
              <a:rPr lang="en-GB" altLang="en-US" sz="240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1B66572-0C13-4C26-B54F-55961C5A2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5113"/>
            <a:ext cx="6696075" cy="792162"/>
          </a:xfrm>
        </p:spPr>
        <p:txBody>
          <a:bodyPr/>
          <a:lstStyle/>
          <a:p>
            <a:pPr eaLnBrk="1" hangingPunct="1"/>
            <a:r>
              <a:rPr lang="en-GB" altLang="en-US"/>
              <a:t>Symmetric Key Encryption </a:t>
            </a:r>
          </a:p>
        </p:txBody>
      </p:sp>
      <p:grpSp>
        <p:nvGrpSpPr>
          <p:cNvPr id="78851" name="Group 3">
            <a:extLst>
              <a:ext uri="{FF2B5EF4-FFF2-40B4-BE49-F238E27FC236}">
                <a16:creationId xmlns:a16="http://schemas.microsoft.com/office/drawing/2014/main" id="{F7765EFB-2DD5-4616-9DFD-6BF7AB087966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2095500"/>
            <a:ext cx="7442200" cy="2933700"/>
            <a:chOff x="464" y="1248"/>
            <a:chExt cx="4688" cy="1848"/>
          </a:xfrm>
        </p:grpSpPr>
        <p:sp>
          <p:nvSpPr>
            <p:cNvPr id="78852" name="Line 4">
              <a:extLst>
                <a:ext uri="{FF2B5EF4-FFF2-40B4-BE49-F238E27FC236}">
                  <a16:creationId xmlns:a16="http://schemas.microsoft.com/office/drawing/2014/main" id="{50481BB2-648D-4D6C-B4FC-96392E186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3" name="AutoShape 5">
              <a:extLst>
                <a:ext uri="{FF2B5EF4-FFF2-40B4-BE49-F238E27FC236}">
                  <a16:creationId xmlns:a16="http://schemas.microsoft.com/office/drawing/2014/main" id="{923AE8E2-9FE4-44DD-928D-06F5BEB0F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1898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4000"/>
                <a:t>A</a:t>
              </a:r>
            </a:p>
          </p:txBody>
        </p:sp>
        <p:sp>
          <p:nvSpPr>
            <p:cNvPr id="78854" name="Text Box 6">
              <a:extLst>
                <a:ext uri="{FF2B5EF4-FFF2-40B4-BE49-F238E27FC236}">
                  <a16:creationId xmlns:a16="http://schemas.microsoft.com/office/drawing/2014/main" id="{5F714DE8-1E94-4FA0-9AAA-D9DE28476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640"/>
              <a:ext cx="7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encrypt</a:t>
              </a:r>
            </a:p>
          </p:txBody>
        </p:sp>
        <p:pic>
          <p:nvPicPr>
            <p:cNvPr id="78855" name="Picture 7">
              <a:extLst>
                <a:ext uri="{FF2B5EF4-FFF2-40B4-BE49-F238E27FC236}">
                  <a16:creationId xmlns:a16="http://schemas.microsoft.com/office/drawing/2014/main" id="{AE0A01E8-07F8-4367-A7AF-369CCFBF27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248"/>
              <a:ext cx="624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856" name="Picture 8">
              <a:extLst>
                <a:ext uri="{FF2B5EF4-FFF2-40B4-BE49-F238E27FC236}">
                  <a16:creationId xmlns:a16="http://schemas.microsoft.com/office/drawing/2014/main" id="{EAFA855F-2701-4D7F-A86D-BE9AE0984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6" y="1584"/>
              <a:ext cx="684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857" name="Picture 9">
              <a:extLst>
                <a:ext uri="{FF2B5EF4-FFF2-40B4-BE49-F238E27FC236}">
                  <a16:creationId xmlns:a16="http://schemas.microsoft.com/office/drawing/2014/main" id="{377068DF-5978-43FB-80EC-DFB8C70F1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" y="1836"/>
              <a:ext cx="720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58" name="AutoShape 10">
              <a:extLst>
                <a:ext uri="{FF2B5EF4-FFF2-40B4-BE49-F238E27FC236}">
                  <a16:creationId xmlns:a16="http://schemas.microsoft.com/office/drawing/2014/main" id="{8794D3A1-CA1B-42E5-9C9F-AA63A3342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" y="1898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4000"/>
                <a:t>B</a:t>
              </a:r>
            </a:p>
          </p:txBody>
        </p:sp>
        <p:sp>
          <p:nvSpPr>
            <p:cNvPr id="78859" name="Text Box 11">
              <a:extLst>
                <a:ext uri="{FF2B5EF4-FFF2-40B4-BE49-F238E27FC236}">
                  <a16:creationId xmlns:a16="http://schemas.microsoft.com/office/drawing/2014/main" id="{279106F6-7EBC-49ED-AF82-6A6805094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40"/>
              <a:ext cx="7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decrypt</a:t>
              </a:r>
            </a:p>
          </p:txBody>
        </p:sp>
        <p:pic>
          <p:nvPicPr>
            <p:cNvPr id="78860" name="Picture 12">
              <a:extLst>
                <a:ext uri="{FF2B5EF4-FFF2-40B4-BE49-F238E27FC236}">
                  <a16:creationId xmlns:a16="http://schemas.microsoft.com/office/drawing/2014/main" id="{1B4C43C7-DB06-49BB-92C5-C27A244C7C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1248"/>
              <a:ext cx="624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861" name="Picture 13">
              <a:extLst>
                <a:ext uri="{FF2B5EF4-FFF2-40B4-BE49-F238E27FC236}">
                  <a16:creationId xmlns:a16="http://schemas.microsoft.com/office/drawing/2014/main" id="{DB234E66-9EF4-43AD-B0C7-A0C46DC25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836"/>
              <a:ext cx="720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62" name="Line 14">
              <a:extLst>
                <a:ext uri="{FF2B5EF4-FFF2-40B4-BE49-F238E27FC236}">
                  <a16:creationId xmlns:a16="http://schemas.microsoft.com/office/drawing/2014/main" id="{66CD0BF1-A70B-4980-95F9-0641AEEAE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35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3" name="Line 15">
              <a:extLst>
                <a:ext uri="{FF2B5EF4-FFF2-40B4-BE49-F238E27FC236}">
                  <a16:creationId xmlns:a16="http://schemas.microsoft.com/office/drawing/2014/main" id="{D0B5DEA3-D425-4F57-ACCA-6FAF6354E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4" name="Text Box 16">
              <a:extLst>
                <a:ext uri="{FF2B5EF4-FFF2-40B4-BE49-F238E27FC236}">
                  <a16:creationId xmlns:a16="http://schemas.microsoft.com/office/drawing/2014/main" id="{7DF98EE0-6956-4B0A-9684-928E8AE49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2808"/>
              <a:ext cx="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plaintext</a:t>
              </a:r>
            </a:p>
          </p:txBody>
        </p:sp>
        <p:sp>
          <p:nvSpPr>
            <p:cNvPr id="78865" name="Text Box 17">
              <a:extLst>
                <a:ext uri="{FF2B5EF4-FFF2-40B4-BE49-F238E27FC236}">
                  <a16:creationId xmlns:a16="http://schemas.microsoft.com/office/drawing/2014/main" id="{45645691-084E-479B-B709-C71A1DE2B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808"/>
              <a:ext cx="9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ciphertext</a:t>
              </a:r>
            </a:p>
          </p:txBody>
        </p:sp>
        <p:sp>
          <p:nvSpPr>
            <p:cNvPr id="78866" name="Text Box 18">
              <a:extLst>
                <a:ext uri="{FF2B5EF4-FFF2-40B4-BE49-F238E27FC236}">
                  <a16:creationId xmlns:a16="http://schemas.microsoft.com/office/drawing/2014/main" id="{3D456169-D0CA-48E7-8F61-28975892F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808"/>
              <a:ext cx="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plaintext</a:t>
              </a:r>
            </a:p>
          </p:txBody>
        </p:sp>
        <p:sp>
          <p:nvSpPr>
            <p:cNvPr id="78867" name="Line 19">
              <a:extLst>
                <a:ext uri="{FF2B5EF4-FFF2-40B4-BE49-F238E27FC236}">
                  <a16:creationId xmlns:a16="http://schemas.microsoft.com/office/drawing/2014/main" id="{FDFBC120-DD23-46F9-AB68-9C41CDE89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5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8" name="Line 20">
              <a:extLst>
                <a:ext uri="{FF2B5EF4-FFF2-40B4-BE49-F238E27FC236}">
                  <a16:creationId xmlns:a16="http://schemas.microsoft.com/office/drawing/2014/main" id="{F89367F5-A1EE-4456-8498-C8CB1D1A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B0133AC-33FA-4DB6-8FA4-D3CD9FDC2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Symmetric Key Cryptography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6942327-7B71-4632-94C8-4AA9F25383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52962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Protects documents on the way from</a:t>
            </a:r>
            <a:r>
              <a:rPr lang="en-GB" altLang="en-US" sz="2400">
                <a:solidFill>
                  <a:schemeClr val="bg2"/>
                </a:solidFill>
              </a:rPr>
              <a:t> </a:t>
            </a:r>
            <a:r>
              <a:rPr lang="en-GB" altLang="en-US" sz="2400" i="1">
                <a:solidFill>
                  <a:schemeClr val="accent2"/>
                </a:solidFill>
              </a:rPr>
              <a:t>A</a:t>
            </a:r>
            <a:r>
              <a:rPr lang="en-GB" altLang="en-US" sz="2400">
                <a:solidFill>
                  <a:schemeClr val="bg2"/>
                </a:solidFill>
              </a:rPr>
              <a:t> </a:t>
            </a:r>
            <a:r>
              <a:rPr lang="en-GB" altLang="en-US" sz="2400"/>
              <a:t>to</a:t>
            </a:r>
            <a:r>
              <a:rPr lang="en-GB" altLang="en-US" sz="2400">
                <a:solidFill>
                  <a:schemeClr val="bg2"/>
                </a:solidFill>
              </a:rPr>
              <a:t> </a:t>
            </a:r>
            <a:r>
              <a:rPr lang="en-GB" altLang="en-US" sz="2400" i="1">
                <a:solidFill>
                  <a:schemeClr val="accent2"/>
                </a:solidFill>
              </a:rPr>
              <a:t>B</a:t>
            </a:r>
            <a:r>
              <a:rPr lang="en-GB" altLang="en-US" sz="2400"/>
              <a:t>.</a:t>
            </a:r>
            <a:endParaRPr lang="en-GB" altLang="en-US" sz="2400" i="1">
              <a:solidFill>
                <a:schemeClr val="accent2"/>
              </a:solidFill>
            </a:endParaRPr>
          </a:p>
          <a:p>
            <a:pPr eaLnBrk="1" hangingPunct="1">
              <a:spcBef>
                <a:spcPct val="35000"/>
              </a:spcBef>
            </a:pPr>
            <a:r>
              <a:rPr lang="en-GB" altLang="en-US" sz="2400" i="1">
                <a:solidFill>
                  <a:srgbClr val="003399"/>
                </a:solidFill>
              </a:rPr>
              <a:t>A</a:t>
            </a:r>
            <a:r>
              <a:rPr lang="en-GB" altLang="en-US" sz="2400"/>
              <a:t> and </a:t>
            </a:r>
            <a:r>
              <a:rPr lang="en-GB" altLang="en-US" sz="2400" i="1">
                <a:solidFill>
                  <a:schemeClr val="accent2"/>
                </a:solidFill>
              </a:rPr>
              <a:t>B</a:t>
            </a:r>
            <a:r>
              <a:rPr lang="en-GB" altLang="en-US" sz="2400"/>
              <a:t> need to share a key.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 i="1">
                <a:solidFill>
                  <a:schemeClr val="accent2"/>
                </a:solidFill>
              </a:rPr>
              <a:t>A</a:t>
            </a:r>
            <a:r>
              <a:rPr lang="en-GB" altLang="en-US" sz="2400"/>
              <a:t> and </a:t>
            </a:r>
            <a:r>
              <a:rPr lang="en-GB" altLang="en-US" sz="2400" i="1">
                <a:solidFill>
                  <a:schemeClr val="accent2"/>
                </a:solidFill>
              </a:rPr>
              <a:t>B</a:t>
            </a:r>
            <a:r>
              <a:rPr lang="en-GB" altLang="en-US" sz="2400"/>
              <a:t> have to keep their keys secret (secret key cryptography).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There has to be a procedure whereby </a:t>
            </a:r>
            <a:r>
              <a:rPr lang="en-GB" altLang="en-US" sz="2400" i="1">
                <a:solidFill>
                  <a:schemeClr val="accent2"/>
                </a:solidFill>
              </a:rPr>
              <a:t>A</a:t>
            </a:r>
            <a:r>
              <a:rPr lang="en-GB" altLang="en-US" sz="2400"/>
              <a:t> and </a:t>
            </a:r>
            <a:r>
              <a:rPr lang="en-GB" altLang="en-US" sz="2400" i="1">
                <a:solidFill>
                  <a:schemeClr val="accent2"/>
                </a:solidFill>
              </a:rPr>
              <a:t>B</a:t>
            </a:r>
            <a:r>
              <a:rPr lang="en-GB" altLang="en-US" sz="2400"/>
              <a:t> can obtain their shared key.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For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/>
              <a:t> parties to communicate directly, about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 baseline="30000">
                <a:solidFill>
                  <a:schemeClr val="accent2"/>
                </a:solidFill>
                <a:latin typeface="Times" panose="02020603050405020304" pitchFamily="18" charset="0"/>
              </a:rPr>
              <a:t>2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/>
              <a:t>keys are needed.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9C3B6E7-98D8-4204-B5CE-A2FD04D67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Block Ciphers &amp; Stream Ciphers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5567363C-0467-4A38-A640-925A5346A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572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Block ciphers</a:t>
            </a:r>
            <a:r>
              <a:rPr lang="en-GB" altLang="en-US" sz="2400"/>
              <a:t>: encrypt sequences of “long” data blocks without changing the key. </a:t>
            </a:r>
          </a:p>
          <a:p>
            <a:pPr lvl="1" eaLnBrk="1" hangingPunct="1">
              <a:spcBef>
                <a:spcPct val="30000"/>
              </a:spcBef>
            </a:pPr>
            <a:r>
              <a:rPr lang="en-GB" altLang="en-US" sz="2000"/>
              <a:t>Security relies on design of encryption function.</a:t>
            </a:r>
          </a:p>
          <a:p>
            <a:pPr lvl="1" eaLnBrk="1" hangingPunct="1">
              <a:spcBef>
                <a:spcPct val="30000"/>
              </a:spcBef>
            </a:pPr>
            <a:r>
              <a:rPr lang="en-GB" altLang="en-US" sz="2000"/>
              <a:t>Typical block length: 64 bits, 128 bits.</a:t>
            </a:r>
          </a:p>
          <a:p>
            <a:pPr eaLnBrk="1" hangingPunct="1">
              <a:spcBef>
                <a:spcPct val="30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Stream ciphers</a:t>
            </a:r>
            <a:r>
              <a:rPr lang="en-GB" altLang="en-US" sz="2400"/>
              <a:t>: encrypt sequences of “short” data blocks under a changing key stream. </a:t>
            </a:r>
          </a:p>
          <a:p>
            <a:pPr lvl="1" eaLnBrk="1" hangingPunct="1">
              <a:spcBef>
                <a:spcPct val="30000"/>
              </a:spcBef>
            </a:pPr>
            <a:r>
              <a:rPr lang="en-GB" altLang="en-US" sz="2000"/>
              <a:t>Security relies on design of key stream generator. </a:t>
            </a:r>
          </a:p>
          <a:p>
            <a:pPr lvl="1" eaLnBrk="1" hangingPunct="1">
              <a:spcBef>
                <a:spcPct val="30000"/>
              </a:spcBef>
            </a:pPr>
            <a:r>
              <a:rPr lang="en-GB" altLang="en-US" sz="2000"/>
              <a:t>Encryption can be quite simple, e.g. XOR.</a:t>
            </a:r>
          </a:p>
          <a:p>
            <a:pPr lvl="1" eaLnBrk="1" hangingPunct="1">
              <a:spcBef>
                <a:spcPct val="30000"/>
              </a:spcBef>
            </a:pPr>
            <a:r>
              <a:rPr lang="en-GB" altLang="en-US" sz="2000"/>
              <a:t>Typical block length: 1 bit, 1 byte.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7524D66-6C24-49B2-96AF-3CEFD132D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Block Cipher Basics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4B23F13-DCEE-48B4-9ACE-A25876B390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Given a deterministic block cipher with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/>
              <a:t>-bit blocks, for any key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/>
              <a:t> the function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e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>
                <a:solidFill>
                  <a:srgbClr val="003399"/>
                </a:solidFill>
              </a:rPr>
              <a:t> </a:t>
            </a:r>
            <a:r>
              <a:rPr lang="en-GB" altLang="en-US" sz="2400"/>
              <a:t>is a permutation on the set of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/>
              <a:t>-bit blocks.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Each key defines a different permutation.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For each permutation, observing a ciphertext block should not increase the information about the corresponding plaintext block.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For any given plaintext block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/>
              <a:t>, encryption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e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>
                <a:solidFill>
                  <a:srgbClr val="003399"/>
                </a:solidFill>
              </a:rPr>
              <a:t> </a:t>
            </a:r>
            <a:r>
              <a:rPr lang="en-GB" altLang="en-US" sz="2400"/>
              <a:t>should change about half of the bits.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It should be computationally difficult to compute keys from plaintext/ciphertext pairs.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B4B60361-C6AF-41A3-B61A-E6FBD3684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Round Structure</a:t>
            </a:r>
            <a:endParaRPr lang="de-DE" altLang="en-US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8D91E28-CF51-489C-A179-E744D80C20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416425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To facilitate efficient encryption &amp; decryption, block ciphers usually have a round structure.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Each round depends on a sub-key; each round in itself is not very “secure”.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Security through iteration: </a:t>
            </a:r>
          </a:p>
          <a:p>
            <a:pPr lvl="1" eaLnBrk="1" hangingPunct="1">
              <a:spcBef>
                <a:spcPct val="35000"/>
              </a:spcBef>
            </a:pPr>
            <a:r>
              <a:rPr lang="en-GB" altLang="en-US" sz="2000"/>
              <a:t>How many rounds do you want?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We would like to use the same structures for encryption and decryption.</a:t>
            </a:r>
            <a:endParaRPr lang="de-DE" altLang="en-US"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52CC2136-15D0-4A34-9F4E-AC3646549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Feistel Ciphers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3EA0A2A5-1E15-49EE-89DB-18A841031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3" y="41290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F05B48A2-1D44-4569-9BD9-49A3883A5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2925763"/>
            <a:ext cx="2762250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400"/>
              <a:t>R</a:t>
            </a:r>
            <a:r>
              <a:rPr lang="de-DE" altLang="en-US" sz="2400" baseline="-25000"/>
              <a:t>1</a:t>
            </a:r>
            <a:r>
              <a:rPr lang="de-DE" altLang="en-US" sz="2400"/>
              <a:t> = L</a:t>
            </a:r>
            <a:r>
              <a:rPr lang="de-DE" altLang="en-US" sz="2400" baseline="-25000"/>
              <a:t>0</a:t>
            </a:r>
            <a:r>
              <a:rPr lang="de-DE" altLang="en-US" sz="2400">
                <a:sym typeface="Symbol" panose="05050102010706020507" pitchFamily="18" charset="2"/>
              </a:rPr>
              <a:t></a:t>
            </a:r>
            <a:r>
              <a:rPr lang="de-DE" altLang="en-US" sz="2400"/>
              <a:t>f(R</a:t>
            </a:r>
            <a:r>
              <a:rPr lang="de-DE" altLang="en-US" sz="2400" baseline="-25000"/>
              <a:t>0</a:t>
            </a:r>
            <a:r>
              <a:rPr lang="de-DE" altLang="en-US" sz="2400"/>
              <a:t>,K</a:t>
            </a:r>
            <a:r>
              <a:rPr lang="de-DE" altLang="en-US" sz="2400" baseline="-25000"/>
              <a:t>1</a:t>
            </a:r>
            <a:r>
              <a:rPr lang="de-DE" altLang="en-US" sz="2400"/>
              <a:t>)</a:t>
            </a:r>
          </a:p>
        </p:txBody>
      </p:sp>
      <p:grpSp>
        <p:nvGrpSpPr>
          <p:cNvPr id="89093" name="Group 5">
            <a:extLst>
              <a:ext uri="{FF2B5EF4-FFF2-40B4-BE49-F238E27FC236}">
                <a16:creationId xmlns:a16="http://schemas.microsoft.com/office/drawing/2014/main" id="{4A1AE331-5121-491C-B4D2-1D4F85D033D1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2205038"/>
            <a:ext cx="287337" cy="287337"/>
            <a:chOff x="1519" y="1480"/>
            <a:chExt cx="181" cy="181"/>
          </a:xfrm>
        </p:grpSpPr>
        <p:sp>
          <p:nvSpPr>
            <p:cNvPr id="89128" name="Oval 6">
              <a:extLst>
                <a:ext uri="{FF2B5EF4-FFF2-40B4-BE49-F238E27FC236}">
                  <a16:creationId xmlns:a16="http://schemas.microsoft.com/office/drawing/2014/main" id="{25E19A42-4757-4452-97A3-C56FB4490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480"/>
              <a:ext cx="181" cy="1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cxnSp>
          <p:nvCxnSpPr>
            <p:cNvPr id="89129" name="AutoShape 7">
              <a:extLst>
                <a:ext uri="{FF2B5EF4-FFF2-40B4-BE49-F238E27FC236}">
                  <a16:creationId xmlns:a16="http://schemas.microsoft.com/office/drawing/2014/main" id="{367676F3-E2AD-408B-989D-32CC96313684}"/>
                </a:ext>
              </a:extLst>
            </p:cNvPr>
            <p:cNvCxnSpPr>
              <a:cxnSpLocks noChangeShapeType="1"/>
              <a:stCxn id="89128" idx="0"/>
              <a:endCxn id="89128" idx="4"/>
            </p:cNvCxnSpPr>
            <p:nvPr/>
          </p:nvCxnSpPr>
          <p:spPr bwMode="auto">
            <a:xfrm>
              <a:off x="1610" y="1480"/>
              <a:ext cx="0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0" name="AutoShape 8">
              <a:extLst>
                <a:ext uri="{FF2B5EF4-FFF2-40B4-BE49-F238E27FC236}">
                  <a16:creationId xmlns:a16="http://schemas.microsoft.com/office/drawing/2014/main" id="{081ED56D-FE9E-4AA0-B2A2-C33DED89B2AA}"/>
                </a:ext>
              </a:extLst>
            </p:cNvPr>
            <p:cNvCxnSpPr>
              <a:cxnSpLocks noChangeShapeType="1"/>
              <a:stCxn id="89128" idx="2"/>
              <a:endCxn id="89128" idx="6"/>
            </p:cNvCxnSpPr>
            <p:nvPr/>
          </p:nvCxnSpPr>
          <p:spPr bwMode="auto">
            <a:xfrm>
              <a:off x="1519" y="1571"/>
              <a:ext cx="18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9094" name="Oval 9">
            <a:extLst>
              <a:ext uri="{FF2B5EF4-FFF2-40B4-BE49-F238E27FC236}">
                <a16:creationId xmlns:a16="http://schemas.microsoft.com/office/drawing/2014/main" id="{82ABE237-56E0-4C49-B8F3-E0ADF9CDB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132013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400"/>
              <a:t>f</a:t>
            </a:r>
          </a:p>
        </p:txBody>
      </p:sp>
      <p:sp>
        <p:nvSpPr>
          <p:cNvPr id="89095" name="Text Box 10">
            <a:extLst>
              <a:ext uri="{FF2B5EF4-FFF2-40B4-BE49-F238E27FC236}">
                <a16:creationId xmlns:a16="http://schemas.microsoft.com/office/drawing/2014/main" id="{165EF0F9-C297-40F9-8DC8-9085F2159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13360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400"/>
              <a:t>K</a:t>
            </a:r>
            <a:r>
              <a:rPr lang="de-DE" altLang="en-US" sz="2400" baseline="-25000"/>
              <a:t>1</a:t>
            </a:r>
          </a:p>
        </p:txBody>
      </p:sp>
      <p:cxnSp>
        <p:nvCxnSpPr>
          <p:cNvPr id="89096" name="AutoShape 11">
            <a:extLst>
              <a:ext uri="{FF2B5EF4-FFF2-40B4-BE49-F238E27FC236}">
                <a16:creationId xmlns:a16="http://schemas.microsoft.com/office/drawing/2014/main" id="{1DB1D5E5-F454-4EDC-925C-BB12C7E00F18}"/>
              </a:ext>
            </a:extLst>
          </p:cNvPr>
          <p:cNvCxnSpPr>
            <a:cxnSpLocks noChangeShapeType="1"/>
            <a:stCxn id="89095" idx="1"/>
            <a:endCxn id="89094" idx="0"/>
          </p:cNvCxnSpPr>
          <p:nvPr/>
        </p:nvCxnSpPr>
        <p:spPr bwMode="auto">
          <a:xfrm rot="10800000">
            <a:off x="4427538" y="2132013"/>
            <a:ext cx="2881312" cy="230187"/>
          </a:xfrm>
          <a:prstGeom prst="bentConnector4">
            <a:avLst>
              <a:gd name="adj1" fmla="val 29310"/>
              <a:gd name="adj2" fmla="val 17103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097" name="Text Box 12">
            <a:extLst>
              <a:ext uri="{FF2B5EF4-FFF2-40B4-BE49-F238E27FC236}">
                <a16:creationId xmlns:a16="http://schemas.microsoft.com/office/drawing/2014/main" id="{0E597527-9BE6-46D4-8603-37B5D6729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203450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>
                <a:solidFill>
                  <a:srgbClr val="CC0000"/>
                </a:solidFill>
              </a:rPr>
              <a:t>encrypt</a:t>
            </a:r>
          </a:p>
        </p:txBody>
      </p:sp>
      <p:sp>
        <p:nvSpPr>
          <p:cNvPr id="89098" name="Rectangle 13">
            <a:extLst>
              <a:ext uri="{FF2B5EF4-FFF2-40B4-BE49-F238E27FC236}">
                <a16:creationId xmlns:a16="http://schemas.microsoft.com/office/drawing/2014/main" id="{3B0F85DF-788C-482A-B33B-6D8BF856B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924175"/>
            <a:ext cx="2762250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400"/>
              <a:t>L</a:t>
            </a:r>
            <a:r>
              <a:rPr lang="de-DE" altLang="en-US" sz="2400" baseline="-25000"/>
              <a:t>1</a:t>
            </a:r>
            <a:r>
              <a:rPr lang="de-DE" altLang="en-US" sz="2400"/>
              <a:t> = R</a:t>
            </a:r>
            <a:r>
              <a:rPr lang="de-DE" altLang="en-US" sz="2400" baseline="-25000"/>
              <a:t>0</a:t>
            </a:r>
            <a:endParaRPr lang="de-DE" altLang="en-US" sz="2400"/>
          </a:p>
        </p:txBody>
      </p:sp>
      <p:sp>
        <p:nvSpPr>
          <p:cNvPr id="89099" name="Rectangle 14">
            <a:extLst>
              <a:ext uri="{FF2B5EF4-FFF2-40B4-BE49-F238E27FC236}">
                <a16:creationId xmlns:a16="http://schemas.microsoft.com/office/drawing/2014/main" id="{79BDD494-39EB-4EAB-A972-0799160D6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1414463"/>
            <a:ext cx="2762250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400"/>
              <a:t>R</a:t>
            </a:r>
            <a:r>
              <a:rPr lang="de-DE" altLang="en-US" sz="2400" baseline="-25000"/>
              <a:t>0</a:t>
            </a:r>
            <a:endParaRPr lang="de-DE" altLang="en-US" sz="2400"/>
          </a:p>
        </p:txBody>
      </p:sp>
      <p:sp>
        <p:nvSpPr>
          <p:cNvPr id="89100" name="Rectangle 15">
            <a:extLst>
              <a:ext uri="{FF2B5EF4-FFF2-40B4-BE49-F238E27FC236}">
                <a16:creationId xmlns:a16="http://schemas.microsoft.com/office/drawing/2014/main" id="{8C2F26A4-D58A-4833-A244-00C6FA6D8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412875"/>
            <a:ext cx="2762250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400"/>
              <a:t>L</a:t>
            </a:r>
            <a:r>
              <a:rPr lang="de-DE" altLang="en-US" sz="2400" baseline="-25000"/>
              <a:t>0</a:t>
            </a:r>
            <a:endParaRPr lang="de-DE" altLang="en-US" sz="2400"/>
          </a:p>
        </p:txBody>
      </p:sp>
      <p:cxnSp>
        <p:nvCxnSpPr>
          <p:cNvPr id="89101" name="AutoShape 16">
            <a:extLst>
              <a:ext uri="{FF2B5EF4-FFF2-40B4-BE49-F238E27FC236}">
                <a16:creationId xmlns:a16="http://schemas.microsoft.com/office/drawing/2014/main" id="{766A0BCA-2819-47D2-8C86-6A90FB13EF5E}"/>
              </a:ext>
            </a:extLst>
          </p:cNvPr>
          <p:cNvCxnSpPr>
            <a:cxnSpLocks noChangeShapeType="1"/>
            <a:stCxn id="89100" idx="2"/>
            <a:endCxn id="89128" idx="0"/>
          </p:cNvCxnSpPr>
          <p:nvPr/>
        </p:nvCxnSpPr>
        <p:spPr bwMode="auto">
          <a:xfrm>
            <a:off x="2784475" y="1844675"/>
            <a:ext cx="0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2" name="AutoShape 17">
            <a:extLst>
              <a:ext uri="{FF2B5EF4-FFF2-40B4-BE49-F238E27FC236}">
                <a16:creationId xmlns:a16="http://schemas.microsoft.com/office/drawing/2014/main" id="{7FE027BC-5D66-4B7B-BF26-5EABB3C59ED2}"/>
              </a:ext>
            </a:extLst>
          </p:cNvPr>
          <p:cNvCxnSpPr>
            <a:cxnSpLocks noChangeShapeType="1"/>
            <a:endCxn id="89092" idx="0"/>
          </p:cNvCxnSpPr>
          <p:nvPr/>
        </p:nvCxnSpPr>
        <p:spPr bwMode="auto">
          <a:xfrm>
            <a:off x="4427538" y="2779713"/>
            <a:ext cx="1571625" cy="1460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3" name="AutoShape 18">
            <a:extLst>
              <a:ext uri="{FF2B5EF4-FFF2-40B4-BE49-F238E27FC236}">
                <a16:creationId xmlns:a16="http://schemas.microsoft.com/office/drawing/2014/main" id="{3FBD2E41-9298-4B6E-97E4-1E261112E1A9}"/>
              </a:ext>
            </a:extLst>
          </p:cNvPr>
          <p:cNvCxnSpPr>
            <a:cxnSpLocks noChangeShapeType="1"/>
            <a:stCxn id="89128" idx="4"/>
          </p:cNvCxnSpPr>
          <p:nvPr/>
        </p:nvCxnSpPr>
        <p:spPr bwMode="auto">
          <a:xfrm rot="16200000" flipH="1">
            <a:off x="3461544" y="1815306"/>
            <a:ext cx="288925" cy="1643063"/>
          </a:xfrm>
          <a:prstGeom prst="bentConnector3">
            <a:avLst>
              <a:gd name="adj1" fmla="val 445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04" name="Rectangle 19">
            <a:extLst>
              <a:ext uri="{FF2B5EF4-FFF2-40B4-BE49-F238E27FC236}">
                <a16:creationId xmlns:a16="http://schemas.microsoft.com/office/drawing/2014/main" id="{FC556519-C91D-4841-A49C-02ECD43C8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5373688"/>
            <a:ext cx="2762250" cy="431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400"/>
              <a:t>R</a:t>
            </a:r>
            <a:r>
              <a:rPr lang="de-DE" altLang="en-US" sz="2400" baseline="-25000"/>
              <a:t>1</a:t>
            </a:r>
            <a:endParaRPr lang="de-DE" altLang="en-US" sz="2400"/>
          </a:p>
        </p:txBody>
      </p:sp>
      <p:grpSp>
        <p:nvGrpSpPr>
          <p:cNvPr id="89105" name="Group 20">
            <a:extLst>
              <a:ext uri="{FF2B5EF4-FFF2-40B4-BE49-F238E27FC236}">
                <a16:creationId xmlns:a16="http://schemas.microsoft.com/office/drawing/2014/main" id="{7E7BF503-942D-40F5-B043-F62447353D5B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4652963"/>
            <a:ext cx="287337" cy="287337"/>
            <a:chOff x="1519" y="1480"/>
            <a:chExt cx="181" cy="181"/>
          </a:xfrm>
        </p:grpSpPr>
        <p:sp>
          <p:nvSpPr>
            <p:cNvPr id="89125" name="Oval 21">
              <a:extLst>
                <a:ext uri="{FF2B5EF4-FFF2-40B4-BE49-F238E27FC236}">
                  <a16:creationId xmlns:a16="http://schemas.microsoft.com/office/drawing/2014/main" id="{7847260C-4999-4E9F-81D9-C826B3462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480"/>
              <a:ext cx="181" cy="1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cxnSp>
          <p:nvCxnSpPr>
            <p:cNvPr id="89126" name="AutoShape 22">
              <a:extLst>
                <a:ext uri="{FF2B5EF4-FFF2-40B4-BE49-F238E27FC236}">
                  <a16:creationId xmlns:a16="http://schemas.microsoft.com/office/drawing/2014/main" id="{4ADDC2F2-EF22-4D62-ADAA-9279BE1BC429}"/>
                </a:ext>
              </a:extLst>
            </p:cNvPr>
            <p:cNvCxnSpPr>
              <a:cxnSpLocks noChangeShapeType="1"/>
              <a:stCxn id="89125" idx="0"/>
              <a:endCxn id="89125" idx="4"/>
            </p:cNvCxnSpPr>
            <p:nvPr/>
          </p:nvCxnSpPr>
          <p:spPr bwMode="auto">
            <a:xfrm>
              <a:off x="1610" y="1480"/>
              <a:ext cx="0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7" name="AutoShape 23">
              <a:extLst>
                <a:ext uri="{FF2B5EF4-FFF2-40B4-BE49-F238E27FC236}">
                  <a16:creationId xmlns:a16="http://schemas.microsoft.com/office/drawing/2014/main" id="{DF84B04C-CFCE-450D-9FB2-708B1F667455}"/>
                </a:ext>
              </a:extLst>
            </p:cNvPr>
            <p:cNvCxnSpPr>
              <a:cxnSpLocks noChangeShapeType="1"/>
              <a:stCxn id="89125" idx="2"/>
              <a:endCxn id="89125" idx="6"/>
            </p:cNvCxnSpPr>
            <p:nvPr/>
          </p:nvCxnSpPr>
          <p:spPr bwMode="auto">
            <a:xfrm>
              <a:off x="1519" y="1571"/>
              <a:ext cx="18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9106" name="Oval 24">
            <a:extLst>
              <a:ext uri="{FF2B5EF4-FFF2-40B4-BE49-F238E27FC236}">
                <a16:creationId xmlns:a16="http://schemas.microsoft.com/office/drawing/2014/main" id="{DE511E81-5218-4FA3-9A09-8736C1DEE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5799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400"/>
              <a:t>f</a:t>
            </a:r>
          </a:p>
        </p:txBody>
      </p:sp>
      <p:sp>
        <p:nvSpPr>
          <p:cNvPr id="89107" name="Text Box 25">
            <a:extLst>
              <a:ext uri="{FF2B5EF4-FFF2-40B4-BE49-F238E27FC236}">
                <a16:creationId xmlns:a16="http://schemas.microsoft.com/office/drawing/2014/main" id="{8086E083-01E4-4FC9-96EB-CB3B1760D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581525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400"/>
              <a:t>K</a:t>
            </a:r>
            <a:r>
              <a:rPr lang="de-DE" altLang="en-US" sz="2400" baseline="-25000"/>
              <a:t>1</a:t>
            </a:r>
          </a:p>
        </p:txBody>
      </p:sp>
      <p:cxnSp>
        <p:nvCxnSpPr>
          <p:cNvPr id="89108" name="AutoShape 26">
            <a:extLst>
              <a:ext uri="{FF2B5EF4-FFF2-40B4-BE49-F238E27FC236}">
                <a16:creationId xmlns:a16="http://schemas.microsoft.com/office/drawing/2014/main" id="{DBDF8859-2B62-45FE-AC53-BBC268A6162F}"/>
              </a:ext>
            </a:extLst>
          </p:cNvPr>
          <p:cNvCxnSpPr>
            <a:cxnSpLocks noChangeShapeType="1"/>
            <a:stCxn id="89107" idx="1"/>
            <a:endCxn id="89106" idx="0"/>
          </p:cNvCxnSpPr>
          <p:nvPr/>
        </p:nvCxnSpPr>
        <p:spPr bwMode="auto">
          <a:xfrm rot="10800000">
            <a:off x="4427538" y="4579938"/>
            <a:ext cx="2881312" cy="230187"/>
          </a:xfrm>
          <a:prstGeom prst="bentConnector4">
            <a:avLst>
              <a:gd name="adj1" fmla="val 29310"/>
              <a:gd name="adj2" fmla="val 17103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09" name="Line 27">
            <a:extLst>
              <a:ext uri="{FF2B5EF4-FFF2-40B4-BE49-F238E27FC236}">
                <a16:creationId xmlns:a16="http://schemas.microsoft.com/office/drawing/2014/main" id="{E2D21860-7342-47BA-92BA-2B1E90CD6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50847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0" name="Text Box 28">
            <a:extLst>
              <a:ext uri="{FF2B5EF4-FFF2-40B4-BE49-F238E27FC236}">
                <a16:creationId xmlns:a16="http://schemas.microsoft.com/office/drawing/2014/main" id="{0617DBC3-7BF3-490E-A5A2-34E5D0E9B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687888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>
                <a:solidFill>
                  <a:srgbClr val="CC0000"/>
                </a:solidFill>
              </a:rPr>
              <a:t>decrypt</a:t>
            </a:r>
          </a:p>
        </p:txBody>
      </p:sp>
      <p:sp>
        <p:nvSpPr>
          <p:cNvPr id="89111" name="Rectangle 29">
            <a:extLst>
              <a:ext uri="{FF2B5EF4-FFF2-40B4-BE49-F238E27FC236}">
                <a16:creationId xmlns:a16="http://schemas.microsoft.com/office/drawing/2014/main" id="{48D66FC4-03DD-47D8-87FE-B23D1DE0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372100"/>
            <a:ext cx="2762250" cy="431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400"/>
              <a:t>L</a:t>
            </a:r>
            <a:r>
              <a:rPr lang="de-DE" altLang="en-US" sz="2400" baseline="-25000"/>
              <a:t>1</a:t>
            </a:r>
            <a:endParaRPr lang="de-DE" altLang="en-US" sz="2400"/>
          </a:p>
        </p:txBody>
      </p:sp>
      <p:sp>
        <p:nvSpPr>
          <p:cNvPr id="89112" name="Rectangle 30">
            <a:extLst>
              <a:ext uri="{FF2B5EF4-FFF2-40B4-BE49-F238E27FC236}">
                <a16:creationId xmlns:a16="http://schemas.microsoft.com/office/drawing/2014/main" id="{559AAFDD-8444-415E-BEA9-C1D5CBFB2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3862388"/>
            <a:ext cx="2762250" cy="431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400"/>
              <a:t>R</a:t>
            </a:r>
            <a:r>
              <a:rPr lang="de-DE" altLang="en-US" sz="2400" baseline="-25000"/>
              <a:t>0</a:t>
            </a:r>
            <a:r>
              <a:rPr lang="de-DE" altLang="en-US" sz="2400"/>
              <a:t> = L</a:t>
            </a:r>
            <a:r>
              <a:rPr lang="de-DE" altLang="en-US" sz="2400" baseline="-25000"/>
              <a:t>1</a:t>
            </a:r>
          </a:p>
        </p:txBody>
      </p:sp>
      <p:sp>
        <p:nvSpPr>
          <p:cNvPr id="89113" name="Rectangle 31">
            <a:extLst>
              <a:ext uri="{FF2B5EF4-FFF2-40B4-BE49-F238E27FC236}">
                <a16:creationId xmlns:a16="http://schemas.microsoft.com/office/drawing/2014/main" id="{FB7D7205-FDD9-4570-94C6-A7BCDF6DD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860800"/>
            <a:ext cx="2762250" cy="431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400"/>
              <a:t>L</a:t>
            </a:r>
            <a:r>
              <a:rPr lang="de-DE" altLang="en-US" sz="2400" baseline="-25000"/>
              <a:t>0</a:t>
            </a:r>
            <a:r>
              <a:rPr lang="de-DE" altLang="en-US" sz="2400"/>
              <a:t> = R</a:t>
            </a:r>
            <a:r>
              <a:rPr lang="de-DE" altLang="en-US" sz="2400" baseline="-25000"/>
              <a:t>1</a:t>
            </a:r>
            <a:r>
              <a:rPr lang="de-DE" altLang="en-US" sz="2400">
                <a:sym typeface="Symbol" panose="05050102010706020507" pitchFamily="18" charset="2"/>
              </a:rPr>
              <a:t></a:t>
            </a:r>
            <a:r>
              <a:rPr lang="de-DE" altLang="en-US" sz="2400"/>
              <a:t>f(L</a:t>
            </a:r>
            <a:r>
              <a:rPr lang="de-DE" altLang="en-US" sz="2400" baseline="-25000"/>
              <a:t>1</a:t>
            </a:r>
            <a:r>
              <a:rPr lang="de-DE" altLang="en-US" sz="2400"/>
              <a:t>,K</a:t>
            </a:r>
            <a:r>
              <a:rPr lang="de-DE" altLang="en-US" sz="2400" baseline="-25000"/>
              <a:t>1</a:t>
            </a:r>
            <a:r>
              <a:rPr lang="de-DE" altLang="en-US" sz="2400"/>
              <a:t>)</a:t>
            </a:r>
            <a:r>
              <a:rPr lang="de-DE" altLang="en-US" sz="2400" baseline="-25000"/>
              <a:t> </a:t>
            </a:r>
          </a:p>
        </p:txBody>
      </p:sp>
      <p:cxnSp>
        <p:nvCxnSpPr>
          <p:cNvPr id="89114" name="AutoShape 32">
            <a:extLst>
              <a:ext uri="{FF2B5EF4-FFF2-40B4-BE49-F238E27FC236}">
                <a16:creationId xmlns:a16="http://schemas.microsoft.com/office/drawing/2014/main" id="{D3ED9444-CECB-4F52-8E60-3CD87ED2E529}"/>
              </a:ext>
            </a:extLst>
          </p:cNvPr>
          <p:cNvCxnSpPr>
            <a:cxnSpLocks noChangeShapeType="1"/>
            <a:stCxn id="89113" idx="2"/>
            <a:endCxn id="89125" idx="0"/>
          </p:cNvCxnSpPr>
          <p:nvPr/>
        </p:nvCxnSpPr>
        <p:spPr bwMode="auto">
          <a:xfrm>
            <a:off x="2784475" y="4292600"/>
            <a:ext cx="0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5" name="AutoShape 33">
            <a:extLst>
              <a:ext uri="{FF2B5EF4-FFF2-40B4-BE49-F238E27FC236}">
                <a16:creationId xmlns:a16="http://schemas.microsoft.com/office/drawing/2014/main" id="{452D23D5-D297-41EE-8446-AEEEBE90E923}"/>
              </a:ext>
            </a:extLst>
          </p:cNvPr>
          <p:cNvCxnSpPr>
            <a:cxnSpLocks noChangeShapeType="1"/>
            <a:stCxn id="89106" idx="2"/>
            <a:endCxn id="89125" idx="6"/>
          </p:cNvCxnSpPr>
          <p:nvPr/>
        </p:nvCxnSpPr>
        <p:spPr bwMode="auto">
          <a:xfrm flipH="1">
            <a:off x="2927350" y="4795838"/>
            <a:ext cx="12842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6" name="AutoShape 34">
            <a:extLst>
              <a:ext uri="{FF2B5EF4-FFF2-40B4-BE49-F238E27FC236}">
                <a16:creationId xmlns:a16="http://schemas.microsoft.com/office/drawing/2014/main" id="{FB784865-81A6-4092-BF79-3FC70DD44B6D}"/>
              </a:ext>
            </a:extLst>
          </p:cNvPr>
          <p:cNvCxnSpPr>
            <a:cxnSpLocks noChangeShapeType="1"/>
            <a:stCxn id="89112" idx="2"/>
            <a:endCxn id="89111" idx="0"/>
          </p:cNvCxnSpPr>
          <p:nvPr/>
        </p:nvCxnSpPr>
        <p:spPr bwMode="auto">
          <a:xfrm rot="5400000">
            <a:off x="3852863" y="3225800"/>
            <a:ext cx="1077912" cy="3214688"/>
          </a:xfrm>
          <a:prstGeom prst="bentConnector3">
            <a:avLst>
              <a:gd name="adj1" fmla="val 79676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7" name="AutoShape 35">
            <a:extLst>
              <a:ext uri="{FF2B5EF4-FFF2-40B4-BE49-F238E27FC236}">
                <a16:creationId xmlns:a16="http://schemas.microsoft.com/office/drawing/2014/main" id="{4ED75DBA-D795-4056-BAC5-5101BA5E6BFF}"/>
              </a:ext>
            </a:extLst>
          </p:cNvPr>
          <p:cNvCxnSpPr>
            <a:cxnSpLocks noChangeShapeType="1"/>
            <a:endCxn id="89104" idx="0"/>
          </p:cNvCxnSpPr>
          <p:nvPr/>
        </p:nvCxnSpPr>
        <p:spPr bwMode="auto">
          <a:xfrm>
            <a:off x="4427538" y="5227638"/>
            <a:ext cx="1571625" cy="1460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8" name="AutoShape 36">
            <a:extLst>
              <a:ext uri="{FF2B5EF4-FFF2-40B4-BE49-F238E27FC236}">
                <a16:creationId xmlns:a16="http://schemas.microsoft.com/office/drawing/2014/main" id="{23AC3BE6-E8A8-4907-8D33-8C73A3DEB647}"/>
              </a:ext>
            </a:extLst>
          </p:cNvPr>
          <p:cNvCxnSpPr>
            <a:cxnSpLocks noChangeShapeType="1"/>
            <a:stCxn id="89125" idx="4"/>
            <a:endCxn id="89109" idx="1"/>
          </p:cNvCxnSpPr>
          <p:nvPr/>
        </p:nvCxnSpPr>
        <p:spPr bwMode="auto">
          <a:xfrm rot="16200000" flipH="1">
            <a:off x="3461544" y="4263231"/>
            <a:ext cx="288925" cy="1643063"/>
          </a:xfrm>
          <a:prstGeom prst="bentConnector3">
            <a:avLst>
              <a:gd name="adj1" fmla="val 52194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9" name="AutoShape 37">
            <a:extLst>
              <a:ext uri="{FF2B5EF4-FFF2-40B4-BE49-F238E27FC236}">
                <a16:creationId xmlns:a16="http://schemas.microsoft.com/office/drawing/2014/main" id="{05592D7C-3E05-4A3F-9E04-B2392E2237DB}"/>
              </a:ext>
            </a:extLst>
          </p:cNvPr>
          <p:cNvCxnSpPr>
            <a:cxnSpLocks noChangeShapeType="1"/>
            <a:stCxn id="89112" idx="2"/>
            <a:endCxn id="89106" idx="6"/>
          </p:cNvCxnSpPr>
          <p:nvPr/>
        </p:nvCxnSpPr>
        <p:spPr bwMode="auto">
          <a:xfrm rot="5400000">
            <a:off x="5070476" y="3867150"/>
            <a:ext cx="501650" cy="1355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20" name="AutoShape 38">
            <a:extLst>
              <a:ext uri="{FF2B5EF4-FFF2-40B4-BE49-F238E27FC236}">
                <a16:creationId xmlns:a16="http://schemas.microsoft.com/office/drawing/2014/main" id="{18BFFA23-E962-4DBA-8D1D-3A3AEB3FD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060575"/>
            <a:ext cx="198438" cy="863600"/>
          </a:xfrm>
          <a:prstGeom prst="downArrow">
            <a:avLst>
              <a:gd name="adj1" fmla="val 50000"/>
              <a:gd name="adj2" fmla="val 1088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89121" name="AutoShape 39">
            <a:extLst>
              <a:ext uri="{FF2B5EF4-FFF2-40B4-BE49-F238E27FC236}">
                <a16:creationId xmlns:a16="http://schemas.microsoft.com/office/drawing/2014/main" id="{6A3BAA0A-1033-4966-B93E-F9149260D9A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5650" y="4437063"/>
            <a:ext cx="198438" cy="863600"/>
          </a:xfrm>
          <a:prstGeom prst="downArrow">
            <a:avLst>
              <a:gd name="adj1" fmla="val 50000"/>
              <a:gd name="adj2" fmla="val 1088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cxnSp>
        <p:nvCxnSpPr>
          <p:cNvPr id="89122" name="AutoShape 40">
            <a:extLst>
              <a:ext uri="{FF2B5EF4-FFF2-40B4-BE49-F238E27FC236}">
                <a16:creationId xmlns:a16="http://schemas.microsoft.com/office/drawing/2014/main" id="{6C782168-D8CB-4D1A-A817-76ECA30FEE2D}"/>
              </a:ext>
            </a:extLst>
          </p:cNvPr>
          <p:cNvCxnSpPr>
            <a:cxnSpLocks noChangeShapeType="1"/>
            <a:stCxn id="89099" idx="2"/>
            <a:endCxn id="89094" idx="6"/>
          </p:cNvCxnSpPr>
          <p:nvPr/>
        </p:nvCxnSpPr>
        <p:spPr bwMode="auto">
          <a:xfrm rot="5400000">
            <a:off x="5070476" y="1419225"/>
            <a:ext cx="501650" cy="1355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3" name="AutoShape 41">
            <a:extLst>
              <a:ext uri="{FF2B5EF4-FFF2-40B4-BE49-F238E27FC236}">
                <a16:creationId xmlns:a16="http://schemas.microsoft.com/office/drawing/2014/main" id="{325F96D7-1469-4CB2-8E60-DF752C42EABE}"/>
              </a:ext>
            </a:extLst>
          </p:cNvPr>
          <p:cNvCxnSpPr>
            <a:cxnSpLocks noChangeShapeType="1"/>
            <a:stCxn id="89099" idx="2"/>
            <a:endCxn id="89098" idx="0"/>
          </p:cNvCxnSpPr>
          <p:nvPr/>
        </p:nvCxnSpPr>
        <p:spPr bwMode="auto">
          <a:xfrm rot="5400000">
            <a:off x="3852863" y="777875"/>
            <a:ext cx="1077912" cy="3214688"/>
          </a:xfrm>
          <a:prstGeom prst="bentConnector3">
            <a:avLst>
              <a:gd name="adj1" fmla="val 792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4" name="AutoShape 42">
            <a:extLst>
              <a:ext uri="{FF2B5EF4-FFF2-40B4-BE49-F238E27FC236}">
                <a16:creationId xmlns:a16="http://schemas.microsoft.com/office/drawing/2014/main" id="{0FB27B7B-BE16-4B30-A158-A6BA7AEC5D2E}"/>
              </a:ext>
            </a:extLst>
          </p:cNvPr>
          <p:cNvCxnSpPr>
            <a:cxnSpLocks noChangeShapeType="1"/>
            <a:stCxn id="89094" idx="2"/>
            <a:endCxn id="89128" idx="6"/>
          </p:cNvCxnSpPr>
          <p:nvPr/>
        </p:nvCxnSpPr>
        <p:spPr bwMode="auto">
          <a:xfrm flipH="1">
            <a:off x="2927350" y="2347913"/>
            <a:ext cx="12842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52E4122-7DCA-41F7-91F0-B4A712184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New Paradigm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2C7404A-29E2-42A3-BD5B-2138FEBAF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3787775"/>
            <a:ext cx="8208962" cy="2232025"/>
          </a:xfrm>
        </p:spPr>
        <p:txBody>
          <a:bodyPr/>
          <a:lstStyle/>
          <a:p>
            <a:pPr eaLnBrk="1" hangingPunct="1"/>
            <a:r>
              <a:rPr lang="en-GB" altLang="en-US" sz="2400">
                <a:solidFill>
                  <a:schemeClr val="accent2"/>
                </a:solidFill>
              </a:rPr>
              <a:t>Electronic commerce</a:t>
            </a:r>
            <a:r>
              <a:rPr lang="en-GB" altLang="en-US" sz="2400"/>
              <a:t>: </a:t>
            </a:r>
            <a:r>
              <a:rPr lang="en-GB" altLang="en-US" sz="2400" i="1">
                <a:solidFill>
                  <a:schemeClr val="accent2"/>
                </a:solidFill>
              </a:rPr>
              <a:t>A</a:t>
            </a:r>
            <a:r>
              <a:rPr lang="en-GB" altLang="en-US" sz="2400"/>
              <a:t> and </a:t>
            </a:r>
            <a:r>
              <a:rPr lang="en-GB" altLang="en-US" sz="2400" i="1">
                <a:solidFill>
                  <a:schemeClr val="accent2"/>
                </a:solidFill>
              </a:rPr>
              <a:t>B</a:t>
            </a:r>
            <a:r>
              <a:rPr lang="en-GB" altLang="en-US" sz="2400"/>
              <a:t> are customer and merchant; they do not “trust” each other.</a:t>
            </a:r>
          </a:p>
          <a:p>
            <a:pPr eaLnBrk="1" hangingPunct="1"/>
            <a:r>
              <a:rPr lang="en-GB" altLang="en-US" sz="2400"/>
              <a:t>We want protection against insider fraud as much as protection against outsiders.</a:t>
            </a:r>
          </a:p>
          <a:p>
            <a:pPr eaLnBrk="1" hangingPunct="1"/>
            <a:r>
              <a:rPr lang="en-GB" altLang="en-US" sz="2400">
                <a:solidFill>
                  <a:schemeClr val="accent2"/>
                </a:solidFill>
              </a:rPr>
              <a:t>Trusted Third Parties</a:t>
            </a:r>
            <a:r>
              <a:rPr lang="en-GB" altLang="en-US" sz="2400"/>
              <a:t> help settle disputes.</a:t>
            </a:r>
          </a:p>
        </p:txBody>
      </p:sp>
      <p:grpSp>
        <p:nvGrpSpPr>
          <p:cNvPr id="22532" name="Group 11">
            <a:extLst>
              <a:ext uri="{FF2B5EF4-FFF2-40B4-BE49-F238E27FC236}">
                <a16:creationId xmlns:a16="http://schemas.microsoft.com/office/drawing/2014/main" id="{823199F9-93CD-4F93-8D2D-CDA41822B92D}"/>
              </a:ext>
            </a:extLst>
          </p:cNvPr>
          <p:cNvGrpSpPr>
            <a:grpSpLocks/>
          </p:cNvGrpSpPr>
          <p:nvPr/>
        </p:nvGrpSpPr>
        <p:grpSpPr bwMode="auto">
          <a:xfrm>
            <a:off x="1741488" y="1484313"/>
            <a:ext cx="5351462" cy="2085975"/>
            <a:chOff x="1097" y="981"/>
            <a:chExt cx="3371" cy="1314"/>
          </a:xfrm>
        </p:grpSpPr>
        <p:sp>
          <p:nvSpPr>
            <p:cNvPr id="22533" name="AutoShape 4">
              <a:extLst>
                <a:ext uri="{FF2B5EF4-FFF2-40B4-BE49-F238E27FC236}">
                  <a16:creationId xmlns:a16="http://schemas.microsoft.com/office/drawing/2014/main" id="{C4207CFA-DE71-4745-8923-898C8BA1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981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4000"/>
                <a:t>A</a:t>
              </a:r>
            </a:p>
          </p:txBody>
        </p:sp>
        <p:sp>
          <p:nvSpPr>
            <p:cNvPr id="22534" name="AutoShape 5">
              <a:extLst>
                <a:ext uri="{FF2B5EF4-FFF2-40B4-BE49-F238E27FC236}">
                  <a16:creationId xmlns:a16="http://schemas.microsoft.com/office/drawing/2014/main" id="{338786E2-7A81-45E2-B681-3B70C9150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981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4000"/>
                <a:t>B</a:t>
              </a:r>
            </a:p>
          </p:txBody>
        </p:sp>
        <p:sp>
          <p:nvSpPr>
            <p:cNvPr id="22535" name="Line 6">
              <a:extLst>
                <a:ext uri="{FF2B5EF4-FFF2-40B4-BE49-F238E27FC236}">
                  <a16:creationId xmlns:a16="http://schemas.microsoft.com/office/drawing/2014/main" id="{F529F742-34E8-461A-A5BE-CF718AAFB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7" y="1390"/>
              <a:ext cx="1919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AutoShape 7">
              <a:extLst>
                <a:ext uri="{FF2B5EF4-FFF2-40B4-BE49-F238E27FC236}">
                  <a16:creationId xmlns:a16="http://schemas.microsoft.com/office/drawing/2014/main" id="{1686A45E-34DD-4CCF-ACC5-E251F3C40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842"/>
              <a:ext cx="1134" cy="45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Helvetica" panose="020B0604020202020204" pitchFamily="34" charset="0"/>
                </a:rPr>
                <a:t>TTP</a:t>
              </a:r>
            </a:p>
          </p:txBody>
        </p:sp>
        <p:sp>
          <p:nvSpPr>
            <p:cNvPr id="22537" name="AutoShape 8">
              <a:extLst>
                <a:ext uri="{FF2B5EF4-FFF2-40B4-BE49-F238E27FC236}">
                  <a16:creationId xmlns:a16="http://schemas.microsoft.com/office/drawing/2014/main" id="{E7B1850A-7DAF-44D0-872D-656B10132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" y="1162"/>
              <a:ext cx="440" cy="408"/>
            </a:xfrm>
            <a:custGeom>
              <a:avLst/>
              <a:gdLst>
                <a:gd name="T0" fmla="*/ 4 w 21600"/>
                <a:gd name="T1" fmla="*/ 0 h 21600"/>
                <a:gd name="T2" fmla="*/ 1 w 21600"/>
                <a:gd name="T3" fmla="*/ 1 h 21600"/>
                <a:gd name="T4" fmla="*/ 0 w 21600"/>
                <a:gd name="T5" fmla="*/ 4 h 21600"/>
                <a:gd name="T6" fmla="*/ 1 w 21600"/>
                <a:gd name="T7" fmla="*/ 7 h 21600"/>
                <a:gd name="T8" fmla="*/ 4 w 21600"/>
                <a:gd name="T9" fmla="*/ 8 h 21600"/>
                <a:gd name="T10" fmla="*/ 8 w 21600"/>
                <a:gd name="T11" fmla="*/ 7 h 21600"/>
                <a:gd name="T12" fmla="*/ 9 w 21600"/>
                <a:gd name="T13" fmla="*/ 4 h 21600"/>
                <a:gd name="T14" fmla="*/ 8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2 w 21600"/>
                <a:gd name="T25" fmla="*/ 3176 h 21600"/>
                <a:gd name="T26" fmla="*/ 18458 w 21600"/>
                <a:gd name="T27" fmla="*/ 1842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38" name="AutoShape 9">
              <a:extLst>
                <a:ext uri="{FF2B5EF4-FFF2-40B4-BE49-F238E27FC236}">
                  <a16:creationId xmlns:a16="http://schemas.microsoft.com/office/drawing/2014/main" id="{6E9907CC-A2DA-4F6C-BBA6-70D079A8A0FC}"/>
                </a:ext>
              </a:extLst>
            </p:cNvPr>
            <p:cNvCxnSpPr>
              <a:cxnSpLocks noChangeShapeType="1"/>
              <a:stCxn id="22536" idx="0"/>
              <a:endCxn id="22537" idx="4"/>
            </p:cNvCxnSpPr>
            <p:nvPr/>
          </p:nvCxnSpPr>
          <p:spPr bwMode="auto">
            <a:xfrm flipV="1">
              <a:off x="2767" y="1570"/>
              <a:ext cx="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0A36D34-B278-4390-81A2-CA85C290D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696" y="116632"/>
            <a:ext cx="6622504" cy="1081088"/>
          </a:xfrm>
        </p:spPr>
        <p:txBody>
          <a:bodyPr/>
          <a:lstStyle/>
          <a:p>
            <a:pPr eaLnBrk="1" hangingPunct="1"/>
            <a:r>
              <a:rPr lang="en-GB" altLang="en-US" dirty="0"/>
              <a:t>Algorithms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3D2710C8-0499-497A-8FCF-E327866FA9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DES (more in a moment)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AES (more in a moment)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Triple-DES: ANSI X9.45, ISO 8372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FEAL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IDEA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SAFER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Blowfish, Mars, Serpent, …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and many more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C47A84A-BFC3-411B-9C65-E154C0973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Data Encryption Standard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BA0CC60-F0EE-4787-9E3D-CD361503F0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8062913" cy="45354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Published in 1977 by the US National Bureau of Standards for use in unclassified government applications with a 15 year life time.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Feistel cipher, 64-bit data blocks, 56-bit keys.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56-bit keys were controversial in 1977; today, exhaustive search on 56-bit keys is feasible.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Controversial because of classified design criteria, however no loop hole has yet emerged.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Designed to resist </a:t>
            </a:r>
            <a:r>
              <a:rPr lang="en-GB" altLang="en-US" sz="2400">
                <a:solidFill>
                  <a:schemeClr val="accent2"/>
                </a:solidFill>
              </a:rPr>
              <a:t>differential cryptanalysis</a:t>
            </a:r>
            <a:r>
              <a:rPr lang="en-GB" altLang="en-US" sz="2400"/>
              <a:t>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8CB63297-EA1A-4EF4-88A5-482B9DEA0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Advanced Encryption Standard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5AABB9D9-FAF6-4D58-B3D1-2084112CBB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Public competition to replace DES: 56-bit keys and 64-bit data blocks no longer adequate.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Rijndael (pronounce as “Rhine-doll”) nominated as the new Advanced Encryption Standard (AES) in 2001 [FIPS-197].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Designed by Vincent Rijmen &amp; Joan Daemen.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Versions for 128-bit, 192-bit, and 256-bit data and key blocks (all combinations of block length and key length are possible).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Rijndael is not a Feistel cipher.</a:t>
            </a:r>
          </a:p>
          <a:p>
            <a:pPr eaLnBrk="1" hangingPunct="1">
              <a:spcBef>
                <a:spcPct val="25000"/>
              </a:spcBef>
            </a:pPr>
            <a:endParaRPr lang="en-GB" altLang="en-US"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9043283A-DA3F-413A-8157-50C865C73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Comments on Security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0B1565E-F6A5-4463-8146-7D11812C6C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Single DES should no longer be used; triple DES used in the financial sector.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Recommended key length for block ciphers: 80-90 bits.</a:t>
            </a:r>
          </a:p>
          <a:p>
            <a:pPr eaLnBrk="1" hangingPunct="1">
              <a:spcBef>
                <a:spcPct val="25000"/>
              </a:spcBef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No provable security for block ciphers.</a:t>
            </a:r>
            <a:endParaRPr lang="en-GB" altLang="en-US" sz="2400">
              <a:solidFill>
                <a:srgbClr val="990000"/>
              </a:solidFill>
            </a:endParaRP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Algorithms designed to resist known attacks: e.g. differential &amp; linear cryptanalysis.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It is not recommended to design your own algorithms; amateur designs are usually broken quite easily.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3872642-8D9D-4859-B305-7D55D2950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Using Encryption for Real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F15DA5B-E132-4E9C-9447-88F01030C7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4535487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With a block cipher, encrypting a 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GB" altLang="en-US" sz="2400"/>
              <a:t>-bit block 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GB" altLang="en-US" sz="2400"/>
              <a:t> with key 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GB" altLang="en-US" sz="2400"/>
              <a:t> gives a ciphertext block 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y = </a:t>
            </a:r>
            <a:r>
              <a:rPr lang="en-GB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GB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GB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Given a well designed block cipher, observing </a:t>
            </a:r>
            <a:r>
              <a:rPr lang="en-GB" altLang="en-US" sz="2400" i="1">
                <a:solidFill>
                  <a:schemeClr val="accent2"/>
                </a:solidFill>
              </a:rPr>
              <a:t>y</a:t>
            </a:r>
            <a:r>
              <a:rPr lang="en-GB" altLang="en-US" sz="2400"/>
              <a:t> would tell an adversary nothing about 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GB" altLang="en-US" sz="2400"/>
              <a:t> or 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GB" altLang="en-US" sz="2400"/>
              <a:t>.</a:t>
            </a:r>
            <a:endParaRPr lang="en-GB" altLang="en-US" sz="2400">
              <a:solidFill>
                <a:srgbClr val="003399"/>
              </a:solidFill>
            </a:endParaRP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What happens if the adversary observes traffic over a longer period of time?</a:t>
            </a:r>
          </a:p>
          <a:p>
            <a:pPr lvl="1" eaLnBrk="1" hangingPunct="1">
              <a:spcBef>
                <a:spcPct val="35000"/>
              </a:spcBef>
            </a:pPr>
            <a:r>
              <a:rPr lang="en-GB" altLang="en-US" sz="2000"/>
              <a:t>Adversary can detect if a message had been sent before.</a:t>
            </a:r>
          </a:p>
          <a:p>
            <a:pPr lvl="1" eaLnBrk="1" hangingPunct="1">
              <a:spcBef>
                <a:spcPct val="35000"/>
              </a:spcBef>
            </a:pPr>
            <a:r>
              <a:rPr lang="en-GB" altLang="en-US" sz="2000"/>
              <a:t>If there are only two likely messages “buy” and “sell” it may be possible to guess the plaintext without breaking the cipher.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83639485-A07F-4268-87FB-4CCAB09D0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Electronic Code Book Mode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43A83F3E-6B01-4C9A-9189-BABC9C0E0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89888" cy="4175125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Electronic code book (ECB)</a:t>
            </a:r>
            <a:r>
              <a:rPr lang="en-GB" altLang="en-US" sz="2400"/>
              <a:t>: data blocks are encrypted independently under the same key.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Even when an algorithm is “secure” with respect to single blocks, ciphertexts still leak information about the structure of messages consisting of a sequence of blocks.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It is preferable to use block ciphers in modes that map different encryptions of the same plaintext to different ciphertexts.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329DA56-03E2-4F8C-816F-DA614772E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Error Propagation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2933C6C-2314-4826-A474-C99BC59E65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Hamming distance</a:t>
            </a:r>
            <a:r>
              <a:rPr lang="en-GB" altLang="en-US" sz="2400"/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n-GB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x,x’</a:t>
            </a:r>
            <a:r>
              <a:rPr lang="en-GB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GB" altLang="en-US" sz="2400"/>
              <a:t> between blocks 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GB" altLang="en-US" sz="2400"/>
              <a:t>, 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x’</a:t>
            </a:r>
            <a:r>
              <a:rPr lang="en-GB" altLang="en-US" sz="2400"/>
              <a:t>: number of positions where 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GB" altLang="en-US" sz="2400"/>
              <a:t> and 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x’</a:t>
            </a:r>
            <a:r>
              <a:rPr lang="en-GB" altLang="en-US" sz="2400"/>
              <a:t> differ.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With a single bit error when transmitting </a:t>
            </a:r>
            <a:r>
              <a:rPr lang="en-GB" altLang="en-US" sz="2400" i="1">
                <a:solidFill>
                  <a:schemeClr val="accent2"/>
                </a:solidFill>
              </a:rPr>
              <a:t>y</a:t>
            </a:r>
            <a:r>
              <a:rPr lang="en-GB" altLang="en-US" sz="2400"/>
              <a:t>, a ciphertext block 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y’</a:t>
            </a:r>
            <a:r>
              <a:rPr lang="en-GB" altLang="en-US" sz="2400"/>
              <a:t> is received with 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n-GB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y,y’</a:t>
            </a:r>
            <a:r>
              <a:rPr lang="en-GB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en-GB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For a </a:t>
            </a:r>
            <a:r>
              <a:rPr lang="en-GB" altLang="en-US" sz="2400" i="1">
                <a:solidFill>
                  <a:schemeClr val="accent2"/>
                </a:solidFill>
              </a:rPr>
              <a:t>n</a:t>
            </a:r>
            <a:r>
              <a:rPr lang="en-GB" altLang="en-US" sz="2400"/>
              <a:t>-bit block cipher we should expect 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n-GB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x,x’</a:t>
            </a:r>
            <a:r>
              <a:rPr lang="en-GB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GB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n/2</a:t>
            </a:r>
            <a:r>
              <a:rPr lang="en-GB" altLang="en-US" sz="2400">
                <a:solidFill>
                  <a:srgbClr val="003399"/>
                </a:solidFill>
              </a:rPr>
              <a:t> </a:t>
            </a:r>
            <a:r>
              <a:rPr lang="en-GB" altLang="en-US" sz="2400"/>
              <a:t>for the decryption result 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x’ = </a:t>
            </a:r>
            <a:r>
              <a:rPr lang="en-GB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GB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y’</a:t>
            </a:r>
            <a:r>
              <a:rPr lang="en-GB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GB" altLang="en-US" sz="2400"/>
              <a:t>.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It is hopefully clear from the context whether </a:t>
            </a:r>
            <a:r>
              <a:rPr lang="en-GB" altLang="en-US" sz="2000" i="1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n-GB" altLang="en-US" sz="2000"/>
              <a:t> stands for decryption or Hamming distance.</a:t>
            </a:r>
          </a:p>
          <a:p>
            <a:pPr eaLnBrk="1" hangingPunct="1">
              <a:spcBef>
                <a:spcPct val="25000"/>
              </a:spcBef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A high error propagation rate is a desirable security feature but a disadvantage when sending encrypted data over noisy channels.</a:t>
            </a:r>
            <a:endParaRPr lang="en-GB" altLang="en-US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7676FCF-0A2A-4288-9539-975333554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Cipher Block Chaining Mode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58ACF550-6BD1-45D7-AE5E-17CF65E810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08512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Cipher block chaining (CBC)</a:t>
            </a:r>
            <a:r>
              <a:rPr lang="en-GB" altLang="en-US" sz="2400"/>
              <a:t>: cipher block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</a:rPr>
              <a:t> </a:t>
            </a:r>
            <a:r>
              <a:rPr lang="en-GB" altLang="en-US" sz="2400"/>
              <a:t>depends on the previous block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i-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/>
              <a:t>.</a:t>
            </a:r>
            <a:endParaRPr lang="en-GB" altLang="en-US" sz="700" i="1" baseline="-25000">
              <a:solidFill>
                <a:schemeClr val="accent2"/>
              </a:solidFill>
            </a:endParaRPr>
          </a:p>
          <a:p>
            <a:pPr lvl="1"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GB" altLang="en-US" sz="2000"/>
              <a:t> 			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e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i-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 i="1">
                <a:solidFill>
                  <a:schemeClr val="accent2"/>
                </a:solidFill>
              </a:rPr>
              <a:t>	</a:t>
            </a:r>
            <a:r>
              <a:rPr lang="en-GB" altLang="en-US" sz="2400">
                <a:solidFill>
                  <a:srgbClr val="003399"/>
                </a:solidFill>
              </a:rPr>
              <a:t>   </a:t>
            </a:r>
            <a:r>
              <a:rPr lang="en-GB" altLang="en-US" sz="2400"/>
              <a:t>(encrypt)</a:t>
            </a:r>
          </a:p>
          <a:p>
            <a:pPr lvl="1"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GB" altLang="en-US" sz="2400">
                <a:solidFill>
                  <a:srgbClr val="003399"/>
                </a:solidFill>
              </a:rPr>
              <a:t>			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= 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i-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d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>
                <a:solidFill>
                  <a:srgbClr val="003399"/>
                </a:solidFill>
              </a:rPr>
              <a:t>    </a:t>
            </a:r>
            <a:r>
              <a:rPr lang="en-GB" altLang="en-US" sz="2400"/>
              <a:t>(decrypt)</a:t>
            </a:r>
            <a:endParaRPr lang="en-GB" altLang="en-US" sz="2000">
              <a:solidFill>
                <a:srgbClr val="003399"/>
              </a:solidFill>
            </a:endParaRP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Note: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i-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d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= 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i-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i-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= 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/>
              <a:t>.</a:t>
            </a:r>
            <a:endParaRPr lang="en-GB" altLang="en-US" sz="2400">
              <a:solidFill>
                <a:srgbClr val="003399"/>
              </a:solidFill>
            </a:endParaRP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For processing the first block, an initialization vector (IV)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0</a:t>
            </a:r>
            <a:r>
              <a:rPr lang="en-GB" altLang="en-US" sz="2400">
                <a:latin typeface="Times" panose="02020603050405020304" pitchFamily="18" charset="0"/>
              </a:rPr>
              <a:t> </a:t>
            </a:r>
            <a:r>
              <a:rPr lang="en-GB" altLang="en-US" sz="2400"/>
              <a:t>is used.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Integrity of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0</a:t>
            </a:r>
            <a:r>
              <a:rPr lang="en-GB" altLang="en-US" sz="2400"/>
              <a:t> has to be protected; it is usually kept secret.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6C2B9D64-92DF-413C-97CA-A75577837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Cipher Block Chaining Mode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0C2C9DD-10C0-42D5-9B0A-E864898DF7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4427538"/>
            <a:ext cx="7772400" cy="14303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400"/>
              <a:t>	A corrupted ciphertext block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/>
              <a:t>affects only the two plaintext blocks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/>
              <a:t>,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i+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/>
              <a:t>.</a:t>
            </a:r>
          </a:p>
        </p:txBody>
      </p:sp>
      <p:grpSp>
        <p:nvGrpSpPr>
          <p:cNvPr id="101380" name="Group 4">
            <a:extLst>
              <a:ext uri="{FF2B5EF4-FFF2-40B4-BE49-F238E27FC236}">
                <a16:creationId xmlns:a16="http://schemas.microsoft.com/office/drawing/2014/main" id="{42B2E40A-8515-4C4D-8F86-2E7DB035604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700213"/>
            <a:ext cx="7383462" cy="1893887"/>
            <a:chOff x="760" y="1071"/>
            <a:chExt cx="4651" cy="1193"/>
          </a:xfrm>
        </p:grpSpPr>
        <p:grpSp>
          <p:nvGrpSpPr>
            <p:cNvPr id="101381" name="Group 5">
              <a:extLst>
                <a:ext uri="{FF2B5EF4-FFF2-40B4-BE49-F238E27FC236}">
                  <a16:creationId xmlns:a16="http://schemas.microsoft.com/office/drawing/2014/main" id="{B600B75C-9E3C-45F9-A48E-09A5507C1E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0" y="1071"/>
              <a:ext cx="1744" cy="1193"/>
              <a:chOff x="624" y="1933"/>
              <a:chExt cx="1744" cy="1193"/>
            </a:xfrm>
          </p:grpSpPr>
          <p:sp>
            <p:nvSpPr>
              <p:cNvPr id="101393" name="Rectangle 6">
                <a:extLst>
                  <a:ext uri="{FF2B5EF4-FFF2-40B4-BE49-F238E27FC236}">
                    <a16:creationId xmlns:a16="http://schemas.microsoft.com/office/drawing/2014/main" id="{9DC3A0D8-33AF-499D-83F4-0778A62AD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933"/>
                <a:ext cx="576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800" i="1">
                    <a:latin typeface="Times" panose="02020603050405020304" pitchFamily="18" charset="0"/>
                  </a:rPr>
                  <a:t>C</a:t>
                </a:r>
                <a:r>
                  <a:rPr lang="en-GB" altLang="en-US" sz="2800" i="1" baseline="-25000">
                    <a:latin typeface="Times" panose="02020603050405020304" pitchFamily="18" charset="0"/>
                  </a:rPr>
                  <a:t>i</a:t>
                </a:r>
                <a:r>
                  <a:rPr lang="en-GB" altLang="en-US" sz="2800" baseline="-25000">
                    <a:latin typeface="Times" panose="02020603050405020304" pitchFamily="18" charset="0"/>
                  </a:rPr>
                  <a:t>-1</a:t>
                </a:r>
              </a:p>
            </p:txBody>
          </p:sp>
          <p:sp>
            <p:nvSpPr>
              <p:cNvPr id="101394" name="Rectangle 7">
                <a:extLst>
                  <a:ext uri="{FF2B5EF4-FFF2-40B4-BE49-F238E27FC236}">
                    <a16:creationId xmlns:a16="http://schemas.microsoft.com/office/drawing/2014/main" id="{95C1FDAD-6ED1-4AB0-AA05-13E8A17DA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672"/>
                <a:ext cx="576" cy="454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800">
                    <a:latin typeface="Times" panose="02020603050405020304" pitchFamily="18" charset="0"/>
                  </a:rPr>
                  <a:t>e</a:t>
                </a:r>
                <a:r>
                  <a:rPr lang="en-GB" altLang="en-US" sz="2800" i="1">
                    <a:latin typeface="Times" panose="02020603050405020304" pitchFamily="18" charset="0"/>
                  </a:rPr>
                  <a:t>K</a:t>
                </a:r>
              </a:p>
            </p:txBody>
          </p:sp>
          <p:sp>
            <p:nvSpPr>
              <p:cNvPr id="101395" name="Text Box 8">
                <a:extLst>
                  <a:ext uri="{FF2B5EF4-FFF2-40B4-BE49-F238E27FC236}">
                    <a16:creationId xmlns:a16="http://schemas.microsoft.com/office/drawing/2014/main" id="{4889E492-B2AA-47BB-ADFE-38DA8E7639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761"/>
                <a:ext cx="29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800" i="1">
                    <a:latin typeface="Times" panose="02020603050405020304" pitchFamily="18" charset="0"/>
                  </a:rPr>
                  <a:t>P</a:t>
                </a:r>
                <a:r>
                  <a:rPr lang="en-GB" altLang="en-US" sz="2800" i="1" baseline="-25000">
                    <a:latin typeface="Times" panose="02020603050405020304" pitchFamily="18" charset="0"/>
                  </a:rPr>
                  <a:t>i</a:t>
                </a:r>
              </a:p>
            </p:txBody>
          </p:sp>
          <p:cxnSp>
            <p:nvCxnSpPr>
              <p:cNvPr id="101396" name="AutoShape 9">
                <a:extLst>
                  <a:ext uri="{FF2B5EF4-FFF2-40B4-BE49-F238E27FC236}">
                    <a16:creationId xmlns:a16="http://schemas.microsoft.com/office/drawing/2014/main" id="{DDE58D88-53D8-4F83-9C1F-262499F57225}"/>
                  </a:ext>
                </a:extLst>
              </p:cNvPr>
              <p:cNvCxnSpPr>
                <a:cxnSpLocks noChangeShapeType="1"/>
                <a:stCxn id="101395" idx="3"/>
                <a:endCxn id="101394" idx="1"/>
              </p:cNvCxnSpPr>
              <p:nvPr/>
            </p:nvCxnSpPr>
            <p:spPr bwMode="auto">
              <a:xfrm>
                <a:off x="975" y="2899"/>
                <a:ext cx="81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1397" name="Oval 10">
                <a:extLst>
                  <a:ext uri="{FF2B5EF4-FFF2-40B4-BE49-F238E27FC236}">
                    <a16:creationId xmlns:a16="http://schemas.microsoft.com/office/drawing/2014/main" id="{B9F86628-F17F-4426-AA50-C0BDFDF6B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" y="2717"/>
                <a:ext cx="363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800">
                  <a:latin typeface="Times" panose="02020603050405020304" pitchFamily="18" charset="0"/>
                </a:endParaRPr>
              </a:p>
            </p:txBody>
          </p:sp>
          <p:cxnSp>
            <p:nvCxnSpPr>
              <p:cNvPr id="101398" name="AutoShape 11">
                <a:extLst>
                  <a:ext uri="{FF2B5EF4-FFF2-40B4-BE49-F238E27FC236}">
                    <a16:creationId xmlns:a16="http://schemas.microsoft.com/office/drawing/2014/main" id="{C120EFB2-B113-49D6-BBA9-E8D0E5C6B2E0}"/>
                  </a:ext>
                </a:extLst>
              </p:cNvPr>
              <p:cNvCxnSpPr>
                <a:cxnSpLocks noChangeShapeType="1"/>
                <a:stCxn id="101397" idx="0"/>
                <a:endCxn id="101397" idx="4"/>
              </p:cNvCxnSpPr>
              <p:nvPr/>
            </p:nvCxnSpPr>
            <p:spPr bwMode="auto">
              <a:xfrm>
                <a:off x="1351" y="2717"/>
                <a:ext cx="0" cy="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399" name="AutoShape 12">
                <a:extLst>
                  <a:ext uri="{FF2B5EF4-FFF2-40B4-BE49-F238E27FC236}">
                    <a16:creationId xmlns:a16="http://schemas.microsoft.com/office/drawing/2014/main" id="{0D8BD20F-0EA1-47BC-B6F3-4C59FCC8DE59}"/>
                  </a:ext>
                </a:extLst>
              </p:cNvPr>
              <p:cNvCxnSpPr>
                <a:cxnSpLocks noChangeShapeType="1"/>
                <a:stCxn id="101393" idx="1"/>
                <a:endCxn id="101397" idx="0"/>
              </p:cNvCxnSpPr>
              <p:nvPr/>
            </p:nvCxnSpPr>
            <p:spPr bwMode="auto">
              <a:xfrm rot="10800000" flipV="1">
                <a:off x="1351" y="2160"/>
                <a:ext cx="441" cy="557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400" name="AutoShape 13">
                <a:extLst>
                  <a:ext uri="{FF2B5EF4-FFF2-40B4-BE49-F238E27FC236}">
                    <a16:creationId xmlns:a16="http://schemas.microsoft.com/office/drawing/2014/main" id="{A38379FC-C7CA-43B6-B66C-CB4401F6B56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358" y="2160"/>
                <a:ext cx="1" cy="739"/>
              </a:xfrm>
              <a:prstGeom prst="bentConnector3">
                <a:avLst>
                  <a:gd name="adj1" fmla="val 24500009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1382" name="Group 14">
              <a:extLst>
                <a:ext uri="{FF2B5EF4-FFF2-40B4-BE49-F238E27FC236}">
                  <a16:creationId xmlns:a16="http://schemas.microsoft.com/office/drawing/2014/main" id="{881D2BF6-4F03-4937-B93B-1924E2B78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1" y="1071"/>
              <a:ext cx="1690" cy="1193"/>
              <a:chOff x="3585" y="1933"/>
              <a:chExt cx="1690" cy="1193"/>
            </a:xfrm>
          </p:grpSpPr>
          <p:sp>
            <p:nvSpPr>
              <p:cNvPr id="101385" name="Rectangle 15">
                <a:extLst>
                  <a:ext uri="{FF2B5EF4-FFF2-40B4-BE49-F238E27FC236}">
                    <a16:creationId xmlns:a16="http://schemas.microsoft.com/office/drawing/2014/main" id="{7DA87383-183D-4062-97C2-92DFB42D8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85" y="1933"/>
                <a:ext cx="576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800" i="1">
                    <a:latin typeface="Times" panose="02020603050405020304" pitchFamily="18" charset="0"/>
                  </a:rPr>
                  <a:t>C</a:t>
                </a:r>
                <a:r>
                  <a:rPr lang="en-GB" altLang="en-US" sz="2800" i="1" baseline="-25000">
                    <a:latin typeface="Times" panose="02020603050405020304" pitchFamily="18" charset="0"/>
                  </a:rPr>
                  <a:t>i</a:t>
                </a:r>
                <a:r>
                  <a:rPr lang="en-GB" altLang="en-US" sz="2800" baseline="-25000">
                    <a:latin typeface="Times" panose="02020603050405020304" pitchFamily="18" charset="0"/>
                  </a:rPr>
                  <a:t>-1</a:t>
                </a:r>
              </a:p>
            </p:txBody>
          </p:sp>
          <p:sp>
            <p:nvSpPr>
              <p:cNvPr id="101386" name="Rectangle 16">
                <a:extLst>
                  <a:ext uri="{FF2B5EF4-FFF2-40B4-BE49-F238E27FC236}">
                    <a16:creationId xmlns:a16="http://schemas.microsoft.com/office/drawing/2014/main" id="{28052882-F582-4975-830C-1A3B7A8F0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6" y="2672"/>
                <a:ext cx="576" cy="454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800">
                    <a:latin typeface="Times" panose="02020603050405020304" pitchFamily="18" charset="0"/>
                  </a:rPr>
                  <a:t>d</a:t>
                </a:r>
                <a:r>
                  <a:rPr lang="en-GB" altLang="en-US" sz="2800" i="1">
                    <a:latin typeface="Times" panose="02020603050405020304" pitchFamily="18" charset="0"/>
                  </a:rPr>
                  <a:t>K</a:t>
                </a:r>
              </a:p>
            </p:txBody>
          </p:sp>
          <p:sp>
            <p:nvSpPr>
              <p:cNvPr id="101387" name="Text Box 17">
                <a:extLst>
                  <a:ext uri="{FF2B5EF4-FFF2-40B4-BE49-F238E27FC236}">
                    <a16:creationId xmlns:a16="http://schemas.microsoft.com/office/drawing/2014/main" id="{F518DC50-6830-48EE-AFC0-51ACC1A253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980" y="2761"/>
                <a:ext cx="29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800" i="1">
                    <a:latin typeface="Times" panose="02020603050405020304" pitchFamily="18" charset="0"/>
                  </a:rPr>
                  <a:t>P</a:t>
                </a:r>
                <a:r>
                  <a:rPr lang="en-GB" altLang="en-US" sz="2800" i="1" baseline="-25000">
                    <a:latin typeface="Times" panose="02020603050405020304" pitchFamily="18" charset="0"/>
                  </a:rPr>
                  <a:t>i</a:t>
                </a:r>
              </a:p>
            </p:txBody>
          </p:sp>
          <p:sp>
            <p:nvSpPr>
              <p:cNvPr id="101388" name="Oval 18">
                <a:extLst>
                  <a:ext uri="{FF2B5EF4-FFF2-40B4-BE49-F238E27FC236}">
                    <a16:creationId xmlns:a16="http://schemas.microsoft.com/office/drawing/2014/main" id="{198B1046-18E8-45E8-A8C1-F86318756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421" y="2717"/>
                <a:ext cx="363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800">
                  <a:latin typeface="Times" panose="02020603050405020304" pitchFamily="18" charset="0"/>
                </a:endParaRPr>
              </a:p>
            </p:txBody>
          </p:sp>
          <p:cxnSp>
            <p:nvCxnSpPr>
              <p:cNvPr id="101389" name="AutoShape 19">
                <a:extLst>
                  <a:ext uri="{FF2B5EF4-FFF2-40B4-BE49-F238E27FC236}">
                    <a16:creationId xmlns:a16="http://schemas.microsoft.com/office/drawing/2014/main" id="{43F0EFD2-1D93-4B51-8584-05867BDFAB19}"/>
                  </a:ext>
                </a:extLst>
              </p:cNvPr>
              <p:cNvCxnSpPr>
                <a:cxnSpLocks noChangeShapeType="1"/>
                <a:stCxn id="101388" idx="0"/>
                <a:endCxn id="101388" idx="4"/>
              </p:cNvCxnSpPr>
              <p:nvPr/>
            </p:nvCxnSpPr>
            <p:spPr bwMode="auto">
              <a:xfrm>
                <a:off x="4603" y="2717"/>
                <a:ext cx="0" cy="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390" name="AutoShape 20">
                <a:extLst>
                  <a:ext uri="{FF2B5EF4-FFF2-40B4-BE49-F238E27FC236}">
                    <a16:creationId xmlns:a16="http://schemas.microsoft.com/office/drawing/2014/main" id="{3E7B5025-A45A-4F2B-931F-464133AD4834}"/>
                  </a:ext>
                </a:extLst>
              </p:cNvPr>
              <p:cNvCxnSpPr>
                <a:cxnSpLocks noChangeShapeType="1"/>
                <a:stCxn id="101385" idx="1"/>
                <a:endCxn id="101388" idx="0"/>
              </p:cNvCxnSpPr>
              <p:nvPr/>
            </p:nvCxnSpPr>
            <p:spPr bwMode="auto">
              <a:xfrm>
                <a:off x="4161" y="2160"/>
                <a:ext cx="442" cy="557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391" name="AutoShape 21">
                <a:extLst>
                  <a:ext uri="{FF2B5EF4-FFF2-40B4-BE49-F238E27FC236}">
                    <a16:creationId xmlns:a16="http://schemas.microsoft.com/office/drawing/2014/main" id="{DC207440-3A6C-40CF-BA87-CCF4E7289A6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3594" y="2160"/>
                <a:ext cx="1" cy="739"/>
              </a:xfrm>
              <a:prstGeom prst="bentConnector3">
                <a:avLst>
                  <a:gd name="adj1" fmla="val 24500009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392" name="AutoShape 22">
                <a:extLst>
                  <a:ext uri="{FF2B5EF4-FFF2-40B4-BE49-F238E27FC236}">
                    <a16:creationId xmlns:a16="http://schemas.microsoft.com/office/drawing/2014/main" id="{645092AB-CDAE-41E2-BD8A-C3C47A2E5A33}"/>
                  </a:ext>
                </a:extLst>
              </p:cNvPr>
              <p:cNvCxnSpPr>
                <a:cxnSpLocks noChangeShapeType="1"/>
                <a:stCxn id="101386" idx="3"/>
              </p:cNvCxnSpPr>
              <p:nvPr/>
            </p:nvCxnSpPr>
            <p:spPr bwMode="auto">
              <a:xfrm flipV="1">
                <a:off x="4162" y="2886"/>
                <a:ext cx="805" cy="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01383" name="AutoShape 23">
              <a:extLst>
                <a:ext uri="{FF2B5EF4-FFF2-40B4-BE49-F238E27FC236}">
                  <a16:creationId xmlns:a16="http://schemas.microsoft.com/office/drawing/2014/main" id="{C8803631-D3E5-45F9-B2B5-75DA6A95BEBF}"/>
                </a:ext>
              </a:extLst>
            </p:cNvPr>
            <p:cNvCxnSpPr>
              <a:cxnSpLocks noChangeShapeType="1"/>
              <a:stCxn id="101394" idx="3"/>
              <a:endCxn id="101386" idx="1"/>
            </p:cNvCxnSpPr>
            <p:nvPr/>
          </p:nvCxnSpPr>
          <p:spPr bwMode="auto">
            <a:xfrm>
              <a:off x="2503" y="2037"/>
              <a:ext cx="121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384" name="Text Box 24">
              <a:extLst>
                <a:ext uri="{FF2B5EF4-FFF2-40B4-BE49-F238E27FC236}">
                  <a16:creationId xmlns:a16="http://schemas.microsoft.com/office/drawing/2014/main" id="{90773B27-E7D2-44FB-A1B6-BADCE2EDD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680"/>
              <a:ext cx="3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 i="1">
                  <a:latin typeface="Times" panose="02020603050405020304" pitchFamily="18" charset="0"/>
                </a:rPr>
                <a:t>C</a:t>
              </a:r>
              <a:r>
                <a:rPr lang="en-GB" altLang="en-US" sz="2800" i="1" baseline="-25000">
                  <a:latin typeface="Times" panose="02020603050405020304" pitchFamily="18" charset="0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E571770A-C159-44B5-B9AA-54046579A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Cipher Block Chaining Mode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9515B027-BAD5-49FF-9300-0BD78B1AA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Different encryptions of the same plaintext give the same ciphertext.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Repeated plaintext blocks do not show up as repeated blocks in the ciphertext.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Reordering of ciphertext blocks leads to decryption errors.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CBC creates a link between plaintext blocks; it is therefore used as a basis for constructing message authentication codes.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9A2E87B-0DF5-4E62-A4E9-74F94E6D4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Law Enforcement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677849A-8BE3-4393-B272-769213FDE8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3789363"/>
            <a:ext cx="8208962" cy="2159000"/>
          </a:xfrm>
        </p:spPr>
        <p:txBody>
          <a:bodyPr/>
          <a:lstStyle/>
          <a:p>
            <a:pPr eaLnBrk="1" hangingPunct="1"/>
            <a:r>
              <a:rPr lang="en-GB" altLang="en-US" sz="2400"/>
              <a:t>In many countries laws regulate how a</a:t>
            </a:r>
            <a:r>
              <a:rPr lang="en-GB" altLang="en-US" sz="2400">
                <a:solidFill>
                  <a:srgbClr val="003399"/>
                </a:solidFill>
              </a:rPr>
              <a:t> </a:t>
            </a:r>
            <a:r>
              <a:rPr lang="en-GB" altLang="en-US" sz="2400">
                <a:solidFill>
                  <a:schemeClr val="accent2"/>
                </a:solidFill>
              </a:rPr>
              <a:t>law enforcement agency (LEA)</a:t>
            </a:r>
            <a:r>
              <a:rPr lang="en-GB" altLang="en-US" sz="2400">
                <a:solidFill>
                  <a:srgbClr val="003399"/>
                </a:solidFill>
              </a:rPr>
              <a:t> </a:t>
            </a:r>
            <a:r>
              <a:rPr lang="en-GB" altLang="en-US" sz="2400"/>
              <a:t>can intercept traffic.</a:t>
            </a:r>
          </a:p>
          <a:p>
            <a:pPr eaLnBrk="1" hangingPunct="1"/>
            <a:r>
              <a:rPr lang="en-GB" altLang="en-US" sz="2400">
                <a:solidFill>
                  <a:schemeClr val="accent2"/>
                </a:solidFill>
              </a:rPr>
              <a:t>Key recovery</a:t>
            </a:r>
            <a:r>
              <a:rPr lang="en-GB" altLang="en-US" sz="2400">
                <a:solidFill>
                  <a:srgbClr val="003399"/>
                </a:solidFill>
              </a:rPr>
              <a:t> </a:t>
            </a:r>
            <a:r>
              <a:rPr lang="en-GB" altLang="en-US" sz="2400"/>
              <a:t>makes cryptographic keys available to their owner.</a:t>
            </a:r>
          </a:p>
          <a:p>
            <a:pPr eaLnBrk="1" hangingPunct="1"/>
            <a:r>
              <a:rPr lang="en-GB" altLang="en-US" sz="2400">
                <a:solidFill>
                  <a:schemeClr val="accent2"/>
                </a:solidFill>
              </a:rPr>
              <a:t>Key escrow</a:t>
            </a:r>
            <a:r>
              <a:rPr lang="en-GB" altLang="en-US" sz="2400">
                <a:solidFill>
                  <a:srgbClr val="003399"/>
                </a:solidFill>
              </a:rPr>
              <a:t> </a:t>
            </a:r>
            <a:r>
              <a:rPr lang="en-GB" altLang="en-US" sz="2400"/>
              <a:t>makes keys available to a LEA.</a:t>
            </a:r>
          </a:p>
        </p:txBody>
      </p:sp>
      <p:grpSp>
        <p:nvGrpSpPr>
          <p:cNvPr id="24580" name="Group 12">
            <a:extLst>
              <a:ext uri="{FF2B5EF4-FFF2-40B4-BE49-F238E27FC236}">
                <a16:creationId xmlns:a16="http://schemas.microsoft.com/office/drawing/2014/main" id="{9A87749A-E5E2-424B-88AE-FE7EBD7990DD}"/>
              </a:ext>
            </a:extLst>
          </p:cNvPr>
          <p:cNvGrpSpPr>
            <a:grpSpLocks/>
          </p:cNvGrpSpPr>
          <p:nvPr/>
        </p:nvGrpSpPr>
        <p:grpSpPr bwMode="auto">
          <a:xfrm>
            <a:off x="1741488" y="1484313"/>
            <a:ext cx="5351462" cy="2012950"/>
            <a:chOff x="1097" y="1026"/>
            <a:chExt cx="3371" cy="1268"/>
          </a:xfrm>
        </p:grpSpPr>
        <p:sp>
          <p:nvSpPr>
            <p:cNvPr id="24581" name="AutoShape 4">
              <a:extLst>
                <a:ext uri="{FF2B5EF4-FFF2-40B4-BE49-F238E27FC236}">
                  <a16:creationId xmlns:a16="http://schemas.microsoft.com/office/drawing/2014/main" id="{E8AF237C-B39D-464A-81D6-0CD7D70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1026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4000"/>
                <a:t>A</a:t>
              </a:r>
            </a:p>
          </p:txBody>
        </p:sp>
        <p:sp>
          <p:nvSpPr>
            <p:cNvPr id="24582" name="AutoShape 5">
              <a:extLst>
                <a:ext uri="{FF2B5EF4-FFF2-40B4-BE49-F238E27FC236}">
                  <a16:creationId xmlns:a16="http://schemas.microsoft.com/office/drawing/2014/main" id="{86F9107D-5975-41B3-AD37-386E0ECE8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1026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4000"/>
                <a:t>B</a:t>
              </a:r>
            </a:p>
          </p:txBody>
        </p:sp>
        <p:sp>
          <p:nvSpPr>
            <p:cNvPr id="24583" name="Line 6">
              <a:extLst>
                <a:ext uri="{FF2B5EF4-FFF2-40B4-BE49-F238E27FC236}">
                  <a16:creationId xmlns:a16="http://schemas.microsoft.com/office/drawing/2014/main" id="{73589960-5381-4C6A-B2C1-EA773E12B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7" y="1435"/>
              <a:ext cx="1919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AutoShape 7">
              <a:extLst>
                <a:ext uri="{FF2B5EF4-FFF2-40B4-BE49-F238E27FC236}">
                  <a16:creationId xmlns:a16="http://schemas.microsoft.com/office/drawing/2014/main" id="{CA1F1915-AC95-4128-A71D-8557B7F03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841"/>
              <a:ext cx="1134" cy="45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Helvetica" panose="020B0604020202020204" pitchFamily="34" charset="0"/>
                </a:rPr>
                <a:t>LEA</a:t>
              </a:r>
            </a:p>
          </p:txBody>
        </p:sp>
        <p:sp>
          <p:nvSpPr>
            <p:cNvPr id="24585" name="AutoShape 8">
              <a:extLst>
                <a:ext uri="{FF2B5EF4-FFF2-40B4-BE49-F238E27FC236}">
                  <a16:creationId xmlns:a16="http://schemas.microsoft.com/office/drawing/2014/main" id="{EB2DFBC5-D1B6-4E0F-A380-3C8BD574A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" y="1207"/>
              <a:ext cx="440" cy="408"/>
            </a:xfrm>
            <a:custGeom>
              <a:avLst/>
              <a:gdLst>
                <a:gd name="T0" fmla="*/ 4 w 21600"/>
                <a:gd name="T1" fmla="*/ 0 h 21600"/>
                <a:gd name="T2" fmla="*/ 1 w 21600"/>
                <a:gd name="T3" fmla="*/ 1 h 21600"/>
                <a:gd name="T4" fmla="*/ 0 w 21600"/>
                <a:gd name="T5" fmla="*/ 4 h 21600"/>
                <a:gd name="T6" fmla="*/ 1 w 21600"/>
                <a:gd name="T7" fmla="*/ 7 h 21600"/>
                <a:gd name="T8" fmla="*/ 4 w 21600"/>
                <a:gd name="T9" fmla="*/ 8 h 21600"/>
                <a:gd name="T10" fmla="*/ 8 w 21600"/>
                <a:gd name="T11" fmla="*/ 7 h 21600"/>
                <a:gd name="T12" fmla="*/ 9 w 21600"/>
                <a:gd name="T13" fmla="*/ 4 h 21600"/>
                <a:gd name="T14" fmla="*/ 8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2 w 21600"/>
                <a:gd name="T25" fmla="*/ 3176 h 21600"/>
                <a:gd name="T26" fmla="*/ 18458 w 21600"/>
                <a:gd name="T27" fmla="*/ 1842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586" name="AutoShape 9">
              <a:extLst>
                <a:ext uri="{FF2B5EF4-FFF2-40B4-BE49-F238E27FC236}">
                  <a16:creationId xmlns:a16="http://schemas.microsoft.com/office/drawing/2014/main" id="{739F6486-80E7-483A-96FF-1C1E268FC113}"/>
                </a:ext>
              </a:extLst>
            </p:cNvPr>
            <p:cNvCxnSpPr>
              <a:cxnSpLocks noChangeShapeType="1"/>
              <a:stCxn id="24584" idx="0"/>
              <a:endCxn id="24585" idx="4"/>
            </p:cNvCxnSpPr>
            <p:nvPr/>
          </p:nvCxnSpPr>
          <p:spPr bwMode="auto">
            <a:xfrm flipV="1">
              <a:off x="2767" y="1615"/>
              <a:ext cx="0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62542B5-A2D9-4F0F-985E-8A2657D28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Output Feedback Mode (OFB)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7DA4CCE-3D9F-4C11-8B07-F0F77EBE66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Output feedback (OFB)</a:t>
            </a:r>
            <a:r>
              <a:rPr lang="en-GB" altLang="en-US" sz="2400"/>
              <a:t>: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/>
              <a:t>-bit key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/>
              <a:t>,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/>
              <a:t>-bit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IV</a:t>
            </a:r>
            <a:r>
              <a:rPr lang="en-GB" altLang="en-US" sz="2400"/>
              <a:t>,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r</a:t>
            </a:r>
            <a:r>
              <a:rPr lang="en-GB" altLang="en-US" sz="2400"/>
              <a:t>-bit plaintext blocks.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Block cipher used as a key stream generator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Internal variable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/>
              <a:t>;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0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= IV</a:t>
            </a:r>
            <a:r>
              <a:rPr lang="en-GB" altLang="en-US" sz="2400"/>
              <a:t>,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 =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e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i-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/>
              <a:t>.</a:t>
            </a:r>
            <a:endParaRPr lang="en-GB" altLang="en-US" sz="2400" i="1">
              <a:solidFill>
                <a:schemeClr val="accent2"/>
              </a:solidFill>
            </a:endParaRP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Key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/>
              <a:t>for processing the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/>
              <a:t>-th block: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r</a:t>
            </a:r>
            <a:r>
              <a:rPr lang="en-GB" altLang="en-US" sz="2400"/>
              <a:t> leftmost bits of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8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/>
              <a:t>; encryption &amp; decryption:</a:t>
            </a:r>
          </a:p>
          <a:p>
            <a:pPr eaLnBrk="1" hangingPunct="1">
              <a:spcBef>
                <a:spcPct val="25000"/>
              </a:spcBef>
            </a:pPr>
            <a:endParaRPr lang="en-GB" altLang="en-US" sz="700" baseline="-25000">
              <a:solidFill>
                <a:srgbClr val="003399"/>
              </a:solidFill>
            </a:endParaRP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GB" altLang="en-US" sz="2000"/>
              <a:t> 			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= 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	</a:t>
            </a:r>
            <a:r>
              <a:rPr lang="en-GB" altLang="en-US" sz="2400" baseline="-25000">
                <a:solidFill>
                  <a:srgbClr val="003399"/>
                </a:solidFill>
              </a:rPr>
              <a:t>	</a:t>
            </a:r>
            <a:r>
              <a:rPr lang="en-GB" altLang="en-US" sz="2400"/>
              <a:t>(encrypt)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GB" altLang="en-US" sz="2400">
                <a:solidFill>
                  <a:srgbClr val="003399"/>
                </a:solidFill>
              </a:rPr>
              <a:t>			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= 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K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rgbClr val="003399"/>
                </a:solidFill>
              </a:rPr>
              <a:t>    	</a:t>
            </a:r>
            <a:r>
              <a:rPr lang="en-GB" altLang="en-US" sz="2400"/>
              <a:t>(decrypt)</a:t>
            </a:r>
            <a:endParaRPr lang="en-GB" altLang="en-US" sz="2000"/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The IV need not be kept secret.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9">
            <a:extLst>
              <a:ext uri="{FF2B5EF4-FFF2-40B4-BE49-F238E27FC236}">
                <a16:creationId xmlns:a16="http://schemas.microsoft.com/office/drawing/2014/main" id="{8C4F51A9-A5DB-4EF9-A5BF-3820119D8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noFill/>
        </p:spPr>
        <p:txBody>
          <a:bodyPr/>
          <a:lstStyle/>
          <a:p>
            <a:pPr eaLnBrk="1" hangingPunct="1"/>
            <a:r>
              <a:rPr lang="en-GB" altLang="en-US"/>
              <a:t>Output Feedback Mode (OFB)</a:t>
            </a:r>
            <a:endParaRPr lang="de-DE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64B6B73B-C0AA-4D6B-841F-2E9BFEB6A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5084763"/>
            <a:ext cx="7773987" cy="936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/>
              <a:t>	</a:t>
            </a:r>
            <a:r>
              <a:rPr lang="en-GB" altLang="en-US" sz="2400"/>
              <a:t>A bit error in the ciphertext affects exactly the same bit in the plaintext.</a:t>
            </a:r>
          </a:p>
        </p:txBody>
      </p:sp>
      <p:grpSp>
        <p:nvGrpSpPr>
          <p:cNvPr id="105476" name="Group 3">
            <a:extLst>
              <a:ext uri="{FF2B5EF4-FFF2-40B4-BE49-F238E27FC236}">
                <a16:creationId xmlns:a16="http://schemas.microsoft.com/office/drawing/2014/main" id="{5C3DDBCC-01E0-43FD-87E6-35416F7A2525}"/>
              </a:ext>
            </a:extLst>
          </p:cNvPr>
          <p:cNvGrpSpPr>
            <a:grpSpLocks/>
          </p:cNvGrpSpPr>
          <p:nvPr/>
        </p:nvGrpSpPr>
        <p:grpSpPr bwMode="auto">
          <a:xfrm>
            <a:off x="896938" y="1698625"/>
            <a:ext cx="7115175" cy="3005138"/>
            <a:chOff x="565" y="1070"/>
            <a:chExt cx="4482" cy="1893"/>
          </a:xfrm>
        </p:grpSpPr>
        <p:sp>
          <p:nvSpPr>
            <p:cNvPr id="105477" name="Rectangle 4">
              <a:extLst>
                <a:ext uri="{FF2B5EF4-FFF2-40B4-BE49-F238E27FC236}">
                  <a16:creationId xmlns:a16="http://schemas.microsoft.com/office/drawing/2014/main" id="{BD92586C-8C2B-44A5-ADDA-65D4B0340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1524"/>
              <a:ext cx="576" cy="45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>
                  <a:latin typeface="Times" panose="02020603050405020304" pitchFamily="18" charset="0"/>
                </a:rPr>
                <a:t>e</a:t>
              </a:r>
              <a:r>
                <a:rPr lang="en-GB" altLang="en-US" sz="2800" i="1">
                  <a:latin typeface="Times" panose="02020603050405020304" pitchFamily="18" charset="0"/>
                </a:rPr>
                <a:t>K</a:t>
              </a:r>
            </a:p>
          </p:txBody>
        </p:sp>
        <p:sp>
          <p:nvSpPr>
            <p:cNvPr id="105478" name="Text Box 5">
              <a:extLst>
                <a:ext uri="{FF2B5EF4-FFF2-40B4-BE49-F238E27FC236}">
                  <a16:creationId xmlns:a16="http://schemas.microsoft.com/office/drawing/2014/main" id="{1AFDA944-1AAB-4F27-B0A2-FEFFEEA57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" y="2636"/>
              <a:ext cx="2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 i="1">
                  <a:latin typeface="Times" panose="02020603050405020304" pitchFamily="18" charset="0"/>
                </a:rPr>
                <a:t>P</a:t>
              </a:r>
              <a:r>
                <a:rPr lang="en-GB" altLang="en-US" sz="2800" i="1" baseline="-25000">
                  <a:latin typeface="Times" panose="02020603050405020304" pitchFamily="18" charset="0"/>
                </a:rPr>
                <a:t>i</a:t>
              </a:r>
            </a:p>
          </p:txBody>
        </p:sp>
        <p:sp>
          <p:nvSpPr>
            <p:cNvPr id="105479" name="Oval 6">
              <a:extLst>
                <a:ext uri="{FF2B5EF4-FFF2-40B4-BE49-F238E27FC236}">
                  <a16:creationId xmlns:a16="http://schemas.microsoft.com/office/drawing/2014/main" id="{8E373A68-526A-49D7-A80C-710B8097E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661"/>
              <a:ext cx="273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cxnSp>
          <p:nvCxnSpPr>
            <p:cNvPr id="105480" name="AutoShape 7">
              <a:extLst>
                <a:ext uri="{FF2B5EF4-FFF2-40B4-BE49-F238E27FC236}">
                  <a16:creationId xmlns:a16="http://schemas.microsoft.com/office/drawing/2014/main" id="{11B77488-41B9-467E-85B8-EC7DD08C4C19}"/>
                </a:ext>
              </a:extLst>
            </p:cNvPr>
            <p:cNvCxnSpPr>
              <a:cxnSpLocks noChangeShapeType="1"/>
              <a:stCxn id="105479" idx="0"/>
              <a:endCxn id="105479" idx="4"/>
            </p:cNvCxnSpPr>
            <p:nvPr/>
          </p:nvCxnSpPr>
          <p:spPr bwMode="auto">
            <a:xfrm>
              <a:off x="1293" y="2661"/>
              <a:ext cx="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481" name="Text Box 8">
              <a:extLst>
                <a:ext uri="{FF2B5EF4-FFF2-40B4-BE49-F238E27FC236}">
                  <a16:creationId xmlns:a16="http://schemas.microsoft.com/office/drawing/2014/main" id="{2F554A44-8542-49F2-BD79-02B8A74CE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8" y="2636"/>
              <a:ext cx="3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 i="1">
                  <a:latin typeface="Times" panose="02020603050405020304" pitchFamily="18" charset="0"/>
                </a:rPr>
                <a:t>C</a:t>
              </a:r>
              <a:r>
                <a:rPr lang="en-GB" altLang="en-US" sz="2800" i="1" baseline="-25000">
                  <a:latin typeface="Times" panose="02020603050405020304" pitchFamily="18" charset="0"/>
                </a:rPr>
                <a:t>i</a:t>
              </a:r>
            </a:p>
          </p:txBody>
        </p:sp>
        <p:cxnSp>
          <p:nvCxnSpPr>
            <p:cNvPr id="105482" name="AutoShape 9">
              <a:extLst>
                <a:ext uri="{FF2B5EF4-FFF2-40B4-BE49-F238E27FC236}">
                  <a16:creationId xmlns:a16="http://schemas.microsoft.com/office/drawing/2014/main" id="{03BF123F-3CD5-4FBE-8A77-543016B236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30" y="2797"/>
              <a:ext cx="18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5483" name="Group 10">
              <a:extLst>
                <a:ext uri="{FF2B5EF4-FFF2-40B4-BE49-F238E27FC236}">
                  <a16:creationId xmlns:a16="http://schemas.microsoft.com/office/drawing/2014/main" id="{01D04E13-50AF-45E8-AE5A-D60FC22232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" y="2159"/>
              <a:ext cx="1269" cy="318"/>
              <a:chOff x="975" y="1933"/>
              <a:chExt cx="1269" cy="318"/>
            </a:xfrm>
          </p:grpSpPr>
          <p:sp>
            <p:nvSpPr>
              <p:cNvPr id="105508" name="Rectangle 11">
                <a:extLst>
                  <a:ext uri="{FF2B5EF4-FFF2-40B4-BE49-F238E27FC236}">
                    <a16:creationId xmlns:a16="http://schemas.microsoft.com/office/drawing/2014/main" id="{A601ED27-CEE2-4C7F-A665-232138CCB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1933"/>
                <a:ext cx="317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800">
                  <a:latin typeface="Times" panose="02020603050405020304" pitchFamily="18" charset="0"/>
                </a:endParaRPr>
              </a:p>
            </p:txBody>
          </p:sp>
          <p:sp>
            <p:nvSpPr>
              <p:cNvPr id="105509" name="Rectangle 12">
                <a:extLst>
                  <a:ext uri="{FF2B5EF4-FFF2-40B4-BE49-F238E27FC236}">
                    <a16:creationId xmlns:a16="http://schemas.microsoft.com/office/drawing/2014/main" id="{4F4EA9B5-A6E8-4BC5-B5C5-94335A1F5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1933"/>
                <a:ext cx="317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800">
                  <a:latin typeface="Times" panose="02020603050405020304" pitchFamily="18" charset="0"/>
                </a:endParaRPr>
              </a:p>
            </p:txBody>
          </p:sp>
          <p:sp>
            <p:nvSpPr>
              <p:cNvPr id="105510" name="Rectangle 13">
                <a:extLst>
                  <a:ext uri="{FF2B5EF4-FFF2-40B4-BE49-F238E27FC236}">
                    <a16:creationId xmlns:a16="http://schemas.microsoft.com/office/drawing/2014/main" id="{5065956F-CDD9-4B0C-A6DF-94629A9D5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1933"/>
                <a:ext cx="317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800">
                  <a:latin typeface="Times" panose="02020603050405020304" pitchFamily="18" charset="0"/>
                </a:endParaRPr>
              </a:p>
            </p:txBody>
          </p:sp>
          <p:sp>
            <p:nvSpPr>
              <p:cNvPr id="105511" name="Rectangle 14">
                <a:extLst>
                  <a:ext uri="{FF2B5EF4-FFF2-40B4-BE49-F238E27FC236}">
                    <a16:creationId xmlns:a16="http://schemas.microsoft.com/office/drawing/2014/main" id="{450961D9-EEC7-4287-91AB-A27DA26F8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933"/>
                <a:ext cx="317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80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05484" name="Rectangle 15">
              <a:extLst>
                <a:ext uri="{FF2B5EF4-FFF2-40B4-BE49-F238E27FC236}">
                  <a16:creationId xmlns:a16="http://schemas.microsoft.com/office/drawing/2014/main" id="{62E62C07-5868-4F3D-BC2B-A959867AD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" y="1070"/>
              <a:ext cx="1270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cxnSp>
          <p:nvCxnSpPr>
            <p:cNvPr id="105485" name="AutoShape 16">
              <a:extLst>
                <a:ext uri="{FF2B5EF4-FFF2-40B4-BE49-F238E27FC236}">
                  <a16:creationId xmlns:a16="http://schemas.microsoft.com/office/drawing/2014/main" id="{B6E81658-7C97-4729-AF46-17718C2307FF}"/>
                </a:ext>
              </a:extLst>
            </p:cNvPr>
            <p:cNvCxnSpPr>
              <a:cxnSpLocks noChangeShapeType="1"/>
              <a:stCxn id="105484" idx="2"/>
              <a:endCxn id="105477" idx="0"/>
            </p:cNvCxnSpPr>
            <p:nvPr/>
          </p:nvCxnSpPr>
          <p:spPr bwMode="auto">
            <a:xfrm>
              <a:off x="1770" y="1388"/>
              <a:ext cx="0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86" name="AutoShape 17">
              <a:extLst>
                <a:ext uri="{FF2B5EF4-FFF2-40B4-BE49-F238E27FC236}">
                  <a16:creationId xmlns:a16="http://schemas.microsoft.com/office/drawing/2014/main" id="{4C4F9E31-9474-444B-A1A2-2B5F4A7A4957}"/>
                </a:ext>
              </a:extLst>
            </p:cNvPr>
            <p:cNvCxnSpPr>
              <a:cxnSpLocks noChangeShapeType="1"/>
              <a:stCxn id="105477" idx="2"/>
              <a:endCxn id="105484" idx="1"/>
            </p:cNvCxnSpPr>
            <p:nvPr/>
          </p:nvCxnSpPr>
          <p:spPr bwMode="auto">
            <a:xfrm rot="16200000" flipV="1">
              <a:off x="1078" y="1286"/>
              <a:ext cx="749" cy="635"/>
            </a:xfrm>
            <a:prstGeom prst="bentConnector4">
              <a:avLst>
                <a:gd name="adj1" fmla="val -10815"/>
                <a:gd name="adj2" fmla="val 12267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487" name="Line 18">
              <a:extLst>
                <a:ext uri="{FF2B5EF4-FFF2-40B4-BE49-F238E27FC236}">
                  <a16:creationId xmlns:a16="http://schemas.microsoft.com/office/drawing/2014/main" id="{E9693986-6706-437E-B24D-64BDD59E7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197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5488" name="AutoShape 19">
              <a:extLst>
                <a:ext uri="{FF2B5EF4-FFF2-40B4-BE49-F238E27FC236}">
                  <a16:creationId xmlns:a16="http://schemas.microsoft.com/office/drawing/2014/main" id="{6D192843-94A3-41AF-942B-BCD1ACAB3E0F}"/>
                </a:ext>
              </a:extLst>
            </p:cNvPr>
            <p:cNvCxnSpPr>
              <a:cxnSpLocks noChangeShapeType="1"/>
              <a:stCxn id="105508" idx="2"/>
              <a:endCxn id="105479" idx="0"/>
            </p:cNvCxnSpPr>
            <p:nvPr/>
          </p:nvCxnSpPr>
          <p:spPr bwMode="auto">
            <a:xfrm flipH="1">
              <a:off x="1293" y="2477"/>
              <a:ext cx="1" cy="1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489" name="Text Box 20">
              <a:extLst>
                <a:ext uri="{FF2B5EF4-FFF2-40B4-BE49-F238E27FC236}">
                  <a16:creationId xmlns:a16="http://schemas.microsoft.com/office/drawing/2014/main" id="{A921A414-E439-4988-BD15-74D833525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" y="1664"/>
              <a:ext cx="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 i="1">
                  <a:latin typeface="Times" panose="02020603050405020304" pitchFamily="18" charset="0"/>
                </a:rPr>
                <a:t>S</a:t>
              </a:r>
              <a:r>
                <a:rPr lang="en-GB" altLang="en-US" sz="2800" baseline="-25000">
                  <a:latin typeface="Times" panose="02020603050405020304" pitchFamily="18" charset="0"/>
                </a:rPr>
                <a:t>i</a:t>
              </a:r>
            </a:p>
          </p:txBody>
        </p:sp>
        <p:sp>
          <p:nvSpPr>
            <p:cNvPr id="105490" name="Text Box 21">
              <a:extLst>
                <a:ext uri="{FF2B5EF4-FFF2-40B4-BE49-F238E27FC236}">
                  <a16:creationId xmlns:a16="http://schemas.microsoft.com/office/drawing/2014/main" id="{3142FC83-7AB4-47B1-8B89-A879CE8EA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160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i="1">
                  <a:latin typeface="Times" panose="02020603050405020304" pitchFamily="18" charset="0"/>
                </a:rPr>
                <a:t>K</a:t>
              </a:r>
              <a:r>
                <a:rPr lang="en-GB" altLang="en-US" sz="2400" i="1" baseline="-25000">
                  <a:latin typeface="Times" panose="02020603050405020304" pitchFamily="18" charset="0"/>
                </a:rPr>
                <a:t>i</a:t>
              </a:r>
            </a:p>
          </p:txBody>
        </p:sp>
        <p:sp>
          <p:nvSpPr>
            <p:cNvPr id="105491" name="Rectangle 22">
              <a:extLst>
                <a:ext uri="{FF2B5EF4-FFF2-40B4-BE49-F238E27FC236}">
                  <a16:creationId xmlns:a16="http://schemas.microsoft.com/office/drawing/2014/main" id="{034D86DE-3AA7-4559-80D6-5BAC6E0B0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1524"/>
              <a:ext cx="576" cy="45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>
                  <a:latin typeface="Times" panose="02020603050405020304" pitchFamily="18" charset="0"/>
                </a:rPr>
                <a:t>e</a:t>
              </a:r>
              <a:r>
                <a:rPr lang="en-GB" altLang="en-US" sz="2800" i="1">
                  <a:latin typeface="Times" panose="02020603050405020304" pitchFamily="18" charset="0"/>
                </a:rPr>
                <a:t>K</a:t>
              </a:r>
            </a:p>
          </p:txBody>
        </p:sp>
        <p:sp>
          <p:nvSpPr>
            <p:cNvPr id="105492" name="Text Box 23">
              <a:extLst>
                <a:ext uri="{FF2B5EF4-FFF2-40B4-BE49-F238E27FC236}">
                  <a16:creationId xmlns:a16="http://schemas.microsoft.com/office/drawing/2014/main" id="{F860C35F-4473-4764-8FBE-062EE2FC1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636"/>
              <a:ext cx="2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 i="1">
                  <a:latin typeface="Times" panose="02020603050405020304" pitchFamily="18" charset="0"/>
                </a:rPr>
                <a:t>P</a:t>
              </a:r>
              <a:r>
                <a:rPr lang="en-GB" altLang="en-US" sz="2800" i="1" baseline="-25000">
                  <a:latin typeface="Times" panose="02020603050405020304" pitchFamily="18" charset="0"/>
                </a:rPr>
                <a:t>i</a:t>
              </a:r>
            </a:p>
          </p:txBody>
        </p:sp>
        <p:cxnSp>
          <p:nvCxnSpPr>
            <p:cNvPr id="105493" name="AutoShape 24">
              <a:extLst>
                <a:ext uri="{FF2B5EF4-FFF2-40B4-BE49-F238E27FC236}">
                  <a16:creationId xmlns:a16="http://schemas.microsoft.com/office/drawing/2014/main" id="{0119F952-ECF1-41D2-BC5C-43A1047D4F03}"/>
                </a:ext>
              </a:extLst>
            </p:cNvPr>
            <p:cNvCxnSpPr>
              <a:cxnSpLocks noChangeShapeType="1"/>
              <a:endCxn id="105492" idx="1"/>
            </p:cNvCxnSpPr>
            <p:nvPr/>
          </p:nvCxnSpPr>
          <p:spPr bwMode="auto">
            <a:xfrm>
              <a:off x="3131" y="2798"/>
              <a:ext cx="16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5494" name="Group 25">
              <a:extLst>
                <a:ext uri="{FF2B5EF4-FFF2-40B4-BE49-F238E27FC236}">
                  <a16:creationId xmlns:a16="http://schemas.microsoft.com/office/drawing/2014/main" id="{2309E429-87FE-4EF6-B462-C2C7060A96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0" y="2159"/>
              <a:ext cx="1269" cy="318"/>
              <a:chOff x="975" y="1933"/>
              <a:chExt cx="1269" cy="318"/>
            </a:xfrm>
          </p:grpSpPr>
          <p:sp>
            <p:nvSpPr>
              <p:cNvPr id="105504" name="Rectangle 26">
                <a:extLst>
                  <a:ext uri="{FF2B5EF4-FFF2-40B4-BE49-F238E27FC236}">
                    <a16:creationId xmlns:a16="http://schemas.microsoft.com/office/drawing/2014/main" id="{93A6DE06-9F48-4A87-B90A-D8C8B1F4F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1933"/>
                <a:ext cx="317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800">
                  <a:latin typeface="Times" panose="02020603050405020304" pitchFamily="18" charset="0"/>
                </a:endParaRPr>
              </a:p>
            </p:txBody>
          </p:sp>
          <p:sp>
            <p:nvSpPr>
              <p:cNvPr id="105505" name="Rectangle 27">
                <a:extLst>
                  <a:ext uri="{FF2B5EF4-FFF2-40B4-BE49-F238E27FC236}">
                    <a16:creationId xmlns:a16="http://schemas.microsoft.com/office/drawing/2014/main" id="{7ACBBF00-525C-4475-A1A1-73914F639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1933"/>
                <a:ext cx="317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800">
                  <a:latin typeface="Times" panose="02020603050405020304" pitchFamily="18" charset="0"/>
                </a:endParaRPr>
              </a:p>
            </p:txBody>
          </p:sp>
          <p:sp>
            <p:nvSpPr>
              <p:cNvPr id="105506" name="Rectangle 28">
                <a:extLst>
                  <a:ext uri="{FF2B5EF4-FFF2-40B4-BE49-F238E27FC236}">
                    <a16:creationId xmlns:a16="http://schemas.microsoft.com/office/drawing/2014/main" id="{30F4B928-0D8C-428E-BEC0-1A5E21A1A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1933"/>
                <a:ext cx="317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800">
                  <a:latin typeface="Times" panose="02020603050405020304" pitchFamily="18" charset="0"/>
                </a:endParaRPr>
              </a:p>
            </p:txBody>
          </p:sp>
          <p:sp>
            <p:nvSpPr>
              <p:cNvPr id="105507" name="Rectangle 29">
                <a:extLst>
                  <a:ext uri="{FF2B5EF4-FFF2-40B4-BE49-F238E27FC236}">
                    <a16:creationId xmlns:a16="http://schemas.microsoft.com/office/drawing/2014/main" id="{B8C14089-9DB9-4CF9-8447-F5235392F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933"/>
                <a:ext cx="317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80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05495" name="Rectangle 30">
              <a:extLst>
                <a:ext uri="{FF2B5EF4-FFF2-40B4-BE49-F238E27FC236}">
                  <a16:creationId xmlns:a16="http://schemas.microsoft.com/office/drawing/2014/main" id="{689704ED-5F7F-40B7-9023-0140F2495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1070"/>
              <a:ext cx="1270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cxnSp>
          <p:nvCxnSpPr>
            <p:cNvPr id="105496" name="AutoShape 31">
              <a:extLst>
                <a:ext uri="{FF2B5EF4-FFF2-40B4-BE49-F238E27FC236}">
                  <a16:creationId xmlns:a16="http://schemas.microsoft.com/office/drawing/2014/main" id="{77261A39-37C3-4DC2-A6D0-23FF28E19391}"/>
                </a:ext>
              </a:extLst>
            </p:cNvPr>
            <p:cNvCxnSpPr>
              <a:cxnSpLocks noChangeShapeType="1"/>
              <a:stCxn id="105495" idx="2"/>
              <a:endCxn id="105491" idx="0"/>
            </p:cNvCxnSpPr>
            <p:nvPr/>
          </p:nvCxnSpPr>
          <p:spPr bwMode="auto">
            <a:xfrm>
              <a:off x="3985" y="1388"/>
              <a:ext cx="0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97" name="AutoShape 32">
              <a:extLst>
                <a:ext uri="{FF2B5EF4-FFF2-40B4-BE49-F238E27FC236}">
                  <a16:creationId xmlns:a16="http://schemas.microsoft.com/office/drawing/2014/main" id="{713F667F-7748-409A-A550-6F148A6F2584}"/>
                </a:ext>
              </a:extLst>
            </p:cNvPr>
            <p:cNvCxnSpPr>
              <a:cxnSpLocks noChangeShapeType="1"/>
              <a:stCxn id="105491" idx="2"/>
              <a:endCxn id="105495" idx="1"/>
            </p:cNvCxnSpPr>
            <p:nvPr/>
          </p:nvCxnSpPr>
          <p:spPr bwMode="auto">
            <a:xfrm rot="16200000" flipV="1">
              <a:off x="3293" y="1286"/>
              <a:ext cx="749" cy="635"/>
            </a:xfrm>
            <a:prstGeom prst="bentConnector4">
              <a:avLst>
                <a:gd name="adj1" fmla="val -10815"/>
                <a:gd name="adj2" fmla="val 12267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498" name="Line 33">
              <a:extLst>
                <a:ext uri="{FF2B5EF4-FFF2-40B4-BE49-F238E27FC236}">
                  <a16:creationId xmlns:a16="http://schemas.microsoft.com/office/drawing/2014/main" id="{92E3D500-EEDE-4F1D-BE0F-539E2E973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5" y="197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5499" name="AutoShape 34">
              <a:extLst>
                <a:ext uri="{FF2B5EF4-FFF2-40B4-BE49-F238E27FC236}">
                  <a16:creationId xmlns:a16="http://schemas.microsoft.com/office/drawing/2014/main" id="{AE8D1B72-F1C3-4F97-A2E2-74E1CA80E5C3}"/>
                </a:ext>
              </a:extLst>
            </p:cNvPr>
            <p:cNvCxnSpPr>
              <a:cxnSpLocks noChangeShapeType="1"/>
              <a:stCxn id="105504" idx="2"/>
              <a:endCxn id="105502" idx="0"/>
            </p:cNvCxnSpPr>
            <p:nvPr/>
          </p:nvCxnSpPr>
          <p:spPr bwMode="auto">
            <a:xfrm>
              <a:off x="3509" y="2477"/>
              <a:ext cx="6" cy="1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500" name="Text Box 35">
              <a:extLst>
                <a:ext uri="{FF2B5EF4-FFF2-40B4-BE49-F238E27FC236}">
                  <a16:creationId xmlns:a16="http://schemas.microsoft.com/office/drawing/2014/main" id="{E40B7A41-381B-4842-9F53-3903A0A99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1618"/>
              <a:ext cx="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 i="1">
                  <a:latin typeface="Times" panose="02020603050405020304" pitchFamily="18" charset="0"/>
                </a:rPr>
                <a:t>S</a:t>
              </a:r>
              <a:r>
                <a:rPr lang="en-GB" altLang="en-US" sz="2800" i="1" baseline="-25000">
                  <a:latin typeface="Times" panose="02020603050405020304" pitchFamily="18" charset="0"/>
                </a:rPr>
                <a:t>i</a:t>
              </a:r>
            </a:p>
          </p:txBody>
        </p:sp>
        <p:sp>
          <p:nvSpPr>
            <p:cNvPr id="105501" name="Text Box 36">
              <a:extLst>
                <a:ext uri="{FF2B5EF4-FFF2-40B4-BE49-F238E27FC236}">
                  <a16:creationId xmlns:a16="http://schemas.microsoft.com/office/drawing/2014/main" id="{128E2108-00C4-4667-85BD-8FDA56707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160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i="1">
                  <a:latin typeface="Times" panose="02020603050405020304" pitchFamily="18" charset="0"/>
                </a:rPr>
                <a:t>K</a:t>
              </a:r>
              <a:r>
                <a:rPr lang="en-GB" altLang="en-US" sz="2400" i="1" baseline="-25000">
                  <a:latin typeface="Times" panose="02020603050405020304" pitchFamily="18" charset="0"/>
                </a:rPr>
                <a:t>i</a:t>
              </a:r>
            </a:p>
          </p:txBody>
        </p:sp>
        <p:sp>
          <p:nvSpPr>
            <p:cNvPr id="105502" name="Oval 37">
              <a:extLst>
                <a:ext uri="{FF2B5EF4-FFF2-40B4-BE49-F238E27FC236}">
                  <a16:creationId xmlns:a16="http://schemas.microsoft.com/office/drawing/2014/main" id="{7F821374-D06E-4DAD-8EE8-8FF5B6D65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61"/>
              <a:ext cx="273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cxnSp>
          <p:nvCxnSpPr>
            <p:cNvPr id="105503" name="AutoShape 38">
              <a:extLst>
                <a:ext uri="{FF2B5EF4-FFF2-40B4-BE49-F238E27FC236}">
                  <a16:creationId xmlns:a16="http://schemas.microsoft.com/office/drawing/2014/main" id="{7D0B065F-A240-4B86-830B-E14AB056C644}"/>
                </a:ext>
              </a:extLst>
            </p:cNvPr>
            <p:cNvCxnSpPr>
              <a:cxnSpLocks noChangeShapeType="1"/>
              <a:stCxn id="105502" idx="0"/>
              <a:endCxn id="105502" idx="4"/>
            </p:cNvCxnSpPr>
            <p:nvPr/>
          </p:nvCxnSpPr>
          <p:spPr bwMode="auto">
            <a:xfrm>
              <a:off x="3515" y="2661"/>
              <a:ext cx="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C34D828-D581-4935-BE0E-BE00DAA08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Output Feedback Mode (OFB)</a:t>
            </a:r>
            <a:endParaRPr lang="de-DE" altLang="en-US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8E1AC08-C2F8-4A9A-BF90-89349D2AF8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02550" cy="4103687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Repeated plaintext blocks do not show up as repeated blocks in the ciphertext.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Encrypting the same plaintext twice with the same key and IV gives the same ciphertext.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Encrypting different plaintexts with the same key and IV reveals information about the plaintexts:                 if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= 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baseline="-25000">
                <a:solidFill>
                  <a:srgbClr val="003399"/>
                </a:solidFill>
              </a:rPr>
              <a:t> </a:t>
            </a:r>
            <a:r>
              <a:rPr lang="en-GB" altLang="en-US" sz="2400"/>
              <a:t>and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’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= 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’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baseline="-25000">
                <a:solidFill>
                  <a:srgbClr val="003399"/>
                </a:solidFill>
              </a:rPr>
              <a:t>  </a:t>
            </a:r>
            <a:r>
              <a:rPr lang="en-GB" altLang="en-US" sz="2400"/>
              <a:t>then </a:t>
            </a:r>
            <a:endParaRPr lang="en-GB" altLang="en-US" sz="700"/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GB" altLang="en-US" sz="2400">
                <a:solidFill>
                  <a:srgbClr val="003399"/>
                </a:solidFill>
              </a:rPr>
              <a:t>		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’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= 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’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= 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’</a:t>
            </a:r>
            <a:r>
              <a:rPr lang="en-GB" altLang="en-US" sz="2400">
                <a:latin typeface="Times" panose="02020603050405020304" pitchFamily="18" charset="0"/>
              </a:rPr>
              <a:t>.</a:t>
            </a:r>
            <a:endParaRPr lang="de-DE" altLang="en-US" sz="2400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BFFCEEB-211F-441B-B5DE-A0A538CBC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A Note on Plaintexts</a:t>
            </a:r>
            <a:endParaRPr lang="de-DE" altLang="en-US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EE6245B-34A6-404E-8383-55CCE8CB9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If plaintexts are natural language documents or other structured documents, plaintext blocks will not be randomly distributed.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If the statistical distribution of plaintext blocks is known we can compute the distribution of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’</a:t>
            </a:r>
            <a:r>
              <a:rPr lang="en-GB" altLang="en-US" sz="2400" i="1" baseline="-25000">
                <a:solidFill>
                  <a:schemeClr val="accent2"/>
                </a:solidFill>
              </a:rPr>
              <a:t>  </a:t>
            </a:r>
            <a:r>
              <a:rPr lang="en-GB" altLang="en-US" sz="2400"/>
              <a:t>and reconstruct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rgbClr val="003399"/>
                </a:solidFill>
              </a:rPr>
              <a:t> </a:t>
            </a:r>
            <a:r>
              <a:rPr lang="en-GB" altLang="en-US" sz="2400"/>
              <a:t>and</a:t>
            </a:r>
            <a:r>
              <a:rPr lang="en-GB" altLang="en-US" sz="2400">
                <a:solidFill>
                  <a:srgbClr val="003399"/>
                </a:solidFill>
                <a:sym typeface="Symbol" panose="05050102010706020507" pitchFamily="18" charset="2"/>
              </a:rPr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’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Once we have a plaintext, we can compute the key 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= 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baseline="-25000">
                <a:solidFill>
                  <a:srgbClr val="003399"/>
                </a:solidFill>
              </a:rPr>
              <a:t> 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35000"/>
              </a:spcBef>
            </a:pPr>
            <a:r>
              <a:rPr lang="de-DE" altLang="en-US" sz="2400"/>
              <a:t>Further reading: Venona project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5BF648E-3D80-4E87-BAC7-D3946CBCD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Cipher Feedback Mode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3C3BADEF-289E-4E08-B824-7ACC5AF048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341438"/>
            <a:ext cx="8062912" cy="4679950"/>
          </a:xfrm>
        </p:spPr>
        <p:txBody>
          <a:bodyPr/>
          <a:lstStyle/>
          <a:p>
            <a:pPr eaLnBrk="1" hangingPunct="1"/>
            <a:r>
              <a:rPr lang="en-GB" altLang="en-US" sz="2400">
                <a:solidFill>
                  <a:schemeClr val="accent2"/>
                </a:solidFill>
              </a:rPr>
              <a:t>Cipher feedback (CFB)</a:t>
            </a:r>
            <a:r>
              <a:rPr lang="en-GB" altLang="en-US" sz="2400"/>
              <a:t>: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/>
              <a:t>-bit key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/>
              <a:t>,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/>
              <a:t>-bit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IV</a:t>
            </a:r>
            <a:r>
              <a:rPr lang="en-GB" altLang="en-US" sz="2400"/>
              <a:t>,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r</a:t>
            </a:r>
            <a:r>
              <a:rPr lang="en-GB" altLang="en-US" sz="2400"/>
              <a:t>-bit data blocks;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IV</a:t>
            </a:r>
            <a:r>
              <a:rPr lang="en-GB" altLang="en-US" sz="2400"/>
              <a:t> need not be kept secret.</a:t>
            </a:r>
          </a:p>
          <a:p>
            <a:pPr eaLnBrk="1" hangingPunct="1"/>
            <a:r>
              <a:rPr lang="en-GB" altLang="en-US" sz="2400"/>
              <a:t>Block cipher used as a data dependent key stream generator.</a:t>
            </a:r>
          </a:p>
          <a:p>
            <a:pPr eaLnBrk="1" hangingPunct="1"/>
            <a:r>
              <a:rPr lang="en-GB" altLang="en-US" sz="2400"/>
              <a:t>Internal variable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/>
              <a:t>;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0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=IV</a:t>
            </a:r>
            <a:r>
              <a:rPr lang="en-GB" altLang="en-US" sz="2400"/>
              <a:t>,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=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2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r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i-</a:t>
            </a:r>
            <a:r>
              <a:rPr lang="en-GB" altLang="en-US" sz="2400" baseline="-25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+ 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mod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2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</a:p>
          <a:p>
            <a:pPr eaLnBrk="1" hangingPunct="1"/>
            <a:r>
              <a:rPr lang="en-GB" altLang="en-US" sz="2400"/>
              <a:t>Key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latin typeface="Times" panose="02020603050405020304" pitchFamily="18" charset="0"/>
              </a:rPr>
              <a:t> </a:t>
            </a:r>
            <a:r>
              <a:rPr lang="en-GB" altLang="en-US" sz="2400"/>
              <a:t>for processing the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/>
              <a:t>-th block: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r</a:t>
            </a:r>
            <a:r>
              <a:rPr lang="en-GB" altLang="en-US" sz="2400"/>
              <a:t> leftmost bits of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e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S</a:t>
            </a:r>
            <a:r>
              <a:rPr lang="en-GB" altLang="en-US" sz="28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)</a:t>
            </a:r>
            <a:r>
              <a:rPr lang="en-GB" altLang="en-US" sz="2400"/>
              <a:t>; encryption and decryption:</a:t>
            </a:r>
            <a:endParaRPr lang="en-GB" altLang="en-US" sz="700" baseline="-25000">
              <a:solidFill>
                <a:srgbClr val="003399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/>
              <a:t> 			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= 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K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	</a:t>
            </a:r>
            <a:r>
              <a:rPr lang="en-GB" altLang="en-US" sz="2400" baseline="-25000">
                <a:solidFill>
                  <a:srgbClr val="003399"/>
                </a:solidFill>
              </a:rPr>
              <a:t>	</a:t>
            </a:r>
            <a:r>
              <a:rPr lang="en-GB" altLang="en-US" sz="2400"/>
              <a:t>(encrypt)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400">
                <a:solidFill>
                  <a:srgbClr val="003399"/>
                </a:solidFill>
              </a:rPr>
              <a:t>			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= C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K</a:t>
            </a:r>
            <a:r>
              <a:rPr lang="en-GB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>
                <a:solidFill>
                  <a:srgbClr val="003399"/>
                </a:solidFill>
              </a:rPr>
              <a:t>    	</a:t>
            </a:r>
            <a:r>
              <a:rPr lang="en-GB" altLang="en-US" sz="2400"/>
              <a:t>(decrypt)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5237FC86-3D8F-4C94-A09A-BE70D75B2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2633" y="312738"/>
            <a:ext cx="7282060" cy="703263"/>
          </a:xfrm>
        </p:spPr>
        <p:txBody>
          <a:bodyPr/>
          <a:lstStyle/>
          <a:p>
            <a:pPr eaLnBrk="1" hangingPunct="1"/>
            <a:r>
              <a:rPr lang="en-GB" altLang="en-US" dirty="0"/>
              <a:t>Cipher Feedback Mode (CFB)</a:t>
            </a:r>
          </a:p>
        </p:txBody>
      </p:sp>
      <p:grpSp>
        <p:nvGrpSpPr>
          <p:cNvPr id="111619" name="Group 3">
            <a:extLst>
              <a:ext uri="{FF2B5EF4-FFF2-40B4-BE49-F238E27FC236}">
                <a16:creationId xmlns:a16="http://schemas.microsoft.com/office/drawing/2014/main" id="{61E20641-0350-4036-BFAE-AC3D6091428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211388"/>
            <a:ext cx="7329487" cy="2997200"/>
            <a:chOff x="521" y="1393"/>
            <a:chExt cx="4617" cy="1888"/>
          </a:xfrm>
        </p:grpSpPr>
        <p:sp>
          <p:nvSpPr>
            <p:cNvPr id="111620" name="Text Box 4">
              <a:extLst>
                <a:ext uri="{FF2B5EF4-FFF2-40B4-BE49-F238E27FC236}">
                  <a16:creationId xmlns:a16="http://schemas.microsoft.com/office/drawing/2014/main" id="{1942CEA8-AAEE-4BD4-9240-558DDA2D0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4" y="2954"/>
              <a:ext cx="3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 i="1">
                  <a:latin typeface="Times" panose="02020603050405020304" pitchFamily="18" charset="0"/>
                </a:rPr>
                <a:t>C</a:t>
              </a:r>
              <a:r>
                <a:rPr lang="en-GB" altLang="en-US" sz="2800" i="1" baseline="-25000">
                  <a:latin typeface="Times" panose="02020603050405020304" pitchFamily="18" charset="0"/>
                </a:rPr>
                <a:t>i</a:t>
              </a:r>
            </a:p>
          </p:txBody>
        </p:sp>
        <p:grpSp>
          <p:nvGrpSpPr>
            <p:cNvPr id="111621" name="Group 5">
              <a:extLst>
                <a:ext uri="{FF2B5EF4-FFF2-40B4-BE49-F238E27FC236}">
                  <a16:creationId xmlns:a16="http://schemas.microsoft.com/office/drawing/2014/main" id="{2CB11B40-F898-417D-B67B-5B9AB0EF2F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1" y="1393"/>
              <a:ext cx="2097" cy="1888"/>
              <a:chOff x="3140" y="1298"/>
              <a:chExt cx="2097" cy="1888"/>
            </a:xfrm>
          </p:grpSpPr>
          <p:sp>
            <p:nvSpPr>
              <p:cNvPr id="111643" name="Rectangle 6">
                <a:extLst>
                  <a:ext uri="{FF2B5EF4-FFF2-40B4-BE49-F238E27FC236}">
                    <a16:creationId xmlns:a16="http://schemas.microsoft.com/office/drawing/2014/main" id="{91358355-D2F8-4D0F-AFA6-3180FA84D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1752"/>
                <a:ext cx="576" cy="454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800">
                    <a:latin typeface="Times" panose="02020603050405020304" pitchFamily="18" charset="0"/>
                  </a:rPr>
                  <a:t>e</a:t>
                </a:r>
                <a:r>
                  <a:rPr lang="en-GB" altLang="en-US" sz="2800" i="1">
                    <a:latin typeface="Times" panose="02020603050405020304" pitchFamily="18" charset="0"/>
                  </a:rPr>
                  <a:t>K</a:t>
                </a:r>
              </a:p>
            </p:txBody>
          </p:sp>
          <p:sp>
            <p:nvSpPr>
              <p:cNvPr id="111644" name="Oval 7">
                <a:extLst>
                  <a:ext uri="{FF2B5EF4-FFF2-40B4-BE49-F238E27FC236}">
                    <a16:creationId xmlns:a16="http://schemas.microsoft.com/office/drawing/2014/main" id="{A1980CCC-4098-4459-864F-A08D49144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2816"/>
                <a:ext cx="363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800">
                  <a:latin typeface="Times" panose="02020603050405020304" pitchFamily="18" charset="0"/>
                </a:endParaRPr>
              </a:p>
            </p:txBody>
          </p:sp>
          <p:cxnSp>
            <p:nvCxnSpPr>
              <p:cNvPr id="111645" name="AutoShape 8">
                <a:extLst>
                  <a:ext uri="{FF2B5EF4-FFF2-40B4-BE49-F238E27FC236}">
                    <a16:creationId xmlns:a16="http://schemas.microsoft.com/office/drawing/2014/main" id="{B903D07B-4DCA-4E8D-B568-1F7A2CA07FC1}"/>
                  </a:ext>
                </a:extLst>
              </p:cNvPr>
              <p:cNvCxnSpPr>
                <a:cxnSpLocks noChangeShapeType="1"/>
                <a:stCxn id="111644" idx="0"/>
                <a:endCxn id="111644" idx="4"/>
              </p:cNvCxnSpPr>
              <p:nvPr/>
            </p:nvCxnSpPr>
            <p:spPr bwMode="auto">
              <a:xfrm>
                <a:off x="3516" y="2816"/>
                <a:ext cx="0" cy="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1646" name="Text Box 9">
                <a:extLst>
                  <a:ext uri="{FF2B5EF4-FFF2-40B4-BE49-F238E27FC236}">
                    <a16:creationId xmlns:a16="http://schemas.microsoft.com/office/drawing/2014/main" id="{378D29FE-DA75-4C79-BE08-D720F4D225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2" y="2859"/>
                <a:ext cx="29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800" i="1">
                    <a:latin typeface="Times" panose="02020603050405020304" pitchFamily="18" charset="0"/>
                  </a:rPr>
                  <a:t>P</a:t>
                </a:r>
                <a:r>
                  <a:rPr lang="en-GB" altLang="en-US" sz="2800" i="1" baseline="-25000">
                    <a:latin typeface="Times" panose="02020603050405020304" pitchFamily="18" charset="0"/>
                  </a:rPr>
                  <a:t>i</a:t>
                </a:r>
              </a:p>
            </p:txBody>
          </p:sp>
          <p:cxnSp>
            <p:nvCxnSpPr>
              <p:cNvPr id="111647" name="AutoShape 10">
                <a:extLst>
                  <a:ext uri="{FF2B5EF4-FFF2-40B4-BE49-F238E27FC236}">
                    <a16:creationId xmlns:a16="http://schemas.microsoft.com/office/drawing/2014/main" id="{84D9EB43-D001-416D-A7A3-7222895956E4}"/>
                  </a:ext>
                </a:extLst>
              </p:cNvPr>
              <p:cNvCxnSpPr>
                <a:cxnSpLocks noChangeShapeType="1"/>
                <a:endCxn id="111646" idx="1"/>
              </p:cNvCxnSpPr>
              <p:nvPr/>
            </p:nvCxnSpPr>
            <p:spPr bwMode="auto">
              <a:xfrm>
                <a:off x="3140" y="2997"/>
                <a:ext cx="180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11648" name="Group 11">
                <a:extLst>
                  <a:ext uri="{FF2B5EF4-FFF2-40B4-BE49-F238E27FC236}">
                    <a16:creationId xmlns:a16="http://schemas.microsoft.com/office/drawing/2014/main" id="{7A278DC6-4558-4066-9B1C-9685B963F8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8" y="2387"/>
                <a:ext cx="1269" cy="318"/>
                <a:chOff x="975" y="1933"/>
                <a:chExt cx="1269" cy="318"/>
              </a:xfrm>
            </p:grpSpPr>
            <p:sp>
              <p:nvSpPr>
                <p:cNvPr id="111657" name="Rectangle 12">
                  <a:extLst>
                    <a:ext uri="{FF2B5EF4-FFF2-40B4-BE49-F238E27FC236}">
                      <a16:creationId xmlns:a16="http://schemas.microsoft.com/office/drawing/2014/main" id="{5014E99E-F5BF-4059-B443-281D83EE6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5" y="1933"/>
                  <a:ext cx="317" cy="3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6AFC2"/>
                    </a:buClr>
                    <a:buSzPct val="12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339966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5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2800">
                    <a:latin typeface="Times" panose="02020603050405020304" pitchFamily="18" charset="0"/>
                  </a:endParaRPr>
                </a:p>
              </p:txBody>
            </p:sp>
            <p:sp>
              <p:nvSpPr>
                <p:cNvPr id="111658" name="Rectangle 13">
                  <a:extLst>
                    <a:ext uri="{FF2B5EF4-FFF2-40B4-BE49-F238E27FC236}">
                      <a16:creationId xmlns:a16="http://schemas.microsoft.com/office/drawing/2014/main" id="{B13F0313-452F-4813-A5EA-73143B9780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2" y="1933"/>
                  <a:ext cx="317" cy="3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6AFC2"/>
                    </a:buClr>
                    <a:buSzPct val="12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339966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5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2800">
                    <a:latin typeface="Times" panose="02020603050405020304" pitchFamily="18" charset="0"/>
                  </a:endParaRPr>
                </a:p>
              </p:txBody>
            </p:sp>
            <p:sp>
              <p:nvSpPr>
                <p:cNvPr id="111659" name="Rectangle 14">
                  <a:extLst>
                    <a:ext uri="{FF2B5EF4-FFF2-40B4-BE49-F238E27FC236}">
                      <a16:creationId xmlns:a16="http://schemas.microsoft.com/office/drawing/2014/main" id="{1557B933-473A-4D05-BFF8-8075D8F247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0" y="1933"/>
                  <a:ext cx="317" cy="3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6AFC2"/>
                    </a:buClr>
                    <a:buSzPct val="12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339966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5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2800">
                    <a:latin typeface="Times" panose="02020603050405020304" pitchFamily="18" charset="0"/>
                  </a:endParaRPr>
                </a:p>
              </p:txBody>
            </p:sp>
            <p:sp>
              <p:nvSpPr>
                <p:cNvPr id="111660" name="Rectangle 15">
                  <a:extLst>
                    <a:ext uri="{FF2B5EF4-FFF2-40B4-BE49-F238E27FC236}">
                      <a16:creationId xmlns:a16="http://schemas.microsoft.com/office/drawing/2014/main" id="{9DF26FD9-04CC-4531-90FC-68F881953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" y="1933"/>
                  <a:ext cx="317" cy="3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6AFC2"/>
                    </a:buClr>
                    <a:buSzPct val="12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339966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5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2800">
                    <a:latin typeface="Times" panose="02020603050405020304" pitchFamily="18" charset="0"/>
                  </a:endParaRPr>
                </a:p>
              </p:txBody>
            </p:sp>
          </p:grpSp>
          <p:cxnSp>
            <p:nvCxnSpPr>
              <p:cNvPr id="111649" name="AutoShape 16">
                <a:extLst>
                  <a:ext uri="{FF2B5EF4-FFF2-40B4-BE49-F238E27FC236}">
                    <a16:creationId xmlns:a16="http://schemas.microsoft.com/office/drawing/2014/main" id="{9D47A7B8-A119-48C3-A0FA-6B054E0E49C5}"/>
                  </a:ext>
                </a:extLst>
              </p:cNvPr>
              <p:cNvCxnSpPr>
                <a:cxnSpLocks noChangeShapeType="1"/>
                <a:endCxn id="111643" idx="0"/>
              </p:cNvCxnSpPr>
              <p:nvPr/>
            </p:nvCxnSpPr>
            <p:spPr bwMode="auto">
              <a:xfrm>
                <a:off x="3993" y="1616"/>
                <a:ext cx="0" cy="1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1650" name="Line 17">
                <a:extLst>
                  <a:ext uri="{FF2B5EF4-FFF2-40B4-BE49-F238E27FC236}">
                    <a16:creationId xmlns:a16="http://schemas.microsoft.com/office/drawing/2014/main" id="{8AB66156-BFF4-4B4B-AA15-D43795688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3" y="22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11651" name="AutoShape 18">
                <a:extLst>
                  <a:ext uri="{FF2B5EF4-FFF2-40B4-BE49-F238E27FC236}">
                    <a16:creationId xmlns:a16="http://schemas.microsoft.com/office/drawing/2014/main" id="{92C2C7AB-4BD3-4D9F-AF97-5B280F7D855F}"/>
                  </a:ext>
                </a:extLst>
              </p:cNvPr>
              <p:cNvCxnSpPr>
                <a:cxnSpLocks noChangeShapeType="1"/>
                <a:stCxn id="111657" idx="2"/>
                <a:endCxn id="111644" idx="0"/>
              </p:cNvCxnSpPr>
              <p:nvPr/>
            </p:nvCxnSpPr>
            <p:spPr bwMode="auto">
              <a:xfrm flipH="1">
                <a:off x="3516" y="2705"/>
                <a:ext cx="1" cy="11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1652" name="Rectangle 19">
                <a:extLst>
                  <a:ext uri="{FF2B5EF4-FFF2-40B4-BE49-F238E27FC236}">
                    <a16:creationId xmlns:a16="http://schemas.microsoft.com/office/drawing/2014/main" id="{21806C1A-043D-412C-8CB6-BB50EC974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1298"/>
                <a:ext cx="317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>
                    <a:latin typeface="Times" panose="02020603050405020304" pitchFamily="18" charset="0"/>
                  </a:rPr>
                  <a:t>…</a:t>
                </a:r>
              </a:p>
            </p:txBody>
          </p:sp>
          <p:sp>
            <p:nvSpPr>
              <p:cNvPr id="111653" name="Rectangle 20">
                <a:extLst>
                  <a:ext uri="{FF2B5EF4-FFF2-40B4-BE49-F238E27FC236}">
                    <a16:creationId xmlns:a16="http://schemas.microsoft.com/office/drawing/2014/main" id="{36839CD1-3596-4155-BEC7-3EF09154E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1298"/>
                <a:ext cx="317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>
                    <a:latin typeface="Times" panose="02020603050405020304" pitchFamily="18" charset="0"/>
                  </a:rPr>
                  <a:t>C</a:t>
                </a:r>
                <a:r>
                  <a:rPr lang="en-GB" altLang="en-US" sz="2400" i="1" baseline="-25000">
                    <a:latin typeface="Times" panose="02020603050405020304" pitchFamily="18" charset="0"/>
                  </a:rPr>
                  <a:t>i</a:t>
                </a:r>
                <a:r>
                  <a:rPr lang="en-GB" altLang="en-US" sz="2400" baseline="-25000">
                    <a:latin typeface="Times" panose="02020603050405020304" pitchFamily="18" charset="0"/>
                  </a:rPr>
                  <a:t>-3</a:t>
                </a:r>
              </a:p>
            </p:txBody>
          </p:sp>
          <p:sp>
            <p:nvSpPr>
              <p:cNvPr id="111654" name="Rectangle 21">
                <a:extLst>
                  <a:ext uri="{FF2B5EF4-FFF2-40B4-BE49-F238E27FC236}">
                    <a16:creationId xmlns:a16="http://schemas.microsoft.com/office/drawing/2014/main" id="{7CD75E82-E6A0-4FC1-990A-286C4BD90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4" y="1298"/>
                <a:ext cx="317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>
                    <a:latin typeface="Times" panose="02020603050405020304" pitchFamily="18" charset="0"/>
                  </a:rPr>
                  <a:t>C</a:t>
                </a:r>
                <a:r>
                  <a:rPr lang="en-GB" altLang="en-US" sz="2400" i="1" baseline="-25000">
                    <a:latin typeface="Times" panose="02020603050405020304" pitchFamily="18" charset="0"/>
                  </a:rPr>
                  <a:t>i</a:t>
                </a:r>
                <a:r>
                  <a:rPr lang="en-GB" altLang="en-US" sz="2400" baseline="-25000">
                    <a:latin typeface="Times" panose="02020603050405020304" pitchFamily="18" charset="0"/>
                  </a:rPr>
                  <a:t>-2</a:t>
                </a:r>
              </a:p>
            </p:txBody>
          </p:sp>
          <p:sp>
            <p:nvSpPr>
              <p:cNvPr id="111655" name="Rectangle 22">
                <a:extLst>
                  <a:ext uri="{FF2B5EF4-FFF2-40B4-BE49-F238E27FC236}">
                    <a16:creationId xmlns:a16="http://schemas.microsoft.com/office/drawing/2014/main" id="{F4C52642-AE83-46E1-8256-A6DD77F12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1298"/>
                <a:ext cx="317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>
                    <a:latin typeface="Times" panose="02020603050405020304" pitchFamily="18" charset="0"/>
                  </a:rPr>
                  <a:t>C</a:t>
                </a:r>
                <a:r>
                  <a:rPr lang="en-GB" altLang="en-US" sz="2400" i="1" baseline="-25000">
                    <a:latin typeface="Times" panose="02020603050405020304" pitchFamily="18" charset="0"/>
                  </a:rPr>
                  <a:t>i</a:t>
                </a:r>
                <a:r>
                  <a:rPr lang="en-GB" altLang="en-US" sz="2400" baseline="-25000">
                    <a:latin typeface="Times" panose="02020603050405020304" pitchFamily="18" charset="0"/>
                  </a:rPr>
                  <a:t>-1</a:t>
                </a:r>
              </a:p>
            </p:txBody>
          </p:sp>
          <p:cxnSp>
            <p:nvCxnSpPr>
              <p:cNvPr id="111656" name="AutoShape 23">
                <a:extLst>
                  <a:ext uri="{FF2B5EF4-FFF2-40B4-BE49-F238E27FC236}">
                    <a16:creationId xmlns:a16="http://schemas.microsoft.com/office/drawing/2014/main" id="{A1BF596D-07E6-4302-98C5-F68597F4E98F}"/>
                  </a:ext>
                </a:extLst>
              </p:cNvPr>
              <p:cNvCxnSpPr>
                <a:cxnSpLocks noChangeShapeType="1"/>
                <a:stCxn id="111644" idx="2"/>
                <a:endCxn id="111655" idx="3"/>
              </p:cNvCxnSpPr>
              <p:nvPr/>
            </p:nvCxnSpPr>
            <p:spPr bwMode="auto">
              <a:xfrm rot="10800000" flipH="1">
                <a:off x="3334" y="1457"/>
                <a:ext cx="1294" cy="1541"/>
              </a:xfrm>
              <a:prstGeom prst="bentConnector5">
                <a:avLst>
                  <a:gd name="adj1" fmla="val -6648"/>
                  <a:gd name="adj2" fmla="val 118944"/>
                  <a:gd name="adj3" fmla="val 11113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1622" name="Group 24">
              <a:extLst>
                <a:ext uri="{FF2B5EF4-FFF2-40B4-BE49-F238E27FC236}">
                  <a16:creationId xmlns:a16="http://schemas.microsoft.com/office/drawing/2014/main" id="{4DE647EC-AC32-44A5-90B7-1EB7CD26D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1393"/>
              <a:ext cx="2153" cy="1888"/>
              <a:chOff x="521" y="1393"/>
              <a:chExt cx="2153" cy="1888"/>
            </a:xfrm>
          </p:grpSpPr>
          <p:sp>
            <p:nvSpPr>
              <p:cNvPr id="111624" name="Rectangle 25">
                <a:extLst>
                  <a:ext uri="{FF2B5EF4-FFF2-40B4-BE49-F238E27FC236}">
                    <a16:creationId xmlns:a16="http://schemas.microsoft.com/office/drawing/2014/main" id="{8178CC02-1A20-40C0-B63B-C05685ACD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847"/>
                <a:ext cx="576" cy="454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800">
                    <a:latin typeface="Times" panose="02020603050405020304" pitchFamily="18" charset="0"/>
                  </a:rPr>
                  <a:t>e</a:t>
                </a:r>
                <a:r>
                  <a:rPr lang="en-GB" altLang="en-US" sz="2800" i="1">
                    <a:latin typeface="Times" panose="02020603050405020304" pitchFamily="18" charset="0"/>
                  </a:rPr>
                  <a:t>K</a:t>
                </a:r>
              </a:p>
            </p:txBody>
          </p:sp>
          <p:sp>
            <p:nvSpPr>
              <p:cNvPr id="111625" name="Text Box 26">
                <a:extLst>
                  <a:ext uri="{FF2B5EF4-FFF2-40B4-BE49-F238E27FC236}">
                    <a16:creationId xmlns:a16="http://schemas.microsoft.com/office/drawing/2014/main" id="{373F9169-2DBF-477E-9AEF-9E1161F1B5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2954"/>
                <a:ext cx="29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800" i="1">
                    <a:latin typeface="Times" panose="02020603050405020304" pitchFamily="18" charset="0"/>
                  </a:rPr>
                  <a:t>P</a:t>
                </a:r>
                <a:r>
                  <a:rPr lang="en-GB" altLang="en-US" sz="2800" i="1" baseline="-25000">
                    <a:latin typeface="Times" panose="02020603050405020304" pitchFamily="18" charset="0"/>
                  </a:rPr>
                  <a:t>i</a:t>
                </a:r>
              </a:p>
            </p:txBody>
          </p:sp>
          <p:sp>
            <p:nvSpPr>
              <p:cNvPr id="111626" name="Oval 27">
                <a:extLst>
                  <a:ext uri="{FF2B5EF4-FFF2-40B4-BE49-F238E27FC236}">
                    <a16:creationId xmlns:a16="http://schemas.microsoft.com/office/drawing/2014/main" id="{44E6545D-3CDC-4429-BA46-6FB759EEF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911"/>
                <a:ext cx="363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800">
                  <a:latin typeface="Times" panose="02020603050405020304" pitchFamily="18" charset="0"/>
                </a:endParaRPr>
              </a:p>
            </p:txBody>
          </p:sp>
          <p:cxnSp>
            <p:nvCxnSpPr>
              <p:cNvPr id="111627" name="AutoShape 28">
                <a:extLst>
                  <a:ext uri="{FF2B5EF4-FFF2-40B4-BE49-F238E27FC236}">
                    <a16:creationId xmlns:a16="http://schemas.microsoft.com/office/drawing/2014/main" id="{5EA855EB-DD6F-42DC-A4A7-9CC8CAAB1FDA}"/>
                  </a:ext>
                </a:extLst>
              </p:cNvPr>
              <p:cNvCxnSpPr>
                <a:cxnSpLocks noChangeShapeType="1"/>
                <a:stCxn id="111626" idx="0"/>
                <a:endCxn id="111626" idx="4"/>
              </p:cNvCxnSpPr>
              <p:nvPr/>
            </p:nvCxnSpPr>
            <p:spPr bwMode="auto">
              <a:xfrm>
                <a:off x="1248" y="2911"/>
                <a:ext cx="0" cy="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628" name="AutoShape 29">
                <a:extLst>
                  <a:ext uri="{FF2B5EF4-FFF2-40B4-BE49-F238E27FC236}">
                    <a16:creationId xmlns:a16="http://schemas.microsoft.com/office/drawing/2014/main" id="{390B518D-CE12-4025-AE8F-13A9A160DA62}"/>
                  </a:ext>
                </a:extLst>
              </p:cNvPr>
              <p:cNvCxnSpPr>
                <a:cxnSpLocks noChangeShapeType="1"/>
                <a:stCxn id="111625" idx="3"/>
                <a:endCxn id="111620" idx="1"/>
              </p:cNvCxnSpPr>
              <p:nvPr/>
            </p:nvCxnSpPr>
            <p:spPr bwMode="auto">
              <a:xfrm>
                <a:off x="872" y="3092"/>
                <a:ext cx="180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11629" name="Group 30">
                <a:extLst>
                  <a:ext uri="{FF2B5EF4-FFF2-40B4-BE49-F238E27FC236}">
                    <a16:creationId xmlns:a16="http://schemas.microsoft.com/office/drawing/2014/main" id="{32D0649F-E09C-4A65-9AEC-E7840172C0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" y="2482"/>
                <a:ext cx="1269" cy="318"/>
                <a:chOff x="975" y="1933"/>
                <a:chExt cx="1269" cy="318"/>
              </a:xfrm>
            </p:grpSpPr>
            <p:sp>
              <p:nvSpPr>
                <p:cNvPr id="111639" name="Rectangle 31">
                  <a:extLst>
                    <a:ext uri="{FF2B5EF4-FFF2-40B4-BE49-F238E27FC236}">
                      <a16:creationId xmlns:a16="http://schemas.microsoft.com/office/drawing/2014/main" id="{E2F0E364-E435-49CC-9813-4242655F3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5" y="1933"/>
                  <a:ext cx="317" cy="3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6AFC2"/>
                    </a:buClr>
                    <a:buSzPct val="12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339966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5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2800">
                    <a:latin typeface="Times" panose="02020603050405020304" pitchFamily="18" charset="0"/>
                  </a:endParaRPr>
                </a:p>
              </p:txBody>
            </p:sp>
            <p:sp>
              <p:nvSpPr>
                <p:cNvPr id="111640" name="Rectangle 32">
                  <a:extLst>
                    <a:ext uri="{FF2B5EF4-FFF2-40B4-BE49-F238E27FC236}">
                      <a16:creationId xmlns:a16="http://schemas.microsoft.com/office/drawing/2014/main" id="{28AD6EC8-7A5B-4557-96F7-29724C7E30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2" y="1933"/>
                  <a:ext cx="317" cy="3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6AFC2"/>
                    </a:buClr>
                    <a:buSzPct val="12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339966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5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2800">
                    <a:latin typeface="Times" panose="02020603050405020304" pitchFamily="18" charset="0"/>
                  </a:endParaRPr>
                </a:p>
              </p:txBody>
            </p:sp>
            <p:sp>
              <p:nvSpPr>
                <p:cNvPr id="111641" name="Rectangle 33">
                  <a:extLst>
                    <a:ext uri="{FF2B5EF4-FFF2-40B4-BE49-F238E27FC236}">
                      <a16:creationId xmlns:a16="http://schemas.microsoft.com/office/drawing/2014/main" id="{60706DFD-942A-4F2F-81A0-4E76BB7F04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0" y="1933"/>
                  <a:ext cx="317" cy="3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6AFC2"/>
                    </a:buClr>
                    <a:buSzPct val="12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339966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5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2800">
                    <a:latin typeface="Times" panose="02020603050405020304" pitchFamily="18" charset="0"/>
                  </a:endParaRPr>
                </a:p>
              </p:txBody>
            </p:sp>
            <p:sp>
              <p:nvSpPr>
                <p:cNvPr id="111642" name="Rectangle 34">
                  <a:extLst>
                    <a:ext uri="{FF2B5EF4-FFF2-40B4-BE49-F238E27FC236}">
                      <a16:creationId xmlns:a16="http://schemas.microsoft.com/office/drawing/2014/main" id="{8EEB58B3-21B4-45E6-A510-1BAA1E2E94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" y="1933"/>
                  <a:ext cx="317" cy="3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6AFC2"/>
                    </a:buClr>
                    <a:buSzPct val="12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339966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5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2800">
                    <a:latin typeface="Times" panose="02020603050405020304" pitchFamily="18" charset="0"/>
                  </a:endParaRPr>
                </a:p>
              </p:txBody>
            </p:sp>
          </p:grpSp>
          <p:cxnSp>
            <p:nvCxnSpPr>
              <p:cNvPr id="111630" name="AutoShape 35">
                <a:extLst>
                  <a:ext uri="{FF2B5EF4-FFF2-40B4-BE49-F238E27FC236}">
                    <a16:creationId xmlns:a16="http://schemas.microsoft.com/office/drawing/2014/main" id="{F69B2E2B-CF63-47B2-B0A0-CCFF9172CEC1}"/>
                  </a:ext>
                </a:extLst>
              </p:cNvPr>
              <p:cNvCxnSpPr>
                <a:cxnSpLocks noChangeShapeType="1"/>
                <a:endCxn id="111624" idx="0"/>
              </p:cNvCxnSpPr>
              <p:nvPr/>
            </p:nvCxnSpPr>
            <p:spPr bwMode="auto">
              <a:xfrm>
                <a:off x="1725" y="1711"/>
                <a:ext cx="0" cy="1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1631" name="Line 36">
                <a:extLst>
                  <a:ext uri="{FF2B5EF4-FFF2-40B4-BE49-F238E27FC236}">
                    <a16:creationId xmlns:a16="http://schemas.microsoft.com/office/drawing/2014/main" id="{D38408F0-056C-4CE1-9DF0-C979D339E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5" y="2301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11632" name="AutoShape 37">
                <a:extLst>
                  <a:ext uri="{FF2B5EF4-FFF2-40B4-BE49-F238E27FC236}">
                    <a16:creationId xmlns:a16="http://schemas.microsoft.com/office/drawing/2014/main" id="{B095F176-D7DD-4194-B57A-24EFC5295E94}"/>
                  </a:ext>
                </a:extLst>
              </p:cNvPr>
              <p:cNvCxnSpPr>
                <a:cxnSpLocks noChangeShapeType="1"/>
                <a:stCxn id="111639" idx="2"/>
                <a:endCxn id="111626" idx="0"/>
              </p:cNvCxnSpPr>
              <p:nvPr/>
            </p:nvCxnSpPr>
            <p:spPr bwMode="auto">
              <a:xfrm flipH="1">
                <a:off x="1248" y="2800"/>
                <a:ext cx="1" cy="11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1633" name="Rectangle 38">
                <a:extLst>
                  <a:ext uri="{FF2B5EF4-FFF2-40B4-BE49-F238E27FC236}">
                    <a16:creationId xmlns:a16="http://schemas.microsoft.com/office/drawing/2014/main" id="{90357641-44EB-47A8-A4A3-870E03533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" y="1393"/>
                <a:ext cx="317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>
                    <a:latin typeface="Times" panose="02020603050405020304" pitchFamily="18" charset="0"/>
                  </a:rPr>
                  <a:t>…</a:t>
                </a:r>
              </a:p>
            </p:txBody>
          </p:sp>
          <p:sp>
            <p:nvSpPr>
              <p:cNvPr id="111634" name="Rectangle 39">
                <a:extLst>
                  <a:ext uri="{FF2B5EF4-FFF2-40B4-BE49-F238E27FC236}">
                    <a16:creationId xmlns:a16="http://schemas.microsoft.com/office/drawing/2014/main" id="{9F1F4C40-EE9E-4B7E-8B1C-5A27B3D19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1393"/>
                <a:ext cx="317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i="1">
                    <a:latin typeface="Times" panose="02020603050405020304" pitchFamily="18" charset="0"/>
                  </a:rPr>
                  <a:t>C</a:t>
                </a:r>
                <a:r>
                  <a:rPr lang="en-GB" altLang="en-US" sz="2400" i="1" baseline="-25000">
                    <a:latin typeface="Times" panose="02020603050405020304" pitchFamily="18" charset="0"/>
                  </a:rPr>
                  <a:t>i</a:t>
                </a:r>
                <a:r>
                  <a:rPr lang="en-GB" altLang="en-US" sz="2400" baseline="-25000">
                    <a:latin typeface="Times" panose="02020603050405020304" pitchFamily="18" charset="0"/>
                  </a:rPr>
                  <a:t>-3</a:t>
                </a:r>
              </a:p>
            </p:txBody>
          </p:sp>
          <p:sp>
            <p:nvSpPr>
              <p:cNvPr id="111635" name="Rectangle 40">
                <a:extLst>
                  <a:ext uri="{FF2B5EF4-FFF2-40B4-BE49-F238E27FC236}">
                    <a16:creationId xmlns:a16="http://schemas.microsoft.com/office/drawing/2014/main" id="{71574765-6E92-4DC2-9FE2-D41D7296E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1393"/>
                <a:ext cx="317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i="1">
                    <a:latin typeface="Times" panose="02020603050405020304" pitchFamily="18" charset="0"/>
                  </a:rPr>
                  <a:t>C</a:t>
                </a:r>
                <a:r>
                  <a:rPr lang="en-GB" altLang="en-US" sz="2400" i="1" baseline="-25000">
                    <a:latin typeface="Times" panose="02020603050405020304" pitchFamily="18" charset="0"/>
                  </a:rPr>
                  <a:t>i</a:t>
                </a:r>
                <a:r>
                  <a:rPr lang="en-GB" altLang="en-US" sz="2400" baseline="-25000">
                    <a:latin typeface="Times" panose="02020603050405020304" pitchFamily="18" charset="0"/>
                  </a:rPr>
                  <a:t>-2</a:t>
                </a:r>
              </a:p>
            </p:txBody>
          </p:sp>
          <p:sp>
            <p:nvSpPr>
              <p:cNvPr id="111636" name="Rectangle 41">
                <a:extLst>
                  <a:ext uri="{FF2B5EF4-FFF2-40B4-BE49-F238E27FC236}">
                    <a16:creationId xmlns:a16="http://schemas.microsoft.com/office/drawing/2014/main" id="{73560DAB-C200-4505-97B2-E84DBF8F0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393"/>
                <a:ext cx="317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i="1">
                    <a:latin typeface="Times" panose="02020603050405020304" pitchFamily="18" charset="0"/>
                  </a:rPr>
                  <a:t>C</a:t>
                </a:r>
                <a:r>
                  <a:rPr lang="en-GB" altLang="en-US" sz="2400" i="1" baseline="-25000">
                    <a:latin typeface="Times" panose="02020603050405020304" pitchFamily="18" charset="0"/>
                  </a:rPr>
                  <a:t>i</a:t>
                </a:r>
                <a:r>
                  <a:rPr lang="en-GB" altLang="en-US" sz="2400" baseline="-25000">
                    <a:latin typeface="Times" panose="02020603050405020304" pitchFamily="18" charset="0"/>
                  </a:rPr>
                  <a:t>-1</a:t>
                </a:r>
              </a:p>
            </p:txBody>
          </p:sp>
          <p:cxnSp>
            <p:nvCxnSpPr>
              <p:cNvPr id="111637" name="AutoShape 42">
                <a:extLst>
                  <a:ext uri="{FF2B5EF4-FFF2-40B4-BE49-F238E27FC236}">
                    <a16:creationId xmlns:a16="http://schemas.microsoft.com/office/drawing/2014/main" id="{67F8A2B8-C572-4DAC-9B42-3F38296751BA}"/>
                  </a:ext>
                </a:extLst>
              </p:cNvPr>
              <p:cNvCxnSpPr>
                <a:cxnSpLocks noChangeShapeType="1"/>
                <a:stCxn id="111626" idx="6"/>
                <a:endCxn id="111636" idx="3"/>
              </p:cNvCxnSpPr>
              <p:nvPr/>
            </p:nvCxnSpPr>
            <p:spPr bwMode="auto">
              <a:xfrm flipV="1">
                <a:off x="1429" y="1552"/>
                <a:ext cx="931" cy="1541"/>
              </a:xfrm>
              <a:prstGeom prst="bentConnector3">
                <a:avLst>
                  <a:gd name="adj1" fmla="val 115468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1638" name="Text Box 43">
                <a:extLst>
                  <a:ext uri="{FF2B5EF4-FFF2-40B4-BE49-F238E27FC236}">
                    <a16:creationId xmlns:a16="http://schemas.microsoft.com/office/drawing/2014/main" id="{9A4344E6-3F7C-4BF9-956A-2AF06A3911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2478"/>
                <a:ext cx="2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i="1">
                    <a:latin typeface="Times" panose="02020603050405020304" pitchFamily="18" charset="0"/>
                  </a:rPr>
                  <a:t>K</a:t>
                </a:r>
                <a:r>
                  <a:rPr lang="en-GB" altLang="en-US" sz="2400" i="1" baseline="-25000">
                    <a:latin typeface="Times" panose="02020603050405020304" pitchFamily="18" charset="0"/>
                  </a:rPr>
                  <a:t>i</a:t>
                </a:r>
              </a:p>
            </p:txBody>
          </p:sp>
        </p:grpSp>
        <p:sp>
          <p:nvSpPr>
            <p:cNvPr id="111623" name="Text Box 44">
              <a:extLst>
                <a:ext uri="{FF2B5EF4-FFF2-40B4-BE49-F238E27FC236}">
                  <a16:creationId xmlns:a16="http://schemas.microsoft.com/office/drawing/2014/main" id="{8493EE80-1B72-432D-98DF-B253CC908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478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i="1">
                  <a:latin typeface="Times" panose="02020603050405020304" pitchFamily="18" charset="0"/>
                </a:rPr>
                <a:t>K</a:t>
              </a:r>
              <a:r>
                <a:rPr lang="en-GB" altLang="en-US" sz="2400" i="1" baseline="-25000">
                  <a:latin typeface="Times" panose="02020603050405020304" pitchFamily="18" charset="0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F35F96EB-1003-482F-B59C-03CD67B9A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Cipher Feedback Mode (CFB)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CCEA42E-7D0C-4594-9FFA-DAB10734A7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18450" cy="4535487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Repeated plaintext blocks do not show up as repeated blocks in the ciphertext.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Different encryptions of the same plaintext with the same key and IV give the same ciphertext.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Encryption of different plaintexts with the same key and IV is not a security problem.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A single bit error in a ciphertext block affects decryption until this block is shifted out of the register of the key generator.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3AB47CB-51E0-4C3D-B183-83D360736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More Modes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FAEB410-6691-4240-B2A3-E29C501399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CTR</a:t>
            </a:r>
            <a:r>
              <a:rPr lang="en-GB" altLang="en-US" sz="2400"/>
              <a:t> (confidentiality) mode: counter mode.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OMAC</a:t>
            </a:r>
            <a:r>
              <a:rPr lang="en-GB" altLang="en-US" sz="2400"/>
              <a:t> (authentication) mode: One Key CBC MAC mode.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CCMB </a:t>
            </a:r>
            <a:r>
              <a:rPr lang="en-GB" altLang="en-US" sz="2400"/>
              <a:t>(authentication and encryption) mode: counter with CBC-MAC mode, developed for WLAN (IEEE 802.11i).</a:t>
            </a:r>
          </a:p>
          <a:p>
            <a:pPr lvl="1" eaLnBrk="1" hangingPunct="1">
              <a:spcBef>
                <a:spcPct val="35000"/>
              </a:spcBef>
            </a:pPr>
            <a:r>
              <a:rPr lang="en-GB" altLang="en-US" sz="2000"/>
              <a:t>NIST Computer Security Resource Center: draft special publications 800-38B, 800-38C</a:t>
            </a:r>
          </a:p>
          <a:p>
            <a:pPr eaLnBrk="1" hangingPunct="1">
              <a:spcBef>
                <a:spcPct val="35000"/>
              </a:spcBef>
            </a:pPr>
            <a:r>
              <a:rPr lang="de-DE" altLang="en-US" sz="2400"/>
              <a:t>Galois Counter Mode (GCM) </a:t>
            </a:r>
          </a:p>
          <a:p>
            <a:pPr eaLnBrk="1" hangingPunct="1">
              <a:spcBef>
                <a:spcPct val="35000"/>
              </a:spcBef>
            </a:pPr>
            <a:r>
              <a:rPr lang="de-DE" altLang="en-US" sz="2400"/>
              <a:t>Carter-Wegman + Counter (CWC) mode</a:t>
            </a:r>
            <a:endParaRPr lang="en-GB" altLang="en-US" sz="2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DB1DEFD5-DD2B-48F1-AAAE-8225930CB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Public key Encryption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C859C114-2335-4A88-B476-4CC0AEBAE4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Proposed in the open literature by Diffie &amp; Hellman in 1976.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Each party has a </a:t>
            </a:r>
            <a:r>
              <a:rPr lang="en-GB" altLang="en-US" sz="2400">
                <a:solidFill>
                  <a:schemeClr val="accent2"/>
                </a:solidFill>
              </a:rPr>
              <a:t>public encryption key</a:t>
            </a:r>
            <a:r>
              <a:rPr lang="en-GB" altLang="en-US" sz="2400"/>
              <a:t> and a </a:t>
            </a:r>
            <a:r>
              <a:rPr lang="en-GB" altLang="en-US" sz="2400">
                <a:solidFill>
                  <a:srgbClr val="CC0000"/>
                </a:solidFill>
              </a:rPr>
              <a:t>private decryption key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Computing the private key from the public key should be computationally infeasible.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The public key need not be kept secret but it is not necessarily known to everyone.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There exist applications where access to public keys is restricted.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F7D6858-3E13-4DF4-9F1A-FF497B599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5113"/>
            <a:ext cx="6696075" cy="792162"/>
          </a:xfrm>
        </p:spPr>
        <p:txBody>
          <a:bodyPr/>
          <a:lstStyle/>
          <a:p>
            <a:pPr eaLnBrk="1" hangingPunct="1"/>
            <a:r>
              <a:rPr lang="en-GB" altLang="en-US"/>
              <a:t>Encryption with Public Keys</a:t>
            </a:r>
          </a:p>
        </p:txBody>
      </p:sp>
      <p:grpSp>
        <p:nvGrpSpPr>
          <p:cNvPr id="116739" name="Group 3">
            <a:extLst>
              <a:ext uri="{FF2B5EF4-FFF2-40B4-BE49-F238E27FC236}">
                <a16:creationId xmlns:a16="http://schemas.microsoft.com/office/drawing/2014/main" id="{F16442BB-FA39-47BF-86F9-E394776309CD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1828800"/>
            <a:ext cx="7493000" cy="3390900"/>
            <a:chOff x="464" y="1152"/>
            <a:chExt cx="4720" cy="2136"/>
          </a:xfrm>
        </p:grpSpPr>
        <p:sp>
          <p:nvSpPr>
            <p:cNvPr id="116740" name="Text Box 4">
              <a:extLst>
                <a:ext uri="{FF2B5EF4-FFF2-40B4-BE49-F238E27FC236}">
                  <a16:creationId xmlns:a16="http://schemas.microsoft.com/office/drawing/2014/main" id="{BED60E19-3015-46AC-A95A-D97ED80D7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3000"/>
              <a:ext cx="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plaintext</a:t>
              </a:r>
            </a:p>
          </p:txBody>
        </p:sp>
        <p:sp>
          <p:nvSpPr>
            <p:cNvPr id="116741" name="Line 5">
              <a:extLst>
                <a:ext uri="{FF2B5EF4-FFF2-40B4-BE49-F238E27FC236}">
                  <a16:creationId xmlns:a16="http://schemas.microsoft.com/office/drawing/2014/main" id="{E3910953-3687-447E-BC58-4CF8A6027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42" name="AutoShape 6">
              <a:extLst>
                <a:ext uri="{FF2B5EF4-FFF2-40B4-BE49-F238E27FC236}">
                  <a16:creationId xmlns:a16="http://schemas.microsoft.com/office/drawing/2014/main" id="{279D645D-E66D-4DBC-A913-2688F33C0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4000"/>
                <a:t>A</a:t>
              </a:r>
            </a:p>
          </p:txBody>
        </p:sp>
        <p:sp>
          <p:nvSpPr>
            <p:cNvPr id="116743" name="Text Box 7">
              <a:extLst>
                <a:ext uri="{FF2B5EF4-FFF2-40B4-BE49-F238E27FC236}">
                  <a16:creationId xmlns:a16="http://schemas.microsoft.com/office/drawing/2014/main" id="{3B80ABBD-71B9-4FFA-BDCC-535FC0FE9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32"/>
              <a:ext cx="7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encrypt</a:t>
              </a:r>
            </a:p>
          </p:txBody>
        </p:sp>
        <p:pic>
          <p:nvPicPr>
            <p:cNvPr id="116744" name="Picture 8">
              <a:extLst>
                <a:ext uri="{FF2B5EF4-FFF2-40B4-BE49-F238E27FC236}">
                  <a16:creationId xmlns:a16="http://schemas.microsoft.com/office/drawing/2014/main" id="{5CF22799-19F7-4FBE-9501-03A5161097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" y="1776"/>
              <a:ext cx="684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745" name="Picture 9">
              <a:extLst>
                <a:ext uri="{FF2B5EF4-FFF2-40B4-BE49-F238E27FC236}">
                  <a16:creationId xmlns:a16="http://schemas.microsoft.com/office/drawing/2014/main" id="{05921D5D-3315-4ABB-993D-E766EDBB1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" y="2028"/>
              <a:ext cx="720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746" name="AutoShape 10">
              <a:extLst>
                <a:ext uri="{FF2B5EF4-FFF2-40B4-BE49-F238E27FC236}">
                  <a16:creationId xmlns:a16="http://schemas.microsoft.com/office/drawing/2014/main" id="{3CFFF21A-1E17-4111-8B7A-D374AF09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4000"/>
                <a:t>B</a:t>
              </a:r>
            </a:p>
          </p:txBody>
        </p:sp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E7FF1807-9520-44BE-9CE3-9049F24DD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832"/>
              <a:ext cx="7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decrypt</a:t>
              </a:r>
            </a:p>
          </p:txBody>
        </p:sp>
        <p:sp>
          <p:nvSpPr>
            <p:cNvPr id="116748" name="Line 12">
              <a:extLst>
                <a:ext uri="{FF2B5EF4-FFF2-40B4-BE49-F238E27FC236}">
                  <a16:creationId xmlns:a16="http://schemas.microsoft.com/office/drawing/2014/main" id="{4871B175-5307-4FA6-9AE6-EA6B79D1E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4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49" name="Line 13">
              <a:extLst>
                <a:ext uri="{FF2B5EF4-FFF2-40B4-BE49-F238E27FC236}">
                  <a16:creationId xmlns:a16="http://schemas.microsoft.com/office/drawing/2014/main" id="{3F5C1709-77CD-424B-8613-32997E393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50" name="Text Box 14">
              <a:extLst>
                <a:ext uri="{FF2B5EF4-FFF2-40B4-BE49-F238E27FC236}">
                  <a16:creationId xmlns:a16="http://schemas.microsoft.com/office/drawing/2014/main" id="{42337E54-2E63-4ECD-94D7-71CEE17A1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3000"/>
              <a:ext cx="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plaintext</a:t>
              </a:r>
            </a:p>
          </p:txBody>
        </p:sp>
        <p:sp>
          <p:nvSpPr>
            <p:cNvPr id="116751" name="Text Box 15">
              <a:extLst>
                <a:ext uri="{FF2B5EF4-FFF2-40B4-BE49-F238E27FC236}">
                  <a16:creationId xmlns:a16="http://schemas.microsoft.com/office/drawing/2014/main" id="{C093D318-3CAB-4112-91B9-996AFE954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00"/>
              <a:ext cx="9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ciphertext</a:t>
              </a:r>
            </a:p>
          </p:txBody>
        </p:sp>
        <p:sp>
          <p:nvSpPr>
            <p:cNvPr id="116752" name="Line 16">
              <a:extLst>
                <a:ext uri="{FF2B5EF4-FFF2-40B4-BE49-F238E27FC236}">
                  <a16:creationId xmlns:a16="http://schemas.microsoft.com/office/drawing/2014/main" id="{FCB1189E-70BE-4538-9A6C-A022F15AE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53" name="Line 17">
              <a:extLst>
                <a:ext uri="{FF2B5EF4-FFF2-40B4-BE49-F238E27FC236}">
                  <a16:creationId xmlns:a16="http://schemas.microsoft.com/office/drawing/2014/main" id="{C447E9FA-6397-42E5-9246-EA7EE2183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16754" name="Picture 18">
              <a:extLst>
                <a:ext uri="{FF2B5EF4-FFF2-40B4-BE49-F238E27FC236}">
                  <a16:creationId xmlns:a16="http://schemas.microsoft.com/office/drawing/2014/main" id="{F6A232FE-E8E0-454D-B6C9-3671EE734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1152"/>
              <a:ext cx="816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755" name="Picture 19">
              <a:extLst>
                <a:ext uri="{FF2B5EF4-FFF2-40B4-BE49-F238E27FC236}">
                  <a16:creationId xmlns:a16="http://schemas.microsoft.com/office/drawing/2014/main" id="{8A19775B-07BF-4F4A-9515-1B2B8B641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1392"/>
              <a:ext cx="7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756" name="Picture 20">
              <a:extLst>
                <a:ext uri="{FF2B5EF4-FFF2-40B4-BE49-F238E27FC236}">
                  <a16:creationId xmlns:a16="http://schemas.microsoft.com/office/drawing/2014/main" id="{BFBADA39-BBCB-4798-9A22-F5AC8BC91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0" y="2028"/>
              <a:ext cx="720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099AFDB-474F-4881-9ABC-E75F0186E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Communications Security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CA01D78-BEFA-4E78-9108-3ECC4FEE89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Security services provided by cryptographic mechanisms: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Data confidentiality</a:t>
            </a:r>
            <a:r>
              <a:rPr lang="en-GB" altLang="en-US" sz="2400"/>
              <a:t>: encryption algorithms hide the content of messages;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Data integrity</a:t>
            </a:r>
            <a:r>
              <a:rPr lang="en-GB" altLang="en-US" sz="2400"/>
              <a:t>: integrity check functions provide the means to detect whether a document has been changed;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Data origin authentication</a:t>
            </a:r>
            <a:r>
              <a:rPr lang="en-GB" altLang="en-US" sz="2400"/>
              <a:t>: message authentication codes or digital signature algorithms provide the means to verify the source and integrity of a message.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F3A4C222-44E7-4584-B76B-CB562343F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Public key Encryption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968DC155-CFC0-4304-9C62-9E45C073AD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02550" cy="4537075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Protects documents on the way from</a:t>
            </a:r>
            <a:r>
              <a:rPr lang="en-GB" altLang="en-US" sz="2400">
                <a:solidFill>
                  <a:schemeClr val="bg2"/>
                </a:solidFill>
              </a:rPr>
              <a:t> </a:t>
            </a:r>
            <a:r>
              <a:rPr lang="en-GB" altLang="en-US" sz="2400" i="1">
                <a:solidFill>
                  <a:schemeClr val="accent2"/>
                </a:solidFill>
              </a:rPr>
              <a:t>A</a:t>
            </a:r>
            <a:r>
              <a:rPr lang="en-GB" altLang="en-US" sz="2400">
                <a:solidFill>
                  <a:schemeClr val="bg2"/>
                </a:solidFill>
              </a:rPr>
              <a:t> </a:t>
            </a:r>
            <a:r>
              <a:rPr lang="en-GB" altLang="en-US" sz="2400"/>
              <a:t>to</a:t>
            </a:r>
            <a:r>
              <a:rPr lang="en-GB" altLang="en-US" sz="2400">
                <a:solidFill>
                  <a:schemeClr val="bg2"/>
                </a:solidFill>
              </a:rPr>
              <a:t> </a:t>
            </a:r>
            <a:r>
              <a:rPr lang="en-GB" altLang="en-US" sz="2400" i="1">
                <a:solidFill>
                  <a:schemeClr val="accent2"/>
                </a:solidFill>
              </a:rPr>
              <a:t>B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 i="1">
                <a:solidFill>
                  <a:schemeClr val="accent2"/>
                </a:solidFill>
              </a:rPr>
              <a:t>B</a:t>
            </a:r>
            <a:r>
              <a:rPr lang="en-GB" altLang="en-US" sz="2400"/>
              <a:t> has a </a:t>
            </a:r>
            <a:r>
              <a:rPr lang="en-GB" altLang="en-US" sz="2400">
                <a:solidFill>
                  <a:schemeClr val="accent2"/>
                </a:solidFill>
              </a:rPr>
              <a:t>public encryption key</a:t>
            </a:r>
            <a:r>
              <a:rPr lang="en-GB" altLang="en-US" sz="2400"/>
              <a:t> and a </a:t>
            </a:r>
            <a:r>
              <a:rPr lang="en-GB" altLang="en-US" sz="2400">
                <a:solidFill>
                  <a:srgbClr val="CC0000"/>
                </a:solidFill>
              </a:rPr>
              <a:t>private decryption key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A procedure is required for </a:t>
            </a:r>
            <a:r>
              <a:rPr lang="en-GB" altLang="en-US" sz="2400" i="1">
                <a:solidFill>
                  <a:schemeClr val="accent2"/>
                </a:solidFill>
              </a:rPr>
              <a:t>A</a:t>
            </a:r>
            <a:r>
              <a:rPr lang="en-GB" altLang="en-US" sz="2400"/>
              <a:t> to get an authentic copy of </a:t>
            </a:r>
            <a:r>
              <a:rPr lang="en-GB" altLang="en-US" sz="2400" i="1">
                <a:solidFill>
                  <a:schemeClr val="accent2"/>
                </a:solidFill>
              </a:rPr>
              <a:t>B</a:t>
            </a:r>
            <a:r>
              <a:rPr lang="en-GB" altLang="en-US" sz="2400"/>
              <a:t>’s public key </a:t>
            </a:r>
            <a:r>
              <a:rPr lang="en-GB" altLang="en-US" sz="2400">
                <a:solidFill>
                  <a:srgbClr val="CC0000"/>
                </a:solidFill>
              </a:rPr>
              <a:t>(need not be easier than getting a shared secret key)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For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/>
              <a:t> parties to communicate,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n</a:t>
            </a:r>
            <a:r>
              <a:rPr lang="en-GB" altLang="en-US" sz="2400"/>
              <a:t> key pairs are needed.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B0556A38-4349-479D-B82E-149E2360A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Public Key Infrastructures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02B290CE-DAC0-4572-BE89-666B79E234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“With public key cryptography, you can send messages securely to a stranger”.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This is not really true; how do you know who has got the private key corresponding to the public key you are using?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How do you get a public key for a party you want to send a message to?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Additional “public key infrastructures” are needed to link persons to keys.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5E822EAA-179C-45FF-BD08-E98D44E19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/>
              <a:t>RSA Encryption</a:t>
            </a:r>
            <a:endParaRPr lang="en-GB" altLang="en-US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0AD49A25-7FD7-4455-BA70-27CBE10A76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5354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We have already discussed the RSA (Rivest, Shamir, Adleman) signature algorithm.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RSA encryption is based on the same principles.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Key generation</a:t>
            </a:r>
            <a:r>
              <a:rPr lang="en-GB" altLang="en-US" sz="2400"/>
              <a:t>: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User </a:t>
            </a:r>
            <a:r>
              <a:rPr lang="en-GB" altLang="en-US" sz="2000" i="1">
                <a:solidFill>
                  <a:schemeClr val="accent2"/>
                </a:solidFill>
              </a:rPr>
              <a:t>A</a:t>
            </a:r>
            <a:r>
              <a:rPr lang="en-GB" altLang="en-US" sz="2000"/>
              <a:t> picks two prime numbers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p</a:t>
            </a:r>
            <a:r>
              <a:rPr lang="en-GB" altLang="en-US" sz="2000" i="1"/>
              <a:t>,</a:t>
            </a:r>
            <a:r>
              <a:rPr lang="en-GB" altLang="en-US" sz="2000"/>
              <a:t>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  <a:r>
              <a:rPr lang="en-GB" altLang="en-US" sz="2000"/>
              <a:t>.</a:t>
            </a:r>
            <a:endParaRPr lang="en-GB" altLang="en-US" sz="2000">
              <a:solidFill>
                <a:schemeClr val="accent2"/>
              </a:solidFill>
            </a:endParaRP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Public encryption key: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n = p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q</a:t>
            </a:r>
            <a:r>
              <a:rPr lang="en-GB" altLang="en-US" sz="2000"/>
              <a:t> and an integer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e</a:t>
            </a:r>
            <a:r>
              <a:rPr lang="en-GB" altLang="en-US" sz="2000"/>
              <a:t> with     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gcd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e,p-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1)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000"/>
              <a:t> and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gcd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(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e,q-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1)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 =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000"/>
              <a:t>.</a:t>
            </a:r>
            <a:endParaRPr lang="en-GB" altLang="en-US" sz="2000" i="1">
              <a:solidFill>
                <a:schemeClr val="accent2"/>
              </a:solidFill>
            </a:endParaRP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Private decryption key: an integer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d</a:t>
            </a:r>
            <a:r>
              <a:rPr lang="en-GB" altLang="en-US" sz="2000"/>
              <a:t> with                              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e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d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mod lcm(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p-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r>
              <a:rPr lang="en-GB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,q-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1)</a:t>
            </a:r>
            <a:r>
              <a:rPr lang="en-GB" altLang="en-US" sz="2000" i="1">
                <a:solidFill>
                  <a:schemeClr val="accent2"/>
                </a:solidFill>
              </a:rPr>
              <a:t> </a:t>
            </a:r>
            <a:r>
              <a:rPr lang="en-GB" altLang="en-US" sz="2000"/>
              <a:t>.</a:t>
            </a:r>
            <a:endParaRPr lang="en-US" altLang="en-US" sz="2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D27322D5-39EA-4C39-8A93-1CCE51DD3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/>
              <a:t>RSA Encryption</a:t>
            </a:r>
            <a:endParaRPr lang="en-GB" altLang="en-US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D477D49C-B9CF-4221-AEBD-36916F0F24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Messages are broken into message blocks </a:t>
            </a:r>
            <a:r>
              <a:rPr lang="en-US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US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US" altLang="en-US" sz="2400" i="1">
                <a:solidFill>
                  <a:schemeClr val="accent2"/>
                </a:solidFill>
              </a:rPr>
              <a:t> </a:t>
            </a:r>
            <a:r>
              <a:rPr lang="en-US" altLang="en-US" sz="2400"/>
              <a:t>so that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0 &lt; </a:t>
            </a:r>
            <a:r>
              <a:rPr lang="en-US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US" altLang="en-US" sz="2400" i="1" baseline="-25000">
                <a:solidFill>
                  <a:schemeClr val="accent2"/>
                </a:solidFill>
                <a:latin typeface="Times" panose="02020603050405020304" pitchFamily="18" charset="0"/>
              </a:rPr>
              <a:t>i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&lt; n</a:t>
            </a:r>
            <a:r>
              <a:rPr lang="en-GB" altLang="en-US" sz="2400"/>
              <a:t>.</a:t>
            </a:r>
            <a:endParaRPr lang="en-US" altLang="en-US" sz="2400"/>
          </a:p>
          <a:p>
            <a:pPr eaLnBrk="1" hangingPunct="1"/>
            <a:r>
              <a:rPr lang="en-GB" altLang="en-US" sz="2400">
                <a:solidFill>
                  <a:schemeClr val="accent2"/>
                </a:solidFill>
              </a:rPr>
              <a:t>Encryption</a:t>
            </a:r>
            <a:r>
              <a:rPr lang="en-GB" altLang="en-US" sz="2400"/>
              <a:t>: sender </a:t>
            </a:r>
            <a:r>
              <a:rPr lang="en-GB" altLang="en-US" sz="2400" i="1">
                <a:solidFill>
                  <a:schemeClr val="accent2"/>
                </a:solidFill>
              </a:rPr>
              <a:t>A</a:t>
            </a:r>
            <a:r>
              <a:rPr lang="en-GB" altLang="en-US" sz="2400"/>
              <a:t> takes a message block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</a:t>
            </a:r>
            <a:r>
              <a:rPr lang="en-GB" altLang="en-US" sz="2400"/>
              <a:t> and computes the ciphertext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 = m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e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mod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n</a:t>
            </a:r>
            <a:r>
              <a:rPr lang="en-GB" altLang="en-US" sz="2400"/>
              <a:t>.</a:t>
            </a:r>
            <a:endParaRPr lang="en-GB" altLang="en-US" sz="2400" i="1">
              <a:solidFill>
                <a:srgbClr val="003399"/>
              </a:solidFill>
            </a:endParaRPr>
          </a:p>
          <a:p>
            <a:pPr eaLnBrk="1" hangingPunct="1"/>
            <a:r>
              <a:rPr lang="en-GB" altLang="en-US" sz="2400">
                <a:solidFill>
                  <a:schemeClr val="accent2"/>
                </a:solidFill>
              </a:rPr>
              <a:t>Decryption</a:t>
            </a:r>
            <a:r>
              <a:rPr lang="en-GB" altLang="en-US" sz="2400"/>
              <a:t>: receiver uses its decryption exponent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d</a:t>
            </a:r>
            <a:r>
              <a:rPr lang="en-GB" altLang="en-US" sz="2400"/>
              <a:t> and computes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m = c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d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mod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n</a:t>
            </a:r>
            <a:r>
              <a:rPr lang="en-GB" altLang="en-US" sz="2400"/>
              <a:t>.</a:t>
            </a:r>
            <a:endParaRPr lang="en-GB" altLang="en-US" sz="2400" i="1">
              <a:solidFill>
                <a:srgbClr val="003399"/>
              </a:solidFill>
            </a:endParaRPr>
          </a:p>
          <a:p>
            <a:pPr eaLnBrk="1" hangingPunct="1"/>
            <a:r>
              <a:rPr lang="en-GB" altLang="en-US" sz="2400"/>
              <a:t>Note: 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d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= m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e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GB" altLang="en-US" sz="2400" i="1" baseline="30000">
                <a:solidFill>
                  <a:schemeClr val="accent2"/>
                </a:solidFill>
                <a:latin typeface="Times" panose="02020603050405020304" pitchFamily="18" charset="0"/>
              </a:rPr>
              <a:t>d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= m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mod</a:t>
            </a:r>
            <a:r>
              <a:rPr lang="en-GB" altLang="en-US" sz="2400" i="1">
                <a:solidFill>
                  <a:schemeClr val="accent2"/>
                </a:solidFill>
                <a:latin typeface="Times" panose="02020603050405020304" pitchFamily="18" charset="0"/>
              </a:rPr>
              <a:t> n</a:t>
            </a:r>
            <a:r>
              <a:rPr lang="en-GB" altLang="en-US" sz="2400"/>
              <a:t>.</a:t>
            </a:r>
            <a:endParaRPr lang="en-GB" altLang="en-US" sz="2400" i="1">
              <a:solidFill>
                <a:srgbClr val="003399"/>
              </a:solidFill>
            </a:endParaRPr>
          </a:p>
          <a:p>
            <a:pPr eaLnBrk="1" hangingPunct="1"/>
            <a:r>
              <a:rPr lang="en-GB" altLang="en-US" sz="2400"/>
              <a:t>Don’t be deceived by the simplicity of RSA, proper implementation can be quite tricky.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513D3273-047A-46A0-A068-2F9926C54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Padding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16F4C9E0-7C3E-408D-9976-223568DD6B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RSA is a block cipher; keys are chosen so that the block length is 1024 bit (or 2048, 4096, …)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When encrypting a message, padding may have to be added to make the message length a multiple of the block length.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Padding can defeat some attacks: when decrypting a message, the receiver can check the padding data and discard plaintexts with syntactically incorrect padding.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ADB7EDA1-BEC0-4997-9811-5B7DACAEC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Padding as Source of Attacks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A8BDC7F5-2764-4F63-9459-440E6D894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4608512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PKCS #1 v1.5 encoding of a data value </a:t>
            </a:r>
            <a:r>
              <a:rPr lang="en-GB" altLang="en-US" sz="2400" i="1">
                <a:solidFill>
                  <a:schemeClr val="accent2"/>
                </a:solidFill>
              </a:rPr>
              <a:t>D</a:t>
            </a:r>
            <a:r>
              <a:rPr lang="en-GB" altLang="en-US" sz="2400"/>
              <a:t>: </a:t>
            </a:r>
          </a:p>
          <a:p>
            <a:pPr eaLnBrk="1" hangingPunct="1">
              <a:spcBef>
                <a:spcPct val="25000"/>
              </a:spcBef>
            </a:pPr>
            <a:endParaRPr lang="en-GB" altLang="en-US" sz="2400"/>
          </a:p>
          <a:p>
            <a:pPr eaLnBrk="1" hangingPunct="1">
              <a:spcBef>
                <a:spcPct val="25000"/>
              </a:spcBef>
            </a:pPr>
            <a:endParaRPr lang="en-GB" altLang="en-US" sz="2400"/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GB" altLang="en-US" sz="2000">
                <a:solidFill>
                  <a:schemeClr val="accent2"/>
                </a:solidFill>
              </a:rPr>
              <a:t>00</a:t>
            </a:r>
            <a:r>
              <a:rPr lang="en-GB" altLang="en-US" sz="2000"/>
              <a:t>, </a:t>
            </a:r>
            <a:r>
              <a:rPr lang="en-GB" altLang="en-US" sz="2000">
                <a:solidFill>
                  <a:schemeClr val="accent2"/>
                </a:solidFill>
              </a:rPr>
              <a:t>02</a:t>
            </a:r>
            <a:r>
              <a:rPr lang="en-GB" altLang="en-US" sz="2000"/>
              <a:t>: bytes with values 0 and 2 respectively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GB" altLang="en-US" sz="2000" i="1">
                <a:solidFill>
                  <a:schemeClr val="accent2"/>
                </a:solidFill>
              </a:rPr>
              <a:t>PS</a:t>
            </a:r>
            <a:r>
              <a:rPr lang="en-GB" altLang="en-US" sz="2000"/>
              <a:t>: string of pseudo randomly generated non-zero bytes of length </a:t>
            </a:r>
            <a:r>
              <a:rPr lang="en-US" altLang="en-US" sz="2000" i="1">
                <a:solidFill>
                  <a:schemeClr val="accent2"/>
                </a:solidFill>
                <a:cs typeface="Arial" panose="020B0604020202020204" pitchFamily="34" charset="0"/>
              </a:rPr>
              <a:t>|n| - |D| - 3</a:t>
            </a:r>
            <a:r>
              <a:rPr lang="en-US" altLang="en-US" sz="2000">
                <a:cs typeface="Arial" panose="020B0604020202020204" pitchFamily="34" charset="0"/>
              </a:rPr>
              <a:t> (|.| gives length in bytes)</a:t>
            </a:r>
            <a:endParaRPr lang="en-GB" altLang="en-US" sz="2000"/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Bleichenbacher’s attack</a:t>
            </a:r>
            <a:r>
              <a:rPr lang="en-GB" altLang="en-US" sz="2400"/>
              <a:t>: needs about</a:t>
            </a:r>
            <a:r>
              <a:rPr lang="en-GB" altLang="en-US" sz="2400">
                <a:sym typeface="Symbol" panose="05050102010706020507" pitchFamily="18" charset="2"/>
              </a:rPr>
              <a:t> </a:t>
            </a:r>
            <a:r>
              <a:rPr lang="en-GB" altLang="en-US" sz="2400"/>
              <a:t>2</a:t>
            </a:r>
            <a:r>
              <a:rPr lang="en-GB" altLang="en-US" sz="2400" baseline="30000"/>
              <a:t>20</a:t>
            </a:r>
            <a:r>
              <a:rPr lang="en-GB" altLang="en-US" sz="2400"/>
              <a:t> chosen ciphertexts to get the plaintext if the receiver signals whether decryption fails or succeeds.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Optimal Asymmetric Encryption Padding</a:t>
            </a:r>
            <a:r>
              <a:rPr lang="en-GB" altLang="en-US" sz="2400"/>
              <a:t> (OAEP): provably secure, but first proof was wrong …</a:t>
            </a:r>
          </a:p>
        </p:txBody>
      </p:sp>
      <p:grpSp>
        <p:nvGrpSpPr>
          <p:cNvPr id="122884" name="Group 4">
            <a:extLst>
              <a:ext uri="{FF2B5EF4-FFF2-40B4-BE49-F238E27FC236}">
                <a16:creationId xmlns:a16="http://schemas.microsoft.com/office/drawing/2014/main" id="{8AC78625-EFBF-49E6-A4A2-DEB1C3B72BD6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989138"/>
            <a:ext cx="4824412" cy="504825"/>
            <a:chOff x="793" y="3702"/>
            <a:chExt cx="3039" cy="318"/>
          </a:xfrm>
        </p:grpSpPr>
        <p:sp>
          <p:nvSpPr>
            <p:cNvPr id="122885" name="Rectangle 5">
              <a:extLst>
                <a:ext uri="{FF2B5EF4-FFF2-40B4-BE49-F238E27FC236}">
                  <a16:creationId xmlns:a16="http://schemas.microsoft.com/office/drawing/2014/main" id="{A403913C-1D54-4BB3-B560-E46BC7799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702"/>
              <a:ext cx="318" cy="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solidFill>
                    <a:schemeClr val="accent2"/>
                  </a:solidFill>
                </a:rPr>
                <a:t>00</a:t>
              </a:r>
            </a:p>
          </p:txBody>
        </p:sp>
        <p:sp>
          <p:nvSpPr>
            <p:cNvPr id="122886" name="Rectangle 6">
              <a:extLst>
                <a:ext uri="{FF2B5EF4-FFF2-40B4-BE49-F238E27FC236}">
                  <a16:creationId xmlns:a16="http://schemas.microsoft.com/office/drawing/2014/main" id="{4EEA4F27-5CE3-472F-8092-6859193E7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3702"/>
              <a:ext cx="318" cy="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solidFill>
                    <a:schemeClr val="accent2"/>
                  </a:solidFill>
                </a:rPr>
                <a:t>02</a:t>
              </a:r>
            </a:p>
          </p:txBody>
        </p:sp>
        <p:sp>
          <p:nvSpPr>
            <p:cNvPr id="122887" name="Rectangle 7">
              <a:extLst>
                <a:ext uri="{FF2B5EF4-FFF2-40B4-BE49-F238E27FC236}">
                  <a16:creationId xmlns:a16="http://schemas.microsoft.com/office/drawing/2014/main" id="{FBAE4769-5F10-4011-9C40-4F279C7A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702"/>
              <a:ext cx="318" cy="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solidFill>
                    <a:schemeClr val="accent2"/>
                  </a:solidFill>
                </a:rPr>
                <a:t>00</a:t>
              </a:r>
            </a:p>
          </p:txBody>
        </p:sp>
        <p:sp>
          <p:nvSpPr>
            <p:cNvPr id="122888" name="Rectangle 8">
              <a:extLst>
                <a:ext uri="{FF2B5EF4-FFF2-40B4-BE49-F238E27FC236}">
                  <a16:creationId xmlns:a16="http://schemas.microsoft.com/office/drawing/2014/main" id="{5E0BEA87-5128-4C75-84D2-023E48C35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702"/>
              <a:ext cx="1043" cy="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i="1">
                  <a:solidFill>
                    <a:schemeClr val="accent2"/>
                  </a:solidFill>
                </a:rPr>
                <a:t>PS</a:t>
              </a:r>
            </a:p>
          </p:txBody>
        </p:sp>
        <p:sp>
          <p:nvSpPr>
            <p:cNvPr id="122889" name="Rectangle 9">
              <a:extLst>
                <a:ext uri="{FF2B5EF4-FFF2-40B4-BE49-F238E27FC236}">
                  <a16:creationId xmlns:a16="http://schemas.microsoft.com/office/drawing/2014/main" id="{09AEDEA6-AB1F-4F79-814A-6F29C90CE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702"/>
              <a:ext cx="1043" cy="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i="1">
                  <a:solidFill>
                    <a:schemeClr val="accent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D2A17F2A-4A2E-4F30-ADF7-50B9C4F9B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Bleichenbacher’s Attack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D9406721-910C-458B-B9EE-48A65C34A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631113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Typical setting (SSL): data value is a session key, the receiver is a server.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Attacker intercepts an encrypted session key.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Attacker sends a chosen ciphertext to server.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Server replies with an error message when decryption fails.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No error signals success and narrows the interval containing the session key.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After </a:t>
            </a:r>
            <a:r>
              <a:rPr lang="en-GB" altLang="en-US" sz="2400">
                <a:sym typeface="Symbol" panose="05050102010706020507" pitchFamily="18" charset="2"/>
              </a:rPr>
              <a:t> </a:t>
            </a:r>
            <a:r>
              <a:rPr lang="en-GB" altLang="en-US" sz="2400"/>
              <a:t>2</a:t>
            </a:r>
            <a:r>
              <a:rPr lang="en-GB" altLang="en-US" sz="2400" baseline="30000"/>
              <a:t>20</a:t>
            </a:r>
            <a:r>
              <a:rPr lang="en-GB" altLang="en-US" sz="2400"/>
              <a:t> attempts the key is uniquely defined        (in crypto, one million can be a small number).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9A1907D2-2EAE-46FB-AA12-82E94C90E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Strength of Mechanisms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66484613-8A60-4885-9C50-199E562192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Measuring the strength of cryptographic algorithms is an imprecise art.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Empirical security</a:t>
            </a:r>
            <a:r>
              <a:rPr lang="en-GB" altLang="en-US" sz="2400"/>
              <a:t>: an algorithm has withstood the test of time.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Provable security</a:t>
            </a:r>
            <a:r>
              <a:rPr lang="en-GB" altLang="en-US" sz="2400"/>
              <a:t>: an algorithm is provably secure if breaking the algorithm is at least as difficult as solving some hard problem.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‘At least as difficult’ is an asymptotic concept.</a:t>
            </a:r>
            <a:r>
              <a:rPr lang="de-DE" altLang="en-US" sz="2000"/>
              <a:t>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We don’t know whether factorization or DLP are really hard.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Unconditionally security: secure against attackers with unlimited computing power</a:t>
            </a:r>
            <a:r>
              <a:rPr lang="de-DE" altLang="en-US" sz="2400"/>
              <a:t>.</a:t>
            </a:r>
            <a:endParaRPr lang="en-GB" altLang="en-US"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0C160677-59FF-40CE-94DB-A94BA12DD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Performance</a:t>
            </a:r>
          </a:p>
        </p:txBody>
      </p:sp>
      <p:grpSp>
        <p:nvGrpSpPr>
          <p:cNvPr id="125955" name="Group 8">
            <a:extLst>
              <a:ext uri="{FF2B5EF4-FFF2-40B4-BE49-F238E27FC236}">
                <a16:creationId xmlns:a16="http://schemas.microsoft.com/office/drawing/2014/main" id="{77EC3712-49BC-4849-B14F-6FDC1B86B793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1484313"/>
            <a:ext cx="4679950" cy="3457575"/>
            <a:chOff x="1338" y="1071"/>
            <a:chExt cx="2948" cy="2178"/>
          </a:xfrm>
        </p:grpSpPr>
        <p:sp>
          <p:nvSpPr>
            <p:cNvPr id="125957" name="Rectangle 4">
              <a:extLst>
                <a:ext uri="{FF2B5EF4-FFF2-40B4-BE49-F238E27FC236}">
                  <a16:creationId xmlns:a16="http://schemas.microsoft.com/office/drawing/2014/main" id="{DA4F9B72-94FA-4CF4-8A4B-6988BAFAC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071"/>
              <a:ext cx="1452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/>
                <a:t>algorithm</a:t>
              </a:r>
            </a:p>
          </p:txBody>
        </p:sp>
        <p:sp>
          <p:nvSpPr>
            <p:cNvPr id="125958" name="Rectangle 5">
              <a:extLst>
                <a:ext uri="{FF2B5EF4-FFF2-40B4-BE49-F238E27FC236}">
                  <a16:creationId xmlns:a16="http://schemas.microsoft.com/office/drawing/2014/main" id="{5E3C4C7B-2587-446A-8FB6-33F7CC3F8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071"/>
              <a:ext cx="149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/>
                <a:t>cycles/byte</a:t>
              </a:r>
            </a:p>
          </p:txBody>
        </p:sp>
        <p:sp>
          <p:nvSpPr>
            <p:cNvPr id="125959" name="Rectangle 6">
              <a:extLst>
                <a:ext uri="{FF2B5EF4-FFF2-40B4-BE49-F238E27FC236}">
                  <a16:creationId xmlns:a16="http://schemas.microsoft.com/office/drawing/2014/main" id="{5C916373-F5C2-4E78-9157-D1752F2FB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480"/>
              <a:ext cx="1452" cy="17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/>
                <a:t>RC4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/>
                <a:t>MD5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/>
                <a:t>SHA-1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/>
                <a:t>SHA-512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/>
                <a:t>Rijndael-128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/>
                <a:t>DES</a:t>
              </a:r>
            </a:p>
          </p:txBody>
        </p:sp>
        <p:sp>
          <p:nvSpPr>
            <p:cNvPr id="125960" name="Rectangle 7">
              <a:extLst>
                <a:ext uri="{FF2B5EF4-FFF2-40B4-BE49-F238E27FC236}">
                  <a16:creationId xmlns:a16="http://schemas.microsoft.com/office/drawing/2014/main" id="{2C441FFE-113E-4853-8229-A22CE3BB5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480"/>
              <a:ext cx="1496" cy="17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/>
                <a:t>7-8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/>
                <a:t>7-8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/>
                <a:t>15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/>
                <a:t>83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/>
                <a:t>25-30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/>
                <a:t>60</a:t>
              </a:r>
            </a:p>
          </p:txBody>
        </p:sp>
      </p:grpSp>
      <p:sp>
        <p:nvSpPr>
          <p:cNvPr id="125956" name="Text Box 9">
            <a:extLst>
              <a:ext uri="{FF2B5EF4-FFF2-40B4-BE49-F238E27FC236}">
                <a16:creationId xmlns:a16="http://schemas.microsoft.com/office/drawing/2014/main" id="{6A279DCD-2FA7-49D6-B323-D3AB4B649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445125"/>
            <a:ext cx="5046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Based on data from NESSIE project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C3EE3C8C-1553-4F53-A63A-EE8F54601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Performance</a:t>
            </a:r>
          </a:p>
        </p:txBody>
      </p:sp>
      <p:grpSp>
        <p:nvGrpSpPr>
          <p:cNvPr id="126979" name="Group 38">
            <a:extLst>
              <a:ext uri="{FF2B5EF4-FFF2-40B4-BE49-F238E27FC236}">
                <a16:creationId xmlns:a16="http://schemas.microsoft.com/office/drawing/2014/main" id="{2D6D489E-4E25-4256-A932-6332DCAABD0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268413"/>
            <a:ext cx="7559675" cy="5040312"/>
            <a:chOff x="567" y="1117"/>
            <a:chExt cx="4762" cy="3175"/>
          </a:xfrm>
        </p:grpSpPr>
        <p:sp>
          <p:nvSpPr>
            <p:cNvPr id="126980" name="Rectangle 5">
              <a:extLst>
                <a:ext uri="{FF2B5EF4-FFF2-40B4-BE49-F238E27FC236}">
                  <a16:creationId xmlns:a16="http://schemas.microsoft.com/office/drawing/2014/main" id="{087C516A-420B-4606-9F81-5ED2D7E52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117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algorithm</a:t>
              </a:r>
            </a:p>
          </p:txBody>
        </p:sp>
        <p:sp>
          <p:nvSpPr>
            <p:cNvPr id="126981" name="Rectangle 10">
              <a:extLst>
                <a:ext uri="{FF2B5EF4-FFF2-40B4-BE49-F238E27FC236}">
                  <a16:creationId xmlns:a16="http://schemas.microsoft.com/office/drawing/2014/main" id="{5745995A-8236-4A1A-BA90-E4739CBA2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117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key length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(bits)</a:t>
              </a:r>
            </a:p>
          </p:txBody>
        </p:sp>
        <p:sp>
          <p:nvSpPr>
            <p:cNvPr id="126982" name="Rectangle 11">
              <a:extLst>
                <a:ext uri="{FF2B5EF4-FFF2-40B4-BE49-F238E27FC236}">
                  <a16:creationId xmlns:a16="http://schemas.microsoft.com/office/drawing/2014/main" id="{90697B7E-2DCC-4995-A194-6E1356ADA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117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key setup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(cycles)</a:t>
              </a:r>
            </a:p>
          </p:txBody>
        </p:sp>
        <p:sp>
          <p:nvSpPr>
            <p:cNvPr id="126983" name="Rectangle 12">
              <a:extLst>
                <a:ext uri="{FF2B5EF4-FFF2-40B4-BE49-F238E27FC236}">
                  <a16:creationId xmlns:a16="http://schemas.microsoft.com/office/drawing/2014/main" id="{4C55F80A-7420-4476-BCE2-9D7758807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117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cycles per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invocation</a:t>
              </a:r>
            </a:p>
          </p:txBody>
        </p:sp>
        <p:sp>
          <p:nvSpPr>
            <p:cNvPr id="126984" name="Rectangle 13">
              <a:extLst>
                <a:ext uri="{FF2B5EF4-FFF2-40B4-BE49-F238E27FC236}">
                  <a16:creationId xmlns:a16="http://schemas.microsoft.com/office/drawing/2014/main" id="{2A4ADC13-4372-4234-A706-BA032FFAE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117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operation</a:t>
              </a:r>
            </a:p>
          </p:txBody>
        </p:sp>
        <p:sp>
          <p:nvSpPr>
            <p:cNvPr id="126985" name="Rectangle 14">
              <a:extLst>
                <a:ext uri="{FF2B5EF4-FFF2-40B4-BE49-F238E27FC236}">
                  <a16:creationId xmlns:a16="http://schemas.microsoft.com/office/drawing/2014/main" id="{21DD39A5-6254-4901-BBAC-CE037B951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752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RSA-OAEP</a:t>
              </a:r>
            </a:p>
          </p:txBody>
        </p:sp>
        <p:sp>
          <p:nvSpPr>
            <p:cNvPr id="126986" name="Rectangle 15">
              <a:extLst>
                <a:ext uri="{FF2B5EF4-FFF2-40B4-BE49-F238E27FC236}">
                  <a16:creationId xmlns:a16="http://schemas.microsoft.com/office/drawing/2014/main" id="{F63D2AF5-E246-43B6-91AF-80CC19770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752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1024</a:t>
              </a:r>
            </a:p>
          </p:txBody>
        </p:sp>
        <p:sp>
          <p:nvSpPr>
            <p:cNvPr id="126987" name="Rectangle 16">
              <a:extLst>
                <a:ext uri="{FF2B5EF4-FFF2-40B4-BE49-F238E27FC236}">
                  <a16:creationId xmlns:a16="http://schemas.microsoft.com/office/drawing/2014/main" id="{6FC8DEBE-2A28-4C70-8FC3-16E5EF7E7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752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1.654 M</a:t>
              </a:r>
            </a:p>
          </p:txBody>
        </p:sp>
        <p:sp>
          <p:nvSpPr>
            <p:cNvPr id="126988" name="Rectangle 17">
              <a:extLst>
                <a:ext uri="{FF2B5EF4-FFF2-40B4-BE49-F238E27FC236}">
                  <a16:creationId xmlns:a16="http://schemas.microsoft.com/office/drawing/2014/main" id="{F410B9C9-F808-408C-8724-3D877FA01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752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2.026 M 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000"/>
                <a:t>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42.000 M  </a:t>
              </a:r>
            </a:p>
          </p:txBody>
        </p:sp>
        <p:sp>
          <p:nvSpPr>
            <p:cNvPr id="126989" name="Rectangle 18">
              <a:extLst>
                <a:ext uri="{FF2B5EF4-FFF2-40B4-BE49-F238E27FC236}">
                  <a16:creationId xmlns:a16="http://schemas.microsoft.com/office/drawing/2014/main" id="{0C70705D-043D-4E4E-BCA3-2ECC54CFA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752"/>
              <a:ext cx="95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encrypt</a:t>
              </a:r>
            </a:p>
          </p:txBody>
        </p:sp>
        <p:sp>
          <p:nvSpPr>
            <p:cNvPr id="126990" name="Rectangle 19">
              <a:extLst>
                <a:ext uri="{FF2B5EF4-FFF2-40B4-BE49-F238E27FC236}">
                  <a16:creationId xmlns:a16="http://schemas.microsoft.com/office/drawing/2014/main" id="{26377B55-44AA-4011-93D6-998E2ABBB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069"/>
              <a:ext cx="95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decrypt</a:t>
              </a:r>
            </a:p>
          </p:txBody>
        </p:sp>
        <p:sp>
          <p:nvSpPr>
            <p:cNvPr id="126991" name="Rectangle 20">
              <a:extLst>
                <a:ext uri="{FF2B5EF4-FFF2-40B4-BE49-F238E27FC236}">
                  <a16:creationId xmlns:a16="http://schemas.microsoft.com/office/drawing/2014/main" id="{D748165D-9536-40D5-AE99-57211D528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387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RSA-PSS</a:t>
              </a:r>
            </a:p>
          </p:txBody>
        </p:sp>
        <p:sp>
          <p:nvSpPr>
            <p:cNvPr id="126992" name="Rectangle 21">
              <a:extLst>
                <a:ext uri="{FF2B5EF4-FFF2-40B4-BE49-F238E27FC236}">
                  <a16:creationId xmlns:a16="http://schemas.microsoft.com/office/drawing/2014/main" id="{B9A0DB91-4D8E-4ACE-9D2C-891E74F2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387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1024</a:t>
              </a:r>
            </a:p>
          </p:txBody>
        </p:sp>
        <p:sp>
          <p:nvSpPr>
            <p:cNvPr id="126993" name="Rectangle 22">
              <a:extLst>
                <a:ext uri="{FF2B5EF4-FFF2-40B4-BE49-F238E27FC236}">
                  <a16:creationId xmlns:a16="http://schemas.microsoft.com/office/drawing/2014/main" id="{AD460C69-1119-4CE1-A884-3483A29C4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387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1.334 M</a:t>
              </a:r>
            </a:p>
          </p:txBody>
        </p:sp>
        <p:sp>
          <p:nvSpPr>
            <p:cNvPr id="126994" name="Rectangle 23">
              <a:extLst>
                <a:ext uri="{FF2B5EF4-FFF2-40B4-BE49-F238E27FC236}">
                  <a16:creationId xmlns:a16="http://schemas.microsoft.com/office/drawing/2014/main" id="{2456B0DE-248D-4321-B31B-537BD8C28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387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42.000 M 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000"/>
                <a:t> 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2.029 M  </a:t>
              </a:r>
            </a:p>
          </p:txBody>
        </p:sp>
        <p:sp>
          <p:nvSpPr>
            <p:cNvPr id="126995" name="Rectangle 24">
              <a:extLst>
                <a:ext uri="{FF2B5EF4-FFF2-40B4-BE49-F238E27FC236}">
                  <a16:creationId xmlns:a16="http://schemas.microsoft.com/office/drawing/2014/main" id="{EB5C4296-8409-43B4-9CE9-A44DC09E8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387"/>
              <a:ext cx="95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sign</a:t>
              </a:r>
            </a:p>
          </p:txBody>
        </p:sp>
        <p:sp>
          <p:nvSpPr>
            <p:cNvPr id="126996" name="Rectangle 25">
              <a:extLst>
                <a:ext uri="{FF2B5EF4-FFF2-40B4-BE49-F238E27FC236}">
                  <a16:creationId xmlns:a16="http://schemas.microsoft.com/office/drawing/2014/main" id="{90A1E702-5F1C-4C80-867E-1EC7D92EE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704"/>
              <a:ext cx="95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verify</a:t>
              </a:r>
            </a:p>
          </p:txBody>
        </p:sp>
        <p:sp>
          <p:nvSpPr>
            <p:cNvPr id="126997" name="Rectangle 26">
              <a:extLst>
                <a:ext uri="{FF2B5EF4-FFF2-40B4-BE49-F238E27FC236}">
                  <a16:creationId xmlns:a16="http://schemas.microsoft.com/office/drawing/2014/main" id="{7F20CC60-6758-4DCD-9D59-0FB3D4A74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022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ECDSA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GF(</a:t>
              </a:r>
              <a:r>
                <a:rPr lang="en-GB" altLang="en-US" sz="2000" i="1"/>
                <a:t>p</a:t>
              </a:r>
              <a:r>
                <a:rPr lang="en-GB" altLang="en-US" sz="2000"/>
                <a:t>)</a:t>
              </a:r>
            </a:p>
          </p:txBody>
        </p:sp>
        <p:sp>
          <p:nvSpPr>
            <p:cNvPr id="126998" name="Rectangle 27">
              <a:extLst>
                <a:ext uri="{FF2B5EF4-FFF2-40B4-BE49-F238E27FC236}">
                  <a16:creationId xmlns:a16="http://schemas.microsoft.com/office/drawing/2014/main" id="{2FB92077-72B1-46BE-AA9E-52240DC97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022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160</a:t>
              </a:r>
            </a:p>
          </p:txBody>
        </p:sp>
        <p:sp>
          <p:nvSpPr>
            <p:cNvPr id="126999" name="Rectangle 28">
              <a:extLst>
                <a:ext uri="{FF2B5EF4-FFF2-40B4-BE49-F238E27FC236}">
                  <a16:creationId xmlns:a16="http://schemas.microsoft.com/office/drawing/2014/main" id="{52FD965F-523F-408A-9DE5-9EA85E942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022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4.669 M</a:t>
              </a:r>
            </a:p>
          </p:txBody>
        </p:sp>
        <p:sp>
          <p:nvSpPr>
            <p:cNvPr id="127000" name="Rectangle 29">
              <a:extLst>
                <a:ext uri="{FF2B5EF4-FFF2-40B4-BE49-F238E27FC236}">
                  <a16:creationId xmlns:a16="http://schemas.microsoft.com/office/drawing/2014/main" id="{DACD20D9-A6CE-4393-BAEC-7B6132DCA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022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4.775 M 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000"/>
                <a:t>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6.085 M  </a:t>
              </a:r>
            </a:p>
          </p:txBody>
        </p:sp>
        <p:sp>
          <p:nvSpPr>
            <p:cNvPr id="127001" name="Rectangle 30">
              <a:extLst>
                <a:ext uri="{FF2B5EF4-FFF2-40B4-BE49-F238E27FC236}">
                  <a16:creationId xmlns:a16="http://schemas.microsoft.com/office/drawing/2014/main" id="{2D743322-B37E-4968-A233-82975D183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022"/>
              <a:ext cx="95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sign</a:t>
              </a:r>
            </a:p>
          </p:txBody>
        </p:sp>
        <p:sp>
          <p:nvSpPr>
            <p:cNvPr id="127002" name="Rectangle 31">
              <a:extLst>
                <a:ext uri="{FF2B5EF4-FFF2-40B4-BE49-F238E27FC236}">
                  <a16:creationId xmlns:a16="http://schemas.microsoft.com/office/drawing/2014/main" id="{1A58573A-4D7F-44BD-AAEF-7EBE9EF94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339"/>
              <a:ext cx="95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verify</a:t>
              </a:r>
            </a:p>
          </p:txBody>
        </p:sp>
        <p:sp>
          <p:nvSpPr>
            <p:cNvPr id="127003" name="Rectangle 32">
              <a:extLst>
                <a:ext uri="{FF2B5EF4-FFF2-40B4-BE49-F238E27FC236}">
                  <a16:creationId xmlns:a16="http://schemas.microsoft.com/office/drawing/2014/main" id="{113D3C68-4CA5-4AFA-93F5-00E2174E6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657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ECDSA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GF(2</a:t>
              </a:r>
              <a:r>
                <a:rPr lang="en-GB" altLang="en-US" sz="2000" i="1" baseline="30000"/>
                <a:t>m</a:t>
              </a:r>
              <a:r>
                <a:rPr lang="en-GB" altLang="en-US" sz="2000"/>
                <a:t>)</a:t>
              </a:r>
            </a:p>
          </p:txBody>
        </p:sp>
        <p:sp>
          <p:nvSpPr>
            <p:cNvPr id="127004" name="Rectangle 33">
              <a:extLst>
                <a:ext uri="{FF2B5EF4-FFF2-40B4-BE49-F238E27FC236}">
                  <a16:creationId xmlns:a16="http://schemas.microsoft.com/office/drawing/2014/main" id="{E8F6434C-CE90-403D-BAD0-3A8AEF86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657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163</a:t>
              </a:r>
            </a:p>
          </p:txBody>
        </p:sp>
        <p:sp>
          <p:nvSpPr>
            <p:cNvPr id="127005" name="Rectangle 34">
              <a:extLst>
                <a:ext uri="{FF2B5EF4-FFF2-40B4-BE49-F238E27FC236}">
                  <a16:creationId xmlns:a16="http://schemas.microsoft.com/office/drawing/2014/main" id="{FA8722E3-0129-4FFB-8F53-B812AF4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657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4.825 M</a:t>
              </a:r>
            </a:p>
          </p:txBody>
        </p:sp>
        <p:sp>
          <p:nvSpPr>
            <p:cNvPr id="127006" name="Rectangle 35">
              <a:extLst>
                <a:ext uri="{FF2B5EF4-FFF2-40B4-BE49-F238E27FC236}">
                  <a16:creationId xmlns:a16="http://schemas.microsoft.com/office/drawing/2014/main" id="{5E4E5BC4-722E-4842-A3D2-84FD7B53A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657"/>
              <a:ext cx="952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5.061 M 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000"/>
                <a:t>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6.809 M  </a:t>
              </a:r>
            </a:p>
          </p:txBody>
        </p:sp>
        <p:sp>
          <p:nvSpPr>
            <p:cNvPr id="127007" name="Rectangle 36">
              <a:extLst>
                <a:ext uri="{FF2B5EF4-FFF2-40B4-BE49-F238E27FC236}">
                  <a16:creationId xmlns:a16="http://schemas.microsoft.com/office/drawing/2014/main" id="{30952C1B-33E2-4AD1-BD17-8AD680DFF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657"/>
              <a:ext cx="95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sign</a:t>
              </a:r>
            </a:p>
          </p:txBody>
        </p:sp>
        <p:sp>
          <p:nvSpPr>
            <p:cNvPr id="127008" name="Rectangle 37">
              <a:extLst>
                <a:ext uri="{FF2B5EF4-FFF2-40B4-BE49-F238E27FC236}">
                  <a16:creationId xmlns:a16="http://schemas.microsoft.com/office/drawing/2014/main" id="{CB059BDE-55AE-4416-8AE1-2614BDA70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974"/>
              <a:ext cx="95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verify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D044180-38FF-42C8-B5A3-37F033D76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Data Integrity &amp; Authentication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94C8AE1-90B2-46B5-9391-059BBEFE6D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Data origin authentication includes data integrity: a message that has been modified in transit no longer comes from the original source.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Data integrity includes data origin authentication: when the sender’s address is part of the message, you have to verify the source of a message when verifying its integrity.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Under the assumptions made, data integrity and data origin authentication are equivalent.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In other applications a separate notion of data integrity makes sense, e.g. for file protection in anti-virus software.</a:t>
            </a:r>
            <a:r>
              <a:rPr lang="de-DE" altLang="en-US" sz="2400"/>
              <a:t> </a:t>
            </a:r>
            <a:endParaRPr lang="en-GB" altLang="en-US" sz="2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3367314F-198F-473C-8FA9-D48593743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Comment on PKC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3E716FBC-FDBA-4815-8DDB-2B4F2313F4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Public key cryptography </a:t>
            </a:r>
            <a:r>
              <a:rPr lang="en-GB" altLang="en-US" sz="2400">
                <a:sym typeface="Symbol" panose="05050102010706020507" pitchFamily="18" charset="2"/>
              </a:rPr>
              <a:t> </a:t>
            </a:r>
            <a:r>
              <a:rPr lang="en-GB" altLang="en-US" sz="2400"/>
              <a:t>RSA: some specific RSA properties do not hold in general for all public key system.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Provable security</a:t>
            </a:r>
            <a:r>
              <a:rPr lang="en-GB" altLang="en-US" sz="2400"/>
              <a:t>: </a:t>
            </a:r>
            <a:r>
              <a:rPr lang="en-GB" altLang="en-US" sz="2400">
                <a:solidFill>
                  <a:srgbClr val="CC0000"/>
                </a:solidFill>
              </a:rPr>
              <a:t>reduction proofs to open problems</a:t>
            </a:r>
            <a:r>
              <a:rPr lang="en-GB" altLang="en-US" sz="2400"/>
              <a:t>: factoring, discrete logarithm (DLP).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Concrete security depends on the state of the art in solving those problems.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Anthropomorphic metaphors may mislead: stories about Alice &amp; Bob create the illusion that you talk about persons rather than keys.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0A7AC2A-6D1C-422F-A34A-B70BE1EFE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Cryptographic Keys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5CECCBC-4DCA-470E-AFCD-A447CD5441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Cryptographic algorithms use </a:t>
            </a:r>
            <a:r>
              <a:rPr lang="en-GB" altLang="en-US" sz="2400">
                <a:solidFill>
                  <a:schemeClr val="accent2"/>
                </a:solidFill>
              </a:rPr>
              <a:t>keys</a:t>
            </a:r>
            <a:r>
              <a:rPr lang="en-GB" altLang="en-US" sz="2400"/>
              <a:t> to protect data.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Kerckhoffs’ principle</a:t>
            </a:r>
            <a:r>
              <a:rPr lang="en-GB" altLang="en-US" sz="2400"/>
              <a:t>: do not rely on the secrecy of algorithms; the key should be the only secret that needs protection.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De facto standardisation and open evaluation of public algorithms is today the norm.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Key management issues: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Where are keys generated?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How are keys generated?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Where are keys stored?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How do they get there?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Where are the keys actually used?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How are keys revoked and replaced?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6099</Words>
  <Application>Microsoft Macintosh PowerPoint</Application>
  <PresentationFormat>Overhead</PresentationFormat>
  <Paragraphs>646</Paragraphs>
  <Slides>80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Helvetica</vt:lpstr>
      <vt:lpstr>Times</vt:lpstr>
      <vt:lpstr>Times New Roman</vt:lpstr>
      <vt:lpstr>Wingdings</vt:lpstr>
      <vt:lpstr>1_Standarddesign</vt:lpstr>
      <vt:lpstr>502049 – Introduction to Information Security</vt:lpstr>
      <vt:lpstr>Cryptography</vt:lpstr>
      <vt:lpstr>Origins of Cryptography</vt:lpstr>
      <vt:lpstr>Old Paradigm</vt:lpstr>
      <vt:lpstr>New Paradigm</vt:lpstr>
      <vt:lpstr>Law Enforcement</vt:lpstr>
      <vt:lpstr>Communications Security</vt:lpstr>
      <vt:lpstr>Data Integrity &amp; Authentication</vt:lpstr>
      <vt:lpstr>Cryptographic Keys</vt:lpstr>
      <vt:lpstr>Shifting the Goal Post</vt:lpstr>
      <vt:lpstr>Crypto in Computer Security</vt:lpstr>
      <vt:lpstr>Modular Arithmetic</vt:lpstr>
      <vt:lpstr>Fermat’s Little Theorem</vt:lpstr>
      <vt:lpstr>Difficult Problems</vt:lpstr>
      <vt:lpstr>Integrity Check Functions</vt:lpstr>
      <vt:lpstr>Integrity Protection – Example</vt:lpstr>
      <vt:lpstr>One-way Functions</vt:lpstr>
      <vt:lpstr>Collisions</vt:lpstr>
      <vt:lpstr>Collision Resistance</vt:lpstr>
      <vt:lpstr>Properties of One-way Functions</vt:lpstr>
      <vt:lpstr>Birthday Paradox</vt:lpstr>
      <vt:lpstr>Manipulation Detection Codes</vt:lpstr>
      <vt:lpstr>Checksums</vt:lpstr>
      <vt:lpstr>Discrete Exponentiation</vt:lpstr>
      <vt:lpstr>Construction</vt:lpstr>
      <vt:lpstr>Construction</vt:lpstr>
      <vt:lpstr>Message Authentication Codes</vt:lpstr>
      <vt:lpstr>HMAC (simplified)</vt:lpstr>
      <vt:lpstr>Frequently Used Hash Functions</vt:lpstr>
      <vt:lpstr>Digital signatures</vt:lpstr>
      <vt:lpstr>Digital Signature Mechanisms</vt:lpstr>
      <vt:lpstr>Digital Signatures</vt:lpstr>
      <vt:lpstr>Digital Signatures</vt:lpstr>
      <vt:lpstr>One-time Signatures</vt:lpstr>
      <vt:lpstr>Digital Signature Algorithm</vt:lpstr>
      <vt:lpstr>Digital Signature Algorithm</vt:lpstr>
      <vt:lpstr>RSA Signatures</vt:lpstr>
      <vt:lpstr>RSA Signatures</vt:lpstr>
      <vt:lpstr>Performance Gains</vt:lpstr>
      <vt:lpstr>Factorization &amp; RSA</vt:lpstr>
      <vt:lpstr>MACs &amp; Digital Signatures</vt:lpstr>
      <vt:lpstr>Encryption</vt:lpstr>
      <vt:lpstr>Terminology</vt:lpstr>
      <vt:lpstr>Symmetric Key Encryption </vt:lpstr>
      <vt:lpstr>Symmetric Key Cryptography</vt:lpstr>
      <vt:lpstr>Block Ciphers &amp; Stream Ciphers</vt:lpstr>
      <vt:lpstr>Block Cipher Basics</vt:lpstr>
      <vt:lpstr>Round Structure</vt:lpstr>
      <vt:lpstr>Feistel Ciphers</vt:lpstr>
      <vt:lpstr>Algorithms</vt:lpstr>
      <vt:lpstr>Data Encryption Standard</vt:lpstr>
      <vt:lpstr>Advanced Encryption Standard</vt:lpstr>
      <vt:lpstr>Comments on Security</vt:lpstr>
      <vt:lpstr>Using Encryption for Real</vt:lpstr>
      <vt:lpstr>Electronic Code Book Mode</vt:lpstr>
      <vt:lpstr>Error Propagation</vt:lpstr>
      <vt:lpstr>Cipher Block Chaining Mode</vt:lpstr>
      <vt:lpstr>Cipher Block Chaining Mode</vt:lpstr>
      <vt:lpstr>Cipher Block Chaining Mode</vt:lpstr>
      <vt:lpstr>Output Feedback Mode (OFB)</vt:lpstr>
      <vt:lpstr>Output Feedback Mode (OFB)</vt:lpstr>
      <vt:lpstr>Output Feedback Mode (OFB)</vt:lpstr>
      <vt:lpstr>A Note on Plaintexts</vt:lpstr>
      <vt:lpstr>Cipher Feedback Mode</vt:lpstr>
      <vt:lpstr>Cipher Feedback Mode (CFB)</vt:lpstr>
      <vt:lpstr>Cipher Feedback Mode (CFB)</vt:lpstr>
      <vt:lpstr>More Modes</vt:lpstr>
      <vt:lpstr>Public key Encryption</vt:lpstr>
      <vt:lpstr>Encryption with Public Keys</vt:lpstr>
      <vt:lpstr>Public key Encryption</vt:lpstr>
      <vt:lpstr>Public Key Infrastructures</vt:lpstr>
      <vt:lpstr>RSA Encryption</vt:lpstr>
      <vt:lpstr>RSA Encryption</vt:lpstr>
      <vt:lpstr>Padding</vt:lpstr>
      <vt:lpstr>Padding as Source of Attacks</vt:lpstr>
      <vt:lpstr>Bleichenbacher’s Attack</vt:lpstr>
      <vt:lpstr>Strength of Mechanisms</vt:lpstr>
      <vt:lpstr>Performance</vt:lpstr>
      <vt:lpstr>Performance</vt:lpstr>
      <vt:lpstr>Comment on PKC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Huynh Ngoc Tu</cp:lastModifiedBy>
  <cp:revision>476</cp:revision>
  <cp:lastPrinted>1999-07-26T11:07:16Z</cp:lastPrinted>
  <dcterms:created xsi:type="dcterms:W3CDTF">1999-06-21T09:15:32Z</dcterms:created>
  <dcterms:modified xsi:type="dcterms:W3CDTF">2020-12-22T08:33:54Z</dcterms:modified>
</cp:coreProperties>
</file>