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68"/>
  </p:notesMasterIdLst>
  <p:sldIdLst>
    <p:sldId id="494" r:id="rId2"/>
    <p:sldId id="580" r:id="rId3"/>
    <p:sldId id="578" r:id="rId4"/>
    <p:sldId id="579" r:id="rId5"/>
    <p:sldId id="581" r:id="rId6"/>
    <p:sldId id="585" r:id="rId7"/>
    <p:sldId id="586" r:id="rId8"/>
    <p:sldId id="368" r:id="rId9"/>
    <p:sldId id="370" r:id="rId10"/>
    <p:sldId id="451" r:id="rId11"/>
    <p:sldId id="588" r:id="rId12"/>
    <p:sldId id="589" r:id="rId13"/>
    <p:sldId id="590" r:id="rId14"/>
    <p:sldId id="591" r:id="rId15"/>
    <p:sldId id="592" r:id="rId16"/>
    <p:sldId id="593" r:id="rId17"/>
    <p:sldId id="594" r:id="rId18"/>
    <p:sldId id="595" r:id="rId19"/>
    <p:sldId id="596" r:id="rId20"/>
    <p:sldId id="597" r:id="rId21"/>
    <p:sldId id="598" r:id="rId22"/>
    <p:sldId id="599" r:id="rId23"/>
    <p:sldId id="605" r:id="rId24"/>
    <p:sldId id="609" r:id="rId25"/>
    <p:sldId id="613" r:id="rId26"/>
    <p:sldId id="399" r:id="rId27"/>
    <p:sldId id="400" r:id="rId28"/>
    <p:sldId id="616" r:id="rId29"/>
    <p:sldId id="618" r:id="rId30"/>
    <p:sldId id="619" r:id="rId31"/>
    <p:sldId id="620" r:id="rId32"/>
    <p:sldId id="622" r:id="rId33"/>
    <p:sldId id="623" r:id="rId34"/>
    <p:sldId id="624" r:id="rId35"/>
    <p:sldId id="625" r:id="rId36"/>
    <p:sldId id="626" r:id="rId37"/>
    <p:sldId id="627" r:id="rId38"/>
    <p:sldId id="630" r:id="rId39"/>
    <p:sldId id="629" r:id="rId40"/>
    <p:sldId id="604" r:id="rId41"/>
    <p:sldId id="608" r:id="rId42"/>
    <p:sldId id="606" r:id="rId43"/>
    <p:sldId id="631" r:id="rId44"/>
    <p:sldId id="632" r:id="rId45"/>
    <p:sldId id="634" r:id="rId46"/>
    <p:sldId id="635" r:id="rId47"/>
    <p:sldId id="614" r:id="rId48"/>
    <p:sldId id="417" r:id="rId49"/>
    <p:sldId id="636" r:id="rId50"/>
    <p:sldId id="637" r:id="rId51"/>
    <p:sldId id="582" r:id="rId52"/>
    <p:sldId id="424" r:id="rId53"/>
    <p:sldId id="432" r:id="rId54"/>
    <p:sldId id="458" r:id="rId55"/>
    <p:sldId id="434" r:id="rId56"/>
    <p:sldId id="459" r:id="rId57"/>
    <p:sldId id="460" r:id="rId58"/>
    <p:sldId id="437" r:id="rId59"/>
    <p:sldId id="438" r:id="rId60"/>
    <p:sldId id="445" r:id="rId61"/>
    <p:sldId id="655" r:id="rId62"/>
    <p:sldId id="638" r:id="rId63"/>
    <p:sldId id="639" r:id="rId64"/>
    <p:sldId id="641" r:id="rId65"/>
    <p:sldId id="642" r:id="rId66"/>
    <p:sldId id="654" r:id="rId67"/>
  </p:sldIdLst>
  <p:sldSz cx="9144000" cy="6858000" type="overhead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990000"/>
    <a:srgbClr val="006666"/>
    <a:srgbClr val="339966"/>
    <a:srgbClr val="CC0000"/>
    <a:srgbClr val="FDFAB5"/>
    <a:srgbClr val="B5F4FD"/>
    <a:srgbClr val="F7B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0" autoAdjust="0"/>
    <p:restoredTop sz="86349" autoAdjust="0"/>
  </p:normalViewPr>
  <p:slideViewPr>
    <p:cSldViewPr>
      <p:cViewPr varScale="1">
        <p:scale>
          <a:sx n="90" d="100"/>
          <a:sy n="90" d="100"/>
        </p:scale>
        <p:origin x="21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415EC81-205F-4347-B452-E16157E5CC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030E0E3-E729-4947-9970-E7EDF08F92A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CA1E0B90-222E-4095-A441-2C3B827B598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6AF7F88-B2E7-45EC-A106-30058359F8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3E1D492-CDDC-4AD2-B1E8-78AE6B5B7B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2FADF77-D493-40C4-95BC-4F3652753B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C19FF1E-E89A-4B51-AE84-E2B6CD214240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E5A87B65-08F7-4DB6-8602-DEA86EE276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8C7C882-03FC-4DBD-9A62-EB85E6EF10D8}" type="slidenum">
              <a:rPr lang="de-DE" altLang="en-US" sz="1200"/>
              <a:pPr/>
              <a:t>55</a:t>
            </a:fld>
            <a:endParaRPr lang="de-DE" altLang="en-US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63702C33-970D-49E8-B859-894036AC5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C456C555-8DD9-4A73-9105-959F94DA7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EDE … encrypt-decrypt-encrypt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>
            <a:extLst>
              <a:ext uri="{FF2B5EF4-FFF2-40B4-BE49-F238E27FC236}">
                <a16:creationId xmlns:a16="http://schemas.microsoft.com/office/drawing/2014/main" id="{A2474857-2EFC-4CB4-BD3F-D8381F9FD6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6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>
            <a:extLst>
              <a:ext uri="{FF2B5EF4-FFF2-40B4-BE49-F238E27FC236}">
                <a16:creationId xmlns:a16="http://schemas.microsoft.com/office/drawing/2014/main" id="{6977A1DE-A8D0-40E1-8D30-8356C51C62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81884"/>
            <a:ext cx="6984776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18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60350"/>
            <a:ext cx="19431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60350"/>
            <a:ext cx="56769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5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logoTDT-banquyen">
            <a:extLst>
              <a:ext uri="{FF2B5EF4-FFF2-40B4-BE49-F238E27FC236}">
                <a16:creationId xmlns:a16="http://schemas.microsoft.com/office/drawing/2014/main" id="{B253A285-AFD2-49B4-9452-B84A69DE75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60648"/>
            <a:ext cx="6696744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381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0488"/>
            <a:ext cx="381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30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>
            <a:extLst>
              <a:ext uri="{FF2B5EF4-FFF2-40B4-BE49-F238E27FC236}">
                <a16:creationId xmlns:a16="http://schemas.microsoft.com/office/drawing/2014/main" id="{01A42262-099D-434E-8B10-2D4E3F7351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184" y="260648"/>
            <a:ext cx="7344816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70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>
            <a:extLst>
              <a:ext uri="{FF2B5EF4-FFF2-40B4-BE49-F238E27FC236}">
                <a16:creationId xmlns:a16="http://schemas.microsoft.com/office/drawing/2014/main" id="{F1449563-7E20-4279-A9DC-9C5F80F463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615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ogoTDT-banquyen">
            <a:extLst>
              <a:ext uri="{FF2B5EF4-FFF2-40B4-BE49-F238E27FC236}">
                <a16:creationId xmlns:a16="http://schemas.microsoft.com/office/drawing/2014/main" id="{AAD1EF2B-6277-46DA-96B4-2CA98440A6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265296"/>
            <a:ext cx="6840760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60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logoTDT-banquyen">
            <a:extLst>
              <a:ext uri="{FF2B5EF4-FFF2-40B4-BE49-F238E27FC236}">
                <a16:creationId xmlns:a16="http://schemas.microsoft.com/office/drawing/2014/main" id="{AC6FBBB4-1AF9-440D-AE3B-4E03205092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40494"/>
            <a:ext cx="6624736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32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logoTDT-banquyen">
            <a:extLst>
              <a:ext uri="{FF2B5EF4-FFF2-40B4-BE49-F238E27FC236}">
                <a16:creationId xmlns:a16="http://schemas.microsoft.com/office/drawing/2014/main" id="{A7E4677E-EFFC-4206-B355-2712DB4978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65112"/>
            <a:ext cx="669602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82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TDT-banquyen">
            <a:extLst>
              <a:ext uri="{FF2B5EF4-FFF2-40B4-BE49-F238E27FC236}">
                <a16:creationId xmlns:a16="http://schemas.microsoft.com/office/drawing/2014/main" id="{484872AB-D604-4F3C-AE8A-00892612E0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16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71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ogoTDT-banquyen">
            <a:extLst>
              <a:ext uri="{FF2B5EF4-FFF2-40B4-BE49-F238E27FC236}">
                <a16:creationId xmlns:a16="http://schemas.microsoft.com/office/drawing/2014/main" id="{D05CF781-8A1C-4716-9451-878790C14F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623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87C7905-FD52-4721-9750-2400E04E0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77025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14DB8F8-9ECF-4F9A-BCDD-AF8CC7007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E1095926-3C93-44B9-8CCD-27C757E0CED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1196975"/>
            <a:ext cx="8382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508750"/>
            <a:ext cx="2016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 dirty="0">
                <a:latin typeface="Arial" panose="020B0604020202020204" pitchFamily="34" charset="0"/>
              </a:rPr>
              <a:t>Chapter 9: </a:t>
            </a:r>
            <a:fld id="{71D26640-2456-40DB-9701-871BE11CADF7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A9DB7E5-FC80-43BF-AA56-52A0499E27C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6453188"/>
            <a:ext cx="8382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F989B-DAE5-4A1D-8775-C9DB410ED089}"/>
              </a:ext>
            </a:extLst>
          </p:cNvPr>
          <p:cNvSpPr txBox="1"/>
          <p:nvPr userDrawn="1"/>
        </p:nvSpPr>
        <p:spPr>
          <a:xfrm>
            <a:off x="304800" y="6503214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01-2020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4E58F-6321-4FD9-9C32-9C2952409A66}"/>
              </a:ext>
            </a:extLst>
          </p:cNvPr>
          <p:cNvSpPr txBox="1"/>
          <p:nvPr userDrawn="1"/>
        </p:nvSpPr>
        <p:spPr>
          <a:xfrm>
            <a:off x="2411413" y="6503214"/>
            <a:ext cx="4608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502049–Introduction to information security</a:t>
            </a:r>
            <a:endParaRPr lang="en-US" sz="1600" b="1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85" r:id="rId8"/>
    <p:sldLayoutId id="2147483694" r:id="rId9"/>
    <p:sldLayoutId id="2147483695" r:id="rId10"/>
    <p:sldLayoutId id="2147483686" r:id="rId11"/>
    <p:sldLayoutId id="214748369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nguyenngoctu@tdtu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ssl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1775" y="115888"/>
            <a:ext cx="5368925" cy="792162"/>
          </a:xfrm>
        </p:spPr>
        <p:txBody>
          <a:bodyPr/>
          <a:lstStyle/>
          <a:p>
            <a:pPr algn="ctr" eaLnBrk="1" hangingPunct="1"/>
            <a:r>
              <a:rPr lang="en-US" altLang="en-US"/>
              <a:t>502049 – Introduction to Information Security</a:t>
            </a:r>
            <a:endParaRPr lang="en-GB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9507" y="4149080"/>
            <a:ext cx="4824536" cy="178365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GB" altLang="en-US" dirty="0"/>
              <a:t>Ngoc-Tu Huynh, PhD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huynhngoctu@tdtu.edu.vn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1AF20EB5-F344-469A-BB52-8E13E3E37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02226"/>
            <a:ext cx="2232248" cy="264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84784"/>
            <a:ext cx="6264696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kern="0" dirty="0"/>
              <a:t>Chapter 9:</a:t>
            </a:r>
            <a:br>
              <a:rPr lang="en-GB" altLang="en-US" kern="0" dirty="0"/>
            </a:br>
            <a:r>
              <a:rPr lang="en-GB" altLang="en-US" dirty="0"/>
              <a:t>Communications Security</a:t>
            </a:r>
            <a:endParaRPr lang="de-DE" altLang="en-US" kern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29189" y="3933056"/>
            <a:ext cx="65590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5CC8467-C38F-49FF-81B4-08F391092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Implementing Security Services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9F7A263-310C-4568-9534-39F4C8BC90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Header in (</a:t>
            </a:r>
            <a:r>
              <a:rPr lang="en-GB" altLang="en-US" sz="2400" i="1"/>
              <a:t>N</a:t>
            </a:r>
            <a:r>
              <a:rPr lang="en-GB" altLang="en-US" sz="2400"/>
              <a:t>-1)-PDU is convenient location for storing security relevant data.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Upper layer protocol can be </a:t>
            </a:r>
            <a:r>
              <a:rPr lang="en-GB" altLang="en-US" sz="2400">
                <a:solidFill>
                  <a:schemeClr val="accent2"/>
                </a:solidFill>
              </a:rPr>
              <a:t>aware</a:t>
            </a:r>
            <a:r>
              <a:rPr lang="en-GB" altLang="en-US" sz="2400"/>
              <a:t> of lower layer security services: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Upper layer protocol has to change its calls so that they refer to the security facilities provided.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Lower layer security services can be </a:t>
            </a:r>
            <a:r>
              <a:rPr lang="en-GB" altLang="en-US" sz="2400">
                <a:solidFill>
                  <a:schemeClr val="accent2"/>
                </a:solidFill>
              </a:rPr>
              <a:t>transparent</a:t>
            </a:r>
            <a:r>
              <a:rPr lang="en-GB" altLang="en-US" sz="2400"/>
              <a:t> to upper layer protocol: 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Upper layer protocol need not be changed at all.</a:t>
            </a:r>
            <a:r>
              <a:rPr lang="en-GB" altLang="en-US" sz="240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BEC12D6-B891-45BA-9729-61A454FD3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>
                <a:solidFill>
                  <a:srgbClr val="1F1A17"/>
                </a:solidFill>
              </a:rPr>
              <a:t>Security &amp; Network Layers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861D106-F14F-42FB-AB4D-9D500DA47A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Security can be applied at any of the network layers except layer 1 (physical layer).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Even this is sometimes possible, e.g. spread spectrum techniques for limited privacy.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In general, the lower the layer the more generic but the less specific the protection.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Endpoints</a:t>
            </a:r>
            <a:r>
              <a:rPr lang="en-GB" altLang="en-US" sz="2400"/>
              <a:t> of security channels differ between layers.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End-to-end</a:t>
            </a:r>
            <a:r>
              <a:rPr lang="en-GB" altLang="en-US" sz="2400"/>
              <a:t> or </a:t>
            </a:r>
            <a:r>
              <a:rPr lang="en-GB" altLang="en-US" sz="2400">
                <a:solidFill>
                  <a:schemeClr val="accent2"/>
                </a:solidFill>
              </a:rPr>
              <a:t>hop-by-hop</a:t>
            </a:r>
            <a:r>
              <a:rPr lang="en-GB" altLang="en-US" sz="2400"/>
              <a:t> security?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Example: protection at Data Link (Network Interface) layer, e.g. </a:t>
            </a:r>
            <a:r>
              <a:rPr lang="en-GB" altLang="en-US" sz="2400">
                <a:solidFill>
                  <a:schemeClr val="accent2"/>
                </a:solidFill>
              </a:rPr>
              <a:t>link level encryptor</a:t>
            </a:r>
            <a:r>
              <a:rPr lang="en-GB" altLang="en-US" sz="24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Advantage: covers all traffic on that link, independent of protocols above.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Disadvantage: protection only for one ‘hop’.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04C31A8-004E-46F1-A551-C19025896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IPsec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B59E505-CA9C-4ACA-8EF1-298B415AA3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Defined in RFCs 4301 – 4309 (obsolete 2401-2412).</a:t>
            </a:r>
          </a:p>
          <a:p>
            <a:pPr eaLnBrk="1" hangingPunct="1"/>
            <a:r>
              <a:rPr lang="en-GB" altLang="en-US" sz="2400"/>
              <a:t>Provides security at network (Internet) layer.</a:t>
            </a:r>
          </a:p>
          <a:p>
            <a:pPr lvl="1" eaLnBrk="1" hangingPunct="1"/>
            <a:r>
              <a:rPr lang="en-GB" altLang="en-US" sz="2000"/>
              <a:t>All IP datagrams covered.</a:t>
            </a:r>
          </a:p>
          <a:p>
            <a:pPr lvl="1" eaLnBrk="1" hangingPunct="1"/>
            <a:r>
              <a:rPr lang="en-GB" altLang="en-US" sz="2000"/>
              <a:t>No re-engineering of applications.</a:t>
            </a:r>
          </a:p>
          <a:p>
            <a:pPr lvl="1" eaLnBrk="1" hangingPunct="1"/>
            <a:r>
              <a:rPr lang="en-GB" altLang="en-US" sz="2000">
                <a:solidFill>
                  <a:schemeClr val="accent2"/>
                </a:solidFill>
              </a:rPr>
              <a:t>Transparent </a:t>
            </a:r>
            <a:r>
              <a:rPr lang="en-GB" altLang="en-US" sz="2000"/>
              <a:t>to upper layer.</a:t>
            </a:r>
          </a:p>
          <a:p>
            <a:pPr eaLnBrk="1" hangingPunct="1"/>
            <a:r>
              <a:rPr lang="en-GB" altLang="en-US" sz="2400"/>
              <a:t>Mandatory for next generation IPv6, optional for IPv4.</a:t>
            </a:r>
          </a:p>
          <a:p>
            <a:pPr eaLnBrk="1" hangingPunct="1"/>
            <a:r>
              <a:rPr lang="en-GB" altLang="en-US" sz="2400"/>
              <a:t>Two basic modes of use: </a:t>
            </a:r>
          </a:p>
          <a:p>
            <a:pPr lvl="1" eaLnBrk="1" hangingPunct="1"/>
            <a:r>
              <a:rPr lang="en-GB" altLang="en-US" sz="2000">
                <a:solidFill>
                  <a:schemeClr val="accent2"/>
                </a:solidFill>
              </a:rPr>
              <a:t>Transport mode</a:t>
            </a:r>
            <a:r>
              <a:rPr lang="en-GB" altLang="en-US" sz="2000"/>
              <a:t>: IPsec-aware hosts as endpoints.</a:t>
            </a:r>
          </a:p>
          <a:p>
            <a:pPr lvl="1" eaLnBrk="1" hangingPunct="1"/>
            <a:r>
              <a:rPr lang="en-GB" altLang="en-US" sz="2000">
                <a:solidFill>
                  <a:schemeClr val="accent2"/>
                </a:solidFill>
              </a:rPr>
              <a:t>Tunnel mode</a:t>
            </a:r>
            <a:r>
              <a:rPr lang="en-GB" altLang="en-US" sz="2000"/>
              <a:t>: for IPsec-unaware hosts, tunnel established by intermediate gateways or host OS.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F5B5693-1817-4053-8DD0-DCBC9098B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IPsec Transport Mode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5D29EE6-A5A0-4F94-B47B-E84FC48110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1576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Host-to-host (end-to-end) security: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IPsec processing performed at endpoints of secure channel.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Endpoint hosts must be IPsec-aware.</a:t>
            </a: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9543A412-B526-4DE3-AD70-AB9B9E3A5B18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2708275"/>
            <a:ext cx="8099425" cy="3095625"/>
            <a:chOff x="204" y="981"/>
            <a:chExt cx="5102" cy="1950"/>
          </a:xfrm>
        </p:grpSpPr>
        <p:sp>
          <p:nvSpPr>
            <p:cNvPr id="27653" name="tower">
              <a:extLst>
                <a:ext uri="{FF2B5EF4-FFF2-40B4-BE49-F238E27FC236}">
                  <a16:creationId xmlns:a16="http://schemas.microsoft.com/office/drawing/2014/main" id="{A4B00649-C816-40BC-9A74-D44E32005F9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17" y="981"/>
              <a:ext cx="384" cy="660"/>
            </a:xfrm>
            <a:custGeom>
              <a:avLst/>
              <a:gdLst>
                <a:gd name="T0" fmla="*/ 0 w 21600"/>
                <a:gd name="T1" fmla="*/ 2 h 21600"/>
                <a:gd name="T2" fmla="*/ 2 w 21600"/>
                <a:gd name="T3" fmla="*/ 0 h 21600"/>
                <a:gd name="T4" fmla="*/ 3 w 21600"/>
                <a:gd name="T5" fmla="*/ 0 h 21600"/>
                <a:gd name="T6" fmla="*/ 7 w 21600"/>
                <a:gd name="T7" fmla="*/ 0 h 21600"/>
                <a:gd name="T8" fmla="*/ 7 w 21600"/>
                <a:gd name="T9" fmla="*/ 11 h 21600"/>
                <a:gd name="T10" fmla="*/ 7 w 21600"/>
                <a:gd name="T11" fmla="*/ 18 h 21600"/>
                <a:gd name="T12" fmla="*/ 5 w 21600"/>
                <a:gd name="T13" fmla="*/ 20 h 21600"/>
                <a:gd name="T14" fmla="*/ 3 w 21600"/>
                <a:gd name="T15" fmla="*/ 20 h 21600"/>
                <a:gd name="T16" fmla="*/ 0 w 21600"/>
                <a:gd name="T17" fmla="*/ 20 h 21600"/>
                <a:gd name="T18" fmla="*/ 0 w 21600"/>
                <a:gd name="T19" fmla="*/ 1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49 h 21600"/>
                <a:gd name="T32" fmla="*/ 21488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Cloud">
              <a:extLst>
                <a:ext uri="{FF2B5EF4-FFF2-40B4-BE49-F238E27FC236}">
                  <a16:creationId xmlns:a16="http://schemas.microsoft.com/office/drawing/2014/main" id="{5848541D-1AEE-4DBA-A66E-798569D920AC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2064" y="2115"/>
              <a:ext cx="1248" cy="816"/>
            </a:xfrm>
            <a:custGeom>
              <a:avLst/>
              <a:gdLst>
                <a:gd name="T0" fmla="*/ 4 w 21600"/>
                <a:gd name="T1" fmla="*/ 408 h 21600"/>
                <a:gd name="T2" fmla="*/ 624 w 21600"/>
                <a:gd name="T3" fmla="*/ 815 h 21600"/>
                <a:gd name="T4" fmla="*/ 1247 w 21600"/>
                <a:gd name="T5" fmla="*/ 408 h 21600"/>
                <a:gd name="T6" fmla="*/ 624 w 21600"/>
                <a:gd name="T7" fmla="*/ 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56 h 21600"/>
                <a:gd name="T14" fmla="*/ 17083 w 21600"/>
                <a:gd name="T15" fmla="*/ 1733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GB" altLang="en-US" sz="1200">
                <a:latin typeface="Arial" panose="020B0604020202020204" pitchFamily="34" charset="0"/>
              </a:endParaRPr>
            </a:p>
            <a:p>
              <a:r>
                <a:rPr lang="en-GB" altLang="en-US" sz="2400">
                  <a:latin typeface="Arial" panose="020B0604020202020204" pitchFamily="34" charset="0"/>
                </a:rPr>
                <a:t>network</a:t>
              </a:r>
            </a:p>
          </p:txBody>
        </p:sp>
        <p:sp>
          <p:nvSpPr>
            <p:cNvPr id="27655" name="tower">
              <a:extLst>
                <a:ext uri="{FF2B5EF4-FFF2-40B4-BE49-F238E27FC236}">
                  <a16:creationId xmlns:a16="http://schemas.microsoft.com/office/drawing/2014/main" id="{DE3F14DA-0A1F-447E-9CD2-18B9EF1E2A0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36" y="1017"/>
              <a:ext cx="330" cy="660"/>
            </a:xfrm>
            <a:custGeom>
              <a:avLst/>
              <a:gdLst>
                <a:gd name="T0" fmla="*/ 0 w 21600"/>
                <a:gd name="T1" fmla="*/ 2 h 21600"/>
                <a:gd name="T2" fmla="*/ 2 w 21600"/>
                <a:gd name="T3" fmla="*/ 0 h 21600"/>
                <a:gd name="T4" fmla="*/ 3 w 21600"/>
                <a:gd name="T5" fmla="*/ 0 h 21600"/>
                <a:gd name="T6" fmla="*/ 5 w 21600"/>
                <a:gd name="T7" fmla="*/ 0 h 21600"/>
                <a:gd name="T8" fmla="*/ 5 w 21600"/>
                <a:gd name="T9" fmla="*/ 11 h 21600"/>
                <a:gd name="T10" fmla="*/ 5 w 21600"/>
                <a:gd name="T11" fmla="*/ 18 h 21600"/>
                <a:gd name="T12" fmla="*/ 4 w 21600"/>
                <a:gd name="T13" fmla="*/ 20 h 21600"/>
                <a:gd name="T14" fmla="*/ 2 w 21600"/>
                <a:gd name="T15" fmla="*/ 20 h 21600"/>
                <a:gd name="T16" fmla="*/ 0 w 21600"/>
                <a:gd name="T17" fmla="*/ 20 h 21600"/>
                <a:gd name="T18" fmla="*/ 0 w 21600"/>
                <a:gd name="T19" fmla="*/ 1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8 w 21600"/>
                <a:gd name="T31" fmla="*/ 22549 h 21600"/>
                <a:gd name="T32" fmla="*/ 21469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modem">
              <a:extLst>
                <a:ext uri="{FF2B5EF4-FFF2-40B4-BE49-F238E27FC236}">
                  <a16:creationId xmlns:a16="http://schemas.microsoft.com/office/drawing/2014/main" id="{37F10F48-C31D-4F13-A118-9CA48D4A503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04" y="2432"/>
              <a:ext cx="810" cy="14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26 w 21600"/>
                <a:gd name="T5" fmla="*/ 0 h 21600"/>
                <a:gd name="T6" fmla="*/ 30 w 21600"/>
                <a:gd name="T7" fmla="*/ 0 h 21600"/>
                <a:gd name="T8" fmla="*/ 30 w 21600"/>
                <a:gd name="T9" fmla="*/ 1 h 21600"/>
                <a:gd name="T10" fmla="*/ 0 w 21600"/>
                <a:gd name="T11" fmla="*/ 1 h 21600"/>
                <a:gd name="T12" fmla="*/ 15 w 21600"/>
                <a:gd name="T13" fmla="*/ 0 h 21600"/>
                <a:gd name="T14" fmla="*/ 15 w 21600"/>
                <a:gd name="T15" fmla="*/ 1 h 21600"/>
                <a:gd name="T16" fmla="*/ 0 w 21600"/>
                <a:gd name="T17" fmla="*/ 1 h 21600"/>
                <a:gd name="T18" fmla="*/ 3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00 w 21600"/>
                <a:gd name="T31" fmla="*/ 22350 h 21600"/>
                <a:gd name="T32" fmla="*/ 21200 w 21600"/>
                <a:gd name="T33" fmla="*/ 30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F8F7D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modem">
              <a:extLst>
                <a:ext uri="{FF2B5EF4-FFF2-40B4-BE49-F238E27FC236}">
                  <a16:creationId xmlns:a16="http://schemas.microsoft.com/office/drawing/2014/main" id="{4833385A-2B5C-4B23-A71D-B02180F098C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96" y="2432"/>
              <a:ext cx="810" cy="14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26 w 21600"/>
                <a:gd name="T5" fmla="*/ 0 h 21600"/>
                <a:gd name="T6" fmla="*/ 30 w 21600"/>
                <a:gd name="T7" fmla="*/ 0 h 21600"/>
                <a:gd name="T8" fmla="*/ 30 w 21600"/>
                <a:gd name="T9" fmla="*/ 1 h 21600"/>
                <a:gd name="T10" fmla="*/ 0 w 21600"/>
                <a:gd name="T11" fmla="*/ 1 h 21600"/>
                <a:gd name="T12" fmla="*/ 15 w 21600"/>
                <a:gd name="T13" fmla="*/ 0 h 21600"/>
                <a:gd name="T14" fmla="*/ 15 w 21600"/>
                <a:gd name="T15" fmla="*/ 1 h 21600"/>
                <a:gd name="T16" fmla="*/ 0 w 21600"/>
                <a:gd name="T17" fmla="*/ 1 h 21600"/>
                <a:gd name="T18" fmla="*/ 3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00 w 21600"/>
                <a:gd name="T31" fmla="*/ 22350 h 21600"/>
                <a:gd name="T32" fmla="*/ 21200 w 21600"/>
                <a:gd name="T33" fmla="*/ 30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D4EA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58" name="Group 10">
              <a:extLst>
                <a:ext uri="{FF2B5EF4-FFF2-40B4-BE49-F238E27FC236}">
                  <a16:creationId xmlns:a16="http://schemas.microsoft.com/office/drawing/2014/main" id="{9BA6E8B6-AFAC-4DA3-8BB4-E5B308C25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1888"/>
              <a:ext cx="1208" cy="453"/>
              <a:chOff x="810" y="1979"/>
              <a:chExt cx="1208" cy="453"/>
            </a:xfrm>
          </p:grpSpPr>
          <p:sp>
            <p:nvSpPr>
              <p:cNvPr id="27667" name="Text Box 11">
                <a:extLst>
                  <a:ext uri="{FF2B5EF4-FFF2-40B4-BE49-F238E27FC236}">
                    <a16:creationId xmlns:a16="http://schemas.microsoft.com/office/drawing/2014/main" id="{870A8BC7-7ED0-48D9-85BC-E8AD048D3D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6" y="2220"/>
                <a:ext cx="92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600"/>
                  <a:t>IP datagram </a:t>
                </a:r>
              </a:p>
            </p:txBody>
          </p:sp>
          <p:sp>
            <p:nvSpPr>
              <p:cNvPr id="27668" name="Rectangle 12">
                <a:extLst>
                  <a:ext uri="{FF2B5EF4-FFF2-40B4-BE49-F238E27FC236}">
                    <a16:creationId xmlns:a16="http://schemas.microsoft.com/office/drawing/2014/main" id="{C1F871C8-E440-469A-9AAD-823D1E52F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" y="1983"/>
                <a:ext cx="559" cy="2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1800"/>
                  <a:t>Header</a:t>
                </a:r>
              </a:p>
            </p:txBody>
          </p:sp>
          <p:sp>
            <p:nvSpPr>
              <p:cNvPr id="27669" name="Rectangle 13">
                <a:extLst>
                  <a:ext uri="{FF2B5EF4-FFF2-40B4-BE49-F238E27FC236}">
                    <a16:creationId xmlns:a16="http://schemas.microsoft.com/office/drawing/2014/main" id="{A4BAC540-D964-4E95-9717-EE7B429BD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1979"/>
                <a:ext cx="649" cy="226"/>
              </a:xfrm>
              <a:prstGeom prst="rect">
                <a:avLst/>
              </a:prstGeom>
              <a:solidFill>
                <a:srgbClr val="B5F4F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1800"/>
                  <a:t>Payload</a:t>
                </a:r>
              </a:p>
            </p:txBody>
          </p:sp>
        </p:grpSp>
        <p:cxnSp>
          <p:nvCxnSpPr>
            <p:cNvPr id="27659" name="AutoShape 14">
              <a:extLst>
                <a:ext uri="{FF2B5EF4-FFF2-40B4-BE49-F238E27FC236}">
                  <a16:creationId xmlns:a16="http://schemas.microsoft.com/office/drawing/2014/main" id="{31BD975D-E364-461F-BFB2-99FD7099DC1E}"/>
                </a:ext>
              </a:extLst>
            </p:cNvPr>
            <p:cNvCxnSpPr>
              <a:cxnSpLocks noChangeShapeType="1"/>
              <a:stCxn id="27653" idx="7"/>
              <a:endCxn id="27656" idx="6"/>
            </p:cNvCxnSpPr>
            <p:nvPr/>
          </p:nvCxnSpPr>
          <p:spPr bwMode="auto">
            <a:xfrm>
              <a:off x="605" y="1641"/>
              <a:ext cx="4" cy="7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0" name="AutoShape 15">
              <a:extLst>
                <a:ext uri="{FF2B5EF4-FFF2-40B4-BE49-F238E27FC236}">
                  <a16:creationId xmlns:a16="http://schemas.microsoft.com/office/drawing/2014/main" id="{0A210802-6569-4D9C-A8A4-A00501D88A92}"/>
                </a:ext>
              </a:extLst>
            </p:cNvPr>
            <p:cNvCxnSpPr>
              <a:cxnSpLocks noChangeShapeType="1"/>
              <a:stCxn id="27656" idx="9"/>
              <a:endCxn id="27654" idx="0"/>
            </p:cNvCxnSpPr>
            <p:nvPr/>
          </p:nvCxnSpPr>
          <p:spPr bwMode="auto">
            <a:xfrm>
              <a:off x="1014" y="2521"/>
              <a:ext cx="105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1" name="AutoShape 16">
              <a:extLst>
                <a:ext uri="{FF2B5EF4-FFF2-40B4-BE49-F238E27FC236}">
                  <a16:creationId xmlns:a16="http://schemas.microsoft.com/office/drawing/2014/main" id="{F6CA0A62-775D-4D39-99D4-033646063CCE}"/>
                </a:ext>
              </a:extLst>
            </p:cNvPr>
            <p:cNvCxnSpPr>
              <a:cxnSpLocks noChangeShapeType="1"/>
              <a:stCxn id="27654" idx="2"/>
              <a:endCxn id="27657" idx="8"/>
            </p:cNvCxnSpPr>
            <p:nvPr/>
          </p:nvCxnSpPr>
          <p:spPr bwMode="auto">
            <a:xfrm flipV="1">
              <a:off x="3311" y="2521"/>
              <a:ext cx="118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2" name="AutoShape 17">
              <a:extLst>
                <a:ext uri="{FF2B5EF4-FFF2-40B4-BE49-F238E27FC236}">
                  <a16:creationId xmlns:a16="http://schemas.microsoft.com/office/drawing/2014/main" id="{87B20B81-C408-4E0F-B01C-9B7C7770C41E}"/>
                </a:ext>
              </a:extLst>
            </p:cNvPr>
            <p:cNvCxnSpPr>
              <a:cxnSpLocks noChangeShapeType="1"/>
              <a:stCxn id="27657" idx="6"/>
              <a:endCxn id="27655" idx="7"/>
            </p:cNvCxnSpPr>
            <p:nvPr/>
          </p:nvCxnSpPr>
          <p:spPr bwMode="auto">
            <a:xfrm flipH="1" flipV="1">
              <a:off x="4897" y="1677"/>
              <a:ext cx="4" cy="7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63" name="Group 18">
              <a:extLst>
                <a:ext uri="{FF2B5EF4-FFF2-40B4-BE49-F238E27FC236}">
                  <a16:creationId xmlns:a16="http://schemas.microsoft.com/office/drawing/2014/main" id="{7916EB9D-4252-4148-A5DB-15EA29AC9A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1888"/>
              <a:ext cx="1208" cy="453"/>
              <a:chOff x="810" y="1979"/>
              <a:chExt cx="1208" cy="453"/>
            </a:xfrm>
          </p:grpSpPr>
          <p:sp>
            <p:nvSpPr>
              <p:cNvPr id="27664" name="Text Box 19">
                <a:extLst>
                  <a:ext uri="{FF2B5EF4-FFF2-40B4-BE49-F238E27FC236}">
                    <a16:creationId xmlns:a16="http://schemas.microsoft.com/office/drawing/2014/main" id="{326F6481-EDD6-4A36-8FC2-5FF7901866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6" y="2220"/>
                <a:ext cx="92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600"/>
                  <a:t>IP datagram </a:t>
                </a:r>
              </a:p>
            </p:txBody>
          </p:sp>
          <p:sp>
            <p:nvSpPr>
              <p:cNvPr id="27665" name="Rectangle 20">
                <a:extLst>
                  <a:ext uri="{FF2B5EF4-FFF2-40B4-BE49-F238E27FC236}">
                    <a16:creationId xmlns:a16="http://schemas.microsoft.com/office/drawing/2014/main" id="{176FB120-7BD5-4B67-BD79-33C9AF936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" y="1983"/>
                <a:ext cx="559" cy="2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1800"/>
                  <a:t>Header</a:t>
                </a:r>
              </a:p>
            </p:txBody>
          </p:sp>
          <p:sp>
            <p:nvSpPr>
              <p:cNvPr id="27666" name="Rectangle 21">
                <a:extLst>
                  <a:ext uri="{FF2B5EF4-FFF2-40B4-BE49-F238E27FC236}">
                    <a16:creationId xmlns:a16="http://schemas.microsoft.com/office/drawing/2014/main" id="{CDFCC635-8152-4DE1-A800-33D6FEEC8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1979"/>
                <a:ext cx="649" cy="226"/>
              </a:xfrm>
              <a:prstGeom prst="rect">
                <a:avLst/>
              </a:prstGeom>
              <a:solidFill>
                <a:srgbClr val="B5F4F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1800"/>
                  <a:t>Payload</a:t>
                </a: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682FC8A-6B47-424B-A308-3A6686F04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IPsec Tunnel Mode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46F6234-519E-4739-A6C3-1DE712E43B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Entire IP datagram plus security fields treated as new payload of ‘outer’ IP datagram.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Original ‘inner’ IP datagram</a:t>
            </a:r>
            <a:r>
              <a:rPr lang="en-GB" altLang="en-US" sz="2000" i="1"/>
              <a:t> </a:t>
            </a:r>
            <a:r>
              <a:rPr lang="en-GB" altLang="en-US" sz="2000">
                <a:solidFill>
                  <a:schemeClr val="accent2"/>
                </a:solidFill>
              </a:rPr>
              <a:t>encapsulated</a:t>
            </a:r>
            <a:r>
              <a:rPr lang="en-GB" altLang="en-US" sz="2000">
                <a:solidFill>
                  <a:srgbClr val="003399"/>
                </a:solidFill>
              </a:rPr>
              <a:t> </a:t>
            </a:r>
            <a:r>
              <a:rPr lang="en-GB" altLang="en-US" sz="2000"/>
              <a:t>within ‘outer’ IP datagram.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IPsec processing performed at </a:t>
            </a:r>
            <a:r>
              <a:rPr lang="en-GB" altLang="en-US" sz="2400">
                <a:solidFill>
                  <a:schemeClr val="accent2"/>
                </a:solidFill>
              </a:rPr>
              <a:t>security gateways</a:t>
            </a:r>
            <a:r>
              <a:rPr lang="en-GB" altLang="en-US" sz="2400" i="1"/>
              <a:t> </a:t>
            </a:r>
            <a:r>
              <a:rPr lang="en-GB" altLang="en-US" sz="2400"/>
              <a:t>on behalf of endpoint hosts.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Gateway could be perimeter firewall or router.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Gateway-to-gateway but not end-to-end security.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Hosts need not be IPsec-aware.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Encrypted inner IP datagram, including original source and destination addresses, not visible to intermediate routers.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E130206-16BB-4CD0-85CB-A9994A485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5113"/>
            <a:ext cx="6696075" cy="792162"/>
          </a:xfrm>
        </p:spPr>
        <p:txBody>
          <a:bodyPr/>
          <a:lstStyle/>
          <a:p>
            <a:pPr eaLnBrk="1" hangingPunct="1"/>
            <a:r>
              <a:rPr lang="en-GB" altLang="en-US"/>
              <a:t>IPsec Tunnel Mode</a:t>
            </a:r>
          </a:p>
        </p:txBody>
      </p:sp>
      <p:sp>
        <p:nvSpPr>
          <p:cNvPr id="29699" name="tower">
            <a:extLst>
              <a:ext uri="{FF2B5EF4-FFF2-40B4-BE49-F238E27FC236}">
                <a16:creationId xmlns:a16="http://schemas.microsoft.com/office/drawing/2014/main" id="{296D7588-916C-4E7D-997C-7D0B1F3A056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42963" y="1701800"/>
            <a:ext cx="609600" cy="1047750"/>
          </a:xfrm>
          <a:custGeom>
            <a:avLst/>
            <a:gdLst>
              <a:gd name="T0" fmla="*/ 0 w 21600"/>
              <a:gd name="T1" fmla="*/ 5138777 h 21600"/>
              <a:gd name="T2" fmla="*/ 5307838 w 21600"/>
              <a:gd name="T3" fmla="*/ 0 h 21600"/>
              <a:gd name="T4" fmla="*/ 8602133 w 21600"/>
              <a:gd name="T5" fmla="*/ 0 h 21600"/>
              <a:gd name="T6" fmla="*/ 17204267 w 21600"/>
              <a:gd name="T7" fmla="*/ 0 h 21600"/>
              <a:gd name="T8" fmla="*/ 17204267 w 21600"/>
              <a:gd name="T9" fmla="*/ 27409189 h 21600"/>
              <a:gd name="T10" fmla="*/ 17204267 w 21600"/>
              <a:gd name="T11" fmla="*/ 45684374 h 21600"/>
              <a:gd name="T12" fmla="*/ 12079619 w 21600"/>
              <a:gd name="T13" fmla="*/ 50823151 h 21600"/>
              <a:gd name="T14" fmla="*/ 8418943 w 21600"/>
              <a:gd name="T15" fmla="*/ 50823151 h 21600"/>
              <a:gd name="T16" fmla="*/ 0 w 21600"/>
              <a:gd name="T17" fmla="*/ 50823151 h 21600"/>
              <a:gd name="T18" fmla="*/ 0 w 21600"/>
              <a:gd name="T19" fmla="*/ 2712450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0" name="Cloud">
            <a:extLst>
              <a:ext uri="{FF2B5EF4-FFF2-40B4-BE49-F238E27FC236}">
                <a16:creationId xmlns:a16="http://schemas.microsoft.com/office/drawing/2014/main" id="{C957923A-7D9B-4E35-9445-8AED130464C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563938" y="3502025"/>
            <a:ext cx="1981200" cy="1295400"/>
          </a:xfrm>
          <a:custGeom>
            <a:avLst/>
            <a:gdLst>
              <a:gd name="T0" fmla="*/ 6145 w 21600"/>
              <a:gd name="T1" fmla="*/ 647700 h 21600"/>
              <a:gd name="T2" fmla="*/ 990600 w 21600"/>
              <a:gd name="T3" fmla="*/ 1294021 h 21600"/>
              <a:gd name="T4" fmla="*/ 1979549 w 21600"/>
              <a:gd name="T5" fmla="*/ 647700 h 21600"/>
              <a:gd name="T6" fmla="*/ 990600 w 21600"/>
              <a:gd name="T7" fmla="*/ 740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GB" altLang="en-US" sz="1200">
              <a:latin typeface="Arial" panose="020B0604020202020204" pitchFamily="34" charset="0"/>
            </a:endParaRPr>
          </a:p>
          <a:p>
            <a:r>
              <a:rPr lang="en-GB" altLang="en-US" sz="2400">
                <a:latin typeface="Arial" panose="020B0604020202020204" pitchFamily="34" charset="0"/>
              </a:rPr>
              <a:t>network</a:t>
            </a:r>
          </a:p>
        </p:txBody>
      </p:sp>
      <p:sp>
        <p:nvSpPr>
          <p:cNvPr id="29701" name="tower">
            <a:extLst>
              <a:ext uri="{FF2B5EF4-FFF2-40B4-BE49-F238E27FC236}">
                <a16:creationId xmlns:a16="http://schemas.microsoft.com/office/drawing/2014/main" id="{122E76BF-9C7E-4815-BC49-B8AD952A2ED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699375" y="1701800"/>
            <a:ext cx="523875" cy="1047750"/>
          </a:xfrm>
          <a:custGeom>
            <a:avLst/>
            <a:gdLst>
              <a:gd name="T0" fmla="*/ 0 w 21600"/>
              <a:gd name="T1" fmla="*/ 5138777 h 21600"/>
              <a:gd name="T2" fmla="*/ 3919967 w 21600"/>
              <a:gd name="T3" fmla="*/ 0 h 21600"/>
              <a:gd name="T4" fmla="*/ 6352906 w 21600"/>
              <a:gd name="T5" fmla="*/ 0 h 21600"/>
              <a:gd name="T6" fmla="*/ 12705788 w 21600"/>
              <a:gd name="T7" fmla="*/ 0 h 21600"/>
              <a:gd name="T8" fmla="*/ 12705788 w 21600"/>
              <a:gd name="T9" fmla="*/ 27409189 h 21600"/>
              <a:gd name="T10" fmla="*/ 12705788 w 21600"/>
              <a:gd name="T11" fmla="*/ 45684374 h 21600"/>
              <a:gd name="T12" fmla="*/ 8921106 w 21600"/>
              <a:gd name="T13" fmla="*/ 50823151 h 21600"/>
              <a:gd name="T14" fmla="*/ 6217596 w 21600"/>
              <a:gd name="T15" fmla="*/ 50823151 h 21600"/>
              <a:gd name="T16" fmla="*/ 0 w 21600"/>
              <a:gd name="T17" fmla="*/ 50823151 h 21600"/>
              <a:gd name="T18" fmla="*/ 0 w 21600"/>
              <a:gd name="T19" fmla="*/ 2712450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modem">
            <a:extLst>
              <a:ext uri="{FF2B5EF4-FFF2-40B4-BE49-F238E27FC236}">
                <a16:creationId xmlns:a16="http://schemas.microsoft.com/office/drawing/2014/main" id="{B0B875CB-850E-4795-8DA8-74C96ECD2C2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04825" y="4005263"/>
            <a:ext cx="1285875" cy="228600"/>
          </a:xfrm>
          <a:custGeom>
            <a:avLst/>
            <a:gdLst>
              <a:gd name="T0" fmla="*/ 0 w 21600"/>
              <a:gd name="T1" fmla="*/ 577056 h 21600"/>
              <a:gd name="T2" fmla="*/ 10422791 w 21600"/>
              <a:gd name="T3" fmla="*/ 0 h 21600"/>
              <a:gd name="T4" fmla="*/ 66006464 w 21600"/>
              <a:gd name="T5" fmla="*/ 0 h 21600"/>
              <a:gd name="T6" fmla="*/ 76549746 w 21600"/>
              <a:gd name="T7" fmla="*/ 577056 h 21600"/>
              <a:gd name="T8" fmla="*/ 76549746 w 21600"/>
              <a:gd name="T9" fmla="*/ 2419350 h 21600"/>
              <a:gd name="T10" fmla="*/ 0 w 21600"/>
              <a:gd name="T11" fmla="*/ 2419350 h 21600"/>
              <a:gd name="T12" fmla="*/ 38274903 w 21600"/>
              <a:gd name="T13" fmla="*/ 0 h 21600"/>
              <a:gd name="T14" fmla="*/ 38274903 w 21600"/>
              <a:gd name="T15" fmla="*/ 2419350 h 21600"/>
              <a:gd name="T16" fmla="*/ 0 w 21600"/>
              <a:gd name="T17" fmla="*/ 1498208 h 21600"/>
              <a:gd name="T18" fmla="*/ 76549746 w 21600"/>
              <a:gd name="T19" fmla="*/ 1498208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F8F7D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modem">
            <a:extLst>
              <a:ext uri="{FF2B5EF4-FFF2-40B4-BE49-F238E27FC236}">
                <a16:creationId xmlns:a16="http://schemas.microsoft.com/office/drawing/2014/main" id="{3DFD4898-2D61-4462-ADF6-79B2AA82946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318375" y="4005263"/>
            <a:ext cx="1285875" cy="228600"/>
          </a:xfrm>
          <a:custGeom>
            <a:avLst/>
            <a:gdLst>
              <a:gd name="T0" fmla="*/ 0 w 21600"/>
              <a:gd name="T1" fmla="*/ 577056 h 21600"/>
              <a:gd name="T2" fmla="*/ 10422791 w 21600"/>
              <a:gd name="T3" fmla="*/ 0 h 21600"/>
              <a:gd name="T4" fmla="*/ 66006464 w 21600"/>
              <a:gd name="T5" fmla="*/ 0 h 21600"/>
              <a:gd name="T6" fmla="*/ 76549746 w 21600"/>
              <a:gd name="T7" fmla="*/ 577056 h 21600"/>
              <a:gd name="T8" fmla="*/ 76549746 w 21600"/>
              <a:gd name="T9" fmla="*/ 2419350 h 21600"/>
              <a:gd name="T10" fmla="*/ 0 w 21600"/>
              <a:gd name="T11" fmla="*/ 2419350 h 21600"/>
              <a:gd name="T12" fmla="*/ 38274903 w 21600"/>
              <a:gd name="T13" fmla="*/ 0 h 21600"/>
              <a:gd name="T14" fmla="*/ 38274903 w 21600"/>
              <a:gd name="T15" fmla="*/ 2419350 h 21600"/>
              <a:gd name="T16" fmla="*/ 0 w 21600"/>
              <a:gd name="T17" fmla="*/ 1498208 h 21600"/>
              <a:gd name="T18" fmla="*/ 76549746 w 21600"/>
              <a:gd name="T19" fmla="*/ 1498208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D4EABE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9704" name="Group 8">
            <a:extLst>
              <a:ext uri="{FF2B5EF4-FFF2-40B4-BE49-F238E27FC236}">
                <a16:creationId xmlns:a16="http://schemas.microsoft.com/office/drawing/2014/main" id="{789301FC-9925-400F-B11A-7C055D16E877}"/>
              </a:ext>
            </a:extLst>
          </p:cNvPr>
          <p:cNvGrpSpPr>
            <a:grpSpLocks/>
          </p:cNvGrpSpPr>
          <p:nvPr/>
        </p:nvGrpSpPr>
        <p:grpSpPr bwMode="auto">
          <a:xfrm>
            <a:off x="1223963" y="2852738"/>
            <a:ext cx="1917700" cy="963612"/>
            <a:chOff x="810" y="1979"/>
            <a:chExt cx="1208" cy="607"/>
          </a:xfrm>
        </p:grpSpPr>
        <p:sp>
          <p:nvSpPr>
            <p:cNvPr id="29721" name="Text Box 9">
              <a:extLst>
                <a:ext uri="{FF2B5EF4-FFF2-40B4-BE49-F238E27FC236}">
                  <a16:creationId xmlns:a16="http://schemas.microsoft.com/office/drawing/2014/main" id="{D8FF6159-0E15-4557-B67E-FC9D39E36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" y="2220"/>
              <a:ext cx="92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600"/>
                <a:t>Inner IP datagram </a:t>
              </a:r>
            </a:p>
          </p:txBody>
        </p:sp>
        <p:sp>
          <p:nvSpPr>
            <p:cNvPr id="29722" name="Rectangle 10">
              <a:extLst>
                <a:ext uri="{FF2B5EF4-FFF2-40B4-BE49-F238E27FC236}">
                  <a16:creationId xmlns:a16="http://schemas.microsoft.com/office/drawing/2014/main" id="{8D1EB4EF-2333-4BA1-9583-67AAFD5B6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" y="1983"/>
              <a:ext cx="559" cy="22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Header</a:t>
              </a:r>
            </a:p>
          </p:txBody>
        </p:sp>
        <p:sp>
          <p:nvSpPr>
            <p:cNvPr id="29723" name="Rectangle 11">
              <a:extLst>
                <a:ext uri="{FF2B5EF4-FFF2-40B4-BE49-F238E27FC236}">
                  <a16:creationId xmlns:a16="http://schemas.microsoft.com/office/drawing/2014/main" id="{E3B820B9-EA8D-4B3A-8B58-BD33A0161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1979"/>
              <a:ext cx="649" cy="2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Payload</a:t>
              </a:r>
            </a:p>
          </p:txBody>
        </p:sp>
      </p:grpSp>
      <p:cxnSp>
        <p:nvCxnSpPr>
          <p:cNvPr id="29705" name="AutoShape 12">
            <a:extLst>
              <a:ext uri="{FF2B5EF4-FFF2-40B4-BE49-F238E27FC236}">
                <a16:creationId xmlns:a16="http://schemas.microsoft.com/office/drawing/2014/main" id="{2E791A42-24BE-4537-9AEF-8DE2A3928EA3}"/>
              </a:ext>
            </a:extLst>
          </p:cNvPr>
          <p:cNvCxnSpPr>
            <a:cxnSpLocks noChangeShapeType="1"/>
            <a:stCxn id="29699" idx="7"/>
            <a:endCxn id="29702" idx="6"/>
          </p:cNvCxnSpPr>
          <p:nvPr/>
        </p:nvCxnSpPr>
        <p:spPr bwMode="auto">
          <a:xfrm>
            <a:off x="1141413" y="2749550"/>
            <a:ext cx="6350" cy="1255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AutoShape 13">
            <a:extLst>
              <a:ext uri="{FF2B5EF4-FFF2-40B4-BE49-F238E27FC236}">
                <a16:creationId xmlns:a16="http://schemas.microsoft.com/office/drawing/2014/main" id="{EEF899A3-6190-4044-B554-E281F17F98A1}"/>
              </a:ext>
            </a:extLst>
          </p:cNvPr>
          <p:cNvCxnSpPr>
            <a:cxnSpLocks noChangeShapeType="1"/>
            <a:stCxn id="29702" idx="9"/>
            <a:endCxn id="29700" idx="0"/>
          </p:cNvCxnSpPr>
          <p:nvPr/>
        </p:nvCxnSpPr>
        <p:spPr bwMode="auto">
          <a:xfrm>
            <a:off x="1790700" y="4146550"/>
            <a:ext cx="1779588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AutoShape 14">
            <a:extLst>
              <a:ext uri="{FF2B5EF4-FFF2-40B4-BE49-F238E27FC236}">
                <a16:creationId xmlns:a16="http://schemas.microsoft.com/office/drawing/2014/main" id="{620A18FA-A092-4CD5-B13D-5F367DE7672E}"/>
              </a:ext>
            </a:extLst>
          </p:cNvPr>
          <p:cNvCxnSpPr>
            <a:cxnSpLocks noChangeShapeType="1"/>
            <a:stCxn id="29700" idx="2"/>
            <a:endCxn id="29703" idx="8"/>
          </p:cNvCxnSpPr>
          <p:nvPr/>
        </p:nvCxnSpPr>
        <p:spPr bwMode="auto">
          <a:xfrm flipV="1">
            <a:off x="5543550" y="4146550"/>
            <a:ext cx="177482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AutoShape 15">
            <a:extLst>
              <a:ext uri="{FF2B5EF4-FFF2-40B4-BE49-F238E27FC236}">
                <a16:creationId xmlns:a16="http://schemas.microsoft.com/office/drawing/2014/main" id="{F3489DAE-617C-4E1E-A98B-8309F53D5202}"/>
              </a:ext>
            </a:extLst>
          </p:cNvPr>
          <p:cNvCxnSpPr>
            <a:cxnSpLocks noChangeShapeType="1"/>
            <a:stCxn id="29703" idx="6"/>
            <a:endCxn id="29701" idx="7"/>
          </p:cNvCxnSpPr>
          <p:nvPr/>
        </p:nvCxnSpPr>
        <p:spPr bwMode="auto">
          <a:xfrm flipH="1" flipV="1">
            <a:off x="7954963" y="2749550"/>
            <a:ext cx="6350" cy="1255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709" name="Group 16">
            <a:extLst>
              <a:ext uri="{FF2B5EF4-FFF2-40B4-BE49-F238E27FC236}">
                <a16:creationId xmlns:a16="http://schemas.microsoft.com/office/drawing/2014/main" id="{D28D876A-5BB8-458C-9D7F-219158AEBD71}"/>
              </a:ext>
            </a:extLst>
          </p:cNvPr>
          <p:cNvGrpSpPr>
            <a:grpSpLocks/>
          </p:cNvGrpSpPr>
          <p:nvPr/>
        </p:nvGrpSpPr>
        <p:grpSpPr bwMode="auto">
          <a:xfrm>
            <a:off x="5930900" y="2852738"/>
            <a:ext cx="1917700" cy="963612"/>
            <a:chOff x="810" y="1979"/>
            <a:chExt cx="1208" cy="607"/>
          </a:xfrm>
        </p:grpSpPr>
        <p:sp>
          <p:nvSpPr>
            <p:cNvPr id="29718" name="Text Box 17">
              <a:extLst>
                <a:ext uri="{FF2B5EF4-FFF2-40B4-BE49-F238E27FC236}">
                  <a16:creationId xmlns:a16="http://schemas.microsoft.com/office/drawing/2014/main" id="{1075E56F-1453-45E1-9603-B9D2D9D93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" y="2220"/>
              <a:ext cx="92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600"/>
                <a:t>Inner IP datagram </a:t>
              </a:r>
            </a:p>
          </p:txBody>
        </p:sp>
        <p:sp>
          <p:nvSpPr>
            <p:cNvPr id="29719" name="Rectangle 18">
              <a:extLst>
                <a:ext uri="{FF2B5EF4-FFF2-40B4-BE49-F238E27FC236}">
                  <a16:creationId xmlns:a16="http://schemas.microsoft.com/office/drawing/2014/main" id="{AEFC7581-B739-4C98-A6AD-B6F8198EF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" y="1983"/>
              <a:ext cx="559" cy="22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Header</a:t>
              </a:r>
            </a:p>
          </p:txBody>
        </p:sp>
        <p:sp>
          <p:nvSpPr>
            <p:cNvPr id="29720" name="Rectangle 19">
              <a:extLst>
                <a:ext uri="{FF2B5EF4-FFF2-40B4-BE49-F238E27FC236}">
                  <a16:creationId xmlns:a16="http://schemas.microsoft.com/office/drawing/2014/main" id="{C42B36F5-99F2-4E87-B6A7-C61E20ED9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1979"/>
              <a:ext cx="649" cy="2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Payload</a:t>
              </a:r>
            </a:p>
          </p:txBody>
        </p:sp>
      </p:grpSp>
      <p:grpSp>
        <p:nvGrpSpPr>
          <p:cNvPr id="29710" name="Group 20">
            <a:extLst>
              <a:ext uri="{FF2B5EF4-FFF2-40B4-BE49-F238E27FC236}">
                <a16:creationId xmlns:a16="http://schemas.microsoft.com/office/drawing/2014/main" id="{10F55E33-4DF5-4242-AA62-CF9037F85A21}"/>
              </a:ext>
            </a:extLst>
          </p:cNvPr>
          <p:cNvGrpSpPr>
            <a:grpSpLocks/>
          </p:cNvGrpSpPr>
          <p:nvPr/>
        </p:nvGrpSpPr>
        <p:grpSpPr bwMode="auto">
          <a:xfrm>
            <a:off x="698500" y="4365625"/>
            <a:ext cx="2759075" cy="503238"/>
            <a:chOff x="385" y="2750"/>
            <a:chExt cx="1738" cy="317"/>
          </a:xfrm>
        </p:grpSpPr>
        <p:sp>
          <p:nvSpPr>
            <p:cNvPr id="29715" name="Rectangle 21">
              <a:extLst>
                <a:ext uri="{FF2B5EF4-FFF2-40B4-BE49-F238E27FC236}">
                  <a16:creationId xmlns:a16="http://schemas.microsoft.com/office/drawing/2014/main" id="{1CE75F86-8402-4414-B648-79E186FE4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750"/>
              <a:ext cx="649" cy="317"/>
            </a:xfrm>
            <a:prstGeom prst="rect">
              <a:avLst/>
            </a:prstGeom>
            <a:solidFill>
              <a:srgbClr val="B5F4F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Payload</a:t>
              </a:r>
            </a:p>
          </p:txBody>
        </p:sp>
        <p:sp>
          <p:nvSpPr>
            <p:cNvPr id="29716" name="Rectangle 22">
              <a:extLst>
                <a:ext uri="{FF2B5EF4-FFF2-40B4-BE49-F238E27FC236}">
                  <a16:creationId xmlns:a16="http://schemas.microsoft.com/office/drawing/2014/main" id="{5B7F27C5-F97C-4CA7-BC7B-1B76CCE38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750"/>
              <a:ext cx="545" cy="31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Outer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Header</a:t>
              </a:r>
            </a:p>
          </p:txBody>
        </p:sp>
        <p:sp>
          <p:nvSpPr>
            <p:cNvPr id="29717" name="Rectangle 23">
              <a:extLst>
                <a:ext uri="{FF2B5EF4-FFF2-40B4-BE49-F238E27FC236}">
                  <a16:creationId xmlns:a16="http://schemas.microsoft.com/office/drawing/2014/main" id="{2ED7EB88-BD38-4F33-A6F5-78A3DDB9B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750"/>
              <a:ext cx="545" cy="317"/>
            </a:xfrm>
            <a:prstGeom prst="rect">
              <a:avLst/>
            </a:prstGeom>
            <a:solidFill>
              <a:srgbClr val="B5F4F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Header</a:t>
              </a:r>
            </a:p>
          </p:txBody>
        </p:sp>
      </p:grpSp>
      <p:grpSp>
        <p:nvGrpSpPr>
          <p:cNvPr id="29711" name="Group 24">
            <a:extLst>
              <a:ext uri="{FF2B5EF4-FFF2-40B4-BE49-F238E27FC236}">
                <a16:creationId xmlns:a16="http://schemas.microsoft.com/office/drawing/2014/main" id="{3C3004CF-1360-48E3-8F37-ECB08B9B9636}"/>
              </a:ext>
            </a:extLst>
          </p:cNvPr>
          <p:cNvGrpSpPr>
            <a:grpSpLocks/>
          </p:cNvGrpSpPr>
          <p:nvPr/>
        </p:nvGrpSpPr>
        <p:grpSpPr bwMode="auto">
          <a:xfrm>
            <a:off x="5665788" y="4365625"/>
            <a:ext cx="2759075" cy="503238"/>
            <a:chOff x="385" y="2750"/>
            <a:chExt cx="1738" cy="317"/>
          </a:xfrm>
        </p:grpSpPr>
        <p:sp>
          <p:nvSpPr>
            <p:cNvPr id="29712" name="Rectangle 25">
              <a:extLst>
                <a:ext uri="{FF2B5EF4-FFF2-40B4-BE49-F238E27FC236}">
                  <a16:creationId xmlns:a16="http://schemas.microsoft.com/office/drawing/2014/main" id="{89AE1450-137C-4944-9ABA-A767E670D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750"/>
              <a:ext cx="649" cy="317"/>
            </a:xfrm>
            <a:prstGeom prst="rect">
              <a:avLst/>
            </a:prstGeom>
            <a:solidFill>
              <a:srgbClr val="B5F4F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Payload</a:t>
              </a:r>
            </a:p>
          </p:txBody>
        </p:sp>
        <p:sp>
          <p:nvSpPr>
            <p:cNvPr id="29713" name="Rectangle 26">
              <a:extLst>
                <a:ext uri="{FF2B5EF4-FFF2-40B4-BE49-F238E27FC236}">
                  <a16:creationId xmlns:a16="http://schemas.microsoft.com/office/drawing/2014/main" id="{42699553-14EF-4AB8-A4D3-BF76AB473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750"/>
              <a:ext cx="545" cy="31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Outer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Header</a:t>
              </a:r>
            </a:p>
          </p:txBody>
        </p:sp>
        <p:sp>
          <p:nvSpPr>
            <p:cNvPr id="29714" name="Rectangle 27">
              <a:extLst>
                <a:ext uri="{FF2B5EF4-FFF2-40B4-BE49-F238E27FC236}">
                  <a16:creationId xmlns:a16="http://schemas.microsoft.com/office/drawing/2014/main" id="{DBFF423D-FF25-4B60-B308-E6537C995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750"/>
              <a:ext cx="545" cy="317"/>
            </a:xfrm>
            <a:prstGeom prst="rect">
              <a:avLst/>
            </a:prstGeom>
            <a:solidFill>
              <a:srgbClr val="B5F4F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Header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0189749-51E0-4551-B984-EEC23A639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IPsec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70708A0-B05A-4F42-9806-407E04052C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Authentication and/or confidentiality services for data:</a:t>
            </a:r>
          </a:p>
          <a:p>
            <a:pPr lvl="1" eaLnBrk="1" hangingPunct="1"/>
            <a:r>
              <a:rPr lang="en-GB" altLang="en-US" sz="2000"/>
              <a:t>AH protocol [RFC 4302]</a:t>
            </a:r>
          </a:p>
          <a:p>
            <a:pPr lvl="1" eaLnBrk="1" hangingPunct="1"/>
            <a:r>
              <a:rPr lang="en-GB" altLang="en-US" sz="2000"/>
              <a:t>ESP protocol [RFC 4303 ]</a:t>
            </a:r>
          </a:p>
          <a:p>
            <a:pPr eaLnBrk="1" hangingPunct="1"/>
            <a:r>
              <a:rPr lang="en-GB" altLang="en-US" sz="2400">
                <a:solidFill>
                  <a:schemeClr val="accent2"/>
                </a:solidFill>
              </a:rPr>
              <a:t>Use of AH being deprecated in favour of ESP.</a:t>
            </a:r>
          </a:p>
          <a:p>
            <a:pPr lvl="1" eaLnBrk="1" hangingPunct="1"/>
            <a:r>
              <a:rPr lang="en-GB" altLang="en-US" sz="2000">
                <a:solidFill>
                  <a:schemeClr val="accent2"/>
                </a:solidFill>
              </a:rPr>
              <a:t>Political reasons for introducing an authentication-only protocol in the 1990s have faded.</a:t>
            </a:r>
          </a:p>
          <a:p>
            <a:pPr eaLnBrk="1" hangingPunct="1"/>
            <a:r>
              <a:rPr lang="en-GB" altLang="en-US" sz="2400"/>
              <a:t>(Too?) flexible set of key establishment methods (covered later in the course): IKE, IKEv2.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30CC020-32C1-4AE5-9AA3-4D746ACDF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AH Protocol [RFC 4302]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D1551C4-9FC8-458E-B23D-F4BFE4AAA6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847013" cy="4535487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AH = Authentication Header</a:t>
            </a:r>
            <a:r>
              <a:rPr lang="en-GB" altLang="en-US" sz="2400"/>
              <a:t>: provides connectionless data integrity and data origin authentication.</a:t>
            </a:r>
          </a:p>
          <a:p>
            <a:pPr lvl="1" eaLnBrk="1" hangingPunct="1">
              <a:lnSpc>
                <a:spcPct val="95000"/>
              </a:lnSpc>
            </a:pPr>
            <a:r>
              <a:rPr lang="en-GB" altLang="en-US" sz="2000"/>
              <a:t>Authenticates whole payload and most of header.</a:t>
            </a:r>
          </a:p>
          <a:p>
            <a:pPr eaLnBrk="1" hangingPunct="1">
              <a:lnSpc>
                <a:spcPct val="95000"/>
              </a:lnSpc>
            </a:pPr>
            <a:r>
              <a:rPr lang="en-GB" altLang="en-US" sz="2400"/>
              <a:t>Prevents IP address spoofing: source IP address is authenticated.</a:t>
            </a:r>
          </a:p>
          <a:p>
            <a:pPr eaLnBrk="1" hangingPunct="1">
              <a:lnSpc>
                <a:spcPct val="95000"/>
              </a:lnSpc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Creates stateful channel using sequence numbers. Heresy!</a:t>
            </a:r>
          </a:p>
          <a:p>
            <a:pPr eaLnBrk="1" hangingPunct="1">
              <a:lnSpc>
                <a:spcPct val="95000"/>
              </a:lnSpc>
            </a:pPr>
            <a:r>
              <a:rPr lang="en-GB" altLang="en-US" sz="2400"/>
              <a:t>Prevents replay of old datagrams: AH sequence number is authenticated.</a:t>
            </a:r>
          </a:p>
          <a:p>
            <a:pPr eaLnBrk="1" hangingPunct="1">
              <a:lnSpc>
                <a:spcPct val="95000"/>
              </a:lnSpc>
            </a:pPr>
            <a:r>
              <a:rPr lang="en-GB" altLang="en-US" sz="2400"/>
              <a:t>Uses MAC and secret key shared between endpoints.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1D8BB78-2825-4146-A21D-3F502844B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ESP Protocol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66B1EBA-CE74-4193-A50F-E6937F57E9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918450" cy="4535487"/>
          </a:xfrm>
        </p:spPr>
        <p:txBody>
          <a:bodyPr/>
          <a:lstStyle/>
          <a:p>
            <a:pPr eaLnBrk="1" hangingPunct="1"/>
            <a:r>
              <a:rPr lang="en-GB" altLang="en-US" sz="2400"/>
              <a:t>Encapsulating Security Payload [RFC 4303].</a:t>
            </a:r>
          </a:p>
          <a:p>
            <a:pPr eaLnBrk="1" hangingPunct="1"/>
            <a:r>
              <a:rPr lang="en-GB" altLang="en-US" sz="2400"/>
              <a:t>Provides one or both of: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en-US" sz="2000"/>
              <a:t>Confidentiality for payload/inner datagram; sequence number not protected by encryption.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en-US" sz="2000"/>
              <a:t>Authentication of payload/inner datagram, but not of outer IP header.</a:t>
            </a:r>
          </a:p>
          <a:p>
            <a:pPr eaLnBrk="1" hangingPunct="1"/>
            <a:r>
              <a:rPr lang="en-GB" altLang="en-US" sz="2400"/>
              <a:t>Traffic-flow confidentiality in tunnel mode.</a:t>
            </a:r>
          </a:p>
          <a:p>
            <a:pPr eaLnBrk="1" hangingPunct="1"/>
            <a:r>
              <a:rPr lang="en-GB" altLang="en-US" sz="2400"/>
              <a:t>Symmetric encryption and MACs based on secret keys shared between endpoints.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BF05E15-6878-403E-B7FA-DD4543FCD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ESP Headers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C38AC15-5097-45A4-B7C8-FD3728DB8E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ESP specifies header and trailer to be added to IP datagrams.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Header fields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SPI (Security Parameters Index): identifies which algorithms and keys are to be used for IPsec processing (more later).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Sequence number.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Trailer fields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Any padding needed for encryption algorithm (may also help disguise payload length).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Padding length.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Authentication data (if any), i.e. the MAC value.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E843E8B-D352-4499-A8F5-AD06D35EC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Agenda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57A8EB8-16C0-4E57-8693-8689E2327C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Threat model</a:t>
            </a:r>
          </a:p>
          <a:p>
            <a:pPr eaLnBrk="1" hangingPunct="1"/>
            <a:r>
              <a:rPr lang="en-GB" altLang="en-US" sz="2400"/>
              <a:t>Secure tunnels</a:t>
            </a:r>
          </a:p>
          <a:p>
            <a:pPr eaLnBrk="1" hangingPunct="1"/>
            <a:r>
              <a:rPr lang="en-GB" altLang="en-US" sz="2400"/>
              <a:t>Protocol design principles</a:t>
            </a:r>
          </a:p>
          <a:p>
            <a:pPr eaLnBrk="1" hangingPunct="1"/>
            <a:r>
              <a:rPr lang="en-GB" altLang="en-US" sz="2400"/>
              <a:t>IPsec</a:t>
            </a:r>
          </a:p>
          <a:p>
            <a:pPr eaLnBrk="1" hangingPunct="1"/>
            <a:r>
              <a:rPr lang="en-GB" altLang="en-US" sz="2400"/>
              <a:t>SSL/TLS</a:t>
            </a:r>
          </a:p>
          <a:p>
            <a:pPr eaLnBrk="1" hangingPunct="1"/>
            <a:r>
              <a:rPr lang="en-GB" altLang="en-US" sz="2400"/>
              <a:t>EAP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FFB8CC0-1EDA-45E2-9908-BA3FEDDF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ESP  Header (RFC 2406)</a:t>
            </a:r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F9B43601-D426-4391-97F2-ABB75495BA25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557338"/>
            <a:ext cx="6335712" cy="4032250"/>
            <a:chOff x="839" y="1072"/>
            <a:chExt cx="3991" cy="2540"/>
          </a:xfrm>
        </p:grpSpPr>
        <p:sp>
          <p:nvSpPr>
            <p:cNvPr id="34820" name="Rectangle 4">
              <a:extLst>
                <a:ext uri="{FF2B5EF4-FFF2-40B4-BE49-F238E27FC236}">
                  <a16:creationId xmlns:a16="http://schemas.microsoft.com/office/drawing/2014/main" id="{DE5AF157-F1A7-4948-A54E-41104D497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659"/>
              <a:ext cx="1996" cy="317"/>
            </a:xfrm>
            <a:prstGeom prst="rect">
              <a:avLst/>
            </a:prstGeom>
            <a:solidFill>
              <a:srgbClr val="FDFA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34821" name="Rectangle 5">
              <a:extLst>
                <a:ext uri="{FF2B5EF4-FFF2-40B4-BE49-F238E27FC236}">
                  <a16:creationId xmlns:a16="http://schemas.microsoft.com/office/drawing/2014/main" id="{1B7093F4-5C44-48C0-A53C-1804D5121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975"/>
              <a:ext cx="3991" cy="637"/>
            </a:xfrm>
            <a:prstGeom prst="rect">
              <a:avLst/>
            </a:prstGeom>
            <a:solidFill>
              <a:srgbClr val="B5F4F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Authentication Data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(variable number of 32-bit words)</a:t>
              </a:r>
            </a:p>
          </p:txBody>
        </p:sp>
        <p:sp>
          <p:nvSpPr>
            <p:cNvPr id="34822" name="Rectangle 6">
              <a:extLst>
                <a:ext uri="{FF2B5EF4-FFF2-40B4-BE49-F238E27FC236}">
                  <a16:creationId xmlns:a16="http://schemas.microsoft.com/office/drawing/2014/main" id="{DA4BA4E2-064A-48A0-AB57-B16ADB815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072"/>
              <a:ext cx="3991" cy="31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Security Parameters Index (SPI)</a:t>
              </a:r>
            </a:p>
          </p:txBody>
        </p:sp>
        <p:sp>
          <p:nvSpPr>
            <p:cNvPr id="34823" name="Rectangle 7">
              <a:extLst>
                <a:ext uri="{FF2B5EF4-FFF2-40B4-BE49-F238E27FC236}">
                  <a16:creationId xmlns:a16="http://schemas.microsoft.com/office/drawing/2014/main" id="{BBAF5130-C1E8-4D52-88E2-A667172D7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390"/>
              <a:ext cx="3991" cy="31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Sequence Number</a:t>
              </a:r>
            </a:p>
          </p:txBody>
        </p:sp>
        <p:sp>
          <p:nvSpPr>
            <p:cNvPr id="34824" name="Rectangle 8">
              <a:extLst>
                <a:ext uri="{FF2B5EF4-FFF2-40B4-BE49-F238E27FC236}">
                  <a16:creationId xmlns:a16="http://schemas.microsoft.com/office/drawing/2014/main" id="{09BAB6F0-34C9-4CF3-AE43-0692A690C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707"/>
              <a:ext cx="3991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Payload data (variable)</a:t>
              </a:r>
            </a:p>
          </p:txBody>
        </p:sp>
        <p:sp>
          <p:nvSpPr>
            <p:cNvPr id="34825" name="Rectangle 9">
              <a:extLst>
                <a:ext uri="{FF2B5EF4-FFF2-40B4-BE49-F238E27FC236}">
                  <a16:creationId xmlns:a16="http://schemas.microsoft.com/office/drawing/2014/main" id="{3312758F-C07B-4C24-9305-036B224F8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2342"/>
              <a:ext cx="2994" cy="318"/>
            </a:xfrm>
            <a:prstGeom prst="rect">
              <a:avLst/>
            </a:prstGeom>
            <a:solidFill>
              <a:srgbClr val="FDFA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Padding (0 – 255 bytes)</a:t>
              </a:r>
            </a:p>
          </p:txBody>
        </p:sp>
        <p:sp>
          <p:nvSpPr>
            <p:cNvPr id="34826" name="Line 10">
              <a:extLst>
                <a:ext uri="{FF2B5EF4-FFF2-40B4-BE49-F238E27FC236}">
                  <a16:creationId xmlns:a16="http://schemas.microsoft.com/office/drawing/2014/main" id="{BA141DA0-0495-4EE3-9D14-DD55370E4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1072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Line 11">
              <a:extLst>
                <a:ext uri="{FF2B5EF4-FFF2-40B4-BE49-F238E27FC236}">
                  <a16:creationId xmlns:a16="http://schemas.microsoft.com/office/drawing/2014/main" id="{02450EC2-533A-4655-B36D-7D156CC15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1072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Line 12">
              <a:extLst>
                <a:ext uri="{FF2B5EF4-FFF2-40B4-BE49-F238E27FC236}">
                  <a16:creationId xmlns:a16="http://schemas.microsoft.com/office/drawing/2014/main" id="{1ECA35EB-4C68-4389-9DCD-EB32C7495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2342"/>
              <a:ext cx="2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Line 13">
              <a:extLst>
                <a:ext uri="{FF2B5EF4-FFF2-40B4-BE49-F238E27FC236}">
                  <a16:creationId xmlns:a16="http://schemas.microsoft.com/office/drawing/2014/main" id="{142310E3-744E-45A3-9C6B-7FDC90F0F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23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0" name="Line 14">
              <a:extLst>
                <a:ext uri="{FF2B5EF4-FFF2-40B4-BE49-F238E27FC236}">
                  <a16:creationId xmlns:a16="http://schemas.microsoft.com/office/drawing/2014/main" id="{3DE7379C-A676-4322-8F4F-4F792DABB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660"/>
              <a:ext cx="9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Rectangle 15">
              <a:extLst>
                <a:ext uri="{FF2B5EF4-FFF2-40B4-BE49-F238E27FC236}">
                  <a16:creationId xmlns:a16="http://schemas.microsoft.com/office/drawing/2014/main" id="{1B04E754-56A2-44DA-A8AA-17C2DD228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658"/>
              <a:ext cx="997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Length</a:t>
              </a:r>
            </a:p>
          </p:txBody>
        </p:sp>
        <p:sp>
          <p:nvSpPr>
            <p:cNvPr id="34832" name="Rectangle 16">
              <a:extLst>
                <a:ext uri="{FF2B5EF4-FFF2-40B4-BE49-F238E27FC236}">
                  <a16:creationId xmlns:a16="http://schemas.microsoft.com/office/drawing/2014/main" id="{E7C58C78-0E72-4138-9A5B-721894E80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658"/>
              <a:ext cx="997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Next header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FC0AFCF-5375-4AED-8652-0C533695E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Scope of Computations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BA5F4E2-1356-4BAF-8AD5-22C11A227A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GB" altLang="en-US" sz="2400"/>
              <a:t>Integrity service: integrity computation encompasses the SPI, Sequence Number, Payload Data, and the ESP trailer (explicit and implicit).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Implicit ESP trailer data</a:t>
            </a:r>
            <a:r>
              <a:rPr lang="en-GB" altLang="en-US" sz="2400"/>
              <a:t> (not transmitted) included in the integrity computation.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GB" altLang="en-US" sz="2400"/>
              <a:t>Confidentiality service: ciphertext consists of Payload Data (except for any cryptographic synchronization data that may be included) and (explicit) ESP trailer.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GB" altLang="en-US" sz="2400"/>
              <a:t>Payload Data may have substructure: e.g. encryption algorithms using an Initialization Vector (IV) may prefix the Payload Data with the IV (more later).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0989BE-A20B-4F7A-A10A-1E8A4FD35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7200" y="336550"/>
            <a:ext cx="7416800" cy="865188"/>
          </a:xfrm>
        </p:spPr>
        <p:txBody>
          <a:bodyPr/>
          <a:lstStyle/>
          <a:p>
            <a:pPr eaLnBrk="1" hangingPunct="1"/>
            <a:r>
              <a:rPr lang="en-GB" altLang="en-US" sz="3600" dirty="0"/>
              <a:t>ESP Protocol – Transport &amp; Tunnel</a:t>
            </a:r>
          </a:p>
        </p:txBody>
      </p:sp>
      <p:grpSp>
        <p:nvGrpSpPr>
          <p:cNvPr id="36867" name="Group 3">
            <a:extLst>
              <a:ext uri="{FF2B5EF4-FFF2-40B4-BE49-F238E27FC236}">
                <a16:creationId xmlns:a16="http://schemas.microsoft.com/office/drawing/2014/main" id="{6338F3D7-D529-4937-94DA-165B39F31C1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412875"/>
            <a:ext cx="8610600" cy="2259013"/>
            <a:chOff x="144" y="965"/>
            <a:chExt cx="5424" cy="1423"/>
          </a:xfrm>
        </p:grpSpPr>
        <p:sp>
          <p:nvSpPr>
            <p:cNvPr id="36880" name="Rectangle 4">
              <a:extLst>
                <a:ext uri="{FF2B5EF4-FFF2-40B4-BE49-F238E27FC236}">
                  <a16:creationId xmlns:a16="http://schemas.microsoft.com/office/drawing/2014/main" id="{72C673B3-B955-4C74-869B-F0FBBAF0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332"/>
              <a:ext cx="864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ESP hdr</a:t>
              </a: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200"/>
                <a:t>SPI, seqno</a:t>
              </a:r>
            </a:p>
          </p:txBody>
        </p:sp>
        <p:sp>
          <p:nvSpPr>
            <p:cNvPr id="36881" name="Rectangle 5">
              <a:extLst>
                <a:ext uri="{FF2B5EF4-FFF2-40B4-BE49-F238E27FC236}">
                  <a16:creationId xmlns:a16="http://schemas.microsoft.com/office/drawing/2014/main" id="{F4812729-EE38-4B50-9CBF-5727A6D13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332"/>
              <a:ext cx="2112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Payload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(eg TCP, UDP, ICMP)</a:t>
              </a:r>
            </a:p>
          </p:txBody>
        </p:sp>
        <p:sp>
          <p:nvSpPr>
            <p:cNvPr id="36882" name="Line 6">
              <a:extLst>
                <a:ext uri="{FF2B5EF4-FFF2-40B4-BE49-F238E27FC236}">
                  <a16:creationId xmlns:a16="http://schemas.microsoft.com/office/drawing/2014/main" id="{DB484E61-8E07-473C-967D-69A18EB8D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860"/>
              <a:ext cx="33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Text Box 7">
              <a:extLst>
                <a:ext uri="{FF2B5EF4-FFF2-40B4-BE49-F238E27FC236}">
                  <a16:creationId xmlns:a16="http://schemas.microsoft.com/office/drawing/2014/main" id="{9E2BA699-D2E6-44D6-A128-EC3D44977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965"/>
              <a:ext cx="2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2400"/>
                <a:t>ESP in transport mode:</a:t>
              </a:r>
            </a:p>
          </p:txBody>
        </p:sp>
        <p:sp>
          <p:nvSpPr>
            <p:cNvPr id="36884" name="Text Box 8">
              <a:extLst>
                <a:ext uri="{FF2B5EF4-FFF2-40B4-BE49-F238E27FC236}">
                  <a16:creationId xmlns:a16="http://schemas.microsoft.com/office/drawing/2014/main" id="{353A2C63-8730-46DF-B06D-26416F039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860"/>
              <a:ext cx="2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MAC scope</a:t>
              </a:r>
            </a:p>
          </p:txBody>
        </p:sp>
        <p:sp>
          <p:nvSpPr>
            <p:cNvPr id="36885" name="Rectangle 9">
              <a:extLst>
                <a:ext uri="{FF2B5EF4-FFF2-40B4-BE49-F238E27FC236}">
                  <a16:creationId xmlns:a16="http://schemas.microsoft.com/office/drawing/2014/main" id="{ED7B9E7F-C1BC-425E-9FF1-7435DFD08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32"/>
              <a:ext cx="864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Original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IP header</a:t>
              </a:r>
            </a:p>
          </p:txBody>
        </p:sp>
        <p:sp>
          <p:nvSpPr>
            <p:cNvPr id="36886" name="Rectangle 10">
              <a:extLst>
                <a:ext uri="{FF2B5EF4-FFF2-40B4-BE49-F238E27FC236}">
                  <a16:creationId xmlns:a16="http://schemas.microsoft.com/office/drawing/2014/main" id="{9FE83668-D78E-45DC-A73A-F82C5B0EA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332"/>
              <a:ext cx="336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800"/>
                <a:t>ESP</a:t>
              </a:r>
            </a:p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800"/>
                <a:t>trlr</a:t>
              </a:r>
            </a:p>
          </p:txBody>
        </p:sp>
        <p:sp>
          <p:nvSpPr>
            <p:cNvPr id="36887" name="Rectangle 11">
              <a:extLst>
                <a:ext uri="{FF2B5EF4-FFF2-40B4-BE49-F238E27FC236}">
                  <a16:creationId xmlns:a16="http://schemas.microsoft.com/office/drawing/2014/main" id="{06CD7DCD-7760-4EDC-982E-816B5DEF7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332"/>
              <a:ext cx="336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ESP</a:t>
              </a:r>
            </a:p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800"/>
                <a:t>auth</a:t>
              </a:r>
            </a:p>
          </p:txBody>
        </p:sp>
        <p:sp>
          <p:nvSpPr>
            <p:cNvPr id="36888" name="Line 12">
              <a:extLst>
                <a:ext uri="{FF2B5EF4-FFF2-40B4-BE49-F238E27FC236}">
                  <a16:creationId xmlns:a16="http://schemas.microsoft.com/office/drawing/2014/main" id="{764858CD-E803-43F4-9CEF-028B93551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148"/>
              <a:ext cx="24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Text Box 13">
              <a:extLst>
                <a:ext uri="{FF2B5EF4-FFF2-40B4-BE49-F238E27FC236}">
                  <a16:creationId xmlns:a16="http://schemas.microsoft.com/office/drawing/2014/main" id="{7B60B130-8799-4F11-8395-CA640861A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157"/>
              <a:ext cx="2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Encryption scope</a:t>
              </a:r>
            </a:p>
          </p:txBody>
        </p:sp>
      </p:grpSp>
      <p:grpSp>
        <p:nvGrpSpPr>
          <p:cNvPr id="36868" name="Group 14">
            <a:extLst>
              <a:ext uri="{FF2B5EF4-FFF2-40B4-BE49-F238E27FC236}">
                <a16:creationId xmlns:a16="http://schemas.microsoft.com/office/drawing/2014/main" id="{1D8643E1-02E4-4B36-B8E5-8DE48F60700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741738"/>
            <a:ext cx="8610600" cy="2398712"/>
            <a:chOff x="144" y="2432"/>
            <a:chExt cx="5424" cy="1511"/>
          </a:xfrm>
        </p:grpSpPr>
        <p:sp>
          <p:nvSpPr>
            <p:cNvPr id="36869" name="Rectangle 15">
              <a:extLst>
                <a:ext uri="{FF2B5EF4-FFF2-40B4-BE49-F238E27FC236}">
                  <a16:creationId xmlns:a16="http://schemas.microsoft.com/office/drawing/2014/main" id="{8D27714D-6ED5-4441-B8F9-D6E25950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02"/>
              <a:ext cx="864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ESP hdr</a:t>
              </a: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200"/>
                <a:t>SPI, seqno</a:t>
              </a:r>
            </a:p>
          </p:txBody>
        </p:sp>
        <p:sp>
          <p:nvSpPr>
            <p:cNvPr id="36870" name="Rectangle 16">
              <a:extLst>
                <a:ext uri="{FF2B5EF4-FFF2-40B4-BE49-F238E27FC236}">
                  <a16:creationId xmlns:a16="http://schemas.microsoft.com/office/drawing/2014/main" id="{88CA73EB-0769-4B61-B0D1-D9C624559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802"/>
              <a:ext cx="2112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Payload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(eg TCP, UDP, ICMP)</a:t>
              </a:r>
            </a:p>
          </p:txBody>
        </p:sp>
        <p:sp>
          <p:nvSpPr>
            <p:cNvPr id="36871" name="Rectangle 17">
              <a:extLst>
                <a:ext uri="{FF2B5EF4-FFF2-40B4-BE49-F238E27FC236}">
                  <a16:creationId xmlns:a16="http://schemas.microsoft.com/office/drawing/2014/main" id="{DFB5529B-2D31-4CA8-A5DC-7FEC34FAC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02"/>
              <a:ext cx="864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Inner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IP header</a:t>
              </a:r>
            </a:p>
          </p:txBody>
        </p:sp>
        <p:sp>
          <p:nvSpPr>
            <p:cNvPr id="36872" name="Text Box 18">
              <a:extLst>
                <a:ext uri="{FF2B5EF4-FFF2-40B4-BE49-F238E27FC236}">
                  <a16:creationId xmlns:a16="http://schemas.microsoft.com/office/drawing/2014/main" id="{9581393F-2C15-4A77-9837-AE5ECFFAC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432"/>
              <a:ext cx="2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2400"/>
                <a:t>ESP in tunnel mode:</a:t>
              </a:r>
            </a:p>
          </p:txBody>
        </p:sp>
        <p:sp>
          <p:nvSpPr>
            <p:cNvPr id="36873" name="Rectangle 19">
              <a:extLst>
                <a:ext uri="{FF2B5EF4-FFF2-40B4-BE49-F238E27FC236}">
                  <a16:creationId xmlns:a16="http://schemas.microsoft.com/office/drawing/2014/main" id="{23E188FB-8134-41B6-B746-1054917BF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802"/>
              <a:ext cx="864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Outer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IP header</a:t>
              </a:r>
            </a:p>
          </p:txBody>
        </p:sp>
        <p:sp>
          <p:nvSpPr>
            <p:cNvPr id="36874" name="Rectangle 20">
              <a:extLst>
                <a:ext uri="{FF2B5EF4-FFF2-40B4-BE49-F238E27FC236}">
                  <a16:creationId xmlns:a16="http://schemas.microsoft.com/office/drawing/2014/main" id="{C9442243-E397-4432-BC8F-D98034D89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802"/>
              <a:ext cx="336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800"/>
                <a:t>ESP</a:t>
              </a:r>
            </a:p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800"/>
                <a:t>trlr</a:t>
              </a:r>
            </a:p>
          </p:txBody>
        </p:sp>
        <p:sp>
          <p:nvSpPr>
            <p:cNvPr id="36875" name="Rectangle 21">
              <a:extLst>
                <a:ext uri="{FF2B5EF4-FFF2-40B4-BE49-F238E27FC236}">
                  <a16:creationId xmlns:a16="http://schemas.microsoft.com/office/drawing/2014/main" id="{E25F8856-7D64-4ACB-8A74-AC1064024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2802"/>
              <a:ext cx="336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800"/>
                <a:t>ESP</a:t>
              </a:r>
            </a:p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800"/>
                <a:t>auth</a:t>
              </a:r>
            </a:p>
          </p:txBody>
        </p:sp>
        <p:sp>
          <p:nvSpPr>
            <p:cNvPr id="36876" name="Text Box 22">
              <a:extLst>
                <a:ext uri="{FF2B5EF4-FFF2-40B4-BE49-F238E27FC236}">
                  <a16:creationId xmlns:a16="http://schemas.microsoft.com/office/drawing/2014/main" id="{0E851B9D-D69E-446B-A255-E9B53EB98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376"/>
              <a:ext cx="2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MAC scope</a:t>
              </a:r>
            </a:p>
          </p:txBody>
        </p:sp>
        <p:sp>
          <p:nvSpPr>
            <p:cNvPr id="36877" name="Line 23">
              <a:extLst>
                <a:ext uri="{FF2B5EF4-FFF2-40B4-BE49-F238E27FC236}">
                  <a16:creationId xmlns:a16="http://schemas.microsoft.com/office/drawing/2014/main" id="{2F6AE877-E0B2-4133-837A-A90129CD6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367"/>
              <a:ext cx="4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Text Box 24">
              <a:extLst>
                <a:ext uri="{FF2B5EF4-FFF2-40B4-BE49-F238E27FC236}">
                  <a16:creationId xmlns:a16="http://schemas.microsoft.com/office/drawing/2014/main" id="{7E776F35-97F4-454B-86A3-1B700C913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712"/>
              <a:ext cx="2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Encryption scope</a:t>
              </a:r>
            </a:p>
          </p:txBody>
        </p:sp>
        <p:sp>
          <p:nvSpPr>
            <p:cNvPr id="36879" name="Line 25">
              <a:extLst>
                <a:ext uri="{FF2B5EF4-FFF2-40B4-BE49-F238E27FC236}">
                  <a16:creationId xmlns:a16="http://schemas.microsoft.com/office/drawing/2014/main" id="{8D87F64E-75DA-4D4E-A023-BCBF1DC0E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703"/>
              <a:ext cx="33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86C2485-198F-4C37-BC86-3E68F1FA4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4230" y="260648"/>
            <a:ext cx="7342188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IPsec Security Association (SA)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E4119C8-3C76-4F52-9718-BADF4923EF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A SA is a one-way (simplex) relationship between sender and receiver.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Specifies processing to be applied to </a:t>
            </a:r>
            <a:r>
              <a:rPr lang="en-GB" altLang="en-US" sz="2000" i="1"/>
              <a:t>this </a:t>
            </a:r>
            <a:r>
              <a:rPr lang="en-GB" altLang="en-US" sz="2000"/>
              <a:t>datagram from </a:t>
            </a:r>
            <a:r>
              <a:rPr lang="en-GB" altLang="en-US" sz="2000" i="1"/>
              <a:t>this</a:t>
            </a:r>
            <a:r>
              <a:rPr lang="en-GB" altLang="en-US" sz="2000"/>
              <a:t> sender to </a:t>
            </a:r>
            <a:r>
              <a:rPr lang="en-GB" altLang="en-US" sz="2000" i="1"/>
              <a:t>this </a:t>
            </a:r>
            <a:r>
              <a:rPr lang="en-GB" altLang="en-US" sz="2000"/>
              <a:t>receiver.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List of active SAs held in SA database (SAD).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Each SA identified by SPI, source address, destination address; contains: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Sequence number counter and anti-replay window.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AH/ESP info: algorithms, IVs, keys, key lifetimes.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SA lifetime.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Protocol mode: tunnel or transport.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D2F2084-A5CE-441A-82DA-7496E9597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Combining SAs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173C8F0-4CA4-4D02-AA51-610D85DF2A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494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IPsec security services may be provided at different points in network.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Host-to-host.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Gateway-to-gateway for Virtual Private Network (VPN).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SAs can be combined using: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Transport adjacency</a:t>
            </a:r>
            <a:r>
              <a:rPr lang="en-GB" altLang="en-US" sz="2000"/>
              <a:t>: more than one SA applied to same IP datagram without tunnelling.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Iterated tunnelling</a:t>
            </a:r>
            <a:r>
              <a:rPr lang="en-GB" altLang="en-US" sz="2000"/>
              <a:t>: multiple levels of nesting of IPsec tunnels; each level has its own SA; each tunnel can begin/end at different IPsec site along route.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DA07DFF-DB33-4C0A-BC27-6439E1BA6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Remote Host to Internal Server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CBA3604-2A76-48C8-B959-E0AC87F316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341438"/>
            <a:ext cx="8424863" cy="165576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GB" altLang="en-US" sz="2400"/>
              <a:t>Remote host has Internet access to gateway, then gains access to server behind gateway.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/>
              <a:t>Traffic to server protected in inner tunnel.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/>
              <a:t>Outer tunnel protects inner traffic over Internet.</a:t>
            </a:r>
          </a:p>
        </p:txBody>
      </p:sp>
      <p:grpSp>
        <p:nvGrpSpPr>
          <p:cNvPr id="39940" name="Group 4">
            <a:extLst>
              <a:ext uri="{FF2B5EF4-FFF2-40B4-BE49-F238E27FC236}">
                <a16:creationId xmlns:a16="http://schemas.microsoft.com/office/drawing/2014/main" id="{D81C7186-8108-4541-8B12-A0399DB42CE9}"/>
              </a:ext>
            </a:extLst>
          </p:cNvPr>
          <p:cNvGrpSpPr>
            <a:grpSpLocks/>
          </p:cNvGrpSpPr>
          <p:nvPr/>
        </p:nvGrpSpPr>
        <p:grpSpPr bwMode="auto">
          <a:xfrm>
            <a:off x="831850" y="3357563"/>
            <a:ext cx="7556500" cy="2465387"/>
            <a:chOff x="476" y="2196"/>
            <a:chExt cx="4760" cy="1553"/>
          </a:xfrm>
        </p:grpSpPr>
        <p:sp>
          <p:nvSpPr>
            <p:cNvPr id="39941" name="Oval 5">
              <a:extLst>
                <a:ext uri="{FF2B5EF4-FFF2-40B4-BE49-F238E27FC236}">
                  <a16:creationId xmlns:a16="http://schemas.microsoft.com/office/drawing/2014/main" id="{C5E0E220-977E-4A8B-BA9F-973DC39BF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2205"/>
              <a:ext cx="192" cy="52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39942" name="Cloud">
              <a:extLst>
                <a:ext uri="{FF2B5EF4-FFF2-40B4-BE49-F238E27FC236}">
                  <a16:creationId xmlns:a16="http://schemas.microsoft.com/office/drawing/2014/main" id="{BF11192E-817D-4CBA-9F22-03BB0405A36F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3609" y="2886"/>
              <a:ext cx="768" cy="636"/>
            </a:xfrm>
            <a:custGeom>
              <a:avLst/>
              <a:gdLst>
                <a:gd name="T0" fmla="*/ 2 w 21600"/>
                <a:gd name="T1" fmla="*/ 318 h 21600"/>
                <a:gd name="T2" fmla="*/ 384 w 21600"/>
                <a:gd name="T3" fmla="*/ 635 h 21600"/>
                <a:gd name="T4" fmla="*/ 767 w 21600"/>
                <a:gd name="T5" fmla="*/ 318 h 21600"/>
                <a:gd name="T6" fmla="*/ 384 w 21600"/>
                <a:gd name="T7" fmla="*/ 3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81 w 21600"/>
                <a:gd name="T13" fmla="*/ 3260 h 21600"/>
                <a:gd name="T14" fmla="*/ 17100 w 21600"/>
                <a:gd name="T15" fmla="*/ 173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Text Box 7">
              <a:extLst>
                <a:ext uri="{FF2B5EF4-FFF2-40B4-BE49-F238E27FC236}">
                  <a16:creationId xmlns:a16="http://schemas.microsoft.com/office/drawing/2014/main" id="{C7AD376A-F1B7-43F0-9707-933174120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" y="3009"/>
              <a:ext cx="6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600"/>
                <a:t>Local network</a:t>
              </a:r>
            </a:p>
          </p:txBody>
        </p:sp>
        <p:sp>
          <p:nvSpPr>
            <p:cNvPr id="39944" name="Text Box 8">
              <a:extLst>
                <a:ext uri="{FF2B5EF4-FFF2-40B4-BE49-F238E27FC236}">
                  <a16:creationId xmlns:a16="http://schemas.microsoft.com/office/drawing/2014/main" id="{5339F3B1-1408-4B83-8D0A-E5C02DEBB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" y="2339"/>
              <a:ext cx="2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2000"/>
                <a:t>Outer Tunnel </a:t>
              </a:r>
            </a:p>
          </p:txBody>
        </p:sp>
        <p:sp>
          <p:nvSpPr>
            <p:cNvPr id="39945" name="Line 9">
              <a:extLst>
                <a:ext uri="{FF2B5EF4-FFF2-40B4-BE49-F238E27FC236}">
                  <a16:creationId xmlns:a16="http://schemas.microsoft.com/office/drawing/2014/main" id="{38DBABD3-20C0-4214-A555-EE57E62AE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637"/>
              <a:ext cx="0" cy="576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computr2">
              <a:extLst>
                <a:ext uri="{FF2B5EF4-FFF2-40B4-BE49-F238E27FC236}">
                  <a16:creationId xmlns:a16="http://schemas.microsoft.com/office/drawing/2014/main" id="{107D767D-B73A-4A54-9974-581B0A0E737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612" y="3000"/>
              <a:ext cx="520" cy="384"/>
            </a:xfrm>
            <a:custGeom>
              <a:avLst/>
              <a:gdLst>
                <a:gd name="T0" fmla="*/ 6 w 21600"/>
                <a:gd name="T1" fmla="*/ 0 h 21600"/>
                <a:gd name="T2" fmla="*/ 6 w 21600"/>
                <a:gd name="T3" fmla="*/ 7 h 21600"/>
                <a:gd name="T4" fmla="*/ 10 w 21600"/>
                <a:gd name="T5" fmla="*/ 0 h 21600"/>
                <a:gd name="T6" fmla="*/ 2 w 21600"/>
                <a:gd name="T7" fmla="*/ 0 h 21600"/>
                <a:gd name="T8" fmla="*/ 2 w 21600"/>
                <a:gd name="T9" fmla="*/ 4 h 21600"/>
                <a:gd name="T10" fmla="*/ 10 w 21600"/>
                <a:gd name="T11" fmla="*/ 4 h 21600"/>
                <a:gd name="T12" fmla="*/ 2 w 21600"/>
                <a:gd name="T13" fmla="*/ 2 h 21600"/>
                <a:gd name="T14" fmla="*/ 10 w 21600"/>
                <a:gd name="T15" fmla="*/ 2 h 21600"/>
                <a:gd name="T16" fmla="*/ 11 w 21600"/>
                <a:gd name="T17" fmla="*/ 5 h 21600"/>
                <a:gd name="T18" fmla="*/ 2 w 21600"/>
                <a:gd name="T19" fmla="*/ 5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9 w 21600"/>
                <a:gd name="T31" fmla="*/ 1913 h 21600"/>
                <a:gd name="T32" fmla="*/ 15577 w 21600"/>
                <a:gd name="T33" fmla="*/ 9731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Text Box 11">
              <a:extLst>
                <a:ext uri="{FF2B5EF4-FFF2-40B4-BE49-F238E27FC236}">
                  <a16:creationId xmlns:a16="http://schemas.microsoft.com/office/drawing/2014/main" id="{48FF8064-E287-42CF-A6A1-9966431BA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" y="3347"/>
              <a:ext cx="768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Security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Gateway</a:t>
              </a:r>
            </a:p>
          </p:txBody>
        </p:sp>
        <p:sp>
          <p:nvSpPr>
            <p:cNvPr id="39948" name="Oval 12">
              <a:extLst>
                <a:ext uri="{FF2B5EF4-FFF2-40B4-BE49-F238E27FC236}">
                  <a16:creationId xmlns:a16="http://schemas.microsoft.com/office/drawing/2014/main" id="{FB3FC9E6-B0F1-4442-82A6-0120A4574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2205"/>
              <a:ext cx="192" cy="52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39949" name="Rectangle 13">
              <a:extLst>
                <a:ext uri="{FF2B5EF4-FFF2-40B4-BE49-F238E27FC236}">
                  <a16:creationId xmlns:a16="http://schemas.microsoft.com/office/drawing/2014/main" id="{19E1C24D-DFB8-42DE-AE26-08F90B360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296"/>
              <a:ext cx="1859" cy="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Inner tunnel</a:t>
              </a:r>
            </a:p>
          </p:txBody>
        </p:sp>
        <p:sp>
          <p:nvSpPr>
            <p:cNvPr id="39950" name="Oval 14">
              <a:extLst>
                <a:ext uri="{FF2B5EF4-FFF2-40B4-BE49-F238E27FC236}">
                  <a16:creationId xmlns:a16="http://schemas.microsoft.com/office/drawing/2014/main" id="{C4A9BBA2-31D6-4DF6-AF7D-E48D0BCE5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296"/>
              <a:ext cx="91" cy="3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39951" name="Oval 15">
              <a:extLst>
                <a:ext uri="{FF2B5EF4-FFF2-40B4-BE49-F238E27FC236}">
                  <a16:creationId xmlns:a16="http://schemas.microsoft.com/office/drawing/2014/main" id="{B90C0DED-8AA4-49DF-A671-1C883DF1E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2301"/>
              <a:ext cx="144" cy="33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39952" name="Oval 16">
              <a:extLst>
                <a:ext uri="{FF2B5EF4-FFF2-40B4-BE49-F238E27FC236}">
                  <a16:creationId xmlns:a16="http://schemas.microsoft.com/office/drawing/2014/main" id="{AA551810-09D4-44E7-8A66-227824DBE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" y="2296"/>
              <a:ext cx="91" cy="3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39953" name="Oval 17">
              <a:extLst>
                <a:ext uri="{FF2B5EF4-FFF2-40B4-BE49-F238E27FC236}">
                  <a16:creationId xmlns:a16="http://schemas.microsoft.com/office/drawing/2014/main" id="{90571B92-CA3F-4712-9EED-B78B3F8F4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2301"/>
              <a:ext cx="144" cy="33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39954" name="Line 18">
              <a:extLst>
                <a:ext uri="{FF2B5EF4-FFF2-40B4-BE49-F238E27FC236}">
                  <a16:creationId xmlns:a16="http://schemas.microsoft.com/office/drawing/2014/main" id="{FB7955E7-B8F6-44B0-9770-C45F298DC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" y="2637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19">
              <a:extLst>
                <a:ext uri="{FF2B5EF4-FFF2-40B4-BE49-F238E27FC236}">
                  <a16:creationId xmlns:a16="http://schemas.microsoft.com/office/drawing/2014/main" id="{0E4A7767-0725-4903-9B57-C3F1E57B2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" y="2301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9956" name="AutoShape 20">
              <a:extLst>
                <a:ext uri="{FF2B5EF4-FFF2-40B4-BE49-F238E27FC236}">
                  <a16:creationId xmlns:a16="http://schemas.microsoft.com/office/drawing/2014/main" id="{8AC64C44-A596-4418-8E25-62B020AE8177}"/>
                </a:ext>
              </a:extLst>
            </p:cNvPr>
            <p:cNvCxnSpPr>
              <a:cxnSpLocks noChangeShapeType="1"/>
              <a:stCxn id="39941" idx="4"/>
              <a:endCxn id="39948" idx="4"/>
            </p:cNvCxnSpPr>
            <p:nvPr/>
          </p:nvCxnSpPr>
          <p:spPr bwMode="auto">
            <a:xfrm>
              <a:off x="852" y="2742"/>
              <a:ext cx="21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7" name="AutoShape 21">
              <a:extLst>
                <a:ext uri="{FF2B5EF4-FFF2-40B4-BE49-F238E27FC236}">
                  <a16:creationId xmlns:a16="http://schemas.microsoft.com/office/drawing/2014/main" id="{6FAABB77-C511-4291-93A3-F7D9667856EC}"/>
                </a:ext>
              </a:extLst>
            </p:cNvPr>
            <p:cNvCxnSpPr>
              <a:cxnSpLocks noChangeShapeType="1"/>
              <a:stCxn id="39941" idx="0"/>
              <a:endCxn id="39948" idx="0"/>
            </p:cNvCxnSpPr>
            <p:nvPr/>
          </p:nvCxnSpPr>
          <p:spPr bwMode="auto">
            <a:xfrm>
              <a:off x="852" y="2196"/>
              <a:ext cx="21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9958" name="Group 22">
              <a:extLst>
                <a:ext uri="{FF2B5EF4-FFF2-40B4-BE49-F238E27FC236}">
                  <a16:creationId xmlns:a16="http://schemas.microsoft.com/office/drawing/2014/main" id="{6BA69967-73D8-412E-93D6-BB3DCFBFF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2931"/>
              <a:ext cx="771" cy="546"/>
              <a:chOff x="1519" y="2976"/>
              <a:chExt cx="771" cy="546"/>
            </a:xfrm>
          </p:grpSpPr>
          <p:sp>
            <p:nvSpPr>
              <p:cNvPr id="39971" name="Cloud">
                <a:extLst>
                  <a:ext uri="{FF2B5EF4-FFF2-40B4-BE49-F238E27FC236}">
                    <a16:creationId xmlns:a16="http://schemas.microsoft.com/office/drawing/2014/main" id="{EA4A0491-0E5F-44D0-8448-B8EDD8ED7E4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1519" y="2976"/>
                <a:ext cx="771" cy="546"/>
              </a:xfrm>
              <a:custGeom>
                <a:avLst/>
                <a:gdLst>
                  <a:gd name="T0" fmla="*/ 2 w 21600"/>
                  <a:gd name="T1" fmla="*/ 273 h 21600"/>
                  <a:gd name="T2" fmla="*/ 386 w 21600"/>
                  <a:gd name="T3" fmla="*/ 545 h 21600"/>
                  <a:gd name="T4" fmla="*/ 770 w 21600"/>
                  <a:gd name="T5" fmla="*/ 273 h 21600"/>
                  <a:gd name="T6" fmla="*/ 386 w 21600"/>
                  <a:gd name="T7" fmla="*/ 3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0 w 21600"/>
                  <a:gd name="T13" fmla="*/ 3244 h 21600"/>
                  <a:gd name="T14" fmla="*/ 17089 w 21600"/>
                  <a:gd name="T15" fmla="*/ 1732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2" name="Text Box 24">
                <a:extLst>
                  <a:ext uri="{FF2B5EF4-FFF2-40B4-BE49-F238E27FC236}">
                    <a16:creationId xmlns:a16="http://schemas.microsoft.com/office/drawing/2014/main" id="{F5CE4F52-984E-43A5-B8C9-37F92B4C1A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3113"/>
                <a:ext cx="6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1800"/>
                  <a:t>Internet</a:t>
                </a:r>
              </a:p>
            </p:txBody>
          </p:sp>
        </p:grpSp>
        <p:cxnSp>
          <p:nvCxnSpPr>
            <p:cNvPr id="39959" name="AutoShape 25">
              <a:extLst>
                <a:ext uri="{FF2B5EF4-FFF2-40B4-BE49-F238E27FC236}">
                  <a16:creationId xmlns:a16="http://schemas.microsoft.com/office/drawing/2014/main" id="{FC59BCD9-EE9B-4284-B697-720378C6CD00}"/>
                </a:ext>
              </a:extLst>
            </p:cNvPr>
            <p:cNvCxnSpPr>
              <a:cxnSpLocks noChangeShapeType="1"/>
              <a:stCxn id="39946" idx="5"/>
              <a:endCxn id="39971" idx="0"/>
            </p:cNvCxnSpPr>
            <p:nvPr/>
          </p:nvCxnSpPr>
          <p:spPr bwMode="auto">
            <a:xfrm flipV="1">
              <a:off x="1029" y="3204"/>
              <a:ext cx="447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0" name="AutoShape 26">
              <a:extLst>
                <a:ext uri="{FF2B5EF4-FFF2-40B4-BE49-F238E27FC236}">
                  <a16:creationId xmlns:a16="http://schemas.microsoft.com/office/drawing/2014/main" id="{A6BF2002-5FB4-4675-BA75-FA7D7C8AD3B5}"/>
                </a:ext>
              </a:extLst>
            </p:cNvPr>
            <p:cNvCxnSpPr>
              <a:cxnSpLocks noChangeShapeType="1"/>
              <a:stCxn id="39951" idx="4"/>
            </p:cNvCxnSpPr>
            <p:nvPr/>
          </p:nvCxnSpPr>
          <p:spPr bwMode="auto">
            <a:xfrm flipH="1" flipV="1">
              <a:off x="2933" y="2629"/>
              <a:ext cx="1916" cy="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1" name="AutoShape 27">
              <a:extLst>
                <a:ext uri="{FF2B5EF4-FFF2-40B4-BE49-F238E27FC236}">
                  <a16:creationId xmlns:a16="http://schemas.microsoft.com/office/drawing/2014/main" id="{636FDE8E-1BF6-4911-9E09-47138437B820}"/>
                </a:ext>
              </a:extLst>
            </p:cNvPr>
            <p:cNvCxnSpPr>
              <a:cxnSpLocks noChangeShapeType="1"/>
              <a:stCxn id="39951" idx="0"/>
            </p:cNvCxnSpPr>
            <p:nvPr/>
          </p:nvCxnSpPr>
          <p:spPr bwMode="auto">
            <a:xfrm flipH="1">
              <a:off x="2933" y="2293"/>
              <a:ext cx="191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2" name="Line 28">
              <a:extLst>
                <a:ext uri="{FF2B5EF4-FFF2-40B4-BE49-F238E27FC236}">
                  <a16:creationId xmlns:a16="http://schemas.microsoft.com/office/drawing/2014/main" id="{326B57CA-4227-4FBC-AAD7-FC4B0E59C2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5" y="2614"/>
              <a:ext cx="3" cy="43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Line 29">
              <a:extLst>
                <a:ext uri="{FF2B5EF4-FFF2-40B4-BE49-F238E27FC236}">
                  <a16:creationId xmlns:a16="http://schemas.microsoft.com/office/drawing/2014/main" id="{9985F7F2-8130-4908-975C-D8DBCA474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627"/>
              <a:ext cx="0" cy="576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modem">
              <a:extLst>
                <a:ext uri="{FF2B5EF4-FFF2-40B4-BE49-F238E27FC236}">
                  <a16:creationId xmlns:a16="http://schemas.microsoft.com/office/drawing/2014/main" id="{2616AAFC-E3C8-4752-8539-65C18F0BFBC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572" y="3120"/>
              <a:ext cx="810" cy="14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26 w 21600"/>
                <a:gd name="T5" fmla="*/ 0 h 21600"/>
                <a:gd name="T6" fmla="*/ 30 w 21600"/>
                <a:gd name="T7" fmla="*/ 0 h 21600"/>
                <a:gd name="T8" fmla="*/ 30 w 21600"/>
                <a:gd name="T9" fmla="*/ 1 h 21600"/>
                <a:gd name="T10" fmla="*/ 0 w 21600"/>
                <a:gd name="T11" fmla="*/ 1 h 21600"/>
                <a:gd name="T12" fmla="*/ 15 w 21600"/>
                <a:gd name="T13" fmla="*/ 0 h 21600"/>
                <a:gd name="T14" fmla="*/ 15 w 21600"/>
                <a:gd name="T15" fmla="*/ 1 h 21600"/>
                <a:gd name="T16" fmla="*/ 0 w 21600"/>
                <a:gd name="T17" fmla="*/ 1 h 21600"/>
                <a:gd name="T18" fmla="*/ 3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00 w 21600"/>
                <a:gd name="T31" fmla="*/ 22350 h 21600"/>
                <a:gd name="T32" fmla="*/ 21200 w 21600"/>
                <a:gd name="T33" fmla="*/ 30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D4EABE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9965" name="AutoShape 31">
              <a:extLst>
                <a:ext uri="{FF2B5EF4-FFF2-40B4-BE49-F238E27FC236}">
                  <a16:creationId xmlns:a16="http://schemas.microsoft.com/office/drawing/2014/main" id="{CF3BBBB8-2E3D-4ACD-9F66-6A1ECB3A5884}"/>
                </a:ext>
              </a:extLst>
            </p:cNvPr>
            <p:cNvCxnSpPr>
              <a:cxnSpLocks noChangeShapeType="1"/>
              <a:stCxn id="39971" idx="2"/>
              <a:endCxn id="39964" idx="8"/>
            </p:cNvCxnSpPr>
            <p:nvPr/>
          </p:nvCxnSpPr>
          <p:spPr bwMode="auto">
            <a:xfrm>
              <a:off x="2244" y="3204"/>
              <a:ext cx="328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6" name="AutoShape 32">
              <a:extLst>
                <a:ext uri="{FF2B5EF4-FFF2-40B4-BE49-F238E27FC236}">
                  <a16:creationId xmlns:a16="http://schemas.microsoft.com/office/drawing/2014/main" id="{9B1DBBBD-9476-445B-89DA-83F777FAAE77}"/>
                </a:ext>
              </a:extLst>
            </p:cNvPr>
            <p:cNvCxnSpPr>
              <a:cxnSpLocks noChangeShapeType="1"/>
              <a:stCxn id="39942" idx="0"/>
              <a:endCxn id="39964" idx="9"/>
            </p:cNvCxnSpPr>
            <p:nvPr/>
          </p:nvCxnSpPr>
          <p:spPr bwMode="auto">
            <a:xfrm flipH="1">
              <a:off x="3382" y="3204"/>
              <a:ext cx="229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7" name="AutoShape 33">
              <a:extLst>
                <a:ext uri="{FF2B5EF4-FFF2-40B4-BE49-F238E27FC236}">
                  <a16:creationId xmlns:a16="http://schemas.microsoft.com/office/drawing/2014/main" id="{511AE587-3E06-4AF5-9E1B-CEBD94CA0722}"/>
                </a:ext>
              </a:extLst>
            </p:cNvPr>
            <p:cNvCxnSpPr>
              <a:cxnSpLocks noChangeShapeType="1"/>
              <a:stCxn id="39942" idx="2"/>
              <a:endCxn id="39968" idx="9"/>
            </p:cNvCxnSpPr>
            <p:nvPr/>
          </p:nvCxnSpPr>
          <p:spPr bwMode="auto">
            <a:xfrm flipV="1">
              <a:off x="4376" y="3202"/>
              <a:ext cx="36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8" name="tower">
              <a:extLst>
                <a:ext uri="{FF2B5EF4-FFF2-40B4-BE49-F238E27FC236}">
                  <a16:creationId xmlns:a16="http://schemas.microsoft.com/office/drawing/2014/main" id="{381DAEC2-2CF1-45F2-AB68-CE08BEA2E45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40" y="2887"/>
              <a:ext cx="227" cy="590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0 h 21600"/>
                <a:gd name="T6" fmla="*/ 2 w 21600"/>
                <a:gd name="T7" fmla="*/ 0 h 21600"/>
                <a:gd name="T8" fmla="*/ 2 w 21600"/>
                <a:gd name="T9" fmla="*/ 9 h 21600"/>
                <a:gd name="T10" fmla="*/ 2 w 21600"/>
                <a:gd name="T11" fmla="*/ 14 h 21600"/>
                <a:gd name="T12" fmla="*/ 2 w 21600"/>
                <a:gd name="T13" fmla="*/ 16 h 21600"/>
                <a:gd name="T14" fmla="*/ 1 w 21600"/>
                <a:gd name="T15" fmla="*/ 16 h 21600"/>
                <a:gd name="T16" fmla="*/ 0 w 21600"/>
                <a:gd name="T17" fmla="*/ 16 h 21600"/>
                <a:gd name="T18" fmla="*/ 0 w 21600"/>
                <a:gd name="T19" fmla="*/ 9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76 w 21600"/>
                <a:gd name="T31" fmla="*/ 22552 h 21600"/>
                <a:gd name="T32" fmla="*/ 21505 w 21600"/>
                <a:gd name="T33" fmla="*/ 26982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9" name="Text Box 35">
              <a:extLst>
                <a:ext uri="{FF2B5EF4-FFF2-40B4-BE49-F238E27FC236}">
                  <a16:creationId xmlns:a16="http://schemas.microsoft.com/office/drawing/2014/main" id="{42AC608E-728D-405B-9AAF-ABBFBAFF2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3521"/>
              <a:ext cx="76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server</a:t>
              </a:r>
            </a:p>
          </p:txBody>
        </p:sp>
        <p:sp>
          <p:nvSpPr>
            <p:cNvPr id="39970" name="Text Box 36">
              <a:extLst>
                <a:ext uri="{FF2B5EF4-FFF2-40B4-BE49-F238E27FC236}">
                  <a16:creationId xmlns:a16="http://schemas.microsoft.com/office/drawing/2014/main" id="{ADFCD9E9-EC7F-4EF0-B3A9-238F48E6A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430"/>
              <a:ext cx="768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remote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host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618E57C-216D-4599-B9EC-D46419B83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IPsec Key Management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01AC3B1-7324-4A1E-A212-C0BBF0B2E7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341438"/>
            <a:ext cx="7705725" cy="403225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IPsec needs a lot of symmetric keys: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One key for each SA.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Different SA for each combination of		   {ESP,AH} </a:t>
            </a:r>
            <a:r>
              <a:rPr lang="en-GB" altLang="en-US" sz="2000">
                <a:sym typeface="Symbol" panose="05050102010706020507" pitchFamily="18" charset="2"/>
              </a:rPr>
              <a:t></a:t>
            </a:r>
            <a:r>
              <a:rPr lang="en-GB" altLang="en-US" sz="2000"/>
              <a:t> {tunnel,transport} </a:t>
            </a:r>
            <a:r>
              <a:rPr lang="en-GB" altLang="en-US" sz="2000">
                <a:sym typeface="Symbol" panose="05050102010706020507" pitchFamily="18" charset="2"/>
              </a:rPr>
              <a:t></a:t>
            </a:r>
            <a:r>
              <a:rPr lang="en-GB" altLang="en-US" sz="2000"/>
              <a:t> {sender, receiver}.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Two sources for SAs and keys: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>
                <a:solidFill>
                  <a:schemeClr val="accent2"/>
                </a:solidFill>
              </a:rPr>
              <a:t>Manual keying</a:t>
            </a:r>
            <a:r>
              <a:rPr lang="en-GB" altLang="en-US" sz="2000"/>
              <a:t>: works for small number of nodes but hopeless for reasonably sized networks of IPsec-aware hosts; requires manual re-keying.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IKE: </a:t>
            </a:r>
            <a:r>
              <a:rPr lang="en-GB" altLang="en-US" sz="2000">
                <a:solidFill>
                  <a:schemeClr val="accent2"/>
                </a:solidFill>
              </a:rPr>
              <a:t>Internet Key Exchange</a:t>
            </a:r>
            <a:r>
              <a:rPr lang="en-GB" altLang="en-US" sz="2000"/>
              <a:t> [RFC 2409, 4306]; many options and parameters.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ABA3FB1-BABA-482D-8F77-C846FC057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IKE Security Goals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05890FF-A0BE-4C87-9B9E-8C3194E8F5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/>
              <a:t>Entity authentication of participating parties.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/>
              <a:t>Establish fresh shared secret, to derive further keys: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000"/>
              <a:t>for protecting IKE management channel,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000"/>
              <a:t>for SAs for general use.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/>
              <a:t>Secure negotiation of all algorithms.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000"/>
              <a:t>Authentication method, key exchange method, encryption and MAC algorithms, hash algorithms.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/>
              <a:t>Resistance to Denial-of-Service attacks.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400"/>
              <a:t>Options for perfect forward secrecy, deniable authentication and identity protection.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55B4F45-2859-48AC-81EA-99DF552B6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IKE v2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4E0329F-2E99-46C5-B17D-3BBE12E517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730750"/>
          </a:xfrm>
        </p:spPr>
        <p:txBody>
          <a:bodyPr/>
          <a:lstStyle/>
          <a:p>
            <a:pPr eaLnBrk="1" hangingPunct="1"/>
            <a:r>
              <a:rPr lang="en-GB" altLang="en-US" sz="2400"/>
              <a:t>RFC 4306, December 2005.</a:t>
            </a:r>
          </a:p>
          <a:p>
            <a:pPr eaLnBrk="1" hangingPunct="1"/>
            <a:r>
              <a:rPr lang="en-GB" altLang="en-US" sz="2400"/>
              <a:t>Two phases, three message exchanges.</a:t>
            </a:r>
          </a:p>
          <a:p>
            <a:pPr lvl="1" eaLnBrk="1" hangingPunct="1"/>
            <a:r>
              <a:rPr lang="en-GB" altLang="en-US" sz="2000">
                <a:solidFill>
                  <a:schemeClr val="accent2"/>
                </a:solidFill>
              </a:rPr>
              <a:t>IKE_SA_INIT</a:t>
            </a:r>
          </a:p>
          <a:p>
            <a:pPr lvl="1" eaLnBrk="1" hangingPunct="1"/>
            <a:r>
              <a:rPr lang="en-GB" altLang="en-US" sz="2000">
                <a:solidFill>
                  <a:schemeClr val="accent2"/>
                </a:solidFill>
              </a:rPr>
              <a:t>IKE_AUTH</a:t>
            </a:r>
          </a:p>
          <a:p>
            <a:pPr lvl="1" eaLnBrk="1" hangingPunct="1"/>
            <a:r>
              <a:rPr lang="en-GB" altLang="en-US" sz="2000">
                <a:solidFill>
                  <a:schemeClr val="accent2"/>
                </a:solidFill>
              </a:rPr>
              <a:t>CREATE_CHILD_SA</a:t>
            </a:r>
          </a:p>
          <a:p>
            <a:pPr eaLnBrk="1" hangingPunct="1"/>
            <a:r>
              <a:rPr lang="en-GB" altLang="en-US" sz="2400"/>
              <a:t>Establishes an IKE SA and a variable number of child SAs.</a:t>
            </a:r>
          </a:p>
          <a:p>
            <a:pPr eaLnBrk="1" hangingPunct="1"/>
            <a:r>
              <a:rPr lang="en-GB" altLang="en-US" sz="2400"/>
              <a:t>Diffie-Hellman as the only key establishment method; various groups supported.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326985A-1004-4DD7-94DC-9B537AC28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IKE_SA_INIT exchange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703D8D4-72C8-412C-8D28-0951A38486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GB" altLang="en-US" sz="2400"/>
              <a:t>Messages between initiator and responder:</a:t>
            </a:r>
          </a:p>
          <a:p>
            <a:pPr lvl="1" eaLnBrk="1" hangingPunct="1">
              <a:lnSpc>
                <a:spcPct val="85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AutoNum type="arabicPeriod"/>
            </a:pPr>
            <a:r>
              <a:rPr lang="en-GB" altLang="en-US" sz="2000">
                <a:solidFill>
                  <a:schemeClr val="accent2"/>
                </a:solidFill>
              </a:rPr>
              <a:t>I</a:t>
            </a:r>
            <a:r>
              <a:rPr lang="en-GB" altLang="en-US" sz="200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GB" altLang="en-US" sz="2000">
                <a:solidFill>
                  <a:schemeClr val="accent2"/>
                </a:solidFill>
              </a:rPr>
              <a:t>R: HDR, SAi1</a:t>
            </a:r>
            <a:r>
              <a:rPr lang="de-DE" altLang="en-US" sz="2000">
                <a:solidFill>
                  <a:schemeClr val="accent2"/>
                </a:solidFill>
              </a:rPr>
              <a:t>, KEi, Ni </a:t>
            </a:r>
            <a:endParaRPr lang="en-GB" altLang="en-US" sz="200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5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AutoNum type="arabicPeriod"/>
            </a:pPr>
            <a:r>
              <a:rPr lang="en-GB" altLang="en-US" sz="2000">
                <a:solidFill>
                  <a:schemeClr val="accent2"/>
                </a:solidFill>
              </a:rPr>
              <a:t>R</a:t>
            </a:r>
            <a:r>
              <a:rPr lang="en-GB" altLang="en-US" sz="200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GB" altLang="en-US" sz="2000">
                <a:solidFill>
                  <a:schemeClr val="accent2"/>
                </a:solidFill>
              </a:rPr>
              <a:t>I: HDR, SAr1, KEr, Nr, [CERTREQ]</a:t>
            </a:r>
          </a:p>
          <a:p>
            <a:pPr eaLnBrk="1" hangingPunct="1">
              <a:lnSpc>
                <a:spcPct val="85000"/>
              </a:lnSpc>
            </a:pPr>
            <a:r>
              <a:rPr lang="en-GB" altLang="en-US" sz="2400"/>
              <a:t>Parameters:</a:t>
            </a:r>
          </a:p>
          <a:p>
            <a:pPr lvl="1" eaLnBrk="1" hangingPunct="1">
              <a:lnSpc>
                <a:spcPct val="85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HDR</a:t>
            </a:r>
            <a:r>
              <a:rPr lang="en-GB" altLang="en-US" sz="2000"/>
              <a:t>: SPI, version number, various flags, …</a:t>
            </a:r>
          </a:p>
          <a:p>
            <a:pPr lvl="1" eaLnBrk="1" hangingPunct="1">
              <a:lnSpc>
                <a:spcPct val="85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SA</a:t>
            </a:r>
            <a:r>
              <a:rPr lang="en-GB" altLang="en-US" sz="2000"/>
              <a:t>: security associations</a:t>
            </a:r>
          </a:p>
          <a:p>
            <a:pPr lvl="1" eaLnBrk="1" hangingPunct="1">
              <a:lnSpc>
                <a:spcPct val="85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KEi</a:t>
            </a:r>
            <a:r>
              <a:rPr lang="en-GB" altLang="en-US" sz="2000"/>
              <a:t>, </a:t>
            </a:r>
            <a:r>
              <a:rPr lang="en-GB" altLang="en-US" sz="2000">
                <a:solidFill>
                  <a:schemeClr val="accent2"/>
                </a:solidFill>
              </a:rPr>
              <a:t>KEr</a:t>
            </a:r>
            <a:r>
              <a:rPr lang="en-GB" altLang="en-US" sz="2000"/>
              <a:t>: Diffie-Hellman values </a:t>
            </a:r>
            <a:r>
              <a:rPr lang="en-GB" altLang="en-US" sz="2000" i="1">
                <a:solidFill>
                  <a:schemeClr val="accent2"/>
                </a:solidFill>
              </a:rPr>
              <a:t>g</a:t>
            </a:r>
            <a:r>
              <a:rPr lang="en-GB" altLang="en-US" sz="2000" i="1" baseline="30000">
                <a:solidFill>
                  <a:schemeClr val="accent2"/>
                </a:solidFill>
              </a:rPr>
              <a:t>i</a:t>
            </a:r>
            <a:r>
              <a:rPr lang="en-GB" altLang="en-US" sz="2000"/>
              <a:t>, </a:t>
            </a:r>
            <a:r>
              <a:rPr lang="en-GB" altLang="en-US" sz="2000" i="1">
                <a:solidFill>
                  <a:schemeClr val="accent2"/>
                </a:solidFill>
              </a:rPr>
              <a:t>g</a:t>
            </a:r>
            <a:r>
              <a:rPr lang="en-GB" altLang="en-US" sz="2000" i="1" baseline="30000">
                <a:solidFill>
                  <a:schemeClr val="accent2"/>
                </a:solidFill>
              </a:rPr>
              <a:t>r</a:t>
            </a:r>
            <a:r>
              <a:rPr lang="en-GB" altLang="en-US" sz="2000"/>
              <a:t> </a:t>
            </a:r>
            <a:r>
              <a:rPr lang="en-GB" altLang="en-US" sz="2000">
                <a:solidFill>
                  <a:schemeClr val="accent2"/>
                </a:solidFill>
              </a:rPr>
              <a:t>mod </a:t>
            </a:r>
            <a:r>
              <a:rPr lang="en-GB" altLang="en-US" sz="2000" i="1">
                <a:solidFill>
                  <a:schemeClr val="accent2"/>
                </a:solidFill>
              </a:rPr>
              <a:t>p</a:t>
            </a:r>
            <a:r>
              <a:rPr lang="en-GB" altLang="en-US" sz="2000"/>
              <a:t>.</a:t>
            </a:r>
          </a:p>
          <a:p>
            <a:pPr lvl="1" eaLnBrk="1" hangingPunct="1">
              <a:lnSpc>
                <a:spcPct val="85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Ni</a:t>
            </a:r>
            <a:r>
              <a:rPr lang="en-GB" altLang="en-US" sz="2000"/>
              <a:t>, </a:t>
            </a:r>
            <a:r>
              <a:rPr lang="en-GB" altLang="en-US" sz="2000">
                <a:solidFill>
                  <a:schemeClr val="accent2"/>
                </a:solidFill>
              </a:rPr>
              <a:t>Nr</a:t>
            </a:r>
            <a:r>
              <a:rPr lang="en-GB" altLang="en-US" sz="2000"/>
              <a:t>: nonces</a:t>
            </a:r>
          </a:p>
          <a:p>
            <a:pPr lvl="1" eaLnBrk="1" hangingPunct="1">
              <a:lnSpc>
                <a:spcPct val="85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[CERTREQ]</a:t>
            </a:r>
            <a:r>
              <a:rPr lang="en-GB" altLang="en-US" sz="2000"/>
              <a:t>: optional certificate request</a:t>
            </a:r>
          </a:p>
          <a:p>
            <a:pPr eaLnBrk="1" hangingPunct="1">
              <a:lnSpc>
                <a:spcPct val="85000"/>
              </a:lnSpc>
            </a:pPr>
            <a:r>
              <a:rPr lang="en-GB" altLang="en-US" sz="2400"/>
              <a:t>Algorithm negotiation: Initiator states which cryptographic algorithms are supported (SAi1), responder picks a suite (SAr1).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DD46691-F498-4102-A3B7-7DF212F83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Threat Model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10EE75C-9387-4B99-86F1-F63B9AA4BB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Attacker has access to communications link between two end points: can see and modify messages. 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The job of a communications security service is done once data has been delivered to an end point. 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This is the ‘old’ secret service threat model. 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A </a:t>
            </a:r>
            <a:r>
              <a:rPr lang="en-GB" altLang="en-US" sz="2400">
                <a:solidFill>
                  <a:schemeClr val="accent2"/>
                </a:solidFill>
              </a:rPr>
              <a:t>passive attacker</a:t>
            </a:r>
            <a:r>
              <a:rPr lang="en-GB" altLang="en-US" sz="2400"/>
              <a:t> just listens to traffic. 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When the attacker is interested in the content of messages, we talk about </a:t>
            </a:r>
            <a:r>
              <a:rPr lang="en-GB" altLang="en-US" sz="2000">
                <a:solidFill>
                  <a:schemeClr val="accent2"/>
                </a:solidFill>
              </a:rPr>
              <a:t>eavesdropping</a:t>
            </a:r>
            <a:r>
              <a:rPr lang="en-GB" altLang="en-US" sz="2000"/>
              <a:t>, </a:t>
            </a:r>
            <a:r>
              <a:rPr lang="en-GB" altLang="en-US" sz="2000">
                <a:solidFill>
                  <a:schemeClr val="accent2"/>
                </a:solidFill>
              </a:rPr>
              <a:t>wiretapping</a:t>
            </a:r>
            <a:r>
              <a:rPr lang="en-GB" altLang="en-US" sz="2000"/>
              <a:t>, or </a:t>
            </a:r>
            <a:r>
              <a:rPr lang="en-GB" altLang="en-US" sz="2000">
                <a:solidFill>
                  <a:schemeClr val="accent2"/>
                </a:solidFill>
              </a:rPr>
              <a:t>sniffing</a:t>
            </a:r>
            <a:r>
              <a:rPr lang="en-GB" altLang="en-US" sz="2000"/>
              <a:t>. 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>
                <a:solidFill>
                  <a:schemeClr val="accent2"/>
                </a:solidFill>
              </a:rPr>
              <a:t>Traffic analysis</a:t>
            </a:r>
            <a:r>
              <a:rPr lang="en-GB" altLang="en-US" sz="2000"/>
              <a:t> tries to identify communications patterns; may be possible even when attacker cannot read individual messages. 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Attacker might also be interested in a target’s location.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E2CB881-36B0-45F9-A2A3-BD6D06637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IKE_SA_INIT: Effect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CE88037-B3A1-4026-AC4E-F87FE3E6E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Initiator and responder have negotiated a shared but unauthenticated SA (SAr1).</a:t>
            </a:r>
          </a:p>
          <a:p>
            <a:pPr eaLnBrk="1" hangingPunct="1"/>
            <a:r>
              <a:rPr lang="en-GB" altLang="en-US" sz="2400"/>
              <a:t>Initiator and responder can compute a shared but unauthenticated key </a:t>
            </a:r>
            <a:r>
              <a:rPr lang="en-GB" altLang="en-US" sz="2400">
                <a:solidFill>
                  <a:schemeClr val="accent2"/>
                </a:solidFill>
              </a:rPr>
              <a:t>SKEYSEED</a:t>
            </a:r>
            <a:r>
              <a:rPr lang="en-GB" altLang="en-US" sz="2400"/>
              <a:t>. </a:t>
            </a:r>
          </a:p>
          <a:p>
            <a:pPr eaLnBrk="1" hangingPunct="1"/>
            <a:r>
              <a:rPr lang="en-GB" altLang="en-US" sz="2400"/>
              <a:t>The shared suite of cryptographic algorithms and the shared key(s) are used to protect the messages in the next exchange.</a:t>
            </a:r>
          </a:p>
          <a:p>
            <a:pPr eaLnBrk="1" hangingPunct="1"/>
            <a:r>
              <a:rPr lang="en-GB" altLang="en-US" sz="2400"/>
              <a:t>No identities disclosed in IKE_SA_INIT exchange, other than the IP addresses in the IP headers.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0A3A12C-B42D-441B-BC9B-85F481F66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Keying Material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B57AFDE-2AE9-41EA-B7DB-3875B71686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Both parties derive joint key </a:t>
            </a:r>
            <a:r>
              <a:rPr lang="en-GB" altLang="en-US" sz="2400">
                <a:solidFill>
                  <a:schemeClr val="accent2"/>
                </a:solidFill>
              </a:rPr>
              <a:t>SKEYSEED</a:t>
            </a:r>
            <a:r>
              <a:rPr lang="en-GB" altLang="en-US" sz="2400"/>
              <a:t> from </a:t>
            </a:r>
            <a:r>
              <a:rPr lang="en-GB" altLang="en-US" sz="2400">
                <a:solidFill>
                  <a:schemeClr val="accent2"/>
                </a:solidFill>
              </a:rPr>
              <a:t>KEi</a:t>
            </a:r>
            <a:r>
              <a:rPr lang="en-GB" altLang="en-US" sz="2400"/>
              <a:t>, </a:t>
            </a:r>
            <a:r>
              <a:rPr lang="en-GB" altLang="en-US" sz="2400">
                <a:solidFill>
                  <a:schemeClr val="accent2"/>
                </a:solidFill>
              </a:rPr>
              <a:t>KEr</a:t>
            </a:r>
            <a:r>
              <a:rPr lang="en-GB" altLang="en-US" sz="2400"/>
              <a:t> using a pseudo-random function </a:t>
            </a:r>
            <a:r>
              <a:rPr lang="en-GB" altLang="en-US" sz="2400">
                <a:solidFill>
                  <a:schemeClr val="accent2"/>
                </a:solidFill>
              </a:rPr>
              <a:t>prf</a:t>
            </a:r>
            <a:r>
              <a:rPr lang="en-GB" altLang="en-US" sz="2400"/>
              <a:t>.</a:t>
            </a:r>
          </a:p>
          <a:p>
            <a:pPr eaLnBrk="1" hangingPunct="1">
              <a:lnSpc>
                <a:spcPct val="90000"/>
              </a:lnSpc>
            </a:pPr>
            <a:endParaRPr lang="en-GB" altLang="en-US" sz="9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>
                <a:solidFill>
                  <a:schemeClr val="accent2"/>
                </a:solidFill>
              </a:rPr>
              <a:t>	SKEYSEED = prf(Ni | Nr, </a:t>
            </a:r>
            <a:r>
              <a:rPr lang="en-GB" altLang="en-US" sz="2000" i="1">
                <a:solidFill>
                  <a:schemeClr val="accent2"/>
                </a:solidFill>
              </a:rPr>
              <a:t>g</a:t>
            </a:r>
            <a:r>
              <a:rPr lang="en-GB" altLang="en-US" sz="2000" i="1" baseline="30000">
                <a:solidFill>
                  <a:schemeClr val="accent2"/>
                </a:solidFill>
              </a:rPr>
              <a:t>ir</a:t>
            </a:r>
            <a:r>
              <a:rPr lang="en-GB" altLang="en-US" sz="2000">
                <a:solidFill>
                  <a:schemeClr val="accent2"/>
                </a:solidFill>
              </a:rPr>
              <a:t>)</a:t>
            </a:r>
            <a:endParaRPr lang="en-GB" altLang="en-US" sz="90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Further keys derived from master key: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7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/>
              <a:t>	</a:t>
            </a:r>
            <a:r>
              <a:rPr lang="en-GB" altLang="en-US" sz="2000">
                <a:solidFill>
                  <a:schemeClr val="accent2"/>
                </a:solidFill>
              </a:rPr>
              <a:t>{SK_d | SK_ai | SK_ar | SK_ei | SK_er | SK_pi | SK_pr }  = prf+(SKEYSEED, Ni | Nr | SPIi | SPIr 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90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SK_e</a:t>
            </a:r>
            <a:r>
              <a:rPr lang="en-GB" altLang="en-US" sz="2000"/>
              <a:t> for encryption,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SK_a</a:t>
            </a:r>
            <a:r>
              <a:rPr lang="en-GB" altLang="en-US" sz="2000"/>
              <a:t> for integrity, message authentication,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SK_d</a:t>
            </a:r>
            <a:r>
              <a:rPr lang="en-GB" altLang="en-US" sz="2000"/>
              <a:t> for deriving keys for child SAs,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SK_p</a:t>
            </a:r>
            <a:r>
              <a:rPr lang="en-GB" altLang="en-US" sz="2000"/>
              <a:t> for creating AUTH payload in 2</a:t>
            </a:r>
            <a:r>
              <a:rPr lang="en-GB" altLang="en-US" sz="2000" baseline="30000"/>
              <a:t>nd</a:t>
            </a:r>
            <a:r>
              <a:rPr lang="en-GB" altLang="en-US" sz="2000"/>
              <a:t> exchange.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D23A838-9247-4156-A3D6-7C0BED38A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IKE_AUTH Exchange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247A10C-1BC7-4A19-A5E5-9F98B09757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Messages cryptographically protected under keys derived after the first exchange; denoted by </a:t>
            </a:r>
            <a:r>
              <a:rPr lang="en-GB" altLang="en-US" sz="2400">
                <a:solidFill>
                  <a:schemeClr val="accent2"/>
                </a:solidFill>
              </a:rPr>
              <a:t>SK {…}</a:t>
            </a:r>
            <a:r>
              <a:rPr lang="en-GB" altLang="en-US" sz="2400"/>
              <a:t>:</a:t>
            </a:r>
          </a:p>
          <a:p>
            <a:pPr eaLnBrk="1" hangingPunct="1">
              <a:lnSpc>
                <a:spcPct val="90000"/>
              </a:lnSpc>
            </a:pPr>
            <a:endParaRPr lang="en-GB" altLang="en-US" sz="800"/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AutoNum type="arabicPeriod"/>
            </a:pPr>
            <a:r>
              <a:rPr lang="en-GB" altLang="en-US" sz="2000">
                <a:solidFill>
                  <a:schemeClr val="accent2"/>
                </a:solidFill>
              </a:rPr>
              <a:t>I</a:t>
            </a:r>
            <a:r>
              <a:rPr lang="en-GB" altLang="en-US" sz="200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GB" altLang="en-US" sz="2000">
                <a:solidFill>
                  <a:schemeClr val="accent2"/>
                </a:solidFill>
              </a:rPr>
              <a:t>R: </a:t>
            </a:r>
            <a:r>
              <a:rPr lang="fr-FR" altLang="en-US" sz="2000">
                <a:solidFill>
                  <a:schemeClr val="accent2"/>
                </a:solidFill>
              </a:rPr>
              <a:t>HDR, SK {IDi, [CERT,] [CERTREQ,] [IDr,] </a:t>
            </a:r>
            <a:r>
              <a:rPr lang="en-GB" altLang="en-US" sz="2000">
                <a:solidFill>
                  <a:schemeClr val="accent2"/>
                </a:solidFill>
              </a:rPr>
              <a:t>AUTH, SAi2, TSi, TSr} 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AutoNum type="arabicPeriod"/>
            </a:pPr>
            <a:r>
              <a:rPr lang="en-GB" altLang="en-US" sz="2000">
                <a:solidFill>
                  <a:schemeClr val="accent2"/>
                </a:solidFill>
              </a:rPr>
              <a:t>R</a:t>
            </a:r>
            <a:r>
              <a:rPr lang="en-GB" altLang="en-US" sz="200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GB" altLang="en-US" sz="2000">
                <a:solidFill>
                  <a:schemeClr val="accent2"/>
                </a:solidFill>
              </a:rPr>
              <a:t>I: HDR, SK {IDr, [CERT,] AUTH, SAr2, TSi, TSr}</a:t>
            </a:r>
            <a:endParaRPr lang="en-GB" altLang="en-US" sz="80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Parameters: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IDi</a:t>
            </a:r>
            <a:r>
              <a:rPr lang="en-GB" altLang="en-US" sz="2000"/>
              <a:t>,</a:t>
            </a:r>
            <a:r>
              <a:rPr lang="en-GB" altLang="en-US" sz="2000">
                <a:solidFill>
                  <a:schemeClr val="accent2"/>
                </a:solidFill>
              </a:rPr>
              <a:t> IDr</a:t>
            </a:r>
            <a:r>
              <a:rPr lang="en-GB" altLang="en-US" sz="2000"/>
              <a:t>: identity of initiator and responder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AUTH</a:t>
            </a:r>
            <a:r>
              <a:rPr lang="en-GB" altLang="en-US" sz="2000"/>
              <a:t>: authenticator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TS</a:t>
            </a:r>
            <a:r>
              <a:rPr lang="en-GB" altLang="en-US" sz="2000"/>
              <a:t>: traffic selectors (not discussed further in this lecture)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3526515-60CC-4B84-A907-51037AF0F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IKE_AUTH: Effect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1AD2864-A6C6-4A98-B2A0-C860CFBAB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>
                <a:solidFill>
                  <a:schemeClr val="accent2"/>
                </a:solidFill>
              </a:rPr>
              <a:t>Authenticator</a:t>
            </a:r>
            <a:r>
              <a:rPr lang="en-GB" altLang="en-US" sz="2400"/>
              <a:t>: Digital signature or MAC over message; details defined in the RFC.</a:t>
            </a:r>
          </a:p>
          <a:p>
            <a:pPr eaLnBrk="1" hangingPunct="1"/>
            <a:r>
              <a:rPr lang="en-GB" altLang="en-US" sz="2400"/>
              <a:t>Authenticators MUST be verified.</a:t>
            </a:r>
          </a:p>
          <a:p>
            <a:pPr eaLnBrk="1" hangingPunct="1"/>
            <a:r>
              <a:rPr lang="en-GB" altLang="en-US" sz="2400"/>
              <a:t>A new </a:t>
            </a:r>
            <a:r>
              <a:rPr lang="en-GB" altLang="en-US" sz="2400">
                <a:solidFill>
                  <a:schemeClr val="accent2"/>
                </a:solidFill>
              </a:rPr>
              <a:t>authenticated</a:t>
            </a:r>
            <a:r>
              <a:rPr lang="en-GB" altLang="en-US" sz="2400"/>
              <a:t> SA (</a:t>
            </a:r>
            <a:r>
              <a:rPr lang="en-GB" altLang="en-US" sz="2400">
                <a:solidFill>
                  <a:schemeClr val="accent2"/>
                </a:solidFill>
              </a:rPr>
              <a:t>SAr2</a:t>
            </a:r>
            <a:r>
              <a:rPr lang="en-GB" altLang="en-US" sz="2400"/>
              <a:t>) is negotiated.</a:t>
            </a:r>
          </a:p>
          <a:p>
            <a:pPr eaLnBrk="1" hangingPunct="1"/>
            <a:r>
              <a:rPr lang="en-GB" altLang="en-US" sz="2400"/>
              <a:t>The shared suite of cryptographic algorithms from </a:t>
            </a:r>
            <a:r>
              <a:rPr lang="en-GB" altLang="en-US" sz="2400">
                <a:solidFill>
                  <a:schemeClr val="accent2"/>
                </a:solidFill>
              </a:rPr>
              <a:t>SAr2</a:t>
            </a:r>
            <a:r>
              <a:rPr lang="en-GB" altLang="en-US" sz="2400"/>
              <a:t> and the shared keys are used to protect the messages in a third exchange.</a:t>
            </a:r>
          </a:p>
          <a:p>
            <a:pPr eaLnBrk="1" hangingPunct="1"/>
            <a:r>
              <a:rPr lang="en-GB" altLang="en-US" sz="2400"/>
              <a:t>Identities only included in encrypted messages.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15933E3-609E-49AE-8577-225B693BC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CREATE_CHILD_SA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1D95C35-3B77-44B1-8419-284CF4D320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52962"/>
          </a:xfrm>
        </p:spPr>
        <p:txBody>
          <a:bodyPr/>
          <a:lstStyle/>
          <a:p>
            <a:pPr marL="609600" indent="-609600" eaLnBrk="1" hangingPunct="1"/>
            <a:r>
              <a:rPr lang="en-GB" altLang="en-US" sz="2400"/>
              <a:t>Messages cryptographically protected with keys derived after the first phase; </a:t>
            </a:r>
          </a:p>
          <a:p>
            <a:pPr marL="990600" lvl="1" indent="-533400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AutoNum type="arabicPeriod"/>
            </a:pPr>
            <a:r>
              <a:rPr lang="en-GB" altLang="en-US" sz="2000">
                <a:solidFill>
                  <a:schemeClr val="accent2"/>
                </a:solidFill>
              </a:rPr>
              <a:t>I</a:t>
            </a:r>
            <a:r>
              <a:rPr lang="en-GB" altLang="en-US" sz="200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GB" altLang="en-US" sz="2000">
                <a:solidFill>
                  <a:schemeClr val="accent2"/>
                </a:solidFill>
              </a:rPr>
              <a:t>R: </a:t>
            </a:r>
            <a:r>
              <a:rPr lang="fr-FR" altLang="en-US" sz="2000">
                <a:solidFill>
                  <a:schemeClr val="accent2"/>
                </a:solidFill>
              </a:rPr>
              <a:t>HDR, SK {[N], SA, Ni, [KEi], </a:t>
            </a:r>
            <a:r>
              <a:rPr lang="en-GB" altLang="en-US" sz="2000">
                <a:solidFill>
                  <a:schemeClr val="accent2"/>
                </a:solidFill>
              </a:rPr>
              <a:t>[TSi, TSr]} </a:t>
            </a:r>
          </a:p>
          <a:p>
            <a:pPr marL="990600" lvl="1" indent="-533400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AutoNum type="arabicPeriod"/>
            </a:pPr>
            <a:r>
              <a:rPr lang="en-GB" altLang="en-US" sz="2000">
                <a:solidFill>
                  <a:schemeClr val="accent2"/>
                </a:solidFill>
              </a:rPr>
              <a:t>R</a:t>
            </a:r>
            <a:r>
              <a:rPr lang="en-GB" altLang="en-US" sz="200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GB" altLang="en-US" sz="2000">
                <a:solidFill>
                  <a:schemeClr val="accent2"/>
                </a:solidFill>
              </a:rPr>
              <a:t>I: </a:t>
            </a:r>
            <a:r>
              <a:rPr lang="de-DE" altLang="en-US" sz="2000">
                <a:solidFill>
                  <a:schemeClr val="accent2"/>
                </a:solidFill>
              </a:rPr>
              <a:t>HDR, SK {SA, Nr, [KEr], </a:t>
            </a:r>
            <a:r>
              <a:rPr lang="en-GB" altLang="en-US" sz="2000">
                <a:solidFill>
                  <a:schemeClr val="accent2"/>
                </a:solidFill>
              </a:rPr>
              <a:t>[TSi, TSr]}</a:t>
            </a:r>
          </a:p>
          <a:p>
            <a:pPr marL="609600" indent="-609600" eaLnBrk="1" hangingPunct="1"/>
            <a:r>
              <a:rPr lang="en-GB" altLang="en-US" sz="2400"/>
              <a:t>Parameters:</a:t>
            </a:r>
          </a:p>
          <a:p>
            <a:pPr marL="990600" lvl="1" indent="-533400" eaLnBrk="1" hangingPunct="1"/>
            <a:r>
              <a:rPr lang="en-GB" altLang="en-US" sz="2000">
                <a:solidFill>
                  <a:schemeClr val="accent2"/>
                </a:solidFill>
              </a:rPr>
              <a:t>[N]</a:t>
            </a:r>
            <a:r>
              <a:rPr lang="en-GB" altLang="en-US" sz="2000"/>
              <a:t>: “Notify”; used e.g. to indicate the SA when an SA is being rekeyed.</a:t>
            </a:r>
          </a:p>
          <a:p>
            <a:pPr marL="609600" indent="-609600" eaLnBrk="1" hangingPunct="1"/>
            <a:r>
              <a:rPr lang="en-GB" altLang="en-US" sz="2400"/>
              <a:t>Negotiates SAs for AH, ESP; option to establish new keys for a CHILD_SA.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AEE2B8B-B959-43DD-AE53-B0D301546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Denial-of-Service (DoS) Attacks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FF54F49-7F7D-4640-83B7-673618B5CA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Strong cryptography can be a weakness.</a:t>
            </a:r>
          </a:p>
          <a:p>
            <a:pPr eaLnBrk="1" hangingPunct="1"/>
            <a:r>
              <a:rPr lang="en-GB" altLang="en-US" sz="2400"/>
              <a:t>DoS: attacker sends bogus message to the victim, who performs “expensive” crypto operation, e.g. signature verification.</a:t>
            </a:r>
          </a:p>
          <a:p>
            <a:pPr eaLnBrk="1" hangingPunct="1"/>
            <a:r>
              <a:rPr lang="en-GB" altLang="en-US" sz="2400"/>
              <a:t>Defence: DoS attacks cannot be prevented.</a:t>
            </a:r>
          </a:p>
          <a:p>
            <a:pPr eaLnBrk="1" hangingPunct="1"/>
            <a:r>
              <a:rPr lang="en-GB" altLang="en-US" sz="2400"/>
              <a:t>To mitigate the effect of DoS attacks, design protocols in a way that the attacker’s cost is comparable to the victim’s cost.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07E5C83-912B-4409-89B6-69A54773B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DoS Attacks on IKEv2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2EA574E-2851-46AA-9EA1-E30B4824F2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Attack against initiator: during IKE_SA_INIT reply to first message with bogus response.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If the initiator uses the first response received to set up a connection, no usable SA and key will be established and IKE fails.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Countermeasure: initiator accepts multiple responses to its first message, continues the protocol, and discards all invalid half-open connections when a valid cryptographically protected response is received to any one of its requests.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D64DB94-CC41-4B9C-B504-9512CBE5D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DoS Attacks on IKEv2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C23B0EC8-CA97-4B94-85AF-D8C7507FBF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751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Attack against responder: responder flooded with session initiation requests from forged IP addresses.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Effect: State and CPU exhausted at the responder.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Countermeasure: check that requests come from claimed source address (</a:t>
            </a:r>
            <a:r>
              <a:rPr lang="en-GB" altLang="en-US" sz="2400">
                <a:solidFill>
                  <a:schemeClr val="accent2"/>
                </a:solidFill>
              </a:rPr>
              <a:t>authentication</a:t>
            </a:r>
            <a:r>
              <a:rPr lang="en-GB" altLang="en-US" sz="240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Mechanism: to counter state exhaustion, use a </a:t>
            </a:r>
            <a:r>
              <a:rPr lang="en-GB" altLang="en-US" sz="2400">
                <a:solidFill>
                  <a:schemeClr val="accent2"/>
                </a:solidFill>
              </a:rPr>
              <a:t>stateless</a:t>
            </a:r>
            <a:r>
              <a:rPr lang="en-GB" altLang="en-US" sz="2400"/>
              <a:t> mechanism; solution: “cookies”.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Cookie MUST depend on the specific parties.</a:t>
            </a:r>
            <a:r>
              <a:rPr lang="en-GB" altLang="en-US" sz="20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MUST NOT be possible for anyone other than the issuer to generate cookies that will be accepted by the issuer.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Issuer uses </a:t>
            </a:r>
            <a:r>
              <a:rPr lang="en-GB" altLang="en-US" sz="2000">
                <a:solidFill>
                  <a:srgbClr val="CC0000"/>
                </a:solidFill>
              </a:rPr>
              <a:t>local secret information</a:t>
            </a:r>
            <a:r>
              <a:rPr lang="en-GB" altLang="en-US" sz="2000"/>
              <a:t> in the generation and later verification of a cookie.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Fast cookie generation and verification.</a:t>
            </a:r>
            <a:endParaRPr lang="en-GB" altLang="en-US"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03C09A8-5AEC-4D77-AE72-48EBD98B6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Cookies in IKEv2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6C3A2FA-0A71-47CE-9CEE-16EB304A2E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Cookies are only used locally so they raise no interoperability issues.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No need to standardize cookie generation.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Suggestion in RFC 4306: compute cookie as</a:t>
            </a:r>
          </a:p>
          <a:p>
            <a:pPr eaLnBrk="1" hangingPunct="1">
              <a:lnSpc>
                <a:spcPct val="90000"/>
              </a:lnSpc>
            </a:pPr>
            <a:endParaRPr lang="en-GB" altLang="en-US" sz="7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>
                <a:solidFill>
                  <a:schemeClr val="accent2"/>
                </a:solidFill>
              </a:rPr>
              <a:t>&lt;VersionIDofSecret&gt; | Hash(Ni | IPi | SPIi | &lt;secret&gt;)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90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Secret</a:t>
            </a:r>
            <a:r>
              <a:rPr lang="en-GB" altLang="en-US" sz="2400"/>
              <a:t> stored locally at responder; changed regularly; responder may keep a window of secrets to be able to accept cookies that are slightly “out of date”.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ABCAE83-403A-4677-8B70-B74D94D6D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IKE_SA_INIT with Cookies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018C7BB-57BA-4877-AAF7-7C60B4C7AC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335462"/>
          </a:xfrm>
        </p:spPr>
        <p:txBody>
          <a:bodyPr/>
          <a:lstStyle/>
          <a:p>
            <a:pPr marL="609600" indent="-609600" eaLnBrk="1" hangingPunct="1"/>
            <a:r>
              <a:rPr lang="en-GB" altLang="en-US" sz="2400"/>
              <a:t>Messages between initiator and responder:</a:t>
            </a:r>
          </a:p>
          <a:p>
            <a:pPr marL="609600" indent="-609600" eaLnBrk="1" hangingPunct="1"/>
            <a:endParaRPr lang="en-GB" altLang="en-US" sz="900"/>
          </a:p>
          <a:p>
            <a:pPr marL="990600" lvl="1" indent="-533400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AutoNum type="arabicPeriod"/>
            </a:pPr>
            <a:r>
              <a:rPr lang="en-GB" altLang="en-US" sz="2000">
                <a:solidFill>
                  <a:schemeClr val="accent2"/>
                </a:solidFill>
              </a:rPr>
              <a:t>I</a:t>
            </a:r>
            <a:r>
              <a:rPr lang="en-GB" altLang="en-US" sz="200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GB" altLang="en-US" sz="2000">
                <a:solidFill>
                  <a:schemeClr val="accent2"/>
                </a:solidFill>
              </a:rPr>
              <a:t>R: HDR(A,0), SAi1</a:t>
            </a:r>
            <a:r>
              <a:rPr lang="de-DE" altLang="en-US" sz="2000">
                <a:solidFill>
                  <a:schemeClr val="accent2"/>
                </a:solidFill>
              </a:rPr>
              <a:t>, KEi, Ni </a:t>
            </a:r>
          </a:p>
          <a:p>
            <a:pPr marL="990600" lvl="1" indent="-533400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AutoNum type="arabicPeriod"/>
            </a:pPr>
            <a:r>
              <a:rPr lang="en-GB" altLang="en-US" sz="2000">
                <a:solidFill>
                  <a:srgbClr val="CC0000"/>
                </a:solidFill>
              </a:rPr>
              <a:t>R</a:t>
            </a:r>
            <a:r>
              <a:rPr lang="en-GB" altLang="en-US" sz="2000">
                <a:solidFill>
                  <a:srgbClr val="CC0000"/>
                </a:solidFill>
                <a:sym typeface="Wingdings" panose="05000000000000000000" pitchFamily="2" charset="2"/>
              </a:rPr>
              <a:t></a:t>
            </a:r>
            <a:r>
              <a:rPr lang="en-GB" altLang="en-US" sz="2000">
                <a:solidFill>
                  <a:srgbClr val="CC0000"/>
                </a:solidFill>
              </a:rPr>
              <a:t>I: HDR(A,0), N(COOKIE)</a:t>
            </a:r>
          </a:p>
          <a:p>
            <a:pPr marL="990600" lvl="1" indent="-533400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AutoNum type="arabicPeriod"/>
            </a:pPr>
            <a:r>
              <a:rPr lang="en-GB" altLang="en-US" sz="2000">
                <a:solidFill>
                  <a:schemeClr val="accent2"/>
                </a:solidFill>
              </a:rPr>
              <a:t>I</a:t>
            </a:r>
            <a:r>
              <a:rPr lang="en-GB" altLang="en-US" sz="200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GB" altLang="en-US" sz="2000">
                <a:solidFill>
                  <a:schemeClr val="accent2"/>
                </a:solidFill>
              </a:rPr>
              <a:t>R: HDR(A,0), </a:t>
            </a:r>
            <a:r>
              <a:rPr lang="en-GB" altLang="en-US" sz="2000">
                <a:solidFill>
                  <a:srgbClr val="CC0000"/>
                </a:solidFill>
              </a:rPr>
              <a:t>N(COOKIE)</a:t>
            </a:r>
            <a:r>
              <a:rPr lang="en-GB" altLang="en-US" sz="2000">
                <a:solidFill>
                  <a:schemeClr val="accent2"/>
                </a:solidFill>
              </a:rPr>
              <a:t>, SAi1</a:t>
            </a:r>
            <a:r>
              <a:rPr lang="de-DE" altLang="en-US" sz="2000">
                <a:solidFill>
                  <a:schemeClr val="accent2"/>
                </a:solidFill>
              </a:rPr>
              <a:t>, KEi, Ni </a:t>
            </a:r>
            <a:endParaRPr lang="en-GB" altLang="en-US" sz="2000">
              <a:solidFill>
                <a:schemeClr val="accent2"/>
              </a:solidFill>
            </a:endParaRPr>
          </a:p>
          <a:p>
            <a:pPr marL="990600" lvl="1" indent="-533400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AutoNum type="arabicPeriod"/>
            </a:pPr>
            <a:r>
              <a:rPr lang="en-GB" altLang="en-US" sz="2000">
                <a:solidFill>
                  <a:schemeClr val="accent2"/>
                </a:solidFill>
              </a:rPr>
              <a:t>R</a:t>
            </a:r>
            <a:r>
              <a:rPr lang="en-GB" altLang="en-US" sz="200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GB" altLang="en-US" sz="2000">
                <a:solidFill>
                  <a:schemeClr val="accent2"/>
                </a:solidFill>
              </a:rPr>
              <a:t>I: HDR(A,B), SAr1, KEr, Nr, [CERTREQ]</a:t>
            </a:r>
          </a:p>
          <a:p>
            <a:pPr marL="990600" lvl="1" indent="-533400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AutoNum type="arabicPeriod"/>
            </a:pPr>
            <a:endParaRPr lang="en-GB" altLang="en-US" sz="900">
              <a:solidFill>
                <a:schemeClr val="accent2"/>
              </a:solidFill>
            </a:endParaRPr>
          </a:p>
          <a:p>
            <a:pPr marL="609600" indent="-609600" eaLnBrk="1" hangingPunct="1"/>
            <a:r>
              <a:rPr lang="en-GB" altLang="en-US" sz="2400">
                <a:solidFill>
                  <a:schemeClr val="accent2"/>
                </a:solidFill>
              </a:rPr>
              <a:t>A</a:t>
            </a:r>
            <a:r>
              <a:rPr lang="en-GB" altLang="en-US" sz="2400"/>
              <a:t>: SPI assigned by initiator. </a:t>
            </a:r>
          </a:p>
          <a:p>
            <a:pPr marL="609600" indent="-609600" eaLnBrk="1" hangingPunct="1"/>
            <a:r>
              <a:rPr lang="en-GB" altLang="en-US" sz="2400">
                <a:solidFill>
                  <a:schemeClr val="accent2"/>
                </a:solidFill>
              </a:rPr>
              <a:t>B:</a:t>
            </a:r>
            <a:r>
              <a:rPr lang="en-GB" altLang="en-US" sz="2400"/>
              <a:t> SPI assigned by responder.</a:t>
            </a:r>
            <a:br>
              <a:rPr lang="en-GB" altLang="en-US" sz="2400"/>
            </a:br>
            <a:endParaRPr lang="en-GB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D2EF89E-30D3-4D05-B48E-DE8E4CFA5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Active Attackers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75AAD1E-B2EC-419E-A711-7BD67CF63C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Active attacker</a:t>
            </a:r>
            <a:r>
              <a:rPr lang="en-GB" altLang="en-US" sz="2400"/>
              <a:t> may modify messages, insert new messages, or corrupt network management information like the mapping between DNS names and IP addresses.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In </a:t>
            </a:r>
            <a:r>
              <a:rPr lang="en-GB" altLang="en-US" sz="2400">
                <a:solidFill>
                  <a:schemeClr val="accent2"/>
                </a:solidFill>
              </a:rPr>
              <a:t>spoofing</a:t>
            </a:r>
            <a:r>
              <a:rPr lang="en-GB" altLang="en-US" sz="2400"/>
              <a:t> attacks messages come with forged sender addresses.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In </a:t>
            </a:r>
            <a:r>
              <a:rPr lang="en-GB" altLang="en-US" sz="2400">
                <a:solidFill>
                  <a:schemeClr val="accent2"/>
                </a:solidFill>
              </a:rPr>
              <a:t>flooding</a:t>
            </a:r>
            <a:r>
              <a:rPr lang="en-GB" altLang="en-US" sz="2400"/>
              <a:t> (</a:t>
            </a:r>
            <a:r>
              <a:rPr lang="en-GB" altLang="en-US" sz="2400">
                <a:solidFill>
                  <a:schemeClr val="accent2"/>
                </a:solidFill>
              </a:rPr>
              <a:t>bombing</a:t>
            </a:r>
            <a:r>
              <a:rPr lang="en-GB" altLang="en-US" sz="2400"/>
              <a:t>) attacks a large number of messages is directed at the victim.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In </a:t>
            </a:r>
            <a:r>
              <a:rPr lang="en-GB" altLang="en-US" sz="2400">
                <a:solidFill>
                  <a:schemeClr val="accent2"/>
                </a:solidFill>
              </a:rPr>
              <a:t>squatting</a:t>
            </a:r>
            <a:r>
              <a:rPr lang="en-GB" altLang="en-US" sz="2400"/>
              <a:t> attacks, the attacker claims to be at the victim’s location.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Active attacks are not necessarily more difficult than passive attacks; e.g., in practice it is easier to send an email with a forged sender address than to intercept an email intended for someone else.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7A60A65-91F8-4BD1-9661-CDF1B2B9E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IPsec Security Policy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C2CFCBF-8828-44DA-BE0F-7B1E143577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08512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GB" altLang="en-US" sz="2400"/>
              <a:t>IPsec aware host needs rules for processing packets.</a:t>
            </a:r>
          </a:p>
          <a:p>
            <a:pPr lvl="1"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GB" altLang="en-US" sz="2000"/>
              <a:t>Should packet be dropped, passed through, encrypted, MACed?</a:t>
            </a:r>
          </a:p>
          <a:p>
            <a:pPr lvl="1"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GB" altLang="en-US" sz="2000"/>
              <a:t>Which key and algorithm to apply?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GB" altLang="en-US" sz="2400"/>
              <a:t>Rules stored in a </a:t>
            </a:r>
            <a:r>
              <a:rPr lang="en-GB" altLang="en-US" sz="2400">
                <a:solidFill>
                  <a:schemeClr val="accent2"/>
                </a:solidFill>
              </a:rPr>
              <a:t>Security Policy Database (SPD)</a:t>
            </a:r>
            <a:r>
              <a:rPr lang="en-GB" altLang="en-US" sz="2400"/>
              <a:t>.</a:t>
            </a:r>
            <a:endParaRPr lang="en-GB" altLang="en-US" sz="2400">
              <a:solidFill>
                <a:schemeClr val="accent2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GB" altLang="en-US" sz="2400"/>
              <a:t>SPD consulted for each outbound &amp; inbound packet.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GB" altLang="en-US" sz="2400"/>
              <a:t>Fields in IP datagram compared to fields in SPD entries to find matches.</a:t>
            </a:r>
          </a:p>
          <a:p>
            <a:pPr lvl="1"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GB" altLang="en-US" sz="2000"/>
              <a:t>Match can be based on source and destination addresses (ranges of addresses), transport layer protocol, transport layer port numbers,…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GB" altLang="en-US" sz="2400"/>
              <a:t>Match identifies a </a:t>
            </a:r>
            <a:r>
              <a:rPr lang="en-GB" altLang="en-US" sz="2400">
                <a:solidFill>
                  <a:schemeClr val="accent2"/>
                </a:solidFill>
              </a:rPr>
              <a:t>Security Association (SA)</a:t>
            </a:r>
            <a:r>
              <a:rPr lang="en-GB" altLang="en-US" sz="2400"/>
              <a:t> or group of SAs (or the need for new SA).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6BA02DB-EF31-44D0-9DCF-609AEBBEE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Finding the ‘Right’ SA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AA279B8-1008-404E-A0F4-ABC40B1B1C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918450" cy="4751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000"/>
              <a:t>Each entry in the Security Association Database (SAD) must indicate whether the SA lookup makes use of the destination, or destination and source IP addresses in addition to the SPI.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/>
              <a:t>For each inbound IPsec-protected packet, search the SAD such that the </a:t>
            </a:r>
            <a:r>
              <a:rPr lang="en-GB" altLang="en-US" sz="2000">
                <a:solidFill>
                  <a:schemeClr val="accent2"/>
                </a:solidFill>
              </a:rPr>
              <a:t>entry that matches the “longest” SA identifier</a:t>
            </a:r>
            <a:r>
              <a:rPr lang="en-GB" altLang="en-US" sz="2000"/>
              <a:t> is found.  </a:t>
            </a:r>
          </a:p>
          <a:p>
            <a:pPr eaLnBrk="1" hangingPunct="1">
              <a:lnSpc>
                <a:spcPct val="80000"/>
              </a:lnSpc>
            </a:pPr>
            <a:endParaRPr lang="en-GB" altLang="en-US" sz="800"/>
          </a:p>
          <a:p>
            <a:pPr marL="762000" lvl="1" indent="-3048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GB" altLang="en-US" sz="1800"/>
              <a:t>Search the SAD for a match on </a:t>
            </a:r>
            <a:r>
              <a:rPr lang="en-GB" altLang="en-US" sz="1800">
                <a:solidFill>
                  <a:schemeClr val="accent2"/>
                </a:solidFill>
              </a:rPr>
              <a:t>{SPI, destination address, source address}</a:t>
            </a:r>
            <a:r>
              <a:rPr lang="en-GB" altLang="en-US" sz="1800"/>
              <a:t>; if an SAD entry matches, then process the inbound packet with that entry.</a:t>
            </a:r>
          </a:p>
          <a:p>
            <a:pPr marL="762000" lvl="1" indent="-3048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GB" altLang="en-US" sz="1800"/>
              <a:t>Otherwise, search the SAD for a match on </a:t>
            </a:r>
            <a:r>
              <a:rPr lang="en-GB" altLang="en-US" sz="1800">
                <a:solidFill>
                  <a:schemeClr val="accent2"/>
                </a:solidFill>
              </a:rPr>
              <a:t>{SPI, destination address}</a:t>
            </a:r>
            <a:r>
              <a:rPr lang="en-GB" altLang="en-US" sz="1800"/>
              <a:t>;  if an SAD entry matches, then process the inbound packet with that entry.</a:t>
            </a:r>
          </a:p>
          <a:p>
            <a:pPr marL="762000" lvl="1" indent="-3048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GB" altLang="en-US" sz="1800"/>
              <a:t>Otherwise, search the SAD for a match on only </a:t>
            </a:r>
            <a:r>
              <a:rPr lang="en-GB" altLang="en-US" sz="1800">
                <a:solidFill>
                  <a:schemeClr val="accent2"/>
                </a:solidFill>
              </a:rPr>
              <a:t>{SPI}</a:t>
            </a:r>
            <a:r>
              <a:rPr lang="en-GB" altLang="en-US" sz="1800"/>
              <a:t> if the receiver has chosen to maintain a single SPI space for AH and ESP, or on </a:t>
            </a:r>
            <a:r>
              <a:rPr lang="en-GB" altLang="en-US" sz="1800">
                <a:solidFill>
                  <a:schemeClr val="accent2"/>
                </a:solidFill>
              </a:rPr>
              <a:t>{SPI, protocol}</a:t>
            </a:r>
            <a:r>
              <a:rPr lang="en-GB" altLang="en-US" sz="1800"/>
              <a:t> otherwise;  if an SAD entry matches, then process the inbound packet with that entry.  </a:t>
            </a:r>
          </a:p>
          <a:p>
            <a:pPr marL="762000" lvl="1" indent="-3048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GB" altLang="en-US" sz="1800"/>
              <a:t>Otherwise, discard the packet and log an auditable event.</a:t>
            </a:r>
            <a:br>
              <a:rPr lang="en-GB" altLang="en-US" sz="1800"/>
            </a:br>
            <a:endParaRPr lang="en-GB" altLang="en-US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CA6547B-9B6D-42AA-9352-BDC8E15F7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IPsec Outbound Processing</a:t>
            </a:r>
            <a:endParaRPr lang="en-US" altLang="en-US"/>
          </a:p>
        </p:txBody>
      </p:sp>
      <p:grpSp>
        <p:nvGrpSpPr>
          <p:cNvPr id="57347" name="Group 3">
            <a:extLst>
              <a:ext uri="{FF2B5EF4-FFF2-40B4-BE49-F238E27FC236}">
                <a16:creationId xmlns:a16="http://schemas.microsoft.com/office/drawing/2014/main" id="{96562DEC-D2C7-478E-9F5D-99C740C37605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412875"/>
            <a:ext cx="8280400" cy="4541838"/>
            <a:chOff x="476" y="890"/>
            <a:chExt cx="5216" cy="2861"/>
          </a:xfrm>
        </p:grpSpPr>
        <p:sp>
          <p:nvSpPr>
            <p:cNvPr id="57348" name="Text Box 4">
              <a:extLst>
                <a:ext uri="{FF2B5EF4-FFF2-40B4-BE49-F238E27FC236}">
                  <a16:creationId xmlns:a16="http://schemas.microsoft.com/office/drawing/2014/main" id="{E79A314A-03EE-40AA-B6DA-DCF37B447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087"/>
              <a:ext cx="1011" cy="58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Look up SPD to find policy  for packet</a:t>
              </a:r>
              <a:endParaRPr lang="en-US" altLang="en-US" sz="1800"/>
            </a:p>
          </p:txBody>
        </p:sp>
        <p:sp>
          <p:nvSpPr>
            <p:cNvPr id="57349" name="Text Box 5">
              <a:extLst>
                <a:ext uri="{FF2B5EF4-FFF2-40B4-BE49-F238E27FC236}">
                  <a16:creationId xmlns:a16="http://schemas.microsoft.com/office/drawing/2014/main" id="{4D79DDBB-A5D3-407B-9F84-CB4247D16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1087"/>
              <a:ext cx="726" cy="58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Create new SA if needed</a:t>
              </a:r>
              <a:endParaRPr lang="en-US" altLang="en-US" sz="1800"/>
            </a:p>
          </p:txBody>
        </p:sp>
        <p:sp>
          <p:nvSpPr>
            <p:cNvPr id="57350" name="Text Box 6">
              <a:extLst>
                <a:ext uri="{FF2B5EF4-FFF2-40B4-BE49-F238E27FC236}">
                  <a16:creationId xmlns:a16="http://schemas.microsoft.com/office/drawing/2014/main" id="{3449E7E2-8165-472A-A351-E9BA147B2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1086"/>
              <a:ext cx="998" cy="58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Encrypt/MAC using keys from SA</a:t>
              </a:r>
              <a:endParaRPr lang="en-US" altLang="en-US" sz="1800"/>
            </a:p>
          </p:txBody>
        </p:sp>
        <p:sp>
          <p:nvSpPr>
            <p:cNvPr id="57351" name="Text Box 7">
              <a:extLst>
                <a:ext uri="{FF2B5EF4-FFF2-40B4-BE49-F238E27FC236}">
                  <a16:creationId xmlns:a16="http://schemas.microsoft.com/office/drawing/2014/main" id="{06CC7E2A-6377-470E-B197-EDF4E44FF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339"/>
              <a:ext cx="1374" cy="41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Pass packet down to Link Layer</a:t>
              </a:r>
              <a:endParaRPr lang="en-US" altLang="en-US" sz="1800"/>
            </a:p>
          </p:txBody>
        </p:sp>
        <p:sp>
          <p:nvSpPr>
            <p:cNvPr id="57352" name="Text Box 8">
              <a:extLst>
                <a:ext uri="{FF2B5EF4-FFF2-40B4-BE49-F238E27FC236}">
                  <a16:creationId xmlns:a16="http://schemas.microsoft.com/office/drawing/2014/main" id="{70382522-3B8A-4E37-9DB0-EA96A4024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2296"/>
              <a:ext cx="1225" cy="58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Pass packet to next instance of  IPsec processing</a:t>
              </a:r>
              <a:endParaRPr lang="en-US" altLang="en-US" sz="1800"/>
            </a:p>
          </p:txBody>
        </p:sp>
        <p:sp>
          <p:nvSpPr>
            <p:cNvPr id="57353" name="AutoShape 9">
              <a:extLst>
                <a:ext uri="{FF2B5EF4-FFF2-40B4-BE49-F238E27FC236}">
                  <a16:creationId xmlns:a16="http://schemas.microsoft.com/office/drawing/2014/main" id="{5E04F128-8509-4B5E-96EF-2C0942DA7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2024"/>
              <a:ext cx="1440" cy="1104"/>
            </a:xfrm>
            <a:prstGeom prst="diamond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8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More IPsec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 processing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required?</a:t>
              </a:r>
              <a:endParaRPr lang="en-US" altLang="en-US" sz="1800"/>
            </a:p>
          </p:txBody>
        </p:sp>
        <p:sp>
          <p:nvSpPr>
            <p:cNvPr id="57354" name="AutoShape 10">
              <a:extLst>
                <a:ext uri="{FF2B5EF4-FFF2-40B4-BE49-F238E27FC236}">
                  <a16:creationId xmlns:a16="http://schemas.microsoft.com/office/drawing/2014/main" id="{0765C712-1695-449D-82DF-9DA480328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890"/>
              <a:ext cx="1315" cy="998"/>
            </a:xfrm>
            <a:prstGeom prst="diamond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Drop,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pass through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or process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packet?</a:t>
              </a:r>
              <a:endParaRPr lang="en-US" altLang="en-US" sz="1800"/>
            </a:p>
          </p:txBody>
        </p:sp>
        <p:cxnSp>
          <p:nvCxnSpPr>
            <p:cNvPr id="57355" name="AutoShape 11">
              <a:extLst>
                <a:ext uri="{FF2B5EF4-FFF2-40B4-BE49-F238E27FC236}">
                  <a16:creationId xmlns:a16="http://schemas.microsoft.com/office/drawing/2014/main" id="{49FA6ADB-6A9E-4AE3-84CF-9E1D159056F8}"/>
                </a:ext>
              </a:extLst>
            </p:cNvPr>
            <p:cNvCxnSpPr>
              <a:cxnSpLocks noChangeShapeType="1"/>
              <a:stCxn id="57348" idx="3"/>
              <a:endCxn id="57354" idx="1"/>
            </p:cNvCxnSpPr>
            <p:nvPr/>
          </p:nvCxnSpPr>
          <p:spPr bwMode="auto">
            <a:xfrm>
              <a:off x="1487" y="1380"/>
              <a:ext cx="304" cy="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56" name="AutoShape 12">
              <a:extLst>
                <a:ext uri="{FF2B5EF4-FFF2-40B4-BE49-F238E27FC236}">
                  <a16:creationId xmlns:a16="http://schemas.microsoft.com/office/drawing/2014/main" id="{3A561915-9327-4972-A10B-D3DC50C2065A}"/>
                </a:ext>
              </a:extLst>
            </p:cNvPr>
            <p:cNvCxnSpPr>
              <a:cxnSpLocks noChangeShapeType="1"/>
              <a:stCxn id="57354" idx="3"/>
              <a:endCxn id="57349" idx="1"/>
            </p:cNvCxnSpPr>
            <p:nvPr/>
          </p:nvCxnSpPr>
          <p:spPr bwMode="auto">
            <a:xfrm flipV="1">
              <a:off x="3106" y="1380"/>
              <a:ext cx="318" cy="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57" name="Text Box 13">
              <a:extLst>
                <a:ext uri="{FF2B5EF4-FFF2-40B4-BE49-F238E27FC236}">
                  <a16:creationId xmlns:a16="http://schemas.microsoft.com/office/drawing/2014/main" id="{F8FA7FA8-AE9B-4081-9244-4A9FBB8BC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6" y="228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Y</a:t>
              </a:r>
            </a:p>
          </p:txBody>
        </p:sp>
        <p:sp>
          <p:nvSpPr>
            <p:cNvPr id="57358" name="Text Box 14">
              <a:extLst>
                <a:ext uri="{FF2B5EF4-FFF2-40B4-BE49-F238E27FC236}">
                  <a16:creationId xmlns:a16="http://schemas.microsoft.com/office/drawing/2014/main" id="{CB140897-D7D7-4244-9FCF-9722B0744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6" y="320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N</a:t>
              </a:r>
            </a:p>
          </p:txBody>
        </p:sp>
        <p:cxnSp>
          <p:nvCxnSpPr>
            <p:cNvPr id="57359" name="AutoShape 15">
              <a:extLst>
                <a:ext uri="{FF2B5EF4-FFF2-40B4-BE49-F238E27FC236}">
                  <a16:creationId xmlns:a16="http://schemas.microsoft.com/office/drawing/2014/main" id="{8DAEEE71-BC64-4272-B993-8CF7CC668F93}"/>
                </a:ext>
              </a:extLst>
            </p:cNvPr>
            <p:cNvCxnSpPr>
              <a:cxnSpLocks noChangeShapeType="1"/>
              <a:stCxn id="57349" idx="3"/>
              <a:endCxn id="57350" idx="1"/>
            </p:cNvCxnSpPr>
            <p:nvPr/>
          </p:nvCxnSpPr>
          <p:spPr bwMode="auto">
            <a:xfrm flipV="1">
              <a:off x="4150" y="1379"/>
              <a:ext cx="31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60" name="AutoShape 16">
              <a:extLst>
                <a:ext uri="{FF2B5EF4-FFF2-40B4-BE49-F238E27FC236}">
                  <a16:creationId xmlns:a16="http://schemas.microsoft.com/office/drawing/2014/main" id="{AE6CFD2C-1E16-41A9-9F04-653E3C8D87D5}"/>
                </a:ext>
              </a:extLst>
            </p:cNvPr>
            <p:cNvCxnSpPr>
              <a:cxnSpLocks noChangeShapeType="1"/>
              <a:stCxn id="57350" idx="2"/>
              <a:endCxn id="57353" idx="0"/>
            </p:cNvCxnSpPr>
            <p:nvPr/>
          </p:nvCxnSpPr>
          <p:spPr bwMode="auto">
            <a:xfrm>
              <a:off x="4967" y="1671"/>
              <a:ext cx="5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61" name="AutoShape 17">
              <a:extLst>
                <a:ext uri="{FF2B5EF4-FFF2-40B4-BE49-F238E27FC236}">
                  <a16:creationId xmlns:a16="http://schemas.microsoft.com/office/drawing/2014/main" id="{9C3AC783-F9FD-48F9-855C-B889C9428771}"/>
                </a:ext>
              </a:extLst>
            </p:cNvPr>
            <p:cNvCxnSpPr>
              <a:cxnSpLocks noChangeShapeType="1"/>
              <a:stCxn id="57353" idx="1"/>
              <a:endCxn id="57352" idx="3"/>
            </p:cNvCxnSpPr>
            <p:nvPr/>
          </p:nvCxnSpPr>
          <p:spPr bwMode="auto">
            <a:xfrm flipH="1">
              <a:off x="3090" y="2576"/>
              <a:ext cx="1162" cy="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62" name="AutoShape 18">
              <a:extLst>
                <a:ext uri="{FF2B5EF4-FFF2-40B4-BE49-F238E27FC236}">
                  <a16:creationId xmlns:a16="http://schemas.microsoft.com/office/drawing/2014/main" id="{07B43510-D22C-426D-8AFD-A31ACA3E78ED}"/>
                </a:ext>
              </a:extLst>
            </p:cNvPr>
            <p:cNvCxnSpPr>
              <a:cxnSpLocks noChangeShapeType="1"/>
              <a:stCxn id="57352" idx="1"/>
              <a:endCxn id="57348" idx="2"/>
            </p:cNvCxnSpPr>
            <p:nvPr/>
          </p:nvCxnSpPr>
          <p:spPr bwMode="auto">
            <a:xfrm rot="10800000">
              <a:off x="982" y="1672"/>
              <a:ext cx="883" cy="91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63" name="AutoShape 19">
              <a:extLst>
                <a:ext uri="{FF2B5EF4-FFF2-40B4-BE49-F238E27FC236}">
                  <a16:creationId xmlns:a16="http://schemas.microsoft.com/office/drawing/2014/main" id="{439403D5-3694-4D2F-8BCC-F6FD06FC8D7A}"/>
                </a:ext>
              </a:extLst>
            </p:cNvPr>
            <p:cNvCxnSpPr>
              <a:cxnSpLocks noChangeShapeType="1"/>
              <a:stCxn id="57353" idx="2"/>
              <a:endCxn id="57351" idx="3"/>
            </p:cNvCxnSpPr>
            <p:nvPr/>
          </p:nvCxnSpPr>
          <p:spPr bwMode="auto">
            <a:xfrm rot="5400000">
              <a:off x="3860" y="2433"/>
              <a:ext cx="417" cy="180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23F2F7A-8E9C-4C36-AF51-E6540CB5C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AH, ESP and NAT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31ABA6B-6253-47F8-9E5A-5EE9E50267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989888" cy="4967287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Network Address Translation</a:t>
            </a:r>
            <a:r>
              <a:rPr lang="en-GB" altLang="en-US" sz="2400"/>
              <a:t> (NAT) invented for coping with IPv4 address shortage.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Maps private IP addresses to routable addresses in the   public network.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NAT supposed to be transparent to all applications;  not true when used in conjunction with IPsec.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AH in tunnel or transport mode incompatible with NAT; may only be employed when source and destination networks are reachable without translation.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ESP works with NAT; outer IP header is not included  in hash value computation for authentication.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ED3F6A8-A384-45AC-A079-60E2ECABC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IKE and NAT/PAT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BDD1ED7-6379-4683-A575-78DC1F47E3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GB" altLang="en-US" sz="2400"/>
              <a:t>IKE has problems when NAT devices transparently modify outgoing packets. </a:t>
            </a:r>
          </a:p>
          <a:p>
            <a:pPr eaLnBrk="1" hangingPunct="1">
              <a:lnSpc>
                <a:spcPct val="95000"/>
              </a:lnSpc>
            </a:pPr>
            <a:r>
              <a:rPr lang="en-GB" altLang="en-US" sz="2400"/>
              <a:t>If incoming packets in IKE negotiation are expected from UDP port 500 and if a NAT device is introduced, the final packet port may not be the expected port; thus IKE negotiation will not even begin.</a:t>
            </a:r>
          </a:p>
          <a:p>
            <a:pPr eaLnBrk="1" hangingPunct="1">
              <a:lnSpc>
                <a:spcPct val="95000"/>
              </a:lnSpc>
            </a:pPr>
            <a:r>
              <a:rPr lang="en-GB" altLang="en-US" sz="2400"/>
              <a:t>When IKE includes IP addresses as part of the authentication process, changes made by a NAT device will cause IKE negotiation to fail.</a:t>
            </a:r>
          </a:p>
          <a:p>
            <a:pPr eaLnBrk="1" hangingPunct="1">
              <a:lnSpc>
                <a:spcPct val="95000"/>
              </a:lnSpc>
            </a:pPr>
            <a:r>
              <a:rPr lang="en-GB" altLang="en-US" sz="2400"/>
              <a:t>NAT-firewall security issues: </a:t>
            </a:r>
            <a:r>
              <a:rPr lang="en-GB" altLang="en-US" sz="2400">
                <a:solidFill>
                  <a:schemeClr val="accent2"/>
                </a:solidFill>
              </a:rPr>
              <a:t>draft-fessi-nsis-natfw-threats-00.</a:t>
            </a:r>
            <a:endParaRPr lang="en-GB" altLang="en-US"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6F31E185-3C0E-47A4-8536-736C3E7FB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TCP Checksum &amp; NAT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5F2410B-3F7E-408D-90C6-04C9284A4C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TCP checksum calculation includes IP addresses (given in the pseudo header).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Heresy: integrity check breaks the layered architecture.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Pseudo header not transmitted; reconstructed by receiver.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NAT changes source IP address.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When receiver processes TCP packet, the TCP integrity check will use a ‘wrong’ IP address, and checksum verification will fail.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Receiver needs to be given correct source address.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NAT Traversal (NAT-T)</a:t>
            </a:r>
            <a:r>
              <a:rPr lang="en-GB" altLang="en-US" sz="2400"/>
              <a:t> [RFC 3947 and 3948] adds a UDP header that encapsulates the ESP header (sits between ESP header and outer IP header).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56A2594-7A2D-4A0E-9AB7-CD1A82358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NAT-T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42833DB-4A22-403F-ACAE-9DD66AFEDA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751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Original IP addresses</a:t>
            </a:r>
            <a:r>
              <a:rPr lang="en-GB" altLang="en-US" sz="2400"/>
              <a:t> of initiator and responder sent in NAT-OA (Original Address) payload during IKE exchange [RFC 3947].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Parties can thus later check source and destination IP addresses and port, and can validate TCP checksum.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NAT device encapsulates ESP header in outgoing packets with a UDP header.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/>
          </a:p>
          <a:p>
            <a:pPr eaLnBrk="1" hangingPunct="1">
              <a:lnSpc>
                <a:spcPct val="80000"/>
              </a:lnSpc>
            </a:pPr>
            <a:endParaRPr lang="en-GB" altLang="en-US" sz="2400"/>
          </a:p>
          <a:p>
            <a:pPr eaLnBrk="1" hangingPunct="1">
              <a:lnSpc>
                <a:spcPct val="80000"/>
              </a:lnSpc>
            </a:pPr>
            <a:endParaRPr lang="en-GB" altLang="en-US" sz="2400"/>
          </a:p>
          <a:p>
            <a:pPr eaLnBrk="1" hangingPunct="1">
              <a:lnSpc>
                <a:spcPct val="80000"/>
              </a:lnSpc>
            </a:pPr>
            <a:endParaRPr lang="en-GB" altLang="en-US" sz="1600"/>
          </a:p>
          <a:p>
            <a:pPr eaLnBrk="1" hangingPunct="1">
              <a:lnSpc>
                <a:spcPct val="80000"/>
              </a:lnSpc>
            </a:pPr>
            <a:endParaRPr lang="en-GB" altLang="en-US" sz="1600"/>
          </a:p>
          <a:p>
            <a:pPr eaLnBrk="1" hangingPunct="1">
              <a:lnSpc>
                <a:spcPct val="80000"/>
              </a:lnSpc>
            </a:pPr>
            <a:endParaRPr lang="en-GB" altLang="en-US" sz="2400"/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Decapsulation: UDP header used as trigger to modify IP addresses according to NAT-OA payload.</a:t>
            </a:r>
          </a:p>
        </p:txBody>
      </p:sp>
      <p:grpSp>
        <p:nvGrpSpPr>
          <p:cNvPr id="61444" name="Group 4">
            <a:extLst>
              <a:ext uri="{FF2B5EF4-FFF2-40B4-BE49-F238E27FC236}">
                <a16:creationId xmlns:a16="http://schemas.microsoft.com/office/drawing/2014/main" id="{616B480C-0FB1-47A6-A54A-DB0F7E937E8E}"/>
              </a:ext>
            </a:extLst>
          </p:cNvPr>
          <p:cNvGrpSpPr>
            <a:grpSpLocks/>
          </p:cNvGrpSpPr>
          <p:nvPr/>
        </p:nvGrpSpPr>
        <p:grpSpPr bwMode="auto">
          <a:xfrm>
            <a:off x="2641600" y="3716338"/>
            <a:ext cx="5746750" cy="687387"/>
            <a:chOff x="1664" y="2341"/>
            <a:chExt cx="3620" cy="433"/>
          </a:xfrm>
        </p:grpSpPr>
        <p:sp>
          <p:nvSpPr>
            <p:cNvPr id="61455" name="Rectangle 5">
              <a:extLst>
                <a:ext uri="{FF2B5EF4-FFF2-40B4-BE49-F238E27FC236}">
                  <a16:creationId xmlns:a16="http://schemas.microsoft.com/office/drawing/2014/main" id="{7F8A1300-B4A8-4E83-811B-3002C852E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2342"/>
              <a:ext cx="448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ESP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hdr</a:t>
              </a:r>
            </a:p>
          </p:txBody>
        </p:sp>
        <p:sp>
          <p:nvSpPr>
            <p:cNvPr id="61456" name="Rectangle 6">
              <a:extLst>
                <a:ext uri="{FF2B5EF4-FFF2-40B4-BE49-F238E27FC236}">
                  <a16:creationId xmlns:a16="http://schemas.microsoft.com/office/drawing/2014/main" id="{6C079689-A9D8-45A6-AC29-48E4D47E0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2342"/>
              <a:ext cx="1184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TCP</a:t>
              </a:r>
            </a:p>
          </p:txBody>
        </p:sp>
        <p:sp>
          <p:nvSpPr>
            <p:cNvPr id="61457" name="Rectangle 7">
              <a:extLst>
                <a:ext uri="{FF2B5EF4-FFF2-40B4-BE49-F238E27FC236}">
                  <a16:creationId xmlns:a16="http://schemas.microsoft.com/office/drawing/2014/main" id="{F8557D35-14E6-4CF6-A2E1-DA835E945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2342"/>
              <a:ext cx="864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Original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IP header</a:t>
              </a:r>
            </a:p>
          </p:txBody>
        </p:sp>
        <p:sp>
          <p:nvSpPr>
            <p:cNvPr id="61458" name="Rectangle 8">
              <a:extLst>
                <a:ext uri="{FF2B5EF4-FFF2-40B4-BE49-F238E27FC236}">
                  <a16:creationId xmlns:a16="http://schemas.microsoft.com/office/drawing/2014/main" id="{C1DA6F75-BDEF-40F6-9C5E-168F41C97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2342"/>
              <a:ext cx="336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800"/>
                <a:t>ESP</a:t>
              </a:r>
            </a:p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800"/>
                <a:t>trlr</a:t>
              </a:r>
            </a:p>
          </p:txBody>
        </p:sp>
        <p:sp>
          <p:nvSpPr>
            <p:cNvPr id="61459" name="Rectangle 9">
              <a:extLst>
                <a:ext uri="{FF2B5EF4-FFF2-40B4-BE49-F238E27FC236}">
                  <a16:creationId xmlns:a16="http://schemas.microsoft.com/office/drawing/2014/main" id="{DEC16A42-CA41-4A78-8CC3-D2DADE4DD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2342"/>
              <a:ext cx="336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ESP</a:t>
              </a:r>
            </a:p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800"/>
                <a:t>auth</a:t>
              </a:r>
            </a:p>
          </p:txBody>
        </p:sp>
        <p:sp>
          <p:nvSpPr>
            <p:cNvPr id="61460" name="Rectangle 10">
              <a:extLst>
                <a:ext uri="{FF2B5EF4-FFF2-40B4-BE49-F238E27FC236}">
                  <a16:creationId xmlns:a16="http://schemas.microsoft.com/office/drawing/2014/main" id="{7D7DC53E-E94C-439A-995E-5ADDF8578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2341"/>
              <a:ext cx="448" cy="432"/>
            </a:xfrm>
            <a:prstGeom prst="rect">
              <a:avLst/>
            </a:prstGeom>
            <a:solidFill>
              <a:srgbClr val="CC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solidFill>
                    <a:schemeClr val="bg1"/>
                  </a:solidFill>
                </a:rPr>
                <a:t>UDP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solidFill>
                    <a:schemeClr val="bg1"/>
                  </a:solidFill>
                </a:rPr>
                <a:t>hdr</a:t>
              </a:r>
            </a:p>
          </p:txBody>
        </p:sp>
      </p:grpSp>
      <p:grpSp>
        <p:nvGrpSpPr>
          <p:cNvPr id="61445" name="Group 11">
            <a:extLst>
              <a:ext uri="{FF2B5EF4-FFF2-40B4-BE49-F238E27FC236}">
                <a16:creationId xmlns:a16="http://schemas.microsoft.com/office/drawing/2014/main" id="{DA64C1E7-4252-4040-8153-5A93296227B3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4470400"/>
            <a:ext cx="7115175" cy="687388"/>
            <a:chOff x="793" y="2816"/>
            <a:chExt cx="4482" cy="433"/>
          </a:xfrm>
        </p:grpSpPr>
        <p:sp>
          <p:nvSpPr>
            <p:cNvPr id="61448" name="Rectangle 12">
              <a:extLst>
                <a:ext uri="{FF2B5EF4-FFF2-40B4-BE49-F238E27FC236}">
                  <a16:creationId xmlns:a16="http://schemas.microsoft.com/office/drawing/2014/main" id="{C7411DF8-45CA-48BB-BEFB-2C5630354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817"/>
              <a:ext cx="864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Inner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IP header</a:t>
              </a:r>
            </a:p>
          </p:txBody>
        </p:sp>
        <p:sp>
          <p:nvSpPr>
            <p:cNvPr id="61449" name="Rectangle 13">
              <a:extLst>
                <a:ext uri="{FF2B5EF4-FFF2-40B4-BE49-F238E27FC236}">
                  <a16:creationId xmlns:a16="http://schemas.microsoft.com/office/drawing/2014/main" id="{DBA63C64-E393-4EC1-AB5C-30D3EB31E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817"/>
              <a:ext cx="864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Outer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IP header</a:t>
              </a:r>
            </a:p>
          </p:txBody>
        </p:sp>
        <p:sp>
          <p:nvSpPr>
            <p:cNvPr id="61450" name="Rectangle 14">
              <a:extLst>
                <a:ext uri="{FF2B5EF4-FFF2-40B4-BE49-F238E27FC236}">
                  <a16:creationId xmlns:a16="http://schemas.microsoft.com/office/drawing/2014/main" id="{BF1DDD44-9D51-482D-908F-AA93EE70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2817"/>
              <a:ext cx="336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800"/>
                <a:t>ESP</a:t>
              </a:r>
            </a:p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800"/>
                <a:t>trlr</a:t>
              </a:r>
            </a:p>
          </p:txBody>
        </p:sp>
        <p:sp>
          <p:nvSpPr>
            <p:cNvPr id="61451" name="Rectangle 15">
              <a:extLst>
                <a:ext uri="{FF2B5EF4-FFF2-40B4-BE49-F238E27FC236}">
                  <a16:creationId xmlns:a16="http://schemas.microsoft.com/office/drawing/2014/main" id="{1C7FD704-EDD4-46EA-A5A8-3F786E4E8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2817"/>
              <a:ext cx="336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800"/>
                <a:t>ESP</a:t>
              </a:r>
            </a:p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800"/>
                <a:t>auth</a:t>
              </a:r>
            </a:p>
          </p:txBody>
        </p:sp>
        <p:sp>
          <p:nvSpPr>
            <p:cNvPr id="61452" name="Rectangle 16">
              <a:extLst>
                <a:ext uri="{FF2B5EF4-FFF2-40B4-BE49-F238E27FC236}">
                  <a16:creationId xmlns:a16="http://schemas.microsoft.com/office/drawing/2014/main" id="{84F6BAA6-3DE3-49E3-B3AD-4873B73CE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2817"/>
              <a:ext cx="448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ESP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hdr</a:t>
              </a:r>
            </a:p>
          </p:txBody>
        </p:sp>
        <p:sp>
          <p:nvSpPr>
            <p:cNvPr id="61453" name="Rectangle 17">
              <a:extLst>
                <a:ext uri="{FF2B5EF4-FFF2-40B4-BE49-F238E27FC236}">
                  <a16:creationId xmlns:a16="http://schemas.microsoft.com/office/drawing/2014/main" id="{D319A0B4-D2B3-4692-8E22-1F473CE8D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" y="2816"/>
              <a:ext cx="448" cy="432"/>
            </a:xfrm>
            <a:prstGeom prst="rect">
              <a:avLst/>
            </a:prstGeom>
            <a:solidFill>
              <a:srgbClr val="CC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solidFill>
                    <a:schemeClr val="bg1"/>
                  </a:solidFill>
                </a:rPr>
                <a:t>UDP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solidFill>
                    <a:schemeClr val="bg1"/>
                  </a:solidFill>
                </a:rPr>
                <a:t>hdr</a:t>
              </a:r>
            </a:p>
          </p:txBody>
        </p:sp>
        <p:sp>
          <p:nvSpPr>
            <p:cNvPr id="61454" name="Rectangle 18">
              <a:extLst>
                <a:ext uri="{FF2B5EF4-FFF2-40B4-BE49-F238E27FC236}">
                  <a16:creationId xmlns:a16="http://schemas.microsoft.com/office/drawing/2014/main" id="{74630E0F-D78C-4B6B-BFE5-0EECF0D49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2817"/>
              <a:ext cx="1184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TCP</a:t>
              </a:r>
            </a:p>
          </p:txBody>
        </p:sp>
      </p:grpSp>
      <p:sp>
        <p:nvSpPr>
          <p:cNvPr id="61446" name="Text Box 19">
            <a:extLst>
              <a:ext uri="{FF2B5EF4-FFF2-40B4-BE49-F238E27FC236}">
                <a16:creationId xmlns:a16="http://schemas.microsoft.com/office/drawing/2014/main" id="{1AC61A3A-358D-4552-9333-27B2185A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860800"/>
            <a:ext cx="1889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transport mode</a:t>
            </a:r>
          </a:p>
        </p:txBody>
      </p:sp>
      <p:sp>
        <p:nvSpPr>
          <p:cNvPr id="61447" name="Text Box 20">
            <a:extLst>
              <a:ext uri="{FF2B5EF4-FFF2-40B4-BE49-F238E27FC236}">
                <a16:creationId xmlns:a16="http://schemas.microsoft.com/office/drawing/2014/main" id="{4343A6F1-D59B-49B6-AC61-43815A9BA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437063"/>
            <a:ext cx="876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tunnel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mode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63A7761-BF33-454A-A60C-87BE34886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Remarks on IPsec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A889705C-20AE-4BC4-8A70-958A803549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Key establishment protocol IKE is carried over UDP; hence unreliable and blocked by some firewalls.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IPsec and firewalls have problems working together.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Authentication of source IP addresses in AH: some firewalls change these addresses on out-bound datagrams.</a:t>
            </a:r>
          </a:p>
          <a:p>
            <a:pPr eaLnBrk="1" hangingPunct="1">
              <a:lnSpc>
                <a:spcPct val="90000"/>
              </a:lnSpc>
              <a:buClr>
                <a:srgbClr val="99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Managing IPsec policy and deployments is complex.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Getting it wrong can mean losing connectivity, e.g. by making exchanges of routing updates unreadable.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Getting it wrong can mean loss of security.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Many IPsec options.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Stephen Kent: IPsec is not a suite of crypto protocols, it is an access control system.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30B96E9-78BB-4CF3-B477-74669E9282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1700213"/>
            <a:ext cx="7126287" cy="1539875"/>
          </a:xfrm>
        </p:spPr>
        <p:txBody>
          <a:bodyPr/>
          <a:lstStyle/>
          <a:p>
            <a:pPr eaLnBrk="1" hangingPunct="1"/>
            <a:r>
              <a:rPr lang="en-GB" altLang="en-US"/>
              <a:t>SSL/TLS</a:t>
            </a:r>
            <a:endParaRPr lang="de-DE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0ECB70C-EBF3-4C8F-B376-F068D7F61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SSL/TLS Overview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BC94C72-1CA1-4465-B5F7-812515EE6B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SSL = Secure Sockets Layer.</a:t>
            </a:r>
          </a:p>
          <a:p>
            <a:pPr lvl="1" eaLnBrk="1" hangingPunct="1"/>
            <a:r>
              <a:rPr lang="en-GB" altLang="en-US" sz="2000"/>
              <a:t>Unreleased v1, flawed but useful v2, good v3.</a:t>
            </a:r>
          </a:p>
          <a:p>
            <a:pPr eaLnBrk="1" hangingPunct="1"/>
            <a:r>
              <a:rPr lang="en-GB" altLang="en-US" sz="2400"/>
              <a:t>TLS = Transport Layer Security Protocol.</a:t>
            </a:r>
          </a:p>
          <a:p>
            <a:pPr lvl="1" eaLnBrk="1" hangingPunct="1"/>
            <a:r>
              <a:rPr lang="en-GB" altLang="en-US" sz="2000"/>
              <a:t>TLS1.0 = SSL3.0 with minor modifications</a:t>
            </a:r>
          </a:p>
          <a:p>
            <a:pPr lvl="1" eaLnBrk="1" hangingPunct="1"/>
            <a:r>
              <a:rPr lang="en-GB" altLang="en-US" sz="2000"/>
              <a:t>Version 1.2</a:t>
            </a:r>
            <a:r>
              <a:rPr lang="en-GB" altLang="en-US" sz="2400"/>
              <a:t> </a:t>
            </a:r>
            <a:r>
              <a:rPr lang="en-GB" altLang="en-US" sz="2000"/>
              <a:t>defined in RFC 5246 (October 2008)</a:t>
            </a:r>
          </a:p>
          <a:p>
            <a:pPr lvl="1" eaLnBrk="1" hangingPunct="1"/>
            <a:r>
              <a:rPr lang="en-GB" altLang="en-US" sz="2000"/>
              <a:t>Open-source implementation at </a:t>
            </a:r>
            <a:r>
              <a:rPr lang="en-GB" altLang="en-US" sz="2000">
                <a:hlinkClick r:id="rId2"/>
              </a:rPr>
              <a:t>www.openssl.org/</a:t>
            </a:r>
            <a:r>
              <a:rPr lang="en-GB" altLang="en-US" sz="2000"/>
              <a:t> </a:t>
            </a:r>
          </a:p>
          <a:p>
            <a:pPr eaLnBrk="1" hangingPunct="1"/>
            <a:r>
              <a:rPr lang="en-GB" altLang="en-US" sz="2400"/>
              <a:t>Widely used in Web browsers and servers to support ‘secure e-commerce’ over HTTP.</a:t>
            </a:r>
          </a:p>
          <a:p>
            <a:pPr lvl="1" eaLnBrk="1" hangingPunct="1"/>
            <a:r>
              <a:rPr lang="en-GB" altLang="en-US" sz="2000"/>
              <a:t>HTTPS sessions indicated by browser lock.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A167E2D-9392-409C-84BF-DD8797D5B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Secure Tunnels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427B876-F7C2-4D54-9097-ACFD28347E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Secure tunnel (channel): secure logical connection between two end points across an insecure network.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Typical security guarantees are data integrity, confidentiality, and data origin authentication.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End points might be machines named by domain names or IP addresses; end points might be specific software components hosted at a client or a server.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Confusion about the precise nature of the end point authenticated can lead to “security services that do not provide any security at all”.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If the tunnel does not end where the user expects, the attacker may wait at the other side of the tunnel.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Secure tunnels do not provide security services once data are received.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11350BA-15EF-495A-AE37-642C994CB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SSL/TLS Basic Features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F62640A-D6E5-44C7-87B9-4A630F055D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918450" cy="4535487"/>
          </a:xfrm>
        </p:spPr>
        <p:txBody>
          <a:bodyPr/>
          <a:lstStyle/>
          <a:p>
            <a:pPr eaLnBrk="1" hangingPunct="1"/>
            <a:r>
              <a:rPr lang="en-GB" altLang="en-US" sz="2400"/>
              <a:t>Security at session layer.</a:t>
            </a:r>
          </a:p>
          <a:p>
            <a:pPr lvl="1" eaLnBrk="1" hangingPunct="1"/>
            <a:r>
              <a:rPr lang="en-GB" altLang="en-US" sz="2000"/>
              <a:t>‘Thin layer’ between TCP and, e.g., HTTP.</a:t>
            </a:r>
          </a:p>
          <a:p>
            <a:pPr lvl="1" eaLnBrk="1" hangingPunct="1"/>
            <a:r>
              <a:rPr lang="en-GB" altLang="en-US" sz="2000"/>
              <a:t>TCP provides reliable, end-to-end transport.</a:t>
            </a:r>
          </a:p>
          <a:p>
            <a:pPr lvl="1" eaLnBrk="1" hangingPunct="1"/>
            <a:r>
              <a:rPr lang="en-GB" altLang="en-US" sz="2000"/>
              <a:t>Applications must be </a:t>
            </a:r>
            <a:r>
              <a:rPr lang="en-GB" altLang="en-US" sz="2000">
                <a:solidFill>
                  <a:schemeClr val="accent2"/>
                </a:solidFill>
              </a:rPr>
              <a:t>aware</a:t>
            </a:r>
            <a:r>
              <a:rPr lang="en-GB" altLang="en-US" sz="2000"/>
              <a:t> of SSL, need some modification.</a:t>
            </a:r>
          </a:p>
          <a:p>
            <a:pPr eaLnBrk="1" hangingPunct="1"/>
            <a:r>
              <a:rPr lang="en-GB" altLang="en-US" sz="2400"/>
              <a:t>Two layer architecture:</a:t>
            </a:r>
          </a:p>
          <a:p>
            <a:pPr lvl="1" eaLnBrk="1" hangingPunct="1"/>
            <a:r>
              <a:rPr lang="en-GB" altLang="en-US" sz="2000"/>
              <a:t>SSL Record Protocol: provides secure, reliable channel to second layer.</a:t>
            </a:r>
          </a:p>
          <a:p>
            <a:pPr lvl="1" eaLnBrk="1" hangingPunct="1"/>
            <a:r>
              <a:rPr lang="en-GB" altLang="en-US" sz="2000"/>
              <a:t>Upper layer carries </a:t>
            </a:r>
            <a:r>
              <a:rPr lang="en-GB" altLang="en-US" sz="2000">
                <a:solidFill>
                  <a:schemeClr val="accent2"/>
                </a:solidFill>
              </a:rPr>
              <a:t>SSL Handshake Protocol</a:t>
            </a:r>
            <a:r>
              <a:rPr lang="en-GB" altLang="en-US" sz="2000"/>
              <a:t>, Change Cipher Specification Protocol, Alert Protocol, HTTP, any other application protocols.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A308131-2A34-4C58-A530-31230D992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SSL/TLS Handshake – Goals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1D8B442-B558-4714-AE84-47956E2477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Entity authentication of participants. 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Participants are ‘client’ and ‘server’.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>
                <a:solidFill>
                  <a:schemeClr val="accent2"/>
                </a:solidFill>
              </a:rPr>
              <a:t>Server nearly always authenticated, client more rarely.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Appropriate for most e-commerce applications.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Establish a fresh, shared secret.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Shared secret used to derive further keys.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For confidentiality and authentication in SSL Record Protocol.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Secure ciphersuite negotiation.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Encryption and hash algorithms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Authentication and key establishment methods.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ABA4A4F9-4823-4D79-938A-F9D895C73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Sessions &amp; Connections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8F71007B-D363-469C-BB91-85DE055E1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889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800"/>
              <a:t>Session: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000"/>
              <a:t>Created by handshake protocol.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000"/>
              <a:t>Defines set of cryptographic parameters (encryption and hash algorithm, master secret, certificates).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000"/>
              <a:t>Carries multiple </a:t>
            </a:r>
            <a:r>
              <a:rPr lang="en-GB" altLang="en-US" sz="2000">
                <a:solidFill>
                  <a:schemeClr val="accent2"/>
                </a:solidFill>
              </a:rPr>
              <a:t>connections</a:t>
            </a:r>
            <a:r>
              <a:rPr lang="en-GB" altLang="en-US" sz="2000">
                <a:solidFill>
                  <a:srgbClr val="003399"/>
                </a:solidFill>
              </a:rPr>
              <a:t> </a:t>
            </a:r>
            <a:r>
              <a:rPr lang="en-GB" altLang="en-US" sz="2000"/>
              <a:t>to avoid repeated use of expensive handshake protocol.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800"/>
              <a:t>Connection: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000"/>
              <a:t>State defined by nonces, secret keys for MAC and encryption, IVs, sequence numbers.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sz="2000"/>
              <a:t>Keys for many connections derived from single </a:t>
            </a:r>
            <a:r>
              <a:rPr lang="en-GB" altLang="en-US" sz="2000">
                <a:solidFill>
                  <a:schemeClr val="accent2"/>
                </a:solidFill>
              </a:rPr>
              <a:t>master secret</a:t>
            </a:r>
            <a:r>
              <a:rPr lang="en-GB" altLang="en-US" sz="2000"/>
              <a:t> created during handshake protocol.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EED50F0-EEB0-400C-94C7-24A275D9D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SSL Handshake Protocol: Run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3D36CBB-2CBF-436C-A525-D920441CC5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810125"/>
          </a:xfrm>
        </p:spPr>
        <p:txBody>
          <a:bodyPr/>
          <a:lstStyle/>
          <a:p>
            <a:pPr eaLnBrk="1" hangingPunct="1"/>
            <a:r>
              <a:rPr lang="en-GB" altLang="en-US" sz="2400"/>
              <a:t>We sketch the most common use of SSL:</a:t>
            </a:r>
          </a:p>
          <a:p>
            <a:pPr lvl="1" eaLnBrk="1" hangingPunct="1"/>
            <a:r>
              <a:rPr lang="en-GB" altLang="en-US" sz="2000"/>
              <a:t>No client authentication.</a:t>
            </a:r>
          </a:p>
          <a:p>
            <a:pPr lvl="1" eaLnBrk="1" hangingPunct="1"/>
            <a:r>
              <a:rPr lang="en-GB" altLang="en-US" sz="2000"/>
              <a:t>Client sends </a:t>
            </a:r>
            <a:r>
              <a:rPr lang="en-GB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pre_master_secret</a:t>
            </a:r>
            <a:r>
              <a:rPr lang="en-GB" altLang="en-US" sz="2000">
                <a:latin typeface="Courier New" panose="02070309020205020404" pitchFamily="49" charset="0"/>
              </a:rPr>
              <a:t> </a:t>
            </a:r>
            <a:r>
              <a:rPr lang="en-GB" altLang="en-US" sz="2000"/>
              <a:t>using Server’s public encryption key from Server certificate.</a:t>
            </a:r>
          </a:p>
          <a:p>
            <a:pPr lvl="1" eaLnBrk="1" hangingPunct="1"/>
            <a:r>
              <a:rPr lang="en-GB" altLang="en-US" sz="2000"/>
              <a:t>Server authenticated by ability to decrypt to obtain </a:t>
            </a:r>
            <a:r>
              <a:rPr lang="en-GB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pre_master_secret</a:t>
            </a:r>
            <a:r>
              <a:rPr lang="en-GB" altLang="en-US" sz="2000"/>
              <a:t>, and construct correct </a:t>
            </a:r>
            <a:r>
              <a:rPr lang="en-GB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finished</a:t>
            </a:r>
            <a:r>
              <a:rPr lang="en-GB" altLang="en-US" sz="2000">
                <a:latin typeface="Courier New" panose="02070309020205020404" pitchFamily="49" charset="0"/>
              </a:rPr>
              <a:t> </a:t>
            </a:r>
            <a:r>
              <a:rPr lang="en-GB" altLang="en-US" sz="2000"/>
              <a:t>message.</a:t>
            </a:r>
          </a:p>
          <a:p>
            <a:pPr eaLnBrk="1" hangingPunct="1"/>
            <a:r>
              <a:rPr lang="en-GB" altLang="en-US" sz="2400"/>
              <a:t>Other protocol runs are similar.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3BE0C7F-FA86-4896-9E55-1D40D59F9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SSL Handshake Protocol Run</a:t>
            </a:r>
          </a:p>
        </p:txBody>
      </p:sp>
      <p:sp>
        <p:nvSpPr>
          <p:cNvPr id="69635" name="Rectangle 4">
            <a:extLst>
              <a:ext uri="{FF2B5EF4-FFF2-40B4-BE49-F238E27FC236}">
                <a16:creationId xmlns:a16="http://schemas.microsoft.com/office/drawing/2014/main" id="{E51D2619-6239-45D3-B635-CD4488037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00213"/>
            <a:ext cx="1225550" cy="3671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>
                <a:latin typeface="Times" panose="02020603050405020304" pitchFamily="18" charset="0"/>
              </a:rPr>
              <a:t>client</a:t>
            </a:r>
          </a:p>
        </p:txBody>
      </p:sp>
      <p:sp>
        <p:nvSpPr>
          <p:cNvPr id="69636" name="Rectangle 5">
            <a:extLst>
              <a:ext uri="{FF2B5EF4-FFF2-40B4-BE49-F238E27FC236}">
                <a16:creationId xmlns:a16="http://schemas.microsoft.com/office/drawing/2014/main" id="{58B7459F-5642-4E9A-8FA8-38027ED9D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338" y="1700213"/>
            <a:ext cx="1225550" cy="3671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>
                <a:latin typeface="Times" panose="02020603050405020304" pitchFamily="18" charset="0"/>
              </a:rPr>
              <a:t>server</a:t>
            </a:r>
          </a:p>
        </p:txBody>
      </p:sp>
      <p:cxnSp>
        <p:nvCxnSpPr>
          <p:cNvPr id="486406" name="AutoShape 6">
            <a:extLst>
              <a:ext uri="{FF2B5EF4-FFF2-40B4-BE49-F238E27FC236}">
                <a16:creationId xmlns:a16="http://schemas.microsoft.com/office/drawing/2014/main" id="{46CABA5B-E3EB-4106-A7AC-064B192E12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66950" y="2132013"/>
            <a:ext cx="4751388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6407" name="AutoShape 7">
            <a:extLst>
              <a:ext uri="{FF2B5EF4-FFF2-40B4-BE49-F238E27FC236}">
                <a16:creationId xmlns:a16="http://schemas.microsoft.com/office/drawing/2014/main" id="{9771EED7-D549-4780-8BED-E68C3041376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266950" y="3067050"/>
            <a:ext cx="4751388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6408" name="AutoShape 8">
            <a:extLst>
              <a:ext uri="{FF2B5EF4-FFF2-40B4-BE49-F238E27FC236}">
                <a16:creationId xmlns:a16="http://schemas.microsoft.com/office/drawing/2014/main" id="{78D605DB-81E1-4F36-9EBE-60BBAE2E6F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66950" y="4003675"/>
            <a:ext cx="4751388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6409" name="AutoShape 9">
            <a:extLst>
              <a:ext uri="{FF2B5EF4-FFF2-40B4-BE49-F238E27FC236}">
                <a16:creationId xmlns:a16="http://schemas.microsoft.com/office/drawing/2014/main" id="{51B45AAA-68FF-4DFE-891E-48F2676BA7B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266950" y="4938713"/>
            <a:ext cx="4751388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6410" name="Text Box 10">
            <a:extLst>
              <a:ext uri="{FF2B5EF4-FFF2-40B4-BE49-F238E27FC236}">
                <a16:creationId xmlns:a16="http://schemas.microsoft.com/office/drawing/2014/main" id="{8ED92C2F-FE56-4C73-B96E-C14589726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1700213"/>
            <a:ext cx="218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M1: ClientHello</a:t>
            </a:r>
          </a:p>
        </p:txBody>
      </p:sp>
      <p:sp>
        <p:nvSpPr>
          <p:cNvPr id="486411" name="Text Box 11">
            <a:extLst>
              <a:ext uri="{FF2B5EF4-FFF2-40B4-BE49-F238E27FC236}">
                <a16:creationId xmlns:a16="http://schemas.microsoft.com/office/drawing/2014/main" id="{12C4F3E4-7D70-41B8-A206-FF842CCD3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636838"/>
            <a:ext cx="45148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GB" altLang="en-US" sz="2400">
                <a:solidFill>
                  <a:srgbClr val="CC0000"/>
                </a:solidFill>
                <a:latin typeface="Times" panose="02020603050405020304" pitchFamily="18" charset="0"/>
              </a:rPr>
              <a:t>M2: ServerHello, ServerCertChain,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400">
                <a:solidFill>
                  <a:srgbClr val="CC0000"/>
                </a:solidFill>
                <a:latin typeface="Times" panose="02020603050405020304" pitchFamily="18" charset="0"/>
              </a:rPr>
              <a:t>ServerHelloDone</a:t>
            </a:r>
          </a:p>
        </p:txBody>
      </p:sp>
      <p:sp>
        <p:nvSpPr>
          <p:cNvPr id="486412" name="Text Box 12">
            <a:extLst>
              <a:ext uri="{FF2B5EF4-FFF2-40B4-BE49-F238E27FC236}">
                <a16:creationId xmlns:a16="http://schemas.microsoft.com/office/drawing/2014/main" id="{F1DB465E-C530-44FE-B1D0-96806EB29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571875"/>
            <a:ext cx="44799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M3: ClientKeyExchange,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400">
                <a:solidFill>
                  <a:schemeClr val="accent2"/>
                </a:solidFill>
                <a:latin typeface="Times" panose="02020603050405020304" pitchFamily="18" charset="0"/>
              </a:rPr>
              <a:t>ChangeCipherSpec, ClientFinished</a:t>
            </a:r>
          </a:p>
        </p:txBody>
      </p:sp>
      <p:sp>
        <p:nvSpPr>
          <p:cNvPr id="486413" name="Text Box 13">
            <a:extLst>
              <a:ext uri="{FF2B5EF4-FFF2-40B4-BE49-F238E27FC236}">
                <a16:creationId xmlns:a16="http://schemas.microsoft.com/office/drawing/2014/main" id="{2366F7BF-6637-4AAD-980F-9805E976A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4508500"/>
            <a:ext cx="327183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GB" altLang="en-US" sz="2400">
                <a:solidFill>
                  <a:srgbClr val="CC0000"/>
                </a:solidFill>
                <a:latin typeface="Times" panose="02020603050405020304" pitchFamily="18" charset="0"/>
              </a:rPr>
              <a:t>M4: ChangeCipherSpec,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400">
                <a:solidFill>
                  <a:srgbClr val="CC0000"/>
                </a:solidFill>
                <a:latin typeface="Times" panose="02020603050405020304" pitchFamily="18" charset="0"/>
              </a:rPr>
              <a:t>ServerFinished</a:t>
            </a:r>
            <a:endParaRPr lang="en-US" altLang="en-US" sz="2400">
              <a:solidFill>
                <a:srgbClr val="CC0000"/>
              </a:solidFill>
              <a:latin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6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6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10" grpId="0"/>
      <p:bldP spid="486411" grpId="0"/>
      <p:bldP spid="486412" grpId="0"/>
      <p:bldP spid="4864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973C61F0-4B56-4B9F-9C22-3633B67C3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M1: </a:t>
            </a:r>
            <a:r>
              <a:rPr lang="en-GB" altLang="en-US">
                <a:latin typeface="Courier New" panose="02070309020205020404" pitchFamily="49" charset="0"/>
              </a:rPr>
              <a:t>ClientHello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B960EA5B-3633-4537-952A-DDEA9100D7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Client initiates connection.</a:t>
            </a:r>
          </a:p>
          <a:p>
            <a:pPr eaLnBrk="1" hangingPunct="1"/>
            <a:r>
              <a:rPr lang="en-GB" altLang="en-US" sz="2400"/>
              <a:t>Sends client version number.</a:t>
            </a:r>
          </a:p>
          <a:p>
            <a:pPr lvl="1" eaLnBrk="1" hangingPunct="1"/>
            <a:r>
              <a:rPr lang="en-GB" altLang="en-US" sz="2000"/>
              <a:t>3.1 for TLS.</a:t>
            </a:r>
          </a:p>
          <a:p>
            <a:pPr eaLnBrk="1" hangingPunct="1"/>
            <a:r>
              <a:rPr lang="en-GB" altLang="en-US" sz="2400"/>
              <a:t>Sends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ClientNonce</a:t>
            </a:r>
            <a:r>
              <a:rPr lang="en-GB" altLang="en-US" sz="2400"/>
              <a:t>.</a:t>
            </a:r>
          </a:p>
          <a:p>
            <a:pPr lvl="1" eaLnBrk="1" hangingPunct="1"/>
            <a:r>
              <a:rPr lang="en-GB" altLang="en-US" sz="2000"/>
              <a:t>28 random bytes plus 4 bytes of time.</a:t>
            </a:r>
          </a:p>
          <a:p>
            <a:pPr eaLnBrk="1" hangingPunct="1"/>
            <a:r>
              <a:rPr lang="en-GB" altLang="en-US" sz="2400"/>
              <a:t>Offers list of ciphersuites:</a:t>
            </a:r>
          </a:p>
          <a:p>
            <a:pPr lvl="1" eaLnBrk="1" hangingPunct="1"/>
            <a:r>
              <a:rPr lang="en-GB" altLang="en-US" sz="2000"/>
              <a:t>Key exchange and authentication options, encryption algorithms, hash functions.</a:t>
            </a:r>
          </a:p>
          <a:p>
            <a:pPr lvl="1" eaLnBrk="1" hangingPunct="1"/>
            <a:r>
              <a:rPr lang="en-GB" altLang="en-US" sz="2000"/>
              <a:t>E.g. </a:t>
            </a:r>
            <a:r>
              <a:rPr lang="en-GB" altLang="en-US" sz="2000" b="1">
                <a:latin typeface="Courier New" panose="02070309020205020404" pitchFamily="49" charset="0"/>
              </a:rPr>
              <a:t>TLS_RSA_WITH_3DES_EDE_CBC_SHA</a:t>
            </a:r>
            <a:r>
              <a:rPr lang="en-GB" altLang="en-US" sz="2000"/>
              <a:t>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34AD0E90-9AEF-4802-A56F-4A9AF4CAD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M2: </a:t>
            </a:r>
            <a:r>
              <a:rPr lang="en-GB" altLang="en-US">
                <a:latin typeface="Courier New" panose="02070309020205020404" pitchFamily="49" charset="0"/>
              </a:rPr>
              <a:t>ServerHello, …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51D30F7B-3217-4B99-8D7E-700B71EA7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Sends server version number.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Sends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ServerNonce</a:t>
            </a:r>
            <a:r>
              <a:rPr lang="en-GB" altLang="en-US" sz="2400"/>
              <a:t> and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SessionID</a:t>
            </a:r>
            <a:r>
              <a:rPr lang="en-GB" altLang="en-US" sz="2400"/>
              <a:t>.</a:t>
            </a:r>
            <a:endParaRPr lang="en-GB" altLang="en-US" sz="2400">
              <a:latin typeface="Courier New" panose="02070309020205020404" pitchFamily="49" charset="0"/>
            </a:endParaRP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Selects single ciphersuite from list offered by client.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Sends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ServerCertChain</a:t>
            </a:r>
            <a:r>
              <a:rPr lang="en-GB" altLang="en-US" sz="2400"/>
              <a:t> message.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Allows client to validate server’s public key back to acceptable root of trust.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(optional)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CertRequest</a:t>
            </a:r>
            <a:r>
              <a:rPr lang="en-GB" altLang="en-US" sz="2400"/>
              <a:t> message.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Omitted in this protocol run – no client authentication.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Finally,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ServerHelloDone</a:t>
            </a:r>
            <a:r>
              <a:rPr lang="en-GB" altLang="en-US" sz="2400"/>
              <a:t>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8AF98DB2-DE49-4A66-9D41-2CD58C1A1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M3: </a:t>
            </a:r>
            <a:r>
              <a:rPr lang="en-GB" altLang="en-US">
                <a:latin typeface="Courier New" panose="02070309020205020404" pitchFamily="49" charset="0"/>
              </a:rPr>
              <a:t>ClientKeyExchange,…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C75E44B-0375-4A3B-81B2-648DFCF7AB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ClientKeyExchange</a:t>
            </a:r>
            <a:r>
              <a:rPr lang="en-GB" altLang="en-US" sz="2400"/>
              <a:t> contains encryption of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pre_master_secret</a:t>
            </a:r>
            <a:r>
              <a:rPr lang="en-GB" altLang="en-US" sz="2400"/>
              <a:t> under server’s public key.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ChangeCipherSpec</a:t>
            </a:r>
            <a:r>
              <a:rPr lang="en-GB" altLang="en-US" sz="2400"/>
              <a:t> indicates that client is updating cipher suite to be used on this session.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Sent using SSL Change Cipher Spec. Protocol.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Optional (only when client is authenticated):</a:t>
            </a:r>
            <a:r>
              <a:rPr lang="en-GB" altLang="en-US" sz="2400">
                <a:solidFill>
                  <a:schemeClr val="accent2"/>
                </a:solidFill>
              </a:rPr>
              <a:t>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ClientCertificate</a:t>
            </a:r>
            <a:r>
              <a:rPr lang="en-GB" altLang="en-US" sz="2400"/>
              <a:t>,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ClientCertificateVerify</a:t>
            </a:r>
            <a:r>
              <a:rPr lang="en-GB" altLang="en-US" sz="2400">
                <a:solidFill>
                  <a:schemeClr val="accent2"/>
                </a:solidFill>
              </a:rPr>
              <a:t> </a:t>
            </a:r>
            <a:r>
              <a:rPr lang="en-GB" altLang="en-US" sz="2400"/>
              <a:t>messages.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Finally,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ClientFinished</a:t>
            </a:r>
            <a:r>
              <a:rPr lang="en-GB" altLang="en-US" sz="2400">
                <a:latin typeface="Courier New" panose="02070309020205020404" pitchFamily="49" charset="0"/>
              </a:rPr>
              <a:t> </a:t>
            </a:r>
            <a:r>
              <a:rPr lang="en-GB" altLang="en-US" sz="2400"/>
              <a:t>message.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MAC on all messages sent so far (both sides).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MAC computed using</a:t>
            </a:r>
            <a:r>
              <a:rPr lang="en-GB" altLang="en-US" sz="2000">
                <a:solidFill>
                  <a:schemeClr val="accent2"/>
                </a:solidFill>
              </a:rPr>
              <a:t> </a:t>
            </a:r>
            <a:r>
              <a:rPr lang="en-GB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master_secret</a:t>
            </a:r>
            <a:r>
              <a:rPr lang="en-GB" altLang="en-US" sz="2000"/>
              <a:t>.</a:t>
            </a:r>
          </a:p>
          <a:p>
            <a:pPr eaLnBrk="1" hangingPunct="1">
              <a:spcBef>
                <a:spcPct val="25000"/>
              </a:spcBef>
            </a:pPr>
            <a:endParaRPr lang="en-GB" altLang="en-US"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1B5FD4AD-1794-4031-B11F-472767855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7200" y="260648"/>
            <a:ext cx="7416800" cy="792163"/>
          </a:xfrm>
        </p:spPr>
        <p:txBody>
          <a:bodyPr/>
          <a:lstStyle/>
          <a:p>
            <a:pPr eaLnBrk="1" hangingPunct="1"/>
            <a:r>
              <a:rPr lang="en-GB" altLang="en-US" sz="3600" dirty="0"/>
              <a:t>M4: </a:t>
            </a:r>
            <a:r>
              <a:rPr lang="en-GB" altLang="en-US" sz="3600" dirty="0" err="1">
                <a:latin typeface="Courier New" panose="02070309020205020404" pitchFamily="49" charset="0"/>
              </a:rPr>
              <a:t>ChangeCipherSpec</a:t>
            </a:r>
            <a:r>
              <a:rPr lang="en-GB" altLang="en-US" sz="3600" dirty="0">
                <a:latin typeface="Courier New" panose="02070309020205020404" pitchFamily="49" charset="0"/>
              </a:rPr>
              <a:t>, …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3657256-2129-40F1-B1F1-88107D56C4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ChangeCipherSpec</a:t>
            </a:r>
            <a:r>
              <a:rPr lang="en-GB" altLang="en-US" sz="2400">
                <a:solidFill>
                  <a:schemeClr val="accent2"/>
                </a:solidFill>
              </a:rPr>
              <a:t> </a:t>
            </a:r>
            <a:r>
              <a:rPr lang="en-GB" altLang="en-US" sz="2400"/>
              <a:t>indicates that server is updating cipher suite to be used on this session.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Sent using SSL Change Cipher Spec. Protocol.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Finally,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ServerFinished</a:t>
            </a:r>
            <a:r>
              <a:rPr lang="en-GB" altLang="en-US" sz="2400">
                <a:latin typeface="Courier New" panose="02070309020205020404" pitchFamily="49" charset="0"/>
              </a:rPr>
              <a:t> </a:t>
            </a:r>
            <a:r>
              <a:rPr lang="en-GB" altLang="en-US" sz="2400"/>
              <a:t>message.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MAC on all messages sent so far (both sides).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MAC computed using </a:t>
            </a:r>
            <a:r>
              <a:rPr lang="en-GB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master_secret</a:t>
            </a:r>
            <a:r>
              <a:rPr lang="en-GB" altLang="en-US" sz="2000"/>
              <a:t>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Server can only compute MAC if it can decrypt </a:t>
            </a:r>
            <a:r>
              <a:rPr lang="en-GB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pre_master_secret</a:t>
            </a:r>
            <a:r>
              <a:rPr lang="en-GB" altLang="en-US" sz="2000"/>
              <a:t> in M3.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EBF3321A-63C7-4084-9388-DA323FA55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SSL Handshake Protocol Run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5ECE3E0-2A29-4420-9DE9-D409A87CED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1751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SzTx/>
              <a:buFont typeface="Times New Roman" panose="02020603050405020304" pitchFamily="18" charset="0"/>
              <a:buAutoNum type="arabicPeriod"/>
            </a:pPr>
            <a:r>
              <a:rPr lang="en-GB" altLang="en-US" sz="2400"/>
              <a:t>Is the client authenticated to the server in this protocol run?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No!</a:t>
            </a:r>
          </a:p>
          <a:p>
            <a:pPr marL="609600" indent="-609600" eaLnBrk="1" hangingPunct="1">
              <a:lnSpc>
                <a:spcPct val="90000"/>
              </a:lnSpc>
              <a:buSzTx/>
              <a:buFont typeface="Times New Roman" panose="02020603050405020304" pitchFamily="18" charset="0"/>
              <a:buAutoNum type="arabicPeriod"/>
            </a:pPr>
            <a:r>
              <a:rPr lang="en-GB" altLang="en-US" sz="2400"/>
              <a:t>Can adversary learn value of </a:t>
            </a:r>
            <a:r>
              <a:rPr lang="en-GB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pre_master_secret</a:t>
            </a:r>
            <a:r>
              <a:rPr lang="en-GB" altLang="en-US" sz="2400"/>
              <a:t>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No! </a:t>
            </a:r>
            <a:r>
              <a:rPr lang="en-GB" altLang="en-US" sz="2000"/>
              <a:t>Client has validated server’s public key; To learn</a:t>
            </a:r>
            <a:r>
              <a:rPr lang="en-GB" altLang="en-US" sz="2000">
                <a:solidFill>
                  <a:schemeClr val="accent2"/>
                </a:solidFill>
              </a:rPr>
              <a:t> </a:t>
            </a:r>
            <a:r>
              <a:rPr lang="en-GB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pre_master_secret</a:t>
            </a:r>
            <a:r>
              <a:rPr lang="en-GB" altLang="en-US" sz="2000">
                <a:solidFill>
                  <a:schemeClr val="accent2"/>
                </a:solidFill>
              </a:rPr>
              <a:t> </a:t>
            </a:r>
            <a:r>
              <a:rPr lang="en-GB" altLang="en-US" sz="2000"/>
              <a:t>the server’s private key is needed to decrypt ClientKeyExchange</a:t>
            </a:r>
            <a:endParaRPr lang="en-GB" altLang="en-US" sz="2000">
              <a:latin typeface="Courier New" panose="02070309020205020404" pitchFamily="49" charset="0"/>
            </a:endParaRPr>
          </a:p>
          <a:p>
            <a:pPr marL="609600" indent="-609600" eaLnBrk="1" hangingPunct="1">
              <a:lnSpc>
                <a:spcPct val="90000"/>
              </a:lnSpc>
              <a:buSzTx/>
              <a:buFont typeface="Times New Roman" panose="02020603050405020304" pitchFamily="18" charset="0"/>
              <a:buAutoNum type="arabicPeriod"/>
            </a:pPr>
            <a:r>
              <a:rPr lang="en-GB" altLang="en-US" sz="2400"/>
              <a:t>Is the server authenticated to the client?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Yes! </a:t>
            </a:r>
            <a:r>
              <a:rPr lang="en-GB" altLang="en-US" sz="2000"/>
              <a:t>ServerFinished includes MAC on nonces computed using key derived from</a:t>
            </a:r>
            <a:r>
              <a:rPr lang="en-GB" altLang="en-US" sz="2000">
                <a:solidFill>
                  <a:schemeClr val="accent2"/>
                </a:solidFill>
              </a:rPr>
              <a:t> </a:t>
            </a:r>
            <a:r>
              <a:rPr lang="en-GB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pre_master_secret</a:t>
            </a:r>
            <a:r>
              <a:rPr lang="en-GB" altLang="en-US" sz="2000">
                <a:solidFill>
                  <a:schemeClr val="accent2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531929A-9D5D-4E31-B60E-678B4734F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Building a Secure Tunnel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C2B6B5C-AA5B-4876-86CA-F351E3AFF5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Authenticated key establishment protocol.</a:t>
            </a:r>
          </a:p>
          <a:p>
            <a:pPr lvl="1" eaLnBrk="1" hangingPunct="1"/>
            <a:r>
              <a:rPr lang="en-GB" altLang="en-US" sz="2000"/>
              <a:t>One or both parties is authenticated.</a:t>
            </a:r>
          </a:p>
          <a:p>
            <a:pPr lvl="1" eaLnBrk="1" hangingPunct="1"/>
            <a:r>
              <a:rPr lang="en-GB" altLang="en-US" sz="2000"/>
              <a:t>Fresh, shared secret established.</a:t>
            </a:r>
          </a:p>
          <a:p>
            <a:pPr eaLnBrk="1" hangingPunct="1"/>
            <a:r>
              <a:rPr lang="en-GB" altLang="en-US" sz="2400"/>
              <a:t>Key derivation phase.</a:t>
            </a:r>
          </a:p>
          <a:p>
            <a:pPr lvl="1" eaLnBrk="1" hangingPunct="1"/>
            <a:r>
              <a:rPr lang="en-GB" altLang="en-US" sz="2000"/>
              <a:t>MAC &amp; bulk encryption keys derived from shared secret.</a:t>
            </a:r>
          </a:p>
          <a:p>
            <a:pPr eaLnBrk="1" hangingPunct="1"/>
            <a:r>
              <a:rPr lang="en-GB" altLang="en-US" sz="2400"/>
              <a:t>Further traffic protected using derived keys.</a:t>
            </a:r>
          </a:p>
          <a:p>
            <a:pPr lvl="1" eaLnBrk="1" hangingPunct="1"/>
            <a:r>
              <a:rPr lang="en-GB" altLang="en-US" sz="2000"/>
              <a:t>MAC for data integrity &amp; data origin authentication.</a:t>
            </a:r>
          </a:p>
          <a:p>
            <a:pPr lvl="1" eaLnBrk="1" hangingPunct="1"/>
            <a:r>
              <a:rPr lang="en-GB" altLang="en-US" sz="2000"/>
              <a:t>Encryption for confidentiality.</a:t>
            </a:r>
          </a:p>
          <a:p>
            <a:pPr eaLnBrk="1" hangingPunct="1"/>
            <a:r>
              <a:rPr lang="en-GB" altLang="en-US" sz="2400"/>
              <a:t>Optional: session re-use, fast re-keying, ...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E25AFFA2-F53E-486E-94B6-06BA71218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SSL/TLS Applications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D4F952D-96FD-43A8-BE2B-F30CA0175B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714875"/>
          </a:xfrm>
        </p:spPr>
        <p:txBody>
          <a:bodyPr/>
          <a:lstStyle/>
          <a:p>
            <a:pPr eaLnBrk="1" hangingPunct="1"/>
            <a:r>
              <a:rPr lang="en-GB" altLang="en-US" sz="2400"/>
              <a:t>Secure e-commerce using SSL/TLS.</a:t>
            </a:r>
          </a:p>
          <a:p>
            <a:pPr eaLnBrk="1" hangingPunct="1"/>
            <a:r>
              <a:rPr lang="en-GB" altLang="en-US" sz="2400"/>
              <a:t>Client authentication not needed until client decides to buy something.</a:t>
            </a:r>
          </a:p>
          <a:p>
            <a:pPr eaLnBrk="1" hangingPunct="1"/>
            <a:r>
              <a:rPr lang="en-GB" altLang="en-US" sz="2400"/>
              <a:t>SSL provides secure channel for sending credit card information.</a:t>
            </a:r>
          </a:p>
          <a:p>
            <a:pPr eaLnBrk="1" hangingPunct="1"/>
            <a:r>
              <a:rPr lang="en-GB" altLang="en-US" sz="2400"/>
              <a:t>Client authenticated using credit card information, merchant bears (most of) risk.</a:t>
            </a:r>
          </a:p>
          <a:p>
            <a:pPr eaLnBrk="1" hangingPunct="1"/>
            <a:r>
              <a:rPr lang="en-GB" altLang="en-US" sz="2400"/>
              <a:t>Widely deployed (de-facto standard).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1ECE5A5-7F17-414A-8014-B267FBC42E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1700213"/>
            <a:ext cx="7126287" cy="1539875"/>
          </a:xfrm>
        </p:spPr>
        <p:txBody>
          <a:bodyPr/>
          <a:lstStyle/>
          <a:p>
            <a:pPr eaLnBrk="1" hangingPunct="1"/>
            <a:r>
              <a:rPr lang="de-DE" altLang="en-US"/>
              <a:t>EAP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2C38D2C-9816-4D8F-A05B-CD335B493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EAP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9E060AC1-BD1D-4B0D-B0F6-16619C469A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Extensible Authentication Protocol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Specified in IEEE 802.1X and RFC 3748 for entity authentication.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Defines general message flow; can be implemented using a variety of underlying mechanisms.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en-US" sz="2400"/>
              <a:t>Application: 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en-US" sz="2000"/>
              <a:t>WLAN authentication (802.1X); Cisco wireless equipment implements EAP.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en-US" sz="2000"/>
              <a:t>EAPOL: EAP over LAN; just a </a:t>
            </a:r>
            <a:r>
              <a:rPr lang="en-GB" altLang="en-US" sz="2000"/>
              <a:t>delivery mechanism; for authentication, an EAP method such as EAP-TLS or EAP-TTLS has to be defined. </a:t>
            </a:r>
            <a:endParaRPr lang="en-US" altLang="en-US" sz="2000"/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en-US" sz="2000"/>
              <a:t>3GPP WLAN interworking, e.g. EAP-AKA 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en-US" sz="2000"/>
              <a:t>Windows supports various EAP methods for remote access.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E0A5962-164C-4FB8-9A58-85446BF11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Design Principle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3613D45-1890-4B1D-B259-3A47864679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Applications calling an authentication protocol just see an abstract message flow.</a:t>
            </a:r>
          </a:p>
          <a:p>
            <a:pPr eaLnBrk="1" hangingPunct="1"/>
            <a:r>
              <a:rPr lang="en-GB" altLang="en-US" sz="2400"/>
              <a:t>Thus, authentication mechanism can be chosen independent of application.</a:t>
            </a:r>
          </a:p>
          <a:p>
            <a:pPr eaLnBrk="1" hangingPunct="1"/>
            <a:r>
              <a:rPr lang="en-GB" altLang="en-US" sz="2400"/>
              <a:t>Authentication mechanism can be changed without having to rewrite application.</a:t>
            </a:r>
          </a:p>
          <a:p>
            <a:pPr eaLnBrk="1" hangingPunct="1"/>
            <a:r>
              <a:rPr lang="en-GB" altLang="en-US" sz="2400"/>
              <a:t>Other examples: GSS-API, SAML profiles for web services.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530B151-267F-40DF-AD65-224011CF6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400425"/>
            <a:ext cx="4191000" cy="14001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9722FFDF-DC5F-4256-9729-FDEB4FEE2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5113"/>
            <a:ext cx="6696075" cy="792162"/>
          </a:xfrm>
        </p:spPr>
        <p:txBody>
          <a:bodyPr/>
          <a:lstStyle/>
          <a:p>
            <a:pPr eaLnBrk="1" hangingPunct="1"/>
            <a:r>
              <a:rPr lang="en-US" altLang="en-US"/>
              <a:t>EAP Generic Message Flow</a:t>
            </a:r>
            <a:endParaRPr lang="en-GB" altLang="en-US"/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1C8A4E95-D1BD-4157-AB35-A51D89B36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13125"/>
            <a:ext cx="2438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Repeat as many rounds as needed to complete EAP-methods</a:t>
            </a:r>
            <a:endParaRPr lang="en-GB" altLang="en-US" sz="2000"/>
          </a:p>
        </p:txBody>
      </p:sp>
      <p:sp>
        <p:nvSpPr>
          <p:cNvPr id="80901" name="Text Box 5">
            <a:extLst>
              <a:ext uri="{FF2B5EF4-FFF2-40B4-BE49-F238E27FC236}">
                <a16:creationId xmlns:a16="http://schemas.microsoft.com/office/drawing/2014/main" id="{00318FD2-B8BE-4690-9BA7-D7E39B933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57425"/>
            <a:ext cx="2438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Identity exchange message (can be skipped).</a:t>
            </a:r>
            <a:endParaRPr lang="en-GB" altLang="en-US" sz="2000"/>
          </a:p>
        </p:txBody>
      </p:sp>
      <p:sp>
        <p:nvSpPr>
          <p:cNvPr id="80902" name="Text Box 6">
            <a:extLst>
              <a:ext uri="{FF2B5EF4-FFF2-40B4-BE49-F238E27FC236}">
                <a16:creationId xmlns:a16="http://schemas.microsoft.com/office/drawing/2014/main" id="{69822C30-ADE3-4623-9850-B2C12F5D2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937125"/>
            <a:ext cx="243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Success/Failure message</a:t>
            </a:r>
            <a:endParaRPr lang="en-GB" altLang="en-US" sz="2000"/>
          </a:p>
        </p:txBody>
      </p:sp>
      <p:sp>
        <p:nvSpPr>
          <p:cNvPr id="80903" name="AutoShape 7">
            <a:extLst>
              <a:ext uri="{FF2B5EF4-FFF2-40B4-BE49-F238E27FC236}">
                <a16:creationId xmlns:a16="http://schemas.microsoft.com/office/drawing/2014/main" id="{84AC0EC6-1C13-4E2A-972F-C6DF7452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62225"/>
            <a:ext cx="3048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80904" name="AutoShape 8">
            <a:extLst>
              <a:ext uri="{FF2B5EF4-FFF2-40B4-BE49-F238E27FC236}">
                <a16:creationId xmlns:a16="http://schemas.microsoft.com/office/drawing/2014/main" id="{0F331594-B7FB-4608-898B-4C4C62EA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17925"/>
            <a:ext cx="3048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80905" name="AutoShape 9">
            <a:extLst>
              <a:ext uri="{FF2B5EF4-FFF2-40B4-BE49-F238E27FC236}">
                <a16:creationId xmlns:a16="http://schemas.microsoft.com/office/drawing/2014/main" id="{99A785CD-A926-4FCB-ABE4-4AD7E6EA3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784725"/>
            <a:ext cx="3048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80906" name="Rectangle 10">
            <a:extLst>
              <a:ext uri="{FF2B5EF4-FFF2-40B4-BE49-F238E27FC236}">
                <a16:creationId xmlns:a16="http://schemas.microsoft.com/office/drawing/2014/main" id="{679BC673-F405-4059-A71E-1C2DB344B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149542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de-DE" altLang="en-US" sz="2000">
              <a:latin typeface="Times New Roman" panose="02020603050405020304" pitchFamily="18" charset="0"/>
            </a:endParaRP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B4555F18-B148-4436-8E46-BE8393340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149542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de-DE" altLang="en-US" sz="2000">
              <a:latin typeface="Times New Roman" panose="02020603050405020304" pitchFamily="18" charset="0"/>
            </a:endParaRPr>
          </a:p>
        </p:txBody>
      </p:sp>
      <p:sp>
        <p:nvSpPr>
          <p:cNvPr id="80908" name="Rectangle 12">
            <a:extLst>
              <a:ext uri="{FF2B5EF4-FFF2-40B4-BE49-F238E27FC236}">
                <a16:creationId xmlns:a16="http://schemas.microsoft.com/office/drawing/2014/main" id="{1FEB0E97-4B2A-4B53-BDB0-04FDCF805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497013"/>
            <a:ext cx="914400" cy="671512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000">
                <a:latin typeface="Times New Roman" panose="02020603050405020304" pitchFamily="18" charset="0"/>
              </a:rPr>
              <a:t>EAP peer</a:t>
            </a:r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2DB58CFD-21DF-4342-8036-C7F88B7AF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497013"/>
            <a:ext cx="1828800" cy="671512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000">
                <a:latin typeface="Times New Roman" panose="02020603050405020304" pitchFamily="18" charset="0"/>
              </a:rPr>
              <a:t>Authentication server</a:t>
            </a:r>
          </a:p>
        </p:txBody>
      </p:sp>
      <p:sp>
        <p:nvSpPr>
          <p:cNvPr id="80910" name="Rectangle 14">
            <a:extLst>
              <a:ext uri="{FF2B5EF4-FFF2-40B4-BE49-F238E27FC236}">
                <a16:creationId xmlns:a16="http://schemas.microsoft.com/office/drawing/2014/main" id="{399D3AFF-5C89-419D-B171-3CC60499D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2333625"/>
            <a:ext cx="2239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EAP-Request/Identity</a:t>
            </a:r>
            <a:endParaRPr lang="de-DE" altLang="en-US" sz="2000">
              <a:latin typeface="Times New Roman" panose="02020603050405020304" pitchFamily="18" charset="0"/>
            </a:endParaRPr>
          </a:p>
        </p:txBody>
      </p:sp>
      <p:sp>
        <p:nvSpPr>
          <p:cNvPr id="80911" name="Rectangle 15">
            <a:extLst>
              <a:ext uri="{FF2B5EF4-FFF2-40B4-BE49-F238E27FC236}">
                <a16:creationId xmlns:a16="http://schemas.microsoft.com/office/drawing/2014/main" id="{BD284853-DC46-4E92-BED6-B2E96F583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0" y="2867025"/>
            <a:ext cx="2395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EAP-Response/Identity</a:t>
            </a:r>
            <a:endParaRPr lang="de-DE" altLang="en-US" sz="2000">
              <a:latin typeface="Times New Roman" panose="02020603050405020304" pitchFamily="18" charset="0"/>
            </a:endParaRPr>
          </a:p>
        </p:txBody>
      </p:sp>
      <p:sp>
        <p:nvSpPr>
          <p:cNvPr id="80912" name="Rectangle 16">
            <a:extLst>
              <a:ext uri="{FF2B5EF4-FFF2-40B4-BE49-F238E27FC236}">
                <a16:creationId xmlns:a16="http://schemas.microsoft.com/office/drawing/2014/main" id="{8C5AC4B0-F7CF-462A-8131-B79C2A0FB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550" y="3484563"/>
            <a:ext cx="23606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80913" name="Rectangle 17">
            <a:extLst>
              <a:ext uri="{FF2B5EF4-FFF2-40B4-BE49-F238E27FC236}">
                <a16:creationId xmlns:a16="http://schemas.microsoft.com/office/drawing/2014/main" id="{763FE81C-EA0D-4520-872A-74FC19ECD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188" y="3476625"/>
            <a:ext cx="3416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EAP-Request/EAP-Type = X (...)</a:t>
            </a:r>
            <a:endParaRPr lang="de-DE" altLang="en-US" sz="2000">
              <a:latin typeface="Times New Roman" panose="02020603050405020304" pitchFamily="18" charset="0"/>
            </a:endParaRPr>
          </a:p>
        </p:txBody>
      </p:sp>
      <p:sp>
        <p:nvSpPr>
          <p:cNvPr id="80914" name="Rectangle 18">
            <a:extLst>
              <a:ext uri="{FF2B5EF4-FFF2-40B4-BE49-F238E27FC236}">
                <a16:creationId xmlns:a16="http://schemas.microsoft.com/office/drawing/2014/main" id="{6DF6181E-D1FD-4213-B174-EB8E2DEFE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81425"/>
            <a:ext cx="2646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(method specific payload)</a:t>
            </a:r>
            <a:endParaRPr lang="de-DE" altLang="en-US" sz="2000">
              <a:latin typeface="Times New Roman" panose="02020603050405020304" pitchFamily="18" charset="0"/>
            </a:endParaRPr>
          </a:p>
        </p:txBody>
      </p:sp>
      <p:sp>
        <p:nvSpPr>
          <p:cNvPr id="80915" name="Rectangle 19">
            <a:extLst>
              <a:ext uri="{FF2B5EF4-FFF2-40B4-BE49-F238E27FC236}">
                <a16:creationId xmlns:a16="http://schemas.microsoft.com/office/drawing/2014/main" id="{DFE7C262-AAF7-41B1-9BB2-AC41DF9E5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550" y="4079875"/>
            <a:ext cx="25082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80916" name="Rectangle 20">
            <a:extLst>
              <a:ext uri="{FF2B5EF4-FFF2-40B4-BE49-F238E27FC236}">
                <a16:creationId xmlns:a16="http://schemas.microsoft.com/office/drawing/2014/main" id="{632000C9-8377-4BEF-ADB8-79C2C70BF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086225"/>
            <a:ext cx="3571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EAP-Response/EAP-Type = X (...)</a:t>
            </a:r>
            <a:endParaRPr lang="de-DE" altLang="en-US" sz="2000">
              <a:latin typeface="Times New Roman" panose="02020603050405020304" pitchFamily="18" charset="0"/>
            </a:endParaRPr>
          </a:p>
        </p:txBody>
      </p:sp>
      <p:sp>
        <p:nvSpPr>
          <p:cNvPr id="80917" name="Rectangle 21">
            <a:extLst>
              <a:ext uri="{FF2B5EF4-FFF2-40B4-BE49-F238E27FC236}">
                <a16:creationId xmlns:a16="http://schemas.microsoft.com/office/drawing/2014/main" id="{573A179A-23BC-429D-A1C4-3C8C1D647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2646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(method specific payload)</a:t>
            </a:r>
            <a:endParaRPr lang="de-DE" altLang="en-US" sz="2000">
              <a:latin typeface="Times New Roman" panose="02020603050405020304" pitchFamily="18" charset="0"/>
            </a:endParaRPr>
          </a:p>
        </p:txBody>
      </p:sp>
      <p:sp>
        <p:nvSpPr>
          <p:cNvPr id="80918" name="Rectangle 22">
            <a:extLst>
              <a:ext uri="{FF2B5EF4-FFF2-40B4-BE49-F238E27FC236}">
                <a16:creationId xmlns:a16="http://schemas.microsoft.com/office/drawing/2014/main" id="{E8C1CBFF-8BE9-483D-933F-097F463E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430212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de-DE" altLang="en-US" sz="2000">
              <a:latin typeface="Times New Roman" panose="02020603050405020304" pitchFamily="18" charset="0"/>
            </a:endParaRPr>
          </a:p>
        </p:txBody>
      </p:sp>
      <p:sp>
        <p:nvSpPr>
          <p:cNvPr id="80919" name="Rectangle 23">
            <a:extLst>
              <a:ext uri="{FF2B5EF4-FFF2-40B4-BE49-F238E27FC236}">
                <a16:creationId xmlns:a16="http://schemas.microsoft.com/office/drawing/2014/main" id="{A2EF93E6-5624-430B-9411-69A2D6560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5" y="4924425"/>
            <a:ext cx="2720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EAP-Success/EAP-Failure</a:t>
            </a:r>
            <a:endParaRPr lang="de-DE" altLang="en-US" sz="2000">
              <a:latin typeface="Times New Roman" panose="02020603050405020304" pitchFamily="18" charset="0"/>
            </a:endParaRPr>
          </a:p>
        </p:txBody>
      </p:sp>
      <p:sp>
        <p:nvSpPr>
          <p:cNvPr id="80920" name="Rectangle 24">
            <a:extLst>
              <a:ext uri="{FF2B5EF4-FFF2-40B4-BE49-F238E27FC236}">
                <a16:creationId xmlns:a16="http://schemas.microsoft.com/office/drawing/2014/main" id="{8DB275E5-D6DA-4476-9003-E30819336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5489575"/>
            <a:ext cx="590550" cy="149225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80921" name="Rectangle 25">
            <a:extLst>
              <a:ext uri="{FF2B5EF4-FFF2-40B4-BE49-F238E27FC236}">
                <a16:creationId xmlns:a16="http://schemas.microsoft.com/office/drawing/2014/main" id="{0E2F5AD8-3FD1-4BB4-A3D6-9202BB418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5489575"/>
            <a:ext cx="590550" cy="149225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cxnSp>
        <p:nvCxnSpPr>
          <p:cNvPr id="80922" name="AutoShape 26">
            <a:extLst>
              <a:ext uri="{FF2B5EF4-FFF2-40B4-BE49-F238E27FC236}">
                <a16:creationId xmlns:a16="http://schemas.microsoft.com/office/drawing/2014/main" id="{AB2823E6-2CC2-42A7-B63A-203F21D761B5}"/>
              </a:ext>
            </a:extLst>
          </p:cNvPr>
          <p:cNvCxnSpPr>
            <a:cxnSpLocks noChangeShapeType="1"/>
            <a:stCxn id="80908" idx="2"/>
            <a:endCxn id="80920" idx="0"/>
          </p:cNvCxnSpPr>
          <p:nvPr/>
        </p:nvCxnSpPr>
        <p:spPr bwMode="auto">
          <a:xfrm>
            <a:off x="3886200" y="2168525"/>
            <a:ext cx="0" cy="332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3" name="AutoShape 27">
            <a:extLst>
              <a:ext uri="{FF2B5EF4-FFF2-40B4-BE49-F238E27FC236}">
                <a16:creationId xmlns:a16="http://schemas.microsoft.com/office/drawing/2014/main" id="{D0BEBE7C-C6C8-4862-BD3F-6C915033568A}"/>
              </a:ext>
            </a:extLst>
          </p:cNvPr>
          <p:cNvCxnSpPr>
            <a:cxnSpLocks noChangeShapeType="1"/>
            <a:stCxn id="80909" idx="2"/>
            <a:endCxn id="80921" idx="0"/>
          </p:cNvCxnSpPr>
          <p:nvPr/>
        </p:nvCxnSpPr>
        <p:spPr bwMode="auto">
          <a:xfrm>
            <a:off x="7543800" y="2168525"/>
            <a:ext cx="0" cy="332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24" name="Line 28">
            <a:extLst>
              <a:ext uri="{FF2B5EF4-FFF2-40B4-BE49-F238E27FC236}">
                <a16:creationId xmlns:a16="http://schemas.microsoft.com/office/drawing/2014/main" id="{7863109C-B18C-446A-987C-B9D470E0F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6670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25" name="Line 29">
            <a:extLst>
              <a:ext uri="{FF2B5EF4-FFF2-40B4-BE49-F238E27FC236}">
                <a16:creationId xmlns:a16="http://schemas.microsoft.com/office/drawing/2014/main" id="{445E5116-F5DD-4769-9404-E3982E511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2004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26" name="Line 30">
            <a:extLst>
              <a:ext uri="{FF2B5EF4-FFF2-40B4-BE49-F238E27FC236}">
                <a16:creationId xmlns:a16="http://schemas.microsoft.com/office/drawing/2014/main" id="{127C669B-018A-470F-B743-1A144AA43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100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27" name="Line 31">
            <a:extLst>
              <a:ext uri="{FF2B5EF4-FFF2-40B4-BE49-F238E27FC236}">
                <a16:creationId xmlns:a16="http://schemas.microsoft.com/office/drawing/2014/main" id="{B4543491-6B4B-4FAE-AA1C-9E5CE7216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419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28" name="Line 32">
            <a:extLst>
              <a:ext uri="{FF2B5EF4-FFF2-40B4-BE49-F238E27FC236}">
                <a16:creationId xmlns:a16="http://schemas.microsoft.com/office/drawing/2014/main" id="{6A6FA545-DF71-4137-B52F-FFDF6690B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2578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165D853A-2805-4370-8A17-270482E90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de-DE" altLang="en-US"/>
              <a:t>EAP methods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B134D5C-428E-41A9-81BB-F8CA6F4CD0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Generic EAP messages exchange identities, encapsulate authentication protocol messages.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These protocols are called </a:t>
            </a:r>
            <a:r>
              <a:rPr lang="en-US" altLang="en-US" sz="2400">
                <a:solidFill>
                  <a:schemeClr val="accent2"/>
                </a:solidFill>
              </a:rPr>
              <a:t>methods</a:t>
            </a:r>
            <a:r>
              <a:rPr lang="en-US" altLang="en-US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Users identified by </a:t>
            </a:r>
            <a:r>
              <a:rPr lang="en-US" altLang="en-US" sz="2400">
                <a:solidFill>
                  <a:schemeClr val="accent2"/>
                </a:solidFill>
              </a:rPr>
              <a:t>Network Access Identifier</a:t>
            </a:r>
            <a:r>
              <a:rPr lang="en-US" altLang="en-US" sz="2400"/>
              <a:t> (NAI); specified in RFC 4282.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EAP methods provide at least one way authentication (EAP peer 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>
                <a:sym typeface="Wingdings" panose="05000000000000000000" pitchFamily="2" charset="2"/>
              </a:rPr>
              <a:t> EAP server</a:t>
            </a:r>
            <a:r>
              <a:rPr lang="en-US" altLang="en-US" sz="240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Many existing or proposed EAP methods that differ in their characteristics &amp; security levels.</a:t>
            </a:r>
            <a:endParaRPr lang="de-DE" altLang="en-US" sz="2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AF1FB783-3B60-4779-B07E-3475C789F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486400"/>
            <a:ext cx="5867400" cy="1066800"/>
          </a:xfrm>
          <a:prstGeom prst="rect">
            <a:avLst/>
          </a:prstGeom>
          <a:solidFill>
            <a:srgbClr val="E7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660FBE6C-BCBA-4B1E-90F7-2F2D49F00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EAP-TTLS v0 (with CHAP)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884BF10E-DD07-4C5C-A681-001CF857F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301750"/>
            <a:ext cx="915988" cy="554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imes New Roman" panose="02020603050405020304" pitchFamily="18" charset="0"/>
              </a:rPr>
              <a:t>EAP peer</a:t>
            </a:r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7E2BCBB3-C272-49CD-9511-688ECF749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31913"/>
            <a:ext cx="1752600" cy="5540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imes New Roman" panose="02020603050405020304" pitchFamily="18" charset="0"/>
              </a:rPr>
              <a:t>Authentication server</a:t>
            </a:r>
          </a:p>
        </p:txBody>
      </p:sp>
      <p:sp>
        <p:nvSpPr>
          <p:cNvPr id="82950" name="Rectangle 6">
            <a:extLst>
              <a:ext uri="{FF2B5EF4-FFF2-40B4-BE49-F238E27FC236}">
                <a16:creationId xmlns:a16="http://schemas.microsoft.com/office/drawing/2014/main" id="{4809192D-FC34-4802-A16C-A73EC3F20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463" y="1917700"/>
            <a:ext cx="2051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82951" name="Rectangle 7">
            <a:extLst>
              <a:ext uri="{FF2B5EF4-FFF2-40B4-BE49-F238E27FC236}">
                <a16:creationId xmlns:a16="http://schemas.microsoft.com/office/drawing/2014/main" id="{4F6C0462-225A-4297-BFA6-69ED32AE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825" y="21399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82952" name="Rectangle 8">
            <a:extLst>
              <a:ext uri="{FF2B5EF4-FFF2-40B4-BE49-F238E27FC236}">
                <a16:creationId xmlns:a16="http://schemas.microsoft.com/office/drawing/2014/main" id="{F1F67CF9-411D-44F3-944C-15CC6BC3E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0" y="2405063"/>
            <a:ext cx="2173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82953" name="Rectangle 9">
            <a:extLst>
              <a:ext uri="{FF2B5EF4-FFF2-40B4-BE49-F238E27FC236}">
                <a16:creationId xmlns:a16="http://schemas.microsoft.com/office/drawing/2014/main" id="{1F9C4CE6-F6CD-42DE-B278-915425076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511550"/>
            <a:ext cx="3943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5. EAP-Request/EAP-TTLS (ServerHello, </a:t>
            </a:r>
            <a:endParaRPr lang="en-GB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4" name="Rectangle 10">
            <a:extLst>
              <a:ext uri="{FF2B5EF4-FFF2-40B4-BE49-F238E27FC236}">
                <a16:creationId xmlns:a16="http://schemas.microsoft.com/office/drawing/2014/main" id="{2C5DE27B-33F2-4092-AC7E-4EB59BEB5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00" y="3816350"/>
            <a:ext cx="4864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Certificate, Server Key Exchange, ServerHelloDone)</a:t>
            </a:r>
          </a:p>
        </p:txBody>
      </p:sp>
      <p:sp>
        <p:nvSpPr>
          <p:cNvPr id="82955" name="Rectangle 11">
            <a:extLst>
              <a:ext uri="{FF2B5EF4-FFF2-40B4-BE49-F238E27FC236}">
                <a16:creationId xmlns:a16="http://schemas.microsoft.com/office/drawing/2014/main" id="{91042EFF-8204-4A2C-8F08-1A5B2AC8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635750"/>
            <a:ext cx="458788" cy="115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82956" name="Rectangle 12">
            <a:extLst>
              <a:ext uri="{FF2B5EF4-FFF2-40B4-BE49-F238E27FC236}">
                <a16:creationId xmlns:a16="http://schemas.microsoft.com/office/drawing/2014/main" id="{A12A9653-E8E6-48AB-B64D-884E094D4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6665913"/>
            <a:ext cx="458787" cy="115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82957" name="Rectangle 13">
            <a:extLst>
              <a:ext uri="{FF2B5EF4-FFF2-40B4-BE49-F238E27FC236}">
                <a16:creationId xmlns:a16="http://schemas.microsoft.com/office/drawing/2014/main" id="{F1EDDED6-4305-48F2-92EE-403B33643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75" y="2611438"/>
            <a:ext cx="3232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3. EAP-Request/EAP-TTLS (Start)</a:t>
            </a:r>
          </a:p>
        </p:txBody>
      </p:sp>
      <p:sp>
        <p:nvSpPr>
          <p:cNvPr id="82958" name="Rectangle 14">
            <a:extLst>
              <a:ext uri="{FF2B5EF4-FFF2-40B4-BE49-F238E27FC236}">
                <a16:creationId xmlns:a16="http://schemas.microsoft.com/office/drawing/2014/main" id="{A100DF87-8491-4649-B286-C0EE3A973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2151063"/>
            <a:ext cx="27749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2. EAP-Response/Identity (id)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82959" name="Rectangle 15">
            <a:extLst>
              <a:ext uri="{FF2B5EF4-FFF2-40B4-BE49-F238E27FC236}">
                <a16:creationId xmlns:a16="http://schemas.microsoft.com/office/drawing/2014/main" id="{F9D4D23A-CD0D-4635-9478-7EFB7CCEF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800" y="1685925"/>
            <a:ext cx="2247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1. EAP-Request/Identity</a:t>
            </a:r>
          </a:p>
        </p:txBody>
      </p:sp>
      <p:cxnSp>
        <p:nvCxnSpPr>
          <p:cNvPr id="82960" name="AutoShape 16">
            <a:extLst>
              <a:ext uri="{FF2B5EF4-FFF2-40B4-BE49-F238E27FC236}">
                <a16:creationId xmlns:a16="http://schemas.microsoft.com/office/drawing/2014/main" id="{6CE44CC3-1316-4AD4-94E7-3755A59F66DE}"/>
              </a:ext>
            </a:extLst>
          </p:cNvPr>
          <p:cNvCxnSpPr>
            <a:cxnSpLocks noChangeShapeType="1"/>
            <a:stCxn id="82948" idx="2"/>
            <a:endCxn id="82955" idx="0"/>
          </p:cNvCxnSpPr>
          <p:nvPr/>
        </p:nvCxnSpPr>
        <p:spPr bwMode="auto">
          <a:xfrm>
            <a:off x="1754188" y="1855788"/>
            <a:ext cx="0" cy="4779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1" name="AutoShape 17">
            <a:extLst>
              <a:ext uri="{FF2B5EF4-FFF2-40B4-BE49-F238E27FC236}">
                <a16:creationId xmlns:a16="http://schemas.microsoft.com/office/drawing/2014/main" id="{34129F18-3245-420D-A209-498A23EE5420}"/>
              </a:ext>
            </a:extLst>
          </p:cNvPr>
          <p:cNvCxnSpPr>
            <a:cxnSpLocks noChangeShapeType="1"/>
            <a:stCxn id="82949" idx="2"/>
            <a:endCxn id="82956" idx="0"/>
          </p:cNvCxnSpPr>
          <p:nvPr/>
        </p:nvCxnSpPr>
        <p:spPr bwMode="auto">
          <a:xfrm flipH="1">
            <a:off x="6969125" y="1885950"/>
            <a:ext cx="3175" cy="4779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62" name="Rectangle 18">
            <a:extLst>
              <a:ext uri="{FF2B5EF4-FFF2-40B4-BE49-F238E27FC236}">
                <a16:creationId xmlns:a16="http://schemas.microsoft.com/office/drawing/2014/main" id="{3F47A97F-F0DA-4556-BFDF-A9F09C0A0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0" y="4486275"/>
            <a:ext cx="4775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(ClientKeyExchange, ChangeCipherSpec, Finished)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82963" name="Rectangle 19">
            <a:extLst>
              <a:ext uri="{FF2B5EF4-FFF2-40B4-BE49-F238E27FC236}">
                <a16:creationId xmlns:a16="http://schemas.microsoft.com/office/drawing/2014/main" id="{7BE9AACC-8E07-48DD-8465-1C8BD71A3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3" y="4876800"/>
            <a:ext cx="2590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7. EAP-Request/EAP-TTLS</a:t>
            </a:r>
            <a:endParaRPr lang="en-GB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64" name="Rectangle 20">
            <a:extLst>
              <a:ext uri="{FF2B5EF4-FFF2-40B4-BE49-F238E27FC236}">
                <a16:creationId xmlns:a16="http://schemas.microsoft.com/office/drawing/2014/main" id="{BEDA57A2-2FB5-479D-8006-1254178E9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50" y="5135563"/>
            <a:ext cx="276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(ChangeCipherSpec, finished)</a:t>
            </a:r>
          </a:p>
        </p:txBody>
      </p:sp>
      <p:sp>
        <p:nvSpPr>
          <p:cNvPr id="82965" name="Rectangle 21">
            <a:extLst>
              <a:ext uri="{FF2B5EF4-FFF2-40B4-BE49-F238E27FC236}">
                <a16:creationId xmlns:a16="http://schemas.microsoft.com/office/drawing/2014/main" id="{45ECABCD-1A2B-4CDD-903B-CD3C79B6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0" y="4200525"/>
            <a:ext cx="273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6. EAP-Response/EAP-TTLS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82966" name="Line 22">
            <a:extLst>
              <a:ext uri="{FF2B5EF4-FFF2-40B4-BE49-F238E27FC236}">
                <a16:creationId xmlns:a16="http://schemas.microsoft.com/office/drawing/2014/main" id="{F1B6230C-B730-40C5-8BE9-C6F628BC89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98755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67" name="Rectangle 23">
            <a:extLst>
              <a:ext uri="{FF2B5EF4-FFF2-40B4-BE49-F238E27FC236}">
                <a16:creationId xmlns:a16="http://schemas.microsoft.com/office/drawing/2014/main" id="{22AEDEEA-5202-455A-BEA4-B34B23AA1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3054350"/>
            <a:ext cx="4006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4. EAP-Response/EAP-TTLS (ClientHello)</a:t>
            </a:r>
            <a:endParaRPr lang="en-GB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68" name="Line 24">
            <a:extLst>
              <a:ext uri="{FF2B5EF4-FFF2-40B4-BE49-F238E27FC236}">
                <a16:creationId xmlns:a16="http://schemas.microsoft.com/office/drawing/2014/main" id="{312C654A-1AB0-415F-ACB6-E1CFA2E6E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44475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69" name="Line 25">
            <a:extLst>
              <a:ext uri="{FF2B5EF4-FFF2-40B4-BE49-F238E27FC236}">
                <a16:creationId xmlns:a16="http://schemas.microsoft.com/office/drawing/2014/main" id="{315B3AB5-D82B-410F-9DA4-3D3C7871D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90195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70" name="Line 26">
            <a:extLst>
              <a:ext uri="{FF2B5EF4-FFF2-40B4-BE49-F238E27FC236}">
                <a16:creationId xmlns:a16="http://schemas.microsoft.com/office/drawing/2014/main" id="{D2B04012-A625-4D77-8E35-A1AE79A41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0538" y="381635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71" name="Line 27">
            <a:extLst>
              <a:ext uri="{FF2B5EF4-FFF2-40B4-BE49-F238E27FC236}">
                <a16:creationId xmlns:a16="http://schemas.microsoft.com/office/drawing/2014/main" id="{2311A58A-DAEC-4A90-9563-06FD15F59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1816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72" name="Line 28">
            <a:extLst>
              <a:ext uri="{FF2B5EF4-FFF2-40B4-BE49-F238E27FC236}">
                <a16:creationId xmlns:a16="http://schemas.microsoft.com/office/drawing/2014/main" id="{07289F03-8ED9-4819-9C5D-5D233A164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50215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73" name="Line 29">
            <a:extLst>
              <a:ext uri="{FF2B5EF4-FFF2-40B4-BE49-F238E27FC236}">
                <a16:creationId xmlns:a16="http://schemas.microsoft.com/office/drawing/2014/main" id="{24AA5695-0D13-4019-B678-9B0E13E3B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35915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74" name="Rectangle 30">
            <a:extLst>
              <a:ext uri="{FF2B5EF4-FFF2-40B4-BE49-F238E27FC236}">
                <a16:creationId xmlns:a16="http://schemas.microsoft.com/office/drawing/2014/main" id="{3D13113C-DD6C-43B5-BD53-DD77813A1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00" y="6096000"/>
            <a:ext cx="21526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9. EAP Success/Failure</a:t>
            </a:r>
          </a:p>
        </p:txBody>
      </p:sp>
      <p:sp>
        <p:nvSpPr>
          <p:cNvPr id="82975" name="Line 31">
            <a:extLst>
              <a:ext uri="{FF2B5EF4-FFF2-40B4-BE49-F238E27FC236}">
                <a16:creationId xmlns:a16="http://schemas.microsoft.com/office/drawing/2014/main" id="{8EC85A12-020C-44D8-9A4D-85A68039C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6370638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76" name="Line 32">
            <a:extLst>
              <a:ext uri="{FF2B5EF4-FFF2-40B4-BE49-F238E27FC236}">
                <a16:creationId xmlns:a16="http://schemas.microsoft.com/office/drawing/2014/main" id="{500B5584-7917-4F52-9422-3F8BD56A9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767388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77" name="Rectangle 33">
            <a:extLst>
              <a:ext uri="{FF2B5EF4-FFF2-40B4-BE49-F238E27FC236}">
                <a16:creationId xmlns:a16="http://schemas.microsoft.com/office/drawing/2014/main" id="{9DD6BA19-2F3D-4A6B-B14A-89097B9B6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63" y="5492750"/>
            <a:ext cx="273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imes New Roman" panose="02020603050405020304" pitchFamily="18" charset="0"/>
              </a:rPr>
              <a:t>8. EAP-Response/EAP-TTLS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82978" name="Rectangle 34">
            <a:extLst>
              <a:ext uri="{FF2B5EF4-FFF2-40B4-BE49-F238E27FC236}">
                <a16:creationId xmlns:a16="http://schemas.microsoft.com/office/drawing/2014/main" id="{5116C5F5-0FBE-4DCC-839F-3CC5A4A61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5751513"/>
            <a:ext cx="5191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imes New Roman" panose="02020603050405020304" pitchFamily="18" charset="0"/>
              </a:rPr>
              <a:t>({UserName}, {CHAP-Challenge}, {CHAP-Password})</a:t>
            </a:r>
          </a:p>
        </p:txBody>
      </p:sp>
      <p:sp>
        <p:nvSpPr>
          <p:cNvPr id="82979" name="Oval 35">
            <a:extLst>
              <a:ext uri="{FF2B5EF4-FFF2-40B4-BE49-F238E27FC236}">
                <a16:creationId xmlns:a16="http://schemas.microsoft.com/office/drawing/2014/main" id="{EAF6F012-6525-4C67-B6C4-474B84DA6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86400"/>
            <a:ext cx="304800" cy="10668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82980" name="Oval 36">
            <a:extLst>
              <a:ext uri="{FF2B5EF4-FFF2-40B4-BE49-F238E27FC236}">
                <a16:creationId xmlns:a16="http://schemas.microsoft.com/office/drawing/2014/main" id="{2F2875C9-C172-491A-B2A3-CF7C0026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486400"/>
            <a:ext cx="304800" cy="10668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cxnSp>
        <p:nvCxnSpPr>
          <p:cNvPr id="82981" name="AutoShape 37">
            <a:extLst>
              <a:ext uri="{FF2B5EF4-FFF2-40B4-BE49-F238E27FC236}">
                <a16:creationId xmlns:a16="http://schemas.microsoft.com/office/drawing/2014/main" id="{F4C9FADF-0ACF-4FFA-A127-9F9B7D97E7A0}"/>
              </a:ext>
            </a:extLst>
          </p:cNvPr>
          <p:cNvCxnSpPr>
            <a:cxnSpLocks noChangeShapeType="1"/>
            <a:stCxn id="82979" idx="0"/>
            <a:endCxn id="82980" idx="0"/>
          </p:cNvCxnSpPr>
          <p:nvPr/>
        </p:nvCxnSpPr>
        <p:spPr bwMode="auto">
          <a:xfrm>
            <a:off x="1371600" y="5473700"/>
            <a:ext cx="5943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82" name="AutoShape 38">
            <a:extLst>
              <a:ext uri="{FF2B5EF4-FFF2-40B4-BE49-F238E27FC236}">
                <a16:creationId xmlns:a16="http://schemas.microsoft.com/office/drawing/2014/main" id="{721ABCEF-7E6F-456D-8DA6-3CBC405D6D77}"/>
              </a:ext>
            </a:extLst>
          </p:cNvPr>
          <p:cNvCxnSpPr>
            <a:cxnSpLocks noChangeShapeType="1"/>
            <a:stCxn id="82979" idx="4"/>
            <a:endCxn id="82980" idx="4"/>
          </p:cNvCxnSpPr>
          <p:nvPr/>
        </p:nvCxnSpPr>
        <p:spPr bwMode="auto">
          <a:xfrm>
            <a:off x="1371600" y="6565900"/>
            <a:ext cx="5943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83" name="Text Box 39">
            <a:extLst>
              <a:ext uri="{FF2B5EF4-FFF2-40B4-BE49-F238E27FC236}">
                <a16:creationId xmlns:a16="http://schemas.microsoft.com/office/drawing/2014/main" id="{348A5293-63C3-4E4A-870F-B8B7048AE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975" y="5022850"/>
            <a:ext cx="9620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secure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tunnel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B65600D-5400-4A14-9AA6-2E46A31DB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673" y="260648"/>
            <a:ext cx="7524328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Typical Cryptographic Primitives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F304A18-20F6-4785-9C58-EA1D77684A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‘Expensive’ asymmetric encryption and signature algorithms, </a:t>
            </a:r>
            <a:r>
              <a:rPr lang="en-GB" altLang="en-US" sz="2400">
                <a:solidFill>
                  <a:schemeClr val="accent2"/>
                </a:solidFill>
              </a:rPr>
              <a:t>Diffie-Hellman</a:t>
            </a:r>
            <a:r>
              <a:rPr lang="en-GB" altLang="en-US" sz="2400"/>
              <a:t> (still to come), only for entity authentication and key exchange.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Symmetric encryption</a:t>
            </a:r>
            <a:r>
              <a:rPr lang="en-GB" altLang="en-US" sz="2400"/>
              <a:t> algorithms, for speed.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‘Cheap’ </a:t>
            </a:r>
            <a:r>
              <a:rPr lang="en-GB" altLang="en-US" sz="2400">
                <a:solidFill>
                  <a:schemeClr val="accent2"/>
                </a:solidFill>
              </a:rPr>
              <a:t>MAC algorithms</a:t>
            </a:r>
            <a:r>
              <a:rPr lang="en-GB" altLang="en-US" sz="2400"/>
              <a:t>, usually built from hash functions.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(Keyed) </a:t>
            </a:r>
            <a:r>
              <a:rPr lang="en-GB" altLang="en-US" sz="2400">
                <a:solidFill>
                  <a:schemeClr val="accent2"/>
                </a:solidFill>
              </a:rPr>
              <a:t>pseudo-random functions</a:t>
            </a:r>
            <a:r>
              <a:rPr lang="en-GB" altLang="en-US" sz="2400"/>
              <a:t> for key derivation.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Sequence numbers</a:t>
            </a:r>
            <a:r>
              <a:rPr lang="en-GB" altLang="en-US" sz="2400"/>
              <a:t> to prevent replay attacks.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Nonces</a:t>
            </a:r>
            <a:r>
              <a:rPr lang="en-GB" altLang="en-US" sz="2400"/>
              <a:t> and </a:t>
            </a:r>
            <a:r>
              <a:rPr lang="en-GB" altLang="en-US" sz="2400">
                <a:solidFill>
                  <a:schemeClr val="accent2"/>
                </a:solidFill>
              </a:rPr>
              <a:t>timestamps</a:t>
            </a:r>
            <a:r>
              <a:rPr lang="en-GB" altLang="en-US" sz="2400"/>
              <a:t> for freshness in entity authentication.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9AE6FAD-ADF4-4430-A56E-936CF16AA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Protocol Layering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8E049A2-B5B4-4879-AAE0-17107622C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1460500"/>
            <a:ext cx="181768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Application</a:t>
            </a:r>
            <a:endParaRPr lang="en-US" altLang="en-US" sz="2000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CE51D354-2EBB-4D35-9FED-BDF7B3C84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1993900"/>
            <a:ext cx="181768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Presentation</a:t>
            </a:r>
            <a:endParaRPr lang="en-US" altLang="en-US" sz="2000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FEE0FE48-1EBC-4F71-819B-979948BA9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2527300"/>
            <a:ext cx="181768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Session</a:t>
            </a:r>
            <a:endParaRPr lang="en-US" altLang="en-US" sz="2000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36C932ED-8367-447B-81C9-8E0462883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3060700"/>
            <a:ext cx="181768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Transport</a:t>
            </a:r>
            <a:endParaRPr lang="en-US" altLang="en-US" sz="2000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539B95CD-6034-4993-805D-C056625A3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3594100"/>
            <a:ext cx="181768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Network</a:t>
            </a:r>
            <a:endParaRPr lang="en-US" altLang="en-US" sz="2000"/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EA136307-0F66-4B00-B312-E29D7C5C6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4127500"/>
            <a:ext cx="181768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Data Link</a:t>
            </a:r>
            <a:endParaRPr lang="en-US" altLang="en-US" sz="2000"/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B277951E-0FC5-4DB7-8841-CCF0AB1D0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4627563"/>
            <a:ext cx="181768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Physical</a:t>
            </a:r>
            <a:endParaRPr lang="en-US" altLang="en-US" sz="2000"/>
          </a:p>
        </p:txBody>
      </p:sp>
      <p:sp>
        <p:nvSpPr>
          <p:cNvPr id="22538" name="Rectangle 10">
            <a:extLst>
              <a:ext uri="{FF2B5EF4-FFF2-40B4-BE49-F238E27FC236}">
                <a16:creationId xmlns:a16="http://schemas.microsoft.com/office/drawing/2014/main" id="{E73EC6CD-91A4-4172-AB60-A577582B1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1460500"/>
            <a:ext cx="1739900" cy="1600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Application</a:t>
            </a:r>
            <a:endParaRPr lang="en-US" altLang="en-US" sz="2000"/>
          </a:p>
        </p:txBody>
      </p:sp>
      <p:sp>
        <p:nvSpPr>
          <p:cNvPr id="22539" name="Rectangle 11">
            <a:extLst>
              <a:ext uri="{FF2B5EF4-FFF2-40B4-BE49-F238E27FC236}">
                <a16:creationId xmlns:a16="http://schemas.microsoft.com/office/drawing/2014/main" id="{E9256B69-C660-4664-A1C3-CD0E81F5F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060700"/>
            <a:ext cx="17399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TCP</a:t>
            </a:r>
            <a:endParaRPr lang="en-US" altLang="en-US" sz="2000"/>
          </a:p>
        </p:txBody>
      </p:sp>
      <p:sp>
        <p:nvSpPr>
          <p:cNvPr id="22540" name="Rectangle 12">
            <a:extLst>
              <a:ext uri="{FF2B5EF4-FFF2-40B4-BE49-F238E27FC236}">
                <a16:creationId xmlns:a16="http://schemas.microsoft.com/office/drawing/2014/main" id="{19187B19-6474-4487-8409-539C419AD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594100"/>
            <a:ext cx="1739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IP</a:t>
            </a:r>
            <a:endParaRPr lang="en-US" altLang="en-US" sz="2000"/>
          </a:p>
        </p:txBody>
      </p:sp>
      <p:sp>
        <p:nvSpPr>
          <p:cNvPr id="22541" name="Rectangle 13">
            <a:extLst>
              <a:ext uri="{FF2B5EF4-FFF2-40B4-BE49-F238E27FC236}">
                <a16:creationId xmlns:a16="http://schemas.microsoft.com/office/drawing/2014/main" id="{B221F0FA-0D27-4D0E-8610-BDA5C4720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898900"/>
            <a:ext cx="1739900" cy="728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Network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Interface</a:t>
            </a:r>
            <a:endParaRPr lang="en-US" altLang="en-US" sz="2000"/>
          </a:p>
        </p:txBody>
      </p:sp>
      <p:sp>
        <p:nvSpPr>
          <p:cNvPr id="22542" name="Line 18">
            <a:extLst>
              <a:ext uri="{FF2B5EF4-FFF2-40B4-BE49-F238E27FC236}">
                <a16:creationId xmlns:a16="http://schemas.microsoft.com/office/drawing/2014/main" id="{4D01ACD0-998D-447B-9C36-3A3CF8819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0438" y="3908425"/>
            <a:ext cx="1728787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20">
            <a:extLst>
              <a:ext uri="{FF2B5EF4-FFF2-40B4-BE49-F238E27FC236}">
                <a16:creationId xmlns:a16="http://schemas.microsoft.com/office/drawing/2014/main" id="{C373D89E-7B67-422E-AB0B-D772D9F83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0438" y="5160963"/>
            <a:ext cx="1728787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Rectangle 21">
            <a:extLst>
              <a:ext uri="{FF2B5EF4-FFF2-40B4-BE49-F238E27FC236}">
                <a16:creationId xmlns:a16="http://schemas.microsoft.com/office/drawing/2014/main" id="{5151DA65-A2E0-472F-8F21-5DB5C7B55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4741863"/>
            <a:ext cx="35242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1</a:t>
            </a:r>
            <a:endParaRPr lang="en-US" altLang="en-US" sz="2000"/>
          </a:p>
        </p:txBody>
      </p:sp>
      <p:sp>
        <p:nvSpPr>
          <p:cNvPr id="22545" name="Rectangle 22">
            <a:extLst>
              <a:ext uri="{FF2B5EF4-FFF2-40B4-BE49-F238E27FC236}">
                <a16:creationId xmlns:a16="http://schemas.microsoft.com/office/drawing/2014/main" id="{7E1C30CB-10DC-47C7-9C48-FCC66CA26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4111625"/>
            <a:ext cx="35242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2</a:t>
            </a:r>
            <a:endParaRPr lang="en-US" altLang="en-US" sz="2000"/>
          </a:p>
        </p:txBody>
      </p:sp>
      <p:sp>
        <p:nvSpPr>
          <p:cNvPr id="22546" name="Rectangle 23">
            <a:extLst>
              <a:ext uri="{FF2B5EF4-FFF2-40B4-BE49-F238E27FC236}">
                <a16:creationId xmlns:a16="http://schemas.microsoft.com/office/drawing/2014/main" id="{01F15275-988B-43F2-B189-064BFC5E4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3573463"/>
            <a:ext cx="35242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3</a:t>
            </a:r>
            <a:endParaRPr lang="en-US" altLang="en-US" sz="2000"/>
          </a:p>
        </p:txBody>
      </p:sp>
      <p:sp>
        <p:nvSpPr>
          <p:cNvPr id="22547" name="Rectangle 24">
            <a:extLst>
              <a:ext uri="{FF2B5EF4-FFF2-40B4-BE49-F238E27FC236}">
                <a16:creationId xmlns:a16="http://schemas.microsoft.com/office/drawing/2014/main" id="{CC610607-EC10-4E95-8C4D-BFDF30FDA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3175000"/>
            <a:ext cx="35242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4</a:t>
            </a:r>
            <a:endParaRPr lang="en-US" altLang="en-US" sz="2000"/>
          </a:p>
        </p:txBody>
      </p:sp>
      <p:sp>
        <p:nvSpPr>
          <p:cNvPr id="22548" name="Rectangle 25">
            <a:extLst>
              <a:ext uri="{FF2B5EF4-FFF2-40B4-BE49-F238E27FC236}">
                <a16:creationId xmlns:a16="http://schemas.microsoft.com/office/drawing/2014/main" id="{076CEB45-ECD0-4DBA-84AE-418313D60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2108200"/>
            <a:ext cx="35242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5</a:t>
            </a:r>
            <a:endParaRPr lang="en-US" altLang="en-US" sz="2000"/>
          </a:p>
        </p:txBody>
      </p:sp>
      <p:sp>
        <p:nvSpPr>
          <p:cNvPr id="22549" name="Rectangle 26">
            <a:extLst>
              <a:ext uri="{FF2B5EF4-FFF2-40B4-BE49-F238E27FC236}">
                <a16:creationId xmlns:a16="http://schemas.microsoft.com/office/drawing/2014/main" id="{8848FBA4-772E-4190-8C62-6906DA23E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413" y="4741863"/>
            <a:ext cx="35083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1</a:t>
            </a:r>
            <a:endParaRPr lang="en-US" altLang="en-US" sz="2000"/>
          </a:p>
        </p:txBody>
      </p:sp>
      <p:sp>
        <p:nvSpPr>
          <p:cNvPr id="22550" name="Rectangle 27">
            <a:extLst>
              <a:ext uri="{FF2B5EF4-FFF2-40B4-BE49-F238E27FC236}">
                <a16:creationId xmlns:a16="http://schemas.microsoft.com/office/drawing/2014/main" id="{D796E829-E9FE-4046-91EF-4E2DAC53D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413" y="4241800"/>
            <a:ext cx="35083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2</a:t>
            </a:r>
            <a:endParaRPr lang="en-US" altLang="en-US" sz="2000"/>
          </a:p>
        </p:txBody>
      </p:sp>
      <p:sp>
        <p:nvSpPr>
          <p:cNvPr id="22551" name="Rectangle 28">
            <a:extLst>
              <a:ext uri="{FF2B5EF4-FFF2-40B4-BE49-F238E27FC236}">
                <a16:creationId xmlns:a16="http://schemas.microsoft.com/office/drawing/2014/main" id="{3BC49496-1E4E-471B-B605-4345CF40B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413" y="3708400"/>
            <a:ext cx="35083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3</a:t>
            </a:r>
            <a:endParaRPr lang="en-US" altLang="en-US" sz="2000"/>
          </a:p>
        </p:txBody>
      </p:sp>
      <p:sp>
        <p:nvSpPr>
          <p:cNvPr id="22552" name="Rectangle 29">
            <a:extLst>
              <a:ext uri="{FF2B5EF4-FFF2-40B4-BE49-F238E27FC236}">
                <a16:creationId xmlns:a16="http://schemas.microsoft.com/office/drawing/2014/main" id="{C2F6DB9E-1334-423F-9D1B-C18522C33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413" y="3175000"/>
            <a:ext cx="35083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4</a:t>
            </a:r>
            <a:endParaRPr lang="en-US" altLang="en-US" sz="2000"/>
          </a:p>
        </p:txBody>
      </p:sp>
      <p:sp>
        <p:nvSpPr>
          <p:cNvPr id="22553" name="Rectangle 30">
            <a:extLst>
              <a:ext uri="{FF2B5EF4-FFF2-40B4-BE49-F238E27FC236}">
                <a16:creationId xmlns:a16="http://schemas.microsoft.com/office/drawing/2014/main" id="{99A7B04B-B4C8-44A0-8076-1BC818E74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413" y="2108200"/>
            <a:ext cx="35083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6</a:t>
            </a:r>
            <a:endParaRPr lang="en-US" altLang="en-US" sz="2000"/>
          </a:p>
        </p:txBody>
      </p:sp>
      <p:sp>
        <p:nvSpPr>
          <p:cNvPr id="22554" name="Rectangle 31">
            <a:extLst>
              <a:ext uri="{FF2B5EF4-FFF2-40B4-BE49-F238E27FC236}">
                <a16:creationId xmlns:a16="http://schemas.microsoft.com/office/drawing/2014/main" id="{D7F2CED2-3A64-4506-86A9-71ABAE0B2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413" y="2641600"/>
            <a:ext cx="35083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5</a:t>
            </a:r>
            <a:endParaRPr lang="en-US" altLang="en-US" sz="2000"/>
          </a:p>
        </p:txBody>
      </p:sp>
      <p:sp>
        <p:nvSpPr>
          <p:cNvPr id="22555" name="Rectangle 32">
            <a:extLst>
              <a:ext uri="{FF2B5EF4-FFF2-40B4-BE49-F238E27FC236}">
                <a16:creationId xmlns:a16="http://schemas.microsoft.com/office/drawing/2014/main" id="{7713CC58-5C7D-423E-A94D-AF1C800B9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413" y="1574800"/>
            <a:ext cx="35083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7</a:t>
            </a:r>
            <a:endParaRPr lang="en-US" altLang="en-US" sz="2000"/>
          </a:p>
        </p:txBody>
      </p:sp>
      <p:sp>
        <p:nvSpPr>
          <p:cNvPr id="22556" name="Text Box 34">
            <a:extLst>
              <a:ext uri="{FF2B5EF4-FFF2-40B4-BE49-F238E27FC236}">
                <a16:creationId xmlns:a16="http://schemas.microsoft.com/office/drawing/2014/main" id="{CFD3550C-A74C-4E92-BD2E-B66766060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5348288"/>
            <a:ext cx="1217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Internet</a:t>
            </a:r>
          </a:p>
        </p:txBody>
      </p:sp>
      <p:sp>
        <p:nvSpPr>
          <p:cNvPr id="22557" name="Text Box 35">
            <a:extLst>
              <a:ext uri="{FF2B5EF4-FFF2-40B4-BE49-F238E27FC236}">
                <a16:creationId xmlns:a16="http://schemas.microsoft.com/office/drawing/2014/main" id="{05AAE91D-A351-42AB-B7E2-8A673E69E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5348288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ISO/OSI 7 layer model</a:t>
            </a:r>
          </a:p>
        </p:txBody>
      </p:sp>
      <p:sp>
        <p:nvSpPr>
          <p:cNvPr id="22558" name="Line 38">
            <a:extLst>
              <a:ext uri="{FF2B5EF4-FFF2-40B4-BE49-F238E27FC236}">
                <a16:creationId xmlns:a16="http://schemas.microsoft.com/office/drawing/2014/main" id="{5A30710F-67C6-4797-9E0F-DC965A23F6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0438" y="1460500"/>
            <a:ext cx="1728787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Line 41">
            <a:extLst>
              <a:ext uri="{FF2B5EF4-FFF2-40B4-BE49-F238E27FC236}">
                <a16:creationId xmlns:a16="http://schemas.microsoft.com/office/drawing/2014/main" id="{D4E5733F-69DE-4906-B2A5-F089D66CB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0438" y="4627563"/>
            <a:ext cx="1728787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Line 42">
            <a:extLst>
              <a:ext uri="{FF2B5EF4-FFF2-40B4-BE49-F238E27FC236}">
                <a16:creationId xmlns:a16="http://schemas.microsoft.com/office/drawing/2014/main" id="{90957C75-8F79-4696-ABC7-268D58DB7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0438" y="3060700"/>
            <a:ext cx="1728787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1" name="Rectangle 43">
            <a:extLst>
              <a:ext uri="{FF2B5EF4-FFF2-40B4-BE49-F238E27FC236}">
                <a16:creationId xmlns:a16="http://schemas.microsoft.com/office/drawing/2014/main" id="{12F0F344-90FE-4293-B629-649DE104F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627563"/>
            <a:ext cx="1736725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Hardware</a:t>
            </a:r>
            <a:endParaRPr lang="en-US" altLang="en-US" sz="2000"/>
          </a:p>
        </p:txBody>
      </p:sp>
      <p:sp>
        <p:nvSpPr>
          <p:cNvPr id="22562" name="Line 44">
            <a:extLst>
              <a:ext uri="{FF2B5EF4-FFF2-40B4-BE49-F238E27FC236}">
                <a16:creationId xmlns:a16="http://schemas.microsoft.com/office/drawing/2014/main" id="{85331DA4-D83E-47CD-A7D2-DF6B34D6C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3594100"/>
            <a:ext cx="1728788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994F766-F0C8-4E96-8F85-ADFDC26CE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Protocol Layering</a:t>
            </a:r>
          </a:p>
        </p:txBody>
      </p:sp>
      <p:grpSp>
        <p:nvGrpSpPr>
          <p:cNvPr id="23555" name="Group 50">
            <a:extLst>
              <a:ext uri="{FF2B5EF4-FFF2-40B4-BE49-F238E27FC236}">
                <a16:creationId xmlns:a16="http://schemas.microsoft.com/office/drawing/2014/main" id="{60386370-430B-4CF6-9258-72145887682B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773238"/>
            <a:ext cx="7632700" cy="2859087"/>
            <a:chOff x="476" y="1282"/>
            <a:chExt cx="4808" cy="1801"/>
          </a:xfrm>
        </p:grpSpPr>
        <p:sp>
          <p:nvSpPr>
            <p:cNvPr id="23557" name="Rectangle 3">
              <a:extLst>
                <a:ext uri="{FF2B5EF4-FFF2-40B4-BE49-F238E27FC236}">
                  <a16:creationId xmlns:a16="http://schemas.microsoft.com/office/drawing/2014/main" id="{CE0C145F-FBF4-444B-AA42-D7307452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282"/>
              <a:ext cx="680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(N)-PDU</a:t>
              </a:r>
              <a:endParaRPr lang="en-US" altLang="en-US" sz="2000"/>
            </a:p>
          </p:txBody>
        </p:sp>
        <p:grpSp>
          <p:nvGrpSpPr>
            <p:cNvPr id="23558" name="Group 37">
              <a:extLst>
                <a:ext uri="{FF2B5EF4-FFF2-40B4-BE49-F238E27FC236}">
                  <a16:creationId xmlns:a16="http://schemas.microsoft.com/office/drawing/2014/main" id="{3454302B-52D7-48B9-A661-FFF04BF624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2235"/>
              <a:ext cx="2040" cy="288"/>
              <a:chOff x="567" y="2235"/>
              <a:chExt cx="2040" cy="288"/>
            </a:xfrm>
          </p:grpSpPr>
          <p:sp>
            <p:nvSpPr>
              <p:cNvPr id="23571" name="Rectangle 31">
                <a:extLst>
                  <a:ext uri="{FF2B5EF4-FFF2-40B4-BE49-F238E27FC236}">
                    <a16:creationId xmlns:a16="http://schemas.microsoft.com/office/drawing/2014/main" id="{6537152B-C617-42D7-A42E-F49D8ABC4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2235"/>
                <a:ext cx="680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/>
                  <a:t>header</a:t>
                </a:r>
                <a:endParaRPr lang="en-US" altLang="en-US" sz="2000"/>
              </a:p>
            </p:txBody>
          </p:sp>
          <p:sp>
            <p:nvSpPr>
              <p:cNvPr id="23572" name="Rectangle 32">
                <a:extLst>
                  <a:ext uri="{FF2B5EF4-FFF2-40B4-BE49-F238E27FC236}">
                    <a16:creationId xmlns:a16="http://schemas.microsoft.com/office/drawing/2014/main" id="{C106C2B9-0F4C-42C5-BB3F-BB4329E07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2235"/>
                <a:ext cx="680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/>
                  <a:t>trailer</a:t>
                </a:r>
                <a:endParaRPr lang="en-US" altLang="en-US" sz="2000"/>
              </a:p>
            </p:txBody>
          </p:sp>
          <p:sp>
            <p:nvSpPr>
              <p:cNvPr id="23573" name="Rectangle 33">
                <a:extLst>
                  <a:ext uri="{FF2B5EF4-FFF2-40B4-BE49-F238E27FC236}">
                    <a16:creationId xmlns:a16="http://schemas.microsoft.com/office/drawing/2014/main" id="{0CD360D6-8A15-4A31-8105-B53802A33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235"/>
                <a:ext cx="680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/>
                  <a:t>payload</a:t>
                </a:r>
                <a:endParaRPr lang="en-US" altLang="en-US" sz="2000"/>
              </a:p>
            </p:txBody>
          </p:sp>
        </p:grpSp>
        <p:cxnSp>
          <p:nvCxnSpPr>
            <p:cNvPr id="23559" name="AutoShape 34">
              <a:extLst>
                <a:ext uri="{FF2B5EF4-FFF2-40B4-BE49-F238E27FC236}">
                  <a16:creationId xmlns:a16="http://schemas.microsoft.com/office/drawing/2014/main" id="{9D8D36DB-70A1-4407-81BD-C804D8BFFB83}"/>
                </a:ext>
              </a:extLst>
            </p:cNvPr>
            <p:cNvCxnSpPr>
              <a:cxnSpLocks noChangeShapeType="1"/>
              <a:stCxn id="23557" idx="2"/>
              <a:endCxn id="23573" idx="0"/>
            </p:cNvCxnSpPr>
            <p:nvPr/>
          </p:nvCxnSpPr>
          <p:spPr bwMode="auto">
            <a:xfrm>
              <a:off x="1496" y="1570"/>
              <a:ext cx="0" cy="6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0" name="Text Box 35">
              <a:extLst>
                <a:ext uri="{FF2B5EF4-FFF2-40B4-BE49-F238E27FC236}">
                  <a16:creationId xmlns:a16="http://schemas.microsoft.com/office/drawing/2014/main" id="{149DF19E-953D-40BE-AEDB-402B30BFE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2795"/>
              <a:ext cx="10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(N-1)-PDU</a:t>
              </a:r>
            </a:p>
          </p:txBody>
        </p:sp>
        <p:sp>
          <p:nvSpPr>
            <p:cNvPr id="23561" name="AutoShape 36">
              <a:extLst>
                <a:ext uri="{FF2B5EF4-FFF2-40B4-BE49-F238E27FC236}">
                  <a16:creationId xmlns:a16="http://schemas.microsoft.com/office/drawing/2014/main" id="{CFC50DB6-DFB3-4F2C-85F0-49EA6F26C0D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426" y="1687"/>
              <a:ext cx="141" cy="1996"/>
            </a:xfrm>
            <a:prstGeom prst="rightBrace">
              <a:avLst>
                <a:gd name="adj1" fmla="val 1179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23562" name="Rectangle 40">
              <a:extLst>
                <a:ext uri="{FF2B5EF4-FFF2-40B4-BE49-F238E27FC236}">
                  <a16:creationId xmlns:a16="http://schemas.microsoft.com/office/drawing/2014/main" id="{7EB6E61A-5899-47A7-84E8-C01A0B046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1282"/>
              <a:ext cx="680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(N)-PDU</a:t>
              </a:r>
              <a:endParaRPr lang="en-US" altLang="en-US" sz="2000"/>
            </a:p>
          </p:txBody>
        </p:sp>
        <p:grpSp>
          <p:nvGrpSpPr>
            <p:cNvPr id="23563" name="Group 41">
              <a:extLst>
                <a:ext uri="{FF2B5EF4-FFF2-40B4-BE49-F238E27FC236}">
                  <a16:creationId xmlns:a16="http://schemas.microsoft.com/office/drawing/2014/main" id="{F8029DE4-A773-4C65-8F36-834F0A7398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4" y="2235"/>
              <a:ext cx="2040" cy="288"/>
              <a:chOff x="567" y="2235"/>
              <a:chExt cx="2040" cy="288"/>
            </a:xfrm>
          </p:grpSpPr>
          <p:sp>
            <p:nvSpPr>
              <p:cNvPr id="23568" name="Rectangle 42">
                <a:extLst>
                  <a:ext uri="{FF2B5EF4-FFF2-40B4-BE49-F238E27FC236}">
                    <a16:creationId xmlns:a16="http://schemas.microsoft.com/office/drawing/2014/main" id="{972FFD66-CFB1-4AE5-8B17-756769F7A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2235"/>
                <a:ext cx="680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/>
                  <a:t>header</a:t>
                </a:r>
                <a:endParaRPr lang="en-US" altLang="en-US" sz="2000"/>
              </a:p>
            </p:txBody>
          </p:sp>
          <p:sp>
            <p:nvSpPr>
              <p:cNvPr id="23569" name="Rectangle 43">
                <a:extLst>
                  <a:ext uri="{FF2B5EF4-FFF2-40B4-BE49-F238E27FC236}">
                    <a16:creationId xmlns:a16="http://schemas.microsoft.com/office/drawing/2014/main" id="{32038B6B-1468-496B-87CD-689E5F667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2235"/>
                <a:ext cx="680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/>
                  <a:t>trailer</a:t>
                </a:r>
                <a:endParaRPr lang="en-US" altLang="en-US" sz="2000"/>
              </a:p>
            </p:txBody>
          </p:sp>
          <p:sp>
            <p:nvSpPr>
              <p:cNvPr id="23570" name="Rectangle 44">
                <a:extLst>
                  <a:ext uri="{FF2B5EF4-FFF2-40B4-BE49-F238E27FC236}">
                    <a16:creationId xmlns:a16="http://schemas.microsoft.com/office/drawing/2014/main" id="{595E52AE-CD6E-489B-812C-ED3F401F3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235"/>
                <a:ext cx="680" cy="2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/>
                  <a:t>payload</a:t>
                </a:r>
                <a:endParaRPr lang="en-US" altLang="en-US" sz="2000"/>
              </a:p>
            </p:txBody>
          </p:sp>
        </p:grpSp>
        <p:cxnSp>
          <p:nvCxnSpPr>
            <p:cNvPr id="23564" name="AutoShape 45">
              <a:extLst>
                <a:ext uri="{FF2B5EF4-FFF2-40B4-BE49-F238E27FC236}">
                  <a16:creationId xmlns:a16="http://schemas.microsoft.com/office/drawing/2014/main" id="{A1B52113-04D9-4C5C-A17E-AB523C516656}"/>
                </a:ext>
              </a:extLst>
            </p:cNvPr>
            <p:cNvCxnSpPr>
              <a:cxnSpLocks noChangeShapeType="1"/>
              <a:stCxn id="23562" idx="2"/>
              <a:endCxn id="23570" idx="0"/>
            </p:cNvCxnSpPr>
            <p:nvPr/>
          </p:nvCxnSpPr>
          <p:spPr bwMode="auto">
            <a:xfrm>
              <a:off x="4264" y="1570"/>
              <a:ext cx="0" cy="6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5" name="Text Box 46">
              <a:extLst>
                <a:ext uri="{FF2B5EF4-FFF2-40B4-BE49-F238E27FC236}">
                  <a16:creationId xmlns:a16="http://schemas.microsoft.com/office/drawing/2014/main" id="{A68BACE8-4C31-47F9-A7F8-364F6D763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2795"/>
              <a:ext cx="10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(N-1)-PDU</a:t>
              </a:r>
            </a:p>
          </p:txBody>
        </p:sp>
        <p:sp>
          <p:nvSpPr>
            <p:cNvPr id="23566" name="AutoShape 47">
              <a:extLst>
                <a:ext uri="{FF2B5EF4-FFF2-40B4-BE49-F238E27FC236}">
                  <a16:creationId xmlns:a16="http://schemas.microsoft.com/office/drawing/2014/main" id="{AF0326C6-5368-4B68-887B-0101CC77D5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194" y="1687"/>
              <a:ext cx="141" cy="1996"/>
            </a:xfrm>
            <a:prstGeom prst="rightBrace">
              <a:avLst>
                <a:gd name="adj1" fmla="val 1179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cxnSp>
          <p:nvCxnSpPr>
            <p:cNvPr id="23567" name="AutoShape 48">
              <a:extLst>
                <a:ext uri="{FF2B5EF4-FFF2-40B4-BE49-F238E27FC236}">
                  <a16:creationId xmlns:a16="http://schemas.microsoft.com/office/drawing/2014/main" id="{064EB30F-079B-49D9-907C-8FE8E15BE445}"/>
                </a:ext>
              </a:extLst>
            </p:cNvPr>
            <p:cNvCxnSpPr>
              <a:cxnSpLocks noChangeShapeType="1"/>
              <a:stCxn id="23572" idx="3"/>
              <a:endCxn id="23568" idx="1"/>
            </p:cNvCxnSpPr>
            <p:nvPr/>
          </p:nvCxnSpPr>
          <p:spPr bwMode="auto">
            <a:xfrm>
              <a:off x="2516" y="2379"/>
              <a:ext cx="72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56" name="Text Box 49">
            <a:extLst>
              <a:ext uri="{FF2B5EF4-FFF2-40B4-BE49-F238E27FC236}">
                <a16:creationId xmlns:a16="http://schemas.microsoft.com/office/drawing/2014/main" id="{DE4935CD-C03A-43D4-A9E5-D27A20D57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5373688"/>
            <a:ext cx="377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PDU … Protocol Data Unit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4853</Words>
  <Application>Microsoft Macintosh PowerPoint</Application>
  <PresentationFormat>Overhead</PresentationFormat>
  <Paragraphs>620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Courier New</vt:lpstr>
      <vt:lpstr>Times</vt:lpstr>
      <vt:lpstr>Times New Roman</vt:lpstr>
      <vt:lpstr>Wingdings</vt:lpstr>
      <vt:lpstr>1_Standarddesign</vt:lpstr>
      <vt:lpstr>502049 – Introduction to Information Security</vt:lpstr>
      <vt:lpstr>Agenda</vt:lpstr>
      <vt:lpstr>Threat Model</vt:lpstr>
      <vt:lpstr>Active Attackers</vt:lpstr>
      <vt:lpstr>Secure Tunnels</vt:lpstr>
      <vt:lpstr>Building a Secure Tunnel</vt:lpstr>
      <vt:lpstr>Typical Cryptographic Primitives</vt:lpstr>
      <vt:lpstr>Protocol Layering</vt:lpstr>
      <vt:lpstr>Protocol Layering</vt:lpstr>
      <vt:lpstr>Implementing Security Services</vt:lpstr>
      <vt:lpstr>Security &amp; Network Layers</vt:lpstr>
      <vt:lpstr>IPsec</vt:lpstr>
      <vt:lpstr>IPsec Transport Mode</vt:lpstr>
      <vt:lpstr>IPsec Tunnel Mode</vt:lpstr>
      <vt:lpstr>IPsec Tunnel Mode</vt:lpstr>
      <vt:lpstr>IPsec</vt:lpstr>
      <vt:lpstr>AH Protocol [RFC 4302]</vt:lpstr>
      <vt:lpstr>ESP Protocol</vt:lpstr>
      <vt:lpstr>ESP Headers</vt:lpstr>
      <vt:lpstr>ESP  Header (RFC 2406)</vt:lpstr>
      <vt:lpstr>Scope of Computations</vt:lpstr>
      <vt:lpstr>ESP Protocol – Transport &amp; Tunnel</vt:lpstr>
      <vt:lpstr>IPsec Security Association (SA)</vt:lpstr>
      <vt:lpstr>Combining SAs</vt:lpstr>
      <vt:lpstr>Remote Host to Internal Server</vt:lpstr>
      <vt:lpstr>IPsec Key Management</vt:lpstr>
      <vt:lpstr>IKE Security Goals</vt:lpstr>
      <vt:lpstr>IKE v2</vt:lpstr>
      <vt:lpstr>IKE_SA_INIT exchange</vt:lpstr>
      <vt:lpstr>IKE_SA_INIT: Effect</vt:lpstr>
      <vt:lpstr>Keying Material</vt:lpstr>
      <vt:lpstr>IKE_AUTH Exchange</vt:lpstr>
      <vt:lpstr>IKE_AUTH: Effect</vt:lpstr>
      <vt:lpstr>CREATE_CHILD_SA</vt:lpstr>
      <vt:lpstr>Denial-of-Service (DoS) Attacks</vt:lpstr>
      <vt:lpstr>DoS Attacks on IKEv2</vt:lpstr>
      <vt:lpstr>DoS Attacks on IKEv2</vt:lpstr>
      <vt:lpstr>Cookies in IKEv2</vt:lpstr>
      <vt:lpstr>IKE_SA_INIT with Cookies</vt:lpstr>
      <vt:lpstr>IPsec Security Policy</vt:lpstr>
      <vt:lpstr>Finding the ‘Right’ SA</vt:lpstr>
      <vt:lpstr>IPsec Outbound Processing</vt:lpstr>
      <vt:lpstr>AH, ESP and NAT</vt:lpstr>
      <vt:lpstr>IKE and NAT/PAT</vt:lpstr>
      <vt:lpstr>TCP Checksum &amp; NAT</vt:lpstr>
      <vt:lpstr>NAT-T</vt:lpstr>
      <vt:lpstr>Remarks on IPsec</vt:lpstr>
      <vt:lpstr>SSL/TLS</vt:lpstr>
      <vt:lpstr>SSL/TLS Overview</vt:lpstr>
      <vt:lpstr>SSL/TLS Basic Features</vt:lpstr>
      <vt:lpstr>SSL/TLS Handshake – Goals</vt:lpstr>
      <vt:lpstr>Sessions &amp; Connections</vt:lpstr>
      <vt:lpstr>SSL Handshake Protocol: Run</vt:lpstr>
      <vt:lpstr>SSL Handshake Protocol Run</vt:lpstr>
      <vt:lpstr>M1: ClientHello</vt:lpstr>
      <vt:lpstr>M2: ServerHello, …</vt:lpstr>
      <vt:lpstr>M3: ClientKeyExchange,…</vt:lpstr>
      <vt:lpstr>M4: ChangeCipherSpec, …</vt:lpstr>
      <vt:lpstr>SSL Handshake Protocol Run</vt:lpstr>
      <vt:lpstr>SSL/TLS Applications</vt:lpstr>
      <vt:lpstr>EAP</vt:lpstr>
      <vt:lpstr>EAP</vt:lpstr>
      <vt:lpstr>Design Principle</vt:lpstr>
      <vt:lpstr>EAP Generic Message Flow</vt:lpstr>
      <vt:lpstr>EAP methods</vt:lpstr>
      <vt:lpstr>EAP-TTLS v0 (with CHAP)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Huynh Ngoc Tu</cp:lastModifiedBy>
  <cp:revision>564</cp:revision>
  <cp:lastPrinted>1999-07-26T11:07:16Z</cp:lastPrinted>
  <dcterms:created xsi:type="dcterms:W3CDTF">1999-06-21T09:15:32Z</dcterms:created>
  <dcterms:modified xsi:type="dcterms:W3CDTF">2020-12-22T08:39:36Z</dcterms:modified>
</cp:coreProperties>
</file>