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Spline Sans"/>
      <p:regular r:id="rId29"/>
      <p:bold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Mulish"/>
      <p:regular r:id="rId35"/>
      <p:bold r:id="rId36"/>
      <p:italic r:id="rId37"/>
      <p:boldItalic r:id="rId38"/>
    </p:embeddedFont>
    <p:embeddedFont>
      <p:font typeface="Nunito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3" roundtripDataSignature="AMtx7mipJYGX1JqQJajcl56Fyb7hVv75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FC158E-BBE3-47B2-B826-CE1593FC1719}">
  <a:tblStyle styleId="{E5FC158E-BBE3-47B2-B826-CE1593FC17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Medium-bold.fntdata"/><Relationship Id="rId20" Type="http://schemas.openxmlformats.org/officeDocument/2006/relationships/slide" Target="slides/slide13.xml"/><Relationship Id="rId42" Type="http://schemas.openxmlformats.org/officeDocument/2006/relationships/font" Target="fonts/NunitoMedium-boldItalic.fntdata"/><Relationship Id="rId41" Type="http://schemas.openxmlformats.org/officeDocument/2006/relationships/font" Target="fonts/NunitoMedium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pline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font" Target="fonts/SplineSans-bold.fntdata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Mulish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37" Type="http://schemas.openxmlformats.org/officeDocument/2006/relationships/font" Target="fonts/Mulish-italic.fntdata"/><Relationship Id="rId14" Type="http://schemas.openxmlformats.org/officeDocument/2006/relationships/slide" Target="slides/slide7.xml"/><Relationship Id="rId36" Type="http://schemas.openxmlformats.org/officeDocument/2006/relationships/font" Target="fonts/Mulish-bold.fntdata"/><Relationship Id="rId17" Type="http://schemas.openxmlformats.org/officeDocument/2006/relationships/slide" Target="slides/slide10.xml"/><Relationship Id="rId39" Type="http://schemas.openxmlformats.org/officeDocument/2006/relationships/font" Target="fonts/NunitoMedium-regular.fntdata"/><Relationship Id="rId16" Type="http://schemas.openxmlformats.org/officeDocument/2006/relationships/slide" Target="slides/slide9.xml"/><Relationship Id="rId38" Type="http://schemas.openxmlformats.org/officeDocument/2006/relationships/font" Target="fonts/Mulish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vi-VN"/>
              <a:t>Nhóm trẻ em là tệp khách hàng lớn, cần có chiến lược khai thác hợp lí, cũng như có biện pháp bảo vệ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584"/>
            <a:ext cx="9144000" cy="518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ctrTitle"/>
          </p:nvPr>
        </p:nvSpPr>
        <p:spPr>
          <a:xfrm>
            <a:off x="713225" y="1197450"/>
            <a:ext cx="53007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b="0"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713225" y="3488850"/>
            <a:ext cx="380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3"/>
          <p:cNvSpPr txBox="1"/>
          <p:nvPr>
            <p:ph type="title"/>
          </p:nvPr>
        </p:nvSpPr>
        <p:spPr>
          <a:xfrm>
            <a:off x="713225" y="539496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2" type="title"/>
          </p:nvPr>
        </p:nvSpPr>
        <p:spPr>
          <a:xfrm>
            <a:off x="3683077" y="1472732"/>
            <a:ext cx="7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ngoli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3683077" y="1923837"/>
            <a:ext cx="227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i="0" sz="21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3" type="subTitle"/>
          </p:nvPr>
        </p:nvSpPr>
        <p:spPr>
          <a:xfrm>
            <a:off x="3683077" y="2327850"/>
            <a:ext cx="227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4" type="title"/>
          </p:nvPr>
        </p:nvSpPr>
        <p:spPr>
          <a:xfrm>
            <a:off x="6140593" y="1472725"/>
            <a:ext cx="7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ngoli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" name="Google Shape;20;p23"/>
          <p:cNvSpPr txBox="1"/>
          <p:nvPr>
            <p:ph idx="5" type="subTitle"/>
          </p:nvPr>
        </p:nvSpPr>
        <p:spPr>
          <a:xfrm>
            <a:off x="6140588" y="1923837"/>
            <a:ext cx="227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i="0" sz="21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6" type="subTitle"/>
          </p:nvPr>
        </p:nvSpPr>
        <p:spPr>
          <a:xfrm>
            <a:off x="6140588" y="2327850"/>
            <a:ext cx="227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7" type="title"/>
          </p:nvPr>
        </p:nvSpPr>
        <p:spPr>
          <a:xfrm>
            <a:off x="3683077" y="3213907"/>
            <a:ext cx="7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ngoli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3" name="Google Shape;23;p23"/>
          <p:cNvSpPr txBox="1"/>
          <p:nvPr>
            <p:ph idx="8" type="subTitle"/>
          </p:nvPr>
        </p:nvSpPr>
        <p:spPr>
          <a:xfrm>
            <a:off x="3683077" y="3665012"/>
            <a:ext cx="227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i="0" sz="21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9" type="subTitle"/>
          </p:nvPr>
        </p:nvSpPr>
        <p:spPr>
          <a:xfrm>
            <a:off x="3683077" y="4069025"/>
            <a:ext cx="227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3" type="title"/>
          </p:nvPr>
        </p:nvSpPr>
        <p:spPr>
          <a:xfrm>
            <a:off x="6140592" y="3213900"/>
            <a:ext cx="70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ngoli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" name="Google Shape;26;p23"/>
          <p:cNvSpPr txBox="1"/>
          <p:nvPr>
            <p:ph idx="14" type="subTitle"/>
          </p:nvPr>
        </p:nvSpPr>
        <p:spPr>
          <a:xfrm>
            <a:off x="6140588" y="3665012"/>
            <a:ext cx="227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i="0" sz="21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5" type="subTitle"/>
          </p:nvPr>
        </p:nvSpPr>
        <p:spPr>
          <a:xfrm>
            <a:off x="6140588" y="4069025"/>
            <a:ext cx="227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3">
            <a:alphaModFix/>
          </a:blip>
          <a:srcRect b="24966" l="0" r="21302" t="0"/>
          <a:stretch/>
        </p:blipFill>
        <p:spPr>
          <a:xfrm rot="5400000">
            <a:off x="-722587" y="2106837"/>
            <a:ext cx="3734649" cy="23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3"/>
          <p:cNvPicPr preferRelativeResize="0"/>
          <p:nvPr/>
        </p:nvPicPr>
        <p:blipFill rotWithShape="1">
          <a:blip r:embed="rId4">
            <a:alphaModFix/>
          </a:blip>
          <a:srcRect b="81657" l="0" r="0" t="0"/>
          <a:stretch/>
        </p:blipFill>
        <p:spPr>
          <a:xfrm rot="10800000">
            <a:off x="4398300" y="-29165"/>
            <a:ext cx="4745700" cy="5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"/>
            <a:ext cx="914400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714458" y="2955125"/>
            <a:ext cx="42180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type="title"/>
          </p:nvPr>
        </p:nvSpPr>
        <p:spPr>
          <a:xfrm>
            <a:off x="713225" y="1948175"/>
            <a:ext cx="3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35" name="Google Shape;35;p24"/>
          <p:cNvPicPr preferRelativeResize="0"/>
          <p:nvPr/>
        </p:nvPicPr>
        <p:blipFill rotWithShape="1">
          <a:blip r:embed="rId3">
            <a:alphaModFix/>
          </a:blip>
          <a:srcRect b="0" l="0" r="92124" t="0"/>
          <a:stretch/>
        </p:blipFill>
        <p:spPr>
          <a:xfrm rot="-5400000">
            <a:off x="2208987" y="-2269286"/>
            <a:ext cx="606175" cy="51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4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5"/>
          <p:cNvSpPr txBox="1"/>
          <p:nvPr>
            <p:ph type="title"/>
          </p:nvPr>
        </p:nvSpPr>
        <p:spPr>
          <a:xfrm>
            <a:off x="2492850" y="2727775"/>
            <a:ext cx="4158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2" type="title"/>
          </p:nvPr>
        </p:nvSpPr>
        <p:spPr>
          <a:xfrm>
            <a:off x="3678150" y="1272875"/>
            <a:ext cx="17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subTitle"/>
          </p:nvPr>
        </p:nvSpPr>
        <p:spPr>
          <a:xfrm>
            <a:off x="2556275" y="3498625"/>
            <a:ext cx="4031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i="0"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6"/>
          <p:cNvSpPr txBox="1"/>
          <p:nvPr>
            <p:ph type="title"/>
          </p:nvPr>
        </p:nvSpPr>
        <p:spPr>
          <a:xfrm>
            <a:off x="1783050" y="1680238"/>
            <a:ext cx="55779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pline Sans Light"/>
              <a:buNone/>
              <a:defRPr sz="2500" u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2" type="title"/>
          </p:nvPr>
        </p:nvSpPr>
        <p:spPr>
          <a:xfrm>
            <a:off x="3089638" y="3030362"/>
            <a:ext cx="2964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 b="0" l="0" r="47379" t="0"/>
          <a:stretch/>
        </p:blipFill>
        <p:spPr>
          <a:xfrm>
            <a:off x="-9585" y="1936145"/>
            <a:ext cx="2559175" cy="322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3">
            <a:alphaModFix/>
          </a:blip>
          <a:srcRect b="23169" l="0" r="47379" t="58819"/>
          <a:stretch/>
        </p:blipFill>
        <p:spPr>
          <a:xfrm>
            <a:off x="6661500" y="-9585"/>
            <a:ext cx="2559175" cy="5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"/>
            <a:ext cx="9144000" cy="514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73" y="-19170"/>
            <a:ext cx="5059126" cy="19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1"/>
          <p:cNvPicPr preferRelativeResize="0"/>
          <p:nvPr/>
        </p:nvPicPr>
        <p:blipFill rotWithShape="1">
          <a:blip r:embed="rId3">
            <a:alphaModFix/>
          </a:blip>
          <a:srcRect b="-19634" l="46482" r="40317" t="-28796"/>
          <a:stretch/>
        </p:blipFill>
        <p:spPr>
          <a:xfrm>
            <a:off x="7974650" y="2296795"/>
            <a:ext cx="456124" cy="28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b="0" i="0" sz="3200" u="sng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●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○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■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●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○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■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●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○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line Sans"/>
              <a:buChar char="■"/>
              <a:def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11" Type="http://schemas.openxmlformats.org/officeDocument/2006/relationships/image" Target="../media/image2.jp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tb-txl.herokuapp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39598" t="0"/>
          <a:stretch/>
        </p:blipFill>
        <p:spPr>
          <a:xfrm>
            <a:off x="5384550" y="507100"/>
            <a:ext cx="3759451" cy="41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424425" y="3488850"/>
            <a:ext cx="3809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GVHD: </a:t>
            </a:r>
            <a:r>
              <a:rPr lang="vi-VN" sz="1700">
                <a:latin typeface="Mulish"/>
                <a:ea typeface="Mulish"/>
                <a:cs typeface="Mulish"/>
                <a:sym typeface="Mulish"/>
              </a:rPr>
              <a:t>NGUYỄN GIA TUẤN ANH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700">
                <a:latin typeface="Mulish"/>
                <a:ea typeface="Mulish"/>
                <a:cs typeface="Mulish"/>
                <a:sym typeface="Mulish"/>
              </a:rPr>
              <a:t>LƯU THANH SƠN</a:t>
            </a:r>
            <a:endParaRPr sz="17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2" name="Google Shape;72;p1"/>
          <p:cNvSpPr txBox="1"/>
          <p:nvPr>
            <p:ph type="ctrTitle"/>
          </p:nvPr>
        </p:nvSpPr>
        <p:spPr>
          <a:xfrm>
            <a:off x="336035" y="1217610"/>
            <a:ext cx="49548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>
                <a:latin typeface="Mulish"/>
                <a:ea typeface="Mulish"/>
                <a:cs typeface="Mulish"/>
                <a:sym typeface="Mulish"/>
              </a:rPr>
              <a:t>BỘ DỮ LIỆU THÔNG TIN VIDEO </a:t>
            </a:r>
            <a:r>
              <a:rPr b="1" i="1" lang="vi-VN" sz="32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YOUTUBE</a:t>
            </a:r>
            <a:br>
              <a:rPr lang="vi-VN" sz="3200">
                <a:latin typeface="Mulish"/>
                <a:ea typeface="Mulish"/>
                <a:cs typeface="Mulish"/>
                <a:sym typeface="Mulish"/>
              </a:rPr>
            </a:br>
            <a:r>
              <a:rPr lang="vi-VN" sz="3200">
                <a:latin typeface="Mulish"/>
                <a:ea typeface="Mulish"/>
                <a:cs typeface="Mulish"/>
                <a:sym typeface="Mulish"/>
              </a:rPr>
              <a:t>VÀ XÂY DỰNG MÔ HÌNH PHÂN LOẠI VIDEO</a:t>
            </a:r>
            <a:endParaRPr sz="32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500145" y="867444"/>
            <a:ext cx="243" cy="122"/>
          </a:xfrm>
          <a:custGeom>
            <a:rect b="b" l="l" r="r" t="t"/>
            <a:pathLst>
              <a:path extrusionOk="0" h="1" w="2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6500145" y="863673"/>
            <a:ext cx="6933" cy="3892"/>
          </a:xfrm>
          <a:custGeom>
            <a:rect b="b" l="l" r="r" t="t"/>
            <a:pathLst>
              <a:path extrusionOk="0" h="32" w="57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6510363" y="846765"/>
            <a:ext cx="9366" cy="14718"/>
          </a:xfrm>
          <a:custGeom>
            <a:rect b="b" l="l" r="r" t="t"/>
            <a:pathLst>
              <a:path extrusionOk="0" h="121" w="77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5">
            <a:alphaModFix amt="69000"/>
          </a:blip>
          <a:srcRect b="0" l="0" r="0" t="0"/>
          <a:stretch/>
        </p:blipFill>
        <p:spPr>
          <a:xfrm>
            <a:off x="5437250" y="1161950"/>
            <a:ext cx="3759452" cy="281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2730760" y="952377"/>
            <a:ext cx="5114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Quy trình gán nhãn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0" name="Google Shape;160;p10"/>
          <p:cNvSpPr txBox="1"/>
          <p:nvPr>
            <p:ph idx="1" type="subTitle"/>
          </p:nvPr>
        </p:nvSpPr>
        <p:spPr>
          <a:xfrm>
            <a:off x="1298550" y="1918337"/>
            <a:ext cx="65469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800">
                <a:latin typeface="Mulish"/>
                <a:ea typeface="Mulish"/>
                <a:cs typeface="Mulish"/>
                <a:sym typeface="Mulish"/>
              </a:rPr>
              <a:t>2 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người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gán nhãn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độc lập 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theo </a:t>
            </a:r>
            <a:r>
              <a:rPr lang="vi-VN" sz="2800">
                <a:latin typeface="Mulish"/>
                <a:ea typeface="Mulish"/>
                <a:cs typeface="Mulish"/>
                <a:sym typeface="Mulish"/>
              </a:rPr>
              <a:t>guideline,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 sz="2800">
                <a:latin typeface="Mulish"/>
                <a:ea typeface="Mulish"/>
                <a:cs typeface="Mulish"/>
                <a:sym typeface="Mulish"/>
              </a:rPr>
              <a:t> </a:t>
            </a:r>
            <a:r>
              <a:rPr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trên </a:t>
            </a:r>
            <a:r>
              <a:rPr b="1" lang="vi-VN" sz="28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299</a:t>
            </a:r>
            <a:r>
              <a:rPr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dòng dữ liệu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400"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Với mỗi dòng dữ liệu, </a:t>
            </a:r>
            <a:endParaRPr/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chỉ chọn </a:t>
            </a:r>
            <a:r>
              <a:rPr b="1" lang="vi-VN" sz="2800">
                <a:latin typeface="Mulish"/>
                <a:ea typeface="Mulish"/>
                <a:cs typeface="Mulish"/>
                <a:sym typeface="Mulish"/>
              </a:rPr>
              <a:t>1 label 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trong danh sách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89263" r="0" t="23493"/>
          <a:stretch/>
        </p:blipFill>
        <p:spPr>
          <a:xfrm rot="-5400000">
            <a:off x="2323075" y="2142199"/>
            <a:ext cx="699301" cy="53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20110" y="694264"/>
            <a:ext cx="5114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Tính độ đồng thuận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8" name="Google Shape;168;p11"/>
          <p:cNvSpPr txBox="1"/>
          <p:nvPr>
            <p:ph idx="1" type="subTitle"/>
          </p:nvPr>
        </p:nvSpPr>
        <p:spPr>
          <a:xfrm>
            <a:off x="1095818" y="1392375"/>
            <a:ext cx="62517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Số </a:t>
            </a:r>
            <a:r>
              <a:rPr b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dòng dữ liệu 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được gán nhãn: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		N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= 299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Giá trị </a:t>
            </a:r>
            <a:r>
              <a:rPr b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đồng thuận 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giữa các nhãn: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		Pr(a)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=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0.595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Xác suất giả định của </a:t>
            </a:r>
            <a:r>
              <a:rPr b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khả năng đồng thuận</a:t>
            </a:r>
            <a:r>
              <a:rPr b="1"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r>
              <a:rPr b="1" lang="vi-VN" sz="20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b="1"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Pr(e)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=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0.012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1000"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Độ đồng thuận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0.41 &lt; 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K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=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0.59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&lt; 0.60: </a:t>
            </a:r>
            <a:r>
              <a:rPr b="1" lang="vi-VN" sz="20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MODERATE*</a:t>
            </a:r>
            <a:endParaRPr b="1" sz="2000">
              <a:solidFill>
                <a:srgbClr val="C0000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629277" y="4380562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vi-V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*thang đo Landis &amp; Koch 1977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62356" l="39961" r="32041" t="0"/>
          <a:stretch/>
        </p:blipFill>
        <p:spPr>
          <a:xfrm rot="-5400000">
            <a:off x="6925213" y="-473863"/>
            <a:ext cx="1823400" cy="26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92630" r="0" t="48875"/>
          <a:stretch/>
        </p:blipFill>
        <p:spPr>
          <a:xfrm rot="-5400000">
            <a:off x="2448425" y="2163850"/>
            <a:ext cx="510150" cy="54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79577" r="0" t="0"/>
          <a:stretch/>
        </p:blipFill>
        <p:spPr>
          <a:xfrm rot="-5400000">
            <a:off x="4654188" y="687462"/>
            <a:ext cx="1385000" cy="759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67451" t="0"/>
          <a:stretch/>
        </p:blipFill>
        <p:spPr>
          <a:xfrm rot="-5400000">
            <a:off x="2422176" y="-2435900"/>
            <a:ext cx="1792874" cy="66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>
            <p:ph type="title"/>
          </p:nvPr>
        </p:nvSpPr>
        <p:spPr>
          <a:xfrm>
            <a:off x="1675050" y="2267064"/>
            <a:ext cx="5793900" cy="1591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Phân tích, </a:t>
            </a:r>
            <a:br>
              <a:rPr lang="vi-VN">
                <a:latin typeface="Mulish"/>
                <a:ea typeface="Mulish"/>
                <a:cs typeface="Mulish"/>
                <a:sym typeface="Mulish"/>
              </a:rPr>
            </a:br>
            <a:r>
              <a:rPr lang="vi-VN">
                <a:latin typeface="Mulish"/>
                <a:ea typeface="Mulish"/>
                <a:cs typeface="Mulish"/>
                <a:sym typeface="Mulish"/>
              </a:rPr>
              <a:t>xây dựng mô hình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80" name="Google Shape;180;p12"/>
          <p:cNvSpPr txBox="1"/>
          <p:nvPr>
            <p:ph idx="2" type="title"/>
          </p:nvPr>
        </p:nvSpPr>
        <p:spPr>
          <a:xfrm>
            <a:off x="3678150" y="1120875"/>
            <a:ext cx="17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04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514435" y="629439"/>
            <a:ext cx="2521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Phân tích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87" name="Google Shape;187;p13"/>
          <p:cNvSpPr txBox="1"/>
          <p:nvPr>
            <p:ph idx="1" type="subTitle"/>
          </p:nvPr>
        </p:nvSpPr>
        <p:spPr>
          <a:xfrm>
            <a:off x="1519089" y="1668307"/>
            <a:ext cx="61059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600">
                <a:latin typeface="Mulish"/>
                <a:ea typeface="Mulish"/>
                <a:cs typeface="Mulish"/>
                <a:sym typeface="Mulish"/>
              </a:rPr>
              <a:t>      </a:t>
            </a:r>
            <a:r>
              <a:rPr b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5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/10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video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 có </a:t>
            </a: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lượt xem 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cao nhất: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</a:t>
            </a:r>
            <a:endParaRPr/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danh mục </a:t>
            </a: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Music</a:t>
            </a:r>
            <a:br>
              <a:rPr b="1"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</a:br>
            <a:r>
              <a:rPr b="1"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		    </a:t>
            </a:r>
            <a:r>
              <a:rPr b="1" lang="vi-VN" sz="2000">
                <a:latin typeface="Mulish"/>
                <a:ea typeface="Mulish"/>
                <a:cs typeface="Mulish"/>
                <a:sym typeface="Mulish"/>
              </a:rPr>
              <a:t>4/</a:t>
            </a:r>
            <a:r>
              <a:rPr b="1" lang="vi-VN" sz="20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5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 là nhạc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trẻ em</a:t>
            </a:r>
            <a:endParaRPr sz="2400"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     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5/15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kênh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 có lượt theo dõi cao nhất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&amp; 10/15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kênh</a:t>
            </a: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 có lượt xem cao nhất: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</a:t>
            </a:r>
            <a:endParaRPr/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			                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dành cho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trẻ em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514420" y="1327552"/>
            <a:ext cx="3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Trong bộ dữ liệu thu thập được:</a:t>
            </a:r>
            <a:endParaRPr b="0" i="1" sz="20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2274610" y="654389"/>
            <a:ext cx="4735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Xây dựng mô hình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95" name="Google Shape;195;p14"/>
          <p:cNvSpPr txBox="1"/>
          <p:nvPr>
            <p:ph idx="1" type="subTitle"/>
          </p:nvPr>
        </p:nvSpPr>
        <p:spPr>
          <a:xfrm>
            <a:off x="2110194" y="1389065"/>
            <a:ext cx="47358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Loại mô hình: </a:t>
            </a:r>
            <a:r>
              <a:rPr lang="vi-VN" sz="2000">
                <a:latin typeface="Mulish"/>
                <a:ea typeface="Mulish"/>
                <a:cs typeface="Mulish"/>
                <a:sym typeface="Mulish"/>
              </a:rPr>
              <a:t>phân loại đa lớp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Input: 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Title + Description</a:t>
            </a:r>
            <a:endParaRPr b="1" sz="20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Output: 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Category [</a:t>
            </a:r>
            <a:r>
              <a:rPr i="1"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0..14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]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Thuật toán:  </a:t>
            </a: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LinearSVC </a:t>
            </a:r>
            <a:r>
              <a:rPr lang="vi-VN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– </a:t>
            </a:r>
            <a:r>
              <a:rPr b="1" lang="vi-VN" sz="20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SVM</a:t>
            </a:r>
            <a:endParaRPr i="1" sz="1200">
              <a:solidFill>
                <a:srgbClr val="7F7F7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 sz="20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vs. MultinomialNB – </a:t>
            </a:r>
            <a:r>
              <a:rPr b="1" lang="vi-VN" sz="20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Naïve Bayes</a:t>
            </a:r>
            <a:endParaRPr b="1" sz="2000">
              <a:solidFill>
                <a:srgbClr val="C0000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96" name="Google Shape;196;p14"/>
          <p:cNvGrpSpPr/>
          <p:nvPr/>
        </p:nvGrpSpPr>
        <p:grpSpPr>
          <a:xfrm>
            <a:off x="642937" y="3832536"/>
            <a:ext cx="7459712" cy="1114115"/>
            <a:chOff x="848464" y="3450680"/>
            <a:chExt cx="7904268" cy="1388618"/>
          </a:xfrm>
        </p:grpSpPr>
        <p:pic>
          <p:nvPicPr>
            <p:cNvPr id="197" name="Google Shape;19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1600" y="3450680"/>
              <a:ext cx="485082" cy="48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40095" y="3515481"/>
              <a:ext cx="485082" cy="48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63744" y="4344169"/>
              <a:ext cx="485082" cy="48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76324" y="4335115"/>
              <a:ext cx="485082" cy="48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57380" y="4334008"/>
              <a:ext cx="474964" cy="4749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2" name="Google Shape;202;p14"/>
            <p:cNvCxnSpPr/>
            <p:nvPr/>
          </p:nvCxnSpPr>
          <p:spPr>
            <a:xfrm>
              <a:off x="3807330" y="3743179"/>
              <a:ext cx="332100" cy="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3" name="Google Shape;203;p14"/>
            <p:cNvCxnSpPr/>
            <p:nvPr/>
          </p:nvCxnSpPr>
          <p:spPr>
            <a:xfrm>
              <a:off x="5026530" y="3753339"/>
              <a:ext cx="332100" cy="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4" name="Google Shape;204;p14"/>
            <p:cNvCxnSpPr/>
            <p:nvPr/>
          </p:nvCxnSpPr>
          <p:spPr>
            <a:xfrm>
              <a:off x="6418449" y="3753339"/>
              <a:ext cx="332100" cy="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14"/>
            <p:cNvCxnSpPr/>
            <p:nvPr/>
          </p:nvCxnSpPr>
          <p:spPr>
            <a:xfrm>
              <a:off x="5012155" y="4606779"/>
              <a:ext cx="332100" cy="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6" name="Google Shape;206;p14"/>
            <p:cNvCxnSpPr/>
            <p:nvPr/>
          </p:nvCxnSpPr>
          <p:spPr>
            <a:xfrm>
              <a:off x="6373594" y="4627099"/>
              <a:ext cx="332100" cy="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7730013" y="4605995"/>
              <a:ext cx="367500" cy="90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" name="Google Shape;208;p14"/>
            <p:cNvCxnSpPr>
              <a:stCxn id="198" idx="2"/>
              <a:endCxn id="201" idx="0"/>
            </p:cNvCxnSpPr>
            <p:nvPr/>
          </p:nvCxnSpPr>
          <p:spPr>
            <a:xfrm>
              <a:off x="7182636" y="4004698"/>
              <a:ext cx="12300" cy="329400"/>
            </a:xfrm>
            <a:prstGeom prst="straightConnector1">
              <a:avLst/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209" name="Google Shape;209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31564" y="3487261"/>
              <a:ext cx="465246" cy="465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85892" y="3496227"/>
              <a:ext cx="461227" cy="46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28318" y="4399918"/>
              <a:ext cx="424414" cy="424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4"/>
            <p:cNvSpPr txBox="1"/>
            <p:nvPr/>
          </p:nvSpPr>
          <p:spPr>
            <a:xfrm>
              <a:off x="1489715" y="3549558"/>
              <a:ext cx="1110548" cy="498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vi-VN" sz="2000" u="none" cap="none" strike="noStrike">
                  <a:solidFill>
                    <a:srgbClr val="3D3D3D"/>
                  </a:solidFill>
                  <a:latin typeface="Mulish"/>
                  <a:ea typeface="Mulish"/>
                  <a:cs typeface="Mulish"/>
                  <a:sym typeface="Mulish"/>
                </a:rPr>
                <a:t>Train:</a:t>
              </a:r>
              <a:endParaRPr b="1" i="0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848464" y="4340657"/>
              <a:ext cx="2958865" cy="498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vi-VN" sz="2000" u="none" cap="none" strike="noStrike">
                  <a:solidFill>
                    <a:srgbClr val="3D3D3D"/>
                  </a:solidFill>
                  <a:latin typeface="Mulish"/>
                  <a:ea typeface="Mulish"/>
                  <a:cs typeface="Mulish"/>
                  <a:sym typeface="Mulish"/>
                </a:rPr>
                <a:t>Test &amp; Implement:</a:t>
              </a:r>
              <a:endParaRPr b="1" i="0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</p:grpSp>
      <p:sp>
        <p:nvSpPr>
          <p:cNvPr id="214" name="Google Shape;21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11">
            <a:alphaModFix/>
          </a:blip>
          <a:srcRect b="0" l="0" r="67451" t="0"/>
          <a:stretch/>
        </p:blipFill>
        <p:spPr>
          <a:xfrm rot="-5400000">
            <a:off x="3667388" y="-4895087"/>
            <a:ext cx="1792874" cy="9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2274610" y="654389"/>
            <a:ext cx="4735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Chọn mô hình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67451" t="0"/>
          <a:stretch/>
        </p:blipFill>
        <p:spPr>
          <a:xfrm rot="-5400000">
            <a:off x="3667388" y="-4895087"/>
            <a:ext cx="1792874" cy="92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1032300" y="1575925"/>
            <a:ext cx="38004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8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SVM vs NB</a:t>
            </a:r>
            <a:endParaRPr/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1" i="0" sz="8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Dữ liệu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b="1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Kích thước: </a:t>
            </a: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600 dòng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b="1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Train-test ratio: </a:t>
            </a: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7-3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0" i="0" sz="20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Độ đo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F1 macro &amp; Accuracy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0" i="0" sz="2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958743" y="4395538"/>
            <a:ext cx="1840500" cy="5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800" u="none" cap="none" strike="noStrike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SVM</a:t>
            </a:r>
            <a:r>
              <a:rPr b="1" i="0" lang="vi-VN" sz="32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&gt;</a:t>
            </a:r>
            <a:r>
              <a:rPr b="1" i="0" lang="vi-VN" sz="32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NB</a:t>
            </a:r>
            <a:endParaRPr b="1" i="0" sz="32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179075" y="1873125"/>
            <a:ext cx="33777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8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TfIdfVectorizer</a:t>
            </a:r>
            <a:endParaRPr/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1" i="0" sz="2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1" i="0" sz="8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Ngrams range: </a:t>
            </a: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(1-2)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Max-features: ~</a:t>
            </a:r>
            <a:r>
              <a:rPr b="0" i="0" lang="vi-VN" sz="20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20000</a:t>
            </a:r>
            <a:endParaRPr b="0" i="0" sz="20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398635" y="828839"/>
            <a:ext cx="2521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Đánh giá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262700" y="1642874"/>
            <a:ext cx="38628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1" i="0" lang="vi-VN" sz="28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Độ đo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F1 macro: </a:t>
            </a: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70.524</a:t>
            </a:r>
            <a:endParaRPr b="0" i="0" sz="2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Accuracy:</a:t>
            </a: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70.556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pline Sans"/>
              <a:buNone/>
            </a:pPr>
            <a:r>
              <a:t/>
            </a:r>
            <a:endParaRPr b="0" i="0" sz="2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7078" r="6490" t="0"/>
          <a:stretch/>
        </p:blipFill>
        <p:spPr>
          <a:xfrm>
            <a:off x="262700" y="1526950"/>
            <a:ext cx="3662601" cy="34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1329575"/>
            <a:ext cx="46767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713225" y="2933900"/>
            <a:ext cx="3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Kết luận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48379" r="0" t="0"/>
          <a:stretch/>
        </p:blipFill>
        <p:spPr>
          <a:xfrm rot="-5400000">
            <a:off x="5517862" y="1565210"/>
            <a:ext cx="3173551" cy="40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713225" y="1511500"/>
            <a:ext cx="17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0" i="0" lang="vi-VN" sz="95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05</a:t>
            </a:r>
            <a:endParaRPr b="0" i="0" sz="95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2" name="Google Shape;24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idx="1" type="subTitle"/>
          </p:nvPr>
        </p:nvSpPr>
        <p:spPr>
          <a:xfrm>
            <a:off x="1258200" y="1404750"/>
            <a:ext cx="66276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Bộ dữ liệu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b="1"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10734</a:t>
            </a:r>
            <a:r>
              <a:rPr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dòng, </a:t>
            </a:r>
            <a:r>
              <a:rPr b="1"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9</a:t>
            </a:r>
            <a:r>
              <a:rPr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thuộc tính, </a:t>
            </a:r>
            <a:r>
              <a:rPr b="1"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15</a:t>
            </a:r>
            <a:r>
              <a:rPr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 nhãn</a:t>
            </a:r>
            <a:endParaRPr sz="15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Tính độ đồng thuận</a:t>
            </a:r>
            <a:endParaRPr sz="24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b="1"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299 </a:t>
            </a:r>
            <a:r>
              <a:rPr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dòng</a:t>
            </a:r>
            <a:endParaRPr sz="5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Gán nhãn diện rộng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b="1"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600 </a:t>
            </a:r>
            <a:r>
              <a:rPr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dòng, phát triển </a:t>
            </a:r>
            <a:r>
              <a:rPr b="1"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mô hình </a:t>
            </a:r>
            <a:r>
              <a:rPr lang="vi-VN" sz="23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phân loại</a:t>
            </a:r>
            <a:endParaRPr sz="23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vi-VN" sz="24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Demo</a:t>
            </a:r>
            <a:endParaRPr b="1" sz="24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000" u="sng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YoutubeClassifier (ytb-txl.herokuapp.com)</a:t>
            </a:r>
            <a:endParaRPr sz="20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</a:pPr>
            <a:r>
              <a:t/>
            </a:r>
            <a:endParaRPr b="1" sz="2000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8" name="Google Shape;248;p17"/>
          <p:cNvSpPr txBox="1"/>
          <p:nvPr>
            <p:ph type="title"/>
          </p:nvPr>
        </p:nvSpPr>
        <p:spPr>
          <a:xfrm>
            <a:off x="1171876" y="787525"/>
            <a:ext cx="2328561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Tổng kết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9" name="Google Shape;24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/>
          </a:blip>
          <a:srcRect b="20647" l="91267" r="0" t="0"/>
          <a:stretch/>
        </p:blipFill>
        <p:spPr>
          <a:xfrm rot="-5400000">
            <a:off x="6108575" y="2088651"/>
            <a:ext cx="568725" cy="55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2027097" y="2167677"/>
            <a:ext cx="5089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Dữ liệu </a:t>
            </a:r>
            <a:r>
              <a:rPr b="0" i="1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thay đổi liên tục</a:t>
            </a: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Quy trình thu thập: </a:t>
            </a: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Pipeline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Mô hình: </a:t>
            </a: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online-learning</a:t>
            </a:r>
            <a:endParaRPr b="0" i="0" sz="2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56" name="Google Shape;256;p18"/>
          <p:cNvSpPr txBox="1"/>
          <p:nvPr>
            <p:ph type="title"/>
          </p:nvPr>
        </p:nvSpPr>
        <p:spPr>
          <a:xfrm>
            <a:off x="1542460" y="1156464"/>
            <a:ext cx="6059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Phương hướng phát triển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713250" y="539496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 u="sng">
                <a:latin typeface="Mulish"/>
                <a:ea typeface="Mulish"/>
                <a:cs typeface="Mulish"/>
                <a:sym typeface="Mulish"/>
              </a:rPr>
              <a:t>Table of contents</a:t>
            </a:r>
            <a:endParaRPr u="sng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" name="Google Shape;82;p2"/>
          <p:cNvSpPr txBox="1"/>
          <p:nvPr>
            <p:ph idx="2" type="title"/>
          </p:nvPr>
        </p:nvSpPr>
        <p:spPr>
          <a:xfrm>
            <a:off x="3484127" y="1462182"/>
            <a:ext cx="7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01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3" name="Google Shape;83;p2"/>
          <p:cNvSpPr txBox="1"/>
          <p:nvPr>
            <p:ph idx="1" type="subTitle"/>
          </p:nvPr>
        </p:nvSpPr>
        <p:spPr>
          <a:xfrm>
            <a:off x="3484127" y="1913287"/>
            <a:ext cx="227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Giới thiệu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4" name="Google Shape;84;p2"/>
          <p:cNvSpPr txBox="1"/>
          <p:nvPr>
            <p:ph idx="4" type="title"/>
          </p:nvPr>
        </p:nvSpPr>
        <p:spPr>
          <a:xfrm>
            <a:off x="5941643" y="1462175"/>
            <a:ext cx="7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02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5" name="Google Shape;85;p2"/>
          <p:cNvSpPr txBox="1"/>
          <p:nvPr>
            <p:ph idx="5" type="subTitle"/>
          </p:nvPr>
        </p:nvSpPr>
        <p:spPr>
          <a:xfrm>
            <a:off x="5941651" y="1913275"/>
            <a:ext cx="2615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Thu thập, tiền xử lý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6" name="Google Shape;86;p2"/>
          <p:cNvSpPr txBox="1"/>
          <p:nvPr>
            <p:ph idx="7" type="title"/>
          </p:nvPr>
        </p:nvSpPr>
        <p:spPr>
          <a:xfrm>
            <a:off x="3484127" y="2494697"/>
            <a:ext cx="7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03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7" name="Google Shape;87;p2"/>
          <p:cNvSpPr txBox="1"/>
          <p:nvPr>
            <p:ph idx="8" type="subTitle"/>
          </p:nvPr>
        </p:nvSpPr>
        <p:spPr>
          <a:xfrm>
            <a:off x="3484127" y="2922942"/>
            <a:ext cx="22794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Dán nhãn, tính độ đồng thuận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8" name="Google Shape;88;p2"/>
          <p:cNvSpPr txBox="1"/>
          <p:nvPr>
            <p:ph idx="13" type="title"/>
          </p:nvPr>
        </p:nvSpPr>
        <p:spPr>
          <a:xfrm>
            <a:off x="5941642" y="2494690"/>
            <a:ext cx="70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04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9" name="Google Shape;89;p2"/>
          <p:cNvSpPr txBox="1"/>
          <p:nvPr>
            <p:ph idx="14" type="subTitle"/>
          </p:nvPr>
        </p:nvSpPr>
        <p:spPr>
          <a:xfrm>
            <a:off x="5941638" y="2922942"/>
            <a:ext cx="2489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Phân tích,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xây dựng mô hình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484131" y="3749705"/>
            <a:ext cx="70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ngolin"/>
              <a:buNone/>
            </a:pPr>
            <a:r>
              <a:rPr b="1" i="0" lang="vi-VN" sz="3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05</a:t>
            </a:r>
            <a:endParaRPr b="1" i="0" sz="32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484127" y="4086517"/>
            <a:ext cx="2279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</a:pPr>
            <a:r>
              <a:rPr b="0" i="0" lang="vi-VN" sz="21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Kết luận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1945610" y="2115200"/>
            <a:ext cx="5577900" cy="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NHÓM XIN CẢM ƠN THẦY </a:t>
            </a:r>
            <a:br>
              <a:rPr lang="vi-VN">
                <a:latin typeface="Mulish"/>
                <a:ea typeface="Mulish"/>
                <a:cs typeface="Mulish"/>
                <a:sym typeface="Mulish"/>
              </a:rPr>
            </a:br>
            <a:r>
              <a:rPr lang="vi-VN">
                <a:latin typeface="Mulish"/>
                <a:ea typeface="Mulish"/>
                <a:cs typeface="Mulish"/>
                <a:sym typeface="Mulish"/>
              </a:rPr>
              <a:t>VÀ CÁC BẠN ĐÃ LẮNG NGHE.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36503" l="2436" r="5970" t="0"/>
          <a:stretch/>
        </p:blipFill>
        <p:spPr>
          <a:xfrm>
            <a:off x="-41225" y="3710675"/>
            <a:ext cx="9267449" cy="143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9"/>
          <p:cNvPicPr preferRelativeResize="0"/>
          <p:nvPr/>
        </p:nvPicPr>
        <p:blipFill rotWithShape="1">
          <a:blip r:embed="rId4">
            <a:alphaModFix/>
          </a:blip>
          <a:srcRect b="72142" l="0" r="0" t="0"/>
          <a:stretch/>
        </p:blipFill>
        <p:spPr>
          <a:xfrm rot="10800000">
            <a:off x="-41224" y="-1"/>
            <a:ext cx="9226349" cy="14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702700" y="2933905"/>
            <a:ext cx="3982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Giới thiệu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48379" r="0" t="0"/>
          <a:stretch/>
        </p:blipFill>
        <p:spPr>
          <a:xfrm rot="-5400000">
            <a:off x="5517862" y="1565210"/>
            <a:ext cx="3173551" cy="40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702700" y="1511505"/>
            <a:ext cx="17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0" i="0" lang="vi-VN" sz="95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01</a:t>
            </a:r>
            <a:endParaRPr b="0" i="0" sz="95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514435" y="629439"/>
            <a:ext cx="5114842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Tổng quan bộ dữ liệu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1835032" y="1482897"/>
            <a:ext cx="61608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Đặc điểm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	Video có ngôn ngữ </a:t>
            </a:r>
            <a:r>
              <a:rPr b="1" i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Tiếng Việt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i="1" lang="vi-VN" sz="24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	</a:t>
            </a:r>
            <a:r>
              <a:rPr i="1" lang="vi-VN" sz="2400">
                <a:latin typeface="Mulish"/>
                <a:ea typeface="Mulish"/>
                <a:cs typeface="Mulish"/>
                <a:sym typeface="Mulish"/>
              </a:rPr>
              <a:t>hoặc...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	có nhiều lượt xem/liên quan </a:t>
            </a:r>
            <a:r>
              <a:rPr b="1" i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Việt Nam</a:t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b="1" i="1" sz="2400">
              <a:solidFill>
                <a:srgbClr val="C0000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400">
                <a:latin typeface="Mulish"/>
                <a:ea typeface="Mulish"/>
                <a:cs typeface="Mulish"/>
                <a:sym typeface="Mulish"/>
              </a:rPr>
              <a:t>Gồm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lang="vi-VN" sz="2800">
                <a:latin typeface="Mulish"/>
                <a:ea typeface="Mulish"/>
                <a:cs typeface="Mulish"/>
                <a:sym typeface="Mulish"/>
              </a:rPr>
              <a:t>9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thuộc tính, </a:t>
            </a:r>
            <a:r>
              <a:rPr lang="vi-VN" sz="2800">
                <a:latin typeface="Mulish"/>
                <a:ea typeface="Mulish"/>
                <a:cs typeface="Mulish"/>
                <a:sym typeface="Mulish"/>
              </a:rPr>
              <a:t>15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nhãn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		</a:t>
            </a:r>
            <a:r>
              <a:rPr lang="vi-VN" sz="2800">
                <a:latin typeface="Mulish"/>
                <a:ea typeface="Mulish"/>
                <a:cs typeface="Mulish"/>
                <a:sym typeface="Mulish"/>
              </a:rPr>
              <a:t>10,734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dòng dữ liệu</a:t>
            </a:r>
            <a:endParaRPr sz="28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63285" y="597814"/>
            <a:ext cx="5114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Mô tả thuộc tính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13" name="Google Shape;113;p5"/>
          <p:cNvGraphicFramePr/>
          <p:nvPr/>
        </p:nvGraphicFramePr>
        <p:xfrm>
          <a:off x="863273" y="1400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{E5FC158E-BBE3-47B2-B826-CE1593FC1719}</a:tableStyleId>
              </a:tblPr>
              <a:tblGrid>
                <a:gridCol w="3625575"/>
                <a:gridCol w="1844675"/>
                <a:gridCol w="1947225"/>
              </a:tblGrid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Tên thuộc tính</a:t>
                      </a:r>
                      <a:endParaRPr b="1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Kiểu dữ liệu</a:t>
                      </a:r>
                      <a:endParaRPr b="1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Ghi chú</a:t>
                      </a:r>
                      <a:endParaRPr b="1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45725" marB="45725" marR="91450" marL="91450"/>
                </a:tc>
              </a:tr>
              <a:tr h="25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ID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Title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Channel ID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Channel subscriber count 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Channel view count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View count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Like count</a:t>
                      </a:r>
                      <a:endParaRPr b="1" sz="14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434343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Duration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Text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Text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Text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Text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Numeric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Numeric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Numeric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Numeric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Base64, </a:t>
                      </a:r>
                      <a:r>
                        <a:rPr b="0" i="1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l</a:t>
                      </a:r>
                      <a:r>
                        <a:rPr b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 = 11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Base64, </a:t>
                      </a:r>
                      <a:r>
                        <a:rPr b="0" i="1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l</a:t>
                      </a:r>
                      <a:r>
                        <a:rPr b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 = 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D3D3D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vi-VN" sz="1800" u="none" cap="none" strike="noStrike">
                          <a:solidFill>
                            <a:srgbClr val="3D3D3D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HH:MM:SS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67451" t="0"/>
          <a:stretch/>
        </p:blipFill>
        <p:spPr>
          <a:xfrm rot="-5400000">
            <a:off x="2649201" y="-2662925"/>
            <a:ext cx="1784449" cy="708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>
            <p:ph idx="2" type="title"/>
          </p:nvPr>
        </p:nvSpPr>
        <p:spPr>
          <a:xfrm>
            <a:off x="3678150" y="1125300"/>
            <a:ext cx="17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02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79577" r="0" t="0"/>
          <a:stretch/>
        </p:blipFill>
        <p:spPr>
          <a:xfrm rot="-5400000">
            <a:off x="4966162" y="999437"/>
            <a:ext cx="1330201" cy="702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1994400" y="2720175"/>
            <a:ext cx="5155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Thu thập, </a:t>
            </a:r>
            <a:br>
              <a:rPr lang="vi-VN">
                <a:latin typeface="Mulish"/>
                <a:ea typeface="Mulish"/>
                <a:cs typeface="Mulish"/>
                <a:sym typeface="Mulish"/>
              </a:rPr>
            </a:br>
            <a:r>
              <a:rPr lang="vi-VN">
                <a:latin typeface="Mulish"/>
                <a:ea typeface="Mulish"/>
                <a:cs typeface="Mulish"/>
                <a:sym typeface="Mulish"/>
              </a:rPr>
              <a:t>tiền xử lý dữ liệu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42269" l="93470" r="0" t="0"/>
          <a:stretch/>
        </p:blipFill>
        <p:spPr>
          <a:xfrm rot="-5400000">
            <a:off x="6951100" y="2954600"/>
            <a:ext cx="474300" cy="39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4396103" y="1618631"/>
            <a:ext cx="35970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i="1" lang="vi-VN" sz="2400">
                <a:latin typeface="Mulish"/>
                <a:ea typeface="Mulish"/>
                <a:cs typeface="Mulish"/>
                <a:sym typeface="Mulish"/>
              </a:rPr>
              <a:t>Google Sheets</a:t>
            </a:r>
            <a:endParaRPr i="1" sz="2400"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i="1" lang="vi-VN" sz="2400">
                <a:latin typeface="Mulish"/>
                <a:ea typeface="Mulish"/>
                <a:cs typeface="Mulish"/>
                <a:sym typeface="Mulish"/>
              </a:rPr>
              <a:t>Extension Apps Script</a:t>
            </a:r>
            <a:endParaRPr/>
          </a:p>
          <a:p>
            <a:pPr indent="-3175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i="1" lang="vi-VN" sz="2400">
                <a:latin typeface="Mulish"/>
                <a:ea typeface="Mulish"/>
                <a:cs typeface="Mulish"/>
                <a:sym typeface="Mulish"/>
              </a:rPr>
              <a:t>Youtube Data API v3</a:t>
            </a:r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3679985" y="702875"/>
            <a:ext cx="4876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Phương thức thu thập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descr="Image result for app script"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7293" y="2178931"/>
            <a:ext cx="298517" cy="29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6326" y="1741688"/>
            <a:ext cx="500453" cy="466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tube " id="133" name="Google Shape;13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293" y="2571757"/>
            <a:ext cx="298518" cy="29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532386" y="2477450"/>
            <a:ext cx="5114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pline Sans"/>
              <a:buNone/>
            </a:pPr>
            <a:r>
              <a:rPr b="0" i="0" lang="vi-VN" sz="36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Tiền xử lý</a:t>
            </a:r>
            <a:endParaRPr b="0" i="0" sz="36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532364" y="3175541"/>
            <a:ext cx="46554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Gộp sang 1 file 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Loại dòng trùng, đổi kiểu dữ liệu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vi-VN" sz="2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Đổi format thuộc tính thời lượng</a:t>
            </a:r>
            <a:endParaRPr b="0" i="0" sz="2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5791378" y="1310833"/>
            <a:ext cx="27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-VN" sz="1400" u="none" cap="none" strike="noStrike">
                <a:solidFill>
                  <a:srgbClr val="3D3D3D"/>
                </a:solidFill>
                <a:latin typeface="Mulish"/>
                <a:ea typeface="Mulish"/>
                <a:cs typeface="Mulish"/>
                <a:sym typeface="Mulish"/>
              </a:rPr>
              <a:t>Thu thập dữ liệu thông qua API</a:t>
            </a:r>
            <a:endParaRPr b="0" i="1" sz="1400" u="none" cap="none" strike="noStrike">
              <a:solidFill>
                <a:srgbClr val="3D3D3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713225" y="2040212"/>
            <a:ext cx="3980100" cy="24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>
                <a:latin typeface="Mulish"/>
                <a:ea typeface="Mulish"/>
                <a:cs typeface="Mulish"/>
                <a:sym typeface="Mulish"/>
              </a:rPr>
              <a:t>Gán nhãn,</a:t>
            </a:r>
            <a:br>
              <a:rPr lang="vi-VN">
                <a:latin typeface="Mulish"/>
                <a:ea typeface="Mulish"/>
                <a:cs typeface="Mulish"/>
                <a:sym typeface="Mulish"/>
              </a:rPr>
            </a:br>
            <a:r>
              <a:rPr lang="vi-VN">
                <a:latin typeface="Mulish"/>
                <a:ea typeface="Mulish"/>
                <a:cs typeface="Mulish"/>
                <a:sym typeface="Mulish"/>
              </a:rPr>
              <a:t>tính độ</a:t>
            </a:r>
            <a:br>
              <a:rPr lang="vi-VN"/>
            </a:br>
            <a:r>
              <a:rPr lang="vi-VN">
                <a:latin typeface="Mulish"/>
                <a:ea typeface="Mulish"/>
                <a:cs typeface="Mulish"/>
                <a:sym typeface="Mulish"/>
              </a:rPr>
              <a:t>đồng thuận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48379" r="0" t="0"/>
          <a:stretch/>
        </p:blipFill>
        <p:spPr>
          <a:xfrm rot="-5400000">
            <a:off x="5517862" y="1565210"/>
            <a:ext cx="3173551" cy="40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713225" y="662488"/>
            <a:ext cx="17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0" i="0" lang="vi-VN" sz="95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03</a:t>
            </a:r>
            <a:endParaRPr b="0" i="0" sz="95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640900" y="629450"/>
            <a:ext cx="2289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vi-VN" sz="3600">
                <a:latin typeface="Mulish"/>
                <a:ea typeface="Mulish"/>
                <a:cs typeface="Mulish"/>
                <a:sym typeface="Mulish"/>
              </a:rPr>
              <a:t>Gán nhãn</a:t>
            </a:r>
            <a:endParaRPr sz="3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1" name="Google Shape;151;p9"/>
          <p:cNvSpPr txBox="1"/>
          <p:nvPr>
            <p:ph idx="1" type="subTitle"/>
          </p:nvPr>
        </p:nvSpPr>
        <p:spPr>
          <a:xfrm>
            <a:off x="1359228" y="1327550"/>
            <a:ext cx="59964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1" lang="vi-VN" sz="2800">
                <a:latin typeface="Mulish"/>
                <a:ea typeface="Mulish"/>
                <a:cs typeface="Mulish"/>
                <a:sym typeface="Mulish"/>
              </a:rPr>
              <a:t>15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 nhãn – 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      theo </a:t>
            </a:r>
            <a:r>
              <a:rPr b="1"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video Category</a:t>
            </a:r>
            <a:r>
              <a:rPr lang="vi-VN" sz="2800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vi-VN" sz="2400">
                <a:latin typeface="Mulish"/>
                <a:ea typeface="Mulish"/>
                <a:cs typeface="Mulish"/>
                <a:sym typeface="Mulish"/>
              </a:rPr>
              <a:t>của Youtube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2554075" y="2445275"/>
            <a:ext cx="2114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Film &amp; Animation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Autos &amp; Vehicles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Pets &amp; Animals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Sports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Travel &amp; Events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Gaming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People &amp; Blogs</a:t>
            </a:r>
            <a:endParaRPr b="0" i="1" sz="17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4668475" y="2445275"/>
            <a:ext cx="2518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Comedy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News &amp; Politics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Howto &amp; Style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Science &amp; Technology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vi-VN" sz="17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Nonprofits &amp; Activism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ly is Group B Strep International Awareness Month by Slidesgo">
  <a:themeElements>
    <a:clrScheme name="Simple Light">
      <a:dk1>
        <a:srgbClr val="3D3D3D"/>
      </a:dk1>
      <a:lt1>
        <a:srgbClr val="6B73DF"/>
      </a:lt1>
      <a:dk2>
        <a:srgbClr val="EC7F7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Ngô Thịnh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0x010100500A288FEBD9C345BEF7CFE878A4E993</vt:lpwstr>
  </property>
</Properties>
</file>