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58" r:id="rId7"/>
    <p:sldId id="296" r:id="rId8"/>
    <p:sldId id="297" r:id="rId9"/>
    <p:sldId id="293" r:id="rId10"/>
    <p:sldId id="298" r:id="rId11"/>
    <p:sldId id="299" r:id="rId12"/>
    <p:sldId id="300" r:id="rId13"/>
    <p:sldId id="301" r:id="rId14"/>
    <p:sldId id="294" r:id="rId15"/>
    <p:sldId id="302" r:id="rId16"/>
    <p:sldId id="304" r:id="rId17"/>
    <p:sldId id="303" r:id="rId18"/>
    <p:sldId id="295" r:id="rId19"/>
    <p:sldId id="305" r:id="rId20"/>
    <p:sldId id="306" r:id="rId21"/>
    <p:sldId id="307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CCCC"/>
    <a:srgbClr val="66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24D24-B058-F8C9-8279-5FD90E5411EB}" v="1" dt="2023-02-02T10:43:22.255"/>
    <p1510:client id="{BB057FE6-F667-519F-CC04-8BBD4E270F94}" v="171" dt="2023-01-16T07:13:34.021"/>
    <p1510:client id="{D66DC4F2-386A-43C5-8C09-743648FB93EB}" v="1961" dt="2023-01-16T07:19:57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8A06-188A-4241-6340-58F46CC61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FF639-FA25-491A-1137-B1FA6B15F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F66F-D045-4AEB-1E12-FCB88F0C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8072-03E7-07DD-E3BC-9E0A4A6A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1575-EEFC-FB80-A7DF-D6BFA71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0EEF-EE5B-695E-D7DF-C3546228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1283B-7004-FBF9-73BE-4E42F583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8336-9B46-88EC-DEA8-84A3AB3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40B4-DCF6-76AD-24AC-809AAFBA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BCF4-AF8D-08EC-060A-2E326DD0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C26D6-3F97-5D32-AECE-90213FAF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72CE1-7321-BF66-F6F0-FAB3D739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4D0-F570-92EA-57D6-C6AF6B8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6FAC-4D4B-E209-04AA-62AE9120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A316-1E68-2C3A-875A-072B210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4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82FE-5869-81BD-AEC7-260AB6CD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2FF3-6D17-DF8B-1462-1A1303E6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4CC8-DEDB-0636-1165-0B7DE14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7136-11A8-815A-BFB6-DF5C9DB3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DE68-BF1F-F6C7-7BCE-1E4FEC3D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A7C-F611-6E54-9557-76B97DDA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25F1-7F69-A170-4AA5-E5594B0B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0F79-4947-CD43-45CF-AD16BFAF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92ED-A5FB-E7CD-F17C-E3B20B45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3B7F-0057-0BB1-2AC9-40639B49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2B2F-DCC1-D295-287E-909A66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6CE9-E757-DA39-24CC-6163E221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1F51-5F04-094C-F6D8-5D96DB1E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7482-C609-7DE4-206E-6A89DE3F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9613-4C11-FBBB-E75E-0ADB041A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2563-ADBB-5DD2-0F2F-F62D048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FAD6-C0D7-FD8A-4965-CFEB236B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8A4B-239E-AF87-0E63-6210A036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65F3-B978-4090-F646-20485328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EC01C-02B1-68DC-C9AF-EB0078DA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8DD7-DA78-B07D-4479-9A3068F56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36A60-A094-308C-4EE4-403DE779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6D683-3B21-41D0-3749-3F36BBD6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980CE-325D-03A2-6EDB-D244E78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A2F3-06DF-FF29-967A-432079C7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0FE7B-C168-8580-AE82-5D5203CA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E7F1D-7FC6-F203-3F0B-B6BDEC6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5ADDF-BCBB-6AAB-0065-8EB51FC8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9079D-9ED4-45F9-336A-89071A29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814E8-85C2-AD10-A790-15DBF711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B448B-F630-E370-0245-AECA332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FC86-F29F-CF48-63F8-D1EAA87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F0FF-E094-BB1E-E1AC-80293BA1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062F7-8EE8-ADF7-503F-059949BC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76BC-EB01-7DB8-2E15-25975B26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471BC-99C6-E724-9893-EE75AB28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B27D-9EAB-B990-A317-9CEFF3F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680F-77C9-A6D2-13BC-DA9AA629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FBF93-51F3-AF6E-4D0A-C888C912D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663F-07CF-4158-6570-7EF0323D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582D-625A-A058-21E7-069352B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1835-92E6-2095-2FF8-64D9B28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CE86-20E2-8CD2-A548-A07F4424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ACFF-8444-3777-5197-34E8A0AA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A91E-46DB-C98B-6FD6-99C72AB7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BA51-F457-4F6B-B89F-FE165357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DE1E-14EA-406D-81EF-F902B404930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1CB5-3EFB-D6CF-A9FF-54DF479A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0918-EF5D-AAE6-3B99-D080A191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C2DD-37D9-4F1D-9998-FE005C1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D2C6-0474-437E-FA42-F87E7125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762"/>
            <a:ext cx="12192000" cy="4192425"/>
          </a:xfrm>
        </p:spPr>
        <p:txBody>
          <a:bodyPr>
            <a:normAutofit fontScale="90000"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Eureka 2023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DE-SMARTHEALTHCARE - GIẢI PHÁP CHIA SẺ HỒ SƠ DỮ LIỆU Y TẾ ĐIỆN TỬ SỬ DỤNG CÔNG NGHỆ TƯƠNG TÁC LIÊN CHUỖI KHỐI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2165-11A3-1781-CFDE-DC50F7EBF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346" y="4739207"/>
            <a:ext cx="6743307" cy="19692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	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Trần Tuấn Dũng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	Võ Anh Kiệt – 20520605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Nguyễn Bùi Kim Ngân – 20520648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Nguyễn Bình Thục Trâm – 20520815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Lê Trần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– 20520323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Trần Đức Minh – 20521617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Cấp quyền truy cập bằng VTK trong nội bộ</a:t>
            </a:r>
          </a:p>
        </p:txBody>
      </p:sp>
      <p:pic>
        <p:nvPicPr>
          <p:cNvPr id="7170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CDEDF8-D22D-CABB-6710-365C2AEC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39994"/>
            <a:ext cx="105537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8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9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Môi trường thực nghiệm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7097C2-1C86-1CC1-19F3-60FB2844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01183"/>
              </p:ext>
            </p:extLst>
          </p:nvPr>
        </p:nvGraphicFramePr>
        <p:xfrm>
          <a:off x="838200" y="2167116"/>
          <a:ext cx="10515599" cy="31270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3221">
                  <a:extLst>
                    <a:ext uri="{9D8B030D-6E8A-4147-A177-3AD203B41FA5}">
                      <a16:colId xmlns:a16="http://schemas.microsoft.com/office/drawing/2014/main" val="4101357358"/>
                    </a:ext>
                  </a:extLst>
                </a:gridCol>
                <a:gridCol w="1337776">
                  <a:extLst>
                    <a:ext uri="{9D8B030D-6E8A-4147-A177-3AD203B41FA5}">
                      <a16:colId xmlns:a16="http://schemas.microsoft.com/office/drawing/2014/main" val="37899432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5068993"/>
                    </a:ext>
                  </a:extLst>
                </a:gridCol>
                <a:gridCol w="1896446">
                  <a:extLst>
                    <a:ext uri="{9D8B030D-6E8A-4147-A177-3AD203B41FA5}">
                      <a16:colId xmlns:a16="http://schemas.microsoft.com/office/drawing/2014/main" val="770433986"/>
                    </a:ext>
                  </a:extLst>
                </a:gridCol>
                <a:gridCol w="2500605">
                  <a:extLst>
                    <a:ext uri="{9D8B030D-6E8A-4147-A177-3AD203B41FA5}">
                      <a16:colId xmlns:a16="http://schemas.microsoft.com/office/drawing/2014/main" val="2349545968"/>
                    </a:ext>
                  </a:extLst>
                </a:gridCol>
                <a:gridCol w="1885951">
                  <a:extLst>
                    <a:ext uri="{9D8B030D-6E8A-4147-A177-3AD203B41FA5}">
                      <a16:colId xmlns:a16="http://schemas.microsoft.com/office/drawing/2014/main" val="181427443"/>
                    </a:ext>
                  </a:extLst>
                </a:gridCol>
              </a:tblGrid>
              <a:tr h="78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 ảo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dive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trò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9340511"/>
                  </a:ext>
                </a:extLst>
              </a:tr>
              <a:tr h="78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VM1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4-core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GB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 22.04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Quorum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738024"/>
                  </a:ext>
                </a:extLst>
              </a:tr>
              <a:tr h="78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VM2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4-core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GB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 22.04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Sidechain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918789"/>
                  </a:ext>
                </a:extLst>
              </a:tr>
              <a:tr h="78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VM3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4-core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8GB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GB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 22.04</a:t>
                      </a:r>
                      <a:endParaRPr lang="vi-V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vi-V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7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1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Kết quả về mặt thời gian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A33E5E-0853-599B-F808-C487B628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39" y="1690688"/>
            <a:ext cx="9910721" cy="49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Kết quả về mặt hiệu năng và chi phí</a:t>
            </a:r>
          </a:p>
        </p:txBody>
      </p:sp>
      <p:pic>
        <p:nvPicPr>
          <p:cNvPr id="10242" name="Picture 2" descr="A table with text and numbers&#10;&#10;Description automatically generated">
            <a:extLst>
              <a:ext uri="{FF2B5EF4-FFF2-40B4-BE49-F238E27FC236}">
                <a16:creationId xmlns:a16="http://schemas.microsoft.com/office/drawing/2014/main" id="{01C32E90-5E67-1E0A-9C74-2ECD043D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0688"/>
            <a:ext cx="9906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5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Kết luận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14990" cy="3192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+mj-lt"/>
              </a:rPr>
              <a:t>Tận dụng sức mạnh của chuỗi khối ngoài thực hiện kết nối. </a:t>
            </a:r>
            <a:r>
              <a:rPr lang="vi-VN" b="0" i="0" dirty="0">
                <a:solidFill>
                  <a:srgbClr val="000000"/>
                </a:solidFill>
                <a:effectLst/>
                <a:latin typeface="+mj-lt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Khóa có thời hạn được sử dụng để quản lý truy cập dữ liệu. ​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Kết quả thử nghiệm cho thấy hiệu suất vượt trội.</a:t>
            </a:r>
          </a:p>
          <a:p>
            <a:pPr marL="0" indent="0">
              <a:buNone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Đảm bảo tính bảo mật thông tin liên chuỗi. </a:t>
            </a:r>
          </a:p>
          <a:p>
            <a:pPr marL="0" indent="0">
              <a:buNone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​Giải pháp này có thể áp dụng trong nhiều ngành.​</a:t>
            </a:r>
          </a:p>
          <a:p>
            <a:pPr marL="0" indent="0">
              <a:buNone/>
            </a:pPr>
            <a:endParaRPr lang="vi-V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Hiệu quả kinh tế xã hội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7"/>
            <a:ext cx="11114990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chi phí thấp​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quả sử dụng cao​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nhu cầu phát triển của hệ thống​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khả năng quản lý dữ liệu​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tính bảo mật và tính riêng tư</a:t>
            </a:r>
          </a:p>
        </p:txBody>
      </p:sp>
    </p:spTree>
    <p:extLst>
      <p:ext uri="{BB962C8B-B14F-4D97-AF65-F5344CB8AC3E}">
        <p14:creationId xmlns:p14="http://schemas.microsoft.com/office/powerpoint/2010/main" val="321735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Hướng phát triển​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114990" cy="1599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hơn nữa hiệu suất hệ thống​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hơn nữa tính bảo mật​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hơn nữa tính toàn vẹn ​</a:t>
            </a:r>
          </a:p>
        </p:txBody>
      </p:sp>
    </p:spTree>
    <p:extLst>
      <p:ext uri="{BB962C8B-B14F-4D97-AF65-F5344CB8AC3E}">
        <p14:creationId xmlns:p14="http://schemas.microsoft.com/office/powerpoint/2010/main" val="333287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D2C6-0474-437E-FA42-F87E7125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751" y="2656002"/>
            <a:ext cx="11212497" cy="1545996"/>
          </a:xfrm>
        </p:spPr>
        <p:txBody>
          <a:bodyPr>
            <a:normAutofit fontScale="90000"/>
          </a:bodyPr>
          <a:lstStyle/>
          <a:p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Ngữ cảnh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1090219"/>
          </a:xfrm>
        </p:spPr>
        <p:txBody>
          <a:bodyPr/>
          <a:lstStyle/>
          <a:p>
            <a:r>
              <a:rPr lang="vi-VN" dirty="0">
                <a:latin typeface="+mj-lt"/>
              </a:rPr>
              <a:t>Nhu cầu chuyển đổi từ quản lý tập trung sang phi tập trung</a:t>
            </a:r>
          </a:p>
          <a:p>
            <a:r>
              <a:rPr lang="vi-VN" dirty="0">
                <a:latin typeface="+mj-lt"/>
              </a:rPr>
              <a:t>Nhầm nâng cao tính bảo mật hệ thống và quyền riêng tư dữ liệu</a:t>
            </a:r>
          </a:p>
        </p:txBody>
      </p:sp>
      <p:pic>
        <p:nvPicPr>
          <p:cNvPr id="1026" name="Picture 2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5FAB8596-D7BC-B726-DAFA-77E93D62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19" y="1992346"/>
            <a:ext cx="7165156" cy="441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Ngữ cảnh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020722" cy="4908075"/>
          </a:xfrm>
        </p:spPr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Lưu trữ truyền thống: dữ liệu tập trung dễ bị tấn công, phụ thuộc vào bên cung cấp dịch vụ​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vi-VN" dirty="0">
                <a:latin typeface="+mj-lt"/>
                <a:sym typeface="Wingdings" panose="05000000000000000000" pitchFamily="2" charset="2"/>
              </a:rPr>
              <a:t>Kết hợp </a:t>
            </a:r>
            <a:r>
              <a:rPr lang="vi-VN" dirty="0" err="1">
                <a:latin typeface="+mj-lt"/>
                <a:sym typeface="Wingdings" panose="05000000000000000000" pitchFamily="2" charset="2"/>
              </a:rPr>
              <a:t>blockchain</a:t>
            </a:r>
            <a:r>
              <a:rPr lang="vi-VN" dirty="0">
                <a:latin typeface="+mj-lt"/>
                <a:sym typeface="Wingdings" panose="05000000000000000000" pitchFamily="2" charset="2"/>
              </a:rPr>
              <a:t>: quản lý và vận chuyển tối ưu trong nội bộ mạng, gặp khó khăn trong tương tác dữ liệu bên ngoài​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r>
              <a:rPr lang="vi-VN" dirty="0">
                <a:latin typeface="+mj-lt"/>
              </a:rPr>
              <a:t>Thiếu cơ chế hiệu quả để kiểm tra tính toàn vẹn của dữ liệu được lưu trữ</a:t>
            </a:r>
          </a:p>
          <a:p>
            <a:pPr marL="0" indent="0">
              <a:buNone/>
            </a:pPr>
            <a:r>
              <a:rPr lang="vi-VN" dirty="0">
                <a:latin typeface="+mj-lt"/>
                <a:sym typeface="Wingdings" panose="05000000000000000000" pitchFamily="2" charset="2"/>
              </a:rPr>
              <a:t> Cần nơi lưu trữ các bằng chứng toàn vẹn.​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0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Mục tiêu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675BB-25EB-A2DC-C261-6C0429CE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1486145"/>
          </a:xfrm>
        </p:spPr>
        <p:txBody>
          <a:bodyPr>
            <a:normAutofit/>
          </a:bodyPr>
          <a:lstStyle/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chia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vi-V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 cơ chế xác thực tính toàn vẹn của dữ liệu khi được yêu cầu</a:t>
            </a: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62B6CB-6946-7F19-91DA-C4EEE153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5" y="3016251"/>
            <a:ext cx="4543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2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6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Mô hình tổng quan</a:t>
            </a:r>
          </a:p>
        </p:txBody>
      </p:sp>
      <p:pic>
        <p:nvPicPr>
          <p:cNvPr id="40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E2EE0C9-610A-0677-213C-83E73FE3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73" y="1690688"/>
            <a:ext cx="9443253" cy="48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Kiến trúc </a:t>
            </a:r>
            <a:r>
              <a:rPr lang="vi-VN" dirty="0" err="1"/>
              <a:t>Oracle</a:t>
            </a:r>
            <a:endParaRPr lang="vi-VN" dirty="0"/>
          </a:p>
        </p:txBody>
      </p:sp>
      <p:pic>
        <p:nvPicPr>
          <p:cNvPr id="6146" name="Picture 2" descr="A diagram of a diagram">
            <a:extLst>
              <a:ext uri="{FF2B5EF4-FFF2-40B4-BE49-F238E27FC236}">
                <a16:creationId xmlns:a16="http://schemas.microsoft.com/office/drawing/2014/main" id="{886DED3F-4405-2D3C-CC71-87F7B7E0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397000"/>
            <a:ext cx="76009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8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Quá trình trao đổi dữ liệu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1A870C1-2B08-1EBE-4794-F78101A49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2" y="2047783"/>
            <a:ext cx="11396515" cy="32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7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30F3884CD43244294355762AE14FDC0" ma:contentTypeVersion="14" ma:contentTypeDescription="Tạo tài liệu mới." ma:contentTypeScope="" ma:versionID="907d00657502fd9e09c304eb11997281">
  <xsd:schema xmlns:xsd="http://www.w3.org/2001/XMLSchema" xmlns:xs="http://www.w3.org/2001/XMLSchema" xmlns:p="http://schemas.microsoft.com/office/2006/metadata/properties" xmlns:ns3="c8b53866-fdfd-416a-aee2-e50c3ae941dd" xmlns:ns4="9d433cf1-fba1-428a-9634-baf48b90bf9f" targetNamespace="http://schemas.microsoft.com/office/2006/metadata/properties" ma:root="true" ma:fieldsID="a1abb526a8fa4dc1c2d119b97b986a40" ns3:_="" ns4:_="">
    <xsd:import namespace="c8b53866-fdfd-416a-aee2-e50c3ae941dd"/>
    <xsd:import namespace="9d433cf1-fba1-428a-9634-baf48b90bf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53866-fdfd-416a-aee2-e50c3ae941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33cf1-fba1-428a-9634-baf48b90bf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6C677-6026-4266-90C8-6FA41D78617E}">
  <ds:schemaRefs>
    <ds:schemaRef ds:uri="9d433cf1-fba1-428a-9634-baf48b90bf9f"/>
    <ds:schemaRef ds:uri="c8b53866-fdfd-416a-aee2-e50c3ae941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9DD77C-71EF-4D15-993B-F1EA023D1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A2904E-794C-4EF2-8090-4A924A16C8DE}">
  <ds:schemaRefs>
    <ds:schemaRef ds:uri="9d433cf1-fba1-428a-9634-baf48b90bf9f"/>
    <ds:schemaRef ds:uri="c8b53866-fdfd-416a-aee2-e50c3ae941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483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Báo cáo Eureka 2023  DE-SMARTHEALTHCARE - GIẢI PHÁP CHIA SẺ HỒ SƠ DỮ LIỆU Y TẾ ĐIỆN TỬ SỬ DỤNG CÔNG NGHỆ TƯƠNG TÁC LIÊN CHUỖI KHỐI  </vt:lpstr>
      <vt:lpstr>Đặt vấn đề</vt:lpstr>
      <vt:lpstr>Ngữ cảnh</vt:lpstr>
      <vt:lpstr>Ngữ cảnh</vt:lpstr>
      <vt:lpstr>Mục tiêu</vt:lpstr>
      <vt:lpstr>Kiến trúc giải pháp</vt:lpstr>
      <vt:lpstr>Mô hình tổng quan</vt:lpstr>
      <vt:lpstr>Kiến trúc Oracle</vt:lpstr>
      <vt:lpstr>Quá trình trao đổi dữ liệu</vt:lpstr>
      <vt:lpstr>Cấp quyền truy cập bằng VTK trong nội bộ</vt:lpstr>
      <vt:lpstr>Thực nghiệm</vt:lpstr>
      <vt:lpstr>Môi trường thực nghiệm</vt:lpstr>
      <vt:lpstr>Kết quả về mặt thời gian</vt:lpstr>
      <vt:lpstr>Kết quả về mặt hiệu năng và chi phí</vt:lpstr>
      <vt:lpstr>Kết luận</vt:lpstr>
      <vt:lpstr>Kết luận</vt:lpstr>
      <vt:lpstr>Hiệu quả kinh tế xã hội</vt:lpstr>
      <vt:lpstr>Hướng phát triển​</vt:lpstr>
      <vt:lpstr>  Cảm ơn quý thầy cô, các anh chị và các bạn đã chú ý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  Nghiên cứu về công nghệ Blockchain và mô hình CrossChain</dc:title>
  <dc:creator>Võ Anh Kiệt</dc:creator>
  <cp:lastModifiedBy>Võ Anh Kiệt</cp:lastModifiedBy>
  <cp:revision>21</cp:revision>
  <dcterms:created xsi:type="dcterms:W3CDTF">2023-01-16T05:53:35Z</dcterms:created>
  <dcterms:modified xsi:type="dcterms:W3CDTF">2023-09-28T02:34:51Z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0x010100A30F3884CD43244294355762AE14FDC0</vt:lpwstr>
  </property>
</Properties>
</file>