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4" r:id="rId4"/>
    <p:sldId id="262" r:id="rId5"/>
    <p:sldId id="306" r:id="rId6"/>
    <p:sldId id="307" r:id="rId7"/>
    <p:sldId id="308" r:id="rId8"/>
    <p:sldId id="309" r:id="rId9"/>
    <p:sldId id="310" r:id="rId10"/>
    <p:sldId id="313" r:id="rId11"/>
    <p:sldId id="314" r:id="rId12"/>
    <p:sldId id="316" r:id="rId13"/>
    <p:sldId id="283" r:id="rId14"/>
  </p:sldIdLst>
  <p:sldSz cx="9144000" cy="5143500" type="screen16x9"/>
  <p:notesSz cx="6858000" cy="9144000"/>
  <p:embeddedFontLst>
    <p:embeddedFont>
      <p:font typeface="Cascadia Code" panose="020B0609020000020004" pitchFamily="49" charset="0"/>
      <p:regular r:id="rId17"/>
      <p:bold r:id="rId18"/>
      <p:italic r:id="rId19"/>
      <p:boldItalic r:id="rId20"/>
    </p:embeddedFont>
    <p:embeddedFont>
      <p:font typeface="Catamaran" panose="020B0604020202020204" charset="0"/>
      <p:regular r:id="rId21"/>
      <p:bold r:id="rId22"/>
    </p:embeddedFont>
    <p:embeddedFont>
      <p:font typeface="Fugaz One" panose="020B0604020202020204" charset="0"/>
      <p:regular r:id="rId23"/>
    </p:embeddedFont>
    <p:embeddedFont>
      <p:font typeface="Roboto Condensed Light" panose="02000000000000000000" pitchFamily="2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720F20-0371-4EA7-8A1B-9928D2AE82B6}" v="184" dt="2022-12-09T17:41:56.833"/>
    <p1510:client id="{41348170-C64D-45B0-82AB-1EE3CDBEBAD5}" v="41" dt="2022-12-09T18:14:17.870"/>
  </p1510:revLst>
</p1510:revInfo>
</file>

<file path=ppt/tableStyles.xml><?xml version="1.0" encoding="utf-8"?>
<a:tblStyleLst xmlns:a="http://schemas.openxmlformats.org/drawingml/2006/main" def="{F65C85F6-12CA-4E1C-871B-F6AAAA6E2C20}">
  <a:tblStyle styleId="{F65C85F6-12CA-4E1C-871B-F6AAAA6E2C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4C8706-B11C-11D0-1BA9-C51AE0EF68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ED1258-B94E-1150-D129-C593E544F3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FE61A-CECA-422A-88E3-0623025DA13B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400149-5F7B-6953-C7C9-2009158EC9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36F2F-C6F4-2762-8526-1CC5A4A4E5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1E192-74A4-4910-80D5-A68A294A4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517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11ce9dc6fa_1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11ce9dc6fa_1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8794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0956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11ce9dc6fa_1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11ce9dc6fa_1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5490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99f2f57a71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99f2f57a71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11ce9dc6fa_1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11ce9dc6fa_1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11ce9dc6fa_1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11ce9dc6fa_1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659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11ce9dc6fa_1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11ce9dc6fa_1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8329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7932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11ce9dc6fa_1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11ce9dc6fa_1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377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447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94" y="1086488"/>
            <a:ext cx="3858600" cy="17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94" y="3529712"/>
            <a:ext cx="3858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/>
          <p:nvPr/>
        </p:nvSpPr>
        <p:spPr>
          <a:xfrm>
            <a:off x="4240375" y="476099"/>
            <a:ext cx="4624500" cy="4191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1481400" y="2779500"/>
            <a:ext cx="3243000" cy="18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1481425" y="758175"/>
            <a:ext cx="324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 idx="2"/>
          </p:nvPr>
        </p:nvSpPr>
        <p:spPr>
          <a:xfrm>
            <a:off x="1481425" y="1539400"/>
            <a:ext cx="3243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3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4541425" y="2779500"/>
            <a:ext cx="3243000" cy="18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4541450" y="758175"/>
            <a:ext cx="324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title" idx="2"/>
          </p:nvPr>
        </p:nvSpPr>
        <p:spPr>
          <a:xfrm>
            <a:off x="4541450" y="1539400"/>
            <a:ext cx="3243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/>
        </p:nvSpPr>
        <p:spPr>
          <a:xfrm>
            <a:off x="978625" y="3408600"/>
            <a:ext cx="2903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, including icons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and infographics &amp; images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857375" y="660662"/>
            <a:ext cx="31461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ubTitle" idx="1"/>
          </p:nvPr>
        </p:nvSpPr>
        <p:spPr>
          <a:xfrm>
            <a:off x="857375" y="1562487"/>
            <a:ext cx="3146100" cy="14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/>
          <p:nvPr/>
        </p:nvSpPr>
        <p:spPr>
          <a:xfrm>
            <a:off x="5902625" y="16677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4"/>
          <p:cNvSpPr/>
          <p:nvPr/>
        </p:nvSpPr>
        <p:spPr>
          <a:xfrm>
            <a:off x="-415775" y="2071075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4"/>
          <p:cNvSpPr/>
          <p:nvPr/>
        </p:nvSpPr>
        <p:spPr>
          <a:xfrm>
            <a:off x="1216275" y="-1099550"/>
            <a:ext cx="4880700" cy="4145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4"/>
          <p:cNvSpPr/>
          <p:nvPr/>
        </p:nvSpPr>
        <p:spPr>
          <a:xfrm>
            <a:off x="2874800" y="26794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/>
          <p:nvPr/>
        </p:nvSpPr>
        <p:spPr>
          <a:xfrm>
            <a:off x="5283600" y="25161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5"/>
          <p:cNvSpPr/>
          <p:nvPr/>
        </p:nvSpPr>
        <p:spPr>
          <a:xfrm>
            <a:off x="4199950" y="-36465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5"/>
          <p:cNvSpPr/>
          <p:nvPr/>
        </p:nvSpPr>
        <p:spPr>
          <a:xfrm>
            <a:off x="-156300" y="-90275"/>
            <a:ext cx="4880700" cy="4145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/>
          <p:nvPr/>
        </p:nvSpPr>
        <p:spPr>
          <a:xfrm>
            <a:off x="56298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6"/>
          <p:cNvSpPr/>
          <p:nvPr/>
        </p:nvSpPr>
        <p:spPr>
          <a:xfrm>
            <a:off x="30831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6"/>
          <p:cNvSpPr/>
          <p:nvPr/>
        </p:nvSpPr>
        <p:spPr>
          <a:xfrm>
            <a:off x="5364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1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/>
          <p:nvPr/>
        </p:nvSpPr>
        <p:spPr>
          <a:xfrm>
            <a:off x="4966500" y="867950"/>
            <a:ext cx="3069900" cy="23409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1"/>
          <p:cNvSpPr/>
          <p:nvPr/>
        </p:nvSpPr>
        <p:spPr>
          <a:xfrm>
            <a:off x="637594" y="195974"/>
            <a:ext cx="4228200" cy="4092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31"/>
          <p:cNvSpPr/>
          <p:nvPr/>
        </p:nvSpPr>
        <p:spPr>
          <a:xfrm>
            <a:off x="4865794" y="2987551"/>
            <a:ext cx="3271200" cy="436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31"/>
          <p:cNvGrpSpPr/>
          <p:nvPr/>
        </p:nvGrpSpPr>
        <p:grpSpPr>
          <a:xfrm>
            <a:off x="5100994" y="1589500"/>
            <a:ext cx="2800800" cy="584700"/>
            <a:chOff x="5100994" y="1589500"/>
            <a:chExt cx="2800800" cy="584700"/>
          </a:xfrm>
        </p:grpSpPr>
        <p:cxnSp>
          <p:nvCxnSpPr>
            <p:cNvPr id="148" name="Google Shape;148;p31"/>
            <p:cNvCxnSpPr/>
            <p:nvPr/>
          </p:nvCxnSpPr>
          <p:spPr>
            <a:xfrm rot="-5400000">
              <a:off x="4989844" y="1700650"/>
              <a:ext cx="584700" cy="362400"/>
            </a:xfrm>
            <a:prstGeom prst="bentConnector3">
              <a:avLst>
                <a:gd name="adj1" fmla="val 9999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31"/>
            <p:cNvCxnSpPr/>
            <p:nvPr/>
          </p:nvCxnSpPr>
          <p:spPr>
            <a:xfrm rot="5400000" flipH="1">
              <a:off x="7428244" y="1700650"/>
              <a:ext cx="584700" cy="362400"/>
            </a:xfrm>
            <a:prstGeom prst="bentConnector3">
              <a:avLst>
                <a:gd name="adj1" fmla="val 9999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50" name="Google Shape;1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875" y="764750"/>
            <a:ext cx="3003401" cy="3613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" name="Google Shape;151;p31"/>
          <p:cNvGrpSpPr/>
          <p:nvPr/>
        </p:nvGrpSpPr>
        <p:grpSpPr>
          <a:xfrm>
            <a:off x="4750420" y="2594775"/>
            <a:ext cx="3629705" cy="628350"/>
            <a:chOff x="5559938" y="2594775"/>
            <a:chExt cx="1882925" cy="628350"/>
          </a:xfrm>
        </p:grpSpPr>
        <p:grpSp>
          <p:nvGrpSpPr>
            <p:cNvPr id="152" name="Google Shape;152;p31"/>
            <p:cNvGrpSpPr/>
            <p:nvPr/>
          </p:nvGrpSpPr>
          <p:grpSpPr>
            <a:xfrm>
              <a:off x="5559938" y="2594775"/>
              <a:ext cx="340200" cy="628350"/>
              <a:chOff x="5546500" y="2594775"/>
              <a:chExt cx="340200" cy="628350"/>
            </a:xfrm>
          </p:grpSpPr>
          <p:sp>
            <p:nvSpPr>
              <p:cNvPr id="153" name="Google Shape;153;p31"/>
              <p:cNvSpPr/>
              <p:nvPr/>
            </p:nvSpPr>
            <p:spPr>
              <a:xfrm>
                <a:off x="5816800" y="3153225"/>
                <a:ext cx="69900" cy="69900"/>
              </a:xfrm>
              <a:prstGeom prst="ellipse">
                <a:avLst/>
              </a:prstGeom>
              <a:gradFill>
                <a:gsLst>
                  <a:gs pos="0">
                    <a:srgbClr val="82BCFE"/>
                  </a:gs>
                  <a:gs pos="100000">
                    <a:srgbClr val="0C77F1"/>
                  </a:gs>
                </a:gsLst>
                <a:lin ang="5400012" scaled="0"/>
              </a:gra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" name="Google Shape;154;p31"/>
              <p:cNvCxnSpPr>
                <a:stCxn id="153" idx="2"/>
              </p:cNvCxnSpPr>
              <p:nvPr/>
            </p:nvCxnSpPr>
            <p:spPr>
              <a:xfrm rot="10800000">
                <a:off x="5546500" y="2594775"/>
                <a:ext cx="270300" cy="593400"/>
              </a:xfrm>
              <a:prstGeom prst="bentConnector2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5" name="Google Shape;155;p31"/>
            <p:cNvGrpSpPr/>
            <p:nvPr/>
          </p:nvGrpSpPr>
          <p:grpSpPr>
            <a:xfrm flipH="1">
              <a:off x="7102663" y="2594775"/>
              <a:ext cx="340200" cy="628350"/>
              <a:chOff x="5546500" y="2594775"/>
              <a:chExt cx="340200" cy="628350"/>
            </a:xfrm>
          </p:grpSpPr>
          <p:sp>
            <p:nvSpPr>
              <p:cNvPr id="156" name="Google Shape;156;p31"/>
              <p:cNvSpPr/>
              <p:nvPr/>
            </p:nvSpPr>
            <p:spPr>
              <a:xfrm>
                <a:off x="5816800" y="3153225"/>
                <a:ext cx="69900" cy="69900"/>
              </a:xfrm>
              <a:prstGeom prst="ellipse">
                <a:avLst/>
              </a:prstGeom>
              <a:gradFill>
                <a:gsLst>
                  <a:gs pos="0">
                    <a:srgbClr val="82BCFE"/>
                  </a:gs>
                  <a:gs pos="100000">
                    <a:srgbClr val="0C77F1"/>
                  </a:gs>
                </a:gsLst>
                <a:lin ang="5400012" scaled="0"/>
              </a:gra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7" name="Google Shape;157;p31"/>
              <p:cNvCxnSpPr>
                <a:stCxn id="156" idx="2"/>
              </p:cNvCxnSpPr>
              <p:nvPr/>
            </p:nvCxnSpPr>
            <p:spPr>
              <a:xfrm rot="10800000">
                <a:off x="5546500" y="2594775"/>
                <a:ext cx="270300" cy="593400"/>
              </a:xfrm>
              <a:prstGeom prst="bentConnector2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58" name="Google Shape;158;p31"/>
          <p:cNvSpPr txBox="1">
            <a:spLocks noGrp="1"/>
          </p:cNvSpPr>
          <p:nvPr>
            <p:ph type="ctrTitle"/>
          </p:nvPr>
        </p:nvSpPr>
        <p:spPr>
          <a:xfrm>
            <a:off x="4572094" y="1086488"/>
            <a:ext cx="3858600" cy="17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Fugaz One" panose="020B0604020202020204" charset="0"/>
              </a:rPr>
              <a:t>CIS IBM Cloud Foundations Benchmark</a:t>
            </a:r>
            <a:endParaRPr sz="3200">
              <a:solidFill>
                <a:schemeClr val="dk1"/>
              </a:solidFill>
              <a:latin typeface="Fugaz One" panose="020B0604020202020204" charset="0"/>
            </a:endParaRPr>
          </a:p>
        </p:txBody>
      </p:sp>
      <p:sp>
        <p:nvSpPr>
          <p:cNvPr id="146" name="Google Shape;146;p31"/>
          <p:cNvSpPr txBox="1">
            <a:spLocks noGrp="1"/>
          </p:cNvSpPr>
          <p:nvPr>
            <p:ph type="subTitle" idx="1"/>
          </p:nvPr>
        </p:nvSpPr>
        <p:spPr>
          <a:xfrm>
            <a:off x="4572094" y="2971882"/>
            <a:ext cx="3858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ThS. Nguyễn Duy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" name="Google Shape;146;p31">
            <a:extLst>
              <a:ext uri="{FF2B5EF4-FFF2-40B4-BE49-F238E27FC236}">
                <a16:creationId xmlns:a16="http://schemas.microsoft.com/office/drawing/2014/main" id="{E1C6012B-05AD-53E6-A552-48D8EFE5256A}"/>
              </a:ext>
            </a:extLst>
          </p:cNvPr>
          <p:cNvSpPr txBox="1">
            <a:spLocks/>
          </p:cNvSpPr>
          <p:nvPr/>
        </p:nvSpPr>
        <p:spPr>
          <a:xfrm>
            <a:off x="5338849" y="3473962"/>
            <a:ext cx="3858600" cy="1410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None/>
              <a:defRPr sz="16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l"/>
            <a:r>
              <a:rPr lang="en-US">
                <a:solidFill>
                  <a:schemeClr val="bg1"/>
                </a:solidFill>
              </a:rPr>
              <a:t>19521722 – </a:t>
            </a:r>
            <a:r>
              <a:rPr lang="en-US" err="1">
                <a:solidFill>
                  <a:schemeClr val="bg1"/>
                </a:solidFill>
              </a:rPr>
              <a:t>Vũ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Trung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Kiên</a:t>
            </a:r>
            <a:endParaRPr lang="en-US">
              <a:solidFill>
                <a:schemeClr val="bg1"/>
              </a:solidFill>
            </a:endParaRPr>
          </a:p>
          <a:p>
            <a:pPr marL="0" indent="0" algn="l"/>
            <a:r>
              <a:rPr lang="en-US">
                <a:solidFill>
                  <a:schemeClr val="bg1"/>
                </a:solidFill>
              </a:rPr>
              <a:t>19521876 – </a:t>
            </a:r>
            <a:r>
              <a:rPr lang="en-US" err="1">
                <a:solidFill>
                  <a:schemeClr val="bg1"/>
                </a:solidFill>
              </a:rPr>
              <a:t>Võ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Hoài</a:t>
            </a:r>
            <a:r>
              <a:rPr lang="en-US">
                <a:solidFill>
                  <a:schemeClr val="bg1"/>
                </a:solidFill>
              </a:rPr>
              <a:t> Nam</a:t>
            </a:r>
          </a:p>
          <a:p>
            <a:pPr marL="0" indent="0" algn="l"/>
            <a:r>
              <a:rPr lang="en-US">
                <a:solidFill>
                  <a:schemeClr val="bg1"/>
                </a:solidFill>
              </a:rPr>
              <a:t>19522398 – </a:t>
            </a:r>
            <a:r>
              <a:rPr lang="en-US" err="1">
                <a:solidFill>
                  <a:schemeClr val="bg1"/>
                </a:solidFill>
              </a:rPr>
              <a:t>Trần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Nguyễn</a:t>
            </a:r>
            <a:r>
              <a:rPr lang="en-US">
                <a:solidFill>
                  <a:schemeClr val="bg1"/>
                </a:solidFill>
              </a:rPr>
              <a:t> Minh </a:t>
            </a:r>
            <a:r>
              <a:rPr lang="en-US" err="1">
                <a:solidFill>
                  <a:schemeClr val="bg1"/>
                </a:solidFill>
              </a:rPr>
              <a:t>Triết</a:t>
            </a:r>
            <a:endParaRPr lang="en-US">
              <a:solidFill>
                <a:schemeClr val="bg1"/>
              </a:solidFill>
            </a:endParaRPr>
          </a:p>
          <a:p>
            <a:pPr marL="0" indent="0" algn="l"/>
            <a:r>
              <a:rPr lang="en-US">
                <a:solidFill>
                  <a:schemeClr val="bg1"/>
                </a:solidFill>
              </a:rPr>
              <a:t>19522053 – Huỳnh Lê Hữu Phước</a:t>
            </a:r>
          </a:p>
          <a:p>
            <a:pPr marL="0" indent="0" algn="l"/>
            <a:r>
              <a:rPr lang="en-US">
                <a:solidFill>
                  <a:schemeClr val="bg1"/>
                </a:solidFill>
              </a:rPr>
              <a:t>19521190 – </a:t>
            </a:r>
            <a:r>
              <a:rPr lang="en-US" err="1">
                <a:solidFill>
                  <a:schemeClr val="bg1"/>
                </a:solidFill>
              </a:rPr>
              <a:t>Bùi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Đức</a:t>
            </a:r>
            <a:r>
              <a:rPr lang="en-US">
                <a:solidFill>
                  <a:schemeClr val="bg1"/>
                </a:solidFill>
              </a:rPr>
              <a:t> Anh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9"/>
          <p:cNvSpPr/>
          <p:nvPr/>
        </p:nvSpPr>
        <p:spPr>
          <a:xfrm>
            <a:off x="216603" y="629550"/>
            <a:ext cx="4324800" cy="3884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9"/>
          <p:cNvSpPr/>
          <p:nvPr/>
        </p:nvSpPr>
        <p:spPr>
          <a:xfrm>
            <a:off x="4345250" y="827875"/>
            <a:ext cx="3635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9"/>
          <p:cNvSpPr txBox="1">
            <a:spLocks noGrp="1"/>
          </p:cNvSpPr>
          <p:nvPr>
            <p:ph type="body" idx="1"/>
          </p:nvPr>
        </p:nvSpPr>
        <p:spPr>
          <a:xfrm>
            <a:off x="4345250" y="1510900"/>
            <a:ext cx="3439175" cy="30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lt1"/>
                </a:solidFill>
              </a:rPr>
              <a:t>- This section mention how one can use Key Protect for IBM Cloud in order to protect other important keys from being leaked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lt1"/>
                </a:solidFill>
              </a:rPr>
              <a:t>- Root keys are symmetric key-wrapping keys that you fully manage in Key Protect, can be used to protect other keys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lt1"/>
                </a:solidFill>
              </a:rPr>
              <a:t>- There are two options: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/>
              <a:t>   </a:t>
            </a:r>
            <a:r>
              <a:rPr lang="en-US" sz="1300" b="1">
                <a:solidFill>
                  <a:schemeClr val="lt1"/>
                </a:solidFill>
              </a:rPr>
              <a:t>+ Ensure IBM Key Protect has automated rotation for customer managed keys enabled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/>
              <a:t>   </a:t>
            </a:r>
            <a:r>
              <a:rPr lang="en-US" sz="1300" b="1">
                <a:solidFill>
                  <a:schemeClr val="lt1"/>
                </a:solidFill>
              </a:rPr>
              <a:t>+ Ensure the IBM Key Protect service has high availability</a:t>
            </a:r>
          </a:p>
        </p:txBody>
      </p:sp>
      <p:grpSp>
        <p:nvGrpSpPr>
          <p:cNvPr id="346" name="Google Shape;346;p39"/>
          <p:cNvGrpSpPr/>
          <p:nvPr/>
        </p:nvGrpSpPr>
        <p:grpSpPr>
          <a:xfrm flipH="1">
            <a:off x="7980698" y="1070175"/>
            <a:ext cx="377100" cy="3364050"/>
            <a:chOff x="5816800" y="2602275"/>
            <a:chExt cx="377100" cy="3364050"/>
          </a:xfrm>
        </p:grpSpPr>
        <p:sp>
          <p:nvSpPr>
            <p:cNvPr id="347" name="Google Shape;347;p39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8" name="Google Shape;348;p39"/>
            <p:cNvCxnSpPr>
              <a:stCxn id="347" idx="2"/>
              <a:endCxn id="341" idx="3"/>
            </p:cNvCxnSpPr>
            <p:nvPr/>
          </p:nvCxnSpPr>
          <p:spPr>
            <a:xfrm rot="10800000" flipH="1">
              <a:off x="5816800" y="2602275"/>
              <a:ext cx="377100" cy="3329100"/>
            </a:xfrm>
            <a:prstGeom prst="bentConnector3">
              <a:avLst>
                <a:gd name="adj1" fmla="val -6314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1" name="Google Shape;351;p39"/>
          <p:cNvSpPr txBox="1">
            <a:spLocks noGrp="1"/>
          </p:cNvSpPr>
          <p:nvPr>
            <p:ph type="title"/>
          </p:nvPr>
        </p:nvSpPr>
        <p:spPr>
          <a:xfrm>
            <a:off x="4541450" y="758175"/>
            <a:ext cx="324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8. Key Management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4277885-BF29-9240-9C9A-701637A2A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03" y="1241270"/>
            <a:ext cx="2660960" cy="266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758C0A-4289-78D0-A7E8-BC7431A08EA4}"/>
              </a:ext>
            </a:extLst>
          </p:cNvPr>
          <p:cNvSpPr txBox="1"/>
          <p:nvPr/>
        </p:nvSpPr>
        <p:spPr>
          <a:xfrm>
            <a:off x="8805621" y="4772723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88711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/>
          <p:nvPr/>
        </p:nvSpPr>
        <p:spPr>
          <a:xfrm>
            <a:off x="5407274" y="722775"/>
            <a:ext cx="3374700" cy="3488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7"/>
          <p:cNvSpPr/>
          <p:nvPr/>
        </p:nvSpPr>
        <p:spPr>
          <a:xfrm>
            <a:off x="1285225" y="827875"/>
            <a:ext cx="3635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7"/>
          <p:cNvSpPr txBox="1">
            <a:spLocks noGrp="1"/>
          </p:cNvSpPr>
          <p:nvPr>
            <p:ph type="body" idx="1"/>
          </p:nvPr>
        </p:nvSpPr>
        <p:spPr>
          <a:xfrm>
            <a:off x="1285225" y="1494263"/>
            <a:ext cx="3635400" cy="3086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 </a:t>
            </a:r>
            <a:r>
              <a:rPr lang="en-US" sz="1600" b="1">
                <a:solidFill>
                  <a:schemeClr val="lt1"/>
                </a:solidFill>
              </a:rPr>
              <a:t>Through pre-integrated findings, you can monitor: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  </a:t>
            </a:r>
            <a:r>
              <a:rPr lang="en-US" sz="1600" b="1">
                <a:solidFill>
                  <a:schemeClr val="lt1"/>
                </a:solidFill>
              </a:rPr>
              <a:t>+ Certificates that you manage with IBM Cloud Certificate Manager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</a:rPr>
              <a:t>  + Vulnerabilities in container images that are stored in IBM Cloud Container Registry</a:t>
            </a:r>
          </a:p>
        </p:txBody>
      </p:sp>
      <p:grpSp>
        <p:nvGrpSpPr>
          <p:cNvPr id="292" name="Google Shape;292;p37"/>
          <p:cNvGrpSpPr/>
          <p:nvPr/>
        </p:nvGrpSpPr>
        <p:grpSpPr>
          <a:xfrm>
            <a:off x="981163" y="1070175"/>
            <a:ext cx="304200" cy="3364050"/>
            <a:chOff x="5816800" y="2602275"/>
            <a:chExt cx="304200" cy="3364050"/>
          </a:xfrm>
        </p:grpSpPr>
        <p:sp>
          <p:nvSpPr>
            <p:cNvPr id="293" name="Google Shape;293;p37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4" name="Google Shape;294;p37"/>
            <p:cNvCxnSpPr>
              <a:stCxn id="293" idx="2"/>
              <a:endCxn id="286" idx="1"/>
            </p:cNvCxnSpPr>
            <p:nvPr/>
          </p:nvCxnSpPr>
          <p:spPr>
            <a:xfrm rot="10800000" flipH="1">
              <a:off x="5816800" y="2602275"/>
              <a:ext cx="304200" cy="3329100"/>
            </a:xfrm>
            <a:prstGeom prst="bentConnector3">
              <a:avLst>
                <a:gd name="adj1" fmla="val -78279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5" name="Google Shape;295;p37"/>
          <p:cNvSpPr txBox="1">
            <a:spLocks noGrp="1"/>
          </p:cNvSpPr>
          <p:nvPr>
            <p:ph type="title"/>
          </p:nvPr>
        </p:nvSpPr>
        <p:spPr>
          <a:xfrm>
            <a:off x="1481425" y="758175"/>
            <a:ext cx="324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9. Security and Compliance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FF3574D-6AB9-CED0-0263-659B5E95D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032" y="1177233"/>
            <a:ext cx="2579184" cy="257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C66AEE-0EF2-B39A-69BE-A5BA81F4180D}"/>
              </a:ext>
            </a:extLst>
          </p:cNvPr>
          <p:cNvSpPr txBox="1"/>
          <p:nvPr/>
        </p:nvSpPr>
        <p:spPr>
          <a:xfrm>
            <a:off x="8805621" y="4772723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72032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9"/>
          <p:cNvSpPr/>
          <p:nvPr/>
        </p:nvSpPr>
        <p:spPr>
          <a:xfrm>
            <a:off x="401450" y="629650"/>
            <a:ext cx="4324800" cy="3884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9"/>
          <p:cNvSpPr/>
          <p:nvPr/>
        </p:nvSpPr>
        <p:spPr>
          <a:xfrm>
            <a:off x="4345250" y="827875"/>
            <a:ext cx="3635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9"/>
          <p:cNvSpPr txBox="1">
            <a:spLocks noGrp="1"/>
          </p:cNvSpPr>
          <p:nvPr>
            <p:ph type="body" idx="1"/>
          </p:nvPr>
        </p:nvSpPr>
        <p:spPr>
          <a:xfrm>
            <a:off x="4345250" y="1510900"/>
            <a:ext cx="3439175" cy="30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</a:rPr>
              <a:t>- This section mention about Certificate Manager for IBM Cloud and how it can help increase the security of IBM Cloud through Certificate management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</a:rPr>
              <a:t>- The option for it is: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r>
              <a:rPr lang="en-US" b="1">
                <a:solidFill>
                  <a:schemeClr val="lt1"/>
                </a:solidFill>
              </a:rPr>
              <a:t>+ Ensure certificates generated through IBM Cloud Certificate Manager are automatically renewed before expiration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</a:rPr>
              <a:t>- The option provided helps ensure Application security by renewing the outdated certificate to make sure no vulnerability exposed.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</a:rPr>
              <a:t>		</a:t>
            </a:r>
          </a:p>
        </p:txBody>
      </p:sp>
      <p:grpSp>
        <p:nvGrpSpPr>
          <p:cNvPr id="346" name="Google Shape;346;p39"/>
          <p:cNvGrpSpPr/>
          <p:nvPr/>
        </p:nvGrpSpPr>
        <p:grpSpPr>
          <a:xfrm flipH="1">
            <a:off x="7980698" y="1070175"/>
            <a:ext cx="377100" cy="3364050"/>
            <a:chOff x="5816800" y="2602275"/>
            <a:chExt cx="377100" cy="3364050"/>
          </a:xfrm>
        </p:grpSpPr>
        <p:sp>
          <p:nvSpPr>
            <p:cNvPr id="347" name="Google Shape;347;p39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8" name="Google Shape;348;p39"/>
            <p:cNvCxnSpPr>
              <a:stCxn id="347" idx="2"/>
              <a:endCxn id="341" idx="3"/>
            </p:cNvCxnSpPr>
            <p:nvPr/>
          </p:nvCxnSpPr>
          <p:spPr>
            <a:xfrm rot="10800000" flipH="1">
              <a:off x="5816800" y="2602275"/>
              <a:ext cx="377100" cy="3329100"/>
            </a:xfrm>
            <a:prstGeom prst="bentConnector3">
              <a:avLst>
                <a:gd name="adj1" fmla="val -6314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1" name="Google Shape;351;p39"/>
          <p:cNvSpPr txBox="1">
            <a:spLocks noGrp="1"/>
          </p:cNvSpPr>
          <p:nvPr>
            <p:ph type="title"/>
          </p:nvPr>
        </p:nvSpPr>
        <p:spPr>
          <a:xfrm>
            <a:off x="4541450" y="758175"/>
            <a:ext cx="324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10. IBM Cloud Certificate Manager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C5FE8DC-FE0D-BDAA-93C3-A114BB5F4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87" y="1044525"/>
            <a:ext cx="2958326" cy="295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59C88A-2318-6968-C960-0C2B03F09B26}"/>
              </a:ext>
            </a:extLst>
          </p:cNvPr>
          <p:cNvSpPr txBox="1"/>
          <p:nvPr/>
        </p:nvSpPr>
        <p:spPr>
          <a:xfrm>
            <a:off x="8805621" y="4772723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289063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58"/>
          <p:cNvSpPr/>
          <p:nvPr/>
        </p:nvSpPr>
        <p:spPr>
          <a:xfrm>
            <a:off x="4240375" y="476099"/>
            <a:ext cx="4624500" cy="4191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58"/>
          <p:cNvSpPr/>
          <p:nvPr/>
        </p:nvSpPr>
        <p:spPr>
          <a:xfrm>
            <a:off x="855894" y="1450298"/>
            <a:ext cx="3442200" cy="7944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7" name="Google Shape;1017;p58"/>
          <p:cNvGrpSpPr/>
          <p:nvPr/>
        </p:nvGrpSpPr>
        <p:grpSpPr>
          <a:xfrm>
            <a:off x="2634559" y="3783487"/>
            <a:ext cx="314171" cy="314171"/>
            <a:chOff x="1379798" y="1723250"/>
            <a:chExt cx="397887" cy="397887"/>
          </a:xfrm>
        </p:grpSpPr>
        <p:sp>
          <p:nvSpPr>
            <p:cNvPr id="1018" name="Google Shape;1018;p58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8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8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8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2" name="Google Shape;1022;p58"/>
          <p:cNvGrpSpPr/>
          <p:nvPr/>
        </p:nvGrpSpPr>
        <p:grpSpPr>
          <a:xfrm>
            <a:off x="1773788" y="3783487"/>
            <a:ext cx="314188" cy="314171"/>
            <a:chOff x="266768" y="1721375"/>
            <a:chExt cx="397907" cy="397887"/>
          </a:xfrm>
        </p:grpSpPr>
        <p:sp>
          <p:nvSpPr>
            <p:cNvPr id="1023" name="Google Shape;1023;p58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8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5" name="Google Shape;1025;p58"/>
          <p:cNvGrpSpPr/>
          <p:nvPr/>
        </p:nvGrpSpPr>
        <p:grpSpPr>
          <a:xfrm>
            <a:off x="2204188" y="3783487"/>
            <a:ext cx="314155" cy="314171"/>
            <a:chOff x="864491" y="1723250"/>
            <a:chExt cx="397866" cy="397887"/>
          </a:xfrm>
        </p:grpSpPr>
        <p:sp>
          <p:nvSpPr>
            <p:cNvPr id="1026" name="Google Shape;1026;p58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8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8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9" name="Google Shape;1029;p58"/>
          <p:cNvSpPr/>
          <p:nvPr/>
        </p:nvSpPr>
        <p:spPr>
          <a:xfrm>
            <a:off x="3065030" y="3812112"/>
            <a:ext cx="315131" cy="257022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0" name="Google Shape;103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713" y="857775"/>
            <a:ext cx="4393823" cy="33378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1" name="Google Shape;1031;p58"/>
          <p:cNvCxnSpPr>
            <a:stCxn id="1014" idx="1"/>
            <a:endCxn id="1015" idx="1"/>
          </p:cNvCxnSpPr>
          <p:nvPr/>
        </p:nvCxnSpPr>
        <p:spPr>
          <a:xfrm>
            <a:off x="855894" y="1847498"/>
            <a:ext cx="147900" cy="1139400"/>
          </a:xfrm>
          <a:prstGeom prst="bentConnector3">
            <a:avLst>
              <a:gd name="adj1" fmla="val -16100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2" name="Google Shape;1032;p58"/>
          <p:cNvCxnSpPr>
            <a:stCxn id="1014" idx="3"/>
            <a:endCxn id="1015" idx="3"/>
          </p:cNvCxnSpPr>
          <p:nvPr/>
        </p:nvCxnSpPr>
        <p:spPr>
          <a:xfrm flipH="1">
            <a:off x="4149894" y="1847498"/>
            <a:ext cx="148200" cy="1139400"/>
          </a:xfrm>
          <a:prstGeom prst="bentConnector3">
            <a:avLst>
              <a:gd name="adj1" fmla="val -16067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33" name="Google Shape;1033;p58"/>
          <p:cNvGrpSpPr/>
          <p:nvPr/>
        </p:nvGrpSpPr>
        <p:grpSpPr>
          <a:xfrm>
            <a:off x="582769" y="4287283"/>
            <a:ext cx="3988350" cy="70500"/>
            <a:chOff x="401348" y="4309400"/>
            <a:chExt cx="3988350" cy="70500"/>
          </a:xfrm>
        </p:grpSpPr>
        <p:sp>
          <p:nvSpPr>
            <p:cNvPr id="1034" name="Google Shape;1034;p58"/>
            <p:cNvSpPr/>
            <p:nvPr/>
          </p:nvSpPr>
          <p:spPr>
            <a:xfrm flipH="1">
              <a:off x="401348" y="4309400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35" name="Google Shape;1035;p58"/>
            <p:cNvCxnSpPr>
              <a:stCxn id="1034" idx="4"/>
              <a:endCxn id="1036" idx="4"/>
            </p:cNvCxnSpPr>
            <p:nvPr/>
          </p:nvCxnSpPr>
          <p:spPr>
            <a:xfrm rot="-5400000" flipH="1">
              <a:off x="2395298" y="2420300"/>
              <a:ext cx="600" cy="3918600"/>
            </a:xfrm>
            <a:prstGeom prst="bentConnector3">
              <a:avLst>
                <a:gd name="adj1" fmla="val 396875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36" name="Google Shape;1036;p58"/>
            <p:cNvSpPr/>
            <p:nvPr/>
          </p:nvSpPr>
          <p:spPr>
            <a:xfrm flipH="1">
              <a:off x="4319798" y="4309400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7" name="Google Shape;1037;p58"/>
          <p:cNvSpPr txBox="1">
            <a:spLocks noGrp="1"/>
          </p:cNvSpPr>
          <p:nvPr>
            <p:ph type="title"/>
          </p:nvPr>
        </p:nvSpPr>
        <p:spPr>
          <a:xfrm>
            <a:off x="1003894" y="1371848"/>
            <a:ext cx="31461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THANKS!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2C86A1-FEBC-4C78-73D2-868661D2E03D}"/>
              </a:ext>
            </a:extLst>
          </p:cNvPr>
          <p:cNvSpPr/>
          <p:nvPr/>
        </p:nvSpPr>
        <p:spPr>
          <a:xfrm>
            <a:off x="888555" y="3212152"/>
            <a:ext cx="3038439" cy="10336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5" name="Google Shape;1015;p58"/>
          <p:cNvSpPr txBox="1">
            <a:spLocks noGrp="1"/>
          </p:cNvSpPr>
          <p:nvPr>
            <p:ph type="subTitle" idx="1"/>
          </p:nvPr>
        </p:nvSpPr>
        <p:spPr>
          <a:xfrm>
            <a:off x="1003894" y="2273673"/>
            <a:ext cx="3146100" cy="14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Do you have any questions?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vi-VN"/>
              <a:t>19521722</a:t>
            </a:r>
            <a:r>
              <a:rPr lang="en-US"/>
              <a:t> - </a:t>
            </a:r>
            <a:r>
              <a:rPr lang="vi-VN"/>
              <a:t>19521876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vi-VN"/>
              <a:t>19522398 –</a:t>
            </a:r>
            <a:r>
              <a:rPr lang="en-US"/>
              <a:t> </a:t>
            </a:r>
            <a:r>
              <a:rPr lang="vi-VN"/>
              <a:t>19522053 –</a:t>
            </a:r>
            <a:r>
              <a:rPr lang="en-US"/>
              <a:t> </a:t>
            </a:r>
            <a:r>
              <a:rPr lang="vi-VN"/>
              <a:t>19521190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2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454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1. IAM</a:t>
            </a:r>
            <a:endParaRPr lang="en-US" sz="180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scadia Code" panose="020B0609020000020004" pitchFamily="49" charset="0"/>
                <a:cs typeface="Cascadia Code" panose="020B0609020000020004" pitchFamily="49" charset="0"/>
              </a:rPr>
              <a:t>2. Storage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scadia Code" panose="020B0609020000020004" pitchFamily="49" charset="0"/>
                <a:cs typeface="Cascadia Code" panose="020B0609020000020004" pitchFamily="49" charset="0"/>
              </a:rPr>
              <a:t>3. Maintenance, Monitoring and Analysis of Audit Logs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scadia Code" panose="020B0609020000020004" pitchFamily="49" charset="0"/>
                <a:cs typeface="Cascadia Code" panose="020B0609020000020004" pitchFamily="49" charset="0"/>
              </a:rPr>
              <a:t>4. IBM Cloud Databases Family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scadia Code" panose="020B0609020000020004" pitchFamily="49" charset="0"/>
                <a:cs typeface="Cascadia Code" panose="020B0609020000020004" pitchFamily="49" charset="0"/>
              </a:rPr>
              <a:t>5. </a:t>
            </a:r>
            <a:r>
              <a:rPr lang="en-US" sz="1800" err="1">
                <a:latin typeface="Cascadia Code" panose="020B0609020000020004" pitchFamily="49" charset="0"/>
                <a:cs typeface="Cascadia Code" panose="020B0609020000020004" pitchFamily="49" charset="0"/>
              </a:rPr>
              <a:t>Cloudant</a:t>
            </a:r>
            <a:endParaRPr lang="en-US" sz="180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scadia Code" panose="020B0609020000020004" pitchFamily="49" charset="0"/>
                <a:cs typeface="Cascadia Code" panose="020B0609020000020004" pitchFamily="49" charset="0"/>
              </a:rPr>
              <a:t>6. Networking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scadia Code" panose="020B0609020000020004" pitchFamily="49" charset="0"/>
                <a:cs typeface="Cascadia Code" panose="020B0609020000020004" pitchFamily="49" charset="0"/>
              </a:rPr>
              <a:t>7. Containers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scadia Code" panose="020B0609020000020004" pitchFamily="49" charset="0"/>
                <a:cs typeface="Cascadia Code" panose="020B0609020000020004" pitchFamily="49" charset="0"/>
              </a:rPr>
              <a:t>8. Key Management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scadia Code" panose="020B0609020000020004" pitchFamily="49" charset="0"/>
                <a:cs typeface="Cascadia Code" panose="020B0609020000020004" pitchFamily="49" charset="0"/>
              </a:rPr>
              <a:t>9. Security and Compliance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scadia Code" panose="020B0609020000020004" pitchFamily="49" charset="0"/>
                <a:cs typeface="Cascadia Code" panose="020B0609020000020004" pitchFamily="49" charset="0"/>
              </a:rPr>
              <a:t>10. IBM Cloud Certificate Manager</a:t>
            </a:r>
          </a:p>
        </p:txBody>
      </p:sp>
      <p:grpSp>
        <p:nvGrpSpPr>
          <p:cNvPr id="165" name="Google Shape;165;p32"/>
          <p:cNvGrpSpPr/>
          <p:nvPr/>
        </p:nvGrpSpPr>
        <p:grpSpPr>
          <a:xfrm>
            <a:off x="405288" y="860175"/>
            <a:ext cx="171000" cy="830850"/>
            <a:chOff x="5816800" y="2392275"/>
            <a:chExt cx="171000" cy="830850"/>
          </a:xfrm>
        </p:grpSpPr>
        <p:sp>
          <p:nvSpPr>
            <p:cNvPr id="166" name="Google Shape;166;p32"/>
            <p:cNvSpPr/>
            <p:nvPr/>
          </p:nvSpPr>
          <p:spPr>
            <a:xfrm>
              <a:off x="5816800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7" name="Google Shape;167;p32"/>
            <p:cNvCxnSpPr>
              <a:stCxn id="166" idx="2"/>
              <a:endCxn id="163" idx="1"/>
            </p:cNvCxnSpPr>
            <p:nvPr/>
          </p:nvCxnSpPr>
          <p:spPr>
            <a:xfrm rot="10800000" flipH="1">
              <a:off x="5816800" y="2392275"/>
              <a:ext cx="171000" cy="7959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8" name="Google Shape;168;p32"/>
          <p:cNvGrpSpPr/>
          <p:nvPr/>
        </p:nvGrpSpPr>
        <p:grpSpPr>
          <a:xfrm flipH="1">
            <a:off x="8567713" y="860175"/>
            <a:ext cx="171000" cy="3515250"/>
            <a:chOff x="5816800" y="-292125"/>
            <a:chExt cx="171000" cy="3515250"/>
          </a:xfrm>
        </p:grpSpPr>
        <p:sp>
          <p:nvSpPr>
            <p:cNvPr id="169" name="Google Shape;169;p32"/>
            <p:cNvSpPr/>
            <p:nvPr/>
          </p:nvSpPr>
          <p:spPr>
            <a:xfrm>
              <a:off x="5816800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0" name="Google Shape;170;p32"/>
            <p:cNvCxnSpPr>
              <a:stCxn id="169" idx="2"/>
              <a:endCxn id="163" idx="3"/>
            </p:cNvCxnSpPr>
            <p:nvPr/>
          </p:nvCxnSpPr>
          <p:spPr>
            <a:xfrm rot="10800000" flipH="1">
              <a:off x="5816800" y="-292125"/>
              <a:ext cx="171000" cy="34803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1" name="Google Shape;171;p32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TABLE OF 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FD27D-EB13-844A-AE05-31C185C5124F}"/>
              </a:ext>
            </a:extLst>
          </p:cNvPr>
          <p:cNvSpPr txBox="1"/>
          <p:nvPr/>
        </p:nvSpPr>
        <p:spPr>
          <a:xfrm>
            <a:off x="8805621" y="4772723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9"/>
          <p:cNvSpPr/>
          <p:nvPr/>
        </p:nvSpPr>
        <p:spPr>
          <a:xfrm>
            <a:off x="401450" y="629650"/>
            <a:ext cx="4324800" cy="3884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9"/>
          <p:cNvSpPr/>
          <p:nvPr/>
        </p:nvSpPr>
        <p:spPr>
          <a:xfrm>
            <a:off x="4345250" y="827875"/>
            <a:ext cx="3635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9"/>
          <p:cNvSpPr txBox="1">
            <a:spLocks noGrp="1"/>
          </p:cNvSpPr>
          <p:nvPr>
            <p:ph type="body" idx="1"/>
          </p:nvPr>
        </p:nvSpPr>
        <p:spPr>
          <a:xfrm>
            <a:off x="4345250" y="1510900"/>
            <a:ext cx="3439175" cy="30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- Securely authenticate users and control access to resources consistently.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- Use for access control, and group resource within your account to give users access quickly to more than one resource at a time.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- Assign users and service IDs access to resources within your account.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- Group  users and service IDs into an access group to easily give all members of the group the same level of access.</a:t>
            </a:r>
          </a:p>
        </p:txBody>
      </p:sp>
      <p:pic>
        <p:nvPicPr>
          <p:cNvPr id="344" name="Google Shape;3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289" y="2220734"/>
            <a:ext cx="2645625" cy="192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534" y="997309"/>
            <a:ext cx="2101734" cy="19256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6" name="Google Shape;346;p39"/>
          <p:cNvGrpSpPr/>
          <p:nvPr/>
        </p:nvGrpSpPr>
        <p:grpSpPr>
          <a:xfrm flipH="1">
            <a:off x="7980698" y="1070175"/>
            <a:ext cx="377100" cy="3364050"/>
            <a:chOff x="5816800" y="2602275"/>
            <a:chExt cx="377100" cy="3364050"/>
          </a:xfrm>
        </p:grpSpPr>
        <p:sp>
          <p:nvSpPr>
            <p:cNvPr id="347" name="Google Shape;347;p39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8" name="Google Shape;348;p39"/>
            <p:cNvCxnSpPr>
              <a:stCxn id="347" idx="2"/>
              <a:endCxn id="341" idx="3"/>
            </p:cNvCxnSpPr>
            <p:nvPr/>
          </p:nvCxnSpPr>
          <p:spPr>
            <a:xfrm rot="10800000" flipH="1">
              <a:off x="5816800" y="2602275"/>
              <a:ext cx="377100" cy="3329100"/>
            </a:xfrm>
            <a:prstGeom prst="bentConnector3">
              <a:avLst>
                <a:gd name="adj1" fmla="val -6314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1" name="Google Shape;351;p39"/>
          <p:cNvSpPr txBox="1">
            <a:spLocks noGrp="1"/>
          </p:cNvSpPr>
          <p:nvPr>
            <p:ph type="title"/>
          </p:nvPr>
        </p:nvSpPr>
        <p:spPr>
          <a:xfrm>
            <a:off x="4541450" y="758175"/>
            <a:ext cx="324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1. IAM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75F4EA-AB4A-37A9-3648-8E514585E7BF}"/>
              </a:ext>
            </a:extLst>
          </p:cNvPr>
          <p:cNvSpPr txBox="1"/>
          <p:nvPr/>
        </p:nvSpPr>
        <p:spPr>
          <a:xfrm>
            <a:off x="8805621" y="4772723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/>
          <p:nvPr/>
        </p:nvSpPr>
        <p:spPr>
          <a:xfrm>
            <a:off x="5407274" y="722775"/>
            <a:ext cx="3374700" cy="3488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7"/>
          <p:cNvSpPr/>
          <p:nvPr/>
        </p:nvSpPr>
        <p:spPr>
          <a:xfrm>
            <a:off x="1285225" y="827875"/>
            <a:ext cx="3635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7"/>
          <p:cNvSpPr txBox="1">
            <a:spLocks noGrp="1"/>
          </p:cNvSpPr>
          <p:nvPr>
            <p:ph type="body" idx="1"/>
          </p:nvPr>
        </p:nvSpPr>
        <p:spPr>
          <a:xfrm>
            <a:off x="1285225" y="1494263"/>
            <a:ext cx="3635400" cy="3086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</a:rPr>
              <a:t>IBM® Cloud Object Storage stores encrypted and dispersed data across multiple geographic locations, and accessed over popular protocols like HTTPS using a modern RESTful API.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89" name="Google Shape;28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763" y="848450"/>
            <a:ext cx="1749851" cy="3446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2" name="Google Shape;292;p37"/>
          <p:cNvGrpSpPr/>
          <p:nvPr/>
        </p:nvGrpSpPr>
        <p:grpSpPr>
          <a:xfrm>
            <a:off x="981163" y="1070175"/>
            <a:ext cx="304200" cy="3364050"/>
            <a:chOff x="5816800" y="2602275"/>
            <a:chExt cx="304200" cy="3364050"/>
          </a:xfrm>
        </p:grpSpPr>
        <p:sp>
          <p:nvSpPr>
            <p:cNvPr id="293" name="Google Shape;293;p37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4" name="Google Shape;294;p37"/>
            <p:cNvCxnSpPr>
              <a:stCxn id="293" idx="2"/>
              <a:endCxn id="286" idx="1"/>
            </p:cNvCxnSpPr>
            <p:nvPr/>
          </p:nvCxnSpPr>
          <p:spPr>
            <a:xfrm rot="10800000" flipH="1">
              <a:off x="5816800" y="2602275"/>
              <a:ext cx="304200" cy="3329100"/>
            </a:xfrm>
            <a:prstGeom prst="bentConnector3">
              <a:avLst>
                <a:gd name="adj1" fmla="val -78279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5" name="Google Shape;295;p37"/>
          <p:cNvSpPr txBox="1">
            <a:spLocks noGrp="1"/>
          </p:cNvSpPr>
          <p:nvPr>
            <p:ph type="title"/>
          </p:nvPr>
        </p:nvSpPr>
        <p:spPr>
          <a:xfrm>
            <a:off x="1481425" y="758175"/>
            <a:ext cx="324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2. Storage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9E7A8D-7EAA-36E7-E452-1388BA38D83B}"/>
              </a:ext>
            </a:extLst>
          </p:cNvPr>
          <p:cNvSpPr txBox="1"/>
          <p:nvPr/>
        </p:nvSpPr>
        <p:spPr>
          <a:xfrm>
            <a:off x="8805621" y="4772723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9"/>
          <p:cNvSpPr/>
          <p:nvPr/>
        </p:nvSpPr>
        <p:spPr>
          <a:xfrm>
            <a:off x="401450" y="629650"/>
            <a:ext cx="4324800" cy="3884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9"/>
          <p:cNvSpPr/>
          <p:nvPr/>
        </p:nvSpPr>
        <p:spPr>
          <a:xfrm>
            <a:off x="4345250" y="827875"/>
            <a:ext cx="3635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9"/>
          <p:cNvSpPr txBox="1">
            <a:spLocks noGrp="1"/>
          </p:cNvSpPr>
          <p:nvPr>
            <p:ph type="body" idx="1"/>
          </p:nvPr>
        </p:nvSpPr>
        <p:spPr>
          <a:xfrm>
            <a:off x="4345250" y="1510900"/>
            <a:ext cx="3635400" cy="30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- Collect audit events to monitor activity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- Archive events for long-term storage so that recover quickly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- Collect and process events to identify anomalies or abnormal events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/>
              <a:t>- Alerts are defined to notify promptly of problems, anomalies, and abnormal situations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b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/>
          </a:p>
        </p:txBody>
      </p:sp>
      <p:grpSp>
        <p:nvGrpSpPr>
          <p:cNvPr id="346" name="Google Shape;346;p39"/>
          <p:cNvGrpSpPr/>
          <p:nvPr/>
        </p:nvGrpSpPr>
        <p:grpSpPr>
          <a:xfrm flipH="1">
            <a:off x="7980698" y="1070175"/>
            <a:ext cx="377100" cy="3364050"/>
            <a:chOff x="5816800" y="2602275"/>
            <a:chExt cx="377100" cy="3364050"/>
          </a:xfrm>
        </p:grpSpPr>
        <p:sp>
          <p:nvSpPr>
            <p:cNvPr id="347" name="Google Shape;347;p39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8" name="Google Shape;348;p39"/>
            <p:cNvCxnSpPr>
              <a:stCxn id="347" idx="2"/>
              <a:endCxn id="341" idx="3"/>
            </p:cNvCxnSpPr>
            <p:nvPr/>
          </p:nvCxnSpPr>
          <p:spPr>
            <a:xfrm rot="10800000" flipH="1">
              <a:off x="5816800" y="2602275"/>
              <a:ext cx="377100" cy="3329100"/>
            </a:xfrm>
            <a:prstGeom prst="bentConnector3">
              <a:avLst>
                <a:gd name="adj1" fmla="val -6314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1" name="Google Shape;351;p39"/>
          <p:cNvSpPr txBox="1">
            <a:spLocks noGrp="1"/>
          </p:cNvSpPr>
          <p:nvPr>
            <p:ph type="title"/>
          </p:nvPr>
        </p:nvSpPr>
        <p:spPr>
          <a:xfrm>
            <a:off x="4541450" y="758175"/>
            <a:ext cx="324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3. </a:t>
            </a:r>
            <a:r>
              <a:rPr lang="en-US" sz="1400">
                <a:solidFill>
                  <a:schemeClr val="dk1"/>
                </a:solidFill>
              </a:rPr>
              <a:t>Maintenance, Monitoring and Analysis of Audit Logs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925BCB7-DC52-6DA1-4438-098C98DF1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02" y="1044525"/>
            <a:ext cx="2883984" cy="288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8F08D3-8AA9-3752-79B9-C5105AC8151A}"/>
              </a:ext>
            </a:extLst>
          </p:cNvPr>
          <p:cNvSpPr txBox="1"/>
          <p:nvPr/>
        </p:nvSpPr>
        <p:spPr>
          <a:xfrm>
            <a:off x="8805621" y="4772723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23026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9"/>
          <p:cNvSpPr/>
          <p:nvPr/>
        </p:nvSpPr>
        <p:spPr>
          <a:xfrm>
            <a:off x="401450" y="629650"/>
            <a:ext cx="4324800" cy="3884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9"/>
          <p:cNvSpPr/>
          <p:nvPr/>
        </p:nvSpPr>
        <p:spPr>
          <a:xfrm>
            <a:off x="4345250" y="827875"/>
            <a:ext cx="3635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9"/>
          <p:cNvSpPr txBox="1">
            <a:spLocks noGrp="1"/>
          </p:cNvSpPr>
          <p:nvPr>
            <p:ph type="body" idx="1"/>
          </p:nvPr>
        </p:nvSpPr>
        <p:spPr>
          <a:xfrm>
            <a:off x="4345250" y="1510900"/>
            <a:ext cx="3635400" cy="30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- Monitor the account owner's access to the IBM Cloud account is done from authorized locations that are restricted by IP addresses.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- Ensure Activity Tracker data is encrypted at rest.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- Check whether Activity Tracker trails are integrated with </a:t>
            </a:r>
            <a:r>
              <a:rPr lang="en-US" b="1" err="1"/>
              <a:t>LogDNA</a:t>
            </a:r>
            <a:r>
              <a:rPr lang="en-US" b="1"/>
              <a:t> Logs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/>
          </a:p>
        </p:txBody>
      </p:sp>
      <p:grpSp>
        <p:nvGrpSpPr>
          <p:cNvPr id="346" name="Google Shape;346;p39"/>
          <p:cNvGrpSpPr/>
          <p:nvPr/>
        </p:nvGrpSpPr>
        <p:grpSpPr>
          <a:xfrm flipH="1">
            <a:off x="7980698" y="1070175"/>
            <a:ext cx="377100" cy="3364050"/>
            <a:chOff x="5816800" y="2602275"/>
            <a:chExt cx="377100" cy="3364050"/>
          </a:xfrm>
        </p:grpSpPr>
        <p:sp>
          <p:nvSpPr>
            <p:cNvPr id="347" name="Google Shape;347;p39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8" name="Google Shape;348;p39"/>
            <p:cNvCxnSpPr>
              <a:stCxn id="347" idx="2"/>
              <a:endCxn id="341" idx="3"/>
            </p:cNvCxnSpPr>
            <p:nvPr/>
          </p:nvCxnSpPr>
          <p:spPr>
            <a:xfrm rot="10800000" flipH="1">
              <a:off x="5816800" y="2602275"/>
              <a:ext cx="377100" cy="3329100"/>
            </a:xfrm>
            <a:prstGeom prst="bentConnector3">
              <a:avLst>
                <a:gd name="adj1" fmla="val -6314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1" name="Google Shape;351;p39"/>
          <p:cNvSpPr txBox="1">
            <a:spLocks noGrp="1"/>
          </p:cNvSpPr>
          <p:nvPr>
            <p:ph type="title"/>
          </p:nvPr>
        </p:nvSpPr>
        <p:spPr>
          <a:xfrm>
            <a:off x="4541450" y="758175"/>
            <a:ext cx="324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3. </a:t>
            </a:r>
            <a:r>
              <a:rPr lang="en-US" sz="1400">
                <a:solidFill>
                  <a:schemeClr val="dk1"/>
                </a:solidFill>
              </a:rPr>
              <a:t>Maintenance, Monitoring and Analysis of Audit Logs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AA4CC35-B06F-1BAF-5F65-809DF1D10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02" y="1044525"/>
            <a:ext cx="2883984" cy="288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C5E0A9-6958-5009-42FE-85257261BCE9}"/>
              </a:ext>
            </a:extLst>
          </p:cNvPr>
          <p:cNvSpPr txBox="1"/>
          <p:nvPr/>
        </p:nvSpPr>
        <p:spPr>
          <a:xfrm>
            <a:off x="8805621" y="4772723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54290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/>
          <p:nvPr/>
        </p:nvSpPr>
        <p:spPr>
          <a:xfrm>
            <a:off x="5407274" y="722775"/>
            <a:ext cx="3374700" cy="3488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7"/>
          <p:cNvSpPr/>
          <p:nvPr/>
        </p:nvSpPr>
        <p:spPr>
          <a:xfrm>
            <a:off x="1285225" y="827875"/>
            <a:ext cx="3635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7"/>
          <p:cNvSpPr txBox="1">
            <a:spLocks noGrp="1"/>
          </p:cNvSpPr>
          <p:nvPr>
            <p:ph type="body" idx="1"/>
          </p:nvPr>
        </p:nvSpPr>
        <p:spPr>
          <a:xfrm>
            <a:off x="1285225" y="1494263"/>
            <a:ext cx="3635400" cy="3086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</a:rPr>
              <a:t>- Manage customer root keys that are used to protect customer data stored in data and storage services in IBM Cloud with BYOK.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</a:rPr>
              <a:t>- Customer must restore a backup with a new encryption key or create a net new database instance with Bring Your Own Key enabled.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</a:rPr>
              <a:t>- Only encrypted communication to the database is accepted.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</a:rPr>
              <a:t>- Database is encrypted at-rest by default and no user action is needed.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</a:rPr>
              <a:t>- Customers that are required to do should IP Whitelist the database before enabling "Public" endpoints.</a:t>
            </a:r>
          </a:p>
        </p:txBody>
      </p:sp>
      <p:grpSp>
        <p:nvGrpSpPr>
          <p:cNvPr id="292" name="Google Shape;292;p37"/>
          <p:cNvGrpSpPr/>
          <p:nvPr/>
        </p:nvGrpSpPr>
        <p:grpSpPr>
          <a:xfrm>
            <a:off x="981163" y="1070175"/>
            <a:ext cx="304200" cy="3364050"/>
            <a:chOff x="5816800" y="2602275"/>
            <a:chExt cx="304200" cy="3364050"/>
          </a:xfrm>
        </p:grpSpPr>
        <p:sp>
          <p:nvSpPr>
            <p:cNvPr id="293" name="Google Shape;293;p37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4" name="Google Shape;294;p37"/>
            <p:cNvCxnSpPr>
              <a:stCxn id="293" idx="2"/>
              <a:endCxn id="286" idx="1"/>
            </p:cNvCxnSpPr>
            <p:nvPr/>
          </p:nvCxnSpPr>
          <p:spPr>
            <a:xfrm rot="10800000" flipH="1">
              <a:off x="5816800" y="2602275"/>
              <a:ext cx="304200" cy="3329100"/>
            </a:xfrm>
            <a:prstGeom prst="bentConnector3">
              <a:avLst>
                <a:gd name="adj1" fmla="val -78279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5" name="Google Shape;295;p37"/>
          <p:cNvSpPr txBox="1">
            <a:spLocks noGrp="1"/>
          </p:cNvSpPr>
          <p:nvPr>
            <p:ph type="title"/>
          </p:nvPr>
        </p:nvSpPr>
        <p:spPr>
          <a:xfrm>
            <a:off x="1481425" y="758175"/>
            <a:ext cx="324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4. IBM Cloud Databases Family</a:t>
            </a:r>
            <a:br>
              <a:rPr lang="en-US" sz="1600">
                <a:solidFill>
                  <a:schemeClr val="dk1"/>
                </a:solidFill>
              </a:rPr>
            </a:br>
            <a:r>
              <a:rPr lang="en-US" sz="1600">
                <a:solidFill>
                  <a:schemeClr val="dk1"/>
                </a:solidFill>
              </a:rPr>
              <a:t>5. </a:t>
            </a:r>
            <a:r>
              <a:rPr lang="en-US" sz="1600" err="1">
                <a:solidFill>
                  <a:schemeClr val="dk1"/>
                </a:solidFill>
              </a:rPr>
              <a:t>Cloudant</a:t>
            </a:r>
            <a:endParaRPr lang="en-US" sz="1600">
              <a:solidFill>
                <a:schemeClr val="dk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CADF665-4B26-6BAC-6F12-B46E8034D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172" y="1449193"/>
            <a:ext cx="2870062" cy="287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7AB464-EFEE-6247-284D-3DADE81A0824}"/>
              </a:ext>
            </a:extLst>
          </p:cNvPr>
          <p:cNvSpPr txBox="1"/>
          <p:nvPr/>
        </p:nvSpPr>
        <p:spPr>
          <a:xfrm>
            <a:off x="8805621" y="4772723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23563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9"/>
          <p:cNvSpPr/>
          <p:nvPr/>
        </p:nvSpPr>
        <p:spPr>
          <a:xfrm>
            <a:off x="401450" y="629650"/>
            <a:ext cx="4324800" cy="3884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9"/>
          <p:cNvSpPr/>
          <p:nvPr/>
        </p:nvSpPr>
        <p:spPr>
          <a:xfrm>
            <a:off x="4345250" y="827875"/>
            <a:ext cx="3635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9"/>
          <p:cNvSpPr txBox="1">
            <a:spLocks noGrp="1"/>
          </p:cNvSpPr>
          <p:nvPr>
            <p:ph type="body" idx="1"/>
          </p:nvPr>
        </p:nvSpPr>
        <p:spPr>
          <a:xfrm>
            <a:off x="4345250" y="1510900"/>
            <a:ext cx="3439175" cy="30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/>
              <a:t>- In this section, IBM Cloud offers a range of security settings for services like TLS, WAF, VPC.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/>
              <a:t>- These modifications focus on the security of IBM Cloud Internet Service, such as: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/>
              <a:t>   + Increase TLS version to TLS 1.2 or higher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/>
              <a:t>   + WebApp Firewall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/>
              <a:t>   + DDOS Protection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/>
              <a:t>   + Access Control List limit access to services on port 22 and 3389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/>
              <a:t>- Its benefit is help increase the overall security for apps, webapps deployed on IBM Cloud like preventing DDOS, avoiding common attacks on </a:t>
            </a:r>
            <a:r>
              <a:rPr lang="en-US" sz="1300" b="1" err="1"/>
              <a:t>WebApps</a:t>
            </a:r>
            <a:r>
              <a:rPr lang="en-US" sz="1300" b="1"/>
              <a:t>, encrypting data from client to server, restrict network traffic policy</a:t>
            </a:r>
          </a:p>
        </p:txBody>
      </p:sp>
      <p:grpSp>
        <p:nvGrpSpPr>
          <p:cNvPr id="346" name="Google Shape;346;p39"/>
          <p:cNvGrpSpPr/>
          <p:nvPr/>
        </p:nvGrpSpPr>
        <p:grpSpPr>
          <a:xfrm flipH="1">
            <a:off x="7980698" y="1070175"/>
            <a:ext cx="377100" cy="3364050"/>
            <a:chOff x="5816800" y="2602275"/>
            <a:chExt cx="377100" cy="3364050"/>
          </a:xfrm>
        </p:grpSpPr>
        <p:sp>
          <p:nvSpPr>
            <p:cNvPr id="347" name="Google Shape;347;p39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8" name="Google Shape;348;p39"/>
            <p:cNvCxnSpPr>
              <a:stCxn id="347" idx="2"/>
              <a:endCxn id="341" idx="3"/>
            </p:cNvCxnSpPr>
            <p:nvPr/>
          </p:nvCxnSpPr>
          <p:spPr>
            <a:xfrm rot="10800000" flipH="1">
              <a:off x="5816800" y="2602275"/>
              <a:ext cx="377100" cy="3329100"/>
            </a:xfrm>
            <a:prstGeom prst="bentConnector3">
              <a:avLst>
                <a:gd name="adj1" fmla="val -6314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1" name="Google Shape;351;p39"/>
          <p:cNvSpPr txBox="1">
            <a:spLocks noGrp="1"/>
          </p:cNvSpPr>
          <p:nvPr>
            <p:ph type="title"/>
          </p:nvPr>
        </p:nvSpPr>
        <p:spPr>
          <a:xfrm>
            <a:off x="4541450" y="758175"/>
            <a:ext cx="324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6. Networking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77027A5-650A-B66C-D5D5-D98DA5DD7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15" y="1070175"/>
            <a:ext cx="2854248" cy="285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F0EB95-9D67-762F-0525-2EEE71468C13}"/>
              </a:ext>
            </a:extLst>
          </p:cNvPr>
          <p:cNvSpPr txBox="1"/>
          <p:nvPr/>
        </p:nvSpPr>
        <p:spPr>
          <a:xfrm>
            <a:off x="8805621" y="4772723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03369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/>
          <p:nvPr/>
        </p:nvSpPr>
        <p:spPr>
          <a:xfrm>
            <a:off x="5407274" y="722775"/>
            <a:ext cx="3374700" cy="3488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7"/>
          <p:cNvSpPr/>
          <p:nvPr/>
        </p:nvSpPr>
        <p:spPr>
          <a:xfrm>
            <a:off x="1285225" y="827875"/>
            <a:ext cx="3635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7"/>
          <p:cNvSpPr txBox="1">
            <a:spLocks noGrp="1"/>
          </p:cNvSpPr>
          <p:nvPr>
            <p:ph type="body" idx="1"/>
          </p:nvPr>
        </p:nvSpPr>
        <p:spPr>
          <a:xfrm>
            <a:off x="1285224" y="1494263"/>
            <a:ext cx="7271477" cy="3086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- </a:t>
            </a:r>
            <a:r>
              <a:rPr lang="en-US" sz="1200" b="1">
                <a:solidFill>
                  <a:schemeClr val="lt1"/>
                </a:solidFill>
              </a:rPr>
              <a:t>Deploy highly available containerized apps in Kubernetes clusters and use the powerful tools of IBM Cloud™ Kubernetes Service to automate, isolate, secure, manage, and monitor your workloads across zones or regions.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</a:rPr>
              <a:t>- This section mostly about using Key Management Service (KMS) for encrypting </a:t>
            </a:r>
            <a:r>
              <a:rPr lang="en-US" sz="1200" b="1" err="1">
                <a:solidFill>
                  <a:schemeClr val="lt1"/>
                </a:solidFill>
              </a:rPr>
              <a:t>Kubernets</a:t>
            </a:r>
            <a:r>
              <a:rPr lang="en-US" sz="1200" b="1">
                <a:solidFill>
                  <a:schemeClr val="lt1"/>
                </a:solidFill>
              </a:rPr>
              <a:t> secrets and ways to increase IBM Cloud™ Kubernetes service security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</a:rPr>
              <a:t>- The options are: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</a:rPr>
              <a:t>   + BYOK allows users to create, use, rotate and delete their own key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   </a:t>
            </a:r>
            <a:r>
              <a:rPr lang="en-US" sz="1200" b="1">
                <a:solidFill>
                  <a:schemeClr val="lt1"/>
                </a:solidFill>
              </a:rPr>
              <a:t>+ KYOK allows users to take the ownership of the cloud HSM to fully manage your encryption keys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  </a:t>
            </a:r>
            <a:r>
              <a:rPr lang="en-US" sz="1200" b="1">
                <a:solidFill>
                  <a:schemeClr val="lt1"/>
                </a:solidFill>
              </a:rPr>
              <a:t>+ Ensure TLS 1.2 or higher for all inbound traffic to IBM Cloud Kubernetes Service Ingress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  </a:t>
            </a:r>
            <a:r>
              <a:rPr lang="en-US" sz="1200" b="1">
                <a:solidFill>
                  <a:schemeClr val="lt1"/>
                </a:solidFill>
              </a:rPr>
              <a:t>+ Ensure Ingress accesses are from private endpoint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  </a:t>
            </a:r>
            <a:r>
              <a:rPr lang="en-US" sz="1200" b="1">
                <a:solidFill>
                  <a:schemeClr val="lt1"/>
                </a:solidFill>
              </a:rPr>
              <a:t>+ Ensure monitoring and logging services are enabled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</a:rPr>
              <a:t>- Besides, this section also mentions about container registry.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</a:rPr>
              <a:t>- IBM Cloud™ Container Registry to store and access private container images in a highly available and scalable architecture.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</a:rPr>
              <a:t>- IBM Cloud Container Registry provides a multi-tenant, highly available, scalable, and encrypted private image registry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</a:rPr>
              <a:t>- Option for security is block deployment of vulnerable images to </a:t>
            </a:r>
            <a:r>
              <a:rPr lang="en-US" sz="1200" b="1" err="1">
                <a:solidFill>
                  <a:schemeClr val="lt1"/>
                </a:solidFill>
              </a:rPr>
              <a:t>Kubernet</a:t>
            </a:r>
            <a:r>
              <a:rPr lang="en-US" sz="1200" b="1">
                <a:solidFill>
                  <a:schemeClr val="lt1"/>
                </a:solidFill>
              </a:rPr>
              <a:t> Clusters</a:t>
            </a:r>
          </a:p>
        </p:txBody>
      </p:sp>
      <p:grpSp>
        <p:nvGrpSpPr>
          <p:cNvPr id="292" name="Google Shape;292;p37"/>
          <p:cNvGrpSpPr/>
          <p:nvPr/>
        </p:nvGrpSpPr>
        <p:grpSpPr>
          <a:xfrm>
            <a:off x="981163" y="1070175"/>
            <a:ext cx="304200" cy="3364050"/>
            <a:chOff x="5816800" y="2602275"/>
            <a:chExt cx="304200" cy="3364050"/>
          </a:xfrm>
        </p:grpSpPr>
        <p:sp>
          <p:nvSpPr>
            <p:cNvPr id="293" name="Google Shape;293;p37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4" name="Google Shape;294;p37"/>
            <p:cNvCxnSpPr>
              <a:stCxn id="293" idx="2"/>
              <a:endCxn id="286" idx="1"/>
            </p:cNvCxnSpPr>
            <p:nvPr/>
          </p:nvCxnSpPr>
          <p:spPr>
            <a:xfrm rot="10800000" flipH="1">
              <a:off x="5816800" y="2602275"/>
              <a:ext cx="304200" cy="3329100"/>
            </a:xfrm>
            <a:prstGeom prst="bentConnector3">
              <a:avLst>
                <a:gd name="adj1" fmla="val -78279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5" name="Google Shape;295;p37"/>
          <p:cNvSpPr txBox="1">
            <a:spLocks noGrp="1"/>
          </p:cNvSpPr>
          <p:nvPr>
            <p:ph type="title"/>
          </p:nvPr>
        </p:nvSpPr>
        <p:spPr>
          <a:xfrm>
            <a:off x="1481425" y="758175"/>
            <a:ext cx="324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7. Containers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8C61AC-9040-389E-0951-A1D7FC5A6FE8}"/>
              </a:ext>
            </a:extLst>
          </p:cNvPr>
          <p:cNvSpPr txBox="1"/>
          <p:nvPr/>
        </p:nvSpPr>
        <p:spPr>
          <a:xfrm>
            <a:off x="8805621" y="4772723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868203432"/>
      </p:ext>
    </p:extLst>
  </p:cSld>
  <p:clrMapOvr>
    <a:masterClrMapping/>
  </p:clrMapOvr>
</p:sld>
</file>

<file path=ppt/theme/theme1.xml><?xml version="1.0" encoding="utf-8"?>
<a:theme xmlns:a="http://schemas.openxmlformats.org/drawingml/2006/main" name="Cloud Engineer CV by Slidesgo">
  <a:themeElements>
    <a:clrScheme name="Simple Light">
      <a:dk1>
        <a:srgbClr val="00000D"/>
      </a:dk1>
      <a:lt1>
        <a:srgbClr val="FFFFFF"/>
      </a:lt1>
      <a:dk2>
        <a:srgbClr val="6EEDDA"/>
      </a:dk2>
      <a:lt2>
        <a:srgbClr val="4098FD"/>
      </a:lt2>
      <a:accent1>
        <a:srgbClr val="584EFD"/>
      </a:accent1>
      <a:accent2>
        <a:srgbClr val="251AC0"/>
      </a:accent2>
      <a:accent3>
        <a:srgbClr val="2A118E"/>
      </a:accent3>
      <a:accent4>
        <a:srgbClr val="150248"/>
      </a:accent4>
      <a:accent5>
        <a:srgbClr val="6EEDDA"/>
      </a:accent5>
      <a:accent6>
        <a:srgbClr val="4098FD"/>
      </a:accent6>
      <a:hlink>
        <a:srgbClr val="6EEDD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939</Words>
  <Application>Microsoft Office PowerPoint</Application>
  <PresentationFormat>On-screen Show (16:9)</PresentationFormat>
  <Paragraphs>93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Roboto Condensed Light</vt:lpstr>
      <vt:lpstr>Arial</vt:lpstr>
      <vt:lpstr>Catamaran</vt:lpstr>
      <vt:lpstr>Fugaz One</vt:lpstr>
      <vt:lpstr>Cascadia Code</vt:lpstr>
      <vt:lpstr>Cloud Engineer CV by Slidesgo</vt:lpstr>
      <vt:lpstr>CIS IBM Cloud Foundations Benchmark</vt:lpstr>
      <vt:lpstr>TABLE OF CONTENTS</vt:lpstr>
      <vt:lpstr>1. IAM</vt:lpstr>
      <vt:lpstr>2. Storage</vt:lpstr>
      <vt:lpstr>3. Maintenance, Monitoring and Analysis of Audit Logs</vt:lpstr>
      <vt:lpstr>3. Maintenance, Monitoring and Analysis of Audit Logs</vt:lpstr>
      <vt:lpstr>4. IBM Cloud Databases Family 5. Cloudant</vt:lpstr>
      <vt:lpstr>6. Networking</vt:lpstr>
      <vt:lpstr>7. Containers</vt:lpstr>
      <vt:lpstr>8. Key Management</vt:lpstr>
      <vt:lpstr>9. Security and Compliance</vt:lpstr>
      <vt:lpstr>10. IBM Cloud Certificate Manager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IBM Cloud Foundations Benchmark</dc:title>
  <cp:lastModifiedBy>Trần Nguyễn Minh Triết</cp:lastModifiedBy>
  <cp:revision>2</cp:revision>
  <dcterms:modified xsi:type="dcterms:W3CDTF">2023-08-06T16:37:31Z</dcterms:modified>
</cp:coreProperties>
</file>