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8" r:id="rId1"/>
  </p:sldMasterIdLst>
  <p:notesMasterIdLst>
    <p:notesMasterId r:id="rId66"/>
  </p:notesMasterIdLst>
  <p:sldIdLst>
    <p:sldId id="256" r:id="rId2"/>
    <p:sldId id="263" r:id="rId3"/>
    <p:sldId id="351" r:id="rId4"/>
    <p:sldId id="361" r:id="rId5"/>
    <p:sldId id="362" r:id="rId6"/>
    <p:sldId id="363" r:id="rId7"/>
    <p:sldId id="364" r:id="rId8"/>
    <p:sldId id="365" r:id="rId9"/>
    <p:sldId id="366" r:id="rId10"/>
    <p:sldId id="367" r:id="rId11"/>
    <p:sldId id="358" r:id="rId12"/>
    <p:sldId id="371" r:id="rId13"/>
    <p:sldId id="372" r:id="rId14"/>
    <p:sldId id="373" r:id="rId15"/>
    <p:sldId id="376" r:id="rId16"/>
    <p:sldId id="386" r:id="rId17"/>
    <p:sldId id="385" r:id="rId18"/>
    <p:sldId id="394" r:id="rId19"/>
    <p:sldId id="398" r:id="rId20"/>
    <p:sldId id="402" r:id="rId21"/>
    <p:sldId id="404" r:id="rId22"/>
    <p:sldId id="405" r:id="rId23"/>
    <p:sldId id="406" r:id="rId24"/>
    <p:sldId id="408" r:id="rId25"/>
    <p:sldId id="350" r:id="rId26"/>
    <p:sldId id="360" r:id="rId27"/>
    <p:sldId id="352" r:id="rId28"/>
    <p:sldId id="353" r:id="rId29"/>
    <p:sldId id="354" r:id="rId30"/>
    <p:sldId id="355" r:id="rId31"/>
    <p:sldId id="356" r:id="rId32"/>
    <p:sldId id="368" r:id="rId33"/>
    <p:sldId id="369" r:id="rId34"/>
    <p:sldId id="370" r:id="rId35"/>
    <p:sldId id="409" r:id="rId36"/>
    <p:sldId id="377" r:id="rId37"/>
    <p:sldId id="378" r:id="rId38"/>
    <p:sldId id="379" r:id="rId39"/>
    <p:sldId id="380" r:id="rId40"/>
    <p:sldId id="397" r:id="rId41"/>
    <p:sldId id="400" r:id="rId42"/>
    <p:sldId id="401" r:id="rId43"/>
    <p:sldId id="403" r:id="rId44"/>
    <p:sldId id="382" r:id="rId45"/>
    <p:sldId id="393" r:id="rId46"/>
    <p:sldId id="395" r:id="rId47"/>
    <p:sldId id="381" r:id="rId48"/>
    <p:sldId id="391" r:id="rId49"/>
    <p:sldId id="384" r:id="rId50"/>
    <p:sldId id="389" r:id="rId51"/>
    <p:sldId id="390" r:id="rId52"/>
    <p:sldId id="383" r:id="rId53"/>
    <p:sldId id="374" r:id="rId54"/>
    <p:sldId id="375" r:id="rId55"/>
    <p:sldId id="387" r:id="rId56"/>
    <p:sldId id="388" r:id="rId57"/>
    <p:sldId id="396" r:id="rId58"/>
    <p:sldId id="399" r:id="rId59"/>
    <p:sldId id="407" r:id="rId60"/>
    <p:sldId id="410" r:id="rId61"/>
    <p:sldId id="411" r:id="rId62"/>
    <p:sldId id="412" r:id="rId63"/>
    <p:sldId id="413" r:id="rId64"/>
    <p:sldId id="264" r:id="rId65"/>
  </p:sldIdLst>
  <p:sldSz cx="9144000" cy="5143500" type="screen16x9"/>
  <p:notesSz cx="6858000" cy="9144000"/>
  <p:embeddedFontLst>
    <p:embeddedFont>
      <p:font typeface="Fira Sans Extra Condensed Medium" panose="020B0604020202020204" charset="0"/>
      <p:regular r:id="rId67"/>
      <p:bold r:id="rId68"/>
      <p:italic r:id="rId69"/>
      <p:boldItalic r:id="rId70"/>
    </p:embeddedFont>
    <p:embeddedFont>
      <p:font typeface="Livvic" pitchFamily="2" charset="0"/>
      <p:regular r:id="rId71"/>
      <p:bold r:id="rId72"/>
      <p:italic r:id="rId73"/>
      <p:boldItalic r:id="rId74"/>
    </p:embeddedFont>
    <p:embeddedFont>
      <p:font typeface="Roboto Condensed Light" panose="02000000000000000000" pitchFamily="2" charset="0"/>
      <p:regular r:id="rId75"/>
      <p:bold r:id="rId76"/>
      <p:italic r:id="rId77"/>
      <p:boldItalic r:id="rId78"/>
    </p:embeddedFont>
    <p:embeddedFont>
      <p:font typeface="Squada One" panose="020B0604020202020204" charset="0"/>
      <p:regular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BA444F6-95A0-43DB-98F7-A5DB37778DA6}">
          <p14:sldIdLst>
            <p14:sldId id="256"/>
            <p14:sldId id="263"/>
            <p14:sldId id="351"/>
            <p14:sldId id="361"/>
            <p14:sldId id="362"/>
            <p14:sldId id="363"/>
            <p14:sldId id="364"/>
            <p14:sldId id="365"/>
            <p14:sldId id="366"/>
            <p14:sldId id="367"/>
            <p14:sldId id="358"/>
            <p14:sldId id="371"/>
            <p14:sldId id="372"/>
            <p14:sldId id="373"/>
            <p14:sldId id="376"/>
            <p14:sldId id="386"/>
            <p14:sldId id="385"/>
            <p14:sldId id="394"/>
            <p14:sldId id="398"/>
            <p14:sldId id="402"/>
            <p14:sldId id="404"/>
            <p14:sldId id="405"/>
            <p14:sldId id="406"/>
            <p14:sldId id="408"/>
            <p14:sldId id="350"/>
            <p14:sldId id="360"/>
            <p14:sldId id="352"/>
            <p14:sldId id="353"/>
            <p14:sldId id="354"/>
            <p14:sldId id="355"/>
            <p14:sldId id="356"/>
            <p14:sldId id="368"/>
            <p14:sldId id="369"/>
            <p14:sldId id="370"/>
            <p14:sldId id="409"/>
            <p14:sldId id="377"/>
            <p14:sldId id="378"/>
            <p14:sldId id="379"/>
            <p14:sldId id="380"/>
            <p14:sldId id="397"/>
            <p14:sldId id="400"/>
            <p14:sldId id="401"/>
            <p14:sldId id="403"/>
            <p14:sldId id="382"/>
            <p14:sldId id="393"/>
            <p14:sldId id="395"/>
            <p14:sldId id="381"/>
            <p14:sldId id="391"/>
            <p14:sldId id="384"/>
            <p14:sldId id="389"/>
            <p14:sldId id="390"/>
            <p14:sldId id="383"/>
            <p14:sldId id="374"/>
            <p14:sldId id="375"/>
            <p14:sldId id="387"/>
            <p14:sldId id="388"/>
            <p14:sldId id="396"/>
            <p14:sldId id="399"/>
            <p14:sldId id="407"/>
            <p14:sldId id="410"/>
            <p14:sldId id="411"/>
            <p14:sldId id="412"/>
            <p14:sldId id="41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5DF56E-5354-4B3F-9B5F-4ED56602489A}">
  <a:tblStyle styleId="{C35DF56E-5354-4B3F-9B5F-4ED5660248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189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828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490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005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952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a39e48574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a39e48574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68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219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593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472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314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389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804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8"/>
          <p:cNvSpPr txBox="1">
            <a:spLocks noGrp="1"/>
          </p:cNvSpPr>
          <p:nvPr>
            <p:ph type="subTitle" idx="1"/>
          </p:nvPr>
        </p:nvSpPr>
        <p:spPr>
          <a:xfrm>
            <a:off x="5427750" y="1819787"/>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2" name="Google Shape;52;p8"/>
          <p:cNvSpPr txBox="1">
            <a:spLocks noGrp="1"/>
          </p:cNvSpPr>
          <p:nvPr>
            <p:ph type="ctrTitle"/>
          </p:nvPr>
        </p:nvSpPr>
        <p:spPr>
          <a:xfrm flipH="1">
            <a:off x="5427750" y="981587"/>
            <a:ext cx="2857500" cy="8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1">
  <p:cSld name="CUSTOM">
    <p:spTree>
      <p:nvGrpSpPr>
        <p:cNvPr id="1" name="Shape 124"/>
        <p:cNvGrpSpPr/>
        <p:nvPr/>
      </p:nvGrpSpPr>
      <p:grpSpPr>
        <a:xfrm>
          <a:off x="0" y="0"/>
          <a:ext cx="0" cy="0"/>
          <a:chOff x="0" y="0"/>
          <a:chExt cx="0" cy="0"/>
        </a:xfrm>
      </p:grpSpPr>
      <p:pic>
        <p:nvPicPr>
          <p:cNvPr id="125" name="Google Shape;125;p17"/>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6" name="Google Shape;126;p17"/>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pic>
        <p:nvPicPr>
          <p:cNvPr id="127" name="Google Shape;127;p17"/>
          <p:cNvPicPr preferRelativeResize="0"/>
          <p:nvPr/>
        </p:nvPicPr>
        <p:blipFill>
          <a:blip r:embed="rId2">
            <a:alphaModFix/>
          </a:blip>
          <a:stretch>
            <a:fillRect/>
          </a:stretch>
        </p:blipFill>
        <p:spPr>
          <a:xfrm flipH="1">
            <a:off x="5325110" y="-501568"/>
            <a:ext cx="3802725" cy="3431200"/>
          </a:xfrm>
          <a:prstGeom prst="rect">
            <a:avLst/>
          </a:prstGeom>
          <a:noFill/>
          <a:ln>
            <a:noFill/>
          </a:ln>
        </p:spPr>
      </p:pic>
      <p:pic>
        <p:nvPicPr>
          <p:cNvPr id="128" name="Google Shape;128;p17"/>
          <p:cNvPicPr preferRelativeResize="0"/>
          <p:nvPr/>
        </p:nvPicPr>
        <p:blipFill>
          <a:blip r:embed="rId2">
            <a:alphaModFix/>
          </a:blip>
          <a:stretch>
            <a:fillRect/>
          </a:stretch>
        </p:blipFill>
        <p:spPr>
          <a:xfrm rot="10800000">
            <a:off x="5341276" y="2213857"/>
            <a:ext cx="3802725" cy="3431200"/>
          </a:xfrm>
          <a:prstGeom prst="rect">
            <a:avLst/>
          </a:prstGeom>
          <a:noFill/>
          <a:ln>
            <a:noFill/>
          </a:ln>
        </p:spPr>
      </p:pic>
      <p:sp>
        <p:nvSpPr>
          <p:cNvPr id="129" name="Google Shape;129;p17"/>
          <p:cNvSpPr txBox="1">
            <a:spLocks noGrp="1"/>
          </p:cNvSpPr>
          <p:nvPr>
            <p:ph type="ctrTitle"/>
          </p:nvPr>
        </p:nvSpPr>
        <p:spPr>
          <a:xfrm>
            <a:off x="2422500" y="2348625"/>
            <a:ext cx="42990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0" name="Google Shape;130;p17"/>
          <p:cNvSpPr txBox="1">
            <a:spLocks noGrp="1"/>
          </p:cNvSpPr>
          <p:nvPr>
            <p:ph type="title" idx="2" hasCustomPrompt="1"/>
          </p:nvPr>
        </p:nvSpPr>
        <p:spPr>
          <a:xfrm>
            <a:off x="2422500" y="129600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1" name="Google Shape;131;p17"/>
          <p:cNvSpPr txBox="1">
            <a:spLocks noGrp="1"/>
          </p:cNvSpPr>
          <p:nvPr>
            <p:ph type="subTitle" idx="1"/>
          </p:nvPr>
        </p:nvSpPr>
        <p:spPr>
          <a:xfrm>
            <a:off x="2422500" y="289342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rot="10800000" flipH="1">
            <a:off x="-12" y="-9498"/>
            <a:ext cx="2300675" cy="2075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663" r:id="rId5"/>
    <p:sldLayoutId id="2147483696" r:id="rId6"/>
    <p:sldLayoutId id="2147483709" r:id="rId7"/>
    <p:sldLayoutId id="214748371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uit.edu.vn/pluginfile.php/361226/mod_folder/content/0/ISO-IEC_27017-2015.pdf?forcedownload=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96"/>
          <p:cNvSpPr txBox="1">
            <a:spLocks noGrp="1"/>
          </p:cNvSpPr>
          <p:nvPr>
            <p:ph type="title"/>
          </p:nvPr>
        </p:nvSpPr>
        <p:spPr>
          <a:xfrm>
            <a:off x="457200" y="1850638"/>
            <a:ext cx="8229600" cy="510900"/>
          </a:xfrm>
          <a:prstGeom prst="rect">
            <a:avLst/>
          </a:prstGeom>
        </p:spPr>
        <p:txBody>
          <a:bodyPr spcFirstLastPara="1" wrap="square" lIns="91425" tIns="91425" rIns="91425" bIns="91425" anchor="ctr" anchorCtr="0">
            <a:noAutofit/>
          </a:bodyPr>
          <a:lstStyle/>
          <a:p>
            <a:pPr lvl="0">
              <a:buClr>
                <a:schemeClr val="dk1"/>
              </a:buClr>
              <a:buSzPts val="1100"/>
            </a:pPr>
            <a:r>
              <a:rPr lang="en-US">
                <a:hlinkClick r:id="rId3"/>
              </a:rPr>
              <a:t>ISO-IEC 27017-2015</a:t>
            </a:r>
            <a:endParaRPr/>
          </a:p>
        </p:txBody>
      </p:sp>
      <p:sp>
        <p:nvSpPr>
          <p:cNvPr id="770" name="Google Shape;770;p96"/>
          <p:cNvSpPr txBox="1">
            <a:spLocks noGrp="1"/>
          </p:cNvSpPr>
          <p:nvPr>
            <p:ph type="subTitle" idx="1"/>
          </p:nvPr>
        </p:nvSpPr>
        <p:spPr>
          <a:xfrm>
            <a:off x="457200" y="3203676"/>
            <a:ext cx="8229600" cy="417900"/>
          </a:xfrm>
          <a:prstGeom prst="rect">
            <a:avLst/>
          </a:prstGeom>
        </p:spPr>
        <p:txBody>
          <a:bodyPr spcFirstLastPara="1" wrap="square" lIns="91425" tIns="91425" rIns="91425" bIns="91425" anchor="t" anchorCtr="0">
            <a:noAutofit/>
          </a:bodyPr>
          <a:lstStyle/>
          <a:p>
            <a:pPr marL="0" lvl="0" indent="0">
              <a:buClr>
                <a:schemeClr val="dk1"/>
              </a:buClr>
              <a:buSzPts val="1100"/>
            </a:pPr>
            <a:r>
              <a:rPr lang="en" sz="2000" b="1"/>
              <a:t>Nhóm 3 - </a:t>
            </a:r>
            <a:r>
              <a:rPr lang="en-US" sz="2000" b="1"/>
              <a:t>NT207.N11.ATCL</a:t>
            </a:r>
          </a:p>
          <a:p>
            <a:pPr marL="0" lvl="0" indent="0" algn="ctr" rtl="0">
              <a:spcBef>
                <a:spcPts val="0"/>
              </a:spcBef>
              <a:spcAft>
                <a:spcPts val="0"/>
              </a:spcAft>
              <a:buClr>
                <a:schemeClr val="dk1"/>
              </a:buClr>
              <a:buSzPts val="1100"/>
              <a:buFont typeface="Arial"/>
              <a:buNone/>
            </a:pPr>
            <a:r>
              <a:rPr lang="en-US" err="1"/>
              <a:t>Vũ</a:t>
            </a:r>
            <a:r>
              <a:rPr lang="en-US"/>
              <a:t> </a:t>
            </a:r>
            <a:r>
              <a:rPr lang="en-US" err="1"/>
              <a:t>Trung</a:t>
            </a:r>
            <a:r>
              <a:rPr lang="en-US"/>
              <a:t> </a:t>
            </a:r>
            <a:r>
              <a:rPr lang="en-US" err="1"/>
              <a:t>Kiên</a:t>
            </a:r>
            <a:r>
              <a:rPr lang="en-US"/>
              <a:t> – 19521722</a:t>
            </a:r>
          </a:p>
          <a:p>
            <a:pPr marL="0" lvl="0" indent="0" algn="ctr" rtl="0">
              <a:spcBef>
                <a:spcPts val="0"/>
              </a:spcBef>
              <a:spcAft>
                <a:spcPts val="0"/>
              </a:spcAft>
              <a:buClr>
                <a:schemeClr val="dk1"/>
              </a:buClr>
              <a:buSzPts val="1100"/>
              <a:buFont typeface="Arial"/>
              <a:buNone/>
            </a:pPr>
            <a:r>
              <a:rPr lang="en-US"/>
              <a:t>Võ Hoài Nam – 19521876</a:t>
            </a:r>
          </a:p>
          <a:p>
            <a:pPr marL="0" lvl="0" indent="0" algn="ctr" rtl="0">
              <a:spcBef>
                <a:spcPts val="0"/>
              </a:spcBef>
              <a:spcAft>
                <a:spcPts val="0"/>
              </a:spcAft>
              <a:buClr>
                <a:schemeClr val="dk1"/>
              </a:buClr>
              <a:buSzPts val="1100"/>
              <a:buFont typeface="Arial"/>
              <a:buNone/>
            </a:pPr>
            <a:r>
              <a:rPr lang="en-US" err="1"/>
              <a:t>Huỳnh</a:t>
            </a:r>
            <a:r>
              <a:rPr lang="en-US"/>
              <a:t> Lê </a:t>
            </a:r>
            <a:r>
              <a:rPr lang="en-US" err="1"/>
              <a:t>Hữu</a:t>
            </a:r>
            <a:r>
              <a:rPr lang="en-US"/>
              <a:t> </a:t>
            </a:r>
            <a:r>
              <a:rPr lang="en-US" err="1"/>
              <a:t>Phước</a:t>
            </a:r>
            <a:r>
              <a:rPr lang="en-US"/>
              <a:t> – 19522053</a:t>
            </a:r>
          </a:p>
          <a:p>
            <a:pPr marL="0" lvl="0" indent="0">
              <a:buClr>
                <a:schemeClr val="dk1"/>
              </a:buClr>
              <a:buSzPts val="1100"/>
            </a:pPr>
            <a:r>
              <a:rPr lang="en-US" err="1"/>
              <a:t>Trần</a:t>
            </a:r>
            <a:r>
              <a:rPr lang="en-US"/>
              <a:t> </a:t>
            </a:r>
            <a:r>
              <a:rPr lang="en-US" err="1"/>
              <a:t>Nguyễn</a:t>
            </a:r>
            <a:r>
              <a:rPr lang="en-US"/>
              <a:t> Minh </a:t>
            </a:r>
            <a:r>
              <a:rPr lang="en-US" err="1"/>
              <a:t>Triết</a:t>
            </a:r>
            <a:r>
              <a:rPr lang="en-US"/>
              <a:t> – 19522398</a:t>
            </a:r>
          </a:p>
          <a:p>
            <a:pPr marL="0" lvl="0" indent="0">
              <a:buClr>
                <a:schemeClr val="dk1"/>
              </a:buClr>
              <a:buSzPts val="1100"/>
            </a:pPr>
            <a:r>
              <a:rPr lang="en-US" err="1"/>
              <a:t>Bùi</a:t>
            </a:r>
            <a:r>
              <a:rPr lang="en-US"/>
              <a:t> </a:t>
            </a:r>
            <a:r>
              <a:rPr lang="en-US" err="1"/>
              <a:t>Đức</a:t>
            </a:r>
            <a:r>
              <a:rPr lang="en-US"/>
              <a:t> Anh - 19521190</a:t>
            </a:r>
            <a:endParaRPr/>
          </a:p>
        </p:txBody>
      </p:sp>
      <p:sp>
        <p:nvSpPr>
          <p:cNvPr id="2" name="TextBox 1">
            <a:extLst>
              <a:ext uri="{FF2B5EF4-FFF2-40B4-BE49-F238E27FC236}">
                <a16:creationId xmlns:a16="http://schemas.microsoft.com/office/drawing/2014/main" id="{AC3B01D6-B282-654C-3166-C6278CFC25FA}"/>
              </a:ext>
            </a:extLst>
          </p:cNvPr>
          <p:cNvSpPr txBox="1"/>
          <p:nvPr/>
        </p:nvSpPr>
        <p:spPr>
          <a:xfrm>
            <a:off x="2555262" y="327103"/>
            <a:ext cx="4033476" cy="584775"/>
          </a:xfrm>
          <a:prstGeom prst="rect">
            <a:avLst/>
          </a:prstGeom>
          <a:noFill/>
        </p:spPr>
        <p:txBody>
          <a:bodyPr wrap="none" rtlCol="0">
            <a:spAutoFit/>
          </a:bodyPr>
          <a:lstStyle/>
          <a:p>
            <a:r>
              <a:rPr lang="en-US" sz="3200" err="1">
                <a:solidFill>
                  <a:schemeClr val="bg1"/>
                </a:solidFill>
              </a:rPr>
              <a:t>Báo</a:t>
            </a:r>
            <a:r>
              <a:rPr lang="en-US" sz="3200">
                <a:solidFill>
                  <a:schemeClr val="bg1"/>
                </a:solidFill>
              </a:rPr>
              <a:t> </a:t>
            </a:r>
            <a:r>
              <a:rPr lang="en-US" sz="3200" err="1">
                <a:solidFill>
                  <a:schemeClr val="bg1"/>
                </a:solidFill>
              </a:rPr>
              <a:t>cáo</a:t>
            </a:r>
            <a:r>
              <a:rPr lang="en-US" sz="3200">
                <a:solidFill>
                  <a:schemeClr val="bg1"/>
                </a:solidFill>
              </a:rPr>
              <a:t> </a:t>
            </a:r>
            <a:r>
              <a:rPr lang="en-US" sz="3200" err="1">
                <a:solidFill>
                  <a:schemeClr val="bg1"/>
                </a:solidFill>
              </a:rPr>
              <a:t>chuyên</a:t>
            </a:r>
            <a:r>
              <a:rPr lang="en-US" sz="3200">
                <a:solidFill>
                  <a:schemeClr val="bg1"/>
                </a:solidFill>
              </a:rPr>
              <a:t> </a:t>
            </a:r>
            <a:r>
              <a:rPr lang="en-US" sz="3200" err="1">
                <a:solidFill>
                  <a:schemeClr val="bg1"/>
                </a:solidFill>
              </a:rPr>
              <a:t>đề</a:t>
            </a:r>
            <a:r>
              <a:rPr lang="en-US" sz="3200">
                <a:solidFill>
                  <a:schemeClr val="bg1"/>
                </a:solidFill>
              </a:rPr>
              <a:t>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9"/>
                                        </p:tgtEl>
                                        <p:attrNameLst>
                                          <p:attrName>style.visibility</p:attrName>
                                        </p:attrNameLst>
                                      </p:cBhvr>
                                      <p:to>
                                        <p:strVal val="visible"/>
                                      </p:to>
                                    </p:set>
                                    <p:animEffect transition="in" filter="fade">
                                      <p:cBhvr>
                                        <p:cTn id="7" dur="1000"/>
                                        <p:tgtEl>
                                          <p:spTgt spid="769"/>
                                        </p:tgtEl>
                                      </p:cBhvr>
                                    </p:animEffect>
                                  </p:childTnLst>
                                </p:cTn>
                              </p:par>
                              <p:par>
                                <p:cTn id="8" presetID="2" presetClass="entr" presetSubtype="4" fill="hold" nodeType="withEffect">
                                  <p:stCondLst>
                                    <p:cond delay="0"/>
                                  </p:stCondLst>
                                  <p:childTnLst>
                                    <p:set>
                                      <p:cBhvr>
                                        <p:cTn id="9" dur="1" fill="hold">
                                          <p:stCondLst>
                                            <p:cond delay="0"/>
                                          </p:stCondLst>
                                        </p:cTn>
                                        <p:tgtEl>
                                          <p:spTgt spid="770"/>
                                        </p:tgtEl>
                                        <p:attrNameLst>
                                          <p:attrName>style.visibility</p:attrName>
                                        </p:attrNameLst>
                                      </p:cBhvr>
                                      <p:to>
                                        <p:strVal val="visible"/>
                                      </p:to>
                                    </p:set>
                                    <p:anim calcmode="lin" valueType="num">
                                      <p:cBhvr additive="base">
                                        <p:cTn id="10" dur="1000"/>
                                        <p:tgtEl>
                                          <p:spTgt spid="7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1827EB1D-3DD3-65AE-FD76-495D82D90C5C}"/>
              </a:ext>
            </a:extLst>
          </p:cNvPr>
          <p:cNvGraphicFramePr>
            <a:graphicFrameLocks noGrp="1"/>
          </p:cNvGraphicFramePr>
          <p:nvPr>
            <p:extLst>
              <p:ext uri="{D42A27DB-BD31-4B8C-83A1-F6EECF244321}">
                <p14:modId xmlns:p14="http://schemas.microsoft.com/office/powerpoint/2010/main" val="3713181918"/>
              </p:ext>
            </p:extLst>
          </p:nvPr>
        </p:nvGraphicFramePr>
        <p:xfrm>
          <a:off x="1524000" y="1301379"/>
          <a:ext cx="6096000" cy="2656840"/>
        </p:xfrm>
        <a:graphic>
          <a:graphicData uri="http://schemas.openxmlformats.org/drawingml/2006/table">
            <a:tbl>
              <a:tblPr firstRow="1" bandRow="1">
                <a:tableStyleId>{69C7853C-536D-4A76-A0AE-DD22124D55A5}</a:tableStyleId>
              </a:tblPr>
              <a:tblGrid>
                <a:gridCol w="3048000">
                  <a:extLst>
                    <a:ext uri="{9D8B030D-6E8A-4147-A177-3AD203B41FA5}">
                      <a16:colId xmlns:a16="http://schemas.microsoft.com/office/drawing/2014/main" val="1652340479"/>
                    </a:ext>
                  </a:extLst>
                </a:gridCol>
                <a:gridCol w="3048000">
                  <a:extLst>
                    <a:ext uri="{9D8B030D-6E8A-4147-A177-3AD203B41FA5}">
                      <a16:colId xmlns:a16="http://schemas.microsoft.com/office/drawing/2014/main" val="3539331917"/>
                    </a:ext>
                  </a:extLst>
                </a:gridCol>
              </a:tblGrid>
              <a:tr h="370840">
                <a:tc>
                  <a:txBody>
                    <a:bodyPr/>
                    <a:lstStyle/>
                    <a:p>
                      <a:r>
                        <a:rPr lang="en-US" sz="1800"/>
                        <a:t>Cloud service customer</a:t>
                      </a:r>
                    </a:p>
                  </a:txBody>
                  <a:tcPr/>
                </a:tc>
                <a:tc>
                  <a:txBody>
                    <a:bodyPr/>
                    <a:lstStyle/>
                    <a:p>
                      <a:r>
                        <a:rPr lang="en-US" sz="1800"/>
                        <a:t>Cloud service provider</a:t>
                      </a:r>
                    </a:p>
                  </a:txBody>
                  <a:tcPr/>
                </a:tc>
                <a:extLst>
                  <a:ext uri="{0D108BD9-81ED-4DB2-BD59-A6C34878D82A}">
                    <a16:rowId xmlns:a16="http://schemas.microsoft.com/office/drawing/2014/main" val="2758889233"/>
                  </a:ext>
                </a:extLst>
              </a:tr>
              <a:tr h="370840">
                <a:tc>
                  <a:txBody>
                    <a:bodyPr/>
                    <a:lstStyle/>
                    <a:p>
                      <a:r>
                        <a:rPr lang="vi-VN" sz="1600"/>
                        <a:t>Nâng cao nhận thức, giáo dục và đào tạo về bảo mật thông tin về dịch vụ đám mây cần được cung cấp cho ban quản lý và các nhà quản lý giám sát, bao gồm cả những người của các đơn vị kinh doanh.</a:t>
                      </a:r>
                      <a:endParaRPr lang="en-US" sz="1600"/>
                    </a:p>
                  </a:txBody>
                  <a:tcPr/>
                </a:tc>
                <a:tc>
                  <a:txBody>
                    <a:bodyPr/>
                    <a:lstStyle/>
                    <a:p>
                      <a:r>
                        <a:rPr lang="vi-VN" sz="1600" dirty="0"/>
                        <a:t>Nhà cung cấp dịch vụ đám mây nên cung cấp nhận thức, giáo dục và đào tạo cho nhân viên, đồng thời yêu cầu các nhà thầu thực hiện tương tự, liên quan đến việc xử lý phù hợp dữ liệu khách hàng của dịch vụ đám mây và dữ liệu dẫn xuất từ dịch vụ đám mây.</a:t>
                      </a:r>
                    </a:p>
                  </a:txBody>
                  <a:tcPr/>
                </a:tc>
                <a:extLst>
                  <a:ext uri="{0D108BD9-81ED-4DB2-BD59-A6C34878D82A}">
                    <a16:rowId xmlns:a16="http://schemas.microsoft.com/office/drawing/2014/main" val="1769535313"/>
                  </a:ext>
                </a:extLst>
              </a:tr>
            </a:tbl>
          </a:graphicData>
        </a:graphic>
      </p:graphicFrame>
    </p:spTree>
    <p:extLst>
      <p:ext uri="{BB962C8B-B14F-4D97-AF65-F5344CB8AC3E}">
        <p14:creationId xmlns:p14="http://schemas.microsoft.com/office/powerpoint/2010/main" val="809725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7" name="Google Shape;837;p103"/>
          <p:cNvSpPr txBox="1">
            <a:spLocks noGrp="1"/>
          </p:cNvSpPr>
          <p:nvPr>
            <p:ph type="ctrTitle"/>
          </p:nvPr>
        </p:nvSpPr>
        <p:spPr>
          <a:xfrm>
            <a:off x="2422500" y="2348625"/>
            <a:ext cx="4299000" cy="664200"/>
          </a:xfrm>
          <a:prstGeom prst="rect">
            <a:avLst/>
          </a:prstGeom>
        </p:spPr>
        <p:txBody>
          <a:bodyPr spcFirstLastPara="1" wrap="square" lIns="91425" tIns="91425" rIns="91425" bIns="91425" anchor="t" anchorCtr="0">
            <a:noAutofit/>
          </a:bodyPr>
          <a:lstStyle/>
          <a:p>
            <a:pPr lvl="0">
              <a:buClr>
                <a:schemeClr val="dk1"/>
              </a:buClr>
              <a:buSzPts val="1100"/>
            </a:pPr>
            <a:r>
              <a:rPr lang="en-US" dirty="0"/>
              <a:t>Asset management</a:t>
            </a:r>
          </a:p>
        </p:txBody>
      </p:sp>
      <p:sp>
        <p:nvSpPr>
          <p:cNvPr id="838" name="Google Shape;838;p103"/>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04</a:t>
            </a:r>
            <a:endParaRPr dirty="0"/>
          </a:p>
        </p:txBody>
      </p:sp>
    </p:spTree>
    <p:extLst>
      <p:ext uri="{BB962C8B-B14F-4D97-AF65-F5344CB8AC3E}">
        <p14:creationId xmlns:p14="http://schemas.microsoft.com/office/powerpoint/2010/main" val="127147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1000"/>
                                        <p:tgtEl>
                                          <p:spTgt spid="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7"/>
                                        </p:tgtEl>
                                        <p:attrNameLst>
                                          <p:attrName>style.visibility</p:attrName>
                                        </p:attrNameLst>
                                      </p:cBhvr>
                                      <p:to>
                                        <p:strVal val="visible"/>
                                      </p:to>
                                    </p:set>
                                    <p:animEffect transition="in" filter="fade">
                                      <p:cBhvr>
                                        <p:cTn id="12" dur="10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r>
              <a:rPr lang="en-US" dirty="0"/>
              <a:t>Asset management</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p:txBody>
          <a:bodyPr/>
          <a:lstStyle/>
          <a:p>
            <a:pPr marL="114300" indent="0">
              <a:buNone/>
            </a:pPr>
            <a:r>
              <a:rPr lang="en-US" sz="2500" b="1" u="sng" dirty="0" err="1"/>
              <a:t>Mục</a:t>
            </a:r>
            <a:r>
              <a:rPr lang="en-US" sz="2500" b="1" u="sng" dirty="0"/>
              <a:t> </a:t>
            </a:r>
            <a:r>
              <a:rPr lang="en-US" sz="2500" b="1" u="sng" dirty="0" err="1"/>
              <a:t>tiêu</a:t>
            </a:r>
            <a:r>
              <a:rPr lang="en-US" sz="2500" b="1" u="sng" dirty="0"/>
              <a:t>:</a:t>
            </a:r>
          </a:p>
          <a:p>
            <a:pPr marL="114300" indent="0">
              <a:buNone/>
            </a:pPr>
            <a:endParaRPr lang="en-US" sz="2500" b="1" u="sng" dirty="0"/>
          </a:p>
          <a:p>
            <a:pPr marL="285750" indent="-171450">
              <a:buFontTx/>
              <a:buChar char="-"/>
            </a:pPr>
            <a:r>
              <a:rPr lang="en-US" sz="2000" dirty="0" err="1"/>
              <a:t>Nhằm</a:t>
            </a:r>
            <a:r>
              <a:rPr lang="en-US" sz="2000" dirty="0"/>
              <a:t> </a:t>
            </a:r>
            <a:r>
              <a:rPr lang="en-US" sz="2000" dirty="0" err="1"/>
              <a:t>nhận</a:t>
            </a:r>
            <a:r>
              <a:rPr lang="en-US" sz="2000" dirty="0"/>
              <a:t> </a:t>
            </a:r>
            <a:r>
              <a:rPr lang="en-US" sz="2000" dirty="0" err="1"/>
              <a:t>diện</a:t>
            </a:r>
            <a:r>
              <a:rPr lang="en-US" sz="2000" dirty="0"/>
              <a:t> </a:t>
            </a:r>
            <a:r>
              <a:rPr lang="en-US" sz="2000" dirty="0" err="1"/>
              <a:t>và</a:t>
            </a:r>
            <a:r>
              <a:rPr lang="en-US" sz="2000" dirty="0"/>
              <a:t> </a:t>
            </a:r>
            <a:r>
              <a:rPr lang="en-US" sz="2000" dirty="0" err="1"/>
              <a:t>bảo</a:t>
            </a:r>
            <a:r>
              <a:rPr lang="en-US" sz="2000" dirty="0"/>
              <a:t> </a:t>
            </a:r>
            <a:r>
              <a:rPr lang="en-US" sz="2000" dirty="0" err="1"/>
              <a:t>vệ</a:t>
            </a:r>
            <a:r>
              <a:rPr lang="en-US" sz="2000" dirty="0"/>
              <a:t> </a:t>
            </a:r>
            <a:r>
              <a:rPr lang="en-US" sz="2000" dirty="0" err="1"/>
              <a:t>tài</a:t>
            </a:r>
            <a:r>
              <a:rPr lang="en-US" sz="2000" dirty="0"/>
              <a:t> </a:t>
            </a:r>
            <a:r>
              <a:rPr lang="en-US" sz="2000" dirty="0" err="1"/>
              <a:t>sản</a:t>
            </a:r>
            <a:r>
              <a:rPr lang="en-US" sz="2000" dirty="0"/>
              <a:t> </a:t>
            </a:r>
            <a:r>
              <a:rPr lang="en-US" sz="2000" dirty="0" err="1"/>
              <a:t>của</a:t>
            </a:r>
            <a:r>
              <a:rPr lang="en-US" sz="2000" dirty="0"/>
              <a:t> </a:t>
            </a:r>
            <a:r>
              <a:rPr lang="en-US" sz="2000" dirty="0" err="1"/>
              <a:t>doanh</a:t>
            </a:r>
            <a:r>
              <a:rPr lang="en-US" sz="2000" dirty="0"/>
              <a:t> </a:t>
            </a:r>
            <a:r>
              <a:rPr lang="en-US" sz="2000" dirty="0" err="1"/>
              <a:t>nghiệp</a:t>
            </a:r>
            <a:endParaRPr lang="en-US" sz="2000" dirty="0"/>
          </a:p>
          <a:p>
            <a:pPr marL="114300" indent="0">
              <a:buNone/>
            </a:pPr>
            <a:endParaRPr lang="en-US" sz="2000" dirty="0"/>
          </a:p>
          <a:p>
            <a:pPr marL="882650" lvl="1" indent="-285750">
              <a:buFontTx/>
              <a:buChar char="-"/>
            </a:pPr>
            <a:endParaRPr lang="en-US" sz="2000" dirty="0"/>
          </a:p>
          <a:p>
            <a:pPr marL="596900" lvl="1" indent="0">
              <a:buNone/>
            </a:pPr>
            <a:endParaRPr lang="en-US" sz="1600" dirty="0"/>
          </a:p>
          <a:p>
            <a:pPr lvl="1">
              <a:buFontTx/>
              <a:buChar char="-"/>
            </a:pPr>
            <a:endParaRPr lang="en-US" sz="1600" dirty="0"/>
          </a:p>
          <a:p>
            <a:pPr lvl="1">
              <a:buFontTx/>
              <a:buChar char="-"/>
            </a:pPr>
            <a:endParaRPr lang="vi-VN" sz="2000" dirty="0"/>
          </a:p>
          <a:p>
            <a:pPr>
              <a:buFontTx/>
              <a:buChar char="-"/>
            </a:pPr>
            <a:endParaRPr lang="en-US" sz="2500" dirty="0"/>
          </a:p>
          <a:p>
            <a:pPr marL="285750" indent="-171450">
              <a:buFontTx/>
              <a:buChar char="-"/>
            </a:pPr>
            <a:endParaRPr lang="en-US" dirty="0"/>
          </a:p>
          <a:p>
            <a:pPr marL="114300" indent="0">
              <a:buNone/>
            </a:pPr>
            <a:endParaRPr lang="en-US" dirty="0"/>
          </a:p>
        </p:txBody>
      </p:sp>
    </p:spTree>
    <p:extLst>
      <p:ext uri="{BB962C8B-B14F-4D97-AF65-F5344CB8AC3E}">
        <p14:creationId xmlns:p14="http://schemas.microsoft.com/office/powerpoint/2010/main" val="66929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r>
              <a:rPr lang="en-US" dirty="0"/>
              <a:t>Asset management</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2133602"/>
            <a:ext cx="6633300" cy="3107472"/>
          </a:xfrm>
        </p:spPr>
        <p:txBody>
          <a:bodyPr/>
          <a:lstStyle/>
          <a:p>
            <a:pPr marL="114300" indent="0">
              <a:buNone/>
            </a:pPr>
            <a:r>
              <a:rPr lang="en-US" sz="2500" b="1" u="sng" dirty="0" err="1"/>
              <a:t>Nội</a:t>
            </a:r>
            <a:r>
              <a:rPr lang="en-US" sz="2500" b="1" u="sng" dirty="0"/>
              <a:t> dung:</a:t>
            </a:r>
          </a:p>
          <a:p>
            <a:pPr>
              <a:buFontTx/>
              <a:buChar char="-"/>
            </a:pPr>
            <a:r>
              <a:rPr lang="en-US" sz="2000" dirty="0" err="1"/>
              <a:t>Về</a:t>
            </a:r>
            <a:r>
              <a:rPr lang="en-US" sz="2000" dirty="0"/>
              <a:t> </a:t>
            </a:r>
            <a:r>
              <a:rPr lang="en-US" sz="2000" dirty="0" err="1"/>
              <a:t>cơ</a:t>
            </a:r>
            <a:r>
              <a:rPr lang="en-US" sz="2000" dirty="0"/>
              <a:t> </a:t>
            </a:r>
            <a:r>
              <a:rPr lang="en-US" sz="2000" dirty="0" err="1"/>
              <a:t>bản</a:t>
            </a:r>
            <a:r>
              <a:rPr lang="en-US" sz="2000" dirty="0"/>
              <a:t>, </a:t>
            </a:r>
            <a:r>
              <a:rPr lang="en-US" sz="2000" dirty="0" err="1"/>
              <a:t>các</a:t>
            </a:r>
            <a:r>
              <a:rPr lang="en-US" sz="2000" dirty="0"/>
              <a:t> </a:t>
            </a:r>
            <a:r>
              <a:rPr lang="en-US" sz="2000" dirty="0" err="1"/>
              <a:t>luật</a:t>
            </a:r>
            <a:r>
              <a:rPr lang="en-US" sz="2000" dirty="0"/>
              <a:t> </a:t>
            </a:r>
            <a:r>
              <a:rPr lang="en-US" sz="2000" dirty="0" err="1"/>
              <a:t>lệ</a:t>
            </a:r>
            <a:r>
              <a:rPr lang="en-US" sz="2000" dirty="0"/>
              <a:t> </a:t>
            </a:r>
            <a:r>
              <a:rPr lang="en-US" sz="2000" dirty="0" err="1"/>
              <a:t>vẫn</a:t>
            </a:r>
            <a:r>
              <a:rPr lang="en-US" sz="2000" dirty="0"/>
              <a:t> </a:t>
            </a:r>
            <a:r>
              <a:rPr lang="en-US" sz="2000" dirty="0" err="1"/>
              <a:t>dựa</a:t>
            </a:r>
            <a:r>
              <a:rPr lang="en-US" sz="2000" dirty="0"/>
              <a:t> </a:t>
            </a:r>
            <a:r>
              <a:rPr lang="en-US" sz="2000" dirty="0" err="1"/>
              <a:t>trên</a:t>
            </a:r>
            <a:r>
              <a:rPr lang="en-US" sz="2000" dirty="0"/>
              <a:t> </a:t>
            </a:r>
            <a:r>
              <a:rPr lang="en-US" sz="2000" dirty="0" err="1"/>
              <a:t>các</a:t>
            </a:r>
            <a:r>
              <a:rPr lang="en-US" sz="2000" dirty="0"/>
              <a:t> </a:t>
            </a:r>
            <a:r>
              <a:rPr lang="en-US" sz="2000" dirty="0" err="1"/>
              <a:t>tiêu</a:t>
            </a:r>
            <a:r>
              <a:rPr lang="en-US" sz="2000" dirty="0"/>
              <a:t> </a:t>
            </a:r>
            <a:r>
              <a:rPr lang="en-US" sz="2000" dirty="0" err="1"/>
              <a:t>chuẩn</a:t>
            </a:r>
            <a:r>
              <a:rPr lang="en-US" sz="2000" dirty="0"/>
              <a:t> </a:t>
            </a:r>
            <a:r>
              <a:rPr lang="en-US" sz="2000" dirty="0" err="1"/>
              <a:t>của</a:t>
            </a:r>
            <a:r>
              <a:rPr lang="en-US" sz="2000" dirty="0"/>
              <a:t> ISO 27002 </a:t>
            </a:r>
            <a:r>
              <a:rPr lang="en-US" sz="2000" dirty="0" err="1"/>
              <a:t>về</a:t>
            </a:r>
            <a:r>
              <a:rPr lang="en-US" sz="2000" dirty="0"/>
              <a:t>:</a:t>
            </a:r>
          </a:p>
          <a:p>
            <a:pPr lvl="1">
              <a:buFontTx/>
              <a:buChar char="-"/>
            </a:pPr>
            <a:r>
              <a:rPr lang="en-US" sz="1600" dirty="0" err="1"/>
              <a:t>Trách</a:t>
            </a:r>
            <a:r>
              <a:rPr lang="en-US" sz="1600" dirty="0"/>
              <a:t> </a:t>
            </a:r>
            <a:r>
              <a:rPr lang="en-US" sz="1600" dirty="0" err="1"/>
              <a:t>nhiệm</a:t>
            </a:r>
            <a:r>
              <a:rPr lang="en-US" sz="1600" dirty="0"/>
              <a:t> </a:t>
            </a:r>
            <a:r>
              <a:rPr lang="en-US" sz="1600" dirty="0" err="1"/>
              <a:t>về</a:t>
            </a:r>
            <a:r>
              <a:rPr lang="en-US" sz="1600" dirty="0"/>
              <a:t> </a:t>
            </a:r>
            <a:r>
              <a:rPr lang="en-US" sz="1600" dirty="0" err="1"/>
              <a:t>tài</a:t>
            </a:r>
            <a:r>
              <a:rPr lang="en-US" sz="1600" dirty="0"/>
              <a:t> </a:t>
            </a:r>
            <a:r>
              <a:rPr lang="en-US" sz="1600" dirty="0" err="1"/>
              <a:t>sản</a:t>
            </a:r>
            <a:r>
              <a:rPr lang="en-US" sz="1600" dirty="0"/>
              <a:t>:</a:t>
            </a:r>
          </a:p>
          <a:p>
            <a:pPr lvl="2">
              <a:buFontTx/>
              <a:buChar char="-"/>
            </a:pPr>
            <a:r>
              <a:rPr lang="en-US" sz="1400" dirty="0" err="1"/>
              <a:t>Kiểm</a:t>
            </a:r>
            <a:r>
              <a:rPr lang="en-US" sz="1400" dirty="0"/>
              <a:t> </a:t>
            </a:r>
            <a:r>
              <a:rPr lang="en-US" sz="1400" dirty="0" err="1"/>
              <a:t>tra</a:t>
            </a:r>
            <a:endParaRPr lang="en-US" sz="1400" dirty="0"/>
          </a:p>
          <a:p>
            <a:pPr lvl="2">
              <a:buFontTx/>
              <a:buChar char="-"/>
            </a:pPr>
            <a:r>
              <a:rPr lang="en-US" sz="1400" dirty="0" err="1"/>
              <a:t>Sở</a:t>
            </a:r>
            <a:r>
              <a:rPr lang="en-US" sz="1400" dirty="0"/>
              <a:t> </a:t>
            </a:r>
            <a:r>
              <a:rPr lang="en-US" sz="1400" dirty="0" err="1"/>
              <a:t>hữu</a:t>
            </a:r>
            <a:endParaRPr lang="en-US" sz="1400" dirty="0"/>
          </a:p>
          <a:p>
            <a:pPr lvl="2">
              <a:buFontTx/>
              <a:buChar char="-"/>
            </a:pPr>
            <a:r>
              <a:rPr lang="en-US" sz="1400" dirty="0" err="1"/>
              <a:t>Cách</a:t>
            </a:r>
            <a:r>
              <a:rPr lang="en-US" sz="1400" dirty="0"/>
              <a:t> </a:t>
            </a:r>
            <a:r>
              <a:rPr lang="en-US" sz="1400" dirty="0" err="1"/>
              <a:t>sử</a:t>
            </a:r>
            <a:r>
              <a:rPr lang="en-US" sz="1400" dirty="0"/>
              <a:t> </a:t>
            </a:r>
            <a:r>
              <a:rPr lang="en-US" sz="1400" dirty="0" err="1"/>
              <a:t>dụng</a:t>
            </a:r>
            <a:r>
              <a:rPr lang="en-US" sz="1400" dirty="0"/>
              <a:t> </a:t>
            </a:r>
            <a:r>
              <a:rPr lang="en-US" sz="1400" dirty="0" err="1"/>
              <a:t>hợp</a:t>
            </a:r>
            <a:r>
              <a:rPr lang="en-US" sz="1400" dirty="0"/>
              <a:t> </a:t>
            </a:r>
            <a:r>
              <a:rPr lang="en-US" sz="1400" dirty="0" err="1"/>
              <a:t>lý</a:t>
            </a:r>
            <a:endParaRPr lang="en-US" sz="1400" dirty="0"/>
          </a:p>
          <a:p>
            <a:pPr lvl="2">
              <a:buFontTx/>
              <a:buChar char="-"/>
            </a:pPr>
            <a:r>
              <a:rPr lang="en-US" sz="1400" dirty="0"/>
              <a:t>Thu </a:t>
            </a:r>
            <a:r>
              <a:rPr lang="en-US" sz="1400" dirty="0" err="1"/>
              <a:t>hồi</a:t>
            </a:r>
            <a:endParaRPr lang="en-US" sz="1400" dirty="0"/>
          </a:p>
          <a:p>
            <a:pPr lvl="1">
              <a:buFontTx/>
              <a:buChar char="-"/>
            </a:pPr>
            <a:r>
              <a:rPr lang="en-US" sz="1600" dirty="0" err="1"/>
              <a:t>Phân</a:t>
            </a:r>
            <a:r>
              <a:rPr lang="en-US" sz="1600" dirty="0"/>
              <a:t> </a:t>
            </a:r>
            <a:r>
              <a:rPr lang="en-US" sz="1600" dirty="0" err="1"/>
              <a:t>loại</a:t>
            </a:r>
            <a:r>
              <a:rPr lang="en-US" sz="1600" dirty="0"/>
              <a:t> </a:t>
            </a:r>
            <a:r>
              <a:rPr lang="en-US" sz="1600" dirty="0" err="1"/>
              <a:t>thông</a:t>
            </a:r>
            <a:r>
              <a:rPr lang="en-US" sz="1600" dirty="0"/>
              <a:t> tin:</a:t>
            </a:r>
          </a:p>
          <a:p>
            <a:pPr lvl="2">
              <a:buFontTx/>
              <a:buChar char="-"/>
            </a:pPr>
            <a:r>
              <a:rPr lang="en-US" sz="1400" dirty="0" err="1"/>
              <a:t>Phân</a:t>
            </a:r>
            <a:r>
              <a:rPr lang="en-US" sz="1400" dirty="0"/>
              <a:t> </a:t>
            </a:r>
            <a:r>
              <a:rPr lang="en-US" sz="1400" dirty="0" err="1"/>
              <a:t>loại</a:t>
            </a:r>
            <a:endParaRPr lang="en-US" sz="1400" dirty="0"/>
          </a:p>
          <a:p>
            <a:pPr lvl="2">
              <a:buFontTx/>
              <a:buChar char="-"/>
            </a:pPr>
            <a:r>
              <a:rPr lang="en-US" sz="1400" dirty="0" err="1"/>
              <a:t>Dán</a:t>
            </a:r>
            <a:r>
              <a:rPr lang="en-US" sz="1400" dirty="0"/>
              <a:t> </a:t>
            </a:r>
            <a:r>
              <a:rPr lang="en-US" sz="1400" dirty="0" err="1"/>
              <a:t>nhãn</a:t>
            </a:r>
            <a:endParaRPr lang="en-US" sz="1400" dirty="0"/>
          </a:p>
          <a:p>
            <a:pPr lvl="2">
              <a:buFontTx/>
              <a:buChar char="-"/>
            </a:pPr>
            <a:r>
              <a:rPr lang="en-US" sz="1400" dirty="0" err="1"/>
              <a:t>Xử</a:t>
            </a:r>
            <a:r>
              <a:rPr lang="en-US" sz="1400" dirty="0"/>
              <a:t> </a:t>
            </a:r>
            <a:r>
              <a:rPr lang="en-US" sz="1400" dirty="0" err="1"/>
              <a:t>lý</a:t>
            </a:r>
            <a:endParaRPr lang="en-US" sz="1400" dirty="0"/>
          </a:p>
          <a:p>
            <a:pPr lvl="1">
              <a:buFontTx/>
              <a:buChar char="-"/>
            </a:pPr>
            <a:r>
              <a:rPr lang="en-US" sz="1600" dirty="0" err="1"/>
              <a:t>Xử</a:t>
            </a:r>
            <a:r>
              <a:rPr lang="en-US" sz="1600" dirty="0"/>
              <a:t> </a:t>
            </a:r>
            <a:r>
              <a:rPr lang="en-US" sz="1600" dirty="0" err="1"/>
              <a:t>lý</a:t>
            </a:r>
            <a:r>
              <a:rPr lang="en-US" sz="1600" dirty="0"/>
              <a:t> </a:t>
            </a:r>
            <a:r>
              <a:rPr lang="en-US" sz="1600" dirty="0" err="1"/>
              <a:t>phương</a:t>
            </a:r>
            <a:r>
              <a:rPr lang="en-US" sz="1600" dirty="0"/>
              <a:t> </a:t>
            </a:r>
            <a:r>
              <a:rPr lang="en-US" sz="1600" dirty="0" err="1"/>
              <a:t>tiện</a:t>
            </a:r>
            <a:r>
              <a:rPr lang="en-US" sz="1600" dirty="0"/>
              <a:t> </a:t>
            </a:r>
            <a:r>
              <a:rPr lang="en-US" sz="1600" dirty="0" err="1"/>
              <a:t>truyền</a:t>
            </a:r>
            <a:r>
              <a:rPr lang="en-US" sz="1600" dirty="0"/>
              <a:t> </a:t>
            </a:r>
            <a:r>
              <a:rPr lang="en-US" sz="1600" dirty="0" err="1"/>
              <a:t>thông</a:t>
            </a:r>
            <a:r>
              <a:rPr lang="en-US" sz="1600" dirty="0"/>
              <a:t>:</a:t>
            </a:r>
          </a:p>
          <a:p>
            <a:pPr lvl="2">
              <a:buFontTx/>
              <a:buChar char="-"/>
            </a:pPr>
            <a:r>
              <a:rPr lang="en-US" sz="1400" dirty="0" err="1"/>
              <a:t>Quản</a:t>
            </a:r>
            <a:r>
              <a:rPr lang="en-US" sz="1400" dirty="0"/>
              <a:t> </a:t>
            </a:r>
            <a:r>
              <a:rPr lang="en-US" sz="1400" dirty="0" err="1"/>
              <a:t>lý</a:t>
            </a:r>
            <a:r>
              <a:rPr lang="en-US" sz="1400" dirty="0"/>
              <a:t> </a:t>
            </a:r>
            <a:r>
              <a:rPr lang="en-US" sz="1400" dirty="0" err="1"/>
              <a:t>phương</a:t>
            </a:r>
            <a:r>
              <a:rPr lang="en-US" sz="1400" dirty="0"/>
              <a:t> </a:t>
            </a:r>
            <a:r>
              <a:rPr lang="en-US" sz="1400" dirty="0" err="1"/>
              <a:t>tiện</a:t>
            </a:r>
            <a:r>
              <a:rPr lang="en-US" sz="1400" dirty="0"/>
              <a:t> </a:t>
            </a:r>
            <a:r>
              <a:rPr lang="en-US" sz="1400" dirty="0" err="1"/>
              <a:t>có</a:t>
            </a:r>
            <a:r>
              <a:rPr lang="en-US" sz="1400" dirty="0"/>
              <a:t> </a:t>
            </a:r>
            <a:r>
              <a:rPr lang="en-US" sz="1400" dirty="0" err="1"/>
              <a:t>thể</a:t>
            </a:r>
            <a:r>
              <a:rPr lang="en-US" sz="1400" dirty="0"/>
              <a:t> </a:t>
            </a:r>
            <a:r>
              <a:rPr lang="en-US" sz="1400" dirty="0" err="1"/>
              <a:t>mang</a:t>
            </a:r>
            <a:r>
              <a:rPr lang="en-US" sz="1400" dirty="0"/>
              <a:t> </a:t>
            </a:r>
            <a:r>
              <a:rPr lang="en-US" sz="1400" dirty="0" err="1"/>
              <a:t>đi</a:t>
            </a:r>
            <a:endParaRPr lang="en-US" sz="1400" dirty="0"/>
          </a:p>
          <a:p>
            <a:pPr lvl="2">
              <a:buFontTx/>
              <a:buChar char="-"/>
            </a:pPr>
            <a:r>
              <a:rPr lang="en-US" sz="1400" dirty="0" err="1"/>
              <a:t>Xoá</a:t>
            </a:r>
            <a:r>
              <a:rPr lang="en-US" sz="1400" dirty="0"/>
              <a:t> </a:t>
            </a:r>
            <a:r>
              <a:rPr lang="en-US" sz="1400" dirty="0" err="1"/>
              <a:t>bỏ</a:t>
            </a:r>
            <a:endParaRPr lang="en-US" sz="1400" dirty="0"/>
          </a:p>
          <a:p>
            <a:pPr lvl="2">
              <a:buFontTx/>
              <a:buChar char="-"/>
            </a:pPr>
            <a:r>
              <a:rPr lang="en-US" sz="1400" dirty="0" err="1"/>
              <a:t>Vận</a:t>
            </a:r>
            <a:r>
              <a:rPr lang="en-US" sz="1400" dirty="0"/>
              <a:t> </a:t>
            </a:r>
            <a:r>
              <a:rPr lang="en-US" sz="1400" dirty="0" err="1"/>
              <a:t>chuyển</a:t>
            </a:r>
            <a:endParaRPr lang="en-US" sz="1400" dirty="0"/>
          </a:p>
          <a:p>
            <a:pPr marL="114300" indent="0">
              <a:buNone/>
            </a:pPr>
            <a:endParaRPr lang="en-US" sz="2000" dirty="0"/>
          </a:p>
          <a:p>
            <a:pPr marL="882650" lvl="1" indent="-285750">
              <a:buFontTx/>
              <a:buChar char="-"/>
            </a:pPr>
            <a:endParaRPr lang="en-US" sz="2000" dirty="0"/>
          </a:p>
          <a:p>
            <a:pPr marL="596900" lvl="1" indent="0">
              <a:buNone/>
            </a:pPr>
            <a:endParaRPr lang="en-US" sz="1600" dirty="0"/>
          </a:p>
          <a:p>
            <a:pPr lvl="1">
              <a:buFontTx/>
              <a:buChar char="-"/>
            </a:pPr>
            <a:endParaRPr lang="en-US" sz="1600" dirty="0"/>
          </a:p>
          <a:p>
            <a:pPr lvl="1">
              <a:buFontTx/>
              <a:buChar char="-"/>
            </a:pPr>
            <a:endParaRPr lang="vi-VN" sz="2000" dirty="0"/>
          </a:p>
          <a:p>
            <a:pPr>
              <a:buFontTx/>
              <a:buChar char="-"/>
            </a:pPr>
            <a:endParaRPr lang="en-US" sz="2500" dirty="0"/>
          </a:p>
          <a:p>
            <a:pPr marL="285750" indent="-171450">
              <a:buFontTx/>
              <a:buChar char="-"/>
            </a:pPr>
            <a:endParaRPr lang="en-US" dirty="0"/>
          </a:p>
          <a:p>
            <a:pPr marL="114300" indent="0">
              <a:buNone/>
            </a:pPr>
            <a:endParaRPr lang="en-US" dirty="0"/>
          </a:p>
        </p:txBody>
      </p:sp>
    </p:spTree>
    <p:extLst>
      <p:ext uri="{BB962C8B-B14F-4D97-AF65-F5344CB8AC3E}">
        <p14:creationId xmlns:p14="http://schemas.microsoft.com/office/powerpoint/2010/main" val="2376261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r>
              <a:rPr lang="en-US" dirty="0"/>
              <a:t>Asset management</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1672685"/>
            <a:ext cx="6633300" cy="3107472"/>
          </a:xfrm>
        </p:spPr>
        <p:txBody>
          <a:bodyPr/>
          <a:lstStyle/>
          <a:p>
            <a:pPr marL="114300" indent="0">
              <a:buNone/>
            </a:pPr>
            <a:r>
              <a:rPr lang="en-US" sz="2500" b="1" u="sng" dirty="0" err="1"/>
              <a:t>Nội</a:t>
            </a:r>
            <a:r>
              <a:rPr lang="en-US" sz="2500" b="1" u="sng" dirty="0"/>
              <a:t> dung:</a:t>
            </a:r>
          </a:p>
          <a:p>
            <a:pPr>
              <a:buFontTx/>
              <a:buChar char="-"/>
            </a:pPr>
            <a:r>
              <a:rPr lang="en-US" sz="2000" dirty="0" err="1"/>
              <a:t>Tuy</a:t>
            </a:r>
            <a:r>
              <a:rPr lang="en-US" sz="2000" dirty="0"/>
              <a:t> </a:t>
            </a:r>
            <a:r>
              <a:rPr lang="en-US" sz="2000"/>
              <a:t>nhiên</a:t>
            </a:r>
            <a:r>
              <a:rPr lang="en-US" sz="2000" dirty="0"/>
              <a:t>, </a:t>
            </a:r>
            <a:r>
              <a:rPr lang="en-US" sz="2000"/>
              <a:t>có</a:t>
            </a:r>
            <a:r>
              <a:rPr lang="en-US" sz="2000" dirty="0"/>
              <a:t> </a:t>
            </a:r>
            <a:r>
              <a:rPr lang="en-US" sz="2000" dirty="0" err="1"/>
              <a:t>một</a:t>
            </a:r>
            <a:r>
              <a:rPr lang="en-US" sz="2000" dirty="0"/>
              <a:t> </a:t>
            </a:r>
            <a:r>
              <a:rPr lang="en-US" sz="2000" dirty="0" err="1"/>
              <a:t>số</a:t>
            </a:r>
            <a:r>
              <a:rPr lang="en-US" sz="2000" dirty="0"/>
              <a:t> </a:t>
            </a:r>
            <a:r>
              <a:rPr lang="en-US" sz="2000" dirty="0" err="1"/>
              <a:t>thay</a:t>
            </a:r>
            <a:r>
              <a:rPr lang="en-US" sz="2000" dirty="0"/>
              <a:t> </a:t>
            </a:r>
            <a:r>
              <a:rPr lang="en-US" sz="2000" dirty="0" err="1"/>
              <a:t>đổi</a:t>
            </a:r>
            <a:r>
              <a:rPr lang="en-US" sz="2000" dirty="0"/>
              <a:t> </a:t>
            </a:r>
            <a:r>
              <a:rPr lang="en-US" sz="2000" dirty="0" err="1"/>
              <a:t>liên</a:t>
            </a:r>
            <a:r>
              <a:rPr lang="en-US" sz="2000" dirty="0"/>
              <a:t> </a:t>
            </a:r>
            <a:r>
              <a:rPr lang="en-US" sz="2000" dirty="0" err="1"/>
              <a:t>quan</a:t>
            </a:r>
            <a:r>
              <a:rPr lang="en-US" sz="2000" dirty="0"/>
              <a:t> </a:t>
            </a:r>
            <a:r>
              <a:rPr lang="en-US" sz="2000"/>
              <a:t>đến</a:t>
            </a:r>
            <a:r>
              <a:rPr lang="en-US" sz="2000" dirty="0"/>
              <a:t> </a:t>
            </a:r>
            <a:r>
              <a:rPr lang="en-US" sz="2000" dirty="0" err="1"/>
              <a:t>kiểm</a:t>
            </a:r>
            <a:r>
              <a:rPr lang="en-US" sz="2000" dirty="0"/>
              <a:t> </a:t>
            </a:r>
            <a:r>
              <a:rPr lang="en-US" sz="2000"/>
              <a:t>tra</a:t>
            </a:r>
            <a:r>
              <a:rPr lang="en-US" sz="2000" dirty="0"/>
              <a:t>, </a:t>
            </a:r>
            <a:r>
              <a:rPr lang="en-US" sz="2000" dirty="0" err="1"/>
              <a:t>dán</a:t>
            </a:r>
            <a:r>
              <a:rPr lang="en-US" sz="2000" dirty="0"/>
              <a:t> </a:t>
            </a:r>
            <a:r>
              <a:rPr lang="en-US" sz="2000" dirty="0" err="1"/>
              <a:t>nhãn</a:t>
            </a:r>
            <a:r>
              <a:rPr lang="en-US" sz="2000" dirty="0"/>
              <a:t> </a:t>
            </a:r>
            <a:r>
              <a:rPr lang="en-US" sz="2000" dirty="0" err="1"/>
              <a:t>thông</a:t>
            </a:r>
            <a:r>
              <a:rPr lang="en-US" sz="2000" dirty="0"/>
              <a:t> tin</a:t>
            </a:r>
          </a:p>
          <a:p>
            <a:pPr lvl="1">
              <a:buFontTx/>
              <a:buChar char="-"/>
            </a:pPr>
            <a:r>
              <a:rPr lang="en-US" sz="1600"/>
              <a:t>Kiểm</a:t>
            </a:r>
            <a:r>
              <a:rPr lang="en-US" sz="1600" dirty="0"/>
              <a:t> </a:t>
            </a:r>
            <a:r>
              <a:rPr lang="en-US" sz="1600"/>
              <a:t>tra</a:t>
            </a:r>
            <a:r>
              <a:rPr lang="en-US" sz="1600" dirty="0"/>
              <a:t>:</a:t>
            </a:r>
          </a:p>
          <a:p>
            <a:pPr lvl="1">
              <a:buFontTx/>
              <a:buChar char="-"/>
            </a:pPr>
            <a:endParaRPr lang="en-US" sz="1600" dirty="0"/>
          </a:p>
          <a:p>
            <a:pPr lvl="1">
              <a:buFontTx/>
              <a:buChar char="-"/>
            </a:pPr>
            <a:endParaRPr lang="en-US" sz="1600" dirty="0"/>
          </a:p>
          <a:p>
            <a:pPr lvl="1">
              <a:buFontTx/>
              <a:buChar char="-"/>
            </a:pPr>
            <a:endParaRPr lang="en-US" sz="1600" dirty="0"/>
          </a:p>
          <a:p>
            <a:pPr lvl="1">
              <a:buFontTx/>
              <a:buChar char="-"/>
            </a:pPr>
            <a:endParaRPr lang="en-US" sz="1600" dirty="0"/>
          </a:p>
          <a:p>
            <a:pPr lvl="1">
              <a:buFontTx/>
              <a:buChar char="-"/>
            </a:pPr>
            <a:endParaRPr lang="en-US" sz="1600" dirty="0"/>
          </a:p>
          <a:p>
            <a:pPr lvl="1">
              <a:buFontTx/>
              <a:buChar char="-"/>
            </a:pPr>
            <a:endParaRPr lang="en-US" sz="1600" dirty="0"/>
          </a:p>
          <a:p>
            <a:pPr lvl="1">
              <a:buFontTx/>
              <a:buChar char="-"/>
            </a:pPr>
            <a:endParaRPr lang="en-US" sz="1600" dirty="0"/>
          </a:p>
          <a:p>
            <a:pPr lvl="1">
              <a:buFontTx/>
              <a:buChar char="-"/>
            </a:pPr>
            <a:endParaRPr lang="en-US" sz="1600" dirty="0"/>
          </a:p>
          <a:p>
            <a:pPr marL="114300" indent="0">
              <a:buNone/>
            </a:pPr>
            <a:endParaRPr lang="en-US" sz="2000" dirty="0"/>
          </a:p>
          <a:p>
            <a:pPr marL="882650" lvl="1" indent="-285750">
              <a:buFontTx/>
              <a:buChar char="-"/>
            </a:pPr>
            <a:endParaRPr lang="en-US" sz="2000" dirty="0"/>
          </a:p>
          <a:p>
            <a:pPr marL="596900" lvl="1" indent="0">
              <a:buNone/>
            </a:pPr>
            <a:endParaRPr lang="en-US" sz="1600" dirty="0"/>
          </a:p>
          <a:p>
            <a:pPr lvl="1">
              <a:buFontTx/>
              <a:buChar char="-"/>
            </a:pPr>
            <a:endParaRPr lang="en-US" sz="1600" dirty="0"/>
          </a:p>
          <a:p>
            <a:pPr lvl="1">
              <a:buFontTx/>
              <a:buChar char="-"/>
            </a:pPr>
            <a:endParaRPr lang="vi-VN" sz="2000" dirty="0"/>
          </a:p>
          <a:p>
            <a:pPr>
              <a:buFontTx/>
              <a:buChar char="-"/>
            </a:pPr>
            <a:endParaRPr lang="en-US" sz="2500" dirty="0"/>
          </a:p>
          <a:p>
            <a:pPr marL="285750" indent="-171450">
              <a:buFontTx/>
              <a:buChar char="-"/>
            </a:pPr>
            <a:endParaRPr lang="en-US" dirty="0"/>
          </a:p>
          <a:p>
            <a:pPr marL="114300" indent="0">
              <a:buNone/>
            </a:pPr>
            <a:endParaRPr lang="en-US" dirty="0"/>
          </a:p>
        </p:txBody>
      </p:sp>
      <p:graphicFrame>
        <p:nvGraphicFramePr>
          <p:cNvPr id="4" name="Table 6">
            <a:extLst>
              <a:ext uri="{FF2B5EF4-FFF2-40B4-BE49-F238E27FC236}">
                <a16:creationId xmlns:a16="http://schemas.microsoft.com/office/drawing/2014/main" id="{4ECC3931-3A1A-D195-EF0B-C7205157E889}"/>
              </a:ext>
            </a:extLst>
          </p:cNvPr>
          <p:cNvGraphicFramePr>
            <a:graphicFrameLocks noGrp="1"/>
          </p:cNvGraphicFramePr>
          <p:nvPr>
            <p:extLst>
              <p:ext uri="{D42A27DB-BD31-4B8C-83A1-F6EECF244321}">
                <p14:modId xmlns:p14="http://schemas.microsoft.com/office/powerpoint/2010/main" val="2584908960"/>
              </p:ext>
            </p:extLst>
          </p:nvPr>
        </p:nvGraphicFramePr>
        <p:xfrm>
          <a:off x="1724212" y="2066461"/>
          <a:ext cx="5695576" cy="2319919"/>
        </p:xfrm>
        <a:graphic>
          <a:graphicData uri="http://schemas.openxmlformats.org/drawingml/2006/table">
            <a:tbl>
              <a:tblPr firstRow="1" bandRow="1">
                <a:tableStyleId>{69C7853C-536D-4A76-A0AE-DD22124D55A5}</a:tableStyleId>
              </a:tblPr>
              <a:tblGrid>
                <a:gridCol w="2847788">
                  <a:extLst>
                    <a:ext uri="{9D8B030D-6E8A-4147-A177-3AD203B41FA5}">
                      <a16:colId xmlns:a16="http://schemas.microsoft.com/office/drawing/2014/main" val="1652340479"/>
                    </a:ext>
                  </a:extLst>
                </a:gridCol>
                <a:gridCol w="2847788">
                  <a:extLst>
                    <a:ext uri="{9D8B030D-6E8A-4147-A177-3AD203B41FA5}">
                      <a16:colId xmlns:a16="http://schemas.microsoft.com/office/drawing/2014/main" val="3539331917"/>
                    </a:ext>
                  </a:extLst>
                </a:gridCol>
              </a:tblGrid>
              <a:tr h="405986">
                <a:tc>
                  <a:txBody>
                    <a:bodyPr/>
                    <a:lstStyle/>
                    <a:p>
                      <a:r>
                        <a:rPr lang="en-US" sz="1400" dirty="0"/>
                        <a:t>Cloud service customer</a:t>
                      </a:r>
                    </a:p>
                  </a:txBody>
                  <a:tcPr/>
                </a:tc>
                <a:tc>
                  <a:txBody>
                    <a:bodyPr/>
                    <a:lstStyle/>
                    <a:p>
                      <a:r>
                        <a:rPr lang="en-US" sz="1400"/>
                        <a:t>Cloud service provider</a:t>
                      </a:r>
                    </a:p>
                  </a:txBody>
                  <a:tcPr/>
                </a:tc>
                <a:extLst>
                  <a:ext uri="{0D108BD9-81ED-4DB2-BD59-A6C34878D82A}">
                    <a16:rowId xmlns:a16="http://schemas.microsoft.com/office/drawing/2014/main" val="2758889233"/>
                  </a:ext>
                </a:extLst>
              </a:tr>
              <a:tr h="1913933">
                <a:tc>
                  <a:txBody>
                    <a:bodyPr/>
                    <a:lstStyle/>
                    <a:p>
                      <a:r>
                        <a:rPr lang="en-US" sz="1400"/>
                        <a:t>Kho lưu trữ của khách hàng sử dụng dịch vụ Cloud nên giải thích về các thông tin và các tài sản liên quan được lưu trên cloud. Các bản ghi kiểm kê nên ghi lại nơi các tài sản được lưu trữ</a:t>
                      </a:r>
                    </a:p>
                  </a:txBody>
                  <a:tcPr/>
                </a:tc>
                <a:tc>
                  <a:txBody>
                    <a:bodyPr/>
                    <a:lstStyle/>
                    <a:p>
                      <a:r>
                        <a:rPr lang="en-US" sz="1400"/>
                        <a:t>Việc kiểm kê tài sản của nhà cung cấp dịch vụ Cloud nên xác định được:</a:t>
                      </a:r>
                    </a:p>
                    <a:p>
                      <a:pPr marL="285750" indent="-285750">
                        <a:buFontTx/>
                        <a:buChar char="-"/>
                      </a:pPr>
                      <a:r>
                        <a:rPr lang="en-US" sz="1400"/>
                        <a:t>Dữ liệu cloud của khách hang</a:t>
                      </a:r>
                    </a:p>
                    <a:p>
                      <a:pPr marL="285750" indent="-285750">
                        <a:buFontTx/>
                        <a:buChar char="-"/>
                      </a:pPr>
                      <a:r>
                        <a:rPr lang="en-US" sz="1400"/>
                        <a:t>D</a:t>
                      </a:r>
                      <a:r>
                        <a:rPr lang="vi-VN" sz="1400"/>
                        <a:t>ữ liệu dẫn xuất từ ​​dịch vụ đám mây</a:t>
                      </a:r>
                    </a:p>
                  </a:txBody>
                  <a:tcPr/>
                </a:tc>
                <a:extLst>
                  <a:ext uri="{0D108BD9-81ED-4DB2-BD59-A6C34878D82A}">
                    <a16:rowId xmlns:a16="http://schemas.microsoft.com/office/drawing/2014/main" val="1769535313"/>
                  </a:ext>
                </a:extLst>
              </a:tr>
            </a:tbl>
          </a:graphicData>
        </a:graphic>
      </p:graphicFrame>
    </p:spTree>
    <p:extLst>
      <p:ext uri="{BB962C8B-B14F-4D97-AF65-F5344CB8AC3E}">
        <p14:creationId xmlns:p14="http://schemas.microsoft.com/office/powerpoint/2010/main" val="511295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r>
              <a:rPr lang="en-US" dirty="0"/>
              <a:t>Asset management</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1672685"/>
            <a:ext cx="6633300" cy="3107472"/>
          </a:xfrm>
        </p:spPr>
        <p:txBody>
          <a:bodyPr/>
          <a:lstStyle/>
          <a:p>
            <a:pPr marL="114300" indent="0">
              <a:buNone/>
            </a:pPr>
            <a:r>
              <a:rPr lang="en-US" sz="2500" b="1" u="sng" dirty="0" err="1"/>
              <a:t>Nội</a:t>
            </a:r>
            <a:r>
              <a:rPr lang="en-US" sz="2500" b="1" u="sng" dirty="0"/>
              <a:t> dung:</a:t>
            </a:r>
          </a:p>
          <a:p>
            <a:pPr lvl="1">
              <a:buFontTx/>
              <a:buChar char="-"/>
            </a:pPr>
            <a:r>
              <a:rPr lang="en-US" sz="1600" dirty="0" err="1"/>
              <a:t>Dán</a:t>
            </a:r>
            <a:r>
              <a:rPr lang="en-US" sz="1600" dirty="0"/>
              <a:t> </a:t>
            </a:r>
            <a:r>
              <a:rPr lang="en-US" sz="1600" dirty="0" err="1"/>
              <a:t>nhãn</a:t>
            </a:r>
            <a:r>
              <a:rPr lang="en-US" sz="1600" dirty="0"/>
              <a:t>:</a:t>
            </a:r>
          </a:p>
          <a:p>
            <a:pPr lvl="1">
              <a:buFontTx/>
              <a:buChar char="-"/>
            </a:pPr>
            <a:endParaRPr lang="en-US" sz="1600" dirty="0"/>
          </a:p>
          <a:p>
            <a:pPr lvl="1">
              <a:buFontTx/>
              <a:buChar char="-"/>
            </a:pPr>
            <a:endParaRPr lang="en-US" sz="1600" dirty="0"/>
          </a:p>
          <a:p>
            <a:pPr lvl="1">
              <a:buFontTx/>
              <a:buChar char="-"/>
            </a:pPr>
            <a:endParaRPr lang="en-US" sz="1600" dirty="0"/>
          </a:p>
          <a:p>
            <a:pPr lvl="1">
              <a:buFontTx/>
              <a:buChar char="-"/>
            </a:pPr>
            <a:endParaRPr lang="en-US" sz="1600" dirty="0"/>
          </a:p>
          <a:p>
            <a:pPr lvl="1">
              <a:buFontTx/>
              <a:buChar char="-"/>
            </a:pPr>
            <a:endParaRPr lang="en-US" sz="1600" dirty="0"/>
          </a:p>
          <a:p>
            <a:pPr lvl="1">
              <a:buFontTx/>
              <a:buChar char="-"/>
            </a:pPr>
            <a:endParaRPr lang="en-US" sz="1600" dirty="0"/>
          </a:p>
          <a:p>
            <a:pPr lvl="1">
              <a:buFontTx/>
              <a:buChar char="-"/>
            </a:pPr>
            <a:endParaRPr lang="en-US" sz="1600" dirty="0"/>
          </a:p>
          <a:p>
            <a:pPr lvl="1">
              <a:buFontTx/>
              <a:buChar char="-"/>
            </a:pPr>
            <a:endParaRPr lang="en-US" sz="1600" dirty="0"/>
          </a:p>
          <a:p>
            <a:pPr marL="114300" indent="0">
              <a:buNone/>
            </a:pPr>
            <a:endParaRPr lang="en-US" sz="2000" dirty="0"/>
          </a:p>
          <a:p>
            <a:pPr marL="882650" lvl="1" indent="-285750">
              <a:buFontTx/>
              <a:buChar char="-"/>
            </a:pPr>
            <a:endParaRPr lang="en-US" sz="2000" dirty="0"/>
          </a:p>
          <a:p>
            <a:pPr marL="596900" lvl="1" indent="0">
              <a:buNone/>
            </a:pPr>
            <a:endParaRPr lang="en-US" sz="1600" dirty="0"/>
          </a:p>
          <a:p>
            <a:pPr lvl="1">
              <a:buFontTx/>
              <a:buChar char="-"/>
            </a:pPr>
            <a:endParaRPr lang="en-US" sz="1600" dirty="0"/>
          </a:p>
          <a:p>
            <a:pPr lvl="1">
              <a:buFontTx/>
              <a:buChar char="-"/>
            </a:pPr>
            <a:endParaRPr lang="vi-VN" sz="2000" dirty="0"/>
          </a:p>
          <a:p>
            <a:pPr>
              <a:buFontTx/>
              <a:buChar char="-"/>
            </a:pPr>
            <a:endParaRPr lang="en-US" sz="2500" dirty="0"/>
          </a:p>
          <a:p>
            <a:pPr marL="285750" indent="-171450">
              <a:buFontTx/>
              <a:buChar char="-"/>
            </a:pPr>
            <a:endParaRPr lang="en-US" dirty="0"/>
          </a:p>
          <a:p>
            <a:pPr marL="114300" indent="0">
              <a:buNone/>
            </a:pPr>
            <a:endParaRPr lang="en-US" dirty="0"/>
          </a:p>
        </p:txBody>
      </p:sp>
      <p:graphicFrame>
        <p:nvGraphicFramePr>
          <p:cNvPr id="4" name="Table 6">
            <a:extLst>
              <a:ext uri="{FF2B5EF4-FFF2-40B4-BE49-F238E27FC236}">
                <a16:creationId xmlns:a16="http://schemas.microsoft.com/office/drawing/2014/main" id="{4ECC3931-3A1A-D195-EF0B-C7205157E889}"/>
              </a:ext>
            </a:extLst>
          </p:cNvPr>
          <p:cNvGraphicFramePr>
            <a:graphicFrameLocks noGrp="1"/>
          </p:cNvGraphicFramePr>
          <p:nvPr>
            <p:extLst>
              <p:ext uri="{D42A27DB-BD31-4B8C-83A1-F6EECF244321}">
                <p14:modId xmlns:p14="http://schemas.microsoft.com/office/powerpoint/2010/main" val="1325063573"/>
              </p:ext>
            </p:extLst>
          </p:nvPr>
        </p:nvGraphicFramePr>
        <p:xfrm>
          <a:off x="1724212" y="1672685"/>
          <a:ext cx="5695576" cy="2319919"/>
        </p:xfrm>
        <a:graphic>
          <a:graphicData uri="http://schemas.openxmlformats.org/drawingml/2006/table">
            <a:tbl>
              <a:tblPr firstRow="1" bandRow="1">
                <a:tableStyleId>{69C7853C-536D-4A76-A0AE-DD22124D55A5}</a:tableStyleId>
              </a:tblPr>
              <a:tblGrid>
                <a:gridCol w="2847788">
                  <a:extLst>
                    <a:ext uri="{9D8B030D-6E8A-4147-A177-3AD203B41FA5}">
                      <a16:colId xmlns:a16="http://schemas.microsoft.com/office/drawing/2014/main" val="1652340479"/>
                    </a:ext>
                  </a:extLst>
                </a:gridCol>
                <a:gridCol w="2847788">
                  <a:extLst>
                    <a:ext uri="{9D8B030D-6E8A-4147-A177-3AD203B41FA5}">
                      <a16:colId xmlns:a16="http://schemas.microsoft.com/office/drawing/2014/main" val="3539331917"/>
                    </a:ext>
                  </a:extLst>
                </a:gridCol>
              </a:tblGrid>
              <a:tr h="405986">
                <a:tc>
                  <a:txBody>
                    <a:bodyPr/>
                    <a:lstStyle/>
                    <a:p>
                      <a:r>
                        <a:rPr lang="en-US" sz="1400" dirty="0"/>
                        <a:t>Cloud service customer</a:t>
                      </a:r>
                    </a:p>
                  </a:txBody>
                  <a:tcPr/>
                </a:tc>
                <a:tc>
                  <a:txBody>
                    <a:bodyPr/>
                    <a:lstStyle/>
                    <a:p>
                      <a:r>
                        <a:rPr lang="en-US" sz="1400"/>
                        <a:t>Cloud service provider</a:t>
                      </a:r>
                    </a:p>
                  </a:txBody>
                  <a:tcPr/>
                </a:tc>
                <a:extLst>
                  <a:ext uri="{0D108BD9-81ED-4DB2-BD59-A6C34878D82A}">
                    <a16:rowId xmlns:a16="http://schemas.microsoft.com/office/drawing/2014/main" val="2758889233"/>
                  </a:ext>
                </a:extLst>
              </a:tr>
              <a:tr h="1913933">
                <a:tc>
                  <a:txBody>
                    <a:bodyPr/>
                    <a:lstStyle/>
                    <a:p>
                      <a:r>
                        <a:rPr lang="en-US" sz="1400"/>
                        <a:t> Khách hàng sử dụng dịch vụ Cloud nên dán nhãn thông tin và kết nối các tài sản được lưu trữ trên cloud, theo quy trình của khách hàng. Nếu có thể áp dụng, các chức năng được cung cấp bởi nhà cung cấp cloud có hỗ trợ dán nhãn. </a:t>
                      </a:r>
                    </a:p>
                  </a:txBody>
                  <a:tcPr/>
                </a:tc>
                <a:tc>
                  <a:txBody>
                    <a:bodyPr/>
                    <a:lstStyle/>
                    <a:p>
                      <a:r>
                        <a:rPr lang="en-US" sz="1400"/>
                        <a:t>Nhà cung cấp dịch vụ Cloud nên ghi nhận và tiết lộ các chức năng dịch vụ họ cung cấp nhằm hỗ trợ khách hàng phân loại và dán nhãn</a:t>
                      </a:r>
                      <a:endParaRPr lang="vi-VN" sz="1400"/>
                    </a:p>
                  </a:txBody>
                  <a:tcPr/>
                </a:tc>
                <a:extLst>
                  <a:ext uri="{0D108BD9-81ED-4DB2-BD59-A6C34878D82A}">
                    <a16:rowId xmlns:a16="http://schemas.microsoft.com/office/drawing/2014/main" val="1769535313"/>
                  </a:ext>
                </a:extLst>
              </a:tr>
            </a:tbl>
          </a:graphicData>
        </a:graphic>
      </p:graphicFrame>
    </p:spTree>
    <p:extLst>
      <p:ext uri="{BB962C8B-B14F-4D97-AF65-F5344CB8AC3E}">
        <p14:creationId xmlns:p14="http://schemas.microsoft.com/office/powerpoint/2010/main" val="2807564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7" name="Google Shape;837;p103"/>
          <p:cNvSpPr txBox="1">
            <a:spLocks noGrp="1"/>
          </p:cNvSpPr>
          <p:nvPr>
            <p:ph type="ctrTitle"/>
          </p:nvPr>
        </p:nvSpPr>
        <p:spPr>
          <a:xfrm>
            <a:off x="2422500" y="2348625"/>
            <a:ext cx="4299000" cy="664200"/>
          </a:xfrm>
          <a:prstGeom prst="rect">
            <a:avLst/>
          </a:prstGeom>
        </p:spPr>
        <p:txBody>
          <a:bodyPr spcFirstLastPara="1" wrap="square" lIns="91425" tIns="91425" rIns="91425" bIns="91425" anchor="t" anchorCtr="0">
            <a:noAutofit/>
          </a:bodyPr>
          <a:lstStyle/>
          <a:p>
            <a:pPr lvl="0">
              <a:buClr>
                <a:schemeClr val="dk1"/>
              </a:buClr>
              <a:buSzPts val="1100"/>
            </a:pPr>
            <a:r>
              <a:rPr lang="en-US" cap="all" dirty="0"/>
              <a:t>Access control</a:t>
            </a:r>
            <a:endParaRPr cap="all" dirty="0"/>
          </a:p>
        </p:txBody>
      </p:sp>
      <p:sp>
        <p:nvSpPr>
          <p:cNvPr id="838" name="Google Shape;838;p103"/>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05</a:t>
            </a:r>
            <a:endParaRPr dirty="0"/>
          </a:p>
        </p:txBody>
      </p:sp>
    </p:spTree>
    <p:extLst>
      <p:ext uri="{BB962C8B-B14F-4D97-AF65-F5344CB8AC3E}">
        <p14:creationId xmlns:p14="http://schemas.microsoft.com/office/powerpoint/2010/main" val="234795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1000"/>
                                        <p:tgtEl>
                                          <p:spTgt spid="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7"/>
                                        </p:tgtEl>
                                        <p:attrNameLst>
                                          <p:attrName>style.visibility</p:attrName>
                                        </p:attrNameLst>
                                      </p:cBhvr>
                                      <p:to>
                                        <p:strVal val="visible"/>
                                      </p:to>
                                    </p:set>
                                    <p:animEffect transition="in" filter="fade">
                                      <p:cBhvr>
                                        <p:cTn id="12" dur="10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r>
              <a:rPr lang="en-US" dirty="0"/>
              <a:t>Access control</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2133602"/>
            <a:ext cx="6633300" cy="3107472"/>
          </a:xfrm>
        </p:spPr>
        <p:txBody>
          <a:bodyPr/>
          <a:lstStyle/>
          <a:p>
            <a:pPr marL="114300" indent="0">
              <a:buNone/>
            </a:pPr>
            <a:r>
              <a:rPr lang="en-US" sz="2500" b="1" u="sng" dirty="0" err="1"/>
              <a:t>Nội</a:t>
            </a:r>
            <a:r>
              <a:rPr lang="en-US" sz="2500" b="1" u="sng" dirty="0"/>
              <a:t> dung:</a:t>
            </a:r>
          </a:p>
          <a:p>
            <a:pPr>
              <a:buFontTx/>
              <a:buChar char="-"/>
            </a:pPr>
            <a:r>
              <a:rPr lang="en-US" sz="2000" dirty="0" err="1"/>
              <a:t>Về</a:t>
            </a:r>
            <a:r>
              <a:rPr lang="en-US" sz="2000" dirty="0"/>
              <a:t> </a:t>
            </a:r>
            <a:r>
              <a:rPr lang="en-US" sz="2000" dirty="0" err="1"/>
              <a:t>cơ</a:t>
            </a:r>
            <a:r>
              <a:rPr lang="en-US" sz="2000" dirty="0"/>
              <a:t> </a:t>
            </a:r>
            <a:r>
              <a:rPr lang="en-US" sz="2000" dirty="0" err="1"/>
              <a:t>bản</a:t>
            </a:r>
            <a:r>
              <a:rPr lang="en-US" sz="2000" dirty="0"/>
              <a:t>, </a:t>
            </a:r>
            <a:r>
              <a:rPr lang="en-US" sz="2000" dirty="0" err="1"/>
              <a:t>các</a:t>
            </a:r>
            <a:r>
              <a:rPr lang="en-US" sz="2000" dirty="0"/>
              <a:t> </a:t>
            </a:r>
            <a:r>
              <a:rPr lang="en-US" sz="2000" dirty="0" err="1"/>
              <a:t>luật</a:t>
            </a:r>
            <a:r>
              <a:rPr lang="en-US" sz="2000" dirty="0"/>
              <a:t> </a:t>
            </a:r>
            <a:r>
              <a:rPr lang="en-US" sz="2000" dirty="0" err="1"/>
              <a:t>lệ</a:t>
            </a:r>
            <a:r>
              <a:rPr lang="en-US" sz="2000" dirty="0"/>
              <a:t> </a:t>
            </a:r>
            <a:r>
              <a:rPr lang="en-US" sz="2000" dirty="0" err="1"/>
              <a:t>vẫn</a:t>
            </a:r>
            <a:r>
              <a:rPr lang="en-US" sz="2000" dirty="0"/>
              <a:t> </a:t>
            </a:r>
            <a:r>
              <a:rPr lang="en-US" sz="2000" dirty="0" err="1"/>
              <a:t>dựa</a:t>
            </a:r>
            <a:r>
              <a:rPr lang="en-US" sz="2000" dirty="0"/>
              <a:t> </a:t>
            </a:r>
            <a:r>
              <a:rPr lang="en-US" sz="2000" dirty="0" err="1"/>
              <a:t>trên</a:t>
            </a:r>
            <a:r>
              <a:rPr lang="en-US" sz="2000" dirty="0"/>
              <a:t> </a:t>
            </a:r>
            <a:r>
              <a:rPr lang="en-US" sz="2000" dirty="0" err="1"/>
              <a:t>các</a:t>
            </a:r>
            <a:r>
              <a:rPr lang="en-US" sz="2000" dirty="0"/>
              <a:t> </a:t>
            </a:r>
            <a:r>
              <a:rPr lang="en-US" sz="2000" dirty="0" err="1"/>
              <a:t>tiêu</a:t>
            </a:r>
            <a:r>
              <a:rPr lang="en-US" sz="2000" dirty="0"/>
              <a:t> </a:t>
            </a:r>
            <a:r>
              <a:rPr lang="en-US" sz="2000" dirty="0" err="1"/>
              <a:t>chuẩn</a:t>
            </a:r>
            <a:r>
              <a:rPr lang="en-US" sz="2000" dirty="0"/>
              <a:t> </a:t>
            </a:r>
            <a:r>
              <a:rPr lang="en-US" sz="2000" dirty="0" err="1"/>
              <a:t>của</a:t>
            </a:r>
            <a:r>
              <a:rPr lang="en-US" sz="2000" dirty="0"/>
              <a:t> ISO 27002, </a:t>
            </a:r>
            <a:r>
              <a:rPr lang="en-US" sz="2000" dirty="0" err="1"/>
              <a:t>tuy</a:t>
            </a:r>
            <a:r>
              <a:rPr lang="en-US" sz="2000" dirty="0"/>
              <a:t> </a:t>
            </a:r>
            <a:r>
              <a:rPr lang="en-US" sz="2000" dirty="0" err="1"/>
              <a:t>nhiên</a:t>
            </a:r>
            <a:r>
              <a:rPr lang="en-US" sz="2000" dirty="0"/>
              <a:t> </a:t>
            </a:r>
            <a:r>
              <a:rPr lang="en-US" sz="2000" dirty="0" err="1"/>
              <a:t>có</a:t>
            </a:r>
            <a:r>
              <a:rPr lang="en-US" sz="2000" dirty="0"/>
              <a:t> </a:t>
            </a:r>
            <a:r>
              <a:rPr lang="en-US" sz="2000" dirty="0" err="1"/>
              <a:t>một</a:t>
            </a:r>
            <a:r>
              <a:rPr lang="en-US" sz="2000" dirty="0"/>
              <a:t> </a:t>
            </a:r>
            <a:r>
              <a:rPr lang="en-US" sz="2000" dirty="0" err="1"/>
              <a:t>vài</a:t>
            </a:r>
            <a:r>
              <a:rPr lang="en-US" sz="2000" dirty="0"/>
              <a:t> </a:t>
            </a:r>
            <a:r>
              <a:rPr lang="en-US" sz="2000" dirty="0" err="1"/>
              <a:t>điểm</a:t>
            </a:r>
            <a:r>
              <a:rPr lang="en-US" sz="2000" dirty="0"/>
              <a:t> </a:t>
            </a:r>
            <a:r>
              <a:rPr lang="en-US" sz="2000" dirty="0" err="1"/>
              <a:t>khác</a:t>
            </a:r>
            <a:r>
              <a:rPr lang="en-US" sz="2000" dirty="0"/>
              <a:t> </a:t>
            </a:r>
            <a:r>
              <a:rPr lang="en-US" sz="2000" dirty="0" err="1"/>
              <a:t>biệt</a:t>
            </a:r>
            <a:r>
              <a:rPr lang="en-US" sz="2000" dirty="0"/>
              <a:t> </a:t>
            </a:r>
            <a:r>
              <a:rPr lang="en-US" sz="2000" dirty="0" err="1"/>
              <a:t>về</a:t>
            </a:r>
            <a:r>
              <a:rPr lang="en-US" sz="2000" dirty="0"/>
              <a:t> </a:t>
            </a:r>
            <a:r>
              <a:rPr lang="en-US" sz="2000" dirty="0" err="1"/>
              <a:t>tạo</a:t>
            </a:r>
            <a:r>
              <a:rPr lang="en-US" sz="2000" dirty="0"/>
              <a:t> </a:t>
            </a:r>
            <a:r>
              <a:rPr lang="en-US" sz="2000" dirty="0" err="1"/>
              <a:t>và</a:t>
            </a:r>
            <a:r>
              <a:rPr lang="en-US" sz="2000" dirty="0"/>
              <a:t> </a:t>
            </a:r>
            <a:r>
              <a:rPr lang="en-US" sz="2000" dirty="0" err="1"/>
              <a:t>xoá</a:t>
            </a:r>
            <a:r>
              <a:rPr lang="en-US" sz="2000" dirty="0"/>
              <a:t> </a:t>
            </a:r>
            <a:r>
              <a:rPr lang="en-US" sz="2000" dirty="0" err="1"/>
              <a:t>người</a:t>
            </a:r>
            <a:r>
              <a:rPr lang="en-US" sz="2000" dirty="0"/>
              <a:t> </a:t>
            </a:r>
            <a:r>
              <a:rPr lang="en-US" sz="2000" dirty="0" err="1"/>
              <a:t>dùng</a:t>
            </a:r>
            <a:r>
              <a:rPr lang="en-US" sz="2000" dirty="0"/>
              <a:t>, </a:t>
            </a:r>
            <a:r>
              <a:rPr lang="en-US" sz="2000" dirty="0" err="1"/>
              <a:t>cung</a:t>
            </a:r>
            <a:r>
              <a:rPr lang="en-US" sz="2000" dirty="0"/>
              <a:t> </a:t>
            </a:r>
            <a:r>
              <a:rPr lang="en-US" sz="2000" dirty="0" err="1"/>
              <a:t>cấp</a:t>
            </a:r>
            <a:r>
              <a:rPr lang="en-US" sz="2000" dirty="0"/>
              <a:t> </a:t>
            </a:r>
            <a:r>
              <a:rPr lang="en-US" sz="2000" dirty="0" err="1"/>
              <a:t>quyền</a:t>
            </a:r>
            <a:r>
              <a:rPr lang="en-US" sz="2000" dirty="0"/>
              <a:t> </a:t>
            </a:r>
            <a:r>
              <a:rPr lang="en-US" sz="2000" dirty="0" err="1"/>
              <a:t>truy</a:t>
            </a:r>
            <a:r>
              <a:rPr lang="en-US" sz="2000" dirty="0"/>
              <a:t> </a:t>
            </a:r>
            <a:r>
              <a:rPr lang="en-US" sz="2000" dirty="0" err="1"/>
              <a:t>cập</a:t>
            </a:r>
            <a:r>
              <a:rPr lang="en-US" sz="2000" dirty="0"/>
              <a:t>, </a:t>
            </a:r>
            <a:r>
              <a:rPr lang="en-US" sz="2000" dirty="0" err="1"/>
              <a:t>quản</a:t>
            </a:r>
            <a:r>
              <a:rPr lang="en-US" sz="2000" dirty="0"/>
              <a:t> </a:t>
            </a:r>
            <a:r>
              <a:rPr lang="en-US" sz="2000" dirty="0" err="1"/>
              <a:t>lý</a:t>
            </a:r>
            <a:r>
              <a:rPr lang="en-US" sz="2000" dirty="0"/>
              <a:t> </a:t>
            </a:r>
            <a:r>
              <a:rPr lang="en-US" sz="2000" dirty="0" err="1"/>
              <a:t>quyền</a:t>
            </a:r>
            <a:r>
              <a:rPr lang="en-US" sz="2000" dirty="0"/>
              <a:t> </a:t>
            </a:r>
            <a:r>
              <a:rPr lang="en-US" sz="2000" dirty="0" err="1"/>
              <a:t>truy</a:t>
            </a:r>
            <a:r>
              <a:rPr lang="en-US" sz="2000" dirty="0"/>
              <a:t> </a:t>
            </a:r>
            <a:r>
              <a:rPr lang="en-US" sz="2000" dirty="0" err="1"/>
              <a:t>cập</a:t>
            </a:r>
            <a:r>
              <a:rPr lang="en-US" sz="2000" dirty="0"/>
              <a:t>, </a:t>
            </a:r>
            <a:r>
              <a:rPr lang="en-US" sz="2000" dirty="0" err="1"/>
              <a:t>quản</a:t>
            </a:r>
            <a:r>
              <a:rPr lang="en-US" sz="2000" dirty="0"/>
              <a:t> </a:t>
            </a:r>
            <a:r>
              <a:rPr lang="en-US" sz="2000" dirty="0" err="1"/>
              <a:t>lý</a:t>
            </a:r>
            <a:r>
              <a:rPr lang="en-US" sz="2000" dirty="0"/>
              <a:t> </a:t>
            </a:r>
            <a:r>
              <a:rPr lang="en-US" sz="2000" dirty="0" err="1"/>
              <a:t>thông</a:t>
            </a:r>
            <a:r>
              <a:rPr lang="en-US" sz="2000" dirty="0"/>
              <a:t> tin </a:t>
            </a:r>
            <a:r>
              <a:rPr lang="en-US" sz="2000" dirty="0" err="1"/>
              <a:t>đăng</a:t>
            </a:r>
            <a:r>
              <a:rPr lang="en-US" sz="2000" dirty="0"/>
              <a:t> </a:t>
            </a:r>
            <a:r>
              <a:rPr lang="en-US" sz="2000" dirty="0" err="1"/>
              <a:t>nhập</a:t>
            </a:r>
            <a:r>
              <a:rPr lang="en-US" sz="2000" dirty="0"/>
              <a:t>, </a:t>
            </a:r>
            <a:r>
              <a:rPr lang="en-US" sz="2000" dirty="0" err="1"/>
              <a:t>hạn</a:t>
            </a:r>
            <a:r>
              <a:rPr lang="en-US" sz="2000" dirty="0"/>
              <a:t> </a:t>
            </a:r>
            <a:r>
              <a:rPr lang="en-US" sz="2000" dirty="0" err="1"/>
              <a:t>chế</a:t>
            </a:r>
            <a:r>
              <a:rPr lang="en-US" sz="2000" dirty="0"/>
              <a:t> </a:t>
            </a:r>
            <a:r>
              <a:rPr lang="en-US" sz="2000" dirty="0" err="1"/>
              <a:t>truy</a:t>
            </a:r>
            <a:r>
              <a:rPr lang="en-US" sz="2000" dirty="0"/>
              <a:t> </a:t>
            </a:r>
            <a:r>
              <a:rPr lang="en-US" sz="2000" dirty="0" err="1"/>
              <a:t>cập</a:t>
            </a:r>
            <a:r>
              <a:rPr lang="en-US" sz="2000" dirty="0"/>
              <a:t> </a:t>
            </a:r>
            <a:r>
              <a:rPr lang="en-US" sz="2000" dirty="0" err="1"/>
              <a:t>thông</a:t>
            </a:r>
            <a:r>
              <a:rPr lang="en-US" sz="2000" dirty="0"/>
              <a:t> tin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các</a:t>
            </a:r>
            <a:r>
              <a:rPr lang="en-US" sz="2000" dirty="0"/>
              <a:t> </a:t>
            </a:r>
            <a:r>
              <a:rPr lang="en-US" sz="2000" dirty="0" err="1"/>
              <a:t>chương</a:t>
            </a:r>
            <a:r>
              <a:rPr lang="en-US" sz="2000" dirty="0"/>
              <a:t> </a:t>
            </a:r>
            <a:r>
              <a:rPr lang="en-US" sz="2000" dirty="0" err="1"/>
              <a:t>trình</a:t>
            </a:r>
            <a:r>
              <a:rPr lang="en-US" sz="2000" dirty="0"/>
              <a:t> </a:t>
            </a:r>
            <a:r>
              <a:rPr lang="en-US" sz="2000" dirty="0" err="1"/>
              <a:t>quản</a:t>
            </a:r>
            <a:r>
              <a:rPr lang="en-US" sz="2000" dirty="0"/>
              <a:t> </a:t>
            </a:r>
            <a:r>
              <a:rPr lang="en-US" sz="2000" dirty="0" err="1"/>
              <a:t>lý</a:t>
            </a:r>
            <a:r>
              <a:rPr lang="en-US" sz="2000" dirty="0"/>
              <a:t> </a:t>
            </a:r>
            <a:r>
              <a:rPr lang="en-US" sz="2000" dirty="0" err="1"/>
              <a:t>đặc</a:t>
            </a:r>
            <a:r>
              <a:rPr lang="en-US" sz="2000" dirty="0"/>
              <a:t> </a:t>
            </a:r>
            <a:r>
              <a:rPr lang="en-US" sz="2000" dirty="0" err="1"/>
              <a:t>quyền</a:t>
            </a:r>
            <a:endParaRPr lang="en-US" sz="2000" dirty="0"/>
          </a:p>
          <a:p>
            <a:pPr marL="882650" lvl="1" indent="-285750">
              <a:buFontTx/>
              <a:buChar char="-"/>
            </a:pPr>
            <a:endParaRPr lang="en-US" sz="2000" dirty="0"/>
          </a:p>
          <a:p>
            <a:pPr marL="596900" lvl="1" indent="0">
              <a:buNone/>
            </a:pPr>
            <a:endParaRPr lang="en-US" sz="1600" dirty="0"/>
          </a:p>
          <a:p>
            <a:pPr lvl="1">
              <a:buFontTx/>
              <a:buChar char="-"/>
            </a:pPr>
            <a:endParaRPr lang="en-US" sz="1600" dirty="0"/>
          </a:p>
          <a:p>
            <a:pPr lvl="1">
              <a:buFontTx/>
              <a:buChar char="-"/>
            </a:pPr>
            <a:endParaRPr lang="vi-VN" sz="2000" dirty="0"/>
          </a:p>
          <a:p>
            <a:pPr>
              <a:buFontTx/>
              <a:buChar char="-"/>
            </a:pPr>
            <a:endParaRPr lang="en-US" sz="2500" dirty="0"/>
          </a:p>
          <a:p>
            <a:pPr marL="285750" indent="-171450">
              <a:buFontTx/>
              <a:buChar char="-"/>
            </a:pPr>
            <a:endParaRPr lang="en-US" dirty="0"/>
          </a:p>
          <a:p>
            <a:pPr marL="114300" indent="0">
              <a:buNone/>
            </a:pPr>
            <a:endParaRPr lang="en-US" dirty="0"/>
          </a:p>
        </p:txBody>
      </p:sp>
    </p:spTree>
    <p:extLst>
      <p:ext uri="{BB962C8B-B14F-4D97-AF65-F5344CB8AC3E}">
        <p14:creationId xmlns:p14="http://schemas.microsoft.com/office/powerpoint/2010/main" val="3744680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r>
              <a:rPr lang="en-US" dirty="0"/>
              <a:t>Access control</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1018014"/>
            <a:ext cx="6633300" cy="3107472"/>
          </a:xfrm>
        </p:spPr>
        <p:txBody>
          <a:bodyPr/>
          <a:lstStyle/>
          <a:p>
            <a:pPr marL="114300" indent="0">
              <a:buNone/>
            </a:pPr>
            <a:endParaRPr lang="en-US" sz="2500" b="1" u="sng" dirty="0"/>
          </a:p>
          <a:p>
            <a:pPr marL="882650" lvl="1" indent="-285750">
              <a:buFontTx/>
              <a:buChar char="-"/>
            </a:pPr>
            <a:endParaRPr lang="en-US" sz="2000" dirty="0"/>
          </a:p>
          <a:p>
            <a:pPr marL="596900" lvl="1" indent="0">
              <a:buNone/>
            </a:pPr>
            <a:endParaRPr lang="en-US" sz="1600" dirty="0"/>
          </a:p>
          <a:p>
            <a:pPr lvl="1">
              <a:buFontTx/>
              <a:buChar char="-"/>
            </a:pPr>
            <a:endParaRPr lang="en-US" sz="1600" dirty="0"/>
          </a:p>
          <a:p>
            <a:pPr lvl="1">
              <a:buFontTx/>
              <a:buChar char="-"/>
            </a:pPr>
            <a:endParaRPr lang="vi-VN" sz="2000" dirty="0"/>
          </a:p>
          <a:p>
            <a:pPr>
              <a:buFontTx/>
              <a:buChar char="-"/>
            </a:pPr>
            <a:endParaRPr lang="en-US" sz="2500" dirty="0"/>
          </a:p>
          <a:p>
            <a:pPr marL="285750" indent="-171450">
              <a:buFontTx/>
              <a:buChar char="-"/>
            </a:pPr>
            <a:endParaRPr lang="en-US" dirty="0"/>
          </a:p>
          <a:p>
            <a:pPr marL="114300" indent="0">
              <a:buNone/>
            </a:pPr>
            <a:endParaRPr lang="en-US" dirty="0"/>
          </a:p>
        </p:txBody>
      </p:sp>
      <p:graphicFrame>
        <p:nvGraphicFramePr>
          <p:cNvPr id="4" name="Table 6">
            <a:extLst>
              <a:ext uri="{FF2B5EF4-FFF2-40B4-BE49-F238E27FC236}">
                <a16:creationId xmlns:a16="http://schemas.microsoft.com/office/drawing/2014/main" id="{E464550D-0D69-68D3-FBA2-391A2C2B6B32}"/>
              </a:ext>
            </a:extLst>
          </p:cNvPr>
          <p:cNvGraphicFramePr>
            <a:graphicFrameLocks noGrp="1"/>
          </p:cNvGraphicFramePr>
          <p:nvPr>
            <p:extLst>
              <p:ext uri="{D42A27DB-BD31-4B8C-83A1-F6EECF244321}">
                <p14:modId xmlns:p14="http://schemas.microsoft.com/office/powerpoint/2010/main" val="343572375"/>
              </p:ext>
            </p:extLst>
          </p:nvPr>
        </p:nvGraphicFramePr>
        <p:xfrm>
          <a:off x="1724212" y="1512665"/>
          <a:ext cx="5695576" cy="2319919"/>
        </p:xfrm>
        <a:graphic>
          <a:graphicData uri="http://schemas.openxmlformats.org/drawingml/2006/table">
            <a:tbl>
              <a:tblPr firstRow="1" bandRow="1">
                <a:tableStyleId>{69C7853C-536D-4A76-A0AE-DD22124D55A5}</a:tableStyleId>
              </a:tblPr>
              <a:tblGrid>
                <a:gridCol w="2847788">
                  <a:extLst>
                    <a:ext uri="{9D8B030D-6E8A-4147-A177-3AD203B41FA5}">
                      <a16:colId xmlns:a16="http://schemas.microsoft.com/office/drawing/2014/main" val="1652340479"/>
                    </a:ext>
                  </a:extLst>
                </a:gridCol>
                <a:gridCol w="2847788">
                  <a:extLst>
                    <a:ext uri="{9D8B030D-6E8A-4147-A177-3AD203B41FA5}">
                      <a16:colId xmlns:a16="http://schemas.microsoft.com/office/drawing/2014/main" val="3539331917"/>
                    </a:ext>
                  </a:extLst>
                </a:gridCol>
              </a:tblGrid>
              <a:tr h="405986">
                <a:tc>
                  <a:txBody>
                    <a:bodyPr/>
                    <a:lstStyle/>
                    <a:p>
                      <a:r>
                        <a:rPr lang="en-US" sz="1400" dirty="0"/>
                        <a:t>Cloud service customer</a:t>
                      </a:r>
                    </a:p>
                  </a:txBody>
                  <a:tcPr/>
                </a:tc>
                <a:tc>
                  <a:txBody>
                    <a:bodyPr/>
                    <a:lstStyle/>
                    <a:p>
                      <a:r>
                        <a:rPr lang="en-US" sz="1400"/>
                        <a:t>Cloud service provider</a:t>
                      </a:r>
                    </a:p>
                  </a:txBody>
                  <a:tcPr/>
                </a:tc>
                <a:extLst>
                  <a:ext uri="{0D108BD9-81ED-4DB2-BD59-A6C34878D82A}">
                    <a16:rowId xmlns:a16="http://schemas.microsoft.com/office/drawing/2014/main" val="2758889233"/>
                  </a:ext>
                </a:extLst>
              </a:tr>
              <a:tr h="1913933">
                <a:tc>
                  <a:txBody>
                    <a:bodyPr/>
                    <a:lstStyle/>
                    <a:p>
                      <a:r>
                        <a:rPr lang="en-US" sz="1400"/>
                        <a:t> Người dùng dịch vụ Cloud nên đặt ra các khuyến nghị trên các chính sách truy cập cho người dùng có thể truy cập vào các dịch vụ cloud tách biệt </a:t>
                      </a:r>
                    </a:p>
                  </a:txBody>
                  <a:tcPr/>
                </a:tc>
                <a:tc>
                  <a:txBody>
                    <a:bodyPr/>
                    <a:lstStyle/>
                    <a:p>
                      <a:r>
                        <a:rPr lang="en-US" sz="1400"/>
                        <a:t>(Không có)</a:t>
                      </a:r>
                      <a:endParaRPr lang="vi-VN" sz="1400"/>
                    </a:p>
                  </a:txBody>
                  <a:tcPr/>
                </a:tc>
                <a:extLst>
                  <a:ext uri="{0D108BD9-81ED-4DB2-BD59-A6C34878D82A}">
                    <a16:rowId xmlns:a16="http://schemas.microsoft.com/office/drawing/2014/main" val="1769535313"/>
                  </a:ext>
                </a:extLst>
              </a:tr>
            </a:tbl>
          </a:graphicData>
        </a:graphic>
      </p:graphicFrame>
      <p:sp>
        <p:nvSpPr>
          <p:cNvPr id="5" name="TextBox 4">
            <a:extLst>
              <a:ext uri="{FF2B5EF4-FFF2-40B4-BE49-F238E27FC236}">
                <a16:creationId xmlns:a16="http://schemas.microsoft.com/office/drawing/2014/main" id="{67AFF087-4119-226B-DF6B-C3269A756CB2}"/>
              </a:ext>
            </a:extLst>
          </p:cNvPr>
          <p:cNvSpPr txBox="1"/>
          <p:nvPr/>
        </p:nvSpPr>
        <p:spPr>
          <a:xfrm>
            <a:off x="1724212" y="921010"/>
            <a:ext cx="4379222" cy="400110"/>
          </a:xfrm>
          <a:prstGeom prst="rect">
            <a:avLst/>
          </a:prstGeom>
          <a:noFill/>
        </p:spPr>
        <p:txBody>
          <a:bodyPr wrap="square" rtlCol="0">
            <a:spAutoFit/>
          </a:bodyPr>
          <a:lstStyle/>
          <a:p>
            <a:r>
              <a:rPr lang="en-US" sz="2000" dirty="0" err="1">
                <a:solidFill>
                  <a:schemeClr val="bg1"/>
                </a:solidFill>
                <a:latin typeface="Squada One" panose="020B0604020202020204" charset="0"/>
              </a:rPr>
              <a:t>Truy</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cập</a:t>
            </a:r>
            <a:r>
              <a:rPr lang="en-US" sz="2000" dirty="0">
                <a:solidFill>
                  <a:schemeClr val="bg1"/>
                </a:solidFill>
                <a:latin typeface="Squada One" panose="020B0604020202020204" charset="0"/>
              </a:rPr>
              <a:t> network </a:t>
            </a:r>
            <a:r>
              <a:rPr lang="en-US" sz="2000" dirty="0" err="1">
                <a:solidFill>
                  <a:schemeClr val="bg1"/>
                </a:solidFill>
                <a:latin typeface="Squada One" panose="020B0604020202020204" charset="0"/>
              </a:rPr>
              <a:t>và</a:t>
            </a:r>
            <a:r>
              <a:rPr lang="en-US" sz="2000" dirty="0">
                <a:solidFill>
                  <a:schemeClr val="bg1"/>
                </a:solidFill>
                <a:latin typeface="Squada One" panose="020B0604020202020204" charset="0"/>
              </a:rPr>
              <a:t> network services</a:t>
            </a:r>
          </a:p>
        </p:txBody>
      </p:sp>
    </p:spTree>
    <p:extLst>
      <p:ext uri="{BB962C8B-B14F-4D97-AF65-F5344CB8AC3E}">
        <p14:creationId xmlns:p14="http://schemas.microsoft.com/office/powerpoint/2010/main" val="1198340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r>
              <a:rPr lang="en-US" dirty="0"/>
              <a:t>Access control</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1018014"/>
            <a:ext cx="6633300" cy="3107472"/>
          </a:xfrm>
        </p:spPr>
        <p:txBody>
          <a:bodyPr/>
          <a:lstStyle/>
          <a:p>
            <a:pPr marL="114300" indent="0">
              <a:buNone/>
            </a:pPr>
            <a:endParaRPr lang="en-US" sz="2500" b="1" u="sng" dirty="0"/>
          </a:p>
          <a:p>
            <a:pPr marL="882650" lvl="1" indent="-285750">
              <a:buFontTx/>
              <a:buChar char="-"/>
            </a:pPr>
            <a:endParaRPr lang="en-US" sz="2000" dirty="0"/>
          </a:p>
          <a:p>
            <a:pPr marL="596900" lvl="1" indent="0">
              <a:buNone/>
            </a:pPr>
            <a:endParaRPr lang="en-US" sz="1600" dirty="0"/>
          </a:p>
          <a:p>
            <a:pPr lvl="1">
              <a:buFontTx/>
              <a:buChar char="-"/>
            </a:pPr>
            <a:endParaRPr lang="en-US" sz="1600" dirty="0"/>
          </a:p>
          <a:p>
            <a:pPr lvl="1">
              <a:buFontTx/>
              <a:buChar char="-"/>
            </a:pPr>
            <a:endParaRPr lang="vi-VN" sz="2000" dirty="0"/>
          </a:p>
          <a:p>
            <a:pPr>
              <a:buFontTx/>
              <a:buChar char="-"/>
            </a:pPr>
            <a:endParaRPr lang="en-US" sz="2500" dirty="0"/>
          </a:p>
          <a:p>
            <a:pPr marL="285750" indent="-171450">
              <a:buFontTx/>
              <a:buChar char="-"/>
            </a:pPr>
            <a:endParaRPr lang="en-US" dirty="0"/>
          </a:p>
          <a:p>
            <a:pPr marL="114300" indent="0">
              <a:buNone/>
            </a:pPr>
            <a:endParaRPr lang="en-US" dirty="0"/>
          </a:p>
        </p:txBody>
      </p:sp>
      <p:graphicFrame>
        <p:nvGraphicFramePr>
          <p:cNvPr id="4" name="Table 6">
            <a:extLst>
              <a:ext uri="{FF2B5EF4-FFF2-40B4-BE49-F238E27FC236}">
                <a16:creationId xmlns:a16="http://schemas.microsoft.com/office/drawing/2014/main" id="{E464550D-0D69-68D3-FBA2-391A2C2B6B32}"/>
              </a:ext>
            </a:extLst>
          </p:cNvPr>
          <p:cNvGraphicFramePr>
            <a:graphicFrameLocks noGrp="1"/>
          </p:cNvGraphicFramePr>
          <p:nvPr>
            <p:extLst>
              <p:ext uri="{D42A27DB-BD31-4B8C-83A1-F6EECF244321}">
                <p14:modId xmlns:p14="http://schemas.microsoft.com/office/powerpoint/2010/main" val="3280090026"/>
              </p:ext>
            </p:extLst>
          </p:nvPr>
        </p:nvGraphicFramePr>
        <p:xfrm>
          <a:off x="1724212" y="1512665"/>
          <a:ext cx="5695576" cy="2631026"/>
        </p:xfrm>
        <a:graphic>
          <a:graphicData uri="http://schemas.openxmlformats.org/drawingml/2006/table">
            <a:tbl>
              <a:tblPr firstRow="1" bandRow="1">
                <a:tableStyleId>{69C7853C-536D-4A76-A0AE-DD22124D55A5}</a:tableStyleId>
              </a:tblPr>
              <a:tblGrid>
                <a:gridCol w="2847788">
                  <a:extLst>
                    <a:ext uri="{9D8B030D-6E8A-4147-A177-3AD203B41FA5}">
                      <a16:colId xmlns:a16="http://schemas.microsoft.com/office/drawing/2014/main" val="1652340479"/>
                    </a:ext>
                  </a:extLst>
                </a:gridCol>
                <a:gridCol w="2847788">
                  <a:extLst>
                    <a:ext uri="{9D8B030D-6E8A-4147-A177-3AD203B41FA5}">
                      <a16:colId xmlns:a16="http://schemas.microsoft.com/office/drawing/2014/main" val="3539331917"/>
                    </a:ext>
                  </a:extLst>
                </a:gridCol>
              </a:tblGrid>
              <a:tr h="405986">
                <a:tc>
                  <a:txBody>
                    <a:bodyPr/>
                    <a:lstStyle/>
                    <a:p>
                      <a:r>
                        <a:rPr lang="en-US" sz="1400" dirty="0"/>
                        <a:t>Cloud service customer</a:t>
                      </a:r>
                    </a:p>
                  </a:txBody>
                  <a:tcPr/>
                </a:tc>
                <a:tc>
                  <a:txBody>
                    <a:bodyPr/>
                    <a:lstStyle/>
                    <a:p>
                      <a:r>
                        <a:rPr lang="en-US" sz="1400"/>
                        <a:t>Cloud service provider</a:t>
                      </a:r>
                    </a:p>
                  </a:txBody>
                  <a:tcPr/>
                </a:tc>
                <a:extLst>
                  <a:ext uri="{0D108BD9-81ED-4DB2-BD59-A6C34878D82A}">
                    <a16:rowId xmlns:a16="http://schemas.microsoft.com/office/drawing/2014/main" val="2758889233"/>
                  </a:ext>
                </a:extLst>
              </a:tr>
              <a:tr h="1913933">
                <a:tc>
                  <a:txBody>
                    <a:bodyPr/>
                    <a:lstStyle/>
                    <a:p>
                      <a:r>
                        <a:rPr lang="en-US" sz="1400"/>
                        <a:t> (Không có)</a:t>
                      </a:r>
                    </a:p>
                  </a:txBody>
                  <a:tcPr/>
                </a:tc>
                <a:tc>
                  <a:txBody>
                    <a:bodyPr/>
                    <a:lstStyle/>
                    <a:p>
                      <a:r>
                        <a:rPr lang="vi-VN" sz="1400" dirty="0"/>
                        <a:t>Để quản lý quyền truy cập vào các dịch vụ đám mây bằng dịch vụ đám mây</a:t>
                      </a:r>
                      <a:r>
                        <a:rPr lang="en-US" sz="1400" dirty="0"/>
                        <a:t> </a:t>
                      </a:r>
                      <a:r>
                        <a:rPr lang="vi-VN" sz="1400" dirty="0"/>
                        <a:t>người dùng dịch vụ đám mây của khách hàng, nhà cung cấp dịch vụ đám mây</a:t>
                      </a:r>
                      <a:r>
                        <a:rPr lang="en-US" sz="1400" dirty="0"/>
                        <a:t> </a:t>
                      </a:r>
                      <a:r>
                        <a:rPr lang="vi-VN" sz="1400" dirty="0"/>
                        <a:t>nên cung cấp các chức năng đăng ký và hủy đăng ký người dùng,</a:t>
                      </a:r>
                      <a:r>
                        <a:rPr lang="en-US" sz="1400" dirty="0"/>
                        <a:t> </a:t>
                      </a:r>
                      <a:r>
                        <a:rPr lang="vi-VN" sz="1400" dirty="0"/>
                        <a:t>và thông số kỹ thuật cho việc sử dụng các chức năng này trên đám mây</a:t>
                      </a:r>
                      <a:r>
                        <a:rPr lang="en-US" sz="1400" dirty="0"/>
                        <a:t> </a:t>
                      </a:r>
                      <a:r>
                        <a:rPr lang="vi-VN" sz="1400" dirty="0"/>
                        <a:t>khách hàng dịch vụ.</a:t>
                      </a:r>
                    </a:p>
                  </a:txBody>
                  <a:tcPr/>
                </a:tc>
                <a:extLst>
                  <a:ext uri="{0D108BD9-81ED-4DB2-BD59-A6C34878D82A}">
                    <a16:rowId xmlns:a16="http://schemas.microsoft.com/office/drawing/2014/main" val="1769535313"/>
                  </a:ext>
                </a:extLst>
              </a:tr>
            </a:tbl>
          </a:graphicData>
        </a:graphic>
      </p:graphicFrame>
      <p:sp>
        <p:nvSpPr>
          <p:cNvPr id="5" name="TextBox 4">
            <a:extLst>
              <a:ext uri="{FF2B5EF4-FFF2-40B4-BE49-F238E27FC236}">
                <a16:creationId xmlns:a16="http://schemas.microsoft.com/office/drawing/2014/main" id="{67AFF087-4119-226B-DF6B-C3269A756CB2}"/>
              </a:ext>
            </a:extLst>
          </p:cNvPr>
          <p:cNvSpPr txBox="1"/>
          <p:nvPr/>
        </p:nvSpPr>
        <p:spPr>
          <a:xfrm>
            <a:off x="1724212" y="921010"/>
            <a:ext cx="3851398" cy="400110"/>
          </a:xfrm>
          <a:prstGeom prst="rect">
            <a:avLst/>
          </a:prstGeom>
          <a:noFill/>
        </p:spPr>
        <p:txBody>
          <a:bodyPr wrap="square" rtlCol="0">
            <a:spAutoFit/>
          </a:bodyPr>
          <a:lstStyle/>
          <a:p>
            <a:r>
              <a:rPr lang="en-US" sz="2000" dirty="0" err="1">
                <a:solidFill>
                  <a:schemeClr val="bg1"/>
                </a:solidFill>
                <a:latin typeface="Squada One" panose="020B0604020202020204" charset="0"/>
              </a:rPr>
              <a:t>Tạo</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và</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xoá</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người</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dùng</a:t>
            </a:r>
            <a:endParaRPr lang="en-US" sz="2000" dirty="0">
              <a:solidFill>
                <a:schemeClr val="bg1"/>
              </a:solidFill>
              <a:latin typeface="Squada One" panose="020B0604020202020204" charset="0"/>
            </a:endParaRPr>
          </a:p>
        </p:txBody>
      </p:sp>
    </p:spTree>
    <p:extLst>
      <p:ext uri="{BB962C8B-B14F-4D97-AF65-F5344CB8AC3E}">
        <p14:creationId xmlns:p14="http://schemas.microsoft.com/office/powerpoint/2010/main" val="254730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7" name="Google Shape;837;p103"/>
          <p:cNvSpPr txBox="1">
            <a:spLocks noGrp="1"/>
          </p:cNvSpPr>
          <p:nvPr>
            <p:ph type="ctrTitle"/>
          </p:nvPr>
        </p:nvSpPr>
        <p:spPr>
          <a:xfrm>
            <a:off x="1851102" y="2348625"/>
            <a:ext cx="5441796" cy="664200"/>
          </a:xfrm>
          <a:prstGeom prst="rect">
            <a:avLst/>
          </a:prstGeom>
        </p:spPr>
        <p:txBody>
          <a:bodyPr spcFirstLastPara="1" wrap="square" lIns="91425" tIns="91425" rIns="91425" bIns="91425" anchor="t" anchorCtr="0">
            <a:noAutofit/>
          </a:bodyPr>
          <a:lstStyle/>
          <a:p>
            <a:pPr lvl="0">
              <a:buClr>
                <a:schemeClr val="dk1"/>
              </a:buClr>
              <a:buSzPts val="1100"/>
            </a:pPr>
            <a:r>
              <a:rPr lang="en-US" err="1"/>
              <a:t>Infomation</a:t>
            </a:r>
            <a:r>
              <a:rPr lang="en-US"/>
              <a:t> security policies</a:t>
            </a:r>
            <a:endParaRPr/>
          </a:p>
        </p:txBody>
      </p:sp>
      <p:sp>
        <p:nvSpPr>
          <p:cNvPr id="838" name="Google Shape;838;p103"/>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1000"/>
                                        <p:tgtEl>
                                          <p:spTgt spid="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7"/>
                                        </p:tgtEl>
                                        <p:attrNameLst>
                                          <p:attrName>style.visibility</p:attrName>
                                        </p:attrNameLst>
                                      </p:cBhvr>
                                      <p:to>
                                        <p:strVal val="visible"/>
                                      </p:to>
                                    </p:set>
                                    <p:animEffect transition="in" filter="fade">
                                      <p:cBhvr>
                                        <p:cTn id="12" dur="10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r>
              <a:rPr lang="en-US" dirty="0"/>
              <a:t>Access control</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1018014"/>
            <a:ext cx="6633300" cy="3107472"/>
          </a:xfrm>
        </p:spPr>
        <p:txBody>
          <a:bodyPr/>
          <a:lstStyle/>
          <a:p>
            <a:pPr marL="114300" indent="0">
              <a:buNone/>
            </a:pPr>
            <a:endParaRPr lang="en-US" sz="2500" b="1" u="sng" dirty="0"/>
          </a:p>
          <a:p>
            <a:pPr marL="882650" lvl="1" indent="-285750">
              <a:buFontTx/>
              <a:buChar char="-"/>
            </a:pPr>
            <a:endParaRPr lang="en-US" sz="2000" dirty="0"/>
          </a:p>
          <a:p>
            <a:pPr marL="596900" lvl="1" indent="0">
              <a:buNone/>
            </a:pPr>
            <a:endParaRPr lang="en-US" sz="1600" dirty="0"/>
          </a:p>
          <a:p>
            <a:pPr lvl="1">
              <a:buFontTx/>
              <a:buChar char="-"/>
            </a:pPr>
            <a:endParaRPr lang="en-US" sz="1600" dirty="0"/>
          </a:p>
          <a:p>
            <a:pPr lvl="1">
              <a:buFontTx/>
              <a:buChar char="-"/>
            </a:pPr>
            <a:endParaRPr lang="vi-VN" sz="2000" dirty="0"/>
          </a:p>
          <a:p>
            <a:pPr>
              <a:buFontTx/>
              <a:buChar char="-"/>
            </a:pPr>
            <a:endParaRPr lang="en-US" sz="2500" dirty="0"/>
          </a:p>
          <a:p>
            <a:pPr marL="285750" indent="-171450">
              <a:buFontTx/>
              <a:buChar char="-"/>
            </a:pPr>
            <a:endParaRPr lang="en-US" dirty="0"/>
          </a:p>
          <a:p>
            <a:pPr marL="114300" indent="0">
              <a:buNone/>
            </a:pPr>
            <a:endParaRPr lang="en-US" dirty="0"/>
          </a:p>
        </p:txBody>
      </p:sp>
      <p:graphicFrame>
        <p:nvGraphicFramePr>
          <p:cNvPr id="4" name="Table 6">
            <a:extLst>
              <a:ext uri="{FF2B5EF4-FFF2-40B4-BE49-F238E27FC236}">
                <a16:creationId xmlns:a16="http://schemas.microsoft.com/office/drawing/2014/main" id="{E464550D-0D69-68D3-FBA2-391A2C2B6B32}"/>
              </a:ext>
            </a:extLst>
          </p:cNvPr>
          <p:cNvGraphicFramePr>
            <a:graphicFrameLocks noGrp="1"/>
          </p:cNvGraphicFramePr>
          <p:nvPr>
            <p:extLst>
              <p:ext uri="{D42A27DB-BD31-4B8C-83A1-F6EECF244321}">
                <p14:modId xmlns:p14="http://schemas.microsoft.com/office/powerpoint/2010/main" val="3618686811"/>
              </p:ext>
            </p:extLst>
          </p:nvPr>
        </p:nvGraphicFramePr>
        <p:xfrm>
          <a:off x="1724212" y="1512665"/>
          <a:ext cx="5695576" cy="2319919"/>
        </p:xfrm>
        <a:graphic>
          <a:graphicData uri="http://schemas.openxmlformats.org/drawingml/2006/table">
            <a:tbl>
              <a:tblPr firstRow="1" bandRow="1">
                <a:tableStyleId>{69C7853C-536D-4A76-A0AE-DD22124D55A5}</a:tableStyleId>
              </a:tblPr>
              <a:tblGrid>
                <a:gridCol w="2847788">
                  <a:extLst>
                    <a:ext uri="{9D8B030D-6E8A-4147-A177-3AD203B41FA5}">
                      <a16:colId xmlns:a16="http://schemas.microsoft.com/office/drawing/2014/main" val="1652340479"/>
                    </a:ext>
                  </a:extLst>
                </a:gridCol>
                <a:gridCol w="2847788">
                  <a:extLst>
                    <a:ext uri="{9D8B030D-6E8A-4147-A177-3AD203B41FA5}">
                      <a16:colId xmlns:a16="http://schemas.microsoft.com/office/drawing/2014/main" val="3539331917"/>
                    </a:ext>
                  </a:extLst>
                </a:gridCol>
              </a:tblGrid>
              <a:tr h="405986">
                <a:tc>
                  <a:txBody>
                    <a:bodyPr/>
                    <a:lstStyle/>
                    <a:p>
                      <a:r>
                        <a:rPr lang="en-US" sz="1400" dirty="0"/>
                        <a:t>Cloud service customer</a:t>
                      </a:r>
                    </a:p>
                  </a:txBody>
                  <a:tcPr/>
                </a:tc>
                <a:tc>
                  <a:txBody>
                    <a:bodyPr/>
                    <a:lstStyle/>
                    <a:p>
                      <a:r>
                        <a:rPr lang="en-US" sz="1400"/>
                        <a:t>Cloud service provider</a:t>
                      </a:r>
                    </a:p>
                  </a:txBody>
                  <a:tcPr/>
                </a:tc>
                <a:extLst>
                  <a:ext uri="{0D108BD9-81ED-4DB2-BD59-A6C34878D82A}">
                    <a16:rowId xmlns:a16="http://schemas.microsoft.com/office/drawing/2014/main" val="2758889233"/>
                  </a:ext>
                </a:extLst>
              </a:tr>
              <a:tr h="1913933">
                <a:tc>
                  <a:txBody>
                    <a:bodyPr/>
                    <a:lstStyle/>
                    <a:p>
                      <a:r>
                        <a:rPr lang="en-US" sz="1400"/>
                        <a:t> (Không có)</a:t>
                      </a:r>
                    </a:p>
                  </a:txBody>
                  <a:tcPr/>
                </a:tc>
                <a:tc>
                  <a:txBody>
                    <a:bodyPr/>
                    <a:lstStyle/>
                    <a:p>
                      <a:r>
                        <a:rPr lang="vi-VN" dirty="0"/>
                        <a:t>Nhà cung cấp dịch vụ đám mây nên cung cấp các chức năng cho quản lý quyền truy cập của khách hàng dịch vụ đám mây người dùng dịch vụ đám mây và thông số kỹ thuật cho việc sử dụng những chức năng</a:t>
                      </a:r>
                      <a:r>
                        <a:rPr lang="vi-VN" sz="1400" dirty="0"/>
                        <a:t>.</a:t>
                      </a:r>
                    </a:p>
                  </a:txBody>
                  <a:tcPr/>
                </a:tc>
                <a:extLst>
                  <a:ext uri="{0D108BD9-81ED-4DB2-BD59-A6C34878D82A}">
                    <a16:rowId xmlns:a16="http://schemas.microsoft.com/office/drawing/2014/main" val="1769535313"/>
                  </a:ext>
                </a:extLst>
              </a:tr>
            </a:tbl>
          </a:graphicData>
        </a:graphic>
      </p:graphicFrame>
      <p:sp>
        <p:nvSpPr>
          <p:cNvPr id="5" name="TextBox 4">
            <a:extLst>
              <a:ext uri="{FF2B5EF4-FFF2-40B4-BE49-F238E27FC236}">
                <a16:creationId xmlns:a16="http://schemas.microsoft.com/office/drawing/2014/main" id="{67AFF087-4119-226B-DF6B-C3269A756CB2}"/>
              </a:ext>
            </a:extLst>
          </p:cNvPr>
          <p:cNvSpPr txBox="1"/>
          <p:nvPr/>
        </p:nvSpPr>
        <p:spPr>
          <a:xfrm>
            <a:off x="1724211" y="921010"/>
            <a:ext cx="4718629" cy="400110"/>
          </a:xfrm>
          <a:prstGeom prst="rect">
            <a:avLst/>
          </a:prstGeom>
          <a:noFill/>
        </p:spPr>
        <p:txBody>
          <a:bodyPr wrap="square" rtlCol="0">
            <a:spAutoFit/>
          </a:bodyPr>
          <a:lstStyle/>
          <a:p>
            <a:r>
              <a:rPr lang="en-US" sz="2000" dirty="0" err="1">
                <a:solidFill>
                  <a:schemeClr val="bg1"/>
                </a:solidFill>
                <a:latin typeface="Squada One" panose="020B0604020202020204" charset="0"/>
              </a:rPr>
              <a:t>Cung</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cấp</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quyền</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truy</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cập</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cho</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người</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dùng</a:t>
            </a:r>
            <a:endParaRPr lang="en-US" sz="2000" dirty="0">
              <a:solidFill>
                <a:schemeClr val="bg1"/>
              </a:solidFill>
              <a:latin typeface="Squada One" panose="020B0604020202020204" charset="0"/>
            </a:endParaRPr>
          </a:p>
        </p:txBody>
      </p:sp>
    </p:spTree>
    <p:extLst>
      <p:ext uri="{BB962C8B-B14F-4D97-AF65-F5344CB8AC3E}">
        <p14:creationId xmlns:p14="http://schemas.microsoft.com/office/powerpoint/2010/main" val="243182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r>
              <a:rPr lang="en-US" dirty="0"/>
              <a:t>Access control</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1018014"/>
            <a:ext cx="6633300" cy="3107472"/>
          </a:xfrm>
        </p:spPr>
        <p:txBody>
          <a:bodyPr/>
          <a:lstStyle/>
          <a:p>
            <a:pPr marL="114300" indent="0">
              <a:buNone/>
            </a:pPr>
            <a:endParaRPr lang="en-US" sz="2500" b="1" u="sng" dirty="0"/>
          </a:p>
          <a:p>
            <a:pPr marL="882650" lvl="1" indent="-285750">
              <a:buFontTx/>
              <a:buChar char="-"/>
            </a:pPr>
            <a:endParaRPr lang="en-US" sz="2000" dirty="0"/>
          </a:p>
          <a:p>
            <a:pPr marL="596900" lvl="1" indent="0">
              <a:buNone/>
            </a:pPr>
            <a:endParaRPr lang="en-US" sz="1600" dirty="0"/>
          </a:p>
          <a:p>
            <a:pPr lvl="1">
              <a:buFontTx/>
              <a:buChar char="-"/>
            </a:pPr>
            <a:endParaRPr lang="en-US" sz="1600" dirty="0"/>
          </a:p>
          <a:p>
            <a:pPr lvl="1">
              <a:buFontTx/>
              <a:buChar char="-"/>
            </a:pPr>
            <a:endParaRPr lang="vi-VN" sz="2000" dirty="0"/>
          </a:p>
          <a:p>
            <a:pPr>
              <a:buFontTx/>
              <a:buChar char="-"/>
            </a:pPr>
            <a:endParaRPr lang="en-US" sz="2500" dirty="0"/>
          </a:p>
          <a:p>
            <a:pPr marL="285750" indent="-171450">
              <a:buFontTx/>
              <a:buChar char="-"/>
            </a:pPr>
            <a:endParaRPr lang="en-US" dirty="0"/>
          </a:p>
          <a:p>
            <a:pPr marL="114300" indent="0">
              <a:buNone/>
            </a:pPr>
            <a:endParaRPr lang="en-US" dirty="0"/>
          </a:p>
        </p:txBody>
      </p:sp>
      <p:graphicFrame>
        <p:nvGraphicFramePr>
          <p:cNvPr id="4" name="Table 6">
            <a:extLst>
              <a:ext uri="{FF2B5EF4-FFF2-40B4-BE49-F238E27FC236}">
                <a16:creationId xmlns:a16="http://schemas.microsoft.com/office/drawing/2014/main" id="{E464550D-0D69-68D3-FBA2-391A2C2B6B32}"/>
              </a:ext>
            </a:extLst>
          </p:cNvPr>
          <p:cNvGraphicFramePr>
            <a:graphicFrameLocks noGrp="1"/>
          </p:cNvGraphicFramePr>
          <p:nvPr>
            <p:extLst>
              <p:ext uri="{D42A27DB-BD31-4B8C-83A1-F6EECF244321}">
                <p14:modId xmlns:p14="http://schemas.microsoft.com/office/powerpoint/2010/main" val="1378835053"/>
              </p:ext>
            </p:extLst>
          </p:nvPr>
        </p:nvGraphicFramePr>
        <p:xfrm>
          <a:off x="1724212" y="1512665"/>
          <a:ext cx="5695576" cy="3271106"/>
        </p:xfrm>
        <a:graphic>
          <a:graphicData uri="http://schemas.openxmlformats.org/drawingml/2006/table">
            <a:tbl>
              <a:tblPr firstRow="1" bandRow="1">
                <a:tableStyleId>{69C7853C-536D-4A76-A0AE-DD22124D55A5}</a:tableStyleId>
              </a:tblPr>
              <a:tblGrid>
                <a:gridCol w="2847788">
                  <a:extLst>
                    <a:ext uri="{9D8B030D-6E8A-4147-A177-3AD203B41FA5}">
                      <a16:colId xmlns:a16="http://schemas.microsoft.com/office/drawing/2014/main" val="1652340479"/>
                    </a:ext>
                  </a:extLst>
                </a:gridCol>
                <a:gridCol w="2847788">
                  <a:extLst>
                    <a:ext uri="{9D8B030D-6E8A-4147-A177-3AD203B41FA5}">
                      <a16:colId xmlns:a16="http://schemas.microsoft.com/office/drawing/2014/main" val="3539331917"/>
                    </a:ext>
                  </a:extLst>
                </a:gridCol>
              </a:tblGrid>
              <a:tr h="405986">
                <a:tc>
                  <a:txBody>
                    <a:bodyPr/>
                    <a:lstStyle/>
                    <a:p>
                      <a:r>
                        <a:rPr lang="en-US" sz="1400" dirty="0"/>
                        <a:t>Cloud service customer</a:t>
                      </a:r>
                    </a:p>
                  </a:txBody>
                  <a:tcPr/>
                </a:tc>
                <a:tc>
                  <a:txBody>
                    <a:bodyPr/>
                    <a:lstStyle/>
                    <a:p>
                      <a:r>
                        <a:rPr lang="en-US" sz="1400"/>
                        <a:t>Cloud service provider</a:t>
                      </a:r>
                    </a:p>
                  </a:txBody>
                  <a:tcPr/>
                </a:tc>
                <a:extLst>
                  <a:ext uri="{0D108BD9-81ED-4DB2-BD59-A6C34878D82A}">
                    <a16:rowId xmlns:a16="http://schemas.microsoft.com/office/drawing/2014/main" val="2758889233"/>
                  </a:ext>
                </a:extLst>
              </a:tr>
              <a:tr h="1913933">
                <a:tc>
                  <a:txBody>
                    <a:bodyPr/>
                    <a:lstStyle/>
                    <a:p>
                      <a:r>
                        <a:rPr lang="en-US" sz="1400"/>
                        <a:t> Khách hàng dịch vụ đám mây nên sử dụng đầy đủ các kỹ thuật xác thực (ví dụ: xác thực đa yếu tố) để xác thực quản trị viên dịch vụ đám mây của khách hàng dịch vụ đám mây khả năng quản trị của một dịch vụ đám mây theo đối với các rủi ro đã xác định.</a:t>
                      </a:r>
                    </a:p>
                  </a:txBody>
                  <a:tcPr/>
                </a:tc>
                <a:tc>
                  <a:txBody>
                    <a:bodyPr/>
                    <a:lstStyle/>
                    <a:p>
                      <a:r>
                        <a:rPr lang="vi-VN" dirty="0"/>
                        <a:t>Nhà cung cấp dịch vụ đám mây phải cung cấp đủ</a:t>
                      </a:r>
                    </a:p>
                    <a:p>
                      <a:r>
                        <a:rPr lang="vi-VN" dirty="0"/>
                        <a:t>kỹ thuật xác thực để xác thực dịch vụ đám mây</a:t>
                      </a:r>
                    </a:p>
                    <a:p>
                      <a:r>
                        <a:rPr lang="vi-VN" dirty="0"/>
                        <a:t>quản trị viên của khách hàng dịch vụ đám mây tới</a:t>
                      </a:r>
                    </a:p>
                    <a:p>
                      <a:r>
                        <a:rPr lang="vi-VN" dirty="0"/>
                        <a:t>khả năng quản trị của một dịch vụ đám mây, theo</a:t>
                      </a:r>
                      <a:r>
                        <a:rPr lang="en-US" dirty="0"/>
                        <a:t> </a:t>
                      </a:r>
                      <a:r>
                        <a:rPr lang="vi-VN" dirty="0"/>
                        <a:t>rủi ro đã xác định. Ví dụ: nhà cung cấp dịch vụ đám mây có thể</a:t>
                      </a:r>
                      <a:r>
                        <a:rPr lang="en-US" dirty="0"/>
                        <a:t> </a:t>
                      </a:r>
                      <a:r>
                        <a:rPr lang="vi-VN" dirty="0"/>
                        <a:t>cung cấp khả năng</a:t>
                      </a:r>
                      <a:r>
                        <a:rPr lang="en-US" dirty="0"/>
                        <a:t> </a:t>
                      </a:r>
                      <a:r>
                        <a:rPr lang="vi-VN" dirty="0"/>
                        <a:t>xác thực đa yếu tố hoặc kích hoạt</a:t>
                      </a:r>
                      <a:r>
                        <a:rPr lang="en-US" dirty="0"/>
                        <a:t> </a:t>
                      </a:r>
                      <a:r>
                        <a:rPr lang="vi-VN" dirty="0"/>
                        <a:t>sử dụng các cơ chế xác thực đa</a:t>
                      </a:r>
                      <a:r>
                        <a:rPr lang="en-US" dirty="0"/>
                        <a:t> </a:t>
                      </a:r>
                      <a:r>
                        <a:rPr lang="vi-VN" dirty="0"/>
                        <a:t>yếu tố của bên thứ ba.</a:t>
                      </a:r>
                      <a:endParaRPr lang="vi-VN" sz="1400" dirty="0"/>
                    </a:p>
                  </a:txBody>
                  <a:tcPr/>
                </a:tc>
                <a:extLst>
                  <a:ext uri="{0D108BD9-81ED-4DB2-BD59-A6C34878D82A}">
                    <a16:rowId xmlns:a16="http://schemas.microsoft.com/office/drawing/2014/main" val="1769535313"/>
                  </a:ext>
                </a:extLst>
              </a:tr>
            </a:tbl>
          </a:graphicData>
        </a:graphic>
      </p:graphicFrame>
      <p:sp>
        <p:nvSpPr>
          <p:cNvPr id="5" name="TextBox 4">
            <a:extLst>
              <a:ext uri="{FF2B5EF4-FFF2-40B4-BE49-F238E27FC236}">
                <a16:creationId xmlns:a16="http://schemas.microsoft.com/office/drawing/2014/main" id="{67AFF087-4119-226B-DF6B-C3269A756CB2}"/>
              </a:ext>
            </a:extLst>
          </p:cNvPr>
          <p:cNvSpPr txBox="1"/>
          <p:nvPr/>
        </p:nvSpPr>
        <p:spPr>
          <a:xfrm>
            <a:off x="1724211" y="921010"/>
            <a:ext cx="4718629" cy="400110"/>
          </a:xfrm>
          <a:prstGeom prst="rect">
            <a:avLst/>
          </a:prstGeom>
          <a:noFill/>
        </p:spPr>
        <p:txBody>
          <a:bodyPr wrap="square" rtlCol="0">
            <a:spAutoFit/>
          </a:bodyPr>
          <a:lstStyle/>
          <a:p>
            <a:r>
              <a:rPr lang="en-US" sz="2000" dirty="0" err="1">
                <a:solidFill>
                  <a:schemeClr val="bg1"/>
                </a:solidFill>
                <a:latin typeface="Squada One" panose="020B0604020202020204" charset="0"/>
              </a:rPr>
              <a:t>Quản</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lý</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quyền</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truy</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cập</a:t>
            </a:r>
            <a:endParaRPr lang="en-US" sz="2000" dirty="0">
              <a:solidFill>
                <a:schemeClr val="bg1"/>
              </a:solidFill>
              <a:latin typeface="Squada One" panose="020B0604020202020204" charset="0"/>
            </a:endParaRPr>
          </a:p>
        </p:txBody>
      </p:sp>
    </p:spTree>
    <p:extLst>
      <p:ext uri="{BB962C8B-B14F-4D97-AF65-F5344CB8AC3E}">
        <p14:creationId xmlns:p14="http://schemas.microsoft.com/office/powerpoint/2010/main" val="4077186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r>
              <a:rPr lang="en-US" dirty="0"/>
              <a:t>Access control</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1018014"/>
            <a:ext cx="6633300" cy="3107472"/>
          </a:xfrm>
        </p:spPr>
        <p:txBody>
          <a:bodyPr/>
          <a:lstStyle/>
          <a:p>
            <a:pPr marL="114300" indent="0">
              <a:buNone/>
            </a:pPr>
            <a:endParaRPr lang="en-US" sz="2500" b="1" u="sng" dirty="0"/>
          </a:p>
          <a:p>
            <a:pPr marL="882650" lvl="1" indent="-285750">
              <a:buFontTx/>
              <a:buChar char="-"/>
            </a:pPr>
            <a:endParaRPr lang="en-US" sz="2000" dirty="0"/>
          </a:p>
          <a:p>
            <a:pPr marL="596900" lvl="1" indent="0">
              <a:buNone/>
            </a:pPr>
            <a:endParaRPr lang="en-US" sz="1600" dirty="0"/>
          </a:p>
          <a:p>
            <a:pPr lvl="1">
              <a:buFontTx/>
              <a:buChar char="-"/>
            </a:pPr>
            <a:endParaRPr lang="en-US" sz="1600" dirty="0"/>
          </a:p>
          <a:p>
            <a:pPr lvl="1">
              <a:buFontTx/>
              <a:buChar char="-"/>
            </a:pPr>
            <a:endParaRPr lang="vi-VN" sz="2000" dirty="0"/>
          </a:p>
          <a:p>
            <a:pPr>
              <a:buFontTx/>
              <a:buChar char="-"/>
            </a:pPr>
            <a:endParaRPr lang="en-US" sz="2500" dirty="0"/>
          </a:p>
          <a:p>
            <a:pPr marL="285750" indent="-171450">
              <a:buFontTx/>
              <a:buChar char="-"/>
            </a:pPr>
            <a:endParaRPr lang="en-US" dirty="0"/>
          </a:p>
          <a:p>
            <a:pPr marL="114300" indent="0">
              <a:buNone/>
            </a:pPr>
            <a:endParaRPr lang="en-US" dirty="0"/>
          </a:p>
        </p:txBody>
      </p:sp>
      <p:graphicFrame>
        <p:nvGraphicFramePr>
          <p:cNvPr id="4" name="Table 6">
            <a:extLst>
              <a:ext uri="{FF2B5EF4-FFF2-40B4-BE49-F238E27FC236}">
                <a16:creationId xmlns:a16="http://schemas.microsoft.com/office/drawing/2014/main" id="{E464550D-0D69-68D3-FBA2-391A2C2B6B32}"/>
              </a:ext>
            </a:extLst>
          </p:cNvPr>
          <p:cNvGraphicFramePr>
            <a:graphicFrameLocks noGrp="1"/>
          </p:cNvGraphicFramePr>
          <p:nvPr>
            <p:extLst>
              <p:ext uri="{D42A27DB-BD31-4B8C-83A1-F6EECF244321}">
                <p14:modId xmlns:p14="http://schemas.microsoft.com/office/powerpoint/2010/main" val="1684912529"/>
              </p:ext>
            </p:extLst>
          </p:nvPr>
        </p:nvGraphicFramePr>
        <p:xfrm>
          <a:off x="1724212" y="1512665"/>
          <a:ext cx="5695576" cy="2319919"/>
        </p:xfrm>
        <a:graphic>
          <a:graphicData uri="http://schemas.openxmlformats.org/drawingml/2006/table">
            <a:tbl>
              <a:tblPr firstRow="1" bandRow="1">
                <a:tableStyleId>{69C7853C-536D-4A76-A0AE-DD22124D55A5}</a:tableStyleId>
              </a:tblPr>
              <a:tblGrid>
                <a:gridCol w="2847788">
                  <a:extLst>
                    <a:ext uri="{9D8B030D-6E8A-4147-A177-3AD203B41FA5}">
                      <a16:colId xmlns:a16="http://schemas.microsoft.com/office/drawing/2014/main" val="1652340479"/>
                    </a:ext>
                  </a:extLst>
                </a:gridCol>
                <a:gridCol w="2847788">
                  <a:extLst>
                    <a:ext uri="{9D8B030D-6E8A-4147-A177-3AD203B41FA5}">
                      <a16:colId xmlns:a16="http://schemas.microsoft.com/office/drawing/2014/main" val="3539331917"/>
                    </a:ext>
                  </a:extLst>
                </a:gridCol>
              </a:tblGrid>
              <a:tr h="405986">
                <a:tc>
                  <a:txBody>
                    <a:bodyPr/>
                    <a:lstStyle/>
                    <a:p>
                      <a:r>
                        <a:rPr lang="en-US" sz="1400" dirty="0"/>
                        <a:t>Cloud service customer</a:t>
                      </a:r>
                    </a:p>
                  </a:txBody>
                  <a:tcPr/>
                </a:tc>
                <a:tc>
                  <a:txBody>
                    <a:bodyPr/>
                    <a:lstStyle/>
                    <a:p>
                      <a:r>
                        <a:rPr lang="en-US" sz="1400"/>
                        <a:t>Cloud service provider</a:t>
                      </a:r>
                    </a:p>
                  </a:txBody>
                  <a:tcPr/>
                </a:tc>
                <a:extLst>
                  <a:ext uri="{0D108BD9-81ED-4DB2-BD59-A6C34878D82A}">
                    <a16:rowId xmlns:a16="http://schemas.microsoft.com/office/drawing/2014/main" val="2758889233"/>
                  </a:ext>
                </a:extLst>
              </a:tr>
              <a:tr h="1913933">
                <a:tc>
                  <a:txBody>
                    <a:bodyPr/>
                    <a:lstStyle/>
                    <a:p>
                      <a:r>
                        <a:rPr lang="vi-VN" dirty="0"/>
                        <a:t>Khách hàng dịch vụ đám mây nên xác minh rằng dịch vụ đám mây thủ tục quản lý của nhà cung cấp để phân bổ bí mật thông tin xác thực, chẳng hạn như mật khẩu, đáp ứng đám mây dịch vụ yêu cầu của khách hàng.</a:t>
                      </a:r>
                      <a:endParaRPr lang="en-US" sz="1400" dirty="0"/>
                    </a:p>
                  </a:txBody>
                  <a:tcPr/>
                </a:tc>
                <a:tc>
                  <a:txBody>
                    <a:bodyPr/>
                    <a:lstStyle/>
                    <a:p>
                      <a:r>
                        <a:rPr lang="vi-VN" dirty="0"/>
                        <a:t>Nhà cung cấp dịch vụ đám mây nên cung cấp thông tin về thủ tục quản lý chứng thực bí mật thông tin của khách hàng dịch vụ đám mây, bao gồm cả thủ tục phân bổ thông tin đó và cho người sử dụng xác thực.</a:t>
                      </a:r>
                      <a:endParaRPr lang="vi-VN" sz="1400" dirty="0"/>
                    </a:p>
                  </a:txBody>
                  <a:tcPr/>
                </a:tc>
                <a:extLst>
                  <a:ext uri="{0D108BD9-81ED-4DB2-BD59-A6C34878D82A}">
                    <a16:rowId xmlns:a16="http://schemas.microsoft.com/office/drawing/2014/main" val="1769535313"/>
                  </a:ext>
                </a:extLst>
              </a:tr>
            </a:tbl>
          </a:graphicData>
        </a:graphic>
      </p:graphicFrame>
      <p:sp>
        <p:nvSpPr>
          <p:cNvPr id="5" name="TextBox 4">
            <a:extLst>
              <a:ext uri="{FF2B5EF4-FFF2-40B4-BE49-F238E27FC236}">
                <a16:creationId xmlns:a16="http://schemas.microsoft.com/office/drawing/2014/main" id="{67AFF087-4119-226B-DF6B-C3269A756CB2}"/>
              </a:ext>
            </a:extLst>
          </p:cNvPr>
          <p:cNvSpPr txBox="1"/>
          <p:nvPr/>
        </p:nvSpPr>
        <p:spPr>
          <a:xfrm>
            <a:off x="1724211" y="921010"/>
            <a:ext cx="4718629" cy="400110"/>
          </a:xfrm>
          <a:prstGeom prst="rect">
            <a:avLst/>
          </a:prstGeom>
          <a:noFill/>
        </p:spPr>
        <p:txBody>
          <a:bodyPr wrap="square" rtlCol="0">
            <a:spAutoFit/>
          </a:bodyPr>
          <a:lstStyle/>
          <a:p>
            <a:r>
              <a:rPr lang="en-US" sz="2000" dirty="0" err="1">
                <a:solidFill>
                  <a:schemeClr val="bg1"/>
                </a:solidFill>
                <a:latin typeface="Squada One" panose="020B0604020202020204" charset="0"/>
              </a:rPr>
              <a:t>Quản</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lý</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thông</a:t>
            </a:r>
            <a:r>
              <a:rPr lang="en-US" sz="2000" dirty="0">
                <a:solidFill>
                  <a:schemeClr val="bg1"/>
                </a:solidFill>
                <a:latin typeface="Squada One" panose="020B0604020202020204" charset="0"/>
              </a:rPr>
              <a:t> tin </a:t>
            </a:r>
            <a:r>
              <a:rPr lang="en-US" sz="2000" dirty="0" err="1">
                <a:solidFill>
                  <a:schemeClr val="bg1"/>
                </a:solidFill>
                <a:latin typeface="Squada One" panose="020B0604020202020204" charset="0"/>
              </a:rPr>
              <a:t>đăng</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nhập</a:t>
            </a:r>
            <a:endParaRPr lang="en-US" sz="2000" dirty="0">
              <a:solidFill>
                <a:schemeClr val="bg1"/>
              </a:solidFill>
              <a:latin typeface="Squada One" panose="020B0604020202020204" charset="0"/>
            </a:endParaRPr>
          </a:p>
        </p:txBody>
      </p:sp>
    </p:spTree>
    <p:extLst>
      <p:ext uri="{BB962C8B-B14F-4D97-AF65-F5344CB8AC3E}">
        <p14:creationId xmlns:p14="http://schemas.microsoft.com/office/powerpoint/2010/main" val="1379261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r>
              <a:rPr lang="en-US" dirty="0"/>
              <a:t>Access control</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1018014"/>
            <a:ext cx="6633300" cy="3107472"/>
          </a:xfrm>
        </p:spPr>
        <p:txBody>
          <a:bodyPr/>
          <a:lstStyle/>
          <a:p>
            <a:pPr marL="114300" indent="0">
              <a:buNone/>
            </a:pPr>
            <a:endParaRPr lang="en-US" sz="2500" b="1" u="sng" dirty="0"/>
          </a:p>
          <a:p>
            <a:pPr marL="882650" lvl="1" indent="-285750">
              <a:buFontTx/>
              <a:buChar char="-"/>
            </a:pPr>
            <a:endParaRPr lang="en-US" sz="2000" dirty="0"/>
          </a:p>
          <a:p>
            <a:pPr marL="596900" lvl="1" indent="0">
              <a:buNone/>
            </a:pPr>
            <a:endParaRPr lang="en-US" sz="1600" dirty="0"/>
          </a:p>
          <a:p>
            <a:pPr lvl="1">
              <a:buFontTx/>
              <a:buChar char="-"/>
            </a:pPr>
            <a:endParaRPr lang="en-US" sz="1600" dirty="0"/>
          </a:p>
          <a:p>
            <a:pPr lvl="1">
              <a:buFontTx/>
              <a:buChar char="-"/>
            </a:pPr>
            <a:endParaRPr lang="vi-VN" sz="2000" dirty="0"/>
          </a:p>
          <a:p>
            <a:pPr>
              <a:buFontTx/>
              <a:buChar char="-"/>
            </a:pPr>
            <a:endParaRPr lang="en-US" sz="2500" dirty="0"/>
          </a:p>
          <a:p>
            <a:pPr marL="285750" indent="-171450">
              <a:buFontTx/>
              <a:buChar char="-"/>
            </a:pPr>
            <a:endParaRPr lang="en-US" dirty="0"/>
          </a:p>
          <a:p>
            <a:pPr marL="114300" indent="0">
              <a:buNone/>
            </a:pPr>
            <a:endParaRPr lang="en-US" dirty="0"/>
          </a:p>
        </p:txBody>
      </p:sp>
      <p:graphicFrame>
        <p:nvGraphicFramePr>
          <p:cNvPr id="4" name="Table 6">
            <a:extLst>
              <a:ext uri="{FF2B5EF4-FFF2-40B4-BE49-F238E27FC236}">
                <a16:creationId xmlns:a16="http://schemas.microsoft.com/office/drawing/2014/main" id="{E464550D-0D69-68D3-FBA2-391A2C2B6B32}"/>
              </a:ext>
            </a:extLst>
          </p:cNvPr>
          <p:cNvGraphicFramePr>
            <a:graphicFrameLocks noGrp="1"/>
          </p:cNvGraphicFramePr>
          <p:nvPr>
            <p:extLst>
              <p:ext uri="{D42A27DB-BD31-4B8C-83A1-F6EECF244321}">
                <p14:modId xmlns:p14="http://schemas.microsoft.com/office/powerpoint/2010/main" val="3893198682"/>
              </p:ext>
            </p:extLst>
          </p:nvPr>
        </p:nvGraphicFramePr>
        <p:xfrm>
          <a:off x="1724212" y="1512665"/>
          <a:ext cx="5695576" cy="3057746"/>
        </p:xfrm>
        <a:graphic>
          <a:graphicData uri="http://schemas.openxmlformats.org/drawingml/2006/table">
            <a:tbl>
              <a:tblPr firstRow="1" bandRow="1">
                <a:tableStyleId>{69C7853C-536D-4A76-A0AE-DD22124D55A5}</a:tableStyleId>
              </a:tblPr>
              <a:tblGrid>
                <a:gridCol w="2847788">
                  <a:extLst>
                    <a:ext uri="{9D8B030D-6E8A-4147-A177-3AD203B41FA5}">
                      <a16:colId xmlns:a16="http://schemas.microsoft.com/office/drawing/2014/main" val="1652340479"/>
                    </a:ext>
                  </a:extLst>
                </a:gridCol>
                <a:gridCol w="2847788">
                  <a:extLst>
                    <a:ext uri="{9D8B030D-6E8A-4147-A177-3AD203B41FA5}">
                      <a16:colId xmlns:a16="http://schemas.microsoft.com/office/drawing/2014/main" val="3539331917"/>
                    </a:ext>
                  </a:extLst>
                </a:gridCol>
              </a:tblGrid>
              <a:tr h="405986">
                <a:tc>
                  <a:txBody>
                    <a:bodyPr/>
                    <a:lstStyle/>
                    <a:p>
                      <a:r>
                        <a:rPr lang="en-US" sz="1400" dirty="0"/>
                        <a:t>Cloud service customer</a:t>
                      </a:r>
                    </a:p>
                  </a:txBody>
                  <a:tcPr/>
                </a:tc>
                <a:tc>
                  <a:txBody>
                    <a:bodyPr/>
                    <a:lstStyle/>
                    <a:p>
                      <a:r>
                        <a:rPr lang="en-US" sz="1400"/>
                        <a:t>Cloud service provider</a:t>
                      </a:r>
                    </a:p>
                  </a:txBody>
                  <a:tcPr/>
                </a:tc>
                <a:extLst>
                  <a:ext uri="{0D108BD9-81ED-4DB2-BD59-A6C34878D82A}">
                    <a16:rowId xmlns:a16="http://schemas.microsoft.com/office/drawing/2014/main" val="2758889233"/>
                  </a:ext>
                </a:extLst>
              </a:tr>
              <a:tr h="1913933">
                <a:tc>
                  <a:txBody>
                    <a:bodyPr/>
                    <a:lstStyle/>
                    <a:p>
                      <a:r>
                        <a:rPr lang="vi-VN" dirty="0"/>
                        <a:t>Khách hàng dịch vụ đám mây phải đảm bảo rằng quyền truy cập vào thông tin trong dịch vụ đám mây có thể bị hạn chế theo với chính sách kiểm soát truy cập của nó và những hạn chế như vậy là nhận ra. Điều này bao gồm hạn chế quyền truy cập vào các dịch vụ đám mây, chức năng dịch vụ đám mây và dữ liệu khách hàng của dịch vụ đám mây duy trì trong dịch vụ.</a:t>
                      </a:r>
                      <a:endParaRPr lang="en-US" sz="1400" dirty="0"/>
                    </a:p>
                  </a:txBody>
                  <a:tcPr/>
                </a:tc>
                <a:tc>
                  <a:txBody>
                    <a:bodyPr/>
                    <a:lstStyle/>
                    <a:p>
                      <a:r>
                        <a:rPr lang="vi-VN" dirty="0"/>
                        <a:t>Nhà cung cấp dịch vụ đám mây nên cung cấp các biện pháp kiểm soát truy cập cho phép khách hàng dịch vụ đám mây hạn chế quyền truy cập vào đám mây của mình dịch vụ, chức năng dịch vụ đám mây của nó và dịch vụ đám mây dữ liệu khách hàng được duy trì trong dịch vụ.</a:t>
                      </a:r>
                      <a:endParaRPr lang="vi-VN" sz="1400" dirty="0"/>
                    </a:p>
                  </a:txBody>
                  <a:tcPr/>
                </a:tc>
                <a:extLst>
                  <a:ext uri="{0D108BD9-81ED-4DB2-BD59-A6C34878D82A}">
                    <a16:rowId xmlns:a16="http://schemas.microsoft.com/office/drawing/2014/main" val="1769535313"/>
                  </a:ext>
                </a:extLst>
              </a:tr>
            </a:tbl>
          </a:graphicData>
        </a:graphic>
      </p:graphicFrame>
      <p:sp>
        <p:nvSpPr>
          <p:cNvPr id="5" name="TextBox 4">
            <a:extLst>
              <a:ext uri="{FF2B5EF4-FFF2-40B4-BE49-F238E27FC236}">
                <a16:creationId xmlns:a16="http://schemas.microsoft.com/office/drawing/2014/main" id="{67AFF087-4119-226B-DF6B-C3269A756CB2}"/>
              </a:ext>
            </a:extLst>
          </p:cNvPr>
          <p:cNvSpPr txBox="1"/>
          <p:nvPr/>
        </p:nvSpPr>
        <p:spPr>
          <a:xfrm>
            <a:off x="1724211" y="921010"/>
            <a:ext cx="4718629" cy="400110"/>
          </a:xfrm>
          <a:prstGeom prst="rect">
            <a:avLst/>
          </a:prstGeom>
          <a:noFill/>
        </p:spPr>
        <p:txBody>
          <a:bodyPr wrap="square" rtlCol="0">
            <a:spAutoFit/>
          </a:bodyPr>
          <a:lstStyle/>
          <a:p>
            <a:r>
              <a:rPr lang="en-US" sz="2000" dirty="0" err="1">
                <a:solidFill>
                  <a:schemeClr val="bg1"/>
                </a:solidFill>
                <a:latin typeface="Squada One" panose="020B0604020202020204" charset="0"/>
              </a:rPr>
              <a:t>Hạn</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chế</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truy</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cập</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thông</a:t>
            </a:r>
            <a:r>
              <a:rPr lang="en-US" sz="2000" dirty="0">
                <a:solidFill>
                  <a:schemeClr val="bg1"/>
                </a:solidFill>
                <a:latin typeface="Squada One" panose="020B0604020202020204" charset="0"/>
              </a:rPr>
              <a:t> tin</a:t>
            </a:r>
          </a:p>
        </p:txBody>
      </p:sp>
    </p:spTree>
    <p:extLst>
      <p:ext uri="{BB962C8B-B14F-4D97-AF65-F5344CB8AC3E}">
        <p14:creationId xmlns:p14="http://schemas.microsoft.com/office/powerpoint/2010/main" val="4266896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r>
              <a:rPr lang="en-US" dirty="0"/>
              <a:t>Access control</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1018014"/>
            <a:ext cx="6633300" cy="3107472"/>
          </a:xfrm>
        </p:spPr>
        <p:txBody>
          <a:bodyPr/>
          <a:lstStyle/>
          <a:p>
            <a:pPr marL="114300" indent="0">
              <a:buNone/>
            </a:pPr>
            <a:endParaRPr lang="en-US" sz="2500" b="1" u="sng" dirty="0"/>
          </a:p>
          <a:p>
            <a:pPr marL="882650" lvl="1" indent="-285750">
              <a:buFontTx/>
              <a:buChar char="-"/>
            </a:pPr>
            <a:endParaRPr lang="en-US" sz="2000" dirty="0"/>
          </a:p>
          <a:p>
            <a:pPr marL="596900" lvl="1" indent="0">
              <a:buNone/>
            </a:pPr>
            <a:endParaRPr lang="en-US" sz="1600" dirty="0"/>
          </a:p>
          <a:p>
            <a:pPr lvl="1">
              <a:buFontTx/>
              <a:buChar char="-"/>
            </a:pPr>
            <a:endParaRPr lang="en-US" sz="1600" dirty="0"/>
          </a:p>
          <a:p>
            <a:pPr lvl="1">
              <a:buFontTx/>
              <a:buChar char="-"/>
            </a:pPr>
            <a:endParaRPr lang="vi-VN" sz="2000" dirty="0"/>
          </a:p>
          <a:p>
            <a:pPr>
              <a:buFontTx/>
              <a:buChar char="-"/>
            </a:pPr>
            <a:endParaRPr lang="en-US" sz="2500" dirty="0"/>
          </a:p>
          <a:p>
            <a:pPr marL="285750" indent="-171450">
              <a:buFontTx/>
              <a:buChar char="-"/>
            </a:pPr>
            <a:endParaRPr lang="en-US" dirty="0"/>
          </a:p>
          <a:p>
            <a:pPr marL="114300" indent="0">
              <a:buNone/>
            </a:pPr>
            <a:endParaRPr lang="en-US" dirty="0"/>
          </a:p>
        </p:txBody>
      </p:sp>
      <p:graphicFrame>
        <p:nvGraphicFramePr>
          <p:cNvPr id="4" name="Table 6">
            <a:extLst>
              <a:ext uri="{FF2B5EF4-FFF2-40B4-BE49-F238E27FC236}">
                <a16:creationId xmlns:a16="http://schemas.microsoft.com/office/drawing/2014/main" id="{E464550D-0D69-68D3-FBA2-391A2C2B6B32}"/>
              </a:ext>
            </a:extLst>
          </p:cNvPr>
          <p:cNvGraphicFramePr>
            <a:graphicFrameLocks noGrp="1"/>
          </p:cNvGraphicFramePr>
          <p:nvPr>
            <p:extLst>
              <p:ext uri="{D42A27DB-BD31-4B8C-83A1-F6EECF244321}">
                <p14:modId xmlns:p14="http://schemas.microsoft.com/office/powerpoint/2010/main" val="1638249822"/>
              </p:ext>
            </p:extLst>
          </p:nvPr>
        </p:nvGraphicFramePr>
        <p:xfrm>
          <a:off x="1724211" y="1321120"/>
          <a:ext cx="5695576" cy="3697826"/>
        </p:xfrm>
        <a:graphic>
          <a:graphicData uri="http://schemas.openxmlformats.org/drawingml/2006/table">
            <a:tbl>
              <a:tblPr firstRow="1" bandRow="1">
                <a:tableStyleId>{69C7853C-536D-4A76-A0AE-DD22124D55A5}</a:tableStyleId>
              </a:tblPr>
              <a:tblGrid>
                <a:gridCol w="2847788">
                  <a:extLst>
                    <a:ext uri="{9D8B030D-6E8A-4147-A177-3AD203B41FA5}">
                      <a16:colId xmlns:a16="http://schemas.microsoft.com/office/drawing/2014/main" val="1652340479"/>
                    </a:ext>
                  </a:extLst>
                </a:gridCol>
                <a:gridCol w="2847788">
                  <a:extLst>
                    <a:ext uri="{9D8B030D-6E8A-4147-A177-3AD203B41FA5}">
                      <a16:colId xmlns:a16="http://schemas.microsoft.com/office/drawing/2014/main" val="3539331917"/>
                    </a:ext>
                  </a:extLst>
                </a:gridCol>
              </a:tblGrid>
              <a:tr h="405986">
                <a:tc>
                  <a:txBody>
                    <a:bodyPr/>
                    <a:lstStyle/>
                    <a:p>
                      <a:r>
                        <a:rPr lang="en-US" sz="1400" dirty="0"/>
                        <a:t>Cloud service customer</a:t>
                      </a:r>
                    </a:p>
                  </a:txBody>
                  <a:tcPr/>
                </a:tc>
                <a:tc>
                  <a:txBody>
                    <a:bodyPr/>
                    <a:lstStyle/>
                    <a:p>
                      <a:r>
                        <a:rPr lang="en-US" sz="1400"/>
                        <a:t>Cloud service provider</a:t>
                      </a:r>
                    </a:p>
                  </a:txBody>
                  <a:tcPr/>
                </a:tc>
                <a:extLst>
                  <a:ext uri="{0D108BD9-81ED-4DB2-BD59-A6C34878D82A}">
                    <a16:rowId xmlns:a16="http://schemas.microsoft.com/office/drawing/2014/main" val="2758889233"/>
                  </a:ext>
                </a:extLst>
              </a:tr>
              <a:tr h="1913933">
                <a:tc>
                  <a:txBody>
                    <a:bodyPr/>
                    <a:lstStyle/>
                    <a:p>
                      <a:r>
                        <a:rPr lang="vi-VN" dirty="0"/>
                        <a:t>Khi cho phép sử dụng các chương trình tiện ích, đám mây khách hàng dịch vụ nên xác định các chương trình tiện ích sẽ được sử dụng trong môi trường điện toán đám mây của mình và đảm bảo rằng chúng không can thiệp vào các điều khiển của dịch vụ đám mây.</a:t>
                      </a:r>
                      <a:endParaRPr lang="en-US" sz="1400" dirty="0"/>
                    </a:p>
                  </a:txBody>
                  <a:tcPr/>
                </a:tc>
                <a:tc>
                  <a:txBody>
                    <a:bodyPr/>
                    <a:lstStyle/>
                    <a:p>
                      <a:r>
                        <a:rPr lang="vi-VN" dirty="0"/>
                        <a:t>Nhà cung cấp dịch vụ đám mây nên xác định các yêu cầu đối với bất kỳ chương trình tiện ích nào được sử dụng trong dịch vụ đám mây. Nhà cung cấp dịch vụ đám mây phải đảm bảo rằng mọi hoạt động sử dụng tiện ích các chương trình có khả năng bỏ qua hoạt động bình thường hoặc bảo mật thủ tục được giới hạn nghiêm ngặt đối với nhân viên được ủy quyền, và rằng việc sử dụng các chương trình như vậy được xem xét và kiểm toán thường xuyên.</a:t>
                      </a:r>
                      <a:endParaRPr lang="vi-VN" sz="1400" dirty="0"/>
                    </a:p>
                  </a:txBody>
                  <a:tcPr/>
                </a:tc>
                <a:extLst>
                  <a:ext uri="{0D108BD9-81ED-4DB2-BD59-A6C34878D82A}">
                    <a16:rowId xmlns:a16="http://schemas.microsoft.com/office/drawing/2014/main" val="1769535313"/>
                  </a:ext>
                </a:extLst>
              </a:tr>
            </a:tbl>
          </a:graphicData>
        </a:graphic>
      </p:graphicFrame>
      <p:sp>
        <p:nvSpPr>
          <p:cNvPr id="5" name="TextBox 4">
            <a:extLst>
              <a:ext uri="{FF2B5EF4-FFF2-40B4-BE49-F238E27FC236}">
                <a16:creationId xmlns:a16="http://schemas.microsoft.com/office/drawing/2014/main" id="{67AFF087-4119-226B-DF6B-C3269A756CB2}"/>
              </a:ext>
            </a:extLst>
          </p:cNvPr>
          <p:cNvSpPr txBox="1"/>
          <p:nvPr/>
        </p:nvSpPr>
        <p:spPr>
          <a:xfrm>
            <a:off x="1724211" y="921010"/>
            <a:ext cx="4718629" cy="400110"/>
          </a:xfrm>
          <a:prstGeom prst="rect">
            <a:avLst/>
          </a:prstGeom>
          <a:noFill/>
        </p:spPr>
        <p:txBody>
          <a:bodyPr wrap="square" rtlCol="0">
            <a:spAutoFit/>
          </a:bodyPr>
          <a:lstStyle/>
          <a:p>
            <a:r>
              <a:rPr lang="en-US" sz="2000" dirty="0">
                <a:solidFill>
                  <a:schemeClr val="bg1"/>
                </a:solidFill>
                <a:latin typeface="Squada One" panose="020B0604020202020204" charset="0"/>
              </a:rPr>
              <a:t>S</a:t>
            </a:r>
            <a:r>
              <a:rPr lang="vi-VN" sz="2000" dirty="0">
                <a:solidFill>
                  <a:schemeClr val="bg1"/>
                </a:solidFill>
                <a:latin typeface="Squada One" panose="020B0604020202020204" charset="0"/>
              </a:rPr>
              <a:t>ử dụng các chương trình quản lý đặc quyền</a:t>
            </a:r>
            <a:endParaRPr lang="en-US" sz="2000" dirty="0">
              <a:solidFill>
                <a:schemeClr val="bg1"/>
              </a:solidFill>
              <a:latin typeface="Squada One" panose="020B0604020202020204" charset="0"/>
            </a:endParaRPr>
          </a:p>
        </p:txBody>
      </p:sp>
    </p:spTree>
    <p:extLst>
      <p:ext uri="{BB962C8B-B14F-4D97-AF65-F5344CB8AC3E}">
        <p14:creationId xmlns:p14="http://schemas.microsoft.com/office/powerpoint/2010/main" val="1568833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7" name="Google Shape;837;p103"/>
          <p:cNvSpPr txBox="1">
            <a:spLocks noGrp="1"/>
          </p:cNvSpPr>
          <p:nvPr>
            <p:ph type="ctrTitle"/>
          </p:nvPr>
        </p:nvSpPr>
        <p:spPr>
          <a:xfrm>
            <a:off x="2422500" y="2348625"/>
            <a:ext cx="42990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CRYPTOGRAPHY</a:t>
            </a:r>
            <a:endParaRPr dirty="0"/>
          </a:p>
        </p:txBody>
      </p:sp>
      <p:sp>
        <p:nvSpPr>
          <p:cNvPr id="838" name="Google Shape;838;p103"/>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06</a:t>
            </a:r>
            <a:endParaRPr dirty="0"/>
          </a:p>
        </p:txBody>
      </p:sp>
    </p:spTree>
    <p:extLst>
      <p:ext uri="{BB962C8B-B14F-4D97-AF65-F5344CB8AC3E}">
        <p14:creationId xmlns:p14="http://schemas.microsoft.com/office/powerpoint/2010/main" val="146929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1000"/>
                                        <p:tgtEl>
                                          <p:spTgt spid="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7"/>
                                        </p:tgtEl>
                                        <p:attrNameLst>
                                          <p:attrName>style.visibility</p:attrName>
                                        </p:attrNameLst>
                                      </p:cBhvr>
                                      <p:to>
                                        <p:strVal val="visible"/>
                                      </p:to>
                                    </p:set>
                                    <p:animEffect transition="in" filter="fade">
                                      <p:cBhvr>
                                        <p:cTn id="12" dur="10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p:txBody>
          <a:bodyPr/>
          <a:lstStyle/>
          <a:p>
            <a:r>
              <a:rPr lang="en-US"/>
              <a:t>CRYPTOGRAPHY CONTROL </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p:txBody>
          <a:bodyPr/>
          <a:lstStyle/>
          <a:p>
            <a:pPr marL="114300" indent="0">
              <a:buNone/>
            </a:pPr>
            <a:r>
              <a:rPr lang="en-US" sz="2500" b="1" u="sng" err="1"/>
              <a:t>Mục</a:t>
            </a:r>
            <a:r>
              <a:rPr lang="en-US" sz="2500" b="1" u="sng"/>
              <a:t> </a:t>
            </a:r>
            <a:r>
              <a:rPr lang="en-US" sz="2500" b="1" u="sng" err="1"/>
              <a:t>tiêu</a:t>
            </a:r>
            <a:r>
              <a:rPr lang="en-US" sz="2500" b="1" u="sng"/>
              <a:t>:</a:t>
            </a:r>
          </a:p>
          <a:p>
            <a:pPr marL="285750" indent="-171450">
              <a:buFontTx/>
              <a:buChar char="-"/>
            </a:pPr>
            <a:r>
              <a:rPr lang="vi-VN" sz="2000"/>
              <a:t>Nhằm đảm bảo các chuẩn mã hoá được sử dụng đúng và hiệu quả nhằm đảm bảo tính bảo mật, tính nguyên vẹn và tính xác thực của thông tin</a:t>
            </a:r>
            <a:endParaRPr lang="en-US" sz="2000"/>
          </a:p>
          <a:p>
            <a:pPr marL="285750" indent="-171450">
              <a:buFontTx/>
              <a:buChar char="-"/>
            </a:pPr>
            <a:endParaRPr lang="en-US" sz="2000"/>
          </a:p>
          <a:p>
            <a:pPr marL="285750" indent="-171450">
              <a:buFontTx/>
              <a:buChar char="-"/>
            </a:pPr>
            <a:r>
              <a:rPr lang="vi-VN" sz="2000"/>
              <a:t>Các chính sách kiểm soát các giao thức mã hoá nhằm bảo vệ thông tin nên được triển khai và cài đặt</a:t>
            </a:r>
            <a:endParaRPr lang="en-US" sz="2000"/>
          </a:p>
          <a:p>
            <a:pPr marL="114300" indent="0">
              <a:buNone/>
            </a:pPr>
            <a:endParaRPr lang="en-US"/>
          </a:p>
          <a:p>
            <a:pPr marL="114300" indent="0">
              <a:buNone/>
            </a:pPr>
            <a:endParaRPr lang="en-US"/>
          </a:p>
        </p:txBody>
      </p:sp>
    </p:spTree>
    <p:extLst>
      <p:ext uri="{BB962C8B-B14F-4D97-AF65-F5344CB8AC3E}">
        <p14:creationId xmlns:p14="http://schemas.microsoft.com/office/powerpoint/2010/main" val="3616013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479700" y="244303"/>
            <a:ext cx="8184600" cy="670500"/>
          </a:xfrm>
        </p:spPr>
        <p:txBody>
          <a:bodyPr/>
          <a:lstStyle/>
          <a:p>
            <a:r>
              <a:rPr lang="en-US" dirty="0"/>
              <a:t>CRYPTOGRAPHY CONTROL </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1159726"/>
            <a:ext cx="6633300" cy="3457023"/>
          </a:xfrm>
        </p:spPr>
        <p:txBody>
          <a:bodyPr/>
          <a:lstStyle/>
          <a:p>
            <a:pPr marL="114300" indent="0">
              <a:buNone/>
            </a:pPr>
            <a:r>
              <a:rPr lang="vi-VN" sz="2500" b="1" u="sng" dirty="0"/>
              <a:t>Khi triển khai các chính sách mã hoá, một số điều nên được lưu ý:</a:t>
            </a:r>
          </a:p>
          <a:p>
            <a:pPr marL="400050" indent="-285750">
              <a:buFont typeface="Arial" panose="020B0604020202020204" pitchFamily="34" charset="0"/>
              <a:buChar char="•"/>
            </a:pPr>
            <a:r>
              <a:rPr lang="vi-VN" sz="1600" dirty="0"/>
              <a:t>Các phương pháp quản lý các chính sách mã hoá của các tổ chức, bao gồm các nguyên tắc mà trong đó thông tin doanh nghiệp cũng được bảo vệ</a:t>
            </a:r>
            <a:endParaRPr lang="en-US" sz="1600" dirty="0"/>
          </a:p>
          <a:p>
            <a:pPr marL="400050" indent="-285750">
              <a:buFont typeface="Arial" panose="020B0604020202020204" pitchFamily="34" charset="0"/>
              <a:buChar char="•"/>
            </a:pPr>
            <a:r>
              <a:rPr lang="vi-VN" sz="1600" dirty="0"/>
              <a:t>Dựa trên các đánh giá về rủi ro, mức độ cần bảo vệ cần được xác nhận các tiêu chí như loại, độ mạnh và chất lượng của thuật toán mã hoá</a:t>
            </a:r>
            <a:endParaRPr lang="en-US" sz="1600" dirty="0"/>
          </a:p>
          <a:p>
            <a:pPr marL="400050" indent="-285750">
              <a:buFont typeface="Arial" panose="020B0604020202020204" pitchFamily="34" charset="0"/>
              <a:buChar char="•"/>
            </a:pPr>
            <a:r>
              <a:rPr lang="vi-VN" sz="1600" dirty="0"/>
              <a:t>Việc sử dụng mã hoá bảo vệ thông tin được vận chuyển đi</a:t>
            </a:r>
            <a:endParaRPr lang="en-US" sz="1600" dirty="0"/>
          </a:p>
          <a:p>
            <a:pPr marL="400050" indent="-285750">
              <a:buFont typeface="Arial" panose="020B0604020202020204" pitchFamily="34" charset="0"/>
              <a:buChar char="•"/>
            </a:pPr>
            <a:r>
              <a:rPr lang="vi-VN" sz="1600" dirty="0"/>
              <a:t>Các phương pháp quản lý key, cũng như các phương pháp bảo vệ các khoá mã hoá và phục hồi các thông tin mã hoá trong trường hợp mất mát, chiếm dụng và hư hỏng khoá</a:t>
            </a:r>
          </a:p>
          <a:p>
            <a:pPr marL="400050" indent="-285750">
              <a:buFont typeface="Arial" panose="020B0604020202020204" pitchFamily="34" charset="0"/>
              <a:buChar char="•"/>
            </a:pPr>
            <a:r>
              <a:rPr lang="vi-VN" sz="1600" dirty="0"/>
              <a:t>Vai trò của người quản lý các áp dụng chính sách và quản lý khoá</a:t>
            </a:r>
            <a:endParaRPr lang="en-US" sz="1600" dirty="0"/>
          </a:p>
          <a:p>
            <a:pPr marL="400050" indent="-285750">
              <a:buFont typeface="Arial" panose="020B0604020202020204" pitchFamily="34" charset="0"/>
              <a:buChar char="•"/>
            </a:pPr>
            <a:r>
              <a:rPr lang="vi-VN" sz="1600" dirty="0"/>
              <a:t>Các tiêu chuẩn khác được áp dụng nhằm cải thiện tính hiệu quả của các tổ chức</a:t>
            </a:r>
            <a:endParaRPr lang="en-US" sz="1600" dirty="0"/>
          </a:p>
          <a:p>
            <a:pPr marL="400050" indent="-285750">
              <a:buFont typeface="Arial" panose="020B0604020202020204" pitchFamily="34" charset="0"/>
              <a:buChar char="•"/>
            </a:pPr>
            <a:r>
              <a:rPr lang="vi-VN" sz="1600" dirty="0"/>
              <a:t>Các ảnh hưởng có thể diễn ra khi mã hoá thông tin được kiểm soát phụ thuộc vào khám xét nội dung (vd nhận diện malware)</a:t>
            </a:r>
          </a:p>
        </p:txBody>
      </p:sp>
    </p:spTree>
    <p:extLst>
      <p:ext uri="{BB962C8B-B14F-4D97-AF65-F5344CB8AC3E}">
        <p14:creationId xmlns:p14="http://schemas.microsoft.com/office/powerpoint/2010/main" val="299443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762395" y="192360"/>
            <a:ext cx="8184600" cy="670500"/>
          </a:xfrm>
        </p:spPr>
        <p:txBody>
          <a:bodyPr/>
          <a:lstStyle/>
          <a:p>
            <a:r>
              <a:rPr lang="en-US" dirty="0"/>
              <a:t>CRYPTOGRAPHY CONTROL </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862860"/>
            <a:ext cx="6633300" cy="3835615"/>
          </a:xfrm>
        </p:spPr>
        <p:txBody>
          <a:bodyPr/>
          <a:lstStyle/>
          <a:p>
            <a:pPr marL="114300" indent="0">
              <a:buNone/>
            </a:pPr>
            <a:r>
              <a:rPr lang="vi-VN" sz="2500" b="1" u="sng" dirty="0"/>
              <a:t>Cài đặt đối với Cloud</a:t>
            </a:r>
            <a:endParaRPr lang="en-US" sz="2500" b="1" u="sng" dirty="0"/>
          </a:p>
          <a:p>
            <a:pPr>
              <a:buFontTx/>
              <a:buChar char="-"/>
            </a:pPr>
            <a:r>
              <a:rPr lang="en-US" sz="2000" b="1" dirty="0" err="1"/>
              <a:t>Đối</a:t>
            </a:r>
            <a:r>
              <a:rPr lang="en-US" sz="2000" b="1" dirty="0"/>
              <a:t> </a:t>
            </a:r>
            <a:r>
              <a:rPr lang="en-US" sz="2000" b="1" dirty="0" err="1"/>
              <a:t>với</a:t>
            </a:r>
            <a:r>
              <a:rPr lang="en-US" sz="2000" b="1" dirty="0"/>
              <a:t> </a:t>
            </a:r>
            <a:r>
              <a:rPr lang="en-US" sz="2000" b="1" dirty="0" err="1"/>
              <a:t>người</a:t>
            </a:r>
            <a:r>
              <a:rPr lang="en-US" sz="2000" b="1" dirty="0"/>
              <a:t> </a:t>
            </a:r>
            <a:r>
              <a:rPr lang="en-US" sz="2000" b="1" dirty="0" err="1"/>
              <a:t>dùng</a:t>
            </a:r>
            <a:r>
              <a:rPr lang="en-US" sz="2000" b="1" dirty="0"/>
              <a:t> </a:t>
            </a:r>
            <a:r>
              <a:rPr lang="en-US" sz="2000" b="1" dirty="0" err="1"/>
              <a:t>dịch</a:t>
            </a:r>
            <a:r>
              <a:rPr lang="en-US" sz="2000" b="1" dirty="0"/>
              <a:t> </a:t>
            </a:r>
            <a:r>
              <a:rPr lang="en-US" sz="2000" b="1" dirty="0" err="1"/>
              <a:t>vụ</a:t>
            </a:r>
            <a:r>
              <a:rPr lang="en-US" sz="2000" b="1" dirty="0"/>
              <a:t> Cloud:</a:t>
            </a:r>
          </a:p>
          <a:p>
            <a:pPr lvl="1">
              <a:buFontTx/>
              <a:buChar char="-"/>
            </a:pPr>
            <a:r>
              <a:rPr lang="vi-VN" sz="1600" b="1" dirty="0"/>
              <a:t>Người dùng dịch vụ Cloud nên cài đặt các kiểm soát mã hoá lên các dịch vụ Cloud nếu được đánh giá là có rủi ro sau phân tích</a:t>
            </a:r>
            <a:endParaRPr lang="en-US" sz="1600" b="1" dirty="0"/>
          </a:p>
          <a:p>
            <a:pPr marL="596900" lvl="1" indent="0">
              <a:buNone/>
            </a:pPr>
            <a:endParaRPr lang="en-US" sz="1600" b="1" dirty="0"/>
          </a:p>
          <a:p>
            <a:pPr lvl="1">
              <a:buFontTx/>
              <a:buChar char="-"/>
            </a:pPr>
            <a:r>
              <a:rPr lang="vi-VN" sz="1600" b="1" dirty="0"/>
              <a:t>Các phương pháp kiểm soát nên đủ mạnh nhằm giảm thiệt hại do các tác nhân đã xác định gây ra, bất kể các phương pháp kiểm soát được đưa ra bởi bên khách hàng hay nhà cung cấp dịch vụ</a:t>
            </a:r>
            <a:endParaRPr lang="en-US" sz="1600" b="1" dirty="0"/>
          </a:p>
          <a:p>
            <a:pPr marL="596900" lvl="1" indent="0">
              <a:buNone/>
            </a:pPr>
            <a:endParaRPr lang="en-US" sz="1600" b="1" dirty="0"/>
          </a:p>
          <a:p>
            <a:pPr lvl="1">
              <a:buFontTx/>
              <a:buChar char="-"/>
            </a:pPr>
            <a:r>
              <a:rPr lang="vi-VN" sz="1600" b="1" dirty="0"/>
              <a:t>Khi bên cung cấp dịch vụ Cloud hỗ trợ người dùng mã hoá, thì người dùng cần đánh giá các thông tin được đưa ra bởi bên cung cấp nhằm xác nhận khả năng mã hoá:</a:t>
            </a:r>
            <a:endParaRPr lang="en-US" sz="1600" b="1" dirty="0"/>
          </a:p>
          <a:p>
            <a:pPr lvl="2">
              <a:buFontTx/>
              <a:buChar char="-"/>
            </a:pPr>
            <a:r>
              <a:rPr lang="vi-VN" sz="1600" b="1" dirty="0"/>
              <a:t>Có đạt được các tiêu chí đưa ra bởi bên khách hàng</a:t>
            </a:r>
            <a:endParaRPr lang="en-US" sz="1600" b="1" dirty="0"/>
          </a:p>
          <a:p>
            <a:pPr lvl="2">
              <a:buFontTx/>
              <a:buChar char="-"/>
            </a:pPr>
            <a:r>
              <a:rPr lang="vi-VN" sz="1600" b="1" dirty="0"/>
              <a:t>Có tương thích với các phương pháp bảo mật mã hoá khác mà khách hàng đã sử dụng</a:t>
            </a:r>
            <a:endParaRPr lang="en-US" sz="1600" b="1" dirty="0"/>
          </a:p>
          <a:p>
            <a:pPr lvl="2">
              <a:buFontTx/>
              <a:buChar char="-"/>
            </a:pPr>
            <a:r>
              <a:rPr lang="vi-VN" sz="1600" b="1" dirty="0"/>
              <a:t>Có sử dụng trên các dữ liệu đang nghỉ và đang được vận chuyển tới, từ và bên trong dịch vụ Cloud</a:t>
            </a:r>
            <a:endParaRPr lang="en-US" sz="1600" b="1" dirty="0"/>
          </a:p>
        </p:txBody>
      </p:sp>
    </p:spTree>
    <p:extLst>
      <p:ext uri="{BB962C8B-B14F-4D97-AF65-F5344CB8AC3E}">
        <p14:creationId xmlns:p14="http://schemas.microsoft.com/office/powerpoint/2010/main" val="2778154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p:txBody>
          <a:bodyPr/>
          <a:lstStyle/>
          <a:p>
            <a:r>
              <a:rPr lang="en-US" dirty="0"/>
              <a:t>CRYPTOGRAPHY CONTROL </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1115525"/>
            <a:ext cx="6633300" cy="3835615"/>
          </a:xfrm>
        </p:spPr>
        <p:txBody>
          <a:bodyPr/>
          <a:lstStyle/>
          <a:p>
            <a:pPr marL="114300" indent="0">
              <a:buNone/>
            </a:pPr>
            <a:r>
              <a:rPr lang="vi-VN" sz="2500" b="1" u="sng" dirty="0"/>
              <a:t>Cài đặt đối với Cloud</a:t>
            </a:r>
            <a:endParaRPr lang="en-US" sz="2500" b="1" u="sng" dirty="0"/>
          </a:p>
          <a:p>
            <a:pPr>
              <a:buFontTx/>
              <a:buChar char="-"/>
            </a:pPr>
            <a:r>
              <a:rPr lang="en-US" sz="2000" b="1" dirty="0" err="1"/>
              <a:t>Đối</a:t>
            </a:r>
            <a:r>
              <a:rPr lang="en-US" sz="2000" b="1" dirty="0"/>
              <a:t> </a:t>
            </a:r>
            <a:r>
              <a:rPr lang="en-US" sz="2000" b="1" dirty="0" err="1"/>
              <a:t>với</a:t>
            </a:r>
            <a:r>
              <a:rPr lang="en-US" sz="2000" b="1" dirty="0"/>
              <a:t> </a:t>
            </a:r>
            <a:r>
              <a:rPr lang="en-US" sz="2000" b="1" dirty="0" err="1"/>
              <a:t>nhà</a:t>
            </a:r>
            <a:r>
              <a:rPr lang="en-US" sz="2000" b="1" dirty="0"/>
              <a:t> </a:t>
            </a:r>
            <a:r>
              <a:rPr lang="en-US" sz="2000" b="1" dirty="0" err="1"/>
              <a:t>cung</a:t>
            </a:r>
            <a:r>
              <a:rPr lang="en-US" sz="2000" b="1" dirty="0"/>
              <a:t> </a:t>
            </a:r>
            <a:r>
              <a:rPr lang="en-US" sz="2000" b="1" dirty="0" err="1"/>
              <a:t>cấp</a:t>
            </a:r>
            <a:r>
              <a:rPr lang="en-US" sz="2000" b="1" dirty="0"/>
              <a:t> </a:t>
            </a:r>
            <a:r>
              <a:rPr lang="en-US" sz="2000" b="1" dirty="0" err="1"/>
              <a:t>dịch</a:t>
            </a:r>
            <a:r>
              <a:rPr lang="en-US" sz="2000" b="1" dirty="0"/>
              <a:t> </a:t>
            </a:r>
            <a:r>
              <a:rPr lang="en-US" sz="2000" b="1" dirty="0" err="1"/>
              <a:t>vụ</a:t>
            </a:r>
            <a:r>
              <a:rPr lang="en-US" sz="2000" b="1" dirty="0"/>
              <a:t> Cloud:</a:t>
            </a:r>
          </a:p>
          <a:p>
            <a:pPr lvl="1">
              <a:buFontTx/>
              <a:buChar char="-"/>
            </a:pPr>
            <a:r>
              <a:rPr lang="vi-VN" sz="1600" b="1" dirty="0"/>
              <a:t>Nhà cung cấp dịch vụ Cloud nên đưa ra các thông tin tới khách hàng sử dụng dịch vụ Cloud, bất kể việc các trường hợp mà dịch vụ Cloud sử dụng mã hoá để bảo vệ thông tin mà nó xử lý</a:t>
            </a:r>
            <a:endParaRPr lang="en-US" sz="1600" b="1" dirty="0"/>
          </a:p>
          <a:p>
            <a:pPr marL="596900" lvl="1" indent="0">
              <a:buNone/>
            </a:pPr>
            <a:endParaRPr lang="en-US" sz="1600" b="1" dirty="0"/>
          </a:p>
          <a:p>
            <a:pPr lvl="1">
              <a:buFontTx/>
              <a:buChar char="-"/>
            </a:pPr>
            <a:r>
              <a:rPr lang="vi-VN" sz="1600" b="1" dirty="0"/>
              <a:t>Ngoài ra, nhà cung cấp nên cung cấp các thông tin liên quan đến các khả năng mà dịch vụ cung cấp mà có thể hỗ trợ người dùng dịch vụ sử dụng nhằm tăng cường bảo vệ mã hoá</a:t>
            </a:r>
            <a:endParaRPr lang="en-US" sz="1600" b="1" dirty="0"/>
          </a:p>
        </p:txBody>
      </p:sp>
    </p:spTree>
    <p:extLst>
      <p:ext uri="{BB962C8B-B14F-4D97-AF65-F5344CB8AC3E}">
        <p14:creationId xmlns:p14="http://schemas.microsoft.com/office/powerpoint/2010/main" val="139104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p:txBody>
          <a:bodyPr/>
          <a:lstStyle/>
          <a:p>
            <a:r>
              <a:rPr lang="en-US" err="1"/>
              <a:t>Infomation</a:t>
            </a:r>
            <a:r>
              <a:rPr lang="en-US"/>
              <a:t> security policies</a:t>
            </a:r>
            <a:endParaRPr lang="en-US" dirty="0"/>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p:txBody>
          <a:bodyPr/>
          <a:lstStyle/>
          <a:p>
            <a:pPr marL="285750" indent="-171450">
              <a:buFontTx/>
              <a:buChar char="-"/>
            </a:pPr>
            <a:r>
              <a:rPr lang="en-US" sz="2800" err="1"/>
              <a:t>Là</a:t>
            </a:r>
            <a:r>
              <a:rPr lang="en-US" sz="2800"/>
              <a:t> m</a:t>
            </a:r>
            <a:r>
              <a:rPr lang="vi-VN" sz="2800"/>
              <a:t>ột bộ chính sách về bảo mật thông tin cần được xác định, phê duyệt bởi ban quản lý, xuất bản và truyền đạt tới nhân viên và các bên liên quan.</a:t>
            </a:r>
          </a:p>
        </p:txBody>
      </p:sp>
    </p:spTree>
    <p:extLst>
      <p:ext uri="{BB962C8B-B14F-4D97-AF65-F5344CB8AC3E}">
        <p14:creationId xmlns:p14="http://schemas.microsoft.com/office/powerpoint/2010/main" val="2239851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479700" y="109725"/>
            <a:ext cx="8184600" cy="670500"/>
          </a:xfrm>
        </p:spPr>
        <p:txBody>
          <a:bodyPr/>
          <a:lstStyle/>
          <a:p>
            <a:r>
              <a:rPr lang="en-US" dirty="0"/>
              <a:t>CRYPTOGRAPHY CONTROL </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1241502"/>
            <a:ext cx="6633300" cy="3457023"/>
          </a:xfrm>
        </p:spPr>
        <p:txBody>
          <a:bodyPr/>
          <a:lstStyle/>
          <a:p>
            <a:pPr marL="114300" indent="0">
              <a:buNone/>
            </a:pPr>
            <a:r>
              <a:rPr lang="vi-VN" sz="2500" b="1" u="sng" dirty="0"/>
              <a:t>Quản lý khoá:</a:t>
            </a:r>
            <a:endParaRPr lang="en-US" sz="2500" b="1" u="sng" dirty="0"/>
          </a:p>
          <a:p>
            <a:pPr marL="400050" indent="-285750">
              <a:buFontTx/>
              <a:buChar char="-"/>
            </a:pPr>
            <a:r>
              <a:rPr lang="vi-VN" sz="1600" b="1" dirty="0"/>
              <a:t>Việc quản lý khoá phải đạt được một loạt các tiêu chí, quy trình và các phương pháp bảo mật sau</a:t>
            </a:r>
            <a:r>
              <a:rPr lang="en-US" sz="1600" b="1" dirty="0"/>
              <a:t>:</a:t>
            </a:r>
          </a:p>
          <a:p>
            <a:pPr marL="857250" lvl="1" indent="-285750">
              <a:buFontTx/>
              <a:buChar char="-"/>
            </a:pPr>
            <a:r>
              <a:rPr lang="en-US" sz="1400" b="1" dirty="0" err="1"/>
              <a:t>Tạo</a:t>
            </a:r>
            <a:r>
              <a:rPr lang="en-US" sz="1400" b="1" dirty="0"/>
              <a:t> </a:t>
            </a:r>
            <a:r>
              <a:rPr lang="en-US" sz="1400" b="1" dirty="0" err="1"/>
              <a:t>ra</a:t>
            </a:r>
            <a:r>
              <a:rPr lang="en-US" sz="1400" b="1" dirty="0"/>
              <a:t> </a:t>
            </a:r>
            <a:r>
              <a:rPr lang="en-US" sz="1400" b="1" dirty="0" err="1"/>
              <a:t>các</a:t>
            </a:r>
            <a:r>
              <a:rPr lang="en-US" sz="1400" b="1" dirty="0"/>
              <a:t> </a:t>
            </a:r>
            <a:r>
              <a:rPr lang="en-US" sz="1400" b="1" dirty="0" err="1"/>
              <a:t>khoá</a:t>
            </a:r>
            <a:r>
              <a:rPr lang="en-US" sz="1400" b="1" dirty="0"/>
              <a:t> </a:t>
            </a:r>
            <a:r>
              <a:rPr lang="en-US" sz="1400" b="1" dirty="0" err="1"/>
              <a:t>khác</a:t>
            </a:r>
            <a:r>
              <a:rPr lang="en-US" sz="1400" b="1" dirty="0"/>
              <a:t> </a:t>
            </a:r>
            <a:r>
              <a:rPr lang="en-US" sz="1400" b="1" dirty="0" err="1"/>
              <a:t>nhau</a:t>
            </a:r>
            <a:r>
              <a:rPr lang="en-US" sz="1400" b="1" dirty="0"/>
              <a:t> </a:t>
            </a:r>
            <a:r>
              <a:rPr lang="en-US" sz="1400" b="1" dirty="0" err="1"/>
              <a:t>cho</a:t>
            </a:r>
            <a:r>
              <a:rPr lang="en-US" sz="1400" b="1" dirty="0"/>
              <a:t> </a:t>
            </a:r>
            <a:r>
              <a:rPr lang="en-US" sz="1400" b="1" dirty="0" err="1"/>
              <a:t>các</a:t>
            </a:r>
            <a:r>
              <a:rPr lang="en-US" sz="1400" b="1" dirty="0"/>
              <a:t> </a:t>
            </a:r>
            <a:r>
              <a:rPr lang="en-US" sz="1400" b="1" dirty="0" err="1"/>
              <a:t>hệ</a:t>
            </a:r>
            <a:r>
              <a:rPr lang="en-US" sz="1400" b="1" dirty="0"/>
              <a:t> </a:t>
            </a:r>
            <a:r>
              <a:rPr lang="en-US" sz="1400" b="1" dirty="0" err="1"/>
              <a:t>thống</a:t>
            </a:r>
            <a:r>
              <a:rPr lang="en-US" sz="1400" b="1" dirty="0"/>
              <a:t> </a:t>
            </a:r>
            <a:r>
              <a:rPr lang="en-US" sz="1400" b="1" dirty="0" err="1"/>
              <a:t>mã</a:t>
            </a:r>
            <a:r>
              <a:rPr lang="en-US" sz="1400" b="1" dirty="0"/>
              <a:t> </a:t>
            </a:r>
            <a:r>
              <a:rPr lang="en-US" sz="1400" b="1" dirty="0" err="1"/>
              <a:t>hoá</a:t>
            </a:r>
            <a:r>
              <a:rPr lang="en-US" sz="1400" b="1" dirty="0"/>
              <a:t> </a:t>
            </a:r>
            <a:r>
              <a:rPr lang="en-US" sz="1400" b="1" dirty="0" err="1"/>
              <a:t>khác</a:t>
            </a:r>
            <a:r>
              <a:rPr lang="en-US" sz="1400" b="1" dirty="0"/>
              <a:t> </a:t>
            </a:r>
            <a:r>
              <a:rPr lang="en-US" sz="1400" b="1" dirty="0" err="1"/>
              <a:t>nhau</a:t>
            </a:r>
            <a:r>
              <a:rPr lang="en-US" sz="1400" b="1" dirty="0"/>
              <a:t> </a:t>
            </a:r>
            <a:r>
              <a:rPr lang="en-US" sz="1400" b="1" dirty="0" err="1"/>
              <a:t>và</a:t>
            </a:r>
            <a:r>
              <a:rPr lang="en-US" sz="1400" b="1" dirty="0"/>
              <a:t> </a:t>
            </a:r>
            <a:r>
              <a:rPr lang="en-US" sz="1400" b="1" dirty="0" err="1"/>
              <a:t>các</a:t>
            </a:r>
            <a:r>
              <a:rPr lang="en-US" sz="1400" b="1" dirty="0"/>
              <a:t> </a:t>
            </a:r>
            <a:r>
              <a:rPr lang="en-US" sz="1400" b="1" dirty="0" err="1"/>
              <a:t>ứng</a:t>
            </a:r>
            <a:r>
              <a:rPr lang="en-US" sz="1400" b="1" dirty="0"/>
              <a:t> </a:t>
            </a:r>
            <a:r>
              <a:rPr lang="en-US" sz="1400" b="1" dirty="0" err="1"/>
              <a:t>dụng</a:t>
            </a:r>
            <a:r>
              <a:rPr lang="en-US" sz="1400" b="1" dirty="0"/>
              <a:t> </a:t>
            </a:r>
            <a:r>
              <a:rPr lang="en-US" sz="1400" b="1" dirty="0" err="1"/>
              <a:t>khác</a:t>
            </a:r>
            <a:r>
              <a:rPr lang="en-US" sz="1400" b="1" dirty="0"/>
              <a:t> </a:t>
            </a:r>
            <a:r>
              <a:rPr lang="en-US" sz="1400" b="1" dirty="0" err="1"/>
              <a:t>nhau</a:t>
            </a:r>
            <a:endParaRPr lang="en-US" sz="1400" b="1" dirty="0"/>
          </a:p>
          <a:p>
            <a:pPr marL="857250" lvl="1" indent="-285750">
              <a:buFontTx/>
              <a:buChar char="-"/>
            </a:pPr>
            <a:r>
              <a:rPr lang="en-US" sz="1400" b="1" dirty="0" err="1"/>
              <a:t>Phát</a:t>
            </a:r>
            <a:r>
              <a:rPr lang="en-US" sz="1400" b="1" dirty="0"/>
              <a:t> </a:t>
            </a:r>
            <a:r>
              <a:rPr lang="en-US" sz="1400" b="1" dirty="0" err="1"/>
              <a:t>hành</a:t>
            </a:r>
            <a:r>
              <a:rPr lang="en-US" sz="1400" b="1" dirty="0"/>
              <a:t> </a:t>
            </a:r>
            <a:r>
              <a:rPr lang="en-US" sz="1400" b="1" dirty="0" err="1"/>
              <a:t>và</a:t>
            </a:r>
            <a:r>
              <a:rPr lang="en-US" sz="1400" b="1" dirty="0"/>
              <a:t> </a:t>
            </a:r>
            <a:r>
              <a:rPr lang="en-US" sz="1400" b="1" dirty="0" err="1"/>
              <a:t>nhận</a:t>
            </a:r>
            <a:r>
              <a:rPr lang="en-US" sz="1400" b="1" dirty="0"/>
              <a:t> </a:t>
            </a:r>
            <a:r>
              <a:rPr lang="en-US" sz="1400" b="1" dirty="0" err="1"/>
              <a:t>các</a:t>
            </a:r>
            <a:r>
              <a:rPr lang="en-US" sz="1400" b="1" dirty="0"/>
              <a:t> public key certificate</a:t>
            </a:r>
          </a:p>
          <a:p>
            <a:pPr marL="857250" lvl="1" indent="-285750">
              <a:buFontTx/>
              <a:buChar char="-"/>
            </a:pPr>
            <a:r>
              <a:rPr lang="vi-VN" sz="1400" b="1" dirty="0"/>
              <a:t>Phân phát khoá tới các bên liên quan, bao gồm cả cách các khoá được kích hoạt khi được nhận</a:t>
            </a:r>
            <a:endParaRPr lang="en-US" sz="1400" b="1" dirty="0"/>
          </a:p>
          <a:p>
            <a:pPr marL="857250" lvl="1" indent="-285750">
              <a:buFontTx/>
              <a:buChar char="-"/>
            </a:pPr>
            <a:r>
              <a:rPr lang="vi-VN" sz="1400" b="1" dirty="0"/>
              <a:t>Trữ các khoá, bao gồm cả cách người dùng có thẩm quyền có thể truy cập vào các khoá</a:t>
            </a:r>
            <a:endParaRPr lang="en-US" sz="1400" b="1" dirty="0"/>
          </a:p>
          <a:p>
            <a:pPr marL="857250" lvl="1" indent="-285750">
              <a:buFontTx/>
              <a:buChar char="-"/>
            </a:pPr>
            <a:r>
              <a:rPr lang="en-US" sz="1400" b="1" dirty="0" err="1"/>
              <a:t>Thay</a:t>
            </a:r>
            <a:r>
              <a:rPr lang="en-US" sz="1400" b="1" dirty="0"/>
              <a:t> </a:t>
            </a:r>
            <a:r>
              <a:rPr lang="en-US" sz="1400" b="1" dirty="0" err="1"/>
              <a:t>đổi</a:t>
            </a:r>
            <a:r>
              <a:rPr lang="en-US" sz="1400" b="1" dirty="0"/>
              <a:t> </a:t>
            </a:r>
            <a:r>
              <a:rPr lang="en-US" sz="1400" b="1" dirty="0" err="1"/>
              <a:t>hoặc</a:t>
            </a:r>
            <a:r>
              <a:rPr lang="en-US" sz="1400" b="1" dirty="0"/>
              <a:t> </a:t>
            </a:r>
            <a:r>
              <a:rPr lang="en-US" sz="1400" b="1" dirty="0" err="1"/>
              <a:t>cập</a:t>
            </a:r>
            <a:r>
              <a:rPr lang="en-US" sz="1400" b="1" dirty="0"/>
              <a:t> </a:t>
            </a:r>
            <a:r>
              <a:rPr lang="en-US" sz="1400" b="1" dirty="0" err="1"/>
              <a:t>nhật</a:t>
            </a:r>
            <a:r>
              <a:rPr lang="en-US" sz="1400" b="1" dirty="0"/>
              <a:t> </a:t>
            </a:r>
            <a:r>
              <a:rPr lang="en-US" sz="1400" b="1" dirty="0" err="1"/>
              <a:t>khoá</a:t>
            </a:r>
            <a:r>
              <a:rPr lang="en-US" sz="1400" b="1" dirty="0"/>
              <a:t>, bao </a:t>
            </a:r>
            <a:r>
              <a:rPr lang="en-US" sz="1400" b="1" dirty="0" err="1"/>
              <a:t>gồm</a:t>
            </a:r>
            <a:r>
              <a:rPr lang="en-US" sz="1400" b="1" dirty="0"/>
              <a:t> </a:t>
            </a:r>
            <a:r>
              <a:rPr lang="en-US" sz="1400" b="1" dirty="0" err="1"/>
              <a:t>các</a:t>
            </a:r>
            <a:r>
              <a:rPr lang="en-US" sz="1400" b="1" dirty="0"/>
              <a:t> </a:t>
            </a:r>
            <a:r>
              <a:rPr lang="en-US" sz="1400" b="1" dirty="0" err="1"/>
              <a:t>luật</a:t>
            </a:r>
            <a:r>
              <a:rPr lang="en-US" sz="1400" b="1" dirty="0"/>
              <a:t> </a:t>
            </a:r>
            <a:r>
              <a:rPr lang="en-US" sz="1400" b="1" dirty="0" err="1"/>
              <a:t>thay</a:t>
            </a:r>
            <a:r>
              <a:rPr lang="en-US" sz="1400" b="1" dirty="0"/>
              <a:t> </a:t>
            </a:r>
            <a:r>
              <a:rPr lang="en-US" sz="1400" b="1" dirty="0" err="1"/>
              <a:t>đổi</a:t>
            </a:r>
            <a:r>
              <a:rPr lang="en-US" sz="1400" b="1" dirty="0"/>
              <a:t> </a:t>
            </a:r>
            <a:r>
              <a:rPr lang="en-US" sz="1400" b="1" dirty="0" err="1"/>
              <a:t>khoá</a:t>
            </a:r>
            <a:r>
              <a:rPr lang="en-US" sz="1400" b="1" dirty="0"/>
              <a:t> </a:t>
            </a:r>
            <a:r>
              <a:rPr lang="en-US" sz="1400" b="1" dirty="0" err="1"/>
              <a:t>và</a:t>
            </a:r>
            <a:r>
              <a:rPr lang="en-US" sz="1400" b="1" dirty="0"/>
              <a:t> </a:t>
            </a:r>
            <a:r>
              <a:rPr lang="en-US" sz="1400" b="1" dirty="0" err="1"/>
              <a:t>cách</a:t>
            </a:r>
            <a:r>
              <a:rPr lang="en-US" sz="1400" b="1" dirty="0"/>
              <a:t> </a:t>
            </a:r>
            <a:r>
              <a:rPr lang="en-US" sz="1400" b="1" dirty="0" err="1"/>
              <a:t>thay</a:t>
            </a:r>
            <a:r>
              <a:rPr lang="en-US" sz="1400" b="1" dirty="0"/>
              <a:t> </a:t>
            </a:r>
            <a:r>
              <a:rPr lang="en-US" sz="1400" b="1" dirty="0" err="1"/>
              <a:t>đổi</a:t>
            </a:r>
            <a:r>
              <a:rPr lang="en-US" sz="1400" b="1" dirty="0"/>
              <a:t> </a:t>
            </a:r>
            <a:r>
              <a:rPr lang="en-US" sz="1400" b="1" dirty="0" err="1"/>
              <a:t>khoá</a:t>
            </a:r>
            <a:endParaRPr lang="en-US" sz="1400" b="1" dirty="0"/>
          </a:p>
          <a:p>
            <a:pPr marL="857250" lvl="1" indent="-285750">
              <a:buFontTx/>
              <a:buChar char="-"/>
            </a:pPr>
            <a:r>
              <a:rPr lang="en-US" sz="1400" b="1" dirty="0" err="1"/>
              <a:t>Cách</a:t>
            </a:r>
            <a:r>
              <a:rPr lang="en-US" sz="1400" b="1" dirty="0"/>
              <a:t> </a:t>
            </a:r>
            <a:r>
              <a:rPr lang="en-US" sz="1400" b="1" dirty="0" err="1"/>
              <a:t>giải</a:t>
            </a:r>
            <a:r>
              <a:rPr lang="en-US" sz="1400" b="1" dirty="0"/>
              <a:t> </a:t>
            </a:r>
            <a:r>
              <a:rPr lang="en-US" sz="1400" b="1" dirty="0" err="1"/>
              <a:t>quyết</a:t>
            </a:r>
            <a:r>
              <a:rPr lang="en-US" sz="1400" b="1" dirty="0"/>
              <a:t> </a:t>
            </a:r>
            <a:r>
              <a:rPr lang="en-US" sz="1400" b="1" dirty="0" err="1"/>
              <a:t>đối</a:t>
            </a:r>
            <a:r>
              <a:rPr lang="en-US" sz="1400" b="1" dirty="0"/>
              <a:t> </a:t>
            </a:r>
            <a:r>
              <a:rPr lang="en-US" sz="1400" b="1" dirty="0" err="1"/>
              <a:t>với</a:t>
            </a:r>
            <a:r>
              <a:rPr lang="en-US" sz="1400" b="1" dirty="0"/>
              <a:t> </a:t>
            </a:r>
            <a:r>
              <a:rPr lang="en-US" sz="1400" b="1" dirty="0" err="1"/>
              <a:t>các</a:t>
            </a:r>
            <a:r>
              <a:rPr lang="en-US" sz="1400" b="1" dirty="0"/>
              <a:t> </a:t>
            </a:r>
            <a:r>
              <a:rPr lang="en-US" sz="1400" b="1" dirty="0" err="1"/>
              <a:t>khoá</a:t>
            </a:r>
            <a:r>
              <a:rPr lang="en-US" sz="1400" b="1" dirty="0"/>
              <a:t> </a:t>
            </a:r>
            <a:r>
              <a:rPr lang="en-US" sz="1400" b="1" dirty="0" err="1"/>
              <a:t>bị</a:t>
            </a:r>
            <a:r>
              <a:rPr lang="en-US" sz="1400" b="1" dirty="0"/>
              <a:t> </a:t>
            </a:r>
            <a:r>
              <a:rPr lang="en-US" sz="1400" b="1" dirty="0" err="1"/>
              <a:t>rò</a:t>
            </a:r>
            <a:r>
              <a:rPr lang="en-US" sz="1400" b="1" dirty="0"/>
              <a:t> </a:t>
            </a:r>
            <a:r>
              <a:rPr lang="en-US" sz="1400" b="1" dirty="0" err="1"/>
              <a:t>rỉ</a:t>
            </a:r>
            <a:endParaRPr lang="en-US" sz="1400" b="1" dirty="0"/>
          </a:p>
          <a:p>
            <a:pPr marL="857250" lvl="1" indent="-285750">
              <a:buFontTx/>
              <a:buChar char="-"/>
            </a:pPr>
            <a:r>
              <a:rPr lang="vi-VN" sz="1400" b="1" dirty="0"/>
              <a:t>Thu hồi các khoá, và cả cách các khoá được thu hồi khi các khoá bị rò rỉ hay khi nhân viên rời khỏi tổ chức</a:t>
            </a:r>
            <a:endParaRPr lang="en-US" sz="1400" b="1" dirty="0"/>
          </a:p>
          <a:p>
            <a:pPr marL="857250" lvl="1" indent="-285750">
              <a:buFontTx/>
              <a:buChar char="-"/>
            </a:pPr>
            <a:r>
              <a:rPr lang="vi-VN" sz="1400" b="1" dirty="0"/>
              <a:t>Thu hồi khoá đã mất hay hư hỏng</a:t>
            </a:r>
            <a:endParaRPr lang="en-US" sz="1400" b="1" dirty="0"/>
          </a:p>
          <a:p>
            <a:pPr marL="857250" lvl="1" indent="-285750">
              <a:buFontTx/>
              <a:buChar char="-"/>
            </a:pPr>
            <a:r>
              <a:rPr lang="en-US" sz="1400" b="1" dirty="0"/>
              <a:t>Backup key</a:t>
            </a:r>
          </a:p>
          <a:p>
            <a:pPr marL="857250" lvl="1" indent="-285750">
              <a:buFontTx/>
              <a:buChar char="-"/>
            </a:pPr>
            <a:r>
              <a:rPr lang="en-US" sz="1400" b="1" dirty="0" err="1"/>
              <a:t>Huỷ</a:t>
            </a:r>
            <a:r>
              <a:rPr lang="en-US" sz="1400" b="1" dirty="0"/>
              <a:t> key</a:t>
            </a:r>
          </a:p>
          <a:p>
            <a:pPr marL="857250" lvl="1" indent="-285750">
              <a:buFontTx/>
              <a:buChar char="-"/>
            </a:pPr>
            <a:r>
              <a:rPr lang="en-US" sz="1400" b="1" dirty="0"/>
              <a:t>Log </a:t>
            </a:r>
            <a:r>
              <a:rPr lang="en-US" sz="1400" b="1" dirty="0" err="1"/>
              <a:t>các</a:t>
            </a:r>
            <a:r>
              <a:rPr lang="en-US" sz="1400" b="1" dirty="0"/>
              <a:t> </a:t>
            </a:r>
            <a:r>
              <a:rPr lang="en-US" sz="1400" b="1" dirty="0" err="1"/>
              <a:t>hoạt</a:t>
            </a:r>
            <a:r>
              <a:rPr lang="en-US" sz="1400" b="1" dirty="0"/>
              <a:t> </a:t>
            </a:r>
            <a:r>
              <a:rPr lang="en-US" sz="1400" b="1" dirty="0" err="1"/>
              <a:t>động</a:t>
            </a:r>
            <a:r>
              <a:rPr lang="en-US" sz="1400" b="1" dirty="0"/>
              <a:t> </a:t>
            </a:r>
            <a:r>
              <a:rPr lang="en-US" sz="1400" b="1" dirty="0" err="1"/>
              <a:t>liên</a:t>
            </a:r>
            <a:r>
              <a:rPr lang="en-US" sz="1400" b="1" dirty="0"/>
              <a:t> </a:t>
            </a:r>
            <a:r>
              <a:rPr lang="en-US" sz="1400" b="1" dirty="0" err="1"/>
              <a:t>quan</a:t>
            </a:r>
            <a:r>
              <a:rPr lang="en-US" sz="1400" b="1" dirty="0"/>
              <a:t> </a:t>
            </a:r>
            <a:r>
              <a:rPr lang="en-US" sz="1400" b="1" dirty="0" err="1"/>
              <a:t>đến</a:t>
            </a:r>
            <a:r>
              <a:rPr lang="en-US" sz="1400" b="1" dirty="0"/>
              <a:t> </a:t>
            </a:r>
            <a:r>
              <a:rPr lang="en-US" sz="1400" b="1" dirty="0" err="1"/>
              <a:t>kiểm</a:t>
            </a:r>
            <a:r>
              <a:rPr lang="en-US" sz="1400" b="1" dirty="0"/>
              <a:t> </a:t>
            </a:r>
            <a:r>
              <a:rPr lang="en-US" sz="1400" b="1" dirty="0" err="1"/>
              <a:t>soát</a:t>
            </a:r>
            <a:r>
              <a:rPr lang="en-US" sz="1400" b="1" dirty="0"/>
              <a:t> key</a:t>
            </a:r>
          </a:p>
          <a:p>
            <a:pPr marL="114300" indent="0">
              <a:buNone/>
            </a:pPr>
            <a:endParaRPr lang="vi-VN" sz="2000" b="1" u="sng" dirty="0"/>
          </a:p>
        </p:txBody>
      </p:sp>
    </p:spTree>
    <p:extLst>
      <p:ext uri="{BB962C8B-B14F-4D97-AF65-F5344CB8AC3E}">
        <p14:creationId xmlns:p14="http://schemas.microsoft.com/office/powerpoint/2010/main" val="3768888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479700" y="109725"/>
            <a:ext cx="8184600" cy="670500"/>
          </a:xfrm>
        </p:spPr>
        <p:txBody>
          <a:bodyPr/>
          <a:lstStyle/>
          <a:p>
            <a:r>
              <a:rPr lang="en-US" dirty="0"/>
              <a:t>CRYPTOGRAPHY CONTROL </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1241502"/>
            <a:ext cx="6633300" cy="3457023"/>
          </a:xfrm>
        </p:spPr>
        <p:txBody>
          <a:bodyPr/>
          <a:lstStyle/>
          <a:p>
            <a:pPr marL="114300" indent="0">
              <a:buNone/>
            </a:pPr>
            <a:r>
              <a:rPr lang="vi-VN" sz="2500" b="1" u="sng" dirty="0"/>
              <a:t>Cài đặt đối với Cloud:</a:t>
            </a:r>
            <a:endParaRPr lang="en-US" sz="2500" b="1" u="sng" dirty="0"/>
          </a:p>
          <a:p>
            <a:pPr marL="114300" indent="0">
              <a:buNone/>
            </a:pPr>
            <a:r>
              <a:rPr lang="vi-VN" sz="1600" b="1" dirty="0"/>
              <a:t>Đối với người dùng dịch vụ Cloud</a:t>
            </a:r>
            <a:r>
              <a:rPr lang="en-US" sz="1600" b="1" dirty="0"/>
              <a:t>:</a:t>
            </a:r>
            <a:endParaRPr lang="en-US" sz="2000" b="1" u="sng" dirty="0"/>
          </a:p>
          <a:p>
            <a:pPr marL="400050" indent="-285750">
              <a:buFontTx/>
              <a:buChar char="-"/>
            </a:pPr>
            <a:r>
              <a:rPr lang="vi-VN" sz="1400" b="1" dirty="0"/>
              <a:t>Người dùng dịch vụ Cloud cần xác định khoá mã hoá cho từng dịch vụ Cloud và cài đặt các quy trình quản lý key</a:t>
            </a:r>
            <a:endParaRPr lang="en-US" sz="1400" b="1" dirty="0"/>
          </a:p>
          <a:p>
            <a:pPr marL="400050" indent="-285750">
              <a:buFontTx/>
              <a:buChar char="-"/>
            </a:pPr>
            <a:r>
              <a:rPr lang="vi-VN" sz="1400" b="1" dirty="0"/>
              <a:t>Trong trường hợp dịch vụ Cloud cung cấp chức năng quản lý khoá cho người dùng dịch vụ Cloud, người dùng nên yêu cầu các thông tin về quy trình cho quản lý key liên quan đến dịch vụ Cloud</a:t>
            </a:r>
            <a:r>
              <a:rPr lang="en-US" sz="1400" b="1" dirty="0"/>
              <a:t>:</a:t>
            </a:r>
          </a:p>
          <a:p>
            <a:pPr marL="857250" lvl="1" indent="-285750">
              <a:buFontTx/>
              <a:buChar char="-"/>
            </a:pPr>
            <a:r>
              <a:rPr lang="en-US" sz="1400" b="1" dirty="0" err="1"/>
              <a:t>Các</a:t>
            </a:r>
            <a:r>
              <a:rPr lang="en-US" sz="1400" b="1" dirty="0"/>
              <a:t> </a:t>
            </a:r>
            <a:r>
              <a:rPr lang="en-US" sz="1400" b="1" dirty="0" err="1"/>
              <a:t>loại</a:t>
            </a:r>
            <a:r>
              <a:rPr lang="en-US" sz="1400" b="1" dirty="0"/>
              <a:t> </a:t>
            </a:r>
            <a:r>
              <a:rPr lang="en-US" sz="1400" b="1" dirty="0" err="1"/>
              <a:t>khoá</a:t>
            </a:r>
            <a:endParaRPr lang="en-US" sz="1400" b="1" dirty="0"/>
          </a:p>
          <a:p>
            <a:pPr marL="857250" lvl="1" indent="-285750">
              <a:buFontTx/>
              <a:buChar char="-"/>
            </a:pPr>
            <a:r>
              <a:rPr lang="vi-VN" sz="1400" b="1" dirty="0"/>
              <a:t>Các yêu cầu về hệ thống quản lý khoá, bao gồm quy trình ở các giai đoạn như tạo, thay đổi, lưu trữ, xoá khoá</a:t>
            </a:r>
            <a:endParaRPr lang="en-US" sz="1400" b="1" dirty="0"/>
          </a:p>
          <a:p>
            <a:pPr marL="857250" lvl="1" indent="-285750">
              <a:buFontTx/>
              <a:buChar char="-"/>
            </a:pPr>
            <a:r>
              <a:rPr lang="vi-VN" sz="1400" b="1" dirty="0"/>
              <a:t>Đề xuất các quy trình quản lý khoá cho người dùng dịch vụ Cloud</a:t>
            </a:r>
            <a:endParaRPr lang="en-US" sz="1400" b="1" dirty="0"/>
          </a:p>
          <a:p>
            <a:pPr marL="571500" lvl="1" indent="0">
              <a:buNone/>
            </a:pPr>
            <a:endParaRPr lang="en-US" sz="1400" b="1" dirty="0"/>
          </a:p>
          <a:p>
            <a:pPr marL="571500" lvl="1" indent="0">
              <a:buNone/>
            </a:pPr>
            <a:r>
              <a:rPr lang="vi-VN" sz="1400" b="1" dirty="0"/>
              <a:t>Người dùng dịch vụ Cloud không nên cho phép nhà cung cấp lưu trữ và quản lý khoá cho các hoạt động mã hoá khi bên phía người dùng triển khai dịch vụ quản lý khoá của họ hoặc các dịch vụ quản lý khoá khác</a:t>
            </a:r>
            <a:endParaRPr lang="en-US" sz="1400" b="1" dirty="0"/>
          </a:p>
          <a:p>
            <a:pPr marL="857250" lvl="1" indent="-285750">
              <a:buFontTx/>
              <a:buChar char="-"/>
            </a:pPr>
            <a:endParaRPr lang="en-US" sz="1400" b="1" dirty="0"/>
          </a:p>
        </p:txBody>
      </p:sp>
    </p:spTree>
    <p:extLst>
      <p:ext uri="{BB962C8B-B14F-4D97-AF65-F5344CB8AC3E}">
        <p14:creationId xmlns:p14="http://schemas.microsoft.com/office/powerpoint/2010/main" val="1464486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7" name="Google Shape;837;p103"/>
          <p:cNvSpPr txBox="1">
            <a:spLocks noGrp="1"/>
          </p:cNvSpPr>
          <p:nvPr>
            <p:ph type="ctrTitle"/>
          </p:nvPr>
        </p:nvSpPr>
        <p:spPr>
          <a:xfrm>
            <a:off x="1256371" y="2348625"/>
            <a:ext cx="6965795" cy="664200"/>
          </a:xfrm>
          <a:prstGeom prst="rect">
            <a:avLst/>
          </a:prstGeom>
        </p:spPr>
        <p:txBody>
          <a:bodyPr spcFirstLastPara="1" wrap="square" lIns="91425" tIns="91425" rIns="91425" bIns="91425" anchor="t" anchorCtr="0">
            <a:noAutofit/>
          </a:bodyPr>
          <a:lstStyle/>
          <a:p>
            <a:pPr lvl="0">
              <a:buClr>
                <a:schemeClr val="dk1"/>
              </a:buClr>
              <a:buSzPts val="1100"/>
            </a:pPr>
            <a:r>
              <a:rPr lang="en-US" dirty="0"/>
              <a:t>Physical and environmental security</a:t>
            </a:r>
            <a:endParaRPr dirty="0"/>
          </a:p>
        </p:txBody>
      </p:sp>
      <p:sp>
        <p:nvSpPr>
          <p:cNvPr id="838" name="Google Shape;838;p103"/>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07</a:t>
            </a:r>
            <a:endParaRPr dirty="0"/>
          </a:p>
        </p:txBody>
      </p:sp>
    </p:spTree>
    <p:extLst>
      <p:ext uri="{BB962C8B-B14F-4D97-AF65-F5344CB8AC3E}">
        <p14:creationId xmlns:p14="http://schemas.microsoft.com/office/powerpoint/2010/main" val="312989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1000"/>
                                        <p:tgtEl>
                                          <p:spTgt spid="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7"/>
                                        </p:tgtEl>
                                        <p:attrNameLst>
                                          <p:attrName>style.visibility</p:attrName>
                                        </p:attrNameLst>
                                      </p:cBhvr>
                                      <p:to>
                                        <p:strVal val="visible"/>
                                      </p:to>
                                    </p:set>
                                    <p:animEffect transition="in" filter="fade">
                                      <p:cBhvr>
                                        <p:cTn id="12" dur="10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p:txBody>
          <a:bodyPr/>
          <a:lstStyle/>
          <a:p>
            <a:r>
              <a:rPr lang="en-US" dirty="0"/>
              <a:t>Physical and environmental security</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p:txBody>
          <a:bodyPr/>
          <a:lstStyle/>
          <a:p>
            <a:pPr marL="114300" indent="0">
              <a:buNone/>
            </a:pPr>
            <a:r>
              <a:rPr lang="en-US" sz="2500" b="1" u="sng" dirty="0" err="1"/>
              <a:t>Mục</a:t>
            </a:r>
            <a:r>
              <a:rPr lang="en-US" sz="2500" b="1" u="sng" dirty="0"/>
              <a:t> </a:t>
            </a:r>
            <a:r>
              <a:rPr lang="en-US" sz="2500" b="1" u="sng" dirty="0" err="1"/>
              <a:t>tiêu</a:t>
            </a:r>
            <a:r>
              <a:rPr lang="en-US" sz="2500" b="1" u="sng" dirty="0"/>
              <a:t>:</a:t>
            </a:r>
          </a:p>
          <a:p>
            <a:pPr>
              <a:buFontTx/>
              <a:buChar char="-"/>
            </a:pPr>
            <a:r>
              <a:rPr lang="vi-VN" sz="2000" dirty="0"/>
              <a:t>Nhằm tránh xâm nhập trái phép, gây hư hỏng và rò rỉ thông tin tổ chức và hạ tầng xử lý thông tin</a:t>
            </a:r>
            <a:endParaRPr lang="en-US" sz="2000" dirty="0"/>
          </a:p>
          <a:p>
            <a:pPr marL="114300" indent="0">
              <a:buNone/>
            </a:pPr>
            <a:endParaRPr lang="en-US" sz="2000" dirty="0"/>
          </a:p>
          <a:p>
            <a:pPr marL="114300" indent="0">
              <a:buNone/>
            </a:pPr>
            <a:endParaRPr lang="en-US" dirty="0"/>
          </a:p>
        </p:txBody>
      </p:sp>
    </p:spTree>
    <p:extLst>
      <p:ext uri="{BB962C8B-B14F-4D97-AF65-F5344CB8AC3E}">
        <p14:creationId xmlns:p14="http://schemas.microsoft.com/office/powerpoint/2010/main" val="2540587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p:txBody>
          <a:bodyPr/>
          <a:lstStyle/>
          <a:p>
            <a:r>
              <a:rPr lang="en-US" dirty="0"/>
              <a:t>Physical and environmental security</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p:txBody>
          <a:bodyPr/>
          <a:lstStyle/>
          <a:p>
            <a:pPr marL="114300" indent="0">
              <a:buNone/>
            </a:pPr>
            <a:r>
              <a:rPr lang="en-US" sz="2500" b="1" u="sng" dirty="0" err="1"/>
              <a:t>Nội</a:t>
            </a:r>
            <a:r>
              <a:rPr lang="en-US" sz="2500" b="1" u="sng" dirty="0"/>
              <a:t> dung:</a:t>
            </a:r>
          </a:p>
          <a:p>
            <a:pPr>
              <a:buFontTx/>
              <a:buChar char="-"/>
            </a:pPr>
            <a:r>
              <a:rPr lang="en-US" sz="2000" dirty="0" err="1"/>
              <a:t>Các</a:t>
            </a:r>
            <a:r>
              <a:rPr lang="en-US" sz="2000" dirty="0"/>
              <a:t> </a:t>
            </a:r>
            <a:r>
              <a:rPr lang="en-US" sz="2000" dirty="0" err="1"/>
              <a:t>luật</a:t>
            </a:r>
            <a:r>
              <a:rPr lang="en-US" sz="2000" dirty="0"/>
              <a:t> </a:t>
            </a:r>
            <a:r>
              <a:rPr lang="en-US" sz="2000" dirty="0" err="1"/>
              <a:t>lệ</a:t>
            </a:r>
            <a:r>
              <a:rPr lang="en-US" sz="2000" dirty="0"/>
              <a:t>, </a:t>
            </a:r>
            <a:r>
              <a:rPr lang="en-US" sz="2000" dirty="0" err="1"/>
              <a:t>tiêu</a:t>
            </a:r>
            <a:r>
              <a:rPr lang="en-US" sz="2000" dirty="0"/>
              <a:t> </a:t>
            </a:r>
            <a:r>
              <a:rPr lang="en-US" sz="2000" dirty="0" err="1"/>
              <a:t>chuẩn</a:t>
            </a:r>
            <a:r>
              <a:rPr lang="en-US" sz="2000" dirty="0"/>
              <a:t> </a:t>
            </a:r>
            <a:r>
              <a:rPr lang="en-US" sz="2000" dirty="0" err="1"/>
              <a:t>dựa</a:t>
            </a:r>
            <a:r>
              <a:rPr lang="en-US" sz="2000" dirty="0"/>
              <a:t> </a:t>
            </a:r>
            <a:r>
              <a:rPr lang="en-US" sz="2000" dirty="0" err="1"/>
              <a:t>trên</a:t>
            </a:r>
            <a:r>
              <a:rPr lang="en-US" sz="2000" dirty="0"/>
              <a:t> ISO 27002. </a:t>
            </a:r>
            <a:r>
              <a:rPr lang="en-US" sz="2000" dirty="0" err="1"/>
              <a:t>Có</a:t>
            </a:r>
            <a:r>
              <a:rPr lang="en-US" sz="2000" dirty="0"/>
              <a:t> </a:t>
            </a:r>
            <a:r>
              <a:rPr lang="en-US" sz="2000" dirty="0" err="1"/>
              <a:t>một</a:t>
            </a:r>
            <a:r>
              <a:rPr lang="en-US" sz="2000" dirty="0"/>
              <a:t> </a:t>
            </a:r>
            <a:r>
              <a:rPr lang="en-US" sz="2000" dirty="0" err="1"/>
              <a:t>điểm</a:t>
            </a:r>
            <a:r>
              <a:rPr lang="en-US" sz="2000" dirty="0"/>
              <a:t> </a:t>
            </a:r>
            <a:r>
              <a:rPr lang="en-US" sz="2000" dirty="0" err="1"/>
              <a:t>khác</a:t>
            </a:r>
            <a:r>
              <a:rPr lang="en-US" sz="2000" dirty="0"/>
              <a:t> </a:t>
            </a:r>
            <a:r>
              <a:rPr lang="en-US" sz="2000" dirty="0" err="1"/>
              <a:t>biệt</a:t>
            </a:r>
            <a:r>
              <a:rPr lang="en-US" sz="2000" dirty="0"/>
              <a:t> </a:t>
            </a:r>
            <a:r>
              <a:rPr lang="en-US" sz="2000" dirty="0" err="1"/>
              <a:t>trong</a:t>
            </a:r>
            <a:r>
              <a:rPr lang="en-US" sz="2000" dirty="0"/>
              <a:t> </a:t>
            </a:r>
            <a:r>
              <a:rPr lang="en-US" sz="2000" dirty="0" err="1"/>
              <a:t>quy</a:t>
            </a:r>
            <a:r>
              <a:rPr lang="en-US" sz="2000" dirty="0"/>
              <a:t> </a:t>
            </a:r>
            <a:r>
              <a:rPr lang="en-US" sz="2000" dirty="0" err="1"/>
              <a:t>trình</a:t>
            </a:r>
            <a:r>
              <a:rPr lang="en-US" sz="2000" dirty="0"/>
              <a:t> </a:t>
            </a:r>
            <a:r>
              <a:rPr lang="en-US" sz="2000" dirty="0" err="1"/>
              <a:t>loại</a:t>
            </a:r>
            <a:r>
              <a:rPr lang="en-US" sz="2000" dirty="0"/>
              <a:t> </a:t>
            </a:r>
            <a:r>
              <a:rPr lang="en-US" sz="2000" dirty="0" err="1"/>
              <a:t>bỏ</a:t>
            </a:r>
            <a:r>
              <a:rPr lang="en-US" sz="2000" dirty="0"/>
              <a:t> </a:t>
            </a:r>
            <a:r>
              <a:rPr lang="en-US" sz="2000" dirty="0" err="1"/>
              <a:t>và</a:t>
            </a:r>
            <a:r>
              <a:rPr lang="en-US" sz="2000" dirty="0"/>
              <a:t> </a:t>
            </a:r>
            <a:r>
              <a:rPr lang="en-US" sz="2000" dirty="0" err="1"/>
              <a:t>tái</a:t>
            </a:r>
            <a:r>
              <a:rPr lang="en-US" sz="2000" dirty="0"/>
              <a:t> </a:t>
            </a:r>
            <a:r>
              <a:rPr lang="en-US" sz="2000" dirty="0" err="1"/>
              <a:t>sử</a:t>
            </a:r>
            <a:r>
              <a:rPr lang="en-US" sz="2000" dirty="0"/>
              <a:t> </a:t>
            </a:r>
            <a:r>
              <a:rPr lang="en-US" sz="2000" dirty="0" err="1"/>
              <a:t>dụng</a:t>
            </a:r>
            <a:endParaRPr lang="en-US" sz="2000" dirty="0"/>
          </a:p>
          <a:p>
            <a:pPr marL="114300" indent="0">
              <a:buNone/>
            </a:pPr>
            <a:endParaRPr lang="en-US" sz="2000" dirty="0"/>
          </a:p>
          <a:p>
            <a:pPr marL="114300" indent="0">
              <a:buNone/>
            </a:pPr>
            <a:endParaRPr lang="en-US" dirty="0"/>
          </a:p>
        </p:txBody>
      </p:sp>
    </p:spTree>
    <p:extLst>
      <p:ext uri="{BB962C8B-B14F-4D97-AF65-F5344CB8AC3E}">
        <p14:creationId xmlns:p14="http://schemas.microsoft.com/office/powerpoint/2010/main" val="775963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r>
              <a:rPr lang="en-US" dirty="0"/>
              <a:t>Physical and environmental security</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255350" y="1018014"/>
            <a:ext cx="6633300" cy="3107472"/>
          </a:xfrm>
        </p:spPr>
        <p:txBody>
          <a:bodyPr/>
          <a:lstStyle/>
          <a:p>
            <a:pPr marL="114300" indent="0">
              <a:buNone/>
            </a:pPr>
            <a:endParaRPr lang="en-US" sz="2500" b="1" u="sng" dirty="0"/>
          </a:p>
          <a:p>
            <a:pPr marL="882650" lvl="1" indent="-285750">
              <a:buFontTx/>
              <a:buChar char="-"/>
            </a:pPr>
            <a:endParaRPr lang="en-US" sz="2000" dirty="0"/>
          </a:p>
          <a:p>
            <a:pPr marL="596900" lvl="1" indent="0">
              <a:buNone/>
            </a:pPr>
            <a:endParaRPr lang="en-US" sz="1600" dirty="0"/>
          </a:p>
          <a:p>
            <a:pPr lvl="1">
              <a:buFontTx/>
              <a:buChar char="-"/>
            </a:pPr>
            <a:endParaRPr lang="en-US" sz="1600" dirty="0"/>
          </a:p>
          <a:p>
            <a:pPr lvl="1">
              <a:buFontTx/>
              <a:buChar char="-"/>
            </a:pPr>
            <a:endParaRPr lang="vi-VN" sz="2000" dirty="0"/>
          </a:p>
          <a:p>
            <a:pPr>
              <a:buFontTx/>
              <a:buChar char="-"/>
            </a:pPr>
            <a:endParaRPr lang="en-US" sz="2500" dirty="0"/>
          </a:p>
          <a:p>
            <a:pPr marL="285750" indent="-171450">
              <a:buFontTx/>
              <a:buChar char="-"/>
            </a:pPr>
            <a:endParaRPr lang="en-US" dirty="0"/>
          </a:p>
          <a:p>
            <a:pPr marL="114300" indent="0">
              <a:buNone/>
            </a:pPr>
            <a:endParaRPr lang="en-US" dirty="0"/>
          </a:p>
        </p:txBody>
      </p:sp>
      <p:graphicFrame>
        <p:nvGraphicFramePr>
          <p:cNvPr id="4" name="Table 6">
            <a:extLst>
              <a:ext uri="{FF2B5EF4-FFF2-40B4-BE49-F238E27FC236}">
                <a16:creationId xmlns:a16="http://schemas.microsoft.com/office/drawing/2014/main" id="{E464550D-0D69-68D3-FBA2-391A2C2B6B32}"/>
              </a:ext>
            </a:extLst>
          </p:cNvPr>
          <p:cNvGraphicFramePr>
            <a:graphicFrameLocks noGrp="1"/>
          </p:cNvGraphicFramePr>
          <p:nvPr>
            <p:extLst>
              <p:ext uri="{D42A27DB-BD31-4B8C-83A1-F6EECF244321}">
                <p14:modId xmlns:p14="http://schemas.microsoft.com/office/powerpoint/2010/main" val="362302918"/>
              </p:ext>
            </p:extLst>
          </p:nvPr>
        </p:nvGraphicFramePr>
        <p:xfrm>
          <a:off x="1724212" y="1512665"/>
          <a:ext cx="5695576" cy="2319919"/>
        </p:xfrm>
        <a:graphic>
          <a:graphicData uri="http://schemas.openxmlformats.org/drawingml/2006/table">
            <a:tbl>
              <a:tblPr firstRow="1" bandRow="1">
                <a:tableStyleId>{69C7853C-536D-4A76-A0AE-DD22124D55A5}</a:tableStyleId>
              </a:tblPr>
              <a:tblGrid>
                <a:gridCol w="2847788">
                  <a:extLst>
                    <a:ext uri="{9D8B030D-6E8A-4147-A177-3AD203B41FA5}">
                      <a16:colId xmlns:a16="http://schemas.microsoft.com/office/drawing/2014/main" val="1652340479"/>
                    </a:ext>
                  </a:extLst>
                </a:gridCol>
                <a:gridCol w="2847788">
                  <a:extLst>
                    <a:ext uri="{9D8B030D-6E8A-4147-A177-3AD203B41FA5}">
                      <a16:colId xmlns:a16="http://schemas.microsoft.com/office/drawing/2014/main" val="3539331917"/>
                    </a:ext>
                  </a:extLst>
                </a:gridCol>
              </a:tblGrid>
              <a:tr h="405986">
                <a:tc>
                  <a:txBody>
                    <a:bodyPr/>
                    <a:lstStyle/>
                    <a:p>
                      <a:r>
                        <a:rPr lang="en-US" sz="1400" dirty="0"/>
                        <a:t>Cloud service customer</a:t>
                      </a:r>
                    </a:p>
                  </a:txBody>
                  <a:tcPr/>
                </a:tc>
                <a:tc>
                  <a:txBody>
                    <a:bodyPr/>
                    <a:lstStyle/>
                    <a:p>
                      <a:r>
                        <a:rPr lang="en-US" sz="1400"/>
                        <a:t>Cloud service provider</a:t>
                      </a:r>
                    </a:p>
                  </a:txBody>
                  <a:tcPr/>
                </a:tc>
                <a:extLst>
                  <a:ext uri="{0D108BD9-81ED-4DB2-BD59-A6C34878D82A}">
                    <a16:rowId xmlns:a16="http://schemas.microsoft.com/office/drawing/2014/main" val="2758889233"/>
                  </a:ext>
                </a:extLst>
              </a:tr>
              <a:tr h="1913933">
                <a:tc>
                  <a:txBody>
                    <a:bodyPr/>
                    <a:lstStyle/>
                    <a:p>
                      <a:r>
                        <a:rPr lang="vi-VN" dirty="0"/>
                        <a:t>Khách hàng dịch vụ đám mây nên yêu cầu xác nhận rằng nhà cung cấp dịch vụ đám mây có các chính sách và thủ tục cho xử lý an toàn hoặc tái sử dụng tài nguyên.</a:t>
                      </a:r>
                      <a:endParaRPr lang="en-US" sz="1400" dirty="0"/>
                    </a:p>
                  </a:txBody>
                  <a:tcPr/>
                </a:tc>
                <a:tc>
                  <a:txBody>
                    <a:bodyPr/>
                    <a:lstStyle/>
                    <a:p>
                      <a:r>
                        <a:rPr lang="vi-VN" dirty="0"/>
                        <a:t>Nhà cung cấp dịch vụ đám mây phải đảm bảo rằng các thỏa thuận được được tạo ra để xử lý an toàn hoặc tái sử dụng tài nguyên (ví dụ: thiết bị, lưu trữ dữ liệu, tập tin, bộ nhớ) một cách kịp thời.</a:t>
                      </a:r>
                      <a:endParaRPr lang="vi-VN" sz="1400" dirty="0"/>
                    </a:p>
                  </a:txBody>
                  <a:tcPr/>
                </a:tc>
                <a:extLst>
                  <a:ext uri="{0D108BD9-81ED-4DB2-BD59-A6C34878D82A}">
                    <a16:rowId xmlns:a16="http://schemas.microsoft.com/office/drawing/2014/main" val="1769535313"/>
                  </a:ext>
                </a:extLst>
              </a:tr>
            </a:tbl>
          </a:graphicData>
        </a:graphic>
      </p:graphicFrame>
      <p:sp>
        <p:nvSpPr>
          <p:cNvPr id="5" name="TextBox 4">
            <a:extLst>
              <a:ext uri="{FF2B5EF4-FFF2-40B4-BE49-F238E27FC236}">
                <a16:creationId xmlns:a16="http://schemas.microsoft.com/office/drawing/2014/main" id="{67AFF087-4119-226B-DF6B-C3269A756CB2}"/>
              </a:ext>
            </a:extLst>
          </p:cNvPr>
          <p:cNvSpPr txBox="1"/>
          <p:nvPr/>
        </p:nvSpPr>
        <p:spPr>
          <a:xfrm>
            <a:off x="1724211" y="921010"/>
            <a:ext cx="4718629" cy="400110"/>
          </a:xfrm>
          <a:prstGeom prst="rect">
            <a:avLst/>
          </a:prstGeom>
          <a:noFill/>
        </p:spPr>
        <p:txBody>
          <a:bodyPr wrap="square" rtlCol="0">
            <a:spAutoFit/>
          </a:bodyPr>
          <a:lstStyle/>
          <a:p>
            <a:r>
              <a:rPr lang="en-US" sz="2000" dirty="0" err="1">
                <a:solidFill>
                  <a:schemeClr val="bg1"/>
                </a:solidFill>
                <a:latin typeface="Squada One" panose="020B0604020202020204" charset="0"/>
              </a:rPr>
              <a:t>Loại</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bỏ</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và</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tái</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sử</a:t>
            </a:r>
            <a:r>
              <a:rPr lang="en-US" sz="2000" dirty="0">
                <a:solidFill>
                  <a:schemeClr val="bg1"/>
                </a:solidFill>
                <a:latin typeface="Squada One" panose="020B0604020202020204" charset="0"/>
              </a:rPr>
              <a:t> </a:t>
            </a:r>
            <a:r>
              <a:rPr lang="en-US" sz="2000" dirty="0" err="1">
                <a:solidFill>
                  <a:schemeClr val="bg1"/>
                </a:solidFill>
                <a:latin typeface="Squada One" panose="020B0604020202020204" charset="0"/>
              </a:rPr>
              <a:t>dụng</a:t>
            </a:r>
            <a:endParaRPr lang="en-US" sz="2000" dirty="0">
              <a:solidFill>
                <a:schemeClr val="bg1"/>
              </a:solidFill>
              <a:latin typeface="Squada One" panose="020B0604020202020204" charset="0"/>
            </a:endParaRPr>
          </a:p>
        </p:txBody>
      </p:sp>
    </p:spTree>
    <p:extLst>
      <p:ext uri="{BB962C8B-B14F-4D97-AF65-F5344CB8AC3E}">
        <p14:creationId xmlns:p14="http://schemas.microsoft.com/office/powerpoint/2010/main" val="2125731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7" name="Google Shape;837;p103"/>
          <p:cNvSpPr txBox="1">
            <a:spLocks noGrp="1"/>
          </p:cNvSpPr>
          <p:nvPr>
            <p:ph type="ctrTitle"/>
          </p:nvPr>
        </p:nvSpPr>
        <p:spPr>
          <a:xfrm>
            <a:off x="1256371" y="2348625"/>
            <a:ext cx="6965795" cy="664200"/>
          </a:xfrm>
          <a:prstGeom prst="rect">
            <a:avLst/>
          </a:prstGeom>
        </p:spPr>
        <p:txBody>
          <a:bodyPr spcFirstLastPara="1" wrap="square" lIns="91425" tIns="91425" rIns="91425" bIns="91425" anchor="t" anchorCtr="0">
            <a:noAutofit/>
          </a:bodyPr>
          <a:lstStyle/>
          <a:p>
            <a:pPr lvl="0">
              <a:buClr>
                <a:schemeClr val="dk1"/>
              </a:buClr>
              <a:buSzPts val="1100"/>
            </a:pPr>
            <a:r>
              <a:rPr lang="en-US"/>
              <a:t>Operations Security</a:t>
            </a:r>
            <a:endParaRPr/>
          </a:p>
        </p:txBody>
      </p:sp>
      <p:sp>
        <p:nvSpPr>
          <p:cNvPr id="838" name="Google Shape;838;p103"/>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08</a:t>
            </a:r>
            <a:endParaRPr dirty="0"/>
          </a:p>
        </p:txBody>
      </p:sp>
    </p:spTree>
    <p:extLst>
      <p:ext uri="{BB962C8B-B14F-4D97-AF65-F5344CB8AC3E}">
        <p14:creationId xmlns:p14="http://schemas.microsoft.com/office/powerpoint/2010/main" val="67750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1000"/>
                                        <p:tgtEl>
                                          <p:spTgt spid="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7"/>
                                        </p:tgtEl>
                                        <p:attrNameLst>
                                          <p:attrName>style.visibility</p:attrName>
                                        </p:attrNameLst>
                                      </p:cBhvr>
                                      <p:to>
                                        <p:strVal val="visible"/>
                                      </p:to>
                                    </p:set>
                                    <p:animEffect transition="in" filter="fade">
                                      <p:cBhvr>
                                        <p:cTn id="12" dur="10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p:txBody>
          <a:bodyPr/>
          <a:lstStyle/>
          <a:p>
            <a:r>
              <a:rPr lang="en-US"/>
              <a:t>Operational procedures and </a:t>
            </a:r>
            <a:r>
              <a:rPr lang="en-US" err="1"/>
              <a:t>responsibilitie</a:t>
            </a:r>
            <a:endParaRPr lang="en-US"/>
          </a:p>
        </p:txBody>
      </p:sp>
      <p:sp>
        <p:nvSpPr>
          <p:cNvPr id="6" name="TextBox 5">
            <a:extLst>
              <a:ext uri="{FF2B5EF4-FFF2-40B4-BE49-F238E27FC236}">
                <a16:creationId xmlns:a16="http://schemas.microsoft.com/office/drawing/2014/main" id="{32E1E396-6ACB-EBCD-A390-FEC7CBB2299F}"/>
              </a:ext>
            </a:extLst>
          </p:cNvPr>
          <p:cNvSpPr txBox="1"/>
          <p:nvPr/>
        </p:nvSpPr>
        <p:spPr>
          <a:xfrm>
            <a:off x="564995" y="1791629"/>
            <a:ext cx="1977483" cy="2246769"/>
          </a:xfrm>
          <a:prstGeom prst="rect">
            <a:avLst/>
          </a:prstGeom>
          <a:noFill/>
        </p:spPr>
        <p:txBody>
          <a:bodyPr wrap="square" rtlCol="0">
            <a:spAutoFit/>
          </a:bodyPr>
          <a:lstStyle/>
          <a:p>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Đảm</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bảo các thiết bị, phương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tiện</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xử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lý</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an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toàn</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hoạt</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động</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chỉnh xác, không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sai</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mục</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đích</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ban đầu</a:t>
            </a:r>
            <a:endParaRPr lang="en-US">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8" name="TextBox 7">
            <a:extLst>
              <a:ext uri="{FF2B5EF4-FFF2-40B4-BE49-F238E27FC236}">
                <a16:creationId xmlns:a16="http://schemas.microsoft.com/office/drawing/2014/main" id="{FAAD0C78-264A-0919-B5C4-004284E13F4E}"/>
              </a:ext>
            </a:extLst>
          </p:cNvPr>
          <p:cNvSpPr txBox="1"/>
          <p:nvPr/>
        </p:nvSpPr>
        <p:spPr>
          <a:xfrm>
            <a:off x="3890474" y="1457092"/>
            <a:ext cx="4978461" cy="3508653"/>
          </a:xfrm>
          <a:prstGeom prst="rect">
            <a:avLst/>
          </a:prstGeom>
          <a:noFill/>
        </p:spPr>
        <p:txBody>
          <a:bodyPr wrap="square" rtlCol="0">
            <a:spAutoFit/>
          </a:bodyPr>
          <a:lstStyle/>
          <a:p>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Documented operating procedures: Các </a:t>
            </a:r>
            <a:r>
              <a:rPr lang="en-US" sz="16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quy</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trình</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hoạt</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động</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vận</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hành</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cần ghi </a:t>
            </a:r>
            <a:r>
              <a:rPr lang="en-US" sz="16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lại</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16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cung</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cấp</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cho</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người dùng</a:t>
            </a:r>
          </a:p>
          <a:p>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Change management</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Những sự thay đổi có ảnh hưởng đến an ninh thông tin thì cần phải được quản lý, kiểm soát chặt chẽ</a:t>
            </a:r>
          </a:p>
          <a:p>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Cappacity management</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Việc sử dụng các tài nguyên cần được theo dõi điều chỉnh khi cần thiết và cần được dự đoán về nhu cầu sử dụng trong tương lai, nhằm đảm bảo hệ thống không thiếu sót gì</a:t>
            </a:r>
          </a:p>
          <a:p>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Separation of devalopment, testing and opareational environments</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Các môi trường phát triển thử nghiệm cần được tách biệt để giảm rủi ro truy cập trái phép hoặc thay đổi môi trường vận hành</a:t>
            </a:r>
          </a:p>
          <a:p>
            <a:pPr marL="285750" indent="-285750">
              <a:buFontTx/>
              <a:buChar char="-"/>
            </a:pPr>
            <a:endParaRPr lang="en-US">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9" name="Left Brace 8">
            <a:extLst>
              <a:ext uri="{FF2B5EF4-FFF2-40B4-BE49-F238E27FC236}">
                <a16:creationId xmlns:a16="http://schemas.microsoft.com/office/drawing/2014/main" id="{BDE17BCB-7EE2-E8EF-88ED-37A3B6A113BE}"/>
              </a:ext>
            </a:extLst>
          </p:cNvPr>
          <p:cNvSpPr/>
          <p:nvPr/>
        </p:nvSpPr>
        <p:spPr>
          <a:xfrm>
            <a:off x="2907958" y="1732156"/>
            <a:ext cx="617035" cy="2661424"/>
          </a:xfrm>
          <a:prstGeom prst="leftBrace">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77403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1045-E9F1-E0C5-7ADB-E0ED11C69368}"/>
              </a:ext>
            </a:extLst>
          </p:cNvPr>
          <p:cNvSpPr>
            <a:spLocks noGrp="1"/>
          </p:cNvSpPr>
          <p:nvPr>
            <p:ph type="ctrTitle"/>
          </p:nvPr>
        </p:nvSpPr>
        <p:spPr/>
        <p:txBody>
          <a:bodyPr/>
          <a:lstStyle/>
          <a:p>
            <a:pPr algn="ctr"/>
            <a:r>
              <a:rPr lang="en-US"/>
              <a:t>Protection from malware</a:t>
            </a:r>
          </a:p>
        </p:txBody>
      </p:sp>
      <p:sp>
        <p:nvSpPr>
          <p:cNvPr id="4" name="TextBox 3">
            <a:extLst>
              <a:ext uri="{FF2B5EF4-FFF2-40B4-BE49-F238E27FC236}">
                <a16:creationId xmlns:a16="http://schemas.microsoft.com/office/drawing/2014/main" id="{4641DF67-FBE4-E0F3-28DD-FFB39F414D3C}"/>
              </a:ext>
            </a:extLst>
          </p:cNvPr>
          <p:cNvSpPr txBox="1"/>
          <p:nvPr/>
        </p:nvSpPr>
        <p:spPr>
          <a:xfrm>
            <a:off x="925748" y="2021031"/>
            <a:ext cx="7337503" cy="2051972"/>
          </a:xfrm>
          <a:prstGeom prst="rect">
            <a:avLst/>
          </a:prstGeom>
          <a:noFill/>
        </p:spPr>
        <p:txBody>
          <a:bodyPr wrap="square" rtlCol="0">
            <a:spAutoFit/>
          </a:bodyPr>
          <a:lstStyle/>
          <a:p>
            <a:pPr marL="457200" marR="0">
              <a:lnSpc>
                <a:spcPct val="107000"/>
              </a:lnSpc>
              <a:spcBef>
                <a:spcPts val="0"/>
              </a:spcBef>
              <a:spcAft>
                <a:spcPts val="0"/>
              </a:spcAft>
            </a:pP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Mục</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tiêu</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Đảm</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bảo các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dữ</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liệu</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phương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tiện</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xử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lý</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khỏi</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 phần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mềm</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độc</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hại</a:t>
            </a:r>
            <a:endPar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Controls against malware</a:t>
            </a:r>
          </a:p>
          <a:p>
            <a:pPr marL="914400" marR="0">
              <a:lnSpc>
                <a:spcPct val="107000"/>
              </a:lnSpc>
              <a:spcBef>
                <a:spcPts val="0"/>
              </a:spcBef>
              <a:spcAft>
                <a:spcPts val="800"/>
              </a:spcAft>
            </a:pP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Cần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triển</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khai</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biện</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pháp</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kiểm</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soát</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phát</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hiện,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ngăn</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chặn</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khôi</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phục</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để bảo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vệ</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khỏi</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phần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mềm</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độc</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hại</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kết</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hợp</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với nhận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thức</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phù</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hợp</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của người dùng.</a:t>
            </a:r>
          </a:p>
        </p:txBody>
      </p:sp>
    </p:spTree>
    <p:extLst>
      <p:ext uri="{BB962C8B-B14F-4D97-AF65-F5344CB8AC3E}">
        <p14:creationId xmlns:p14="http://schemas.microsoft.com/office/powerpoint/2010/main" val="2519914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FEA0-941A-58CA-1041-857A2A279484}"/>
              </a:ext>
            </a:extLst>
          </p:cNvPr>
          <p:cNvSpPr>
            <a:spLocks noGrp="1"/>
          </p:cNvSpPr>
          <p:nvPr>
            <p:ph type="ctrTitle"/>
          </p:nvPr>
        </p:nvSpPr>
        <p:spPr/>
        <p:txBody>
          <a:bodyPr/>
          <a:lstStyle/>
          <a:p>
            <a:pPr algn="ctr"/>
            <a:r>
              <a:rPr lang="en-US"/>
              <a:t>Backup</a:t>
            </a:r>
          </a:p>
        </p:txBody>
      </p:sp>
      <p:sp>
        <p:nvSpPr>
          <p:cNvPr id="4" name="TextBox 3">
            <a:extLst>
              <a:ext uri="{FF2B5EF4-FFF2-40B4-BE49-F238E27FC236}">
                <a16:creationId xmlns:a16="http://schemas.microsoft.com/office/drawing/2014/main" id="{90E371B0-4ED6-ED56-6020-546E2E2A8D06}"/>
              </a:ext>
            </a:extLst>
          </p:cNvPr>
          <p:cNvSpPr txBox="1"/>
          <p:nvPr/>
        </p:nvSpPr>
        <p:spPr>
          <a:xfrm>
            <a:off x="903248" y="1485773"/>
            <a:ext cx="7337503" cy="3798989"/>
          </a:xfrm>
          <a:prstGeom prst="rect">
            <a:avLst/>
          </a:prstGeom>
          <a:noFill/>
        </p:spPr>
        <p:txBody>
          <a:bodyPr wrap="square" rtlCol="0">
            <a:spAutoFit/>
          </a:bodyPr>
          <a:lstStyle/>
          <a:p>
            <a:pPr marL="457200">
              <a:lnSpc>
                <a:spcPct val="107000"/>
              </a:lnSpc>
            </a:pP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Mục</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tiêu</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Để bảo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vệ</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chống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mất</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dữ</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liệu</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bản</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sao</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lưu</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phần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mềm</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hình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ảnh</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phải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chụp</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kiểm</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tra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thường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xuyên</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theo</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chính</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sách</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sao</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lưu</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đã</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thỏa</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thuận</a:t>
            </a:r>
            <a:endPar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457200">
              <a:lnSpc>
                <a:spcPct val="107000"/>
              </a:lnSpc>
            </a:pP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Việc</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phân</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bổ</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trách</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nhiệm</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thực</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hiện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sao</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lưu</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trong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môi</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trường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điện</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toán</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đám</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mây</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thường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không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rõ</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ràng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Trong trường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hợp</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IaaS,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trách</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nhiệm</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thực</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hiện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sao</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lưu</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thường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thuộc</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về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khách</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hàng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vụ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đám</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mây</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Tuy</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nhiên,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một</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khách</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hàng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vụ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đám</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mây</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có thể không nhận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thức</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trách</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nhiệm</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của mình trong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việc</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sao</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lưu</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tất</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cả</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dữ</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liệu</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của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khách</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hàng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vụ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đám</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mây</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tạo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ra</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trong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điện</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toán</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đám</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mây</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chẳng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hạn</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như các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tệp</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thực</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thi</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tạo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ra</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bằng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cách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sử</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dụng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khả</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năng</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phát</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triển</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của </a:t>
            </a:r>
            <a:r>
              <a:rPr lang="en-US" sz="18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8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vụ PaaS.</a:t>
            </a:r>
          </a:p>
          <a:p>
            <a:pPr marL="457200">
              <a:lnSpc>
                <a:spcPct val="107000"/>
              </a:lnSpc>
            </a:pPr>
            <a:endPar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3972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1827EB1D-3DD3-65AE-FD76-495D82D90C5C}"/>
              </a:ext>
            </a:extLst>
          </p:cNvPr>
          <p:cNvGraphicFramePr>
            <a:graphicFrameLocks noGrp="1"/>
          </p:cNvGraphicFramePr>
          <p:nvPr>
            <p:extLst>
              <p:ext uri="{D42A27DB-BD31-4B8C-83A1-F6EECF244321}">
                <p14:modId xmlns:p14="http://schemas.microsoft.com/office/powerpoint/2010/main" val="1713038267"/>
              </p:ext>
            </p:extLst>
          </p:nvPr>
        </p:nvGraphicFramePr>
        <p:xfrm>
          <a:off x="1524000" y="193691"/>
          <a:ext cx="6096000" cy="4516120"/>
        </p:xfrm>
        <a:graphic>
          <a:graphicData uri="http://schemas.openxmlformats.org/drawingml/2006/table">
            <a:tbl>
              <a:tblPr firstRow="1" bandRow="1">
                <a:tableStyleId>{69C7853C-536D-4A76-A0AE-DD22124D55A5}</a:tableStyleId>
              </a:tblPr>
              <a:tblGrid>
                <a:gridCol w="3048000">
                  <a:extLst>
                    <a:ext uri="{9D8B030D-6E8A-4147-A177-3AD203B41FA5}">
                      <a16:colId xmlns:a16="http://schemas.microsoft.com/office/drawing/2014/main" val="1652340479"/>
                    </a:ext>
                  </a:extLst>
                </a:gridCol>
                <a:gridCol w="3048000">
                  <a:extLst>
                    <a:ext uri="{9D8B030D-6E8A-4147-A177-3AD203B41FA5}">
                      <a16:colId xmlns:a16="http://schemas.microsoft.com/office/drawing/2014/main" val="3539331917"/>
                    </a:ext>
                  </a:extLst>
                </a:gridCol>
              </a:tblGrid>
              <a:tr h="370840">
                <a:tc>
                  <a:txBody>
                    <a:bodyPr/>
                    <a:lstStyle/>
                    <a:p>
                      <a:r>
                        <a:rPr lang="en-US" sz="1800"/>
                        <a:t>Cloud service customer</a:t>
                      </a:r>
                    </a:p>
                  </a:txBody>
                  <a:tcPr/>
                </a:tc>
                <a:tc>
                  <a:txBody>
                    <a:bodyPr/>
                    <a:lstStyle/>
                    <a:p>
                      <a:r>
                        <a:rPr lang="en-US" sz="1800"/>
                        <a:t>Cloud service provider</a:t>
                      </a:r>
                    </a:p>
                  </a:txBody>
                  <a:tcPr/>
                </a:tc>
                <a:extLst>
                  <a:ext uri="{0D108BD9-81ED-4DB2-BD59-A6C34878D82A}">
                    <a16:rowId xmlns:a16="http://schemas.microsoft.com/office/drawing/2014/main" val="2758889233"/>
                  </a:ext>
                </a:extLst>
              </a:tr>
              <a:tr h="370840">
                <a:tc>
                  <a:txBody>
                    <a:bodyPr/>
                    <a:lstStyle/>
                    <a:p>
                      <a:r>
                        <a:rPr lang="en-US"/>
                        <a:t>- </a:t>
                      </a:r>
                      <a:r>
                        <a:rPr lang="vi-VN"/>
                        <a:t>Phải nhất quán với mức rủi ro bảo mật thông tin có thể chấp nhận được của tổ chức đối với thông tin và các tài sản khác của tổ chức</a:t>
                      </a:r>
                    </a:p>
                    <a:p>
                      <a:r>
                        <a:rPr lang="vi-VN"/>
                        <a:t>-</a:t>
                      </a:r>
                      <a:r>
                        <a:rPr lang="en-US"/>
                        <a:t> </a:t>
                      </a:r>
                      <a:r>
                        <a:rPr lang="vi-VN"/>
                        <a:t>Thông tin được lưu trữ trong môi trường điện toán đám mây có thể được nhà cung cấp dịch vụ đám mây của họ truy cập và quản lý</a:t>
                      </a:r>
                    </a:p>
                    <a:p>
                      <a:r>
                        <a:rPr lang="en-US"/>
                        <a:t>- </a:t>
                      </a:r>
                      <a:r>
                        <a:rPr lang="vi-VN"/>
                        <a:t>Tài sản có thể được duy trì trong môi trường điện toán đám mây</a:t>
                      </a:r>
                    </a:p>
                    <a:p>
                      <a:r>
                        <a:rPr lang="en-US"/>
                        <a:t>- </a:t>
                      </a:r>
                      <a:r>
                        <a:rPr lang="vi-VN"/>
                        <a:t>Quản trị viên dịch vụ đám mây của khách hàng dịch vụ đám mây có quyền truy cập đặc quyền</a:t>
                      </a:r>
                    </a:p>
                    <a:p>
                      <a:endParaRPr lang="en-US"/>
                    </a:p>
                  </a:txBody>
                  <a:tcPr/>
                </a:tc>
                <a:tc>
                  <a:txBody>
                    <a:bodyPr/>
                    <a:lstStyle/>
                    <a:p>
                      <a:r>
                        <a:rPr lang="vi-VN"/>
                        <a:t>Nhà cung cấp dịch vụ đám mây nên tăng cường chính sách bảo mật thông tin của mình để giải quyết việc cung cấp và sử dụng các dịch vụ đám mây của mình</a:t>
                      </a:r>
                    </a:p>
                    <a:p>
                      <a:r>
                        <a:rPr lang="vi-VN"/>
                        <a:t>- Các yêu cầu cơ bản về bảo mật thông tin áp dụng cho thiết kế và triển khai dịch vụ đám mây</a:t>
                      </a:r>
                    </a:p>
                    <a:p>
                      <a:r>
                        <a:rPr lang="vi-VN"/>
                        <a:t>- Rủi ro từ người nội bộ có thẩm quyền</a:t>
                      </a:r>
                    </a:p>
                    <a:p>
                      <a:r>
                        <a:rPr lang="vi-VN"/>
                        <a:t>- Quy trình kiểm soát truy cập, xác thực mạnh để truy cập quản trị vào dịch vụ đám mây</a:t>
                      </a:r>
                    </a:p>
                    <a:p>
                      <a:r>
                        <a:rPr lang="vi-VN"/>
                        <a:t>- Truy cập và bảo vệ dữ liệu khách hàng dịch vụ đám mây</a:t>
                      </a:r>
                    </a:p>
                    <a:p>
                      <a:r>
                        <a:rPr lang="vi-VN"/>
                        <a:t>- Thông báo về các vi phạm và hướng dẫn chia sẻ thông tin để hỗ trợ điều tra và truy tố</a:t>
                      </a:r>
                    </a:p>
                    <a:p>
                      <a:endParaRPr lang="en-US"/>
                    </a:p>
                  </a:txBody>
                  <a:tcPr/>
                </a:tc>
                <a:extLst>
                  <a:ext uri="{0D108BD9-81ED-4DB2-BD59-A6C34878D82A}">
                    <a16:rowId xmlns:a16="http://schemas.microsoft.com/office/drawing/2014/main" val="1769535313"/>
                  </a:ext>
                </a:extLst>
              </a:tr>
            </a:tbl>
          </a:graphicData>
        </a:graphic>
      </p:graphicFrame>
    </p:spTree>
    <p:extLst>
      <p:ext uri="{BB962C8B-B14F-4D97-AF65-F5344CB8AC3E}">
        <p14:creationId xmlns:p14="http://schemas.microsoft.com/office/powerpoint/2010/main" val="1571115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5BC2A-486F-35CB-4B38-8FC907CFDAAE}"/>
              </a:ext>
            </a:extLst>
          </p:cNvPr>
          <p:cNvSpPr>
            <a:spLocks noGrp="1"/>
          </p:cNvSpPr>
          <p:nvPr>
            <p:ph type="ctrTitle"/>
          </p:nvPr>
        </p:nvSpPr>
        <p:spPr/>
        <p:txBody>
          <a:bodyPr/>
          <a:lstStyle/>
          <a:p>
            <a:pPr algn="ctr"/>
            <a:r>
              <a:rPr lang="en-US"/>
              <a:t>Logging and monitoring</a:t>
            </a:r>
          </a:p>
        </p:txBody>
      </p:sp>
      <p:sp>
        <p:nvSpPr>
          <p:cNvPr id="3" name="Subtitle 2">
            <a:extLst>
              <a:ext uri="{FF2B5EF4-FFF2-40B4-BE49-F238E27FC236}">
                <a16:creationId xmlns:a16="http://schemas.microsoft.com/office/drawing/2014/main" id="{6DB14725-CE4F-2D0E-3077-B86AE4301583}"/>
              </a:ext>
            </a:extLst>
          </p:cNvPr>
          <p:cNvSpPr>
            <a:spLocks noGrp="1"/>
          </p:cNvSpPr>
          <p:nvPr>
            <p:ph type="subTitle" idx="1"/>
          </p:nvPr>
        </p:nvSpPr>
        <p:spPr>
          <a:xfrm>
            <a:off x="1277850" y="1320810"/>
            <a:ext cx="6633300" cy="3243900"/>
          </a:xfrm>
        </p:spPr>
        <p:txBody>
          <a:bodyPr/>
          <a:lstStyle/>
          <a:p>
            <a:pPr marL="114300" indent="0">
              <a:buNone/>
            </a:pP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Mục</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tiêu</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Ghi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lại</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event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đã</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và đang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xảy</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ra</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trong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từ đó có thể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khái</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quát</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tính hình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hiện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tại</a:t>
            </a:r>
            <a:endPar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Event logging</a:t>
            </a:r>
          </a:p>
          <a:p>
            <a:pPr marL="571500" marR="0" indent="0">
              <a:lnSpc>
                <a:spcPct val="107000"/>
              </a:lnSpc>
              <a:spcBef>
                <a:spcPts val="0"/>
              </a:spcBef>
              <a:spcAft>
                <a:spcPts val="0"/>
              </a:spcAft>
              <a:buNone/>
            </a:pP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Nhật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ký</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sự</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kiện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ghi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lại</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hoạt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động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của người dùng,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ngoại</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lệ</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lỗi</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sự</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kiện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bảo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mật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phải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tạo,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lưu</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giữ</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xem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xét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thường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xuyên</a:t>
            </a:r>
            <a:endPar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Protection of log information</a:t>
            </a:r>
          </a:p>
          <a:p>
            <a:pPr marL="571500" marR="0" indent="0">
              <a:lnSpc>
                <a:spcPct val="107000"/>
              </a:lnSpc>
              <a:spcBef>
                <a:spcPts val="0"/>
              </a:spcBef>
              <a:spcAft>
                <a:spcPts val="0"/>
              </a:spcAft>
              <a:buNone/>
            </a:pP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 phương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tiện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ghi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nhật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ký</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nhật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ký</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phải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bảo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vệ</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khỏi</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giả</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mạo</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truy</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cập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trái</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phép</a:t>
            </a:r>
            <a:endPar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Administrator and operator log</a:t>
            </a:r>
          </a:p>
          <a:p>
            <a:pPr marL="571500" marR="0" indent="0">
              <a:lnSpc>
                <a:spcPct val="107000"/>
              </a:lnSpc>
              <a:spcBef>
                <a:spcPts val="0"/>
              </a:spcBef>
              <a:spcAft>
                <a:spcPts val="0"/>
              </a:spcAft>
              <a:buNone/>
            </a:pP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hoạt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động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của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quản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trị</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viên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người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vận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hành</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phải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ghi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lại</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nhật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ký</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bảo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vệ</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cũng như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xem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xét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thường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xuyên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742950" marR="0" lvl="1" indent="-285750">
              <a:lnSpc>
                <a:spcPct val="107000"/>
              </a:lnSpc>
              <a:spcBef>
                <a:spcPts val="0"/>
              </a:spcBef>
              <a:spcAft>
                <a:spcPts val="800"/>
              </a:spcAft>
              <a:buFont typeface="Courier New" panose="02070309020205020404" pitchFamily="49" charset="0"/>
              <a:buChar char="o"/>
            </a:pP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Clock synchronization</a:t>
            </a:r>
          </a:p>
          <a:p>
            <a:pPr marL="114300" indent="0">
              <a:buNone/>
            </a:pP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Thời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gian</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của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toàn</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bộ</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phải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đồng</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bộ</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với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nhau</a:t>
            </a:r>
            <a:endPar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683567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60BE-6EE8-DBB6-4246-CD0B19A0ECB8}"/>
              </a:ext>
            </a:extLst>
          </p:cNvPr>
          <p:cNvSpPr>
            <a:spLocks noGrp="1"/>
          </p:cNvSpPr>
          <p:nvPr>
            <p:ph type="ctrTitle"/>
          </p:nvPr>
        </p:nvSpPr>
        <p:spPr/>
        <p:txBody>
          <a:bodyPr/>
          <a:lstStyle/>
          <a:p>
            <a:pPr algn="ctr"/>
            <a:r>
              <a:rPr lang="en-US"/>
              <a:t>Control of operational software</a:t>
            </a:r>
          </a:p>
        </p:txBody>
      </p:sp>
      <p:sp>
        <p:nvSpPr>
          <p:cNvPr id="5" name="TextBox 4">
            <a:extLst>
              <a:ext uri="{FF2B5EF4-FFF2-40B4-BE49-F238E27FC236}">
                <a16:creationId xmlns:a16="http://schemas.microsoft.com/office/drawing/2014/main" id="{F7E98DA4-492F-8D22-1522-4E4F626495F7}"/>
              </a:ext>
            </a:extLst>
          </p:cNvPr>
          <p:cNvSpPr txBox="1"/>
          <p:nvPr/>
        </p:nvSpPr>
        <p:spPr>
          <a:xfrm>
            <a:off x="1003610" y="1628078"/>
            <a:ext cx="6482576" cy="1278042"/>
          </a:xfrm>
          <a:prstGeom prst="rect">
            <a:avLst/>
          </a:prstGeom>
          <a:noFill/>
        </p:spPr>
        <p:txBody>
          <a:bodyPr wrap="square" rtlCol="0">
            <a:spAutoFit/>
          </a:bodyPr>
          <a:lstStyle/>
          <a:p>
            <a:r>
              <a:rPr lang="en-US" sz="17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Mục</a:t>
            </a:r>
            <a:r>
              <a:rPr lang="en-US" sz="17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7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tiêu</a:t>
            </a:r>
            <a:r>
              <a:rPr lang="en-US" sz="17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7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Đảm</a:t>
            </a:r>
            <a:r>
              <a:rPr lang="en-US" sz="17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bảo tính </a:t>
            </a:r>
            <a:r>
              <a:rPr lang="en-US" sz="17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toán</a:t>
            </a:r>
            <a:r>
              <a:rPr lang="en-US" sz="17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7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vẹn</a:t>
            </a:r>
            <a:r>
              <a:rPr lang="en-US" sz="17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của </a:t>
            </a:r>
            <a:r>
              <a:rPr lang="en-US" sz="17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7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7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thống</a:t>
            </a:r>
            <a:endParaRPr lang="en-US" sz="17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US" sz="17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Installation of soft ware on operational systems</a:t>
            </a:r>
          </a:p>
          <a:p>
            <a:pPr marL="914400" marR="0">
              <a:lnSpc>
                <a:spcPct val="107000"/>
              </a:lnSpc>
              <a:spcBef>
                <a:spcPts val="0"/>
              </a:spcBef>
              <a:spcAft>
                <a:spcPts val="800"/>
              </a:spcAft>
            </a:pPr>
            <a:r>
              <a:rPr lang="en-US" sz="17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Kiểm </a:t>
            </a:r>
            <a:r>
              <a:rPr lang="en-US" sz="17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soát</a:t>
            </a:r>
            <a:r>
              <a:rPr lang="en-US" sz="17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 phần </a:t>
            </a:r>
            <a:r>
              <a:rPr lang="en-US" sz="17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mềm</a:t>
            </a:r>
            <a:r>
              <a:rPr lang="en-US" sz="17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7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7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7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cài</a:t>
            </a:r>
            <a:r>
              <a:rPr lang="en-US" sz="17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7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đặt</a:t>
            </a:r>
            <a:r>
              <a:rPr lang="en-US" sz="17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trên </a:t>
            </a:r>
            <a:r>
              <a:rPr lang="en-US" sz="17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7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7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thống</a:t>
            </a:r>
            <a:endParaRPr lang="en-US" sz="17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p>
            <a:endParaRPr lang="en-US" sz="17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98123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4129-836F-6B18-DB1E-87169C671FCB}"/>
              </a:ext>
            </a:extLst>
          </p:cNvPr>
          <p:cNvSpPr>
            <a:spLocks noGrp="1"/>
          </p:cNvSpPr>
          <p:nvPr>
            <p:ph type="ctrTitle"/>
          </p:nvPr>
        </p:nvSpPr>
        <p:spPr/>
        <p:txBody>
          <a:bodyPr/>
          <a:lstStyle/>
          <a:p>
            <a:pPr algn="ctr"/>
            <a:r>
              <a:rPr lang="en-US"/>
              <a:t>Technical </a:t>
            </a:r>
            <a:r>
              <a:rPr lang="en-US" err="1"/>
              <a:t>vulnerabiity</a:t>
            </a:r>
            <a:r>
              <a:rPr lang="en-US"/>
              <a:t> management</a:t>
            </a:r>
          </a:p>
        </p:txBody>
      </p:sp>
      <p:sp>
        <p:nvSpPr>
          <p:cNvPr id="4" name="TextBox 3">
            <a:extLst>
              <a:ext uri="{FF2B5EF4-FFF2-40B4-BE49-F238E27FC236}">
                <a16:creationId xmlns:a16="http://schemas.microsoft.com/office/drawing/2014/main" id="{2DA501A5-6947-43F9-7F0E-1BB86EC1B033}"/>
              </a:ext>
            </a:extLst>
          </p:cNvPr>
          <p:cNvSpPr txBox="1"/>
          <p:nvPr/>
        </p:nvSpPr>
        <p:spPr>
          <a:xfrm>
            <a:off x="970353" y="1635512"/>
            <a:ext cx="7248293" cy="2548903"/>
          </a:xfrm>
          <a:prstGeom prst="rect">
            <a:avLst/>
          </a:prstGeom>
          <a:noFill/>
        </p:spPr>
        <p:txBody>
          <a:bodyPr wrap="square" rtlCol="0">
            <a:spAutoFit/>
          </a:bodyPr>
          <a:lstStyle/>
          <a:p>
            <a:pPr marL="457200" marR="0">
              <a:lnSpc>
                <a:spcPct val="107000"/>
              </a:lnSpc>
              <a:spcBef>
                <a:spcPts val="0"/>
              </a:spcBef>
              <a:spcAft>
                <a:spcPts val="0"/>
              </a:spcAft>
            </a:pP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Mục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tiêu</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Ngăn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chặn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khai</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thác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lỗ</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hỏng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kỹ</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thuật</a:t>
            </a:r>
            <a:endPar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Managemnt</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of technical vulnerabilities</a:t>
            </a:r>
          </a:p>
          <a:p>
            <a:pPr marL="914400" marR="0">
              <a:lnSpc>
                <a:spcPct val="107000"/>
              </a:lnSpc>
              <a:spcBef>
                <a:spcPts val="0"/>
              </a:spcBef>
              <a:spcAft>
                <a:spcPts val="0"/>
              </a:spcAft>
            </a:pP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về 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lỗ</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hổng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kỹ</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thuật</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của 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đang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sử</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dụng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cần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thu</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thập</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kịp</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thời,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đánh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giá</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mức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độ</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tiếp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xúc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của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tổ</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chức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với 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lỗ</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hổng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đó và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thực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hiện 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biện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pháp</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thích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hợp</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để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giải</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quyết</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rủi</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ro</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liên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quan</a:t>
            </a:r>
            <a:endPar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Restricition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on software installation</a:t>
            </a:r>
          </a:p>
          <a:p>
            <a:pPr marL="914400" marR="0">
              <a:lnSpc>
                <a:spcPct val="107000"/>
              </a:lnSpc>
              <a:spcBef>
                <a:spcPts val="0"/>
              </a:spcBef>
              <a:spcAft>
                <a:spcPts val="800"/>
              </a:spcAft>
            </a:pP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Cần thiết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lập</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thực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hiện 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quy</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tắc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quản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lý</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việc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cài</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đặt</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phần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mềm</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của người dùng</a:t>
            </a:r>
          </a:p>
          <a:p>
            <a:endPar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6086125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33FF-5988-C190-100E-5947D82659C8}"/>
              </a:ext>
            </a:extLst>
          </p:cNvPr>
          <p:cNvSpPr>
            <a:spLocks noGrp="1"/>
          </p:cNvSpPr>
          <p:nvPr>
            <p:ph type="ctrTitle"/>
          </p:nvPr>
        </p:nvSpPr>
        <p:spPr/>
        <p:txBody>
          <a:bodyPr/>
          <a:lstStyle/>
          <a:p>
            <a:pPr algn="ctr"/>
            <a:r>
              <a:rPr lang="en-US"/>
              <a:t>Information systems audit considerations</a:t>
            </a:r>
          </a:p>
        </p:txBody>
      </p:sp>
      <p:sp>
        <p:nvSpPr>
          <p:cNvPr id="4" name="TextBox 3">
            <a:extLst>
              <a:ext uri="{FF2B5EF4-FFF2-40B4-BE49-F238E27FC236}">
                <a16:creationId xmlns:a16="http://schemas.microsoft.com/office/drawing/2014/main" id="{BA52825D-652D-EFF0-8AD5-11F2954DA9CE}"/>
              </a:ext>
            </a:extLst>
          </p:cNvPr>
          <p:cNvSpPr txBox="1"/>
          <p:nvPr/>
        </p:nvSpPr>
        <p:spPr>
          <a:xfrm>
            <a:off x="1520282" y="1910575"/>
            <a:ext cx="6103435" cy="1922065"/>
          </a:xfrm>
          <a:prstGeom prst="rect">
            <a:avLst/>
          </a:prstGeom>
          <a:noFill/>
        </p:spPr>
        <p:txBody>
          <a:bodyPr wrap="square" rtlCol="0">
            <a:spAutoFit/>
          </a:bodyPr>
          <a:lstStyle/>
          <a:p>
            <a:pPr marL="457200" marR="0">
              <a:lnSpc>
                <a:spcPct val="107000"/>
              </a:lnSpc>
              <a:spcBef>
                <a:spcPts val="0"/>
              </a:spcBef>
              <a:spcAft>
                <a:spcPts val="0"/>
              </a:spcAft>
            </a:pP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Mục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tiêu</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Để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giảm</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thiểu</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tác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động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của 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hoạt</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động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kiểm</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toán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đối</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với 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vận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hành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742950" marR="0" lvl="1" indent="-285750">
              <a:lnSpc>
                <a:spcPct val="107000"/>
              </a:lnSpc>
              <a:spcBef>
                <a:spcPts val="0"/>
              </a:spcBef>
              <a:spcAft>
                <a:spcPts val="0"/>
              </a:spcAft>
              <a:buFont typeface="Courier New" panose="02070309020205020404" pitchFamily="49" charset="0"/>
              <a:buChar char="o"/>
            </a:pP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Information systems audit controls</a:t>
            </a:r>
          </a:p>
          <a:p>
            <a:pPr marL="914400" marR="0">
              <a:lnSpc>
                <a:spcPct val="107000"/>
              </a:lnSpc>
              <a:spcBef>
                <a:spcPts val="0"/>
              </a:spcBef>
              <a:spcAft>
                <a:spcPts val="800"/>
              </a:spcAft>
            </a:pP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yêu</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cầu</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hoạt</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động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đánh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giá</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liên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quan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đến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việc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xác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minh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vận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hành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cần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lập</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kế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hoạch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cẩn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thận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nhất</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để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giảm</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thiểu</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sự</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gián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đoạn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đối</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với 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quy</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trình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kinh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doanh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822037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7" name="Google Shape;837;p103"/>
          <p:cNvSpPr txBox="1">
            <a:spLocks noGrp="1"/>
          </p:cNvSpPr>
          <p:nvPr>
            <p:ph type="ctrTitle"/>
          </p:nvPr>
        </p:nvSpPr>
        <p:spPr>
          <a:xfrm>
            <a:off x="1256371" y="2348625"/>
            <a:ext cx="6965795" cy="664200"/>
          </a:xfrm>
          <a:prstGeom prst="rect">
            <a:avLst/>
          </a:prstGeom>
        </p:spPr>
        <p:txBody>
          <a:bodyPr spcFirstLastPara="1" wrap="square" lIns="91425" tIns="91425" rIns="91425" bIns="91425" anchor="t" anchorCtr="0">
            <a:noAutofit/>
          </a:bodyPr>
          <a:lstStyle/>
          <a:p>
            <a:pPr lvl="0">
              <a:buClr>
                <a:schemeClr val="dk1"/>
              </a:buClr>
              <a:buSzPts val="1100"/>
            </a:pPr>
            <a:r>
              <a:rPr lang="en-US"/>
              <a:t>Communications Security</a:t>
            </a:r>
            <a:endParaRPr/>
          </a:p>
        </p:txBody>
      </p:sp>
      <p:sp>
        <p:nvSpPr>
          <p:cNvPr id="838" name="Google Shape;838;p103"/>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09</a:t>
            </a:r>
            <a:endParaRPr dirty="0"/>
          </a:p>
        </p:txBody>
      </p:sp>
    </p:spTree>
    <p:extLst>
      <p:ext uri="{BB962C8B-B14F-4D97-AF65-F5344CB8AC3E}">
        <p14:creationId xmlns:p14="http://schemas.microsoft.com/office/powerpoint/2010/main" val="381339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1000"/>
                                        <p:tgtEl>
                                          <p:spTgt spid="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7"/>
                                        </p:tgtEl>
                                        <p:attrNameLst>
                                          <p:attrName>style.visibility</p:attrName>
                                        </p:attrNameLst>
                                      </p:cBhvr>
                                      <p:to>
                                        <p:strVal val="visible"/>
                                      </p:to>
                                    </p:set>
                                    <p:animEffect transition="in" filter="fade">
                                      <p:cBhvr>
                                        <p:cTn id="12" dur="10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F6A-24AF-962B-EA8F-74F4F0896A7E}"/>
              </a:ext>
            </a:extLst>
          </p:cNvPr>
          <p:cNvSpPr>
            <a:spLocks noGrp="1"/>
          </p:cNvSpPr>
          <p:nvPr>
            <p:ph type="ctrTitle"/>
          </p:nvPr>
        </p:nvSpPr>
        <p:spPr/>
        <p:txBody>
          <a:bodyPr/>
          <a:lstStyle/>
          <a:p>
            <a:pPr algn="ctr"/>
            <a:r>
              <a:rPr lang="en-US"/>
              <a:t>Network security management</a:t>
            </a:r>
          </a:p>
        </p:txBody>
      </p:sp>
      <p:sp>
        <p:nvSpPr>
          <p:cNvPr id="5" name="TextBox 4">
            <a:extLst>
              <a:ext uri="{FF2B5EF4-FFF2-40B4-BE49-F238E27FC236}">
                <a16:creationId xmlns:a16="http://schemas.microsoft.com/office/drawing/2014/main" id="{C093AE31-4CD1-8E2D-4A9F-3A9854D9EA22}"/>
              </a:ext>
            </a:extLst>
          </p:cNvPr>
          <p:cNvSpPr txBox="1"/>
          <p:nvPr/>
        </p:nvSpPr>
        <p:spPr>
          <a:xfrm>
            <a:off x="1185944" y="1635511"/>
            <a:ext cx="6817112" cy="3287567"/>
          </a:xfrm>
          <a:prstGeom prst="rect">
            <a:avLst/>
          </a:prstGeom>
          <a:noFill/>
        </p:spPr>
        <p:txBody>
          <a:bodyPr wrap="square" rtlCol="0">
            <a:spAutoFit/>
          </a:bodyPr>
          <a:lstStyle/>
          <a:p>
            <a:r>
              <a:rPr lang="en-US" sz="16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Mục</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tiêu</a:t>
            </a:r>
            <a:r>
              <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Để đảm bảo bảo vệ thông tin trong mạng và các cơ sở xử lý thông tin hỗ trợ của nó</a:t>
            </a:r>
            <a:endPar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Network controls</a:t>
            </a:r>
          </a:p>
          <a:p>
            <a:pPr marL="914400" marR="0">
              <a:lnSpc>
                <a:spcPct val="107000"/>
              </a:lnSpc>
              <a:spcBef>
                <a:spcPts val="0"/>
              </a:spcBef>
              <a:spcAft>
                <a:spcPts val="0"/>
              </a:spcAft>
            </a:pP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Mạng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nên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quản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lý</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kiểm</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soát</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để bảo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vệ</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trong 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ứng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dụng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742950" marR="0" lvl="1" indent="-285750">
              <a:lnSpc>
                <a:spcPct val="107000"/>
              </a:lnSpc>
              <a:spcBef>
                <a:spcPts val="0"/>
              </a:spcBef>
              <a:spcAft>
                <a:spcPts val="0"/>
              </a:spcAft>
              <a:buFont typeface="Courier New" panose="02070309020205020404" pitchFamily="49" charset="0"/>
              <a:buChar char="o"/>
            </a:pP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Security of network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sevices</a:t>
            </a:r>
            <a:endPar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914400" marR="0">
              <a:lnSpc>
                <a:spcPct val="107000"/>
              </a:lnSpc>
              <a:spcBef>
                <a:spcPts val="0"/>
              </a:spcBef>
              <a:spcAft>
                <a:spcPts val="0"/>
              </a:spcAft>
            </a:pP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cơ</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chế</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bảo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mật</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cấp</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độ</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vụ và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yêu</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cầu</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quản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lý</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của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tất</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cả</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vụ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mạng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phải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xác định và đưa vào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thỏa</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thuận</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vụ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mạng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cho</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dù</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vụ này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cung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cấp</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nội</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bộ</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hay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thuê</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ngoài</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742950" marR="0" lvl="1" indent="-285750">
              <a:lnSpc>
                <a:spcPct val="107000"/>
              </a:lnSpc>
              <a:spcBef>
                <a:spcPts val="0"/>
              </a:spcBef>
              <a:spcAft>
                <a:spcPts val="800"/>
              </a:spcAft>
              <a:buFont typeface="Courier New" panose="02070309020205020404" pitchFamily="49" charset="0"/>
              <a:buChar char="o"/>
            </a:pP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Segregation ins networks</a:t>
            </a:r>
          </a:p>
          <a:p>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nhóm</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vụ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người dùng và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nên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tách</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biệt</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trên </a:t>
            </a:r>
            <a:r>
              <a:rPr lang="en-US" sz="16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mạng</a:t>
            </a:r>
            <a:r>
              <a:rPr lang="en-US" sz="16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16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460868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F6A-24AF-962B-EA8F-74F4F0896A7E}"/>
              </a:ext>
            </a:extLst>
          </p:cNvPr>
          <p:cNvSpPr>
            <a:spLocks noGrp="1"/>
          </p:cNvSpPr>
          <p:nvPr>
            <p:ph type="ctrTitle"/>
          </p:nvPr>
        </p:nvSpPr>
        <p:spPr/>
        <p:txBody>
          <a:bodyPr/>
          <a:lstStyle/>
          <a:p>
            <a:pPr algn="ctr"/>
            <a:r>
              <a:rPr lang="en-US"/>
              <a:t>Information transfer</a:t>
            </a:r>
          </a:p>
        </p:txBody>
      </p:sp>
      <p:sp>
        <p:nvSpPr>
          <p:cNvPr id="3" name="TextBox 2">
            <a:extLst>
              <a:ext uri="{FF2B5EF4-FFF2-40B4-BE49-F238E27FC236}">
                <a16:creationId xmlns:a16="http://schemas.microsoft.com/office/drawing/2014/main" id="{C7736C8C-0523-E32E-598B-D49BEDAD4E13}"/>
              </a:ext>
            </a:extLst>
          </p:cNvPr>
          <p:cNvSpPr txBox="1"/>
          <p:nvPr/>
        </p:nvSpPr>
        <p:spPr>
          <a:xfrm>
            <a:off x="470605" y="1464526"/>
            <a:ext cx="8247790" cy="3373488"/>
          </a:xfrm>
          <a:prstGeom prst="rect">
            <a:avLst/>
          </a:prstGeom>
          <a:noFill/>
        </p:spPr>
        <p:txBody>
          <a:bodyPr wrap="square" rtlCol="0">
            <a:spAutoFit/>
          </a:bodyPr>
          <a:lstStyle/>
          <a:p>
            <a:pPr marL="457200" marR="0">
              <a:lnSpc>
                <a:spcPct val="107000"/>
              </a:lnSpc>
              <a:spcBef>
                <a:spcPts val="0"/>
              </a:spcBef>
              <a:spcAft>
                <a:spcPts val="0"/>
              </a:spcAft>
            </a:pP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Mục</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tiêu</a:t>
            </a:r>
            <a:r>
              <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Để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duy</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trì</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tính bảo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mật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của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truyền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trong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một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tổ</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chức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với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bất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kỳ</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thực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thể bên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ngoài</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nào.</a:t>
            </a:r>
          </a:p>
          <a:p>
            <a:pPr marL="742950" marR="0" lvl="1" indent="-285750">
              <a:lnSpc>
                <a:spcPct val="107000"/>
              </a:lnSpc>
              <a:spcBef>
                <a:spcPts val="0"/>
              </a:spcBef>
              <a:spcAft>
                <a:spcPts val="0"/>
              </a:spcAft>
              <a:buFont typeface="Courier New" panose="02070309020205020404" pitchFamily="49" charset="0"/>
              <a:buChar char="o"/>
            </a:pP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Information transfer policies and procedures</a:t>
            </a:r>
          </a:p>
          <a:p>
            <a:pPr marL="914400" marR="0">
              <a:lnSpc>
                <a:spcPct val="107000"/>
              </a:lnSpc>
              <a:spcBef>
                <a:spcPts val="0"/>
              </a:spcBef>
              <a:spcAft>
                <a:spcPts val="0"/>
              </a:spcAft>
            </a:pP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Các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chính</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sách</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thủ</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tục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kiểm</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soát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chuyển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giao</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chính</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thức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nên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áp</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dụng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để bảo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vệ</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việc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chuyển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giao</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qua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việc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sử</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dụng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tất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cả</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loại</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phương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tiện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truyền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742950" marR="0" lvl="1" indent="-285750">
              <a:lnSpc>
                <a:spcPct val="107000"/>
              </a:lnSpc>
              <a:spcBef>
                <a:spcPts val="0"/>
              </a:spcBef>
              <a:spcAft>
                <a:spcPts val="0"/>
              </a:spcAft>
              <a:buFont typeface="Courier New" panose="02070309020205020404" pitchFamily="49" charset="0"/>
              <a:buChar char="o"/>
            </a:pP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Agreements on information transfer</a:t>
            </a:r>
          </a:p>
          <a:p>
            <a:pPr marL="914400" marR="0">
              <a:lnSpc>
                <a:spcPct val="107000"/>
              </a:lnSpc>
              <a:spcBef>
                <a:spcPts val="0"/>
              </a:spcBef>
              <a:spcAft>
                <a:spcPts val="0"/>
              </a:spcAft>
            </a:pP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Các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thỏa</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thuận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nên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đề</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cập đến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việc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chuyển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giao</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toàn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kinh</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doanh</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giữa</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tổ</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chức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các bên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bên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ngoài</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742950" marR="0" lvl="1" indent="-285750">
              <a:lnSpc>
                <a:spcPct val="107000"/>
              </a:lnSpc>
              <a:spcBef>
                <a:spcPts val="0"/>
              </a:spcBef>
              <a:spcAft>
                <a:spcPts val="0"/>
              </a:spcAft>
              <a:buFont typeface="Courier New" panose="02070309020205020404" pitchFamily="49" charset="0"/>
              <a:buChar char="o"/>
            </a:pP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Electronic messaging</a:t>
            </a:r>
          </a:p>
          <a:p>
            <a:pPr marL="914400" marR="0">
              <a:lnSpc>
                <a:spcPct val="107000"/>
              </a:lnSpc>
              <a:spcBef>
                <a:spcPts val="0"/>
              </a:spcBef>
              <a:spcAft>
                <a:spcPts val="0"/>
              </a:spcAft>
            </a:pP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liên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quan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đến tin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nhắn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điện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tử</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cần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bảo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vệ</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thích</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hợp</a:t>
            </a:r>
            <a:endPar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42950" marR="0" lvl="1" indent="-285750">
              <a:lnSpc>
                <a:spcPct val="107000"/>
              </a:lnSpc>
              <a:spcBef>
                <a:spcPts val="0"/>
              </a:spcBef>
              <a:spcAft>
                <a:spcPts val="800"/>
              </a:spcAft>
              <a:buFont typeface="Courier New" panose="02070309020205020404" pitchFamily="49" charset="0"/>
              <a:buChar char="o"/>
            </a:pP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Confidentiality or non-disclosure agreements</a:t>
            </a:r>
          </a:p>
          <a:p>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Các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yêu</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cầu</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đối</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với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thỏa</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thuận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bảo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mật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hoặc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không tiết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lộ</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phản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ánh</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nhu</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cầu</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của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tổ</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chức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đối</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với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việc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bảo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vệ</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tin cần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xác định, xem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xét</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thường</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xuyên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lập</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thành</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văn</a:t>
            </a:r>
            <a:r>
              <a:rPr lang="en-US" sz="15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5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bản</a:t>
            </a:r>
            <a:endParaRPr lang="en-US" sz="15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392067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7" name="Google Shape;837;p103"/>
          <p:cNvSpPr txBox="1">
            <a:spLocks noGrp="1"/>
          </p:cNvSpPr>
          <p:nvPr>
            <p:ph type="ctrTitle"/>
          </p:nvPr>
        </p:nvSpPr>
        <p:spPr>
          <a:xfrm>
            <a:off x="1256371" y="2348625"/>
            <a:ext cx="6965795" cy="664200"/>
          </a:xfrm>
          <a:prstGeom prst="rect">
            <a:avLst/>
          </a:prstGeom>
        </p:spPr>
        <p:txBody>
          <a:bodyPr spcFirstLastPara="1" wrap="square" lIns="91425" tIns="91425" rIns="91425" bIns="91425" anchor="t" anchorCtr="0">
            <a:noAutofit/>
          </a:bodyPr>
          <a:lstStyle/>
          <a:p>
            <a:pPr lvl="0">
              <a:buClr>
                <a:schemeClr val="dk1"/>
              </a:buClr>
              <a:buSzPts val="1100"/>
            </a:pPr>
            <a:r>
              <a:rPr lang="en-US"/>
              <a:t>System Acquisition, Development and Maintenance</a:t>
            </a:r>
          </a:p>
        </p:txBody>
      </p:sp>
      <p:sp>
        <p:nvSpPr>
          <p:cNvPr id="838" name="Google Shape;838;p103"/>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10</a:t>
            </a:r>
            <a:endParaRPr dirty="0"/>
          </a:p>
        </p:txBody>
      </p:sp>
    </p:spTree>
    <p:extLst>
      <p:ext uri="{BB962C8B-B14F-4D97-AF65-F5344CB8AC3E}">
        <p14:creationId xmlns:p14="http://schemas.microsoft.com/office/powerpoint/2010/main" val="218718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1000"/>
                                        <p:tgtEl>
                                          <p:spTgt spid="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7"/>
                                        </p:tgtEl>
                                        <p:attrNameLst>
                                          <p:attrName>style.visibility</p:attrName>
                                        </p:attrNameLst>
                                      </p:cBhvr>
                                      <p:to>
                                        <p:strVal val="visible"/>
                                      </p:to>
                                    </p:set>
                                    <p:animEffect transition="in" filter="fade">
                                      <p:cBhvr>
                                        <p:cTn id="12" dur="10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D935-BEB8-0979-DC95-D069A86C68AF}"/>
              </a:ext>
            </a:extLst>
          </p:cNvPr>
          <p:cNvSpPr>
            <a:spLocks noGrp="1"/>
          </p:cNvSpPr>
          <p:nvPr>
            <p:ph type="ctrTitle"/>
          </p:nvPr>
        </p:nvSpPr>
        <p:spPr/>
        <p:txBody>
          <a:bodyPr/>
          <a:lstStyle/>
          <a:p>
            <a:r>
              <a:rPr lang="en-US"/>
              <a:t>Security requirements of information systems</a:t>
            </a:r>
          </a:p>
        </p:txBody>
      </p:sp>
      <p:sp>
        <p:nvSpPr>
          <p:cNvPr id="4" name="TextBox 3">
            <a:extLst>
              <a:ext uri="{FF2B5EF4-FFF2-40B4-BE49-F238E27FC236}">
                <a16:creationId xmlns:a16="http://schemas.microsoft.com/office/drawing/2014/main" id="{A2CF5E92-4D49-BD2C-E095-7740B23EF8A9}"/>
              </a:ext>
            </a:extLst>
          </p:cNvPr>
          <p:cNvSpPr txBox="1"/>
          <p:nvPr/>
        </p:nvSpPr>
        <p:spPr>
          <a:xfrm>
            <a:off x="1077951" y="1442224"/>
            <a:ext cx="6988098" cy="1631216"/>
          </a:xfrm>
          <a:prstGeom prst="rect">
            <a:avLst/>
          </a:prstGeom>
          <a:noFill/>
        </p:spPr>
        <p:txBody>
          <a:bodyPr wrap="square" rtlCol="0">
            <a:spAutoFit/>
          </a:bodyPr>
          <a:lstStyle/>
          <a:p>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Mục</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tiêu</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Để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đảm</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bảo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rằng</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bảo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mật</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tin là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một</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phần không thể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thiếu</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của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tin trong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toàn</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bộ</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vòng</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đời</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Điều</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này cũng bao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gồm</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các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yêu</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cầu</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đối</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với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cung</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cấp</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vụ qua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mạng</a:t>
            </a:r>
            <a:r>
              <a:rPr lang="en-US"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công </a:t>
            </a:r>
            <a:r>
              <a:rPr lang="en-US" sz="2000" err="1">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cộng</a:t>
            </a:r>
            <a:endParaRPr lang="vi-VN" sz="20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892625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FE8B-9BBE-E24F-DF85-860D3491E332}"/>
              </a:ext>
            </a:extLst>
          </p:cNvPr>
          <p:cNvSpPr>
            <a:spLocks noGrp="1"/>
          </p:cNvSpPr>
          <p:nvPr>
            <p:ph type="ctrTitle"/>
          </p:nvPr>
        </p:nvSpPr>
        <p:spPr/>
        <p:txBody>
          <a:bodyPr/>
          <a:lstStyle/>
          <a:p>
            <a:r>
              <a:rPr lang="en-US"/>
              <a:t>Security in development and support processes</a:t>
            </a:r>
          </a:p>
        </p:txBody>
      </p:sp>
      <p:sp>
        <p:nvSpPr>
          <p:cNvPr id="4" name="TextBox 3">
            <a:extLst>
              <a:ext uri="{FF2B5EF4-FFF2-40B4-BE49-F238E27FC236}">
                <a16:creationId xmlns:a16="http://schemas.microsoft.com/office/drawing/2014/main" id="{5564CB9F-8EE1-71A2-366D-85133D6EBA74}"/>
              </a:ext>
            </a:extLst>
          </p:cNvPr>
          <p:cNvSpPr txBox="1"/>
          <p:nvPr/>
        </p:nvSpPr>
        <p:spPr>
          <a:xfrm>
            <a:off x="1077951" y="1257558"/>
            <a:ext cx="6988098" cy="923330"/>
          </a:xfrm>
          <a:prstGeom prst="rect">
            <a:avLst/>
          </a:prstGeom>
          <a:noFill/>
        </p:spPr>
        <p:txBody>
          <a:bodyPr wrap="square" rtlCol="0">
            <a:spAutoFit/>
          </a:bodyPr>
          <a:lstStyle/>
          <a:p>
            <a:r>
              <a:rPr lang="en-US" sz="18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sz="18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Secure development policy</a:t>
            </a:r>
          </a:p>
          <a:p>
            <a:r>
              <a:rPr lang="vi-VN" sz="180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Các quy tắc phát triển phần mềm và hệ thống nên được thiết lập và áp dụng cho các phát triển trong tổ chức</a:t>
            </a:r>
          </a:p>
        </p:txBody>
      </p:sp>
      <p:graphicFrame>
        <p:nvGraphicFramePr>
          <p:cNvPr id="7" name="Table 6">
            <a:extLst>
              <a:ext uri="{FF2B5EF4-FFF2-40B4-BE49-F238E27FC236}">
                <a16:creationId xmlns:a16="http://schemas.microsoft.com/office/drawing/2014/main" id="{AB725882-F076-C717-0A72-048F8EDDD6C3}"/>
              </a:ext>
            </a:extLst>
          </p:cNvPr>
          <p:cNvGraphicFramePr>
            <a:graphicFrameLocks noGrp="1"/>
          </p:cNvGraphicFramePr>
          <p:nvPr>
            <p:extLst>
              <p:ext uri="{D42A27DB-BD31-4B8C-83A1-F6EECF244321}">
                <p14:modId xmlns:p14="http://schemas.microsoft.com/office/powerpoint/2010/main" val="404988930"/>
              </p:ext>
            </p:extLst>
          </p:nvPr>
        </p:nvGraphicFramePr>
        <p:xfrm>
          <a:off x="1746712" y="2180888"/>
          <a:ext cx="5695576" cy="2844386"/>
        </p:xfrm>
        <a:graphic>
          <a:graphicData uri="http://schemas.openxmlformats.org/drawingml/2006/table">
            <a:tbl>
              <a:tblPr firstRow="1" bandRow="1">
                <a:tableStyleId>{69C7853C-536D-4A76-A0AE-DD22124D55A5}</a:tableStyleId>
              </a:tblPr>
              <a:tblGrid>
                <a:gridCol w="2847788">
                  <a:extLst>
                    <a:ext uri="{9D8B030D-6E8A-4147-A177-3AD203B41FA5}">
                      <a16:colId xmlns:a16="http://schemas.microsoft.com/office/drawing/2014/main" val="1652340479"/>
                    </a:ext>
                  </a:extLst>
                </a:gridCol>
                <a:gridCol w="2847788">
                  <a:extLst>
                    <a:ext uri="{9D8B030D-6E8A-4147-A177-3AD203B41FA5}">
                      <a16:colId xmlns:a16="http://schemas.microsoft.com/office/drawing/2014/main" val="3539331917"/>
                    </a:ext>
                  </a:extLst>
                </a:gridCol>
              </a:tblGrid>
              <a:tr h="405986">
                <a:tc>
                  <a:txBody>
                    <a:bodyPr/>
                    <a:lstStyle/>
                    <a:p>
                      <a:r>
                        <a:rPr lang="en-US" sz="1400"/>
                        <a:t>Cloud service customer</a:t>
                      </a:r>
                    </a:p>
                  </a:txBody>
                  <a:tcPr/>
                </a:tc>
                <a:tc>
                  <a:txBody>
                    <a:bodyPr/>
                    <a:lstStyle/>
                    <a:p>
                      <a:r>
                        <a:rPr lang="en-US" sz="1400"/>
                        <a:t>Cloud service provider</a:t>
                      </a:r>
                    </a:p>
                  </a:txBody>
                  <a:tcPr/>
                </a:tc>
                <a:extLst>
                  <a:ext uri="{0D108BD9-81ED-4DB2-BD59-A6C34878D82A}">
                    <a16:rowId xmlns:a16="http://schemas.microsoft.com/office/drawing/2014/main" val="2758889233"/>
                  </a:ext>
                </a:extLst>
              </a:tr>
              <a:tr h="1913933">
                <a:tc>
                  <a:txBody>
                    <a:bodyPr/>
                    <a:lstStyle/>
                    <a:p>
                      <a:r>
                        <a:rPr lang="en-US" sz="1400"/>
                        <a:t>Khách hàng nên xác định các yêu cầu bảo mật thông tin của mình đối với dịch vụ đám mây và sau đó đánh giá xem các dịch vụ do nhà cung cấp dịch vụ đám mây cung cấp có thể đáp ứng các yêu cầu này hay không.</a:t>
                      </a:r>
                    </a:p>
                    <a:p>
                      <a:r>
                        <a:rPr lang="en-US" sz="1400"/>
                        <a:t>Đối với đánh giá này, khách hàng nên yêu cầu thông tin về khả năng bảo mật thông tin từ nhà cung cấp dịch vụ đám mây</a:t>
                      </a:r>
                    </a:p>
                  </a:txBody>
                  <a:tcPr/>
                </a:tc>
                <a:tc>
                  <a:txBody>
                    <a:bodyPr/>
                    <a:lstStyle/>
                    <a:p>
                      <a:r>
                        <a:rPr lang="vi-VN" sz="1400"/>
                        <a:t>Nhà cung cấp dịch vụ đám mây nên cung cấp thông tin cho khách hàng sử dụng dịch vụ đám mây về khả năng bảo mật thông tin mà họ sử dụng. Thông tin này phải mang tính thông tin mà không tiết lộ thông tin có thể hữu ích cho người có mục đích xấu.</a:t>
                      </a:r>
                    </a:p>
                  </a:txBody>
                  <a:tcPr/>
                </a:tc>
                <a:extLst>
                  <a:ext uri="{0D108BD9-81ED-4DB2-BD59-A6C34878D82A}">
                    <a16:rowId xmlns:a16="http://schemas.microsoft.com/office/drawing/2014/main" val="1769535313"/>
                  </a:ext>
                </a:extLst>
              </a:tr>
            </a:tbl>
          </a:graphicData>
        </a:graphic>
      </p:graphicFrame>
    </p:spTree>
    <p:extLst>
      <p:ext uri="{BB962C8B-B14F-4D97-AF65-F5344CB8AC3E}">
        <p14:creationId xmlns:p14="http://schemas.microsoft.com/office/powerpoint/2010/main" val="112895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7" name="Google Shape;837;p103"/>
          <p:cNvSpPr txBox="1">
            <a:spLocks noGrp="1"/>
          </p:cNvSpPr>
          <p:nvPr>
            <p:ph type="ctrTitle"/>
          </p:nvPr>
        </p:nvSpPr>
        <p:spPr>
          <a:xfrm>
            <a:off x="1851102" y="2348625"/>
            <a:ext cx="5441796" cy="664200"/>
          </a:xfrm>
          <a:prstGeom prst="rect">
            <a:avLst/>
          </a:prstGeom>
        </p:spPr>
        <p:txBody>
          <a:bodyPr spcFirstLastPara="1" wrap="square" lIns="91425" tIns="91425" rIns="91425" bIns="91425" anchor="t" anchorCtr="0">
            <a:noAutofit/>
          </a:bodyPr>
          <a:lstStyle/>
          <a:p>
            <a:pPr lvl="0">
              <a:buClr>
                <a:schemeClr val="dk1"/>
              </a:buClr>
              <a:buSzPts val="1100"/>
            </a:pPr>
            <a:r>
              <a:rPr lang="en-US"/>
              <a:t>Organization of information security</a:t>
            </a:r>
            <a:endParaRPr/>
          </a:p>
        </p:txBody>
      </p:sp>
      <p:sp>
        <p:nvSpPr>
          <p:cNvPr id="838" name="Google Shape;838;p103"/>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02</a:t>
            </a:r>
            <a:endParaRPr/>
          </a:p>
        </p:txBody>
      </p:sp>
    </p:spTree>
    <p:extLst>
      <p:ext uri="{BB962C8B-B14F-4D97-AF65-F5344CB8AC3E}">
        <p14:creationId xmlns:p14="http://schemas.microsoft.com/office/powerpoint/2010/main" val="86431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1000"/>
                                        <p:tgtEl>
                                          <p:spTgt spid="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7"/>
                                        </p:tgtEl>
                                        <p:attrNameLst>
                                          <p:attrName>style.visibility</p:attrName>
                                        </p:attrNameLst>
                                      </p:cBhvr>
                                      <p:to>
                                        <p:strVal val="visible"/>
                                      </p:to>
                                    </p:set>
                                    <p:animEffect transition="in" filter="fade">
                                      <p:cBhvr>
                                        <p:cTn id="12" dur="10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FE8B-9BBE-E24F-DF85-860D3491E332}"/>
              </a:ext>
            </a:extLst>
          </p:cNvPr>
          <p:cNvSpPr>
            <a:spLocks noGrp="1"/>
          </p:cNvSpPr>
          <p:nvPr>
            <p:ph type="ctrTitle"/>
          </p:nvPr>
        </p:nvSpPr>
        <p:spPr/>
        <p:txBody>
          <a:bodyPr/>
          <a:lstStyle/>
          <a:p>
            <a:r>
              <a:rPr lang="en-US"/>
              <a:t>Security in development and support processes</a:t>
            </a:r>
          </a:p>
        </p:txBody>
      </p:sp>
      <p:sp>
        <p:nvSpPr>
          <p:cNvPr id="4" name="TextBox 3">
            <a:extLst>
              <a:ext uri="{FF2B5EF4-FFF2-40B4-BE49-F238E27FC236}">
                <a16:creationId xmlns:a16="http://schemas.microsoft.com/office/drawing/2014/main" id="{5564CB9F-8EE1-71A2-366D-85133D6EBA74}"/>
              </a:ext>
            </a:extLst>
          </p:cNvPr>
          <p:cNvSpPr txBox="1"/>
          <p:nvPr/>
        </p:nvSpPr>
        <p:spPr>
          <a:xfrm>
            <a:off x="1077951" y="1442224"/>
            <a:ext cx="6988098" cy="2031325"/>
          </a:xfrm>
          <a:prstGeom prst="rect">
            <a:avLst/>
          </a:prstGeom>
          <a:noFill/>
        </p:spPr>
        <p:txBody>
          <a:bodyPr wrap="square" rtlCol="0">
            <a:spAutoFit/>
          </a:bodyPr>
          <a:lstStyle/>
          <a:p>
            <a:r>
              <a:rPr lang="en-US">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 change control procedures</a:t>
            </a:r>
          </a:p>
          <a:p>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Các thay đổi đối với các hệ thống trong vòng đời phát triển nên được kiểm soát bằng cách sử dụng các thủ tục kiểm soát thay đổi chính thức.</a:t>
            </a:r>
          </a:p>
          <a:p>
            <a:r>
              <a:rPr lang="en-US">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Technical review of applications after operating platform changes</a:t>
            </a:r>
          </a:p>
          <a:p>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Khi các nền tảng vận hành được thay đổi, các ứng dụng kinh doanh quan trọng cần được xem xét và thử nghiệm để đảm bảo không có tác động bất lợi đến hoạt động hoặc bảo mật của tổ chức</a:t>
            </a:r>
          </a:p>
          <a:p>
            <a:r>
              <a:rPr lang="en-US">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Restrictions on changes to software packages</a:t>
            </a:r>
          </a:p>
          <a:p>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Không khuyến khích sửa đổi các gói phần mềm, chỉ giới hạn ở những thay đổi cần thiết và mọi thay đổi phải được kiểm soát chặt chẽ.</a:t>
            </a:r>
          </a:p>
        </p:txBody>
      </p:sp>
    </p:spTree>
    <p:extLst>
      <p:ext uri="{BB962C8B-B14F-4D97-AF65-F5344CB8AC3E}">
        <p14:creationId xmlns:p14="http://schemas.microsoft.com/office/powerpoint/2010/main" val="2422998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FE8B-9BBE-E24F-DF85-860D3491E332}"/>
              </a:ext>
            </a:extLst>
          </p:cNvPr>
          <p:cNvSpPr>
            <a:spLocks noGrp="1"/>
          </p:cNvSpPr>
          <p:nvPr>
            <p:ph type="ctrTitle"/>
          </p:nvPr>
        </p:nvSpPr>
        <p:spPr/>
        <p:txBody>
          <a:bodyPr/>
          <a:lstStyle/>
          <a:p>
            <a:r>
              <a:rPr lang="en-US"/>
              <a:t>Security in development and support processes</a:t>
            </a:r>
          </a:p>
        </p:txBody>
      </p:sp>
      <p:sp>
        <p:nvSpPr>
          <p:cNvPr id="4" name="TextBox 3">
            <a:extLst>
              <a:ext uri="{FF2B5EF4-FFF2-40B4-BE49-F238E27FC236}">
                <a16:creationId xmlns:a16="http://schemas.microsoft.com/office/drawing/2014/main" id="{5564CB9F-8EE1-71A2-366D-85133D6EBA74}"/>
              </a:ext>
            </a:extLst>
          </p:cNvPr>
          <p:cNvSpPr txBox="1"/>
          <p:nvPr/>
        </p:nvSpPr>
        <p:spPr>
          <a:xfrm>
            <a:off x="1077951" y="1442224"/>
            <a:ext cx="6988098" cy="2893100"/>
          </a:xfrm>
          <a:prstGeom prst="rect">
            <a:avLst/>
          </a:prstGeom>
          <a:noFill/>
        </p:spPr>
        <p:txBody>
          <a:bodyPr wrap="square" rtlCol="0">
            <a:spAutoFit/>
          </a:bodyPr>
          <a:lstStyle/>
          <a:p>
            <a:r>
              <a:rPr lang="en-US">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Secure system engineering principles</a:t>
            </a:r>
          </a:p>
          <a:p>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Các nguyên tắc cho hệ thống an toàn kỹ thuật phải được thiết lập, lập thành văn bản, duy trì và áp dụng cho bất kỳ nỗ lực triển khai hệ thống thông tin nào</a:t>
            </a:r>
          </a:p>
          <a:p>
            <a:r>
              <a:rPr lang="en-US">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Secure development environment</a:t>
            </a:r>
          </a:p>
          <a:p>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Các tổ chức nên thiết lập và bảo vệ một cách thích hợp các môi trường phát triển an toàn cho các nỗ lực tích hợp và phát triển hệ thống bao trùm toàn bộ vòng đời phát triển hệ thống</a:t>
            </a:r>
          </a:p>
          <a:p>
            <a:r>
              <a:rPr lang="en-US">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Outsourced development</a:t>
            </a:r>
          </a:p>
          <a:p>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Tổ chức cần giám sát và theo dõi hoạt động phát triển hệ thống thuê ngoài.</a:t>
            </a:r>
          </a:p>
          <a:p>
            <a:r>
              <a:rPr lang="en-US">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 security testing</a:t>
            </a:r>
          </a:p>
          <a:p>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Testing of security functionality should be carried out during development.</a:t>
            </a:r>
          </a:p>
          <a:p>
            <a:r>
              <a:rPr lang="en-US">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 acceptance testing</a:t>
            </a:r>
          </a:p>
          <a:p>
            <a:r>
              <a:rPr lang="vi-VN">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Các chương trình kiểm tra nghiệm thu và các tiêu chí liên quan cần được thiết lập cho các hệ thống thông tin mới, nâng cấp và phiên bản mới.</a:t>
            </a:r>
          </a:p>
        </p:txBody>
      </p:sp>
    </p:spTree>
    <p:extLst>
      <p:ext uri="{BB962C8B-B14F-4D97-AF65-F5344CB8AC3E}">
        <p14:creationId xmlns:p14="http://schemas.microsoft.com/office/powerpoint/2010/main" val="897788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FEA0-941A-58CA-1041-857A2A279484}"/>
              </a:ext>
            </a:extLst>
          </p:cNvPr>
          <p:cNvSpPr>
            <a:spLocks noGrp="1"/>
          </p:cNvSpPr>
          <p:nvPr>
            <p:ph type="ctrTitle"/>
          </p:nvPr>
        </p:nvSpPr>
        <p:spPr/>
        <p:txBody>
          <a:bodyPr/>
          <a:lstStyle/>
          <a:p>
            <a:pPr algn="ctr"/>
            <a:r>
              <a:rPr lang="en-US"/>
              <a:t>Test Data</a:t>
            </a:r>
          </a:p>
        </p:txBody>
      </p:sp>
      <p:sp>
        <p:nvSpPr>
          <p:cNvPr id="4" name="TextBox 3">
            <a:extLst>
              <a:ext uri="{FF2B5EF4-FFF2-40B4-BE49-F238E27FC236}">
                <a16:creationId xmlns:a16="http://schemas.microsoft.com/office/drawing/2014/main" id="{90E371B0-4ED6-ED56-6020-546E2E2A8D06}"/>
              </a:ext>
            </a:extLst>
          </p:cNvPr>
          <p:cNvSpPr txBox="1"/>
          <p:nvPr/>
        </p:nvSpPr>
        <p:spPr>
          <a:xfrm>
            <a:off x="903248" y="1485773"/>
            <a:ext cx="7337503" cy="1720727"/>
          </a:xfrm>
          <a:prstGeom prst="rect">
            <a:avLst/>
          </a:prstGeom>
          <a:noFill/>
        </p:spPr>
        <p:txBody>
          <a:bodyPr wrap="square" rtlCol="0">
            <a:spAutoFit/>
          </a:bodyPr>
          <a:lstStyle/>
          <a:p>
            <a:pPr marL="457200" marR="0">
              <a:lnSpc>
                <a:spcPct val="107000"/>
              </a:lnSpc>
              <a:spcBef>
                <a:spcPts val="0"/>
              </a:spcBef>
              <a:spcAft>
                <a:spcPts val="0"/>
              </a:spcAft>
            </a:pP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Mục</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tiêu</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Để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đảm</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bảo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việc</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bảo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vệ</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dữ</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liệu</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sử</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dụng</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để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thử</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nghiệm</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457200" marR="0" lvl="1">
              <a:lnSpc>
                <a:spcPct val="107000"/>
              </a:lnSpc>
              <a:spcBef>
                <a:spcPts val="0"/>
              </a:spcBef>
              <a:spcAft>
                <a:spcPts val="0"/>
              </a:spcAft>
            </a:pP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Protection of test data</a:t>
            </a:r>
          </a:p>
          <a:p>
            <a:pPr marL="914400" marR="0">
              <a:lnSpc>
                <a:spcPct val="107000"/>
              </a:lnSpc>
              <a:spcBef>
                <a:spcPts val="0"/>
              </a:spcBef>
              <a:spcAft>
                <a:spcPts val="800"/>
              </a:spcAft>
            </a:pP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Dữ</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liệu</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thử</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nghiệm</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phải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lựa</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chọn</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cẩn</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thận</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bảo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vệ</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và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kiểm</a:t>
            </a:r>
            <a:r>
              <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err="1">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soát</a:t>
            </a:r>
            <a:endParaRPr lang="en-US" sz="2000">
              <a:solidFill>
                <a:schemeClr val="bg1"/>
              </a:solidFill>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028116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7" name="Google Shape;837;p103"/>
          <p:cNvSpPr txBox="1">
            <a:spLocks noGrp="1"/>
          </p:cNvSpPr>
          <p:nvPr>
            <p:ph type="ctrTitle"/>
          </p:nvPr>
        </p:nvSpPr>
        <p:spPr>
          <a:xfrm>
            <a:off x="1256371" y="2348625"/>
            <a:ext cx="6965795" cy="664200"/>
          </a:xfrm>
          <a:prstGeom prst="rect">
            <a:avLst/>
          </a:prstGeom>
        </p:spPr>
        <p:txBody>
          <a:bodyPr spcFirstLastPara="1" wrap="square" lIns="91425" tIns="91425" rIns="91425" bIns="91425" anchor="t" anchorCtr="0">
            <a:noAutofit/>
          </a:bodyPr>
          <a:lstStyle/>
          <a:p>
            <a:pPr lvl="0">
              <a:buClr>
                <a:schemeClr val="dk1"/>
              </a:buClr>
              <a:buSzPts val="1100"/>
            </a:pPr>
            <a:r>
              <a:rPr lang="en-US"/>
              <a:t>Supplier relationships</a:t>
            </a:r>
            <a:endParaRPr/>
          </a:p>
        </p:txBody>
      </p:sp>
      <p:sp>
        <p:nvSpPr>
          <p:cNvPr id="838" name="Google Shape;838;p103"/>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11</a:t>
            </a:r>
            <a:endParaRPr dirty="0"/>
          </a:p>
        </p:txBody>
      </p:sp>
    </p:spTree>
    <p:extLst>
      <p:ext uri="{BB962C8B-B14F-4D97-AF65-F5344CB8AC3E}">
        <p14:creationId xmlns:p14="http://schemas.microsoft.com/office/powerpoint/2010/main" val="410186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1000"/>
                                        <p:tgtEl>
                                          <p:spTgt spid="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7"/>
                                        </p:tgtEl>
                                        <p:attrNameLst>
                                          <p:attrName>style.visibility</p:attrName>
                                        </p:attrNameLst>
                                      </p:cBhvr>
                                      <p:to>
                                        <p:strVal val="visible"/>
                                      </p:to>
                                    </p:set>
                                    <p:animEffect transition="in" filter="fade">
                                      <p:cBhvr>
                                        <p:cTn id="12" dur="10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pPr algn="ctr"/>
            <a:r>
              <a:rPr lang="en-US"/>
              <a:t>Supplier relationships</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897839" y="618767"/>
            <a:ext cx="7256133" cy="3960108"/>
          </a:xfrm>
        </p:spPr>
        <p:txBody>
          <a:bodyPr/>
          <a:lstStyle/>
          <a:p>
            <a:pPr marL="114300" indent="0">
              <a:buNone/>
            </a:pPr>
            <a:r>
              <a:rPr lang="en-US" sz="2800" b="1" dirty="0">
                <a:latin typeface="Squada One" panose="020B0604020202020204" charset="0"/>
              </a:rPr>
              <a:t>11.1 Information security in supplier relationships</a:t>
            </a:r>
          </a:p>
          <a:p>
            <a:pPr marL="403225" indent="-285750">
              <a:buClr>
                <a:schemeClr val="bg1"/>
              </a:buClr>
              <a:buFontTx/>
              <a:buChar char="-"/>
            </a:pP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Để</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đảm</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bảo</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việc</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bảo</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vệ</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tài</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sản</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của</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tổ</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chức</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mà</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nhà</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cung</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cấp</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có</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thể</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truy</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cập</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endParaRPr lang="en-US" sz="1600" b="1" dirty="0">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14300" indent="0">
              <a:buNone/>
            </a:pPr>
            <a:r>
              <a:rPr lang="en-US" sz="2000" b="1" dirty="0">
                <a:solidFill>
                  <a:schemeClr val="bg1">
                    <a:lumMod val="95000"/>
                  </a:schemeClr>
                </a:solidFill>
                <a:latin typeface="Squada One" panose="020B0604020202020204" charset="0"/>
              </a:rPr>
              <a:t>11.1.1 Information security policy for supplier relationships</a:t>
            </a:r>
          </a:p>
          <a:p>
            <a:pPr marL="400050" indent="-285750">
              <a:buClr>
                <a:schemeClr val="bg1"/>
              </a:buClr>
              <a:buFontTx/>
              <a:buChar char="-"/>
            </a:pP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Phải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bao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gồm</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nhà</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cung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cấp</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vụ</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cloud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trong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chính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sách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bảo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mật</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tin </a:t>
            </a:r>
          </a:p>
          <a:p>
            <a:pPr marL="114300" indent="0">
              <a:buNone/>
            </a:pPr>
            <a:r>
              <a:rPr lang="en-US" sz="2000" b="1" dirty="0">
                <a:solidFill>
                  <a:schemeClr val="bg1">
                    <a:lumMod val="95000"/>
                  </a:schemeClr>
                </a:solidFill>
                <a:latin typeface="Squada One" panose="020B0604020202020204" charset="0"/>
              </a:rPr>
              <a:t>11.1.2 Addressing security within supplier agreements</a:t>
            </a:r>
          </a:p>
          <a:p>
            <a:pPr marL="114300" indent="0">
              <a:buNone/>
            </a:pPr>
            <a:endPar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400050" indent="-285750">
              <a:buFontTx/>
              <a:buChar char="-"/>
            </a:pPr>
            <a:endPar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857250" lvl="1" indent="-285750">
              <a:buFontTx/>
              <a:buChar char="-"/>
            </a:pPr>
            <a:endPar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9" name="Table 9">
            <a:extLst>
              <a:ext uri="{FF2B5EF4-FFF2-40B4-BE49-F238E27FC236}">
                <a16:creationId xmlns:a16="http://schemas.microsoft.com/office/drawing/2014/main" id="{CD9200F9-B7B7-141B-7945-5D32C55356CA}"/>
              </a:ext>
            </a:extLst>
          </p:cNvPr>
          <p:cNvGraphicFramePr>
            <a:graphicFrameLocks noGrp="1"/>
          </p:cNvGraphicFramePr>
          <p:nvPr>
            <p:extLst>
              <p:ext uri="{D42A27DB-BD31-4B8C-83A1-F6EECF244321}">
                <p14:modId xmlns:p14="http://schemas.microsoft.com/office/powerpoint/2010/main" val="392671144"/>
              </p:ext>
            </p:extLst>
          </p:nvPr>
        </p:nvGraphicFramePr>
        <p:xfrm>
          <a:off x="1200866" y="3326895"/>
          <a:ext cx="6096000" cy="1706880"/>
        </p:xfrm>
        <a:graphic>
          <a:graphicData uri="http://schemas.openxmlformats.org/drawingml/2006/table">
            <a:tbl>
              <a:tblPr firstRow="1" bandRow="1">
                <a:tableStyleId>{69C7853C-536D-4A76-A0AE-DD22124D55A5}</a:tableStyleId>
              </a:tblPr>
              <a:tblGrid>
                <a:gridCol w="3048000">
                  <a:extLst>
                    <a:ext uri="{9D8B030D-6E8A-4147-A177-3AD203B41FA5}">
                      <a16:colId xmlns:a16="http://schemas.microsoft.com/office/drawing/2014/main" val="1336074535"/>
                    </a:ext>
                  </a:extLst>
                </a:gridCol>
                <a:gridCol w="3048000">
                  <a:extLst>
                    <a:ext uri="{9D8B030D-6E8A-4147-A177-3AD203B41FA5}">
                      <a16:colId xmlns:a16="http://schemas.microsoft.com/office/drawing/2014/main" val="2912936534"/>
                    </a:ext>
                  </a:extLst>
                </a:gridCol>
              </a:tblGrid>
              <a:tr h="20244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bg1">
                              <a:lumMod val="95000"/>
                            </a:schemeClr>
                          </a:solidFill>
                          <a:latin typeface="Squada One" panose="020B0604020202020204" charset="0"/>
                          <a:ea typeface="Roboto Condensed Light" panose="02000000000000000000" pitchFamily="2" charset="0"/>
                          <a:cs typeface="Roboto Condensed Light" panose="02000000000000000000" pitchFamily="2" charset="0"/>
                        </a:rPr>
                        <a:t>Cloud service customer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bg1">
                              <a:lumMod val="95000"/>
                            </a:schemeClr>
                          </a:solidFill>
                          <a:latin typeface="Squada One" panose="020B0604020202020204" charset="0"/>
                          <a:ea typeface="Roboto Condensed Light" panose="02000000000000000000" pitchFamily="2" charset="0"/>
                          <a:cs typeface="Roboto Condensed Light" panose="02000000000000000000" pitchFamily="2" charset="0"/>
                        </a:rPr>
                        <a:t>Cloud service provider</a:t>
                      </a:r>
                    </a:p>
                  </a:txBody>
                  <a:tcPr/>
                </a:tc>
                <a:extLst>
                  <a:ext uri="{0D108BD9-81ED-4DB2-BD59-A6C34878D82A}">
                    <a16:rowId xmlns:a16="http://schemas.microsoft.com/office/drawing/2014/main" val="114788124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Khách hàng p</a:t>
                      </a:r>
                      <a:r>
                        <a:rPr lang="vi-VN" sz="140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hải xác nhận các vai trò và trách nhiệm bảo mật thông tin liên quan đến dịch vụ đám mây, như được mô tả trong thỏa thuận dịch vụ. </a:t>
                      </a:r>
                      <a:endParaRPr lang="en-US"/>
                    </a:p>
                  </a:txBody>
                  <a:tcPr/>
                </a:tc>
                <a:tc>
                  <a:txBody>
                    <a:bodyPr/>
                    <a:lstStyle/>
                    <a:p>
                      <a:r>
                        <a:rPr lang="vi-VN">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Nhà cung cấp dịch vụ đám mây nên chỉ định các biện pháp bảo mật thông tin có liên quan như một phần của thỏa thuận mà nhà cung cấp dịch vụ đám mây sẽ triển khai để đảm bảo không có sự hiểu lầm giữa </a:t>
                      </a:r>
                      <a:r>
                        <a:rPr lang="en-US">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bên sử dụng và bên cung cấp.</a:t>
                      </a:r>
                    </a:p>
                  </a:txBody>
                  <a:tcPr/>
                </a:tc>
                <a:extLst>
                  <a:ext uri="{0D108BD9-81ED-4DB2-BD59-A6C34878D82A}">
                    <a16:rowId xmlns:a16="http://schemas.microsoft.com/office/drawing/2014/main" val="1499356368"/>
                  </a:ext>
                </a:extLst>
              </a:tr>
            </a:tbl>
          </a:graphicData>
        </a:graphic>
      </p:graphicFrame>
    </p:spTree>
    <p:extLst>
      <p:ext uri="{BB962C8B-B14F-4D97-AF65-F5344CB8AC3E}">
        <p14:creationId xmlns:p14="http://schemas.microsoft.com/office/powerpoint/2010/main" val="30515433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pPr algn="ctr"/>
            <a:r>
              <a:rPr lang="en-US"/>
              <a:t>Supplier relationships</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943933" y="780225"/>
            <a:ext cx="7256133" cy="1423164"/>
          </a:xfrm>
        </p:spPr>
        <p:txBody>
          <a:bodyPr/>
          <a:lstStyle/>
          <a:p>
            <a:pPr marL="114300" indent="0">
              <a:buNone/>
            </a:pPr>
            <a:r>
              <a:rPr lang="en-US" sz="2000" b="1" dirty="0">
                <a:solidFill>
                  <a:schemeClr val="bg1">
                    <a:lumMod val="95000"/>
                  </a:schemeClr>
                </a:solidFill>
                <a:latin typeface="Squada One" panose="020B0604020202020204" charset="0"/>
              </a:rPr>
              <a:t>11.1.3 Information security policy for supplier relationships</a:t>
            </a:r>
          </a:p>
          <a:p>
            <a:pPr marL="400050" indent="-285750">
              <a:buClr>
                <a:schemeClr val="bg1"/>
              </a:buClr>
              <a:buFontTx/>
              <a:buChar char="-"/>
            </a:pP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thỏa</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thuận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với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nhà</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cung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cấp</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nên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bao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gồm</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yêu</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cầu</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để</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giải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quyết</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rủi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bảo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mật</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gắn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với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vụ</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nghệ</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và</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truyền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và</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chuỗi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cung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ứng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sản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phẩm</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graphicFrame>
        <p:nvGraphicFramePr>
          <p:cNvPr id="9" name="Table 9">
            <a:extLst>
              <a:ext uri="{FF2B5EF4-FFF2-40B4-BE49-F238E27FC236}">
                <a16:creationId xmlns:a16="http://schemas.microsoft.com/office/drawing/2014/main" id="{CD9200F9-B7B7-141B-7945-5D32C55356CA}"/>
              </a:ext>
            </a:extLst>
          </p:cNvPr>
          <p:cNvGraphicFramePr>
            <a:graphicFrameLocks noGrp="1"/>
          </p:cNvGraphicFramePr>
          <p:nvPr>
            <p:extLst>
              <p:ext uri="{D42A27DB-BD31-4B8C-83A1-F6EECF244321}">
                <p14:modId xmlns:p14="http://schemas.microsoft.com/office/powerpoint/2010/main" val="2619134586"/>
              </p:ext>
            </p:extLst>
          </p:nvPr>
        </p:nvGraphicFramePr>
        <p:xfrm>
          <a:off x="1523999" y="2203389"/>
          <a:ext cx="6096000" cy="1066800"/>
        </p:xfrm>
        <a:graphic>
          <a:graphicData uri="http://schemas.openxmlformats.org/drawingml/2006/table">
            <a:tbl>
              <a:tblPr firstRow="1" bandRow="1">
                <a:tableStyleId>{69C7853C-536D-4A76-A0AE-DD22124D55A5}</a:tableStyleId>
              </a:tblPr>
              <a:tblGrid>
                <a:gridCol w="3048000">
                  <a:extLst>
                    <a:ext uri="{9D8B030D-6E8A-4147-A177-3AD203B41FA5}">
                      <a16:colId xmlns:a16="http://schemas.microsoft.com/office/drawing/2014/main" val="1336074535"/>
                    </a:ext>
                  </a:extLst>
                </a:gridCol>
                <a:gridCol w="3048000">
                  <a:extLst>
                    <a:ext uri="{9D8B030D-6E8A-4147-A177-3AD203B41FA5}">
                      <a16:colId xmlns:a16="http://schemas.microsoft.com/office/drawing/2014/main" val="2912936534"/>
                    </a:ext>
                  </a:extLst>
                </a:gridCol>
              </a:tblGrid>
              <a:tr h="20244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bg1">
                              <a:lumMod val="95000"/>
                            </a:schemeClr>
                          </a:solidFill>
                          <a:latin typeface="Squada One" panose="020B0604020202020204" charset="0"/>
                          <a:ea typeface="Roboto Condensed Light" panose="02000000000000000000" pitchFamily="2" charset="0"/>
                          <a:cs typeface="Roboto Condensed Light" panose="02000000000000000000" pitchFamily="2" charset="0"/>
                        </a:rPr>
                        <a:t>Cloud service customer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bg1">
                              <a:lumMod val="95000"/>
                            </a:schemeClr>
                          </a:solidFill>
                          <a:latin typeface="Squada One" panose="020B0604020202020204" charset="0"/>
                          <a:ea typeface="Roboto Condensed Light" panose="02000000000000000000" pitchFamily="2" charset="0"/>
                          <a:cs typeface="Roboto Condensed Light" panose="02000000000000000000" pitchFamily="2" charset="0"/>
                        </a:rPr>
                        <a:t>Cloud service provider</a:t>
                      </a:r>
                    </a:p>
                  </a:txBody>
                  <a:tcPr/>
                </a:tc>
                <a:extLst>
                  <a:ext uri="{0D108BD9-81ED-4DB2-BD59-A6C34878D82A}">
                    <a16:rowId xmlns:a16="http://schemas.microsoft.com/office/drawing/2014/main" val="114788124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a:p>
                  </a:txBody>
                  <a:tcPr/>
                </a:tc>
                <a:tc>
                  <a:txBody>
                    <a:bodyPr/>
                    <a:lstStyle/>
                    <a:p>
                      <a:r>
                        <a:rPr lang="en-US">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Nhà cung cấp dịch vụ phải đảm bảo mức độ bảo mật thông tin cho các khách hàng sử dụng dịch vụ</a:t>
                      </a:r>
                    </a:p>
                  </a:txBody>
                  <a:tcPr/>
                </a:tc>
                <a:extLst>
                  <a:ext uri="{0D108BD9-81ED-4DB2-BD59-A6C34878D82A}">
                    <a16:rowId xmlns:a16="http://schemas.microsoft.com/office/drawing/2014/main" val="1499356368"/>
                  </a:ext>
                </a:extLst>
              </a:tr>
            </a:tbl>
          </a:graphicData>
        </a:graphic>
      </p:graphicFrame>
    </p:spTree>
    <p:extLst>
      <p:ext uri="{BB962C8B-B14F-4D97-AF65-F5344CB8AC3E}">
        <p14:creationId xmlns:p14="http://schemas.microsoft.com/office/powerpoint/2010/main" val="15904357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pPr algn="ctr"/>
            <a:r>
              <a:rPr lang="en-US"/>
              <a:t>Supplier relationships</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897839" y="618767"/>
            <a:ext cx="7256133" cy="3960108"/>
          </a:xfrm>
        </p:spPr>
        <p:txBody>
          <a:bodyPr/>
          <a:lstStyle/>
          <a:p>
            <a:pPr marL="114300" indent="0">
              <a:buNone/>
            </a:pPr>
            <a:r>
              <a:rPr lang="en-US" sz="2800" b="1" dirty="0">
                <a:latin typeface="Squada One" panose="020B0604020202020204" charset="0"/>
              </a:rPr>
              <a:t>11.2 Supplier service delivery management</a:t>
            </a:r>
          </a:p>
          <a:p>
            <a:pPr marL="403225" indent="-285750">
              <a:buClr>
                <a:schemeClr val="bg1"/>
              </a:buClr>
              <a:buFontTx/>
              <a:buChar char="-"/>
            </a:pP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Để</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duy</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trì</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mức</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độ</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bảo</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mật</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và</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cung</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cấp</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vụ</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đã</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thỏa</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thuận</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phù</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hợp</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với</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các</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thỏa</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thuận</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với</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nhà</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cung</a:t>
            </a:r>
            <a:r>
              <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latin typeface="Roboto Condensed Light" panose="02000000000000000000" pitchFamily="2" charset="0"/>
                <a:ea typeface="Roboto Condensed Light" panose="02000000000000000000" pitchFamily="2" charset="0"/>
                <a:cs typeface="Roboto Condensed Light" panose="02000000000000000000" pitchFamily="2" charset="0"/>
              </a:rPr>
              <a:t>cấp</a:t>
            </a:r>
            <a:endParaRPr lang="en-US" sz="1600" dirty="0">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14300" indent="0">
              <a:buNone/>
            </a:pPr>
            <a:r>
              <a:rPr lang="en-US" sz="2000" b="1" dirty="0">
                <a:solidFill>
                  <a:schemeClr val="bg1">
                    <a:lumMod val="95000"/>
                  </a:schemeClr>
                </a:solidFill>
                <a:latin typeface="Squada One" panose="020B0604020202020204" charset="0"/>
              </a:rPr>
              <a:t>11.2.1 Monitoring and review of supplier services</a:t>
            </a:r>
          </a:p>
          <a:p>
            <a:pPr marL="400050" indent="-285750">
              <a:buClr>
                <a:schemeClr val="bg1"/>
              </a:buClr>
              <a:buFontTx/>
              <a:buChar char="-"/>
            </a:pP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 tổ chức nên thường xuyên theo dõi, xem xét và đánh giá việc cung cấp dịch vụ của nhà cung cấp</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14300" indent="0">
              <a:buNone/>
            </a:pPr>
            <a:r>
              <a:rPr lang="en-US" sz="2000" b="1" dirty="0">
                <a:solidFill>
                  <a:schemeClr val="bg1">
                    <a:lumMod val="95000"/>
                  </a:schemeClr>
                </a:solidFill>
                <a:latin typeface="Squada One" panose="020B0604020202020204" charset="0"/>
              </a:rPr>
              <a:t>11.2.2 Managing changes to supplier services</a:t>
            </a:r>
            <a:endPar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400050" indent="-285750">
              <a:buClr>
                <a:schemeClr val="bg1"/>
              </a:buClr>
              <a:buFontTx/>
              <a:buChar char="-"/>
            </a:pP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Đánh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giá</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rủi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việc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duy</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trì</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và</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cải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thiện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chính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sách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quy</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trình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và</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biện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pháp</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kiểm</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soát</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bảo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mật</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hiện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có</a:t>
            </a:r>
            <a:endPar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857250" lvl="1" indent="-285750">
              <a:buFontTx/>
              <a:buChar char="-"/>
            </a:pPr>
            <a:endPar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356536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7" name="Google Shape;837;p103"/>
          <p:cNvSpPr txBox="1">
            <a:spLocks noGrp="1"/>
          </p:cNvSpPr>
          <p:nvPr>
            <p:ph type="ctrTitle"/>
          </p:nvPr>
        </p:nvSpPr>
        <p:spPr>
          <a:xfrm>
            <a:off x="1256371" y="2348625"/>
            <a:ext cx="6965795" cy="664200"/>
          </a:xfrm>
          <a:prstGeom prst="rect">
            <a:avLst/>
          </a:prstGeom>
        </p:spPr>
        <p:txBody>
          <a:bodyPr spcFirstLastPara="1" wrap="square" lIns="91425" tIns="91425" rIns="91425" bIns="91425" anchor="t" anchorCtr="0">
            <a:noAutofit/>
          </a:bodyPr>
          <a:lstStyle/>
          <a:p>
            <a:pPr lvl="0">
              <a:buClr>
                <a:schemeClr val="dk1"/>
              </a:buClr>
              <a:buSzPts val="1100"/>
            </a:pPr>
            <a:r>
              <a:rPr lang="en-US"/>
              <a:t>Information security incident management</a:t>
            </a:r>
            <a:endParaRPr/>
          </a:p>
        </p:txBody>
      </p:sp>
      <p:sp>
        <p:nvSpPr>
          <p:cNvPr id="838" name="Google Shape;838;p103"/>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12</a:t>
            </a:r>
            <a:endParaRPr dirty="0"/>
          </a:p>
        </p:txBody>
      </p:sp>
    </p:spTree>
    <p:extLst>
      <p:ext uri="{BB962C8B-B14F-4D97-AF65-F5344CB8AC3E}">
        <p14:creationId xmlns:p14="http://schemas.microsoft.com/office/powerpoint/2010/main" val="404859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1000"/>
                                        <p:tgtEl>
                                          <p:spTgt spid="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7"/>
                                        </p:tgtEl>
                                        <p:attrNameLst>
                                          <p:attrName>style.visibility</p:attrName>
                                        </p:attrNameLst>
                                      </p:cBhvr>
                                      <p:to>
                                        <p:strVal val="visible"/>
                                      </p:to>
                                    </p:set>
                                    <p:animEffect transition="in" filter="fade">
                                      <p:cBhvr>
                                        <p:cTn id="12" dur="10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pPr algn="ctr"/>
            <a:r>
              <a:rPr lang="en-US"/>
              <a:t>Information security incident management</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943933" y="780224"/>
            <a:ext cx="7256133" cy="2629869"/>
          </a:xfrm>
        </p:spPr>
        <p:txBody>
          <a:bodyPr/>
          <a:lstStyle/>
          <a:p>
            <a:pPr marL="114300" indent="0">
              <a:buNone/>
            </a:pPr>
            <a:r>
              <a:rPr lang="en-US" sz="2800" b="1" dirty="0">
                <a:solidFill>
                  <a:schemeClr val="bg1">
                    <a:lumMod val="95000"/>
                  </a:schemeClr>
                </a:solidFill>
                <a:latin typeface="Squada One" panose="020B0604020202020204" charset="0"/>
              </a:rPr>
              <a:t>12.1 Management of information security incidents and improvements</a:t>
            </a:r>
          </a:p>
          <a:p>
            <a:pPr marL="400050" indent="-285750">
              <a:buClr>
                <a:schemeClr val="bg1"/>
              </a:buClr>
              <a:buFontTx/>
              <a:buChar char="-"/>
            </a:pP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Để</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đảm</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bảo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một</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tiếp</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cận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nhất</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quán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và</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hiệu</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quả</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đối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với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việc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quản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lý</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sự</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cố</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bảo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mật</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tin, bao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gồm</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truyền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về</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sự</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kiện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và</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điểm</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yếu</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bảo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mật</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14300" indent="0">
              <a:buNone/>
            </a:pPr>
            <a:r>
              <a:rPr lang="en-US" sz="2000" b="1" dirty="0">
                <a:solidFill>
                  <a:schemeClr val="bg1">
                    <a:lumMod val="95000"/>
                  </a:schemeClr>
                </a:solidFill>
                <a:latin typeface="Squada One" panose="020B0604020202020204" charset="0"/>
              </a:rPr>
              <a:t>12.1.1 Responsibilities and procedures</a:t>
            </a:r>
          </a:p>
          <a:p>
            <a:pPr marL="400050" indent="-285750">
              <a:buClr>
                <a:schemeClr val="bg1"/>
              </a:buClr>
              <a:buFontTx/>
              <a:buChar char="-"/>
            </a:pP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thỏa</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thuận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với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nhà</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cung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cấp</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nên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bao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gồm</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yêu</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cầu</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để</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giải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quyết</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rủi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bảo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mật</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gắn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với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vụ</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nghệ</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và</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truyền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và</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chuỗi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cung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ứng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sản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phẩm</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graphicFrame>
        <p:nvGraphicFramePr>
          <p:cNvPr id="9" name="Table 9">
            <a:extLst>
              <a:ext uri="{FF2B5EF4-FFF2-40B4-BE49-F238E27FC236}">
                <a16:creationId xmlns:a16="http://schemas.microsoft.com/office/drawing/2014/main" id="{CD9200F9-B7B7-141B-7945-5D32C55356CA}"/>
              </a:ext>
            </a:extLst>
          </p:cNvPr>
          <p:cNvGraphicFramePr>
            <a:graphicFrameLocks noGrp="1"/>
          </p:cNvGraphicFramePr>
          <p:nvPr>
            <p:extLst>
              <p:ext uri="{D42A27DB-BD31-4B8C-83A1-F6EECF244321}">
                <p14:modId xmlns:p14="http://schemas.microsoft.com/office/powerpoint/2010/main" val="3989572432"/>
              </p:ext>
            </p:extLst>
          </p:nvPr>
        </p:nvGraphicFramePr>
        <p:xfrm>
          <a:off x="1523999" y="3410093"/>
          <a:ext cx="6096000" cy="1493520"/>
        </p:xfrm>
        <a:graphic>
          <a:graphicData uri="http://schemas.openxmlformats.org/drawingml/2006/table">
            <a:tbl>
              <a:tblPr firstRow="1" bandRow="1">
                <a:tableStyleId>{69C7853C-536D-4A76-A0AE-DD22124D55A5}</a:tableStyleId>
              </a:tblPr>
              <a:tblGrid>
                <a:gridCol w="3048000">
                  <a:extLst>
                    <a:ext uri="{9D8B030D-6E8A-4147-A177-3AD203B41FA5}">
                      <a16:colId xmlns:a16="http://schemas.microsoft.com/office/drawing/2014/main" val="1336074535"/>
                    </a:ext>
                  </a:extLst>
                </a:gridCol>
                <a:gridCol w="3048000">
                  <a:extLst>
                    <a:ext uri="{9D8B030D-6E8A-4147-A177-3AD203B41FA5}">
                      <a16:colId xmlns:a16="http://schemas.microsoft.com/office/drawing/2014/main" val="2912936534"/>
                    </a:ext>
                  </a:extLst>
                </a:gridCol>
              </a:tblGrid>
              <a:tr h="20244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bg1">
                              <a:lumMod val="95000"/>
                            </a:schemeClr>
                          </a:solidFill>
                          <a:latin typeface="Squada One" panose="020B0604020202020204" charset="0"/>
                          <a:ea typeface="Roboto Condensed Light" panose="02000000000000000000" pitchFamily="2" charset="0"/>
                          <a:cs typeface="Roboto Condensed Light" panose="02000000000000000000" pitchFamily="2" charset="0"/>
                        </a:rPr>
                        <a:t>Cloud service customer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bg1">
                              <a:lumMod val="95000"/>
                            </a:schemeClr>
                          </a:solidFill>
                          <a:latin typeface="Squada One" panose="020B0604020202020204" charset="0"/>
                          <a:ea typeface="Roboto Condensed Light" panose="02000000000000000000" pitchFamily="2" charset="0"/>
                          <a:cs typeface="Roboto Condensed Light" panose="02000000000000000000" pitchFamily="2" charset="0"/>
                        </a:rPr>
                        <a:t>Cloud service provider</a:t>
                      </a:r>
                    </a:p>
                  </a:txBody>
                  <a:tcPr/>
                </a:tc>
                <a:extLst>
                  <a:ext uri="{0D108BD9-81ED-4DB2-BD59-A6C34878D82A}">
                    <a16:rowId xmlns:a16="http://schemas.microsoft.com/office/drawing/2014/main" val="114788124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Xác minh việc phân bổ trách nhiệm quản lý sự cố an toàn thông tin và phải đảm bảo rằng nó đáp ứng các yêu cầu của khách hàng</a:t>
                      </a:r>
                    </a:p>
                  </a:txBody>
                  <a:tcPr/>
                </a:tc>
                <a:tc>
                  <a:txBody>
                    <a:bodyPr/>
                    <a:lstStyle/>
                    <a:p>
                      <a:r>
                        <a:rPr lang="en-US">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Nhà cung cấp nên xác định phân bổ trách nhiệm quản lý sự cố an toàn thông tin giữa khách hàng và nhà cung cấp. Nhà cung cấp phải cung cấp cho khách hàng các tài liệu liên quan</a:t>
                      </a:r>
                    </a:p>
                  </a:txBody>
                  <a:tcPr/>
                </a:tc>
                <a:extLst>
                  <a:ext uri="{0D108BD9-81ED-4DB2-BD59-A6C34878D82A}">
                    <a16:rowId xmlns:a16="http://schemas.microsoft.com/office/drawing/2014/main" val="1499356368"/>
                  </a:ext>
                </a:extLst>
              </a:tr>
            </a:tbl>
          </a:graphicData>
        </a:graphic>
      </p:graphicFrame>
    </p:spTree>
    <p:extLst>
      <p:ext uri="{BB962C8B-B14F-4D97-AF65-F5344CB8AC3E}">
        <p14:creationId xmlns:p14="http://schemas.microsoft.com/office/powerpoint/2010/main" val="2818780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pPr algn="ctr"/>
            <a:r>
              <a:rPr lang="en-US"/>
              <a:t>Information security incident management</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943931" y="782213"/>
            <a:ext cx="7256133" cy="893774"/>
          </a:xfrm>
        </p:spPr>
        <p:txBody>
          <a:bodyPr/>
          <a:lstStyle/>
          <a:p>
            <a:pPr marL="114300" indent="0">
              <a:buNone/>
            </a:pPr>
            <a:r>
              <a:rPr lang="en-US" sz="2000" b="1" dirty="0">
                <a:solidFill>
                  <a:schemeClr val="bg1">
                    <a:lumMod val="95000"/>
                  </a:schemeClr>
                </a:solidFill>
                <a:latin typeface="Squada One" panose="020B0604020202020204" charset="0"/>
              </a:rPr>
              <a:t>12.1.2 Reporting information security events</a:t>
            </a:r>
          </a:p>
          <a:p>
            <a:pPr marL="400050" indent="-285750">
              <a:buClr>
                <a:schemeClr val="bg1"/>
              </a:buClr>
              <a:buFontTx/>
              <a:buChar char="-"/>
            </a:pP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 sự kiện an toàn thông tin cần được báo cáo thông qua các kênh quản lý phù hợp càng nhanh càng tốt.</a:t>
            </a:r>
            <a:endPar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9" name="Table 9">
            <a:extLst>
              <a:ext uri="{FF2B5EF4-FFF2-40B4-BE49-F238E27FC236}">
                <a16:creationId xmlns:a16="http://schemas.microsoft.com/office/drawing/2014/main" id="{CD9200F9-B7B7-141B-7945-5D32C55356CA}"/>
              </a:ext>
            </a:extLst>
          </p:cNvPr>
          <p:cNvGraphicFramePr>
            <a:graphicFrameLocks noGrp="1"/>
          </p:cNvGraphicFramePr>
          <p:nvPr>
            <p:extLst>
              <p:ext uri="{D42A27DB-BD31-4B8C-83A1-F6EECF244321}">
                <p14:modId xmlns:p14="http://schemas.microsoft.com/office/powerpoint/2010/main" val="647243365"/>
              </p:ext>
            </p:extLst>
          </p:nvPr>
        </p:nvGraphicFramePr>
        <p:xfrm>
          <a:off x="943931" y="1675987"/>
          <a:ext cx="7256134" cy="2179006"/>
        </p:xfrm>
        <a:graphic>
          <a:graphicData uri="http://schemas.openxmlformats.org/drawingml/2006/table">
            <a:tbl>
              <a:tblPr firstRow="1" bandRow="1">
                <a:tableStyleId>{69C7853C-536D-4A76-A0AE-DD22124D55A5}</a:tableStyleId>
              </a:tblPr>
              <a:tblGrid>
                <a:gridCol w="3628067">
                  <a:extLst>
                    <a:ext uri="{9D8B030D-6E8A-4147-A177-3AD203B41FA5}">
                      <a16:colId xmlns:a16="http://schemas.microsoft.com/office/drawing/2014/main" val="1336074535"/>
                    </a:ext>
                  </a:extLst>
                </a:gridCol>
                <a:gridCol w="3628067">
                  <a:extLst>
                    <a:ext uri="{9D8B030D-6E8A-4147-A177-3AD203B41FA5}">
                      <a16:colId xmlns:a16="http://schemas.microsoft.com/office/drawing/2014/main" val="2912936534"/>
                    </a:ext>
                  </a:extLst>
                </a:gridCol>
              </a:tblGrid>
              <a:tr h="3679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bg1">
                              <a:lumMod val="95000"/>
                            </a:schemeClr>
                          </a:solidFill>
                          <a:latin typeface="Squada One" panose="020B0604020202020204" charset="0"/>
                          <a:ea typeface="Roboto Condensed Light" panose="02000000000000000000" pitchFamily="2" charset="0"/>
                          <a:cs typeface="Roboto Condensed Light" panose="02000000000000000000" pitchFamily="2" charset="0"/>
                        </a:rPr>
                        <a:t>Cloud service customer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bg1">
                              <a:lumMod val="95000"/>
                            </a:schemeClr>
                          </a:solidFill>
                          <a:latin typeface="Squada One" panose="020B0604020202020204" charset="0"/>
                          <a:ea typeface="Roboto Condensed Light" panose="02000000000000000000" pitchFamily="2" charset="0"/>
                          <a:cs typeface="Roboto Condensed Light" panose="02000000000000000000" pitchFamily="2" charset="0"/>
                        </a:rPr>
                        <a:t>Cloud service provider</a:t>
                      </a:r>
                    </a:p>
                  </a:txBody>
                  <a:tcPr/>
                </a:tc>
                <a:extLst>
                  <a:ext uri="{0D108BD9-81ED-4DB2-BD59-A6C34878D82A}">
                    <a16:rowId xmlns:a16="http://schemas.microsoft.com/office/drawing/2014/main" val="1147881240"/>
                  </a:ext>
                </a:extLst>
              </a:tr>
              <a:tr h="18110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Khách hàng nên yêu cầu thông tin từ nhà cung cấp về các cơ chế để:</a:t>
                      </a:r>
                    </a:p>
                    <a:p>
                      <a:pPr marL="285750" marR="0" lvl="0" indent="-285750" algn="l" defTabSz="914400" rtl="0" eaLnBrk="1" fontAlgn="auto" latinLnBrk="0" hangingPunct="1">
                        <a:lnSpc>
                          <a:spcPct val="100000"/>
                        </a:lnSpc>
                        <a:spcBef>
                          <a:spcPts val="0"/>
                        </a:spcBef>
                        <a:spcAft>
                          <a:spcPts val="0"/>
                        </a:spcAft>
                        <a:buClr>
                          <a:schemeClr val="bg1"/>
                        </a:buClr>
                        <a:buSzTx/>
                        <a:buFontTx/>
                        <a:buChar char="-"/>
                        <a:tabLst/>
                        <a:defRPr/>
                      </a:pPr>
                      <a:r>
                        <a:rPr lang="en-US">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Khách hàng Báo cáo sự kiện bảo mật thông tin mà họ phát hiện cho nhà cung cấp</a:t>
                      </a:r>
                    </a:p>
                    <a:p>
                      <a:pPr marL="285750" marR="0" lvl="0" indent="-285750" algn="l" defTabSz="914400" rtl="0" eaLnBrk="1" fontAlgn="auto" latinLnBrk="0" hangingPunct="1">
                        <a:lnSpc>
                          <a:spcPct val="100000"/>
                        </a:lnSpc>
                        <a:spcBef>
                          <a:spcPts val="0"/>
                        </a:spcBef>
                        <a:spcAft>
                          <a:spcPts val="0"/>
                        </a:spcAft>
                        <a:buClr>
                          <a:schemeClr val="bg1"/>
                        </a:buClr>
                        <a:buSzTx/>
                        <a:buFontTx/>
                        <a:buChar char="-"/>
                        <a:tabLst/>
                        <a:defRPr/>
                      </a:pPr>
                      <a:r>
                        <a:rPr lang="en-US">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Bên cung cấp nhận báo cáo về sự kiện bảo mật được phát hiện bởi nhà cung cấp</a:t>
                      </a:r>
                    </a:p>
                    <a:p>
                      <a:pPr marL="285750" marR="0" lvl="0" indent="-285750" algn="l" defTabSz="914400" rtl="0" eaLnBrk="1" fontAlgn="auto" latinLnBrk="0" hangingPunct="1">
                        <a:lnSpc>
                          <a:spcPct val="100000"/>
                        </a:lnSpc>
                        <a:spcBef>
                          <a:spcPts val="0"/>
                        </a:spcBef>
                        <a:spcAft>
                          <a:spcPts val="0"/>
                        </a:spcAft>
                        <a:buClr>
                          <a:schemeClr val="bg1"/>
                        </a:buClr>
                        <a:buSzTx/>
                        <a:buFontTx/>
                        <a:buChar char="-"/>
                        <a:tabLst/>
                        <a:defRPr/>
                      </a:pPr>
                      <a:r>
                        <a:rPr lang="en-US">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Khách hàng theo dõi trạng thái của các sự kiện bảo mật được báo cáo</a:t>
                      </a:r>
                    </a:p>
                  </a:txBody>
                  <a:tcPr/>
                </a:tc>
                <a:tc>
                  <a:txBody>
                    <a:bodyPr/>
                    <a:lstStyle/>
                    <a:p>
                      <a:r>
                        <a:rPr lang="en-US">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Nhà cung cấp nên cung cấp các cơ chế để: </a:t>
                      </a:r>
                    </a:p>
                    <a:p>
                      <a:pPr marL="285750" indent="-285750">
                        <a:buClr>
                          <a:schemeClr val="bg1"/>
                        </a:buClr>
                        <a:buFontTx/>
                        <a:buChar char="-"/>
                      </a:pPr>
                      <a:r>
                        <a:rPr lang="en-US">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Khách hang báo cáo sự kiện bảo mật về cho nhà cung cấp</a:t>
                      </a:r>
                    </a:p>
                    <a:p>
                      <a:pPr marL="285750" indent="-285750">
                        <a:buClr>
                          <a:schemeClr val="bg1"/>
                        </a:buClr>
                        <a:buFontTx/>
                        <a:buChar char="-"/>
                      </a:pPr>
                      <a:r>
                        <a:rPr lang="en-US">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Nhà cung cấp báo cáo sự kiện bảo mật tới khách hang</a:t>
                      </a:r>
                    </a:p>
                    <a:p>
                      <a:pPr marL="285750" indent="-285750">
                        <a:buClr>
                          <a:schemeClr val="bg1"/>
                        </a:buClr>
                        <a:buFontTx/>
                        <a:buChar char="-"/>
                      </a:pPr>
                      <a:r>
                        <a:rPr lang="en-US">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Nhà cung cấp theo dõi trạng thái của sự kiện bảo mật được báo cáo</a:t>
                      </a:r>
                    </a:p>
                    <a:p>
                      <a:pPr marL="285750" indent="-285750">
                        <a:buFontTx/>
                        <a:buChar char="-"/>
                      </a:pPr>
                      <a:endParaRPr lang="en-US">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txBody>
                  <a:tcPr/>
                </a:tc>
                <a:extLst>
                  <a:ext uri="{0D108BD9-81ED-4DB2-BD59-A6C34878D82A}">
                    <a16:rowId xmlns:a16="http://schemas.microsoft.com/office/drawing/2014/main" val="1499356368"/>
                  </a:ext>
                </a:extLst>
              </a:tr>
            </a:tbl>
          </a:graphicData>
        </a:graphic>
      </p:graphicFrame>
      <p:sp>
        <p:nvSpPr>
          <p:cNvPr id="4" name="Subtitle 2">
            <a:extLst>
              <a:ext uri="{FF2B5EF4-FFF2-40B4-BE49-F238E27FC236}">
                <a16:creationId xmlns:a16="http://schemas.microsoft.com/office/drawing/2014/main" id="{19276571-02DF-02A5-8F97-7E7BDFBFD22E}"/>
              </a:ext>
            </a:extLst>
          </p:cNvPr>
          <p:cNvSpPr txBox="1">
            <a:spLocks/>
          </p:cNvSpPr>
          <p:nvPr/>
        </p:nvSpPr>
        <p:spPr>
          <a:xfrm>
            <a:off x="943931" y="3854993"/>
            <a:ext cx="7256133" cy="10126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l" rtl="0">
              <a:lnSpc>
                <a:spcPct val="100000"/>
              </a:lnSpc>
              <a:spcBef>
                <a:spcPts val="0"/>
              </a:spcBef>
              <a:spcAft>
                <a:spcPts val="0"/>
              </a:spcAft>
              <a:buClr>
                <a:schemeClr val="lt1"/>
              </a:buClr>
              <a:buSzPts val="1200"/>
              <a:buFont typeface="Roboto Condensed Light"/>
              <a:buAutoNum type="alphaLcPeriod"/>
              <a:defRPr sz="12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l" rtl="0">
              <a:lnSpc>
                <a:spcPct val="100000"/>
              </a:lnSpc>
              <a:spcBef>
                <a:spcPts val="0"/>
              </a:spcBef>
              <a:spcAft>
                <a:spcPts val="0"/>
              </a:spcAft>
              <a:buClr>
                <a:schemeClr val="lt1"/>
              </a:buClr>
              <a:buSzPts val="1200"/>
              <a:buFont typeface="Roboto Condensed Light"/>
              <a:buAutoNum type="romanLcPeriod"/>
              <a:defRPr sz="12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l" rtl="0">
              <a:lnSpc>
                <a:spcPct val="100000"/>
              </a:lnSpc>
              <a:spcBef>
                <a:spcPts val="0"/>
              </a:spcBef>
              <a:spcAft>
                <a:spcPts val="0"/>
              </a:spcAft>
              <a:buClr>
                <a:schemeClr val="lt1"/>
              </a:buClr>
              <a:buSzPts val="1200"/>
              <a:buFont typeface="Roboto Condensed Light"/>
              <a:buAutoNum type="arabicPeriod"/>
              <a:defRPr sz="12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l" rtl="0">
              <a:lnSpc>
                <a:spcPct val="100000"/>
              </a:lnSpc>
              <a:spcBef>
                <a:spcPts val="0"/>
              </a:spcBef>
              <a:spcAft>
                <a:spcPts val="0"/>
              </a:spcAft>
              <a:buClr>
                <a:schemeClr val="lt1"/>
              </a:buClr>
              <a:buSzPts val="1200"/>
              <a:buFont typeface="Roboto Condensed Light"/>
              <a:buAutoNum type="alphaLcPeriod"/>
              <a:defRPr sz="12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l" rtl="0">
              <a:lnSpc>
                <a:spcPct val="100000"/>
              </a:lnSpc>
              <a:spcBef>
                <a:spcPts val="0"/>
              </a:spcBef>
              <a:spcAft>
                <a:spcPts val="0"/>
              </a:spcAft>
              <a:buClr>
                <a:schemeClr val="lt1"/>
              </a:buClr>
              <a:buSzPts val="1200"/>
              <a:buFont typeface="Roboto Condensed Light"/>
              <a:buAutoNum type="romanLcPeriod"/>
              <a:defRPr sz="12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l" rtl="0">
              <a:lnSpc>
                <a:spcPct val="100000"/>
              </a:lnSpc>
              <a:spcBef>
                <a:spcPts val="0"/>
              </a:spcBef>
              <a:spcAft>
                <a:spcPts val="0"/>
              </a:spcAft>
              <a:buClr>
                <a:schemeClr val="lt1"/>
              </a:buClr>
              <a:buSzPts val="1200"/>
              <a:buFont typeface="Roboto Condensed Light"/>
              <a:buAutoNum type="arabicPeriod"/>
              <a:defRPr sz="12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l" rtl="0">
              <a:lnSpc>
                <a:spcPct val="100000"/>
              </a:lnSpc>
              <a:spcBef>
                <a:spcPts val="0"/>
              </a:spcBef>
              <a:spcAft>
                <a:spcPts val="0"/>
              </a:spcAft>
              <a:buClr>
                <a:schemeClr val="lt1"/>
              </a:buClr>
              <a:buSzPts val="1200"/>
              <a:buFont typeface="Roboto Condensed Light"/>
              <a:buAutoNum type="alphaLcPeriod"/>
              <a:defRPr sz="12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l" rtl="0">
              <a:lnSpc>
                <a:spcPct val="100000"/>
              </a:lnSpc>
              <a:spcBef>
                <a:spcPts val="0"/>
              </a:spcBef>
              <a:spcAft>
                <a:spcPts val="0"/>
              </a:spcAft>
              <a:buClr>
                <a:schemeClr val="lt1"/>
              </a:buClr>
              <a:buSzPts val="1200"/>
              <a:buFont typeface="Roboto Condensed Light"/>
              <a:buAutoNum type="romanLcPeriod"/>
              <a:defRPr sz="1200" b="0" i="0" u="none" strike="noStrike" cap="none">
                <a:solidFill>
                  <a:schemeClr val="lt1"/>
                </a:solidFill>
                <a:latin typeface="Roboto Condensed Light"/>
                <a:ea typeface="Roboto Condensed Light"/>
                <a:cs typeface="Roboto Condensed Light"/>
                <a:sym typeface="Roboto Condensed Light"/>
              </a:defRPr>
            </a:lvl9pPr>
          </a:lstStyle>
          <a:p>
            <a:pPr marL="114300" indent="0">
              <a:buFont typeface="Livvic"/>
              <a:buNone/>
            </a:pPr>
            <a:r>
              <a:rPr lang="en-US" sz="2000" b="1" dirty="0">
                <a:solidFill>
                  <a:schemeClr val="bg1">
                    <a:lumMod val="95000"/>
                  </a:schemeClr>
                </a:solidFill>
                <a:latin typeface="Squada One" panose="020B0604020202020204" charset="0"/>
              </a:rPr>
              <a:t>12.1.3 Reporting information security weaknesses</a:t>
            </a:r>
          </a:p>
          <a:p>
            <a:pPr marL="400050" indent="-285750">
              <a:buClr>
                <a:schemeClr val="bg1"/>
              </a:buClr>
              <a:buFontTx/>
              <a:buChar char="-"/>
            </a:pP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Nhân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viên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và</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nhà</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thầu</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sử</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dụng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vụ</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và</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tin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của</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tổ</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chức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phải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báo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mọi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điểm</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yếu</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bảo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mật</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được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quan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sát</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hoặc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bị</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nghi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ngờ</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trong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hệ</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thống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hoặc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dịch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vụ</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13195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p:txBody>
          <a:bodyPr/>
          <a:lstStyle/>
          <a:p>
            <a:r>
              <a:rPr lang="en-US"/>
              <a:t>Organization of information security</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p:txBody>
          <a:bodyPr/>
          <a:lstStyle/>
          <a:p>
            <a:pPr marL="285750" indent="-171450">
              <a:buFontTx/>
              <a:buChar char="-"/>
            </a:pPr>
            <a:r>
              <a:rPr lang="vi-VN" sz="2800"/>
              <a:t>Tất cả các trách nhiệm bảo mật thông tin nên được xác định và phân bổ.</a:t>
            </a:r>
          </a:p>
        </p:txBody>
      </p:sp>
    </p:spTree>
    <p:extLst>
      <p:ext uri="{BB962C8B-B14F-4D97-AF65-F5344CB8AC3E}">
        <p14:creationId xmlns:p14="http://schemas.microsoft.com/office/powerpoint/2010/main" val="28461407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pPr algn="ctr"/>
            <a:r>
              <a:rPr lang="en-US"/>
              <a:t>Information security incident management</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943933" y="780225"/>
            <a:ext cx="7256133" cy="3234886"/>
          </a:xfrm>
        </p:spPr>
        <p:txBody>
          <a:bodyPr/>
          <a:lstStyle/>
          <a:p>
            <a:pPr marL="114300" indent="0">
              <a:buNone/>
            </a:pPr>
            <a:r>
              <a:rPr lang="en-US" sz="2000" b="1" dirty="0">
                <a:solidFill>
                  <a:schemeClr val="bg1">
                    <a:lumMod val="95000"/>
                  </a:schemeClr>
                </a:solidFill>
                <a:latin typeface="Squada One" panose="020B0604020202020204" charset="0"/>
              </a:rPr>
              <a:t>12.1.4 Assessment of and decision on information security events</a:t>
            </a:r>
          </a:p>
          <a:p>
            <a:pPr marL="400050" indent="-285750">
              <a:buClr>
                <a:schemeClr val="bg1"/>
              </a:buClr>
              <a:buFontTx/>
              <a:buChar char="-"/>
            </a:pP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 sự kiện an toàn thông tin cần được đánh giá và cần quyết định xem chúng có được phân loại là sự cố an toàn thông tin hay không.</a:t>
            </a:r>
            <a:endPar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14300" indent="0">
              <a:buNone/>
            </a:pPr>
            <a:r>
              <a:rPr lang="en-US" sz="2000" b="1" dirty="0">
                <a:solidFill>
                  <a:schemeClr val="bg1">
                    <a:lumMod val="95000"/>
                  </a:schemeClr>
                </a:solidFill>
                <a:latin typeface="Squada One" panose="020B0604020202020204" charset="0"/>
              </a:rPr>
              <a:t>12.1.5 Response to information security incidents</a:t>
            </a:r>
          </a:p>
          <a:p>
            <a:pPr marL="400050" indent="-285750">
              <a:buClr>
                <a:schemeClr val="bg1"/>
              </a:buClr>
              <a:buFontTx/>
              <a:buChar char="-"/>
            </a:pP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 sự cố an toàn thông tin cần được ứng phó theo các thủ tục được lập thành văn bản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14300" indent="0">
              <a:buNone/>
            </a:pPr>
            <a:r>
              <a:rPr lang="en-US" sz="2000" b="1" dirty="0">
                <a:solidFill>
                  <a:schemeClr val="bg1">
                    <a:lumMod val="95000"/>
                  </a:schemeClr>
                </a:solidFill>
                <a:latin typeface="Squada One" panose="020B0604020202020204" charset="0"/>
              </a:rPr>
              <a:t>12.1.6 Learning from information security incidents</a:t>
            </a:r>
          </a:p>
          <a:p>
            <a:pPr marL="400050" indent="-285750">
              <a:buClr>
                <a:schemeClr val="bg1"/>
              </a:buClr>
              <a:buFontTx/>
              <a:buChar char="-"/>
            </a:pP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Kiến thức thu được từ việc phân tích và giải quyết các sự cố an toàn thông tin nên được sử dụng để giảm khả năng xảy ra hoặc tác động của các sự cố trong tương lai.</a:t>
            </a:r>
            <a:endPar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14300" indent="0">
              <a:buNone/>
            </a:pPr>
            <a:r>
              <a:rPr lang="en-US" sz="2000" b="1" dirty="0">
                <a:solidFill>
                  <a:schemeClr val="bg1">
                    <a:lumMod val="95000"/>
                  </a:schemeClr>
                </a:solidFill>
                <a:latin typeface="Squada One" panose="020B0604020202020204" charset="0"/>
              </a:rPr>
              <a:t>12.1.7 Collection of evidence</a:t>
            </a:r>
          </a:p>
          <a:p>
            <a:pPr marL="400050" indent="-285750">
              <a:buClr>
                <a:schemeClr val="bg1"/>
              </a:buClr>
              <a:buFontTx/>
              <a:buChar char="-"/>
            </a:pP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Tổ chức cần xác định và áp dụng các thủ tục để xác định, thu thập, thu thập và lưu giữ thông tin có thể dùng làm bằng chứng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30939892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7" name="Google Shape;837;p103"/>
          <p:cNvSpPr txBox="1">
            <a:spLocks noGrp="1"/>
          </p:cNvSpPr>
          <p:nvPr>
            <p:ph type="ctrTitle"/>
          </p:nvPr>
        </p:nvSpPr>
        <p:spPr>
          <a:xfrm>
            <a:off x="1256371" y="2348625"/>
            <a:ext cx="6965795" cy="664200"/>
          </a:xfrm>
          <a:prstGeom prst="rect">
            <a:avLst/>
          </a:prstGeom>
        </p:spPr>
        <p:txBody>
          <a:bodyPr spcFirstLastPara="1" wrap="square" lIns="91425" tIns="91425" rIns="91425" bIns="91425" anchor="t" anchorCtr="0">
            <a:noAutofit/>
          </a:bodyPr>
          <a:lstStyle/>
          <a:p>
            <a:pPr lvl="0">
              <a:buClr>
                <a:schemeClr val="dk1"/>
              </a:buClr>
              <a:buSzPts val="1100"/>
            </a:pPr>
            <a:r>
              <a:rPr lang="en-US"/>
              <a:t>Information security aspects of business continuity management</a:t>
            </a:r>
            <a:endParaRPr/>
          </a:p>
        </p:txBody>
      </p:sp>
      <p:sp>
        <p:nvSpPr>
          <p:cNvPr id="838" name="Google Shape;838;p103"/>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13</a:t>
            </a:r>
            <a:endParaRPr dirty="0"/>
          </a:p>
        </p:txBody>
      </p:sp>
    </p:spTree>
    <p:extLst>
      <p:ext uri="{BB962C8B-B14F-4D97-AF65-F5344CB8AC3E}">
        <p14:creationId xmlns:p14="http://schemas.microsoft.com/office/powerpoint/2010/main" val="197527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1000"/>
                                        <p:tgtEl>
                                          <p:spTgt spid="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7"/>
                                        </p:tgtEl>
                                        <p:attrNameLst>
                                          <p:attrName>style.visibility</p:attrName>
                                        </p:attrNameLst>
                                      </p:cBhvr>
                                      <p:to>
                                        <p:strVal val="visible"/>
                                      </p:to>
                                    </p:set>
                                    <p:animEffect transition="in" filter="fade">
                                      <p:cBhvr>
                                        <p:cTn id="12" dur="10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pPr algn="ctr"/>
            <a:r>
              <a:rPr lang="en-US"/>
              <a:t>Information security incident management</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129985" y="780225"/>
            <a:ext cx="7256133" cy="4215350"/>
          </a:xfrm>
        </p:spPr>
        <p:txBody>
          <a:bodyPr/>
          <a:lstStyle/>
          <a:p>
            <a:pPr marL="114300" indent="0">
              <a:buNone/>
            </a:pPr>
            <a:r>
              <a:rPr lang="en-US" sz="2800" b="1" dirty="0">
                <a:solidFill>
                  <a:schemeClr val="bg1">
                    <a:lumMod val="95000"/>
                  </a:schemeClr>
                </a:solidFill>
                <a:latin typeface="Squada One" panose="020B0604020202020204" charset="0"/>
              </a:rPr>
              <a:t>13.1 Assessment of and decision on information security events</a:t>
            </a:r>
          </a:p>
          <a:p>
            <a:pPr marL="400050" indent="-285750">
              <a:buClr>
                <a:schemeClr val="bg1"/>
              </a:buClr>
              <a:buFontTx/>
              <a:buChar char="-"/>
            </a:pP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Tính liên tục của bảo mật thông tin nên được đưa vào hệ thống quản lý tính liên tục trong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việc</a:t>
            </a: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kinh doanh của tổ chức.</a:t>
            </a:r>
            <a:endPar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14300" indent="0">
              <a:buNone/>
            </a:pPr>
            <a:r>
              <a:rPr lang="en-US" sz="2000" b="1" dirty="0">
                <a:solidFill>
                  <a:schemeClr val="bg1">
                    <a:lumMod val="95000"/>
                  </a:schemeClr>
                </a:solidFill>
                <a:latin typeface="Squada One" panose="020B0604020202020204" charset="0"/>
              </a:rPr>
              <a:t>13.1.1 Planning information security continuity</a:t>
            </a:r>
          </a:p>
          <a:p>
            <a:pPr marL="400050" indent="-285750">
              <a:buClr>
                <a:schemeClr val="bg1"/>
              </a:buClr>
              <a:buFontTx/>
              <a:buChar char="-"/>
            </a:pP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Tổ chức cần xác định các yêu cầu của mình đối với an toàn thông tin và tính liên tục của quản lý an toàn thông tin trong các tình huống bất lợi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400050" indent="-285750">
              <a:buClr>
                <a:schemeClr val="bg1"/>
              </a:buClr>
              <a:buFontTx/>
              <a:buChar char="-"/>
            </a:pP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ví dụ: trong một cuộc khủng hoảng hoặc thảm họa</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14300" indent="0">
              <a:buNone/>
            </a:pPr>
            <a:r>
              <a:rPr lang="en-US" sz="2000" b="1" dirty="0">
                <a:solidFill>
                  <a:schemeClr val="bg1">
                    <a:lumMod val="95000"/>
                  </a:schemeClr>
                </a:solidFill>
                <a:latin typeface="Squada One" panose="020B0604020202020204" charset="0"/>
              </a:rPr>
              <a:t>13.1.2  Implementing information security continuity</a:t>
            </a:r>
          </a:p>
          <a:p>
            <a:pPr marL="400050" indent="-285750">
              <a:buClr>
                <a:schemeClr val="bg1"/>
              </a:buClr>
              <a:buFontTx/>
              <a:buChar char="-"/>
            </a:pP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Tổ chức cần thiết lập, lập thành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tài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liệu</a:t>
            </a: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thực hiện và duy trì các quy trình, thủ tục và kiểm soát để đảm bảo mức độ liên tục cần thiết cho an toàn thông tin trong tình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huống bất lợi.</a:t>
            </a:r>
            <a:endPar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2418090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a:xfrm flipH="1">
            <a:off x="665752" y="109725"/>
            <a:ext cx="8184600" cy="670500"/>
          </a:xfrm>
        </p:spPr>
        <p:txBody>
          <a:bodyPr/>
          <a:lstStyle/>
          <a:p>
            <a:pPr algn="ctr"/>
            <a:r>
              <a:rPr lang="en-US"/>
              <a:t>Information security incident management</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a:xfrm>
            <a:off x="1129985" y="1280879"/>
            <a:ext cx="7256133" cy="2581741"/>
          </a:xfrm>
        </p:spPr>
        <p:txBody>
          <a:bodyPr/>
          <a:lstStyle/>
          <a:p>
            <a:pPr marL="114300" indent="0">
              <a:buNone/>
            </a:pPr>
            <a:r>
              <a:rPr lang="en-US" sz="2000" b="1" dirty="0">
                <a:solidFill>
                  <a:schemeClr val="bg1">
                    <a:lumMod val="95000"/>
                  </a:schemeClr>
                </a:solidFill>
                <a:latin typeface="Squada One" panose="020B0604020202020204" charset="0"/>
              </a:rPr>
              <a:t>13.1.3 Verify, review and evaluate information security continuity</a:t>
            </a:r>
          </a:p>
          <a:p>
            <a:pPr marL="400050" indent="-285750">
              <a:buClr>
                <a:schemeClr val="bg1"/>
              </a:buClr>
              <a:buFontTx/>
              <a:buChar char="-"/>
            </a:pP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Tổ chức cần xác minh các biện pháp kiểm soát liên tục bảo mật thông tin được thiết lập và triển khai theo định kỳ để đảm bảo rằng chúng có giá trị và hiệu quả trong các tình huống bất lợi</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1600" b="1"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14300" indent="0">
              <a:buNone/>
            </a:pPr>
            <a:r>
              <a:rPr lang="en-US" sz="2800" b="1" dirty="0">
                <a:solidFill>
                  <a:schemeClr val="bg1">
                    <a:lumMod val="95000"/>
                  </a:schemeClr>
                </a:solidFill>
                <a:latin typeface="Squada One" panose="020B0604020202020204" charset="0"/>
              </a:rPr>
              <a:t>13.2 Redundancies</a:t>
            </a:r>
          </a:p>
          <a:p>
            <a:pPr marL="400050" indent="-285750">
              <a:buClr>
                <a:schemeClr val="bg1"/>
              </a:buClr>
              <a:buFontTx/>
              <a:buChar char="-"/>
            </a:pP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Để</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đảm</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bảo</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tính</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sẵn</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sàng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của</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cơ</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sở</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xử</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lý</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dirty="0" err="1">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thông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tin</a:t>
            </a: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14300" indent="0">
              <a:buNone/>
            </a:pPr>
            <a:r>
              <a:rPr lang="en-US" sz="2000" b="1" dirty="0">
                <a:solidFill>
                  <a:schemeClr val="bg1">
                    <a:lumMod val="95000"/>
                  </a:schemeClr>
                </a:solidFill>
                <a:latin typeface="Squada One" panose="020B0604020202020204" charset="0"/>
              </a:rPr>
              <a:t>13.2.1 Availability of information processing facilities</a:t>
            </a:r>
          </a:p>
          <a:p>
            <a:pPr marL="400050" indent="-285750">
              <a:buClr>
                <a:schemeClr val="bg1"/>
              </a:buClr>
              <a:buFontTx/>
              <a:buChar char="-"/>
            </a:pPr>
            <a:r>
              <a:rPr lang="vi-VN"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Các phương tiện xử lý thông tin cần được triển khai với độ dự phòng đủ để đáp ứng các yêu cầu về tính sẵn sàng</a:t>
            </a:r>
            <a:r>
              <a:rPr lang="en-US" sz="1600" dirty="0">
                <a:solidFill>
                  <a:schemeClr val="bg1">
                    <a:lumMod val="95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9437830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2"/>
        <p:cNvGrpSpPr/>
        <p:nvPr/>
      </p:nvGrpSpPr>
      <p:grpSpPr>
        <a:xfrm>
          <a:off x="0" y="0"/>
          <a:ext cx="0" cy="0"/>
          <a:chOff x="0" y="0"/>
          <a:chExt cx="0" cy="0"/>
        </a:xfrm>
      </p:grpSpPr>
      <p:sp>
        <p:nvSpPr>
          <p:cNvPr id="843" name="Google Shape;843;p104"/>
          <p:cNvSpPr txBox="1">
            <a:spLocks noGrp="1"/>
          </p:cNvSpPr>
          <p:nvPr>
            <p:ph type="ctrTitle"/>
          </p:nvPr>
        </p:nvSpPr>
        <p:spPr>
          <a:xfrm flipH="1">
            <a:off x="5524394" y="684221"/>
            <a:ext cx="2857500" cy="23383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1100"/>
              <a:buFont typeface="Arial"/>
              <a:buNone/>
            </a:pPr>
            <a:r>
              <a:rPr lang="en" dirty="0"/>
              <a:t>Thanks everybody for listening!</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3"/>
                                        </p:tgtEl>
                                        <p:attrNameLst>
                                          <p:attrName>style.visibility</p:attrName>
                                        </p:attrNameLst>
                                      </p:cBhvr>
                                      <p:to>
                                        <p:strVal val="visible"/>
                                      </p:to>
                                    </p:set>
                                    <p:animEffect transition="in" filter="fade">
                                      <p:cBhvr>
                                        <p:cTn id="7" dur="1000"/>
                                        <p:tgtEl>
                                          <p:spTgt spid="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1827EB1D-3DD3-65AE-FD76-495D82D90C5C}"/>
              </a:ext>
            </a:extLst>
          </p:cNvPr>
          <p:cNvGraphicFramePr>
            <a:graphicFrameLocks noGrp="1"/>
          </p:cNvGraphicFramePr>
          <p:nvPr>
            <p:extLst>
              <p:ext uri="{D42A27DB-BD31-4B8C-83A1-F6EECF244321}">
                <p14:modId xmlns:p14="http://schemas.microsoft.com/office/powerpoint/2010/main" val="316238256"/>
              </p:ext>
            </p:extLst>
          </p:nvPr>
        </p:nvGraphicFramePr>
        <p:xfrm>
          <a:off x="1524000" y="1301379"/>
          <a:ext cx="6096000" cy="2656840"/>
        </p:xfrm>
        <a:graphic>
          <a:graphicData uri="http://schemas.openxmlformats.org/drawingml/2006/table">
            <a:tbl>
              <a:tblPr firstRow="1" bandRow="1">
                <a:tableStyleId>{69C7853C-536D-4A76-A0AE-DD22124D55A5}</a:tableStyleId>
              </a:tblPr>
              <a:tblGrid>
                <a:gridCol w="3048000">
                  <a:extLst>
                    <a:ext uri="{9D8B030D-6E8A-4147-A177-3AD203B41FA5}">
                      <a16:colId xmlns:a16="http://schemas.microsoft.com/office/drawing/2014/main" val="1652340479"/>
                    </a:ext>
                  </a:extLst>
                </a:gridCol>
                <a:gridCol w="3048000">
                  <a:extLst>
                    <a:ext uri="{9D8B030D-6E8A-4147-A177-3AD203B41FA5}">
                      <a16:colId xmlns:a16="http://schemas.microsoft.com/office/drawing/2014/main" val="3539331917"/>
                    </a:ext>
                  </a:extLst>
                </a:gridCol>
              </a:tblGrid>
              <a:tr h="370840">
                <a:tc>
                  <a:txBody>
                    <a:bodyPr/>
                    <a:lstStyle/>
                    <a:p>
                      <a:r>
                        <a:rPr lang="en-US" sz="1800"/>
                        <a:t>Cloud service customer</a:t>
                      </a:r>
                    </a:p>
                  </a:txBody>
                  <a:tcPr/>
                </a:tc>
                <a:tc>
                  <a:txBody>
                    <a:bodyPr/>
                    <a:lstStyle/>
                    <a:p>
                      <a:r>
                        <a:rPr lang="en-US" sz="1800"/>
                        <a:t>Cloud service provider</a:t>
                      </a:r>
                    </a:p>
                  </a:txBody>
                  <a:tcPr/>
                </a:tc>
                <a:extLst>
                  <a:ext uri="{0D108BD9-81ED-4DB2-BD59-A6C34878D82A}">
                    <a16:rowId xmlns:a16="http://schemas.microsoft.com/office/drawing/2014/main" val="2758889233"/>
                  </a:ext>
                </a:extLst>
              </a:tr>
              <a:tr h="370840">
                <a:tc>
                  <a:txBody>
                    <a:bodyPr/>
                    <a:lstStyle/>
                    <a:p>
                      <a:r>
                        <a:rPr lang="vi-VN" sz="1600"/>
                        <a:t>Khách hàng dịch vụ đám mây phải đồng ý với nhà cung cấp dịch vụ đám mây về việc phân bổ thích hợp các vai trò và trách nhiệm bảo mật thông tin, đồng thời xác nhận rằng họ có thể hoàn thành các vai trò và trách nhiệm được phân bổ của mình.</a:t>
                      </a:r>
                      <a:endParaRPr lang="en-US" sz="1600"/>
                    </a:p>
                  </a:txBody>
                  <a:tcPr/>
                </a:tc>
                <a:tc>
                  <a:txBody>
                    <a:bodyPr/>
                    <a:lstStyle/>
                    <a:p>
                      <a:r>
                        <a:rPr lang="vi-VN" sz="1600"/>
                        <a:t>Nhà cung cấp dịch vụ đám mây phải đồng ý và ghi lại việc phân bổ thích hợp các vai trò và trách nhiệm bảo mật thông tin với khách hàng dịch vụ đám mây, nhà cung cấp dịch vụ đám mây và nhà cung cấp của mình.</a:t>
                      </a:r>
                    </a:p>
                  </a:txBody>
                  <a:tcPr/>
                </a:tc>
                <a:extLst>
                  <a:ext uri="{0D108BD9-81ED-4DB2-BD59-A6C34878D82A}">
                    <a16:rowId xmlns:a16="http://schemas.microsoft.com/office/drawing/2014/main" val="1769535313"/>
                  </a:ext>
                </a:extLst>
              </a:tr>
            </a:tbl>
          </a:graphicData>
        </a:graphic>
      </p:graphicFrame>
    </p:spTree>
    <p:extLst>
      <p:ext uri="{BB962C8B-B14F-4D97-AF65-F5344CB8AC3E}">
        <p14:creationId xmlns:p14="http://schemas.microsoft.com/office/powerpoint/2010/main" val="4122384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7" name="Google Shape;837;p103"/>
          <p:cNvSpPr txBox="1">
            <a:spLocks noGrp="1"/>
          </p:cNvSpPr>
          <p:nvPr>
            <p:ph type="ctrTitle"/>
          </p:nvPr>
        </p:nvSpPr>
        <p:spPr>
          <a:xfrm>
            <a:off x="1851102" y="2348625"/>
            <a:ext cx="5441796" cy="664200"/>
          </a:xfrm>
          <a:prstGeom prst="rect">
            <a:avLst/>
          </a:prstGeom>
        </p:spPr>
        <p:txBody>
          <a:bodyPr spcFirstLastPara="1" wrap="square" lIns="91425" tIns="91425" rIns="91425" bIns="91425" anchor="t" anchorCtr="0">
            <a:noAutofit/>
          </a:bodyPr>
          <a:lstStyle/>
          <a:p>
            <a:pPr lvl="0">
              <a:buClr>
                <a:schemeClr val="dk1"/>
              </a:buClr>
              <a:buSzPts val="1100"/>
            </a:pPr>
            <a:r>
              <a:rPr lang="en-US"/>
              <a:t>Human </a:t>
            </a:r>
            <a:r>
              <a:rPr lang="en-US" err="1"/>
              <a:t>recource</a:t>
            </a:r>
            <a:r>
              <a:rPr lang="en-US"/>
              <a:t> security</a:t>
            </a:r>
            <a:endParaRPr/>
          </a:p>
        </p:txBody>
      </p:sp>
      <p:sp>
        <p:nvSpPr>
          <p:cNvPr id="838" name="Google Shape;838;p103"/>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03</a:t>
            </a:r>
            <a:endParaRPr/>
          </a:p>
        </p:txBody>
      </p:sp>
    </p:spTree>
    <p:extLst>
      <p:ext uri="{BB962C8B-B14F-4D97-AF65-F5344CB8AC3E}">
        <p14:creationId xmlns:p14="http://schemas.microsoft.com/office/powerpoint/2010/main" val="290241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animEffect transition="in" filter="fade">
                                      <p:cBhvr>
                                        <p:cTn id="7" dur="1000"/>
                                        <p:tgtEl>
                                          <p:spTgt spid="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7"/>
                                        </p:tgtEl>
                                        <p:attrNameLst>
                                          <p:attrName>style.visibility</p:attrName>
                                        </p:attrNameLst>
                                      </p:cBhvr>
                                      <p:to>
                                        <p:strVal val="visible"/>
                                      </p:to>
                                    </p:set>
                                    <p:animEffect transition="in" filter="fade">
                                      <p:cBhvr>
                                        <p:cTn id="12" dur="10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2FA-3156-9818-5DDB-D56A20FA2A6C}"/>
              </a:ext>
            </a:extLst>
          </p:cNvPr>
          <p:cNvSpPr>
            <a:spLocks noGrp="1"/>
          </p:cNvSpPr>
          <p:nvPr>
            <p:ph type="ctrTitle"/>
          </p:nvPr>
        </p:nvSpPr>
        <p:spPr/>
        <p:txBody>
          <a:bodyPr/>
          <a:lstStyle/>
          <a:p>
            <a:r>
              <a:rPr lang="en-US"/>
              <a:t>Human </a:t>
            </a:r>
            <a:r>
              <a:rPr lang="en-US" err="1"/>
              <a:t>recource</a:t>
            </a:r>
            <a:r>
              <a:rPr lang="en-US"/>
              <a:t> security</a:t>
            </a:r>
          </a:p>
        </p:txBody>
      </p:sp>
      <p:sp>
        <p:nvSpPr>
          <p:cNvPr id="3" name="Subtitle 2">
            <a:extLst>
              <a:ext uri="{FF2B5EF4-FFF2-40B4-BE49-F238E27FC236}">
                <a16:creationId xmlns:a16="http://schemas.microsoft.com/office/drawing/2014/main" id="{5104DDF2-C6C5-665F-498B-2AB4928B403C}"/>
              </a:ext>
            </a:extLst>
          </p:cNvPr>
          <p:cNvSpPr>
            <a:spLocks noGrp="1"/>
          </p:cNvSpPr>
          <p:nvPr>
            <p:ph type="subTitle" idx="1"/>
          </p:nvPr>
        </p:nvSpPr>
        <p:spPr/>
        <p:txBody>
          <a:bodyPr/>
          <a:lstStyle/>
          <a:p>
            <a:pPr marL="285750" indent="-171450">
              <a:buFontTx/>
              <a:buChar char="-"/>
            </a:pPr>
            <a:r>
              <a:rPr lang="vi-VN" sz="2800"/>
              <a:t>Để đảm bảo rằng nhân viên và nhà thầu hiểu trách nhiệm của họ và phù hợp với vai trò mà họ được cân nhắc.</a:t>
            </a:r>
          </a:p>
        </p:txBody>
      </p:sp>
    </p:spTree>
    <p:extLst>
      <p:ext uri="{BB962C8B-B14F-4D97-AF65-F5344CB8AC3E}">
        <p14:creationId xmlns:p14="http://schemas.microsoft.com/office/powerpoint/2010/main" val="1415566619"/>
      </p:ext>
    </p:extLst>
  </p:cSld>
  <p:clrMapOvr>
    <a:masterClrMapping/>
  </p:clrMapOvr>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5585</Words>
  <Application>Microsoft Office PowerPoint</Application>
  <PresentationFormat>On-screen Show (16:9)</PresentationFormat>
  <Paragraphs>466</Paragraphs>
  <Slides>64</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Squada One</vt:lpstr>
      <vt:lpstr>Fira Sans Extra Condensed Medium</vt:lpstr>
      <vt:lpstr>Roboto Condensed Light</vt:lpstr>
      <vt:lpstr>Arial</vt:lpstr>
      <vt:lpstr>Livvic</vt:lpstr>
      <vt:lpstr>Courier New</vt:lpstr>
      <vt:lpstr>Tech Startup XL by Slidesgo</vt:lpstr>
      <vt:lpstr>ISO-IEC 27017-2015</vt:lpstr>
      <vt:lpstr>Infomation security policies</vt:lpstr>
      <vt:lpstr>Infomation security policies</vt:lpstr>
      <vt:lpstr>PowerPoint Presentation</vt:lpstr>
      <vt:lpstr>Organization of information security</vt:lpstr>
      <vt:lpstr>Organization of information security</vt:lpstr>
      <vt:lpstr>PowerPoint Presentation</vt:lpstr>
      <vt:lpstr>Human recource security</vt:lpstr>
      <vt:lpstr>Human recource security</vt:lpstr>
      <vt:lpstr>PowerPoint Presentation</vt:lpstr>
      <vt:lpstr>Asset management</vt:lpstr>
      <vt:lpstr>Asset management</vt:lpstr>
      <vt:lpstr>Asset management</vt:lpstr>
      <vt:lpstr>Asset management</vt:lpstr>
      <vt:lpstr>Asset management</vt:lpstr>
      <vt:lpstr>Access control</vt:lpstr>
      <vt:lpstr>Access control</vt:lpstr>
      <vt:lpstr>Access control</vt:lpstr>
      <vt:lpstr>Access control</vt:lpstr>
      <vt:lpstr>Access control</vt:lpstr>
      <vt:lpstr>Access control</vt:lpstr>
      <vt:lpstr>Access control</vt:lpstr>
      <vt:lpstr>Access control</vt:lpstr>
      <vt:lpstr>Access control</vt:lpstr>
      <vt:lpstr>CRYPTOGRAPHY</vt:lpstr>
      <vt:lpstr>CRYPTOGRAPHY CONTROL </vt:lpstr>
      <vt:lpstr>CRYPTOGRAPHY CONTROL </vt:lpstr>
      <vt:lpstr>CRYPTOGRAPHY CONTROL </vt:lpstr>
      <vt:lpstr>CRYPTOGRAPHY CONTROL </vt:lpstr>
      <vt:lpstr>CRYPTOGRAPHY CONTROL </vt:lpstr>
      <vt:lpstr>CRYPTOGRAPHY CONTROL </vt:lpstr>
      <vt:lpstr>Physical and environmental security</vt:lpstr>
      <vt:lpstr>Physical and environmental security</vt:lpstr>
      <vt:lpstr>Physical and environmental security</vt:lpstr>
      <vt:lpstr>Physical and environmental security</vt:lpstr>
      <vt:lpstr>Operations Security</vt:lpstr>
      <vt:lpstr>Operational procedures and responsibilitie</vt:lpstr>
      <vt:lpstr>Protection from malware</vt:lpstr>
      <vt:lpstr>Backup</vt:lpstr>
      <vt:lpstr>Logging and monitoring</vt:lpstr>
      <vt:lpstr>Control of operational software</vt:lpstr>
      <vt:lpstr>Technical vulnerabiity management</vt:lpstr>
      <vt:lpstr>Information systems audit considerations</vt:lpstr>
      <vt:lpstr>Communications Security</vt:lpstr>
      <vt:lpstr>Network security management</vt:lpstr>
      <vt:lpstr>Information transfer</vt:lpstr>
      <vt:lpstr>System Acquisition, Development and Maintenance</vt:lpstr>
      <vt:lpstr>Security requirements of information systems</vt:lpstr>
      <vt:lpstr>Security in development and support processes</vt:lpstr>
      <vt:lpstr>Security in development and support processes</vt:lpstr>
      <vt:lpstr>Security in development and support processes</vt:lpstr>
      <vt:lpstr>Test Data</vt:lpstr>
      <vt:lpstr>Supplier relationships</vt:lpstr>
      <vt:lpstr>Supplier relationships</vt:lpstr>
      <vt:lpstr>Supplier relationships</vt:lpstr>
      <vt:lpstr>Supplier relationships</vt:lpstr>
      <vt:lpstr>Information security incident management</vt:lpstr>
      <vt:lpstr>Information security incident management</vt:lpstr>
      <vt:lpstr>Information security incident management</vt:lpstr>
      <vt:lpstr>Information security incident management</vt:lpstr>
      <vt:lpstr>Information security aspects of business continuity management</vt:lpstr>
      <vt:lpstr>Information security incident management</vt:lpstr>
      <vt:lpstr>Information security incident management</vt:lpstr>
      <vt:lpstr>Thanks everybody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STARTUP</dc:title>
  <dc:creator>Cookie</dc:creator>
  <cp:lastModifiedBy>Trần Nguyễn Minh Triết</cp:lastModifiedBy>
  <cp:revision>2</cp:revision>
  <dcterms:modified xsi:type="dcterms:W3CDTF">2022-12-30T15:36:07Z</dcterms:modified>
</cp:coreProperties>
</file>