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83" r:id="rId3"/>
    <p:sldId id="259" r:id="rId4"/>
    <p:sldId id="284" r:id="rId5"/>
    <p:sldId id="257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975" autoAdjust="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6E35-31C5-46EC-80B6-50E464B28E0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F1C1A-2326-4670-85AC-9721B91F7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F1C1A-2326-4670-85AC-9721B91F7A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F1C1A-2326-4670-85AC-9721B91F7A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F899-FCCA-C1C7-A38D-EF4A0CDBB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8304-20EC-98CB-A408-7D6004410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5E5F-EE4D-652C-7B67-66CADE36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312F-20FA-8396-02F3-FB905839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6B03-C0BA-BBEC-65E6-0C58C0E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434C-68A2-9F54-F8B8-84ECCA3F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1D27E-C4B6-0370-1FA4-084C497E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229B-26B1-F476-C7D6-B9CD728D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A776-7B7B-798E-3CE7-C3277077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2F6D-D6E7-BD38-0A81-CFE7CA23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21294-356C-A68A-76A5-6231459A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14C7-42C8-6DEA-99CD-FF2D8E02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90332-48A1-5CF7-B804-E8A93C4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16D8-82B7-E6F3-094E-F8A3154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7E7D-D5DA-0567-FCB8-34EF478A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D400-E128-7773-7430-8AAD606B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044B-4FB3-789C-87FD-743A3A60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2196-2FD7-170E-7FD4-B5BFDC6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B09C-0867-2D59-C6DA-804DD49B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7E57-7AC5-07F8-E586-B7F725B7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4996-A852-BD1B-C31C-A50AEB6E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DE7F9-959D-A4B8-6048-C2424FB5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1A67-C87F-F039-42B0-439D510F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9EFC-B6BD-4471-4295-D420492E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AA83-165C-6007-5A50-905A1007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F873-7BBD-53C6-83D2-ED669E38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46EF-BB74-3984-F39A-EF75CCBB6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6A1BC-0733-D926-0198-C7AD88C1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31115-B8DB-0DCF-D69F-3D81C30B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F140-D276-F94C-9C02-3B23D1F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3F28-AEA2-B4A1-B392-9A2BA08A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52C-3890-5483-B065-1DA13266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72328-077E-3885-447B-E0D9E242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20C2A-9DAF-62D1-D9A1-382BE8611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55CAE-A729-D940-647E-25D21E175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0F529-389F-40BC-9750-E68039FB3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62540-41EF-5F1B-5752-EE7C7016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0961C-B20F-E590-14CE-86C68805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7708B-B295-D236-3B7C-9C0D7F62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D904-B5B1-A9D1-B1A9-D2DDC2EE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30CD-E959-A592-6BAB-592ECF75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DE7E9-FCC3-54F1-9A25-D7ADFA85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BEA8F-896C-3E17-E33B-29F02A64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BAC62-F5D2-102D-E8B9-65B1E889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16176-B05C-BEC5-00EF-908B7B25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462D5-2907-79C9-E139-52F2DEDE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4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14C5-ECF0-9A01-AC49-34191BE2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921B-C301-3FA5-761E-699AA016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AA48F-FD07-ADA8-FE3D-163B5D5E2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D5933-029D-6E9D-8785-1EC9AE71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43916-DB7C-3FC4-F480-9A25522E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28144-BB8F-FF55-522F-9DFA1711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9B8C-D470-8C9A-BC0C-6079C73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4F69C-C074-AB28-E75F-620CFCABF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4321-FDB8-54DB-35D0-5340A9E2F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2E0CF-CA66-67BC-733A-DF800B40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42E51-F146-736A-3189-DF0CF4C0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4115-175C-31CB-4181-C3050ED6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DAE40-B5B7-210D-BB12-E2FF3AE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9FC4-7B63-4CED-5BD2-F3C11DEA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5F64-2245-7196-C208-E6B758294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3202-DC3D-4C64-841E-26930F0B048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031B-D302-DE58-198B-2430D1ED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8DA9-712F-5B35-832A-19C6A9BF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BCAB-6446-4A2F-86FB-0CD4476D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5B9-039B-4953-B623-9F35C233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61" y="1677971"/>
            <a:ext cx="10250078" cy="287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Project Cryptography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Protect the privacy for the smart </a:t>
            </a:r>
            <a:r>
              <a:rPr lang="en-US" sz="4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device </a:t>
            </a:r>
            <a:r>
              <a:rPr lang="en-US" sz="4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using face authentication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B416E-96B1-43E9-9C27-961B7A5AF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254" y="5194170"/>
            <a:ext cx="9144000" cy="136934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Lecturer: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Võ Anh Kiệt – 20520605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20520704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83F859-935D-4D19-B065-D5603EB257D1}"/>
              </a:ext>
            </a:extLst>
          </p:cNvPr>
          <p:cNvSpPr txBox="1">
            <a:spLocks/>
          </p:cNvSpPr>
          <p:nvPr/>
        </p:nvSpPr>
        <p:spPr>
          <a:xfrm>
            <a:off x="1695254" y="294482"/>
            <a:ext cx="9144000" cy="902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University of Information Technology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Faculty of Computer Network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805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2.2. OpenCV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library of programming functions primarily for real-time computer vision. 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Free and cross-platform library under the open-source BSD license. 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 TensorFlow, Torch/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Caffe deep learning frameworks. 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Launch with a pre-trained engine that can be used for face detection.</a:t>
            </a:r>
          </a:p>
        </p:txBody>
      </p:sp>
    </p:spTree>
    <p:extLst>
      <p:ext uri="{BB962C8B-B14F-4D97-AF65-F5344CB8AC3E}">
        <p14:creationId xmlns:p14="http://schemas.microsoft.com/office/powerpoint/2010/main" val="21503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2.3.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HaarCascade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HaarCascade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an efficient object detection method proposed by Paul Viola and Michael Jones in their paper, "Object Detection rapidly using simple feature enhancement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cascaders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 in 2001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a machine learning-based approach in which a cascade function is formed from a large number of positive and negative images. 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then used to detect objects in other images. </a:t>
            </a:r>
          </a:p>
        </p:txBody>
      </p:sp>
    </p:spTree>
    <p:extLst>
      <p:ext uri="{BB962C8B-B14F-4D97-AF65-F5344CB8AC3E}">
        <p14:creationId xmlns:p14="http://schemas.microsoft.com/office/powerpoint/2010/main" val="184164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9956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2.4. Single Shot Detector base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OpenCV's deep learning face detector is based on the Single Shot Detector (SSD) framework with the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base framework.</a:t>
            </a:r>
          </a:p>
          <a:p>
            <a:pPr marL="0" indent="0" algn="just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the so-called Residual Neural Network by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Kaiming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He et al., introduced a new architecture with "jump connections" and provided heavy batch normalization at ILSVRC 2015. </a:t>
            </a:r>
          </a:p>
          <a:p>
            <a:pPr marL="0" indent="0" algn="just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Thanks to this technique, they were able to generate a NN with 152 layers while having less complexity than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VGGNet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3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5B9-039B-4953-B623-9F35C233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5490"/>
            <a:ext cx="9144000" cy="92701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Part 3: Design and Code</a:t>
            </a:r>
          </a:p>
        </p:txBody>
      </p:sp>
    </p:spTree>
    <p:extLst>
      <p:ext uri="{BB962C8B-B14F-4D97-AF65-F5344CB8AC3E}">
        <p14:creationId xmlns:p14="http://schemas.microsoft.com/office/powerpoint/2010/main" val="363282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3.1. Design register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2A7D692-55A2-FD28-00F5-3ACCF51DC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59" y="437240"/>
            <a:ext cx="3475456" cy="598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9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3.2. Design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Recognize and Verify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42F2C8F-E9E4-28A1-540E-D8E836829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55976"/>
            <a:ext cx="2960330" cy="63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5B9-039B-4953-B623-9F35C233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5490"/>
            <a:ext cx="9144000" cy="92701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Part 4: Implement and Test</a:t>
            </a:r>
          </a:p>
        </p:txBody>
      </p:sp>
    </p:spTree>
    <p:extLst>
      <p:ext uri="{BB962C8B-B14F-4D97-AF65-F5344CB8AC3E}">
        <p14:creationId xmlns:p14="http://schemas.microsoft.com/office/powerpoint/2010/main" val="5103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9751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4.1.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HaarCascade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472" y="1724834"/>
            <a:ext cx="5054330" cy="399483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Before register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5D756C2-EF2F-F3ED-46F2-3AB8EFFE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054332" cy="40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1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9751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4.1.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HaarCascade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472" y="1724834"/>
            <a:ext cx="5054330" cy="399483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Register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4D817BC-F450-A394-006C-AEBAE7F7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90688"/>
            <a:ext cx="4953002" cy="40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5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9751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4.1.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HaarCascade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472" y="1724834"/>
            <a:ext cx="5054330" cy="399483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Verify</a:t>
            </a:r>
          </a:p>
        </p:txBody>
      </p:sp>
      <p:pic>
        <p:nvPicPr>
          <p:cNvPr id="5" name="Picture 4" descr="A picture containing person, indoor, hair&#10;&#10;Description automatically generated">
            <a:extLst>
              <a:ext uri="{FF2B5EF4-FFF2-40B4-BE49-F238E27FC236}">
                <a16:creationId xmlns:a16="http://schemas.microsoft.com/office/drawing/2014/main" id="{7BB2A129-67F3-E4C9-DDAD-437EAC594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724834"/>
            <a:ext cx="5022072" cy="39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5B9-039B-4953-B623-9F35C233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105" y="2216020"/>
            <a:ext cx="10251233" cy="43107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b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b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Design and Code</a:t>
            </a:r>
            <a:b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Implement and Test</a:t>
            </a:r>
            <a:b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Conclusion and Future work </a:t>
            </a:r>
          </a:p>
        </p:txBody>
      </p:sp>
    </p:spTree>
    <p:extLst>
      <p:ext uri="{BB962C8B-B14F-4D97-AF65-F5344CB8AC3E}">
        <p14:creationId xmlns:p14="http://schemas.microsoft.com/office/powerpoint/2010/main" val="1459449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9751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4.2. Caffe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472" y="1724834"/>
            <a:ext cx="5054330" cy="399483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Before register</a:t>
            </a:r>
          </a:p>
        </p:txBody>
      </p:sp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C1004BBD-5A88-8F39-B65F-10F3FAD4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05280"/>
            <a:ext cx="5148710" cy="41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9751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4.2. Caffe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472" y="1724834"/>
            <a:ext cx="5054330" cy="399483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Register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BBB7E7-1F53-E5A1-DD5A-5244EDF7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90687"/>
            <a:ext cx="5324198" cy="40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9751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4.2. Caffe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472" y="1724834"/>
            <a:ext cx="5054330" cy="399483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Verify</a:t>
            </a:r>
          </a:p>
        </p:txBody>
      </p:sp>
      <p:pic>
        <p:nvPicPr>
          <p:cNvPr id="6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0D6F57FB-CFD5-3C09-7E87-58F66D70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90688"/>
            <a:ext cx="5031864" cy="40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Segoe UI" panose="020B0502040204020203" pitchFamily="34" charset="0"/>
                <a:cs typeface="Segoe UI" panose="020B0502040204020203" pitchFamily="34" charset="0"/>
              </a:rPr>
              <a:t>4.3. 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B3E4A7-3697-5249-B9EE-5E9D095EC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323464"/>
              </p:ext>
            </p:extLst>
          </p:nvPr>
        </p:nvGraphicFramePr>
        <p:xfrm>
          <a:off x="838200" y="2477562"/>
          <a:ext cx="10515603" cy="3047464"/>
        </p:xfrm>
        <a:graphic>
          <a:graphicData uri="http://schemas.openxmlformats.org/drawingml/2006/table">
            <a:tbl>
              <a:tblPr firstRow="1" firstCol="1" bandRow="1"/>
              <a:tblGrid>
                <a:gridCol w="2759292">
                  <a:extLst>
                    <a:ext uri="{9D8B030D-6E8A-4147-A177-3AD203B41FA5}">
                      <a16:colId xmlns:a16="http://schemas.microsoft.com/office/drawing/2014/main" val="365261085"/>
                    </a:ext>
                  </a:extLst>
                </a:gridCol>
                <a:gridCol w="2585437">
                  <a:extLst>
                    <a:ext uri="{9D8B030D-6E8A-4147-A177-3AD203B41FA5}">
                      <a16:colId xmlns:a16="http://schemas.microsoft.com/office/drawing/2014/main" val="3291232581"/>
                    </a:ext>
                  </a:extLst>
                </a:gridCol>
                <a:gridCol w="2585437">
                  <a:extLst>
                    <a:ext uri="{9D8B030D-6E8A-4147-A177-3AD203B41FA5}">
                      <a16:colId xmlns:a16="http://schemas.microsoft.com/office/drawing/2014/main" val="3470749506"/>
                    </a:ext>
                  </a:extLst>
                </a:gridCol>
                <a:gridCol w="2585437">
                  <a:extLst>
                    <a:ext uri="{9D8B030D-6E8A-4147-A177-3AD203B41FA5}">
                      <a16:colId xmlns:a16="http://schemas.microsoft.com/office/drawing/2014/main" val="3487924454"/>
                    </a:ext>
                  </a:extLst>
                </a:gridCol>
              </a:tblGrid>
              <a:tr h="4353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HaarCascade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Caffe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Paper1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035549"/>
                  </a:ext>
                </a:extLst>
              </a:tr>
              <a:tr h="4353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Recognize in normal light 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83181"/>
                  </a:ext>
                </a:extLst>
              </a:tr>
              <a:tr h="4353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Recognize a part of face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mentioned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24529"/>
                  </a:ext>
                </a:extLst>
              </a:tr>
              <a:tr h="4353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 fake face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934654"/>
                  </a:ext>
                </a:extLst>
              </a:tr>
              <a:tr h="4353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Recognize in low light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Pass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mentioned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09061"/>
                  </a:ext>
                </a:extLst>
              </a:tr>
              <a:tr h="4353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Respone time counter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2.0052 second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2.2138 second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0.3496 second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13380"/>
                  </a:ext>
                </a:extLst>
              </a:tr>
              <a:tr h="4353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46.8547%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71.8954%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99.95%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74" marR="86974" marT="12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6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85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5B9-039B-4953-B623-9F35C233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2694"/>
            <a:ext cx="9144000" cy="169981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Part 5: Conclusion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Future work </a:t>
            </a:r>
          </a:p>
        </p:txBody>
      </p:sp>
    </p:spTree>
    <p:extLst>
      <p:ext uri="{BB962C8B-B14F-4D97-AF65-F5344CB8AC3E}">
        <p14:creationId xmlns:p14="http://schemas.microsoft.com/office/powerpoint/2010/main" val="646920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8FB73-37AD-CA7C-266F-10F10563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737"/>
            <a:ext cx="10515600" cy="48681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Complete basic feature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Register and verify complete</a:t>
            </a:r>
          </a:p>
          <a:p>
            <a:pPr marL="0" indent="0" algn="just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Future work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 the mobile app and web app allowing user to have more methods in registering and verifying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 the program in the IOT device such as Raspberry Pi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 the training data system using the larger data to improve the register and verify system</a:t>
            </a:r>
          </a:p>
          <a:p>
            <a:pPr marL="0" indent="0" algn="just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Improve the register and verify system algorithm to pop up the accuracy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798659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5B9-039B-4953-B623-9F35C233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2694"/>
            <a:ext cx="9144000" cy="169981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6350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5B9-039B-4953-B623-9F35C233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5490"/>
            <a:ext cx="9144000" cy="92701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Part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32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5B9-039B-4953-B623-9F35C233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943" y="1714089"/>
            <a:ext cx="9514114" cy="34298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Jong-Hyuk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-Yun Jeon, &amp; Mun-Kyu Lee (2020). Practical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PrivacyPreserving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Face Authentication for Smartphones Secure Against Malicious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Clients. IEEE TRANSACTIONS ON INFORMATION FORENSICS AND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SECURITY, VOL. 15, 2020 (2386-2401)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Adrian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Rosebrock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Face detection with OpenCV and deep learning, 2018,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https://www.pyimagesearch.com/2018/02/26/face-detection-with-opencv-anddeep-learning/</a:t>
            </a:r>
          </a:p>
        </p:txBody>
      </p:sp>
    </p:spTree>
    <p:extLst>
      <p:ext uri="{BB962C8B-B14F-4D97-AF65-F5344CB8AC3E}">
        <p14:creationId xmlns:p14="http://schemas.microsoft.com/office/powerpoint/2010/main" val="321292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1.1. Problem Statement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951567-D98A-8A89-9E08-114817B51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711543" cy="4146404"/>
          </a:xfrm>
        </p:spPr>
      </p:pic>
    </p:spTree>
    <p:extLst>
      <p:ext uri="{BB962C8B-B14F-4D97-AF65-F5344CB8AC3E}">
        <p14:creationId xmlns:p14="http://schemas.microsoft.com/office/powerpoint/2010/main" val="407500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1.2. Face recognize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4A30-E466-AA7A-F7FC-6B87DCEB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Offer several advantages over other biometric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Required none explicit action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operate from a distance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Easy to collect data</a:t>
            </a:r>
          </a:p>
        </p:txBody>
      </p:sp>
    </p:spTree>
    <p:extLst>
      <p:ext uri="{BB962C8B-B14F-4D97-AF65-F5344CB8AC3E}">
        <p14:creationId xmlns:p14="http://schemas.microsoft.com/office/powerpoint/2010/main" val="267372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1.3. Scope &amp;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8FB73-37AD-CA7C-266F-10F10563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737"/>
            <a:ext cx="10515600" cy="48681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Scope: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Face recognize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Sneaky people</a:t>
            </a:r>
          </a:p>
          <a:p>
            <a:pPr marL="0" indent="0" algn="just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Objective: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Understand the core concepts and algorithm using face recognition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 a simple face authentication mechanism to verify the identity quickly and protect the privacy of the users.</a:t>
            </a:r>
          </a:p>
          <a:p>
            <a:pPr marL="0" indent="0" algn="just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2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5B9-039B-4953-B623-9F35C233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5490"/>
            <a:ext cx="9144000" cy="92701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Part 2: Background</a:t>
            </a:r>
          </a:p>
        </p:txBody>
      </p:sp>
    </p:spTree>
    <p:extLst>
      <p:ext uri="{BB962C8B-B14F-4D97-AF65-F5344CB8AC3E}">
        <p14:creationId xmlns:p14="http://schemas.microsoft.com/office/powerpoint/2010/main" val="28538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2D-4019-2A29-A822-EEF1C828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2.1. Fundamental of face recognize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F4A06A2-D36B-0F7F-D988-DC89CF80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23" y="1396046"/>
            <a:ext cx="7569768" cy="2788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11321A1-5FFE-247C-A2F6-4D8FC91A367A}"/>
              </a:ext>
            </a:extLst>
          </p:cNvPr>
          <p:cNvSpPr txBox="1">
            <a:spLocks/>
          </p:cNvSpPr>
          <p:nvPr/>
        </p:nvSpPr>
        <p:spPr>
          <a:xfrm>
            <a:off x="838200" y="4348064"/>
            <a:ext cx="10983687" cy="2295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Face detection: detect human face in image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Pre-processing: minimize effect of factor can influence in algorithm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Feature Extraction: compute feature from algorithm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Training: Extracted feature from image and store in database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Evaluation: Compare extracted feature to database</a:t>
            </a:r>
          </a:p>
        </p:txBody>
      </p:sp>
    </p:spTree>
    <p:extLst>
      <p:ext uri="{BB962C8B-B14F-4D97-AF65-F5344CB8AC3E}">
        <p14:creationId xmlns:p14="http://schemas.microsoft.com/office/powerpoint/2010/main" val="88574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646</Words>
  <Application>Microsoft Office PowerPoint</Application>
  <PresentationFormat>Widescreen</PresentationFormat>
  <Paragraphs>106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Times New Roman</vt:lpstr>
      <vt:lpstr>Office Theme</vt:lpstr>
      <vt:lpstr>Project Cryptography  Protect the privacy for the smart device using face authentication</vt:lpstr>
      <vt:lpstr>Introduction  Background  Design and Code  Implement and Test  Conclusion and Future work </vt:lpstr>
      <vt:lpstr>Part 1: Introduction</vt:lpstr>
      <vt:lpstr>Jong-Hyuk Im , Seong-Yun Jeon, &amp; Mun-Kyu Lee (2020). Practical PrivacyPreserving Face Authentication for Smartphones Secure Against Malicious Clients. IEEE TRANSACTIONS ON INFORMATION FORENSICS AND SECURITY, VOL. 15, 2020 (2386-2401)  Adrian Rosebrock, Face detection with OpenCV and deep learning, 2018, https://www.pyimagesearch.com/2018/02/26/face-detection-with-opencv-anddeep-learning/</vt:lpstr>
      <vt:lpstr>1.1. Problem Statement</vt:lpstr>
      <vt:lpstr>1.2. Face recognize overview</vt:lpstr>
      <vt:lpstr>1.3. Scope &amp; Objective</vt:lpstr>
      <vt:lpstr>Part 2: Background</vt:lpstr>
      <vt:lpstr>2.1. Fundamental of face recognize</vt:lpstr>
      <vt:lpstr>2.2. OpenCV</vt:lpstr>
      <vt:lpstr>2.3. HaarCascade</vt:lpstr>
      <vt:lpstr>2.4. Single Shot Detector base ResNet Network</vt:lpstr>
      <vt:lpstr>Part 3: Design and Code</vt:lpstr>
      <vt:lpstr>3.1. Design register</vt:lpstr>
      <vt:lpstr>3.2. Design  Recognize and Verify</vt:lpstr>
      <vt:lpstr>Part 4: Implement and Test</vt:lpstr>
      <vt:lpstr>4.1. HaarCascade</vt:lpstr>
      <vt:lpstr>4.1. HaarCascade</vt:lpstr>
      <vt:lpstr>4.1. HaarCascade</vt:lpstr>
      <vt:lpstr>4.2. Caffe</vt:lpstr>
      <vt:lpstr>4.2. Caffe</vt:lpstr>
      <vt:lpstr>4.2. Caffe</vt:lpstr>
      <vt:lpstr>4.3. Testing</vt:lpstr>
      <vt:lpstr>Part 5: Conclusion  and Future work </vt:lpstr>
      <vt:lpstr>Conclusion and Future work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Cryptography  Protect the privacy for the smart device using face authentication</dc:title>
  <dc:creator>Võ Anh Kiệt</dc:creator>
  <cp:lastModifiedBy>Võ Anh Kiệt</cp:lastModifiedBy>
  <cp:revision>22</cp:revision>
  <dcterms:created xsi:type="dcterms:W3CDTF">2022-06-09T03:53:26Z</dcterms:created>
  <dcterms:modified xsi:type="dcterms:W3CDTF">2022-06-16T10:11:52Z</dcterms:modified>
</cp:coreProperties>
</file>