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p:scale>
          <a:sx n="33" d="100"/>
          <a:sy n="33" d="100"/>
        </p:scale>
        <p:origin x="710" y="-12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5"/>
            </a:lvl1pPr>
            <a:lvl2pPr marL="1513840" indent="0" algn="ctr">
              <a:buNone/>
              <a:defRPr sz="6620"/>
            </a:lvl2pPr>
            <a:lvl3pPr marL="3027680" indent="0" algn="ctr">
              <a:buNone/>
              <a:defRPr sz="5960"/>
            </a:lvl3pPr>
            <a:lvl4pPr marL="4541520" indent="0" algn="ctr">
              <a:buNone/>
              <a:defRPr sz="5295"/>
            </a:lvl4pPr>
            <a:lvl5pPr marL="6054725" indent="0" algn="ctr">
              <a:buNone/>
              <a:defRPr sz="5295"/>
            </a:lvl5pPr>
            <a:lvl6pPr marL="7568565" indent="0" algn="ctr">
              <a:buNone/>
              <a:defRPr sz="5295"/>
            </a:lvl6pPr>
            <a:lvl7pPr marL="9082405" indent="0" algn="ctr">
              <a:buNone/>
              <a:defRPr sz="5295"/>
            </a:lvl7pPr>
            <a:lvl8pPr marL="10596245" indent="0" algn="ctr">
              <a:buNone/>
              <a:defRPr sz="5295"/>
            </a:lvl8pPr>
            <a:lvl9pPr marL="12110085" indent="0" algn="ctr">
              <a:buNone/>
              <a:defRPr sz="52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00C271-136B-4169-A428-51CA423F0345}"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0C271-136B-4169-A428-51CA423F0345}"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0C271-136B-4169-A428-51CA423F0345}"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0C271-136B-4169-A428-51CA423F0345}"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5">
                <a:solidFill>
                  <a:schemeClr val="tx1"/>
                </a:solidFill>
              </a:defRPr>
            </a:lvl1pPr>
            <a:lvl2pPr marL="1513840" indent="0">
              <a:buNone/>
              <a:defRPr sz="6620">
                <a:solidFill>
                  <a:schemeClr val="tx1">
                    <a:tint val="75000"/>
                  </a:schemeClr>
                </a:solidFill>
              </a:defRPr>
            </a:lvl2pPr>
            <a:lvl3pPr marL="3027680" indent="0">
              <a:buNone/>
              <a:defRPr sz="5960">
                <a:solidFill>
                  <a:schemeClr val="tx1">
                    <a:tint val="75000"/>
                  </a:schemeClr>
                </a:solidFill>
              </a:defRPr>
            </a:lvl3pPr>
            <a:lvl4pPr marL="4541520" indent="0">
              <a:buNone/>
              <a:defRPr sz="5295">
                <a:solidFill>
                  <a:schemeClr val="tx1">
                    <a:tint val="75000"/>
                  </a:schemeClr>
                </a:solidFill>
              </a:defRPr>
            </a:lvl4pPr>
            <a:lvl5pPr marL="6054725" indent="0">
              <a:buNone/>
              <a:defRPr sz="5295">
                <a:solidFill>
                  <a:schemeClr val="tx1">
                    <a:tint val="75000"/>
                  </a:schemeClr>
                </a:solidFill>
              </a:defRPr>
            </a:lvl5pPr>
            <a:lvl6pPr marL="7568565" indent="0">
              <a:buNone/>
              <a:defRPr sz="5295">
                <a:solidFill>
                  <a:schemeClr val="tx1">
                    <a:tint val="75000"/>
                  </a:schemeClr>
                </a:solidFill>
              </a:defRPr>
            </a:lvl6pPr>
            <a:lvl7pPr marL="9082405" indent="0">
              <a:buNone/>
              <a:defRPr sz="5295">
                <a:solidFill>
                  <a:schemeClr val="tx1">
                    <a:tint val="75000"/>
                  </a:schemeClr>
                </a:solidFill>
              </a:defRPr>
            </a:lvl7pPr>
            <a:lvl8pPr marL="10596245" indent="0">
              <a:buNone/>
              <a:defRPr sz="5295">
                <a:solidFill>
                  <a:schemeClr val="tx1">
                    <a:tint val="75000"/>
                  </a:schemeClr>
                </a:solidFill>
              </a:defRPr>
            </a:lvl8pPr>
            <a:lvl9pPr marL="12110085" indent="0">
              <a:buNone/>
              <a:defRPr sz="52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0C271-136B-4169-A428-51CA423F0345}"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00C271-136B-4169-A428-51CA423F0345}"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5" b="1"/>
            </a:lvl1pPr>
            <a:lvl2pPr marL="1513840" indent="0">
              <a:buNone/>
              <a:defRPr sz="6620" b="1"/>
            </a:lvl2pPr>
            <a:lvl3pPr marL="3027680" indent="0">
              <a:buNone/>
              <a:defRPr sz="5960" b="1"/>
            </a:lvl3pPr>
            <a:lvl4pPr marL="4541520" indent="0">
              <a:buNone/>
              <a:defRPr sz="5295" b="1"/>
            </a:lvl4pPr>
            <a:lvl5pPr marL="6054725" indent="0">
              <a:buNone/>
              <a:defRPr sz="5295" b="1"/>
            </a:lvl5pPr>
            <a:lvl6pPr marL="7568565" indent="0">
              <a:buNone/>
              <a:defRPr sz="5295" b="1"/>
            </a:lvl6pPr>
            <a:lvl7pPr marL="9082405" indent="0">
              <a:buNone/>
              <a:defRPr sz="5295" b="1"/>
            </a:lvl7pPr>
            <a:lvl8pPr marL="10596245" indent="0">
              <a:buNone/>
              <a:defRPr sz="5295" b="1"/>
            </a:lvl8pPr>
            <a:lvl9pPr marL="12110085" indent="0">
              <a:buNone/>
              <a:defRPr sz="5295"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00C271-136B-4169-A428-51CA423F0345}" type="datetimeFigureOut">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00C271-136B-4169-A428-51CA423F0345}" type="datetimeFigureOut">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0C271-136B-4169-A428-51CA423F0345}" type="datetimeFigureOut">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0"/>
            </a:lvl2pPr>
            <a:lvl3pPr>
              <a:defRPr sz="7945"/>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8400C271-136B-4169-A428-51CA423F0345}"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840" indent="0">
              <a:buNone/>
              <a:defRPr sz="9270"/>
            </a:lvl2pPr>
            <a:lvl3pPr marL="3027680" indent="0">
              <a:buNone/>
              <a:defRPr sz="7945"/>
            </a:lvl3pPr>
            <a:lvl4pPr marL="4541520" indent="0">
              <a:buNone/>
              <a:defRPr sz="6620"/>
            </a:lvl4pPr>
            <a:lvl5pPr marL="6054725" indent="0">
              <a:buNone/>
              <a:defRPr sz="6620"/>
            </a:lvl5pPr>
            <a:lvl6pPr marL="7568565" indent="0">
              <a:buNone/>
              <a:defRPr sz="6620"/>
            </a:lvl6pPr>
            <a:lvl7pPr marL="9082405" indent="0">
              <a:buNone/>
              <a:defRPr sz="6620"/>
            </a:lvl7pPr>
            <a:lvl8pPr marL="10596245" indent="0">
              <a:buNone/>
              <a:defRPr sz="6620"/>
            </a:lvl8pPr>
            <a:lvl9pPr marL="12110085"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5"/>
            </a:lvl1pPr>
            <a:lvl2pPr marL="1513840" indent="0">
              <a:buNone/>
              <a:defRPr sz="4635"/>
            </a:lvl2pPr>
            <a:lvl3pPr marL="3027680" indent="0">
              <a:buNone/>
              <a:defRPr sz="3975"/>
            </a:lvl3pPr>
            <a:lvl4pPr marL="4541520" indent="0">
              <a:buNone/>
              <a:defRPr sz="3310"/>
            </a:lvl4pPr>
            <a:lvl5pPr marL="6054725" indent="0">
              <a:buNone/>
              <a:defRPr sz="3310"/>
            </a:lvl5pPr>
            <a:lvl6pPr marL="7568565" indent="0">
              <a:buNone/>
              <a:defRPr sz="3310"/>
            </a:lvl6pPr>
            <a:lvl7pPr marL="9082405" indent="0">
              <a:buNone/>
              <a:defRPr sz="3310"/>
            </a:lvl7pPr>
            <a:lvl8pPr marL="10596245" indent="0">
              <a:buNone/>
              <a:defRPr sz="3310"/>
            </a:lvl8pPr>
            <a:lvl9pPr marL="12110085"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8400C271-136B-4169-A428-51CA423F0345}"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D5158-520E-434F-AAA4-F2B4FF7C311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5">
                <a:solidFill>
                  <a:schemeClr val="tx1">
                    <a:tint val="75000"/>
                  </a:schemeClr>
                </a:solidFill>
              </a:defRPr>
            </a:lvl1pPr>
          </a:lstStyle>
          <a:p>
            <a:fld id="{8400C271-136B-4169-A428-51CA423F0345}" type="datetimeFigureOut">
              <a:rPr lang="en-US" smtClean="0"/>
              <a:t>10/21/2024</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5">
                <a:solidFill>
                  <a:schemeClr val="tx1">
                    <a:tint val="75000"/>
                  </a:schemeClr>
                </a:solidFill>
              </a:defRPr>
            </a:lvl1pPr>
          </a:lstStyle>
          <a:p>
            <a:fld id="{00ED5158-520E-434F-AAA4-F2B4FF7C311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7680" rtl="0" eaLnBrk="1" latinLnBrk="0" hangingPunct="1">
        <a:lnSpc>
          <a:spcPct val="90000"/>
        </a:lnSpc>
        <a:spcBef>
          <a:spcPct val="0"/>
        </a:spcBef>
        <a:buNone/>
        <a:defRPr sz="14570" kern="1200">
          <a:solidFill>
            <a:schemeClr val="tx1"/>
          </a:solidFill>
          <a:latin typeface="+mj-lt"/>
          <a:ea typeface="+mj-ea"/>
          <a:cs typeface="+mj-cs"/>
        </a:defRPr>
      </a:lvl1pPr>
    </p:titleStyle>
    <p:bodyStyle>
      <a:lvl1pPr marL="756920" indent="-756920" algn="l" defTabSz="3027680" rtl="0" eaLnBrk="1" latinLnBrk="0" hangingPunct="1">
        <a:lnSpc>
          <a:spcPct val="90000"/>
        </a:lnSpc>
        <a:spcBef>
          <a:spcPts val="3310"/>
        </a:spcBef>
        <a:buFont typeface="Arial" panose="020B0604020202020204" pitchFamily="34" charset="0"/>
        <a:buChar char="•"/>
        <a:defRPr sz="9270" kern="1200">
          <a:solidFill>
            <a:schemeClr val="tx1"/>
          </a:solidFill>
          <a:latin typeface="+mn-lt"/>
          <a:ea typeface="+mn-ea"/>
          <a:cs typeface="+mn-cs"/>
        </a:defRPr>
      </a:lvl1pPr>
      <a:lvl2pPr marL="2270760" indent="-756920" algn="l" defTabSz="3027680" rtl="0" eaLnBrk="1" latinLnBrk="0" hangingPunct="1">
        <a:lnSpc>
          <a:spcPct val="90000"/>
        </a:lnSpc>
        <a:spcBef>
          <a:spcPts val="1655"/>
        </a:spcBef>
        <a:buFont typeface="Arial" panose="020B0604020202020204" pitchFamily="34" charset="0"/>
        <a:buChar char="•"/>
        <a:defRPr sz="7945" kern="1200">
          <a:solidFill>
            <a:schemeClr val="tx1"/>
          </a:solidFill>
          <a:latin typeface="+mn-lt"/>
          <a:ea typeface="+mn-ea"/>
          <a:cs typeface="+mn-cs"/>
        </a:defRPr>
      </a:lvl2pPr>
      <a:lvl3pPr marL="3784600" indent="-756920" algn="l" defTabSz="3027680"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78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64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48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2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16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7005" indent="-756920" algn="l" defTabSz="3027680"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680" rtl="0" eaLnBrk="1" latinLnBrk="0" hangingPunct="1">
        <a:defRPr sz="5960" kern="1200">
          <a:solidFill>
            <a:schemeClr val="tx1"/>
          </a:solidFill>
          <a:latin typeface="+mn-lt"/>
          <a:ea typeface="+mn-ea"/>
          <a:cs typeface="+mn-cs"/>
        </a:defRPr>
      </a:lvl1pPr>
      <a:lvl2pPr marL="1513840" algn="l" defTabSz="3027680" rtl="0" eaLnBrk="1" latinLnBrk="0" hangingPunct="1">
        <a:defRPr sz="5960" kern="1200">
          <a:solidFill>
            <a:schemeClr val="tx1"/>
          </a:solidFill>
          <a:latin typeface="+mn-lt"/>
          <a:ea typeface="+mn-ea"/>
          <a:cs typeface="+mn-cs"/>
        </a:defRPr>
      </a:lvl2pPr>
      <a:lvl3pPr marL="3027680" algn="l" defTabSz="3027680" rtl="0" eaLnBrk="1" latinLnBrk="0" hangingPunct="1">
        <a:defRPr sz="5960" kern="1200">
          <a:solidFill>
            <a:schemeClr val="tx1"/>
          </a:solidFill>
          <a:latin typeface="+mn-lt"/>
          <a:ea typeface="+mn-ea"/>
          <a:cs typeface="+mn-cs"/>
        </a:defRPr>
      </a:lvl3pPr>
      <a:lvl4pPr marL="4541520" algn="l" defTabSz="3027680" rtl="0" eaLnBrk="1" latinLnBrk="0" hangingPunct="1">
        <a:defRPr sz="5960" kern="1200">
          <a:solidFill>
            <a:schemeClr val="tx1"/>
          </a:solidFill>
          <a:latin typeface="+mn-lt"/>
          <a:ea typeface="+mn-ea"/>
          <a:cs typeface="+mn-cs"/>
        </a:defRPr>
      </a:lvl4pPr>
      <a:lvl5pPr marL="6054725" algn="l" defTabSz="3027680" rtl="0" eaLnBrk="1" latinLnBrk="0" hangingPunct="1">
        <a:defRPr sz="5960" kern="1200">
          <a:solidFill>
            <a:schemeClr val="tx1"/>
          </a:solidFill>
          <a:latin typeface="+mn-lt"/>
          <a:ea typeface="+mn-ea"/>
          <a:cs typeface="+mn-cs"/>
        </a:defRPr>
      </a:lvl5pPr>
      <a:lvl6pPr marL="7568565" algn="l" defTabSz="3027680" rtl="0" eaLnBrk="1" latinLnBrk="0" hangingPunct="1">
        <a:defRPr sz="5960" kern="1200">
          <a:solidFill>
            <a:schemeClr val="tx1"/>
          </a:solidFill>
          <a:latin typeface="+mn-lt"/>
          <a:ea typeface="+mn-ea"/>
          <a:cs typeface="+mn-cs"/>
        </a:defRPr>
      </a:lvl6pPr>
      <a:lvl7pPr marL="9082405" algn="l" defTabSz="3027680" rtl="0" eaLnBrk="1" latinLnBrk="0" hangingPunct="1">
        <a:defRPr sz="5960" kern="1200">
          <a:solidFill>
            <a:schemeClr val="tx1"/>
          </a:solidFill>
          <a:latin typeface="+mn-lt"/>
          <a:ea typeface="+mn-ea"/>
          <a:cs typeface="+mn-cs"/>
        </a:defRPr>
      </a:lvl7pPr>
      <a:lvl8pPr marL="10596245" algn="l" defTabSz="3027680" rtl="0" eaLnBrk="1" latinLnBrk="0" hangingPunct="1">
        <a:defRPr sz="5960" kern="1200">
          <a:solidFill>
            <a:schemeClr val="tx1"/>
          </a:solidFill>
          <a:latin typeface="+mn-lt"/>
          <a:ea typeface="+mn-ea"/>
          <a:cs typeface="+mn-cs"/>
        </a:defRPr>
      </a:lvl8pPr>
      <a:lvl9pPr marL="12110085" algn="l" defTabSz="3027680"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34BA1F7-82DA-A31E-859A-BD8B8050444B}"/>
              </a:ext>
            </a:extLst>
          </p:cNvPr>
          <p:cNvSpPr>
            <a:spLocks noGrp="1"/>
          </p:cNvSpPr>
          <p:nvPr>
            <p:ph type="ctrTitle"/>
          </p:nvPr>
        </p:nvSpPr>
        <p:spPr>
          <a:xfrm>
            <a:off x="752753" y="3816555"/>
            <a:ext cx="29167015" cy="2256067"/>
          </a:xfrm>
        </p:spPr>
        <p:txBody>
          <a:bodyPr wrap="square">
            <a:spAutoFit/>
          </a:bodyPr>
          <a:lstStyle/>
          <a:p>
            <a:pPr>
              <a:lnSpc>
                <a:spcPct val="120000"/>
              </a:lnSpc>
            </a:pPr>
            <a:r>
              <a:rPr lang="en-US" sz="6000" spc="-10" dirty="0" err="1">
                <a:effectLst/>
                <a:latin typeface="Nunito ExtraBold" pitchFamily="2" charset="0"/>
                <a:ea typeface="MS Mincho" panose="02020609040205080304" pitchFamily="49" charset="-128"/>
              </a:rPr>
              <a:t>ChainSniper</a:t>
            </a:r>
            <a:r>
              <a:rPr lang="en-US" sz="6000" spc="-10" dirty="0">
                <a:effectLst/>
                <a:latin typeface="Nunito ExtraBold" pitchFamily="2" charset="0"/>
                <a:ea typeface="MS Mincho" panose="02020609040205080304" pitchFamily="49" charset="-128"/>
              </a:rPr>
              <a:t>: A Machine Learning Approach </a:t>
            </a:r>
            <a:br>
              <a:rPr lang="en-US" sz="6000" spc="-10" dirty="0">
                <a:effectLst/>
                <a:latin typeface="Nunito ExtraBold" pitchFamily="2" charset="0"/>
                <a:ea typeface="MS Mincho" panose="02020609040205080304" pitchFamily="49" charset="-128"/>
              </a:rPr>
            </a:br>
            <a:r>
              <a:rPr lang="en-US" sz="6000" spc="-10" dirty="0">
                <a:effectLst/>
                <a:latin typeface="Nunito ExtraBold" pitchFamily="2" charset="0"/>
                <a:ea typeface="MS Mincho" panose="02020609040205080304" pitchFamily="49" charset="-128"/>
              </a:rPr>
              <a:t>for Auditing</a:t>
            </a:r>
            <a:r>
              <a:rPr lang="en-US" sz="6000" spc="-10" dirty="0">
                <a:latin typeface="Nunito ExtraBold" pitchFamily="2" charset="0"/>
                <a:ea typeface="MS Mincho" panose="02020609040205080304" pitchFamily="49" charset="-128"/>
              </a:rPr>
              <a:t> </a:t>
            </a:r>
            <a:r>
              <a:rPr lang="en-US" sz="6000" spc="-10" dirty="0">
                <a:effectLst/>
                <a:latin typeface="Nunito ExtraBold" pitchFamily="2" charset="0"/>
                <a:ea typeface="MS Mincho" panose="02020609040205080304" pitchFamily="49" charset="-128"/>
              </a:rPr>
              <a:t>Cross-Chain Smart Contracts</a:t>
            </a:r>
            <a:endParaRPr lang="en-US" sz="60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B46D2FF6-118D-F213-2DF2-EC5476EB3845}"/>
              </a:ext>
            </a:extLst>
          </p:cNvPr>
          <p:cNvGrpSpPr/>
          <p:nvPr/>
        </p:nvGrpSpPr>
        <p:grpSpPr>
          <a:xfrm>
            <a:off x="552426" y="7591353"/>
            <a:ext cx="14356080" cy="13338253"/>
            <a:chOff x="567711" y="7408235"/>
            <a:chExt cx="14356080" cy="9045669"/>
          </a:xfrm>
        </p:grpSpPr>
        <p:sp>
          <p:nvSpPr>
            <p:cNvPr id="6" name="Rectangle: Rounded Corners 5">
              <a:extLst>
                <a:ext uri="{FF2B5EF4-FFF2-40B4-BE49-F238E27FC236}">
                  <a16:creationId xmlns:a16="http://schemas.microsoft.com/office/drawing/2014/main" id="{54B987AB-1359-D1FD-27AD-EC8DE95587F2}"/>
                </a:ext>
              </a:extLst>
            </p:cNvPr>
            <p:cNvSpPr/>
            <p:nvPr/>
          </p:nvSpPr>
          <p:spPr>
            <a:xfrm>
              <a:off x="567711" y="7408235"/>
              <a:ext cx="14356080" cy="9045669"/>
            </a:xfrm>
            <a:prstGeom prst="roundRect">
              <a:avLst>
                <a:gd name="adj" fmla="val 1711"/>
              </a:avLst>
            </a:prstGeom>
            <a:solidFill>
              <a:srgbClr val="E0C1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solidFill>
                  <a:srgbClr val="E9BDFF"/>
                </a:solidFill>
              </a:endParaRPr>
            </a:p>
          </p:txBody>
        </p:sp>
        <p:sp>
          <p:nvSpPr>
            <p:cNvPr id="7" name="TextBox 6">
              <a:extLst>
                <a:ext uri="{FF2B5EF4-FFF2-40B4-BE49-F238E27FC236}">
                  <a16:creationId xmlns:a16="http://schemas.microsoft.com/office/drawing/2014/main" id="{80BEC99C-C5B5-9266-934C-3E0FA80B97EC}"/>
                </a:ext>
              </a:extLst>
            </p:cNvPr>
            <p:cNvSpPr txBox="1"/>
            <p:nvPr/>
          </p:nvSpPr>
          <p:spPr>
            <a:xfrm>
              <a:off x="782273" y="7595253"/>
              <a:ext cx="3547103" cy="480071"/>
            </a:xfrm>
            <a:prstGeom prst="rect">
              <a:avLst/>
            </a:prstGeom>
            <a:noFill/>
          </p:spPr>
          <p:txBody>
            <a:bodyPr wrap="square" rtlCol="0">
              <a:spAutoFit/>
            </a:bodyPr>
            <a:lstStyle/>
            <a:p>
              <a:r>
                <a:rPr lang="en-US" sz="4000" dirty="0">
                  <a:solidFill>
                    <a:schemeClr val="bg2">
                      <a:lumMod val="25000"/>
                    </a:schemeClr>
                  </a:solidFill>
                  <a:latin typeface="Nunito ExtraBold" pitchFamily="2" charset="0"/>
                </a:rPr>
                <a:t>Introduction</a:t>
              </a:r>
            </a:p>
          </p:txBody>
        </p:sp>
        <p:sp>
          <p:nvSpPr>
            <p:cNvPr id="8" name="TextBox 7">
              <a:extLst>
                <a:ext uri="{FF2B5EF4-FFF2-40B4-BE49-F238E27FC236}">
                  <a16:creationId xmlns:a16="http://schemas.microsoft.com/office/drawing/2014/main" id="{208FE8CD-140A-96AE-85DC-E79712F9C314}"/>
                </a:ext>
              </a:extLst>
            </p:cNvPr>
            <p:cNvSpPr txBox="1"/>
            <p:nvPr/>
          </p:nvSpPr>
          <p:spPr>
            <a:xfrm>
              <a:off x="782274" y="8199572"/>
              <a:ext cx="13855700" cy="5739974"/>
            </a:xfrm>
            <a:prstGeom prst="rect">
              <a:avLst/>
            </a:prstGeom>
            <a:noFill/>
          </p:spPr>
          <p:txBody>
            <a:bodyPr wrap="square" rtlCol="0">
              <a:spAutoFit/>
            </a:bodyPr>
            <a:lstStyle/>
            <a:p>
              <a:pPr algn="just"/>
              <a:r>
                <a:rPr lang="en-US" sz="3200" dirty="0"/>
                <a:t>Blockchain technology has advanced significantly in its ability to reliably store, exchange, and verify data. However, the independent development of blockchain systems with distinct protocols has led to interoperability challenges. Cross-chain technology emerges as a solution, enabling seamless asset and data transfer across diverse blockchain networks, addressing limitations in scalability, speed, and functionality. The implementation of smart contracts in cross-chain environments presents significant security challenges, with vulnerabilities potentially leading to substantial financial losses. </a:t>
              </a:r>
            </a:p>
            <a:p>
              <a:pPr algn="just"/>
              <a:endParaRPr lang="en-US" sz="3200" dirty="0"/>
            </a:p>
            <a:p>
              <a:pPr algn="just"/>
              <a:r>
                <a:rPr lang="en-US" sz="3200" dirty="0"/>
                <a:t>This paper introduces </a:t>
              </a:r>
              <a:r>
                <a:rPr lang="en-US" sz="3200" dirty="0" err="1"/>
                <a:t>ChainSniper</a:t>
              </a:r>
              <a:r>
                <a:rPr lang="en-US" sz="3200" dirty="0"/>
                <a:t>, a framework integrating machine learning to automatically assess vulnerabilities in cross-chain smart contracts. The research presents "</a:t>
              </a:r>
              <a:r>
                <a:rPr lang="en-US" sz="3200" dirty="0" err="1"/>
                <a:t>CrossChainSentinel</a:t>
              </a:r>
              <a:r>
                <a:rPr lang="en-US" sz="3200" dirty="0"/>
                <a:t>", a comprehensive dataset of 300 manually labeled code snippets, used to train machine learning models in distinguishing between secure and vulnerable smart contracts. </a:t>
              </a:r>
              <a:r>
                <a:rPr lang="en-US" sz="3200" dirty="0" err="1"/>
                <a:t>ChainSniper</a:t>
              </a:r>
              <a:r>
                <a:rPr lang="en-US" sz="3200" dirty="0"/>
                <a:t> offers an automated, scalable solution for identifying potential vulnerabilities in cross-chain smart contracts, promising to significantly enhance security auditing processes for decentralized applications spanning multiple blockchain networks.</a:t>
              </a:r>
            </a:p>
          </p:txBody>
        </p:sp>
        <p:sp>
          <p:nvSpPr>
            <p:cNvPr id="10" name="TextBox 9">
              <a:extLst>
                <a:ext uri="{FF2B5EF4-FFF2-40B4-BE49-F238E27FC236}">
                  <a16:creationId xmlns:a16="http://schemas.microsoft.com/office/drawing/2014/main" id="{CEBF3817-667C-F1CA-AEC8-00FEAEAC29F9}"/>
                </a:ext>
              </a:extLst>
            </p:cNvPr>
            <p:cNvSpPr txBox="1"/>
            <p:nvPr/>
          </p:nvSpPr>
          <p:spPr>
            <a:xfrm>
              <a:off x="757458" y="15992239"/>
              <a:ext cx="13855700" cy="313090"/>
            </a:xfrm>
            <a:prstGeom prst="rect">
              <a:avLst/>
            </a:prstGeom>
            <a:noFill/>
          </p:spPr>
          <p:txBody>
            <a:bodyPr wrap="square" rtlCol="0">
              <a:spAutoFit/>
            </a:bodyPr>
            <a:lstStyle/>
            <a:p>
              <a:pPr algn="ctr"/>
              <a:r>
                <a:rPr lang="en-US" sz="2400" b="1" dirty="0">
                  <a:cs typeface="Times New Roman" panose="02020603050405020304" pitchFamily="18" charset="0"/>
                </a:rPr>
                <a:t>Figure 1. </a:t>
              </a:r>
              <a:r>
                <a:rPr lang="en-US" sz="2400" b="1" i="0" dirty="0">
                  <a:solidFill>
                    <a:srgbClr val="000000"/>
                  </a:solidFill>
                  <a:effectLst/>
                </a:rPr>
                <a:t>The conceptual architecture of the </a:t>
              </a:r>
              <a:r>
                <a:rPr lang="en-US" sz="2400" b="1" i="0" dirty="0" err="1">
                  <a:solidFill>
                    <a:srgbClr val="000000"/>
                  </a:solidFill>
                  <a:effectLst/>
                </a:rPr>
                <a:t>ChainSniper</a:t>
              </a:r>
              <a:r>
                <a:rPr lang="en-US" sz="2400" b="1" dirty="0"/>
                <a:t> </a:t>
              </a:r>
              <a:endParaRPr lang="en-US" sz="2400" b="1" dirty="0">
                <a:cs typeface="Times New Roman" panose="02020603050405020304" pitchFamily="18" charset="0"/>
              </a:endParaRPr>
            </a:p>
          </p:txBody>
        </p:sp>
      </p:grpSp>
      <p:pic>
        <p:nvPicPr>
          <p:cNvPr id="12" name="Picture 11" descr="A diagram of a gear&#10;&#10;Description automatically generated with medium confidence">
            <a:extLst>
              <a:ext uri="{FF2B5EF4-FFF2-40B4-BE49-F238E27FC236}">
                <a16:creationId xmlns:a16="http://schemas.microsoft.com/office/drawing/2014/main" id="{0CB93FC6-7335-24B2-8EDF-A59354B224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18" y="17347492"/>
            <a:ext cx="13628810" cy="2695250"/>
          </a:xfrm>
          <a:prstGeom prst="rect">
            <a:avLst/>
          </a:prstGeom>
        </p:spPr>
      </p:pic>
      <p:grpSp>
        <p:nvGrpSpPr>
          <p:cNvPr id="13" name="Group 12">
            <a:extLst>
              <a:ext uri="{FF2B5EF4-FFF2-40B4-BE49-F238E27FC236}">
                <a16:creationId xmlns:a16="http://schemas.microsoft.com/office/drawing/2014/main" id="{5CA820AF-904C-D7E2-EC84-115A9703C477}"/>
              </a:ext>
            </a:extLst>
          </p:cNvPr>
          <p:cNvGrpSpPr/>
          <p:nvPr/>
        </p:nvGrpSpPr>
        <p:grpSpPr>
          <a:xfrm>
            <a:off x="15457389" y="7530155"/>
            <a:ext cx="14356080" cy="32825365"/>
            <a:chOff x="15457389" y="7530155"/>
            <a:chExt cx="14356080" cy="32825365"/>
          </a:xfrm>
        </p:grpSpPr>
        <p:sp>
          <p:nvSpPr>
            <p:cNvPr id="14" name="Rectangle: Rounded Corners 13">
              <a:extLst>
                <a:ext uri="{FF2B5EF4-FFF2-40B4-BE49-F238E27FC236}">
                  <a16:creationId xmlns:a16="http://schemas.microsoft.com/office/drawing/2014/main" id="{AC31786B-FFBC-5F5C-5899-D3F6BF8E85C1}"/>
                </a:ext>
              </a:extLst>
            </p:cNvPr>
            <p:cNvSpPr/>
            <p:nvPr/>
          </p:nvSpPr>
          <p:spPr>
            <a:xfrm>
              <a:off x="15457389" y="7530155"/>
              <a:ext cx="14356080" cy="32825365"/>
            </a:xfrm>
            <a:prstGeom prst="roundRect">
              <a:avLst>
                <a:gd name="adj" fmla="val 2004"/>
              </a:avLst>
            </a:prstGeom>
            <a:solidFill>
              <a:srgbClr val="B9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p>
          </p:txBody>
        </p:sp>
        <p:sp>
          <p:nvSpPr>
            <p:cNvPr id="15" name="TextBox 14">
              <a:extLst>
                <a:ext uri="{FF2B5EF4-FFF2-40B4-BE49-F238E27FC236}">
                  <a16:creationId xmlns:a16="http://schemas.microsoft.com/office/drawing/2014/main" id="{57E52B67-2459-B086-680C-21064B8B63B1}"/>
                </a:ext>
              </a:extLst>
            </p:cNvPr>
            <p:cNvSpPr txBox="1"/>
            <p:nvPr/>
          </p:nvSpPr>
          <p:spPr>
            <a:xfrm>
              <a:off x="15572231" y="7863840"/>
              <a:ext cx="6537492" cy="707886"/>
            </a:xfrm>
            <a:prstGeom prst="rect">
              <a:avLst/>
            </a:prstGeom>
            <a:noFill/>
          </p:spPr>
          <p:txBody>
            <a:bodyPr wrap="square" rtlCol="0">
              <a:spAutoFit/>
            </a:bodyPr>
            <a:lstStyle/>
            <a:p>
              <a:r>
                <a:rPr lang="en-US" sz="4000" dirty="0">
                  <a:solidFill>
                    <a:schemeClr val="bg2">
                      <a:lumMod val="25000"/>
                    </a:schemeClr>
                  </a:solidFill>
                  <a:latin typeface="Nunito ExtraBold" pitchFamily="2" charset="0"/>
                </a:rPr>
                <a:t>Proposed Methodology</a:t>
              </a:r>
            </a:p>
          </p:txBody>
        </p:sp>
        <p:sp>
          <p:nvSpPr>
            <p:cNvPr id="18" name="TextBox 17">
              <a:extLst>
                <a:ext uri="{FF2B5EF4-FFF2-40B4-BE49-F238E27FC236}">
                  <a16:creationId xmlns:a16="http://schemas.microsoft.com/office/drawing/2014/main" id="{092355D9-E85D-511A-C0CD-2641E42609E6}"/>
                </a:ext>
              </a:extLst>
            </p:cNvPr>
            <p:cNvSpPr txBox="1"/>
            <p:nvPr/>
          </p:nvSpPr>
          <p:spPr>
            <a:xfrm>
              <a:off x="15572227" y="8758215"/>
              <a:ext cx="13855700" cy="4031873"/>
            </a:xfrm>
            <a:prstGeom prst="rect">
              <a:avLst/>
            </a:prstGeom>
            <a:noFill/>
          </p:spPr>
          <p:txBody>
            <a:bodyPr wrap="square" rtlCol="0">
              <a:spAutoFit/>
            </a:bodyPr>
            <a:lstStyle/>
            <a:p>
              <a:r>
                <a:rPr lang="en-US" sz="3200" b="1" dirty="0"/>
                <a:t>The interchain communication between two blockchains through a sidechain</a:t>
              </a:r>
              <a:endParaRPr lang="en-US" sz="3200" b="1" dirty="0">
                <a:latin typeface="Calibri" panose="020F0502020204030204" pitchFamily="34" charset="0"/>
                <a:cs typeface="Calibri" panose="020F0502020204030204" pitchFamily="34" charset="0"/>
              </a:endParaRPr>
            </a:p>
            <a:p>
              <a:pPr algn="just"/>
              <a:r>
                <a:rPr lang="en-US" sz="3200" dirty="0">
                  <a:latin typeface="Calibri" panose="020F0502020204030204" pitchFamily="34" charset="0"/>
                  <a:cs typeface="Calibri" panose="020F0502020204030204" pitchFamily="34" charset="0"/>
                </a:rPr>
                <a:t>The </a:t>
              </a:r>
              <a:r>
                <a:rPr lang="en-US" sz="3200" dirty="0" err="1">
                  <a:latin typeface="Calibri" panose="020F0502020204030204" pitchFamily="34" charset="0"/>
                  <a:cs typeface="Calibri" panose="020F0502020204030204" pitchFamily="34" charset="0"/>
                </a:rPr>
                <a:t>ChainSniper</a:t>
              </a:r>
              <a:r>
                <a:rPr lang="en-US" sz="3200" dirty="0">
                  <a:latin typeface="Calibri" panose="020F0502020204030204" pitchFamily="34" charset="0"/>
                  <a:cs typeface="Calibri" panose="020F0502020204030204" pitchFamily="34" charset="0"/>
                </a:rPr>
                <a:t> system enables interoperability between heterogeneous blockchains through a sidechain bridge. The sidechain processes and transfers data between interconnected networks via a two-way peg mechanism that locks assets on one chain and unlocks equivalent representations on the other using multi-signature contracts. When cross-chain transactions occur, the sidechain nodes log transaction data and aggregated into a dataset that provides insights into contract behaviors and execution patterns. </a:t>
              </a:r>
              <a:endParaRPr lang="vi-VN" sz="3200" dirty="0">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F226740C-5C1E-ADE9-058D-138612D56339}"/>
                </a:ext>
              </a:extLst>
            </p:cNvPr>
            <p:cNvSpPr txBox="1"/>
            <p:nvPr/>
          </p:nvSpPr>
          <p:spPr>
            <a:xfrm>
              <a:off x="15572227" y="21519860"/>
              <a:ext cx="13991052" cy="461665"/>
            </a:xfrm>
            <a:prstGeom prst="rect">
              <a:avLst/>
            </a:prstGeom>
            <a:noFill/>
          </p:spPr>
          <p:txBody>
            <a:bodyPr wrap="square" rtlCol="0">
              <a:spAutoFit/>
            </a:bodyPr>
            <a:lstStyle/>
            <a:p>
              <a:pPr algn="ctr"/>
              <a:r>
                <a:rPr lang="en-US" sz="2400" b="1" dirty="0">
                  <a:latin typeface="Calibri "/>
                  <a:cs typeface="Times New Roman" panose="02020603050405020304" pitchFamily="18" charset="0"/>
                </a:rPr>
                <a:t>Figure 2. The sequence diagram of the interchain transfer data  </a:t>
              </a:r>
            </a:p>
          </p:txBody>
        </p:sp>
      </p:grpSp>
      <p:sp>
        <p:nvSpPr>
          <p:cNvPr id="30" name="TextBox 29">
            <a:extLst>
              <a:ext uri="{FF2B5EF4-FFF2-40B4-BE49-F238E27FC236}">
                <a16:creationId xmlns:a16="http://schemas.microsoft.com/office/drawing/2014/main" id="{E06BFDAF-DAEB-0DB5-C2AF-82E09F59569A}"/>
              </a:ext>
            </a:extLst>
          </p:cNvPr>
          <p:cNvSpPr txBox="1"/>
          <p:nvPr/>
        </p:nvSpPr>
        <p:spPr>
          <a:xfrm>
            <a:off x="15707579" y="22171145"/>
            <a:ext cx="13855700" cy="6001643"/>
          </a:xfrm>
          <a:prstGeom prst="rect">
            <a:avLst/>
          </a:prstGeom>
          <a:noFill/>
        </p:spPr>
        <p:txBody>
          <a:bodyPr wrap="square" rtlCol="0">
            <a:spAutoFit/>
          </a:bodyPr>
          <a:lstStyle/>
          <a:p>
            <a:pPr algn="just"/>
            <a:r>
              <a:rPr lang="vi-VN" sz="3200" b="1" dirty="0">
                <a:latin typeface="Calibri" panose="020F0502020204030204" pitchFamily="34" charset="0"/>
                <a:cs typeface="Calibri" panose="020F0502020204030204" pitchFamily="34" charset="0"/>
              </a:rPr>
              <a:t>The CrossChainSentinel Dataset</a:t>
            </a:r>
            <a:r>
              <a:rPr lang="vi-VN" sz="3200" dirty="0">
                <a:latin typeface="Calibri" panose="020F0502020204030204" pitchFamily="34" charset="0"/>
                <a:cs typeface="Calibri" panose="020F0502020204030204" pitchFamily="34" charset="0"/>
              </a:rPr>
              <a:t> </a:t>
            </a:r>
            <a:endParaRPr lang="en-US" sz="3200" dirty="0">
              <a:latin typeface="Calibri" panose="020F0502020204030204" pitchFamily="34" charset="0"/>
              <a:cs typeface="Calibri" panose="020F0502020204030204" pitchFamily="34" charset="0"/>
            </a:endParaRPr>
          </a:p>
          <a:p>
            <a:pPr algn="just"/>
            <a:r>
              <a:rPr lang="en-US" sz="3200" dirty="0">
                <a:latin typeface="Calibri" panose="020F0502020204030204" pitchFamily="34" charset="0"/>
                <a:cs typeface="Calibri" panose="020F0502020204030204" pitchFamily="34" charset="0"/>
              </a:rPr>
              <a:t>To analyze vulnerabilities in sidechain bridge contracts, a new dataset called </a:t>
            </a:r>
            <a:r>
              <a:rPr lang="en-US" sz="3200" dirty="0" err="1">
                <a:latin typeface="Calibri" panose="020F0502020204030204" pitchFamily="34" charset="0"/>
                <a:cs typeface="Calibri" panose="020F0502020204030204" pitchFamily="34" charset="0"/>
              </a:rPr>
              <a:t>CrossChainSentinel</a:t>
            </a:r>
            <a:r>
              <a:rPr lang="en-US" sz="3200" dirty="0">
                <a:latin typeface="Calibri" panose="020F0502020204030204" pitchFamily="34" charset="0"/>
                <a:cs typeface="Calibri" panose="020F0502020204030204" pitchFamily="34" charset="0"/>
              </a:rPr>
              <a:t> was created. This dataset contains 300 smart contract files, with 158 benign and 142 malicious samples. The malicious contracts include 42 with reentrancy vulnerabilities, 48 with integer overflow/underflow bugs, and 52 with unprotected ether withdrawal issues. The data was modeled after 15 different real-world providers such as Commos, Avalanche, and </a:t>
            </a:r>
            <a:r>
              <a:rPr lang="en-US" sz="3200" dirty="0" err="1">
                <a:latin typeface="Calibri" panose="020F0502020204030204" pitchFamily="34" charset="0"/>
                <a:cs typeface="Calibri" panose="020F0502020204030204" pitchFamily="34" charset="0"/>
              </a:rPr>
              <a:t>Chainlink</a:t>
            </a:r>
            <a:r>
              <a:rPr lang="en-US" sz="3200" dirty="0">
                <a:latin typeface="Calibri" panose="020F0502020204030204" pitchFamily="34" charset="0"/>
                <a:cs typeface="Calibri" panose="020F0502020204030204" pitchFamily="34" charset="0"/>
              </a:rPr>
              <a:t>. The dataset is labeled with two types: binary labels (benign or malicious) and multi-class labels (specific vulnerability classifications). The data is then preprocessed and transformed into feature vectors to be input into machine learning models. This diverse dataset enables robust auditing, testing, and detection of dangerous flaws in cross-chain bridging mechanisms before main-net deployment.</a:t>
            </a:r>
          </a:p>
        </p:txBody>
      </p:sp>
      <p:pic>
        <p:nvPicPr>
          <p:cNvPr id="33" name="Picture 32" descr="A pie chart with numbers and a few words&#10;&#10;Description automatically generated">
            <a:extLst>
              <a:ext uri="{FF2B5EF4-FFF2-40B4-BE49-F238E27FC236}">
                <a16:creationId xmlns:a16="http://schemas.microsoft.com/office/drawing/2014/main" id="{4799A06C-19B9-C8C0-1EAE-4C177E7765E9}"/>
              </a:ext>
            </a:extLst>
          </p:cNvPr>
          <p:cNvPicPr>
            <a:picLocks noChangeAspect="1"/>
          </p:cNvPicPr>
          <p:nvPr/>
        </p:nvPicPr>
        <p:blipFill>
          <a:blip r:embed="rId4">
            <a:extLst>
              <a:ext uri="{28A0092B-C50C-407E-A947-70E740481C1C}">
                <a14:useLocalDpi xmlns:a14="http://schemas.microsoft.com/office/drawing/2010/main" val="0"/>
              </a:ext>
            </a:extLst>
          </a:blip>
          <a:srcRect t="11823"/>
          <a:stretch/>
        </p:blipFill>
        <p:spPr>
          <a:xfrm>
            <a:off x="17583607" y="28362408"/>
            <a:ext cx="9968291" cy="5492328"/>
          </a:xfrm>
          <a:prstGeom prst="rect">
            <a:avLst/>
          </a:prstGeom>
        </p:spPr>
      </p:pic>
      <p:sp>
        <p:nvSpPr>
          <p:cNvPr id="35" name="TextBox 34">
            <a:extLst>
              <a:ext uri="{FF2B5EF4-FFF2-40B4-BE49-F238E27FC236}">
                <a16:creationId xmlns:a16="http://schemas.microsoft.com/office/drawing/2014/main" id="{96DAEB00-1D95-A52A-FB73-E59FD68DC075}"/>
              </a:ext>
            </a:extLst>
          </p:cNvPr>
          <p:cNvSpPr txBox="1"/>
          <p:nvPr/>
        </p:nvSpPr>
        <p:spPr>
          <a:xfrm>
            <a:off x="15707579" y="34939923"/>
            <a:ext cx="13720348" cy="5016758"/>
          </a:xfrm>
          <a:prstGeom prst="rect">
            <a:avLst/>
          </a:prstGeom>
          <a:noFill/>
        </p:spPr>
        <p:txBody>
          <a:bodyPr wrap="square" rtlCol="0">
            <a:spAutoFit/>
          </a:bodyPr>
          <a:lstStyle/>
          <a:p>
            <a:pPr algn="just"/>
            <a:r>
              <a:rPr lang="en-US" sz="3200" b="1" dirty="0">
                <a:latin typeface="Calibri" panose="020F0502020204030204" pitchFamily="34" charset="0"/>
                <a:cs typeface="Calibri" panose="020F0502020204030204" pitchFamily="34" charset="0"/>
              </a:rPr>
              <a:t>Application of Machine Learning</a:t>
            </a:r>
          </a:p>
          <a:p>
            <a:pPr algn="just"/>
            <a:r>
              <a:rPr lang="en-US" sz="3200" dirty="0" err="1">
                <a:latin typeface="Calibri" panose="020F0502020204030204" pitchFamily="34" charset="0"/>
                <a:cs typeface="Calibri" panose="020F0502020204030204" pitchFamily="34" charset="0"/>
              </a:rPr>
              <a:t>ChainSniper</a:t>
            </a:r>
            <a:r>
              <a:rPr lang="en-US" sz="3200" dirty="0">
                <a:latin typeface="Calibri" panose="020F0502020204030204" pitchFamily="34" charset="0"/>
                <a:cs typeface="Calibri" panose="020F0502020204030204" pitchFamily="34" charset="0"/>
              </a:rPr>
              <a:t> integrates a diverse range of machine learning and deep learning models to detect vulnerabilities in cross-chain smart contracts. Classical machine learning models such as Decision Trees, Random Forests, SVMs, </a:t>
            </a:r>
            <a:r>
              <a:rPr lang="en-US" sz="3200" dirty="0" err="1">
                <a:latin typeface="Calibri" panose="020F0502020204030204" pitchFamily="34" charset="0"/>
                <a:cs typeface="Calibri" panose="020F0502020204030204" pitchFamily="34" charset="0"/>
              </a:rPr>
              <a:t>XGBoost</a:t>
            </a:r>
            <a:r>
              <a:rPr lang="en-US" sz="3200" dirty="0">
                <a:latin typeface="Calibri" panose="020F0502020204030204" pitchFamily="34" charset="0"/>
                <a:cs typeface="Calibri" panose="020F0502020204030204" pitchFamily="34" charset="0"/>
              </a:rPr>
              <a:t>, and Logistic Regression. On the deep learning side, models like CNNs, LSTMs, and </a:t>
            </a:r>
            <a:r>
              <a:rPr lang="en-US" sz="3200" dirty="0" err="1">
                <a:latin typeface="Calibri" panose="020F0502020204030204" pitchFamily="34" charset="0"/>
                <a:cs typeface="Calibri" panose="020F0502020204030204" pitchFamily="34" charset="0"/>
              </a:rPr>
              <a:t>RoBERTa</a:t>
            </a:r>
            <a:r>
              <a:rPr lang="en-US" sz="3200" dirty="0">
                <a:latin typeface="Calibri" panose="020F0502020204030204" pitchFamily="34" charset="0"/>
                <a:cs typeface="Calibri" panose="020F0502020204030204" pitchFamily="34" charset="0"/>
              </a:rPr>
              <a:t> are applied to learn directly from source code, capturing complex syntactic and semantic patterns. These models can automatically learn latent relationships in code structure, thereby identifying signs of security flaws. This application creates a powerful automated scanning tool capable of detecting various types of vulnerabilities in cross-chain environments.</a:t>
            </a:r>
            <a:endParaRPr lang="vi-VN" sz="3200" dirty="0">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55B53F12-8928-4DAC-1A0E-A148B708AB18}"/>
              </a:ext>
            </a:extLst>
          </p:cNvPr>
          <p:cNvSpPr txBox="1"/>
          <p:nvPr/>
        </p:nvSpPr>
        <p:spPr>
          <a:xfrm>
            <a:off x="15504550" y="34150680"/>
            <a:ext cx="14229805" cy="461665"/>
          </a:xfrm>
          <a:prstGeom prst="rect">
            <a:avLst/>
          </a:prstGeom>
          <a:noFill/>
        </p:spPr>
        <p:txBody>
          <a:bodyPr wrap="square" rtlCol="0">
            <a:spAutoFit/>
          </a:bodyPr>
          <a:lstStyle/>
          <a:p>
            <a:pPr algn="ctr"/>
            <a:r>
              <a:rPr lang="en-US" sz="2400" b="1" dirty="0">
                <a:latin typeface="Calibri "/>
                <a:cs typeface="Times New Roman" panose="02020603050405020304" pitchFamily="18" charset="0"/>
              </a:rPr>
              <a:t>Figure 3. Distribution of benign and malicious samples corresponding to vulnerabilities</a:t>
            </a:r>
          </a:p>
        </p:txBody>
      </p:sp>
      <p:grpSp>
        <p:nvGrpSpPr>
          <p:cNvPr id="37" name="Group 36">
            <a:extLst>
              <a:ext uri="{FF2B5EF4-FFF2-40B4-BE49-F238E27FC236}">
                <a16:creationId xmlns:a16="http://schemas.microsoft.com/office/drawing/2014/main" id="{2A5F67BD-F01C-9681-28E1-020145793EAC}"/>
              </a:ext>
            </a:extLst>
          </p:cNvPr>
          <p:cNvGrpSpPr/>
          <p:nvPr/>
        </p:nvGrpSpPr>
        <p:grpSpPr>
          <a:xfrm>
            <a:off x="540857" y="21145893"/>
            <a:ext cx="14356080" cy="19209627"/>
            <a:chOff x="408203" y="22277934"/>
            <a:chExt cx="14356080" cy="19209627"/>
          </a:xfrm>
        </p:grpSpPr>
        <p:sp>
          <p:nvSpPr>
            <p:cNvPr id="38" name="Rectangle: Rounded Corners 37">
              <a:extLst>
                <a:ext uri="{FF2B5EF4-FFF2-40B4-BE49-F238E27FC236}">
                  <a16:creationId xmlns:a16="http://schemas.microsoft.com/office/drawing/2014/main" id="{03568797-0363-FE4D-386B-8B9288DCA079}"/>
                </a:ext>
              </a:extLst>
            </p:cNvPr>
            <p:cNvSpPr/>
            <p:nvPr/>
          </p:nvSpPr>
          <p:spPr>
            <a:xfrm>
              <a:off x="408203" y="22277934"/>
              <a:ext cx="14356080" cy="19209627"/>
            </a:xfrm>
            <a:prstGeom prst="roundRect">
              <a:avLst>
                <a:gd name="adj" fmla="val 2004"/>
              </a:avLst>
            </a:prstGeom>
            <a:solidFill>
              <a:srgbClr val="B9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p>
          </p:txBody>
        </p:sp>
        <p:sp>
          <p:nvSpPr>
            <p:cNvPr id="39" name="TextBox 38">
              <a:extLst>
                <a:ext uri="{FF2B5EF4-FFF2-40B4-BE49-F238E27FC236}">
                  <a16:creationId xmlns:a16="http://schemas.microsoft.com/office/drawing/2014/main" id="{4C587FE4-B251-A971-0B4B-E6FCFC47742B}"/>
                </a:ext>
              </a:extLst>
            </p:cNvPr>
            <p:cNvSpPr txBox="1"/>
            <p:nvPr/>
          </p:nvSpPr>
          <p:spPr>
            <a:xfrm>
              <a:off x="736211" y="22617221"/>
              <a:ext cx="7660386" cy="707886"/>
            </a:xfrm>
            <a:prstGeom prst="rect">
              <a:avLst/>
            </a:prstGeom>
            <a:noFill/>
          </p:spPr>
          <p:txBody>
            <a:bodyPr wrap="square" rtlCol="0">
              <a:spAutoFit/>
            </a:bodyPr>
            <a:lstStyle/>
            <a:p>
              <a:r>
                <a:rPr lang="en-US" sz="4000" dirty="0">
                  <a:solidFill>
                    <a:schemeClr val="bg2">
                      <a:lumMod val="25000"/>
                    </a:schemeClr>
                  </a:solidFill>
                  <a:latin typeface="Nunito ExtraBold" pitchFamily="2" charset="0"/>
                </a:rPr>
                <a:t>Experiments and Results</a:t>
              </a:r>
            </a:p>
          </p:txBody>
        </p:sp>
        <p:sp>
          <p:nvSpPr>
            <p:cNvPr id="41" name="TextBox 40">
              <a:extLst>
                <a:ext uri="{FF2B5EF4-FFF2-40B4-BE49-F238E27FC236}">
                  <a16:creationId xmlns:a16="http://schemas.microsoft.com/office/drawing/2014/main" id="{7721F5AB-9D5A-575E-01AE-5DCB07A924CE}"/>
                </a:ext>
              </a:extLst>
            </p:cNvPr>
            <p:cNvSpPr txBox="1"/>
            <p:nvPr/>
          </p:nvSpPr>
          <p:spPr>
            <a:xfrm>
              <a:off x="722964" y="23384700"/>
              <a:ext cx="13855700" cy="2554545"/>
            </a:xfrm>
            <a:prstGeom prst="rect">
              <a:avLst/>
            </a:prstGeom>
            <a:noFill/>
          </p:spPr>
          <p:txBody>
            <a:bodyPr wrap="square" rtlCol="0">
              <a:spAutoFit/>
            </a:bodyPr>
            <a:lstStyle/>
            <a:p>
              <a:pPr algn="just"/>
              <a:r>
                <a:rPr lang="en-US" sz="3200" dirty="0">
                  <a:cs typeface="Times New Roman" panose="02020603050405020304" pitchFamily="18" charset="0"/>
                </a:rPr>
                <a:t>The cross-chain communication environment consists of 3 virtual machines to simulate 2 different blockchain networks and a Sidechain virtual machine with 4 CPU cores, 8 GB RAM, and 60GB Hard Drive for each machine. </a:t>
              </a:r>
            </a:p>
            <a:p>
              <a:pPr algn="just"/>
              <a:r>
                <a:rPr lang="en-US" sz="3200" dirty="0">
                  <a:cs typeface="Times New Roman" panose="02020603050405020304" pitchFamily="18" charset="0"/>
                </a:rPr>
                <a:t>The machine learning training environment uses a Google </a:t>
              </a:r>
              <a:r>
                <a:rPr lang="en-US" sz="3200" dirty="0" err="1">
                  <a:cs typeface="Times New Roman" panose="02020603050405020304" pitchFamily="18" charset="0"/>
                </a:rPr>
                <a:t>Colab</a:t>
              </a:r>
              <a:r>
                <a:rPr lang="en-US" sz="3200" dirty="0">
                  <a:cs typeface="Times New Roman" panose="02020603050405020304" pitchFamily="18" charset="0"/>
                </a:rPr>
                <a:t> machine with 4 CPU cores, T4 GPU, 12.7GB RAM, and 166GB Hard Drive.</a:t>
              </a:r>
            </a:p>
          </p:txBody>
        </p:sp>
      </p:grpSp>
      <p:sp>
        <p:nvSpPr>
          <p:cNvPr id="101" name="TextBox 100">
            <a:extLst>
              <a:ext uri="{FF2B5EF4-FFF2-40B4-BE49-F238E27FC236}">
                <a16:creationId xmlns:a16="http://schemas.microsoft.com/office/drawing/2014/main" id="{54AFC985-36AD-F83A-7430-2237382B4194}"/>
              </a:ext>
            </a:extLst>
          </p:cNvPr>
          <p:cNvSpPr txBox="1"/>
          <p:nvPr/>
        </p:nvSpPr>
        <p:spPr>
          <a:xfrm>
            <a:off x="674497" y="33667174"/>
            <a:ext cx="13991052" cy="830997"/>
          </a:xfrm>
          <a:prstGeom prst="rect">
            <a:avLst/>
          </a:prstGeom>
          <a:noFill/>
        </p:spPr>
        <p:txBody>
          <a:bodyPr wrap="square" rtlCol="0">
            <a:spAutoFit/>
          </a:bodyPr>
          <a:lstStyle/>
          <a:p>
            <a:pPr algn="ctr"/>
            <a:r>
              <a:rPr lang="en-US" sz="2400" b="1" dirty="0">
                <a:latin typeface="Calibri "/>
                <a:cs typeface="Times New Roman" panose="02020603050405020304" pitchFamily="18" charset="0"/>
              </a:rPr>
              <a:t>Figure 4. A Comparative Analysis: Performance of Machine Learning Models </a:t>
            </a:r>
          </a:p>
          <a:p>
            <a:pPr algn="ctr"/>
            <a:r>
              <a:rPr lang="en-US" sz="2400" b="1" dirty="0">
                <a:latin typeface="Calibri "/>
                <a:cs typeface="Times New Roman" panose="02020603050405020304" pitchFamily="18" charset="0"/>
              </a:rPr>
              <a:t>in Detecting Vulnerabilities within </a:t>
            </a:r>
            <a:r>
              <a:rPr lang="en-US" sz="2400" b="1" dirty="0" err="1">
                <a:latin typeface="Calibri "/>
                <a:cs typeface="Times New Roman" panose="02020603050405020304" pitchFamily="18" charset="0"/>
              </a:rPr>
              <a:t>CrossChain</a:t>
            </a:r>
            <a:r>
              <a:rPr lang="en-US" sz="2400" b="1" dirty="0">
                <a:latin typeface="Calibri "/>
                <a:cs typeface="Times New Roman" panose="02020603050405020304" pitchFamily="18" charset="0"/>
              </a:rPr>
              <a:t> Smart Contracts</a:t>
            </a:r>
          </a:p>
        </p:txBody>
      </p:sp>
      <p:pic>
        <p:nvPicPr>
          <p:cNvPr id="103" name="Picture 102" descr="A graph of numbers and a number of numbers&#10;&#10;Description automatically generated with medium confidence">
            <a:extLst>
              <a:ext uri="{FF2B5EF4-FFF2-40B4-BE49-F238E27FC236}">
                <a16:creationId xmlns:a16="http://schemas.microsoft.com/office/drawing/2014/main" id="{D2273BFC-4598-4961-CD3A-A0E90B2D2BA8}"/>
              </a:ext>
            </a:extLst>
          </p:cNvPr>
          <p:cNvPicPr>
            <a:picLocks noChangeAspect="1"/>
          </p:cNvPicPr>
          <p:nvPr/>
        </p:nvPicPr>
        <p:blipFill>
          <a:blip r:embed="rId5">
            <a:extLst>
              <a:ext uri="{28A0092B-C50C-407E-A947-70E740481C1C}">
                <a14:useLocalDpi xmlns:a14="http://schemas.microsoft.com/office/drawing/2010/main" val="0"/>
              </a:ext>
            </a:extLst>
          </a:blip>
          <a:srcRect t="11348" b="4286"/>
          <a:stretch/>
        </p:blipFill>
        <p:spPr>
          <a:xfrm>
            <a:off x="940119" y="34730568"/>
            <a:ext cx="13580694" cy="4539266"/>
          </a:xfrm>
          <a:prstGeom prst="rect">
            <a:avLst/>
          </a:prstGeom>
        </p:spPr>
      </p:pic>
      <p:sp>
        <p:nvSpPr>
          <p:cNvPr id="104" name="TextBox 103">
            <a:extLst>
              <a:ext uri="{FF2B5EF4-FFF2-40B4-BE49-F238E27FC236}">
                <a16:creationId xmlns:a16="http://schemas.microsoft.com/office/drawing/2014/main" id="{08B3A9F4-6735-BF34-84D2-A758F85A697D}"/>
              </a:ext>
            </a:extLst>
          </p:cNvPr>
          <p:cNvSpPr txBox="1"/>
          <p:nvPr/>
        </p:nvSpPr>
        <p:spPr>
          <a:xfrm>
            <a:off x="659707" y="39581844"/>
            <a:ext cx="14070263" cy="461665"/>
          </a:xfrm>
          <a:prstGeom prst="rect">
            <a:avLst/>
          </a:prstGeom>
          <a:noFill/>
        </p:spPr>
        <p:txBody>
          <a:bodyPr wrap="square" rtlCol="0">
            <a:spAutoFit/>
          </a:bodyPr>
          <a:lstStyle/>
          <a:p>
            <a:pPr algn="ctr"/>
            <a:r>
              <a:rPr lang="en-US" sz="2400" b="1" dirty="0">
                <a:latin typeface="Calibri "/>
                <a:cs typeface="Times New Roman" panose="02020603050405020304" pitchFamily="18" charset="0"/>
              </a:rPr>
              <a:t>Figure 5. Time performance of the </a:t>
            </a:r>
            <a:r>
              <a:rPr lang="en-US" sz="2400" b="1" dirty="0" err="1">
                <a:latin typeface="Calibri "/>
                <a:cs typeface="Times New Roman" panose="02020603050405020304" pitchFamily="18" charset="0"/>
              </a:rPr>
              <a:t>ChainSniper</a:t>
            </a:r>
            <a:r>
              <a:rPr lang="en-US" sz="2400" b="1" dirty="0">
                <a:latin typeface="Calibri "/>
                <a:cs typeface="Times New Roman" panose="02020603050405020304" pitchFamily="18" charset="0"/>
              </a:rPr>
              <a:t> in detecting cross-chain smart contract vulnerabilities </a:t>
            </a:r>
          </a:p>
        </p:txBody>
      </p:sp>
      <p:pic>
        <p:nvPicPr>
          <p:cNvPr id="108" name="Picture 107" descr="A diagram of a blockchain&#10;&#10;Description automatically generated">
            <a:extLst>
              <a:ext uri="{FF2B5EF4-FFF2-40B4-BE49-F238E27FC236}">
                <a16:creationId xmlns:a16="http://schemas.microsoft.com/office/drawing/2014/main" id="{7990E19D-7EF9-CE9F-A9CB-FEA7BA1DD8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24973" y="12971711"/>
            <a:ext cx="13420911" cy="8358529"/>
          </a:xfrm>
          <a:prstGeom prst="rect">
            <a:avLst/>
          </a:prstGeom>
        </p:spPr>
      </p:pic>
      <p:sp>
        <p:nvSpPr>
          <p:cNvPr id="110" name="Title 1">
            <a:extLst>
              <a:ext uri="{FF2B5EF4-FFF2-40B4-BE49-F238E27FC236}">
                <a16:creationId xmlns:a16="http://schemas.microsoft.com/office/drawing/2014/main" id="{A3C488E9-9117-DC86-2382-420A8769290E}"/>
              </a:ext>
            </a:extLst>
          </p:cNvPr>
          <p:cNvSpPr txBox="1">
            <a:spLocks/>
          </p:cNvSpPr>
          <p:nvPr/>
        </p:nvSpPr>
        <p:spPr>
          <a:xfrm>
            <a:off x="796299" y="6282255"/>
            <a:ext cx="29079922" cy="766557"/>
          </a:xfrm>
          <a:prstGeom prst="rect">
            <a:avLst/>
          </a:prstGeom>
        </p:spPr>
        <p:txBody>
          <a:bodyPr vert="horz" wrap="square" lIns="91440" tIns="45720" rIns="91440" bIns="45720" rtlCol="0" anchor="b">
            <a:spAutoFit/>
          </a:bodyPr>
          <a:lstStyle>
            <a:lvl1pPr algn="ctr" defTabSz="3027680" rtl="0" eaLnBrk="1" latinLnBrk="0" hangingPunct="1">
              <a:lnSpc>
                <a:spcPct val="90000"/>
              </a:lnSpc>
              <a:spcBef>
                <a:spcPct val="0"/>
              </a:spcBef>
              <a:buNone/>
              <a:defRPr sz="19865" kern="1200">
                <a:solidFill>
                  <a:schemeClr val="tx1"/>
                </a:solidFill>
                <a:latin typeface="+mj-lt"/>
                <a:ea typeface="+mj-ea"/>
                <a:cs typeface="+mj-cs"/>
              </a:defRPr>
            </a:lvl1pPr>
          </a:lstStyle>
          <a:p>
            <a:pPr>
              <a:lnSpc>
                <a:spcPct val="120000"/>
              </a:lnSpc>
            </a:pPr>
            <a:r>
              <a:rPr lang="en-US" sz="4000" b="1" spc="-10" dirty="0">
                <a:latin typeface="Arial" panose="020B0604020202020204" pitchFamily="34" charset="0"/>
                <a:ea typeface="MS Mincho" panose="02020609040205080304" pitchFamily="49" charset="-128"/>
                <a:cs typeface="Arial" panose="020B0604020202020204" pitchFamily="34" charset="0"/>
              </a:rPr>
              <a:t>Võ Anh Kiệt, </a:t>
            </a:r>
            <a:r>
              <a:rPr lang="en-US" sz="4000" b="1" spc="-10" dirty="0" err="1">
                <a:latin typeface="Arial" panose="020B0604020202020204" pitchFamily="34" charset="0"/>
                <a:ea typeface="MS Mincho" panose="02020609040205080304" pitchFamily="49" charset="-128"/>
                <a:cs typeface="Arial" panose="020B0604020202020204" pitchFamily="34" charset="0"/>
              </a:rPr>
              <a:t>Trần</a:t>
            </a:r>
            <a:r>
              <a:rPr lang="en-US" sz="4000" b="1" spc="-10" dirty="0">
                <a:latin typeface="Arial" panose="020B0604020202020204" pitchFamily="34" charset="0"/>
                <a:ea typeface="MS Mincho" panose="02020609040205080304" pitchFamily="49" charset="-128"/>
                <a:cs typeface="Arial" panose="020B0604020202020204" pitchFamily="34" charset="0"/>
              </a:rPr>
              <a:t> </a:t>
            </a:r>
            <a:r>
              <a:rPr lang="en-US" sz="4000" b="1" spc="-10" dirty="0" err="1">
                <a:latin typeface="Arial" panose="020B0604020202020204" pitchFamily="34" charset="0"/>
                <a:ea typeface="MS Mincho" panose="02020609040205080304" pitchFamily="49" charset="-128"/>
                <a:cs typeface="Arial" panose="020B0604020202020204" pitchFamily="34" charset="0"/>
              </a:rPr>
              <a:t>Tuấn</a:t>
            </a:r>
            <a:r>
              <a:rPr lang="en-US" sz="4000" b="1" spc="-10" dirty="0">
                <a:latin typeface="Arial" panose="020B0604020202020204" pitchFamily="34" charset="0"/>
                <a:ea typeface="MS Mincho" panose="02020609040205080304" pitchFamily="49" charset="-128"/>
                <a:cs typeface="Arial" panose="020B0604020202020204" pitchFamily="34" charset="0"/>
              </a:rPr>
              <a:t> Dũng, Phan </a:t>
            </a:r>
            <a:r>
              <a:rPr lang="en-US" sz="4000" b="1" spc="-10" dirty="0" err="1">
                <a:latin typeface="Arial" panose="020B0604020202020204" pitchFamily="34" charset="0"/>
                <a:ea typeface="MS Mincho" panose="02020609040205080304" pitchFamily="49" charset="-128"/>
                <a:cs typeface="Arial" panose="020B0604020202020204" pitchFamily="34" charset="0"/>
              </a:rPr>
              <a:t>Thế</a:t>
            </a:r>
            <a:r>
              <a:rPr lang="en-US" sz="4000" b="1" spc="-10" dirty="0">
                <a:latin typeface="Arial" panose="020B0604020202020204" pitchFamily="34" charset="0"/>
                <a:ea typeface="MS Mincho" panose="02020609040205080304" pitchFamily="49" charset="-128"/>
                <a:cs typeface="Arial" panose="020B0604020202020204" pitchFamily="34" charset="0"/>
              </a:rPr>
              <a:t> Duy, </a:t>
            </a:r>
            <a:r>
              <a:rPr lang="en-US" sz="4000" b="1" spc="-10" dirty="0" err="1">
                <a:latin typeface="Arial" panose="020B0604020202020204" pitchFamily="34" charset="0"/>
                <a:ea typeface="MS Mincho" panose="02020609040205080304" pitchFamily="49" charset="-128"/>
                <a:cs typeface="Arial" panose="020B0604020202020204" pitchFamily="34" charset="0"/>
              </a:rPr>
              <a:t>Nguyễn</a:t>
            </a:r>
            <a:r>
              <a:rPr lang="en-US" sz="4000" b="1" spc="-10" dirty="0">
                <a:latin typeface="Arial" panose="020B0604020202020204" pitchFamily="34" charset="0"/>
                <a:ea typeface="MS Mincho" panose="02020609040205080304" pitchFamily="49" charset="-128"/>
                <a:cs typeface="Arial" panose="020B0604020202020204" pitchFamily="34" charset="0"/>
              </a:rPr>
              <a:t> </a:t>
            </a:r>
            <a:r>
              <a:rPr lang="en-US" sz="4000" b="1" spc="-10" dirty="0" err="1">
                <a:latin typeface="Arial" panose="020B0604020202020204" pitchFamily="34" charset="0"/>
                <a:ea typeface="MS Mincho" panose="02020609040205080304" pitchFamily="49" charset="-128"/>
                <a:cs typeface="Arial" panose="020B0604020202020204" pitchFamily="34" charset="0"/>
              </a:rPr>
              <a:t>Tấn</a:t>
            </a:r>
            <a:r>
              <a:rPr lang="en-US" sz="4000" b="1" spc="-10" dirty="0">
                <a:latin typeface="Arial" panose="020B0604020202020204" pitchFamily="34" charset="0"/>
                <a:ea typeface="MS Mincho" panose="02020609040205080304" pitchFamily="49" charset="-128"/>
                <a:cs typeface="Arial" panose="020B0604020202020204" pitchFamily="34" charset="0"/>
              </a:rPr>
              <a:t> </a:t>
            </a:r>
            <a:r>
              <a:rPr lang="en-US" sz="4000" b="1" spc="-10" dirty="0" err="1">
                <a:latin typeface="Arial" panose="020B0604020202020204" pitchFamily="34" charset="0"/>
                <a:ea typeface="MS Mincho" panose="02020609040205080304" pitchFamily="49" charset="-128"/>
                <a:cs typeface="Arial" panose="020B0604020202020204" pitchFamily="34" charset="0"/>
              </a:rPr>
              <a:t>Cầm</a:t>
            </a:r>
            <a:r>
              <a:rPr lang="en-US" sz="4000" b="1" spc="-10" dirty="0">
                <a:latin typeface="Arial" panose="020B0604020202020204" pitchFamily="34" charset="0"/>
                <a:ea typeface="MS Mincho" panose="02020609040205080304" pitchFamily="49" charset="-128"/>
                <a:cs typeface="Arial" panose="020B0604020202020204" pitchFamily="34" charset="0"/>
              </a:rPr>
              <a:t>, </a:t>
            </a:r>
            <a:r>
              <a:rPr lang="en-US" sz="4000" b="1" spc="-10" dirty="0" err="1">
                <a:latin typeface="Arial" panose="020B0604020202020204" pitchFamily="34" charset="0"/>
                <a:ea typeface="MS Mincho" panose="02020609040205080304" pitchFamily="49" charset="-128"/>
                <a:cs typeface="Arial" panose="020B0604020202020204" pitchFamily="34" charset="0"/>
              </a:rPr>
              <a:t>Phạm</a:t>
            </a:r>
            <a:r>
              <a:rPr lang="en-US" sz="4000" b="1" spc="-10" dirty="0">
                <a:latin typeface="Arial" panose="020B0604020202020204" pitchFamily="34" charset="0"/>
                <a:ea typeface="MS Mincho" panose="02020609040205080304" pitchFamily="49" charset="-128"/>
                <a:cs typeface="Arial" panose="020B0604020202020204" pitchFamily="34" charset="0"/>
              </a:rPr>
              <a:t> Văn </a:t>
            </a:r>
            <a:r>
              <a:rPr lang="en-US" sz="4000" b="1" spc="-10" dirty="0" err="1">
                <a:latin typeface="Arial" panose="020B0604020202020204" pitchFamily="34" charset="0"/>
                <a:ea typeface="MS Mincho" panose="02020609040205080304" pitchFamily="49" charset="-128"/>
                <a:cs typeface="Arial" panose="020B0604020202020204" pitchFamily="34" charset="0"/>
              </a:rPr>
              <a:t>Hậu</a:t>
            </a:r>
            <a:endParaRPr lang="en-US" sz="4000" b="1" dirty="0">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1920FB25-3745-0A2F-ED6C-DA5B10823B97}"/>
              </a:ext>
            </a:extLst>
          </p:cNvPr>
          <p:cNvGraphicFramePr>
            <a:graphicFrameLocks noGrp="1"/>
          </p:cNvGraphicFramePr>
          <p:nvPr>
            <p:extLst>
              <p:ext uri="{D42A27DB-BD31-4B8C-83A1-F6EECF244321}">
                <p14:modId xmlns:p14="http://schemas.microsoft.com/office/powerpoint/2010/main" val="1665256475"/>
              </p:ext>
            </p:extLst>
          </p:nvPr>
        </p:nvGraphicFramePr>
        <p:xfrm>
          <a:off x="828074" y="25112363"/>
          <a:ext cx="13733528" cy="8242800"/>
        </p:xfrm>
        <a:graphic>
          <a:graphicData uri="http://schemas.openxmlformats.org/drawingml/2006/table">
            <a:tbl>
              <a:tblPr firstRow="1" bandRow="1">
                <a:tableStyleId>{5C22544A-7EE6-4342-B048-85BDC9FD1C3A}</a:tableStyleId>
              </a:tblPr>
              <a:tblGrid>
                <a:gridCol w="3784856">
                  <a:extLst>
                    <a:ext uri="{9D8B030D-6E8A-4147-A177-3AD203B41FA5}">
                      <a16:colId xmlns:a16="http://schemas.microsoft.com/office/drawing/2014/main" val="1873362453"/>
                    </a:ext>
                  </a:extLst>
                </a:gridCol>
                <a:gridCol w="2487168">
                  <a:extLst>
                    <a:ext uri="{9D8B030D-6E8A-4147-A177-3AD203B41FA5}">
                      <a16:colId xmlns:a16="http://schemas.microsoft.com/office/drawing/2014/main" val="1610381022"/>
                    </a:ext>
                  </a:extLst>
                </a:gridCol>
                <a:gridCol w="2487168">
                  <a:extLst>
                    <a:ext uri="{9D8B030D-6E8A-4147-A177-3AD203B41FA5}">
                      <a16:colId xmlns:a16="http://schemas.microsoft.com/office/drawing/2014/main" val="3787588495"/>
                    </a:ext>
                  </a:extLst>
                </a:gridCol>
                <a:gridCol w="2487168">
                  <a:extLst>
                    <a:ext uri="{9D8B030D-6E8A-4147-A177-3AD203B41FA5}">
                      <a16:colId xmlns:a16="http://schemas.microsoft.com/office/drawing/2014/main" val="2860907825"/>
                    </a:ext>
                  </a:extLst>
                </a:gridCol>
                <a:gridCol w="2487168">
                  <a:extLst>
                    <a:ext uri="{9D8B030D-6E8A-4147-A177-3AD203B41FA5}">
                      <a16:colId xmlns:a16="http://schemas.microsoft.com/office/drawing/2014/main" val="1338813331"/>
                    </a:ext>
                  </a:extLst>
                </a:gridCol>
              </a:tblGrid>
              <a:tr h="824280">
                <a:tc>
                  <a:txBody>
                    <a:bodyPr/>
                    <a:lstStyle/>
                    <a:p>
                      <a:pPr algn="ctr"/>
                      <a:r>
                        <a:rPr lang="vi-VN" sz="3200" dirty="0">
                          <a:latin typeface="Calibri" panose="020F0502020204030204" pitchFamily="34" charset="0"/>
                          <a:cs typeface="Calibri" panose="020F0502020204030204" pitchFamily="34" charset="0"/>
                        </a:rPr>
                        <a:t>Model </a:t>
                      </a:r>
                    </a:p>
                  </a:txBody>
                  <a:tcPr anchor="ctr"/>
                </a:tc>
                <a:tc>
                  <a:txBody>
                    <a:bodyPr/>
                    <a:lstStyle/>
                    <a:p>
                      <a:pPr algn="ctr"/>
                      <a:r>
                        <a:rPr lang="vi-VN" sz="3200" dirty="0">
                          <a:latin typeface="Calibri" panose="020F0502020204030204" pitchFamily="34" charset="0"/>
                          <a:cs typeface="Calibri" panose="020F0502020204030204" pitchFamily="34" charset="0"/>
                        </a:rPr>
                        <a:t>Accuracy </a:t>
                      </a:r>
                    </a:p>
                  </a:txBody>
                  <a:tcPr anchor="ctr"/>
                </a:tc>
                <a:tc>
                  <a:txBody>
                    <a:bodyPr/>
                    <a:lstStyle/>
                    <a:p>
                      <a:pPr algn="ctr"/>
                      <a:r>
                        <a:rPr lang="vi-VN" sz="3200" dirty="0">
                          <a:latin typeface="Calibri" panose="020F0502020204030204" pitchFamily="34" charset="0"/>
                          <a:cs typeface="Calibri" panose="020F0502020204030204" pitchFamily="34" charset="0"/>
                        </a:rPr>
                        <a:t>Precision </a:t>
                      </a:r>
                    </a:p>
                  </a:txBody>
                  <a:tcPr anchor="ctr"/>
                </a:tc>
                <a:tc>
                  <a:txBody>
                    <a:bodyPr/>
                    <a:lstStyle/>
                    <a:p>
                      <a:pPr algn="ctr"/>
                      <a:r>
                        <a:rPr lang="vi-VN" sz="3200" dirty="0">
                          <a:latin typeface="Calibri" panose="020F0502020204030204" pitchFamily="34" charset="0"/>
                          <a:cs typeface="Calibri" panose="020F0502020204030204" pitchFamily="34" charset="0"/>
                        </a:rPr>
                        <a:t>Recall </a:t>
                      </a:r>
                    </a:p>
                  </a:txBody>
                  <a:tcPr anchor="ctr"/>
                </a:tc>
                <a:tc>
                  <a:txBody>
                    <a:bodyPr/>
                    <a:lstStyle/>
                    <a:p>
                      <a:pPr algn="ctr"/>
                      <a:r>
                        <a:rPr lang="vi-VN" sz="3200" dirty="0">
                          <a:latin typeface="Calibri" panose="020F0502020204030204" pitchFamily="34" charset="0"/>
                          <a:cs typeface="Calibri" panose="020F0502020204030204" pitchFamily="34" charset="0"/>
                        </a:rPr>
                        <a:t>F1</a:t>
                      </a:r>
                      <a:r>
                        <a:rPr lang="en-US" sz="3200" dirty="0">
                          <a:latin typeface="Calibri" panose="020F0502020204030204" pitchFamily="34" charset="0"/>
                          <a:cs typeface="Calibri" panose="020F0502020204030204" pitchFamily="34" charset="0"/>
                        </a:rPr>
                        <a:t>-</a:t>
                      </a:r>
                      <a:r>
                        <a:rPr lang="vi-VN" sz="3200" dirty="0">
                          <a:latin typeface="Calibri" panose="020F0502020204030204" pitchFamily="34" charset="0"/>
                          <a:cs typeface="Calibri" panose="020F0502020204030204" pitchFamily="34" charset="0"/>
                        </a:rPr>
                        <a:t>Score</a:t>
                      </a:r>
                    </a:p>
                  </a:txBody>
                  <a:tcPr anchor="ctr"/>
                </a:tc>
                <a:extLst>
                  <a:ext uri="{0D108BD9-81ED-4DB2-BD59-A6C34878D82A}">
                    <a16:rowId xmlns:a16="http://schemas.microsoft.com/office/drawing/2014/main" val="1769687920"/>
                  </a:ext>
                </a:extLst>
              </a:tr>
              <a:tr h="824280">
                <a:tc>
                  <a:txBody>
                    <a:bodyPr/>
                    <a:lstStyle/>
                    <a:p>
                      <a:pPr algn="ctr"/>
                      <a:r>
                        <a:rPr lang="vi-VN" sz="3200" dirty="0">
                          <a:latin typeface="Calibri" panose="020F0502020204030204" pitchFamily="34" charset="0"/>
                          <a:cs typeface="Calibri" panose="020F0502020204030204" pitchFamily="34" charset="0"/>
                        </a:rPr>
                        <a:t>Decision Tree</a:t>
                      </a:r>
                    </a:p>
                  </a:txBody>
                  <a:tcPr anchor="ctr"/>
                </a:tc>
                <a:tc>
                  <a:txBody>
                    <a:bodyPr/>
                    <a:lstStyle/>
                    <a:p>
                      <a:pPr algn="ctr"/>
                      <a:r>
                        <a:rPr lang="vi-VN" sz="3200" dirty="0">
                          <a:latin typeface="Calibri" panose="020F0502020204030204" pitchFamily="34" charset="0"/>
                          <a:cs typeface="Calibri" panose="020F0502020204030204" pitchFamily="34" charset="0"/>
                        </a:rPr>
                        <a:t>0.8519 </a:t>
                      </a:r>
                    </a:p>
                  </a:txBody>
                  <a:tcPr anchor="ctr"/>
                </a:tc>
                <a:tc>
                  <a:txBody>
                    <a:bodyPr/>
                    <a:lstStyle/>
                    <a:p>
                      <a:pPr algn="ctr"/>
                      <a:r>
                        <a:rPr lang="vi-VN" sz="3200" dirty="0">
                          <a:latin typeface="Calibri" panose="020F0502020204030204" pitchFamily="34" charset="0"/>
                          <a:cs typeface="Calibri" panose="020F0502020204030204" pitchFamily="34" charset="0"/>
                        </a:rPr>
                        <a:t>0.8209 </a:t>
                      </a:r>
                    </a:p>
                  </a:txBody>
                  <a:tcPr anchor="ctr"/>
                </a:tc>
                <a:tc>
                  <a:txBody>
                    <a:bodyPr/>
                    <a:lstStyle/>
                    <a:p>
                      <a:pPr algn="ctr"/>
                      <a:r>
                        <a:rPr lang="vi-VN" sz="3200" dirty="0">
                          <a:latin typeface="Calibri" panose="020F0502020204030204" pitchFamily="34" charset="0"/>
                          <a:cs typeface="Calibri" panose="020F0502020204030204" pitchFamily="34" charset="0"/>
                        </a:rPr>
                        <a:t>0.8730</a:t>
                      </a:r>
                    </a:p>
                  </a:txBody>
                  <a:tcPr anchor="ctr"/>
                </a:tc>
                <a:tc>
                  <a:txBody>
                    <a:bodyPr/>
                    <a:lstStyle/>
                    <a:p>
                      <a:pPr algn="ctr"/>
                      <a:r>
                        <a:rPr lang="vi-VN" sz="3200" dirty="0">
                          <a:latin typeface="Calibri" panose="020F0502020204030204" pitchFamily="34" charset="0"/>
                          <a:cs typeface="Calibri" panose="020F0502020204030204" pitchFamily="34" charset="0"/>
                        </a:rPr>
                        <a:t>0.8462</a:t>
                      </a:r>
                    </a:p>
                  </a:txBody>
                  <a:tcPr anchor="ctr"/>
                </a:tc>
                <a:extLst>
                  <a:ext uri="{0D108BD9-81ED-4DB2-BD59-A6C34878D82A}">
                    <a16:rowId xmlns:a16="http://schemas.microsoft.com/office/drawing/2014/main" val="2379183384"/>
                  </a:ext>
                </a:extLst>
              </a:tr>
              <a:tr h="824280">
                <a:tc>
                  <a:txBody>
                    <a:bodyPr/>
                    <a:lstStyle/>
                    <a:p>
                      <a:pPr algn="ctr"/>
                      <a:r>
                        <a:rPr lang="vi-VN" sz="3200" dirty="0">
                          <a:latin typeface="Calibri" panose="020F0502020204030204" pitchFamily="34" charset="0"/>
                          <a:cs typeface="Calibri" panose="020F0502020204030204" pitchFamily="34" charset="0"/>
                        </a:rPr>
                        <a:t>Random Forest</a:t>
                      </a:r>
                    </a:p>
                  </a:txBody>
                  <a:tcPr anchor="ctr"/>
                </a:tc>
                <a:tc>
                  <a:txBody>
                    <a:bodyPr/>
                    <a:lstStyle/>
                    <a:p>
                      <a:pPr algn="ctr"/>
                      <a:r>
                        <a:rPr lang="vi-VN" sz="3200" dirty="0">
                          <a:latin typeface="Calibri" panose="020F0502020204030204" pitchFamily="34" charset="0"/>
                          <a:cs typeface="Calibri" panose="020F0502020204030204" pitchFamily="34" charset="0"/>
                        </a:rPr>
                        <a:t>0.7312</a:t>
                      </a:r>
                    </a:p>
                  </a:txBody>
                  <a:tcPr anchor="ctr"/>
                </a:tc>
                <a:tc>
                  <a:txBody>
                    <a:bodyPr/>
                    <a:lstStyle/>
                    <a:p>
                      <a:pPr algn="ctr"/>
                      <a:r>
                        <a:rPr lang="vi-VN" sz="3200" dirty="0">
                          <a:latin typeface="Calibri" panose="020F0502020204030204" pitchFamily="34" charset="0"/>
                          <a:cs typeface="Calibri" panose="020F0502020204030204" pitchFamily="34" charset="0"/>
                        </a:rPr>
                        <a:t>0.6324</a:t>
                      </a:r>
                    </a:p>
                  </a:txBody>
                  <a:tcPr anchor="ctr"/>
                </a:tc>
                <a:tc>
                  <a:txBody>
                    <a:bodyPr/>
                    <a:lstStyle/>
                    <a:p>
                      <a:pPr algn="ctr"/>
                      <a:r>
                        <a:rPr lang="vi-VN" sz="3200" dirty="0">
                          <a:latin typeface="Calibri" panose="020F0502020204030204" pitchFamily="34" charset="0"/>
                          <a:cs typeface="Calibri" panose="020F0502020204030204" pitchFamily="34" charset="0"/>
                        </a:rPr>
                        <a:t>1.0000</a:t>
                      </a:r>
                    </a:p>
                  </a:txBody>
                  <a:tcPr anchor="ctr"/>
                </a:tc>
                <a:tc>
                  <a:txBody>
                    <a:bodyPr/>
                    <a:lstStyle/>
                    <a:p>
                      <a:pPr algn="ctr"/>
                      <a:r>
                        <a:rPr lang="vi-VN" sz="3200" dirty="0">
                          <a:latin typeface="Calibri" panose="020F0502020204030204" pitchFamily="34" charset="0"/>
                          <a:cs typeface="Calibri" panose="020F0502020204030204" pitchFamily="34" charset="0"/>
                        </a:rPr>
                        <a:t>0.7748</a:t>
                      </a:r>
                    </a:p>
                  </a:txBody>
                  <a:tcPr anchor="ctr"/>
                </a:tc>
                <a:extLst>
                  <a:ext uri="{0D108BD9-81ED-4DB2-BD59-A6C34878D82A}">
                    <a16:rowId xmlns:a16="http://schemas.microsoft.com/office/drawing/2014/main" val="3207246657"/>
                  </a:ext>
                </a:extLst>
              </a:tr>
              <a:tr h="824280">
                <a:tc>
                  <a:txBody>
                    <a:bodyPr/>
                    <a:lstStyle/>
                    <a:p>
                      <a:pPr algn="ctr"/>
                      <a:r>
                        <a:rPr lang="vi-VN" sz="3200" dirty="0">
                          <a:latin typeface="Calibri" panose="020F0502020204030204" pitchFamily="34" charset="0"/>
                          <a:cs typeface="Calibri" panose="020F0502020204030204" pitchFamily="34" charset="0"/>
                        </a:rPr>
                        <a:t>XGBoost</a:t>
                      </a:r>
                    </a:p>
                  </a:txBody>
                  <a:tcPr anchor="ctr"/>
                </a:tc>
                <a:tc>
                  <a:txBody>
                    <a:bodyPr/>
                    <a:lstStyle/>
                    <a:p>
                      <a:pPr algn="ctr"/>
                      <a:r>
                        <a:rPr lang="vi-VN" sz="3200" dirty="0">
                          <a:latin typeface="Calibri" panose="020F0502020204030204" pitchFamily="34" charset="0"/>
                          <a:cs typeface="Calibri" panose="020F0502020204030204" pitchFamily="34" charset="0"/>
                        </a:rPr>
                        <a:t>0.6211</a:t>
                      </a:r>
                    </a:p>
                  </a:txBody>
                  <a:tcPr anchor="ctr"/>
                </a:tc>
                <a:tc>
                  <a:txBody>
                    <a:bodyPr/>
                    <a:lstStyle/>
                    <a:p>
                      <a:pPr algn="ctr"/>
                      <a:r>
                        <a:rPr lang="vi-VN" sz="3200" dirty="0">
                          <a:latin typeface="Calibri" panose="020F0502020204030204" pitchFamily="34" charset="0"/>
                          <a:cs typeface="Calibri" panose="020F0502020204030204" pitchFamily="34" charset="0"/>
                        </a:rPr>
                        <a:t>0.5485</a:t>
                      </a:r>
                    </a:p>
                  </a:txBody>
                  <a:tcPr anchor="ctr"/>
                </a:tc>
                <a:tc>
                  <a:txBody>
                    <a:bodyPr/>
                    <a:lstStyle/>
                    <a:p>
                      <a:pPr algn="ctr"/>
                      <a:r>
                        <a:rPr lang="vi-VN" sz="3200" dirty="0">
                          <a:latin typeface="Calibri" panose="020F0502020204030204" pitchFamily="34" charset="0"/>
                          <a:cs typeface="Calibri" panose="020F0502020204030204" pitchFamily="34" charset="0"/>
                        </a:rPr>
                        <a:t>0.9924</a:t>
                      </a:r>
                    </a:p>
                  </a:txBody>
                  <a:tcPr anchor="ctr"/>
                </a:tc>
                <a:tc>
                  <a:txBody>
                    <a:bodyPr/>
                    <a:lstStyle/>
                    <a:p>
                      <a:pPr algn="ctr"/>
                      <a:r>
                        <a:rPr lang="vi-VN" sz="3200" dirty="0">
                          <a:latin typeface="Calibri" panose="020F0502020204030204" pitchFamily="34" charset="0"/>
                          <a:cs typeface="Calibri" panose="020F0502020204030204" pitchFamily="34" charset="0"/>
                        </a:rPr>
                        <a:t>0.7065</a:t>
                      </a:r>
                    </a:p>
                  </a:txBody>
                  <a:tcPr anchor="ctr"/>
                </a:tc>
                <a:extLst>
                  <a:ext uri="{0D108BD9-81ED-4DB2-BD59-A6C34878D82A}">
                    <a16:rowId xmlns:a16="http://schemas.microsoft.com/office/drawing/2014/main" val="3995770436"/>
                  </a:ext>
                </a:extLst>
              </a:tr>
              <a:tr h="824280">
                <a:tc>
                  <a:txBody>
                    <a:bodyPr/>
                    <a:lstStyle/>
                    <a:p>
                      <a:pPr algn="ctr"/>
                      <a:r>
                        <a:rPr lang="vi-VN" sz="3200" dirty="0">
                          <a:latin typeface="Calibri" panose="020F0502020204030204" pitchFamily="34" charset="0"/>
                          <a:cs typeface="Calibri" panose="020F0502020204030204" pitchFamily="34" charset="0"/>
                        </a:rPr>
                        <a:t>SVM</a:t>
                      </a:r>
                    </a:p>
                  </a:txBody>
                  <a:tcPr anchor="ctr"/>
                </a:tc>
                <a:tc>
                  <a:txBody>
                    <a:bodyPr/>
                    <a:lstStyle/>
                    <a:p>
                      <a:pPr algn="ctr"/>
                      <a:r>
                        <a:rPr lang="vi-VN" sz="3200" dirty="0">
                          <a:latin typeface="Calibri" panose="020F0502020204030204" pitchFamily="34" charset="0"/>
                          <a:cs typeface="Calibri" panose="020F0502020204030204" pitchFamily="34" charset="0"/>
                        </a:rPr>
                        <a:t>0.8458</a:t>
                      </a:r>
                    </a:p>
                  </a:txBody>
                  <a:tcPr anchor="ctr"/>
                </a:tc>
                <a:tc>
                  <a:txBody>
                    <a:bodyPr/>
                    <a:lstStyle/>
                    <a:p>
                      <a:pPr algn="ctr"/>
                      <a:r>
                        <a:rPr lang="vi-VN" sz="3200" dirty="0">
                          <a:latin typeface="Calibri" panose="020F0502020204030204" pitchFamily="34" charset="0"/>
                          <a:cs typeface="Calibri" panose="020F0502020204030204" pitchFamily="34" charset="0"/>
                        </a:rPr>
                        <a:t>0.7551</a:t>
                      </a:r>
                    </a:p>
                  </a:txBody>
                  <a:tcPr anchor="ctr"/>
                </a:tc>
                <a:tc>
                  <a:txBody>
                    <a:bodyPr/>
                    <a:lstStyle/>
                    <a:p>
                      <a:pPr algn="ctr"/>
                      <a:r>
                        <a:rPr lang="vi-VN" sz="3200" dirty="0">
                          <a:latin typeface="Calibri" panose="020F0502020204030204" pitchFamily="34" charset="0"/>
                          <a:cs typeface="Calibri" panose="020F0502020204030204" pitchFamily="34" charset="0"/>
                        </a:rPr>
                        <a:t>0.9911</a:t>
                      </a:r>
                    </a:p>
                  </a:txBody>
                  <a:tcPr anchor="ctr"/>
                </a:tc>
                <a:tc>
                  <a:txBody>
                    <a:bodyPr/>
                    <a:lstStyle/>
                    <a:p>
                      <a:pPr algn="ctr"/>
                      <a:r>
                        <a:rPr lang="vi-VN" sz="3200" dirty="0">
                          <a:latin typeface="Calibri" panose="020F0502020204030204" pitchFamily="34" charset="0"/>
                          <a:cs typeface="Calibri" panose="020F0502020204030204" pitchFamily="34" charset="0"/>
                        </a:rPr>
                        <a:t>0.8571</a:t>
                      </a:r>
                    </a:p>
                  </a:txBody>
                  <a:tcPr anchor="ctr"/>
                </a:tc>
                <a:extLst>
                  <a:ext uri="{0D108BD9-81ED-4DB2-BD59-A6C34878D82A}">
                    <a16:rowId xmlns:a16="http://schemas.microsoft.com/office/drawing/2014/main" val="3831357116"/>
                  </a:ext>
                </a:extLst>
              </a:tr>
              <a:tr h="824280">
                <a:tc>
                  <a:txBody>
                    <a:bodyPr/>
                    <a:lstStyle/>
                    <a:p>
                      <a:pPr algn="ctr"/>
                      <a:r>
                        <a:rPr lang="vi-VN" sz="3200" dirty="0">
                          <a:latin typeface="Calibri" panose="020F0502020204030204" pitchFamily="34" charset="0"/>
                          <a:cs typeface="Calibri" panose="020F0502020204030204" pitchFamily="34" charset="0"/>
                        </a:rPr>
                        <a:t>Logistic Regression</a:t>
                      </a:r>
                    </a:p>
                  </a:txBody>
                  <a:tcPr anchor="ctr"/>
                </a:tc>
                <a:tc>
                  <a:txBody>
                    <a:bodyPr/>
                    <a:lstStyle/>
                    <a:p>
                      <a:pPr algn="ctr"/>
                      <a:r>
                        <a:rPr lang="vi-VN" sz="3200" dirty="0">
                          <a:latin typeface="Calibri" panose="020F0502020204030204" pitchFamily="34" charset="0"/>
                          <a:cs typeface="Calibri" panose="020F0502020204030204" pitchFamily="34" charset="0"/>
                        </a:rPr>
                        <a:t>0.9000</a:t>
                      </a:r>
                    </a:p>
                  </a:txBody>
                  <a:tcPr anchor="ctr"/>
                </a:tc>
                <a:tc>
                  <a:txBody>
                    <a:bodyPr/>
                    <a:lstStyle/>
                    <a:p>
                      <a:pPr algn="ctr"/>
                      <a:r>
                        <a:rPr lang="vi-VN" sz="3200" dirty="0">
                          <a:latin typeface="Calibri" panose="020F0502020204030204" pitchFamily="34" charset="0"/>
                          <a:cs typeface="Calibri" panose="020F0502020204030204" pitchFamily="34" charset="0"/>
                        </a:rPr>
                        <a:t>0.9071</a:t>
                      </a:r>
                    </a:p>
                  </a:txBody>
                  <a:tcPr anchor="ctr"/>
                </a:tc>
                <a:tc>
                  <a:txBody>
                    <a:bodyPr/>
                    <a:lstStyle/>
                    <a:p>
                      <a:pPr algn="ctr"/>
                      <a:r>
                        <a:rPr lang="vi-VN" sz="3200" dirty="0">
                          <a:latin typeface="Calibri" panose="020F0502020204030204" pitchFamily="34" charset="0"/>
                          <a:cs typeface="Calibri" panose="020F0502020204030204" pitchFamily="34" charset="0"/>
                        </a:rPr>
                        <a:t>0.8864</a:t>
                      </a:r>
                    </a:p>
                  </a:txBody>
                  <a:tcPr anchor="ctr"/>
                </a:tc>
                <a:tc>
                  <a:txBody>
                    <a:bodyPr/>
                    <a:lstStyle/>
                    <a:p>
                      <a:pPr algn="ctr"/>
                      <a:r>
                        <a:rPr lang="vi-VN" sz="3200" dirty="0">
                          <a:latin typeface="Calibri" panose="020F0502020204030204" pitchFamily="34" charset="0"/>
                          <a:cs typeface="Calibri" panose="020F0502020204030204" pitchFamily="34" charset="0"/>
                        </a:rPr>
                        <a:t>0.8967</a:t>
                      </a:r>
                    </a:p>
                  </a:txBody>
                  <a:tcPr anchor="ctr"/>
                </a:tc>
                <a:extLst>
                  <a:ext uri="{0D108BD9-81ED-4DB2-BD59-A6C34878D82A}">
                    <a16:rowId xmlns:a16="http://schemas.microsoft.com/office/drawing/2014/main" val="3419901065"/>
                  </a:ext>
                </a:extLst>
              </a:tr>
              <a:tr h="824280">
                <a:tc>
                  <a:txBody>
                    <a:bodyPr/>
                    <a:lstStyle/>
                    <a:p>
                      <a:pPr algn="ctr"/>
                      <a:r>
                        <a:rPr lang="vi-VN" sz="3200" dirty="0">
                          <a:latin typeface="Calibri" panose="020F0502020204030204" pitchFamily="34" charset="0"/>
                          <a:cs typeface="Calibri" panose="020F0502020204030204" pitchFamily="34" charset="0"/>
                        </a:rPr>
                        <a:t>CNN</a:t>
                      </a:r>
                    </a:p>
                  </a:txBody>
                  <a:tcPr anchor="ctr"/>
                </a:tc>
                <a:tc>
                  <a:txBody>
                    <a:bodyPr/>
                    <a:lstStyle/>
                    <a:p>
                      <a:pPr algn="ctr"/>
                      <a:r>
                        <a:rPr lang="vi-VN" sz="3200" dirty="0">
                          <a:latin typeface="Calibri" panose="020F0502020204030204" pitchFamily="34" charset="0"/>
                          <a:cs typeface="Calibri" panose="020F0502020204030204" pitchFamily="34" charset="0"/>
                        </a:rPr>
                        <a:t>0.9000</a:t>
                      </a:r>
                    </a:p>
                  </a:txBody>
                  <a:tcPr anchor="ctr"/>
                </a:tc>
                <a:tc>
                  <a:txBody>
                    <a:bodyPr/>
                    <a:lstStyle/>
                    <a:p>
                      <a:pPr algn="ctr"/>
                      <a:r>
                        <a:rPr lang="vi-VN" sz="3200" dirty="0">
                          <a:latin typeface="Calibri" panose="020F0502020204030204" pitchFamily="34" charset="0"/>
                          <a:cs typeface="Calibri" panose="020F0502020204030204" pitchFamily="34" charset="0"/>
                        </a:rPr>
                        <a:t>0.8235</a:t>
                      </a:r>
                    </a:p>
                  </a:txBody>
                  <a:tcPr anchor="ctr"/>
                </a:tc>
                <a:tc>
                  <a:txBody>
                    <a:bodyPr/>
                    <a:lstStyle/>
                    <a:p>
                      <a:pPr algn="ctr"/>
                      <a:r>
                        <a:rPr lang="vi-VN" sz="3200" dirty="0">
                          <a:latin typeface="Calibri" panose="020F0502020204030204" pitchFamily="34" charset="0"/>
                          <a:cs typeface="Calibri" panose="020F0502020204030204" pitchFamily="34" charset="0"/>
                        </a:rPr>
                        <a:t>1.0000</a:t>
                      </a:r>
                    </a:p>
                  </a:txBody>
                  <a:tcPr anchor="ctr"/>
                </a:tc>
                <a:tc>
                  <a:txBody>
                    <a:bodyPr/>
                    <a:lstStyle/>
                    <a:p>
                      <a:pPr algn="ctr"/>
                      <a:r>
                        <a:rPr lang="vi-VN" sz="3200" dirty="0">
                          <a:latin typeface="Calibri" panose="020F0502020204030204" pitchFamily="34" charset="0"/>
                          <a:cs typeface="Calibri" panose="020F0502020204030204" pitchFamily="34" charset="0"/>
                        </a:rPr>
                        <a:t>0.9032</a:t>
                      </a:r>
                    </a:p>
                  </a:txBody>
                  <a:tcPr anchor="ctr"/>
                </a:tc>
                <a:extLst>
                  <a:ext uri="{0D108BD9-81ED-4DB2-BD59-A6C34878D82A}">
                    <a16:rowId xmlns:a16="http://schemas.microsoft.com/office/drawing/2014/main" val="3702166698"/>
                  </a:ext>
                </a:extLst>
              </a:tr>
              <a:tr h="824280">
                <a:tc>
                  <a:txBody>
                    <a:bodyPr/>
                    <a:lstStyle/>
                    <a:p>
                      <a:pPr algn="ctr"/>
                      <a:r>
                        <a:rPr lang="vi-VN" sz="3200" dirty="0">
                          <a:latin typeface="Calibri" panose="020F0502020204030204" pitchFamily="34" charset="0"/>
                          <a:cs typeface="Calibri" panose="020F0502020204030204" pitchFamily="34" charset="0"/>
                        </a:rPr>
                        <a:t>LSTM</a:t>
                      </a:r>
                    </a:p>
                  </a:txBody>
                  <a:tcPr anchor="ctr"/>
                </a:tc>
                <a:tc>
                  <a:txBody>
                    <a:bodyPr/>
                    <a:lstStyle/>
                    <a:p>
                      <a:pPr algn="ctr"/>
                      <a:r>
                        <a:rPr lang="vi-VN" sz="3200" dirty="0">
                          <a:latin typeface="Calibri" panose="020F0502020204030204" pitchFamily="34" charset="0"/>
                          <a:cs typeface="Calibri" panose="020F0502020204030204" pitchFamily="34" charset="0"/>
                        </a:rPr>
                        <a:t>0.5500</a:t>
                      </a:r>
                    </a:p>
                  </a:txBody>
                  <a:tcPr anchor="ctr"/>
                </a:tc>
                <a:tc>
                  <a:txBody>
                    <a:bodyPr/>
                    <a:lstStyle/>
                    <a:p>
                      <a:pPr algn="ctr"/>
                      <a:r>
                        <a:rPr lang="vi-VN" sz="3200" dirty="0">
                          <a:latin typeface="Calibri" panose="020F0502020204030204" pitchFamily="34" charset="0"/>
                          <a:cs typeface="Calibri" panose="020F0502020204030204" pitchFamily="34" charset="0"/>
                        </a:rPr>
                        <a:t>0.5500</a:t>
                      </a:r>
                    </a:p>
                  </a:txBody>
                  <a:tcPr anchor="ctr"/>
                </a:tc>
                <a:tc>
                  <a:txBody>
                    <a:bodyPr/>
                    <a:lstStyle/>
                    <a:p>
                      <a:pPr algn="ctr"/>
                      <a:r>
                        <a:rPr lang="vi-VN" sz="3200" dirty="0">
                          <a:latin typeface="Calibri" panose="020F0502020204030204" pitchFamily="34" charset="0"/>
                          <a:cs typeface="Calibri" panose="020F0502020204030204" pitchFamily="34" charset="0"/>
                        </a:rPr>
                        <a:t>1.0000</a:t>
                      </a:r>
                    </a:p>
                  </a:txBody>
                  <a:tcPr anchor="ctr"/>
                </a:tc>
                <a:tc>
                  <a:txBody>
                    <a:bodyPr/>
                    <a:lstStyle/>
                    <a:p>
                      <a:pPr algn="ctr"/>
                      <a:r>
                        <a:rPr lang="vi-VN" sz="3200" dirty="0">
                          <a:latin typeface="Calibri" panose="020F0502020204030204" pitchFamily="34" charset="0"/>
                          <a:cs typeface="Calibri" panose="020F0502020204030204" pitchFamily="34" charset="0"/>
                        </a:rPr>
                        <a:t>0.7100</a:t>
                      </a:r>
                    </a:p>
                  </a:txBody>
                  <a:tcPr anchor="ctr"/>
                </a:tc>
                <a:extLst>
                  <a:ext uri="{0D108BD9-81ED-4DB2-BD59-A6C34878D82A}">
                    <a16:rowId xmlns:a16="http://schemas.microsoft.com/office/drawing/2014/main" val="897833986"/>
                  </a:ext>
                </a:extLst>
              </a:tr>
              <a:tr h="824280">
                <a:tc>
                  <a:txBody>
                    <a:bodyPr/>
                    <a:lstStyle/>
                    <a:p>
                      <a:pPr algn="ctr"/>
                      <a:r>
                        <a:rPr lang="vi-VN" sz="3200" dirty="0">
                          <a:latin typeface="Calibri" panose="020F0502020204030204" pitchFamily="34" charset="0"/>
                          <a:cs typeface="Calibri" panose="020F0502020204030204" pitchFamily="34" charset="0"/>
                        </a:rPr>
                        <a:t>FNN</a:t>
                      </a:r>
                    </a:p>
                  </a:txBody>
                  <a:tcPr anchor="ctr"/>
                </a:tc>
                <a:tc>
                  <a:txBody>
                    <a:bodyPr/>
                    <a:lstStyle/>
                    <a:p>
                      <a:pPr algn="ctr"/>
                      <a:r>
                        <a:rPr lang="vi-VN" sz="3200" dirty="0">
                          <a:latin typeface="Calibri" panose="020F0502020204030204" pitchFamily="34" charset="0"/>
                          <a:cs typeface="Calibri" panose="020F0502020204030204" pitchFamily="34" charset="0"/>
                        </a:rPr>
                        <a:t>0.8125</a:t>
                      </a:r>
                    </a:p>
                  </a:txBody>
                  <a:tcPr anchor="ctr"/>
                </a:tc>
                <a:tc>
                  <a:txBody>
                    <a:bodyPr/>
                    <a:lstStyle/>
                    <a:p>
                      <a:pPr algn="ctr"/>
                      <a:r>
                        <a:rPr lang="vi-VN" sz="3200" dirty="0">
                          <a:latin typeface="Calibri" panose="020F0502020204030204" pitchFamily="34" charset="0"/>
                          <a:cs typeface="Calibri" panose="020F0502020204030204" pitchFamily="34" charset="0"/>
                        </a:rPr>
                        <a:t>0.8636</a:t>
                      </a:r>
                    </a:p>
                  </a:txBody>
                  <a:tcPr anchor="ctr"/>
                </a:tc>
                <a:tc>
                  <a:txBody>
                    <a:bodyPr/>
                    <a:lstStyle/>
                    <a:p>
                      <a:pPr algn="ctr"/>
                      <a:r>
                        <a:rPr lang="vi-VN" sz="3200" dirty="0">
                          <a:latin typeface="Calibri" panose="020F0502020204030204" pitchFamily="34" charset="0"/>
                          <a:cs typeface="Calibri" panose="020F0502020204030204" pitchFamily="34" charset="0"/>
                        </a:rPr>
                        <a:t>0.7037</a:t>
                      </a:r>
                    </a:p>
                  </a:txBody>
                  <a:tcPr anchor="ctr"/>
                </a:tc>
                <a:tc>
                  <a:txBody>
                    <a:bodyPr/>
                    <a:lstStyle/>
                    <a:p>
                      <a:pPr algn="ctr"/>
                      <a:r>
                        <a:rPr lang="vi-VN" sz="3200" dirty="0">
                          <a:latin typeface="Calibri" panose="020F0502020204030204" pitchFamily="34" charset="0"/>
                          <a:cs typeface="Calibri" panose="020F0502020204030204" pitchFamily="34" charset="0"/>
                        </a:rPr>
                        <a:t>0.7755</a:t>
                      </a:r>
                    </a:p>
                  </a:txBody>
                  <a:tcPr anchor="ctr"/>
                </a:tc>
                <a:extLst>
                  <a:ext uri="{0D108BD9-81ED-4DB2-BD59-A6C34878D82A}">
                    <a16:rowId xmlns:a16="http://schemas.microsoft.com/office/drawing/2014/main" val="1743954149"/>
                  </a:ext>
                </a:extLst>
              </a:tr>
              <a:tr h="824280">
                <a:tc>
                  <a:txBody>
                    <a:bodyPr/>
                    <a:lstStyle/>
                    <a:p>
                      <a:pPr algn="ctr"/>
                      <a:r>
                        <a:rPr lang="vi-VN" sz="3200" b="1" dirty="0">
                          <a:latin typeface="Calibri" panose="020F0502020204030204" pitchFamily="34" charset="0"/>
                          <a:cs typeface="Calibri" panose="020F0502020204030204" pitchFamily="34" charset="0"/>
                        </a:rPr>
                        <a:t>RoBERTa</a:t>
                      </a:r>
                    </a:p>
                  </a:txBody>
                  <a:tcPr anchor="ctr"/>
                </a:tc>
                <a:tc>
                  <a:txBody>
                    <a:bodyPr/>
                    <a:lstStyle/>
                    <a:p>
                      <a:pPr algn="ctr"/>
                      <a:r>
                        <a:rPr lang="vi-VN" sz="3200" b="1" dirty="0">
                          <a:latin typeface="Calibri" panose="020F0502020204030204" pitchFamily="34" charset="0"/>
                          <a:cs typeface="Calibri" panose="020F0502020204030204" pitchFamily="34" charset="0"/>
                        </a:rPr>
                        <a:t>0.9667</a:t>
                      </a:r>
                    </a:p>
                  </a:txBody>
                  <a:tcPr anchor="ctr"/>
                </a:tc>
                <a:tc>
                  <a:txBody>
                    <a:bodyPr/>
                    <a:lstStyle/>
                    <a:p>
                      <a:pPr algn="ctr"/>
                      <a:r>
                        <a:rPr lang="vi-VN" sz="3200" b="1" dirty="0">
                          <a:latin typeface="Calibri" panose="020F0502020204030204" pitchFamily="34" charset="0"/>
                          <a:cs typeface="Calibri" panose="020F0502020204030204" pitchFamily="34" charset="0"/>
                        </a:rPr>
                        <a:t>1.0000</a:t>
                      </a:r>
                    </a:p>
                  </a:txBody>
                  <a:tcPr anchor="ctr"/>
                </a:tc>
                <a:tc>
                  <a:txBody>
                    <a:bodyPr/>
                    <a:lstStyle/>
                    <a:p>
                      <a:pPr algn="ctr"/>
                      <a:r>
                        <a:rPr lang="vi-VN" sz="3200" b="1" dirty="0">
                          <a:latin typeface="Calibri" panose="020F0502020204030204" pitchFamily="34" charset="0"/>
                          <a:cs typeface="Calibri" panose="020F0502020204030204" pitchFamily="34" charset="0"/>
                        </a:rPr>
                        <a:t>0.8750</a:t>
                      </a:r>
                    </a:p>
                  </a:txBody>
                  <a:tcPr anchor="ctr"/>
                </a:tc>
                <a:tc>
                  <a:txBody>
                    <a:bodyPr/>
                    <a:lstStyle/>
                    <a:p>
                      <a:pPr algn="ctr"/>
                      <a:r>
                        <a:rPr lang="vi-VN" sz="3200" b="1" dirty="0">
                          <a:latin typeface="Calibri" panose="020F0502020204030204" pitchFamily="34" charset="0"/>
                          <a:cs typeface="Calibri" panose="020F0502020204030204" pitchFamily="34" charset="0"/>
                        </a:rPr>
                        <a:t>0.9333</a:t>
                      </a:r>
                    </a:p>
                  </a:txBody>
                  <a:tcPr anchor="ctr"/>
                </a:tc>
                <a:extLst>
                  <a:ext uri="{0D108BD9-81ED-4DB2-BD59-A6C34878D82A}">
                    <a16:rowId xmlns:a16="http://schemas.microsoft.com/office/drawing/2014/main" val="199884938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179</TotalTime>
  <Words>717</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vt:lpstr>
      <vt:lpstr>Calibri Light</vt:lpstr>
      <vt:lpstr>Nunito ExtraBold</vt:lpstr>
      <vt:lpstr>Times New Roman</vt:lpstr>
      <vt:lpstr>Office Theme</vt:lpstr>
      <vt:lpstr>ChainSniper: A Machine Learning Approach  for Auditing Cross-Chain Smart Contracts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 Thị Quỳnh Nga</dc:creator>
  <cp:lastModifiedBy>Võ Anh Kiệt</cp:lastModifiedBy>
  <cp:revision>19</cp:revision>
  <dcterms:created xsi:type="dcterms:W3CDTF">2023-10-26T11:51:00Z</dcterms:created>
  <dcterms:modified xsi:type="dcterms:W3CDTF">2024-10-21T14:24:18Z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