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3" d="100"/>
          <a:sy n="13" d="100"/>
        </p:scale>
        <p:origin x="261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295"/>
            </a:lvl4pPr>
            <a:lvl5pPr marL="6054725" indent="0" algn="ctr">
              <a:buNone/>
              <a:defRPr sz="5295"/>
            </a:lvl5pPr>
            <a:lvl6pPr marL="7568565" indent="0" algn="ctr">
              <a:buNone/>
              <a:defRPr sz="5295"/>
            </a:lvl6pPr>
            <a:lvl7pPr marL="9082405" indent="0" algn="ctr">
              <a:buNone/>
              <a:defRPr sz="5295"/>
            </a:lvl7pPr>
            <a:lvl8pPr marL="10596245" indent="0" algn="ctr">
              <a:buNone/>
              <a:defRPr sz="5295"/>
            </a:lvl8pPr>
            <a:lvl9pPr marL="12110085" indent="0" algn="ctr">
              <a:buNone/>
              <a:defRPr sz="52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00C271-136B-4169-A428-51CA423F034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0C271-136B-4169-A428-51CA423F034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0C271-136B-4169-A428-51CA423F034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0C271-136B-4169-A428-51CA423F034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5">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295">
                <a:solidFill>
                  <a:schemeClr val="tx1">
                    <a:tint val="75000"/>
                  </a:schemeClr>
                </a:solidFill>
              </a:defRPr>
            </a:lvl4pPr>
            <a:lvl5pPr marL="6054725" indent="0">
              <a:buNone/>
              <a:defRPr sz="5295">
                <a:solidFill>
                  <a:schemeClr val="tx1">
                    <a:tint val="75000"/>
                  </a:schemeClr>
                </a:solidFill>
              </a:defRPr>
            </a:lvl5pPr>
            <a:lvl6pPr marL="7568565" indent="0">
              <a:buNone/>
              <a:defRPr sz="5295">
                <a:solidFill>
                  <a:schemeClr val="tx1">
                    <a:tint val="75000"/>
                  </a:schemeClr>
                </a:solidFill>
              </a:defRPr>
            </a:lvl6pPr>
            <a:lvl7pPr marL="9082405" indent="0">
              <a:buNone/>
              <a:defRPr sz="5295">
                <a:solidFill>
                  <a:schemeClr val="tx1">
                    <a:tint val="75000"/>
                  </a:schemeClr>
                </a:solidFill>
              </a:defRPr>
            </a:lvl7pPr>
            <a:lvl8pPr marL="10596245" indent="0">
              <a:buNone/>
              <a:defRPr sz="5295">
                <a:solidFill>
                  <a:schemeClr val="tx1">
                    <a:tint val="75000"/>
                  </a:schemeClr>
                </a:solidFill>
              </a:defRPr>
            </a:lvl8pPr>
            <a:lvl9pPr marL="12110085" indent="0">
              <a:buNone/>
              <a:defRPr sz="52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0C271-136B-4169-A428-51CA423F034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00C271-136B-4169-A428-51CA423F0345}"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00C271-136B-4169-A428-51CA423F0345}" type="datetimeFigureOut">
              <a:rPr lang="en-US" smtClean="0"/>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00C271-136B-4169-A428-51CA423F0345}"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0C271-136B-4169-A428-51CA423F0345}" type="datetimeFigureOut">
              <a:rPr lang="en-US" smtClean="0"/>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400C271-136B-4169-A428-51CA423F0345}"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840" indent="0">
              <a:buNone/>
              <a:defRPr sz="9270"/>
            </a:lvl2pPr>
            <a:lvl3pPr marL="3027680" indent="0">
              <a:buNone/>
              <a:defRPr sz="7945"/>
            </a:lvl3pPr>
            <a:lvl4pPr marL="4541520" indent="0">
              <a:buNone/>
              <a:defRPr sz="6620"/>
            </a:lvl4pPr>
            <a:lvl5pPr marL="6054725" indent="0">
              <a:buNone/>
              <a:defRPr sz="6620"/>
            </a:lvl5pPr>
            <a:lvl6pPr marL="7568565" indent="0">
              <a:buNone/>
              <a:defRPr sz="6620"/>
            </a:lvl6pPr>
            <a:lvl7pPr marL="9082405" indent="0">
              <a:buNone/>
              <a:defRPr sz="6620"/>
            </a:lvl7pPr>
            <a:lvl8pPr marL="10596245" indent="0">
              <a:buNone/>
              <a:defRPr sz="6620"/>
            </a:lvl8pPr>
            <a:lvl9pPr marL="12110085"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400C271-136B-4169-A428-51CA423F0345}"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5">
                <a:solidFill>
                  <a:schemeClr val="tx1">
                    <a:tint val="75000"/>
                  </a:schemeClr>
                </a:solidFill>
              </a:defRPr>
            </a:lvl1pPr>
          </a:lstStyle>
          <a:p>
            <a:fld id="{8400C271-136B-4169-A428-51CA423F0345}" type="datetimeFigureOut">
              <a:rPr lang="en-US" smtClean="0"/>
              <a:t>10/19/2024</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5">
                <a:solidFill>
                  <a:schemeClr val="tx1">
                    <a:tint val="75000"/>
                  </a:schemeClr>
                </a:solidFill>
              </a:defRPr>
            </a:lvl1pPr>
          </a:lstStyle>
          <a:p>
            <a:fld id="{00ED5158-520E-434F-AAA4-F2B4FF7C31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0"/>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55"/>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78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64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48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2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16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4725" algn="l" defTabSz="3027680" rtl="0" eaLnBrk="1" latinLnBrk="0" hangingPunct="1">
        <a:defRPr sz="5960" kern="1200">
          <a:solidFill>
            <a:schemeClr val="tx1"/>
          </a:solidFill>
          <a:latin typeface="+mn-lt"/>
          <a:ea typeface="+mn-ea"/>
          <a:cs typeface="+mn-cs"/>
        </a:defRPr>
      </a:lvl5pPr>
      <a:lvl6pPr marL="7568565" algn="l" defTabSz="3027680" rtl="0" eaLnBrk="1" latinLnBrk="0" hangingPunct="1">
        <a:defRPr sz="5960" kern="1200">
          <a:solidFill>
            <a:schemeClr val="tx1"/>
          </a:solidFill>
          <a:latin typeface="+mn-lt"/>
          <a:ea typeface="+mn-ea"/>
          <a:cs typeface="+mn-cs"/>
        </a:defRPr>
      </a:lvl6pPr>
      <a:lvl7pPr marL="9082405" algn="l" defTabSz="3027680" rtl="0" eaLnBrk="1" latinLnBrk="0" hangingPunct="1">
        <a:defRPr sz="5960" kern="1200">
          <a:solidFill>
            <a:schemeClr val="tx1"/>
          </a:solidFill>
          <a:latin typeface="+mn-lt"/>
          <a:ea typeface="+mn-ea"/>
          <a:cs typeface="+mn-cs"/>
        </a:defRPr>
      </a:lvl7pPr>
      <a:lvl8pPr marL="10596245"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4BA1F7-82DA-A31E-859A-BD8B8050444B}"/>
              </a:ext>
            </a:extLst>
          </p:cNvPr>
          <p:cNvSpPr>
            <a:spLocks noGrp="1"/>
          </p:cNvSpPr>
          <p:nvPr>
            <p:ph type="ctrTitle"/>
          </p:nvPr>
        </p:nvSpPr>
        <p:spPr>
          <a:xfrm>
            <a:off x="733547" y="4192989"/>
            <a:ext cx="29167015" cy="2256067"/>
          </a:xfrm>
        </p:spPr>
        <p:txBody>
          <a:bodyPr wrap="square">
            <a:spAutoFit/>
          </a:bodyPr>
          <a:lstStyle/>
          <a:p>
            <a:pPr algn="l">
              <a:lnSpc>
                <a:spcPct val="120000"/>
              </a:lnSpc>
            </a:pPr>
            <a:r>
              <a:rPr lang="vi-VN" sz="6000" spc="-10" dirty="0">
                <a:effectLst/>
                <a:latin typeface="Nunito ExtraBold" pitchFamily="2" charset="0"/>
                <a:ea typeface="MS Mincho" panose="02020609040205080304" pitchFamily="49" charset="-128"/>
              </a:rPr>
              <a:t>PHÁT HIỆN LỖ HỔNG TRONG HỢP ĐỒNG THÔNG</a:t>
            </a:r>
            <a:r>
              <a:rPr lang="en-US" sz="6000" spc="-10" dirty="0">
                <a:effectLst/>
                <a:latin typeface="Nunito ExtraBold" pitchFamily="2" charset="0"/>
                <a:ea typeface="MS Mincho" panose="02020609040205080304" pitchFamily="49" charset="-128"/>
              </a:rPr>
              <a:t> </a:t>
            </a:r>
            <a:r>
              <a:rPr lang="vi-VN" sz="6000" spc="-10" dirty="0">
                <a:effectLst/>
                <a:latin typeface="Nunito ExtraBold" pitchFamily="2" charset="0"/>
                <a:ea typeface="MS Mincho" panose="02020609040205080304" pitchFamily="49" charset="-128"/>
              </a:rPr>
              <a:t>MINH </a:t>
            </a:r>
            <a:br>
              <a:rPr lang="en-US" sz="6000" spc="-10" dirty="0">
                <a:effectLst/>
                <a:latin typeface="Nunito ExtraBold" pitchFamily="2" charset="0"/>
                <a:ea typeface="MS Mincho" panose="02020609040205080304" pitchFamily="49" charset="-128"/>
              </a:rPr>
            </a:br>
            <a:r>
              <a:rPr lang="vi-VN" sz="6000" spc="-10" dirty="0">
                <a:effectLst/>
                <a:latin typeface="Nunito ExtraBold" pitchFamily="2" charset="0"/>
                <a:ea typeface="MS Mincho" panose="02020609040205080304" pitchFamily="49" charset="-128"/>
              </a:rPr>
              <a:t>TRÊN MẠNG LIÊN CHUỖI KHỐI BẰNG</a:t>
            </a:r>
            <a:r>
              <a:rPr lang="en-US" sz="6000" spc="-10" dirty="0">
                <a:effectLst/>
                <a:latin typeface="Nunito ExtraBold" pitchFamily="2" charset="0"/>
                <a:ea typeface="MS Mincho" panose="02020609040205080304" pitchFamily="49" charset="-128"/>
              </a:rPr>
              <a:t> </a:t>
            </a:r>
            <a:r>
              <a:rPr lang="vi-VN" sz="6000" spc="-10" dirty="0">
                <a:effectLst/>
                <a:latin typeface="Nunito ExtraBold" pitchFamily="2" charset="0"/>
                <a:ea typeface="MS Mincho" panose="02020609040205080304" pitchFamily="49" charset="-128"/>
              </a:rPr>
              <a:t>PHƯƠNG PHÁP HỌC MÁY</a:t>
            </a:r>
            <a:r>
              <a:rPr lang="en-US" sz="6000" spc="-10" dirty="0">
                <a:effectLst/>
                <a:latin typeface="Nunito ExtraBold" pitchFamily="2" charset="0"/>
                <a:ea typeface="MS Mincho" panose="02020609040205080304" pitchFamily="49" charset="-128"/>
              </a:rPr>
              <a:t> VÀ HỌC SÂU</a:t>
            </a:r>
            <a:endParaRPr lang="en-US" sz="80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B46D2FF6-118D-F213-2DF2-EC5476EB3845}"/>
              </a:ext>
            </a:extLst>
          </p:cNvPr>
          <p:cNvGrpSpPr/>
          <p:nvPr/>
        </p:nvGrpSpPr>
        <p:grpSpPr>
          <a:xfrm>
            <a:off x="552426" y="7591353"/>
            <a:ext cx="14356080" cy="13338253"/>
            <a:chOff x="567711" y="7408235"/>
            <a:chExt cx="14356080" cy="9045669"/>
          </a:xfrm>
        </p:grpSpPr>
        <p:sp>
          <p:nvSpPr>
            <p:cNvPr id="6" name="Rectangle: Rounded Corners 5">
              <a:extLst>
                <a:ext uri="{FF2B5EF4-FFF2-40B4-BE49-F238E27FC236}">
                  <a16:creationId xmlns:a16="http://schemas.microsoft.com/office/drawing/2014/main" id="{54B987AB-1359-D1FD-27AD-EC8DE95587F2}"/>
                </a:ext>
              </a:extLst>
            </p:cNvPr>
            <p:cNvSpPr/>
            <p:nvPr/>
          </p:nvSpPr>
          <p:spPr>
            <a:xfrm>
              <a:off x="567711" y="7408235"/>
              <a:ext cx="14356080" cy="9045669"/>
            </a:xfrm>
            <a:prstGeom prst="roundRect">
              <a:avLst>
                <a:gd name="adj" fmla="val 1711"/>
              </a:avLst>
            </a:prstGeom>
            <a:solidFill>
              <a:srgbClr val="E0C1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solidFill>
                  <a:srgbClr val="E9BDFF"/>
                </a:solidFill>
              </a:endParaRPr>
            </a:p>
          </p:txBody>
        </p:sp>
        <p:sp>
          <p:nvSpPr>
            <p:cNvPr id="7" name="TextBox 6">
              <a:extLst>
                <a:ext uri="{FF2B5EF4-FFF2-40B4-BE49-F238E27FC236}">
                  <a16:creationId xmlns:a16="http://schemas.microsoft.com/office/drawing/2014/main" id="{80BEC99C-C5B5-9266-934C-3E0FA80B97EC}"/>
                </a:ext>
              </a:extLst>
            </p:cNvPr>
            <p:cNvSpPr txBox="1"/>
            <p:nvPr/>
          </p:nvSpPr>
          <p:spPr>
            <a:xfrm>
              <a:off x="782274" y="7595253"/>
              <a:ext cx="3134452" cy="480071"/>
            </a:xfrm>
            <a:prstGeom prst="rect">
              <a:avLst/>
            </a:prstGeom>
            <a:noFill/>
          </p:spPr>
          <p:txBody>
            <a:bodyPr wrap="square" rtlCol="0">
              <a:spAutoFit/>
            </a:bodyPr>
            <a:lstStyle/>
            <a:p>
              <a:r>
                <a:rPr lang="en-US" sz="4000" dirty="0" err="1">
                  <a:solidFill>
                    <a:schemeClr val="bg2">
                      <a:lumMod val="25000"/>
                    </a:schemeClr>
                  </a:solidFill>
                  <a:latin typeface="Nunito ExtraBold" pitchFamily="2" charset="0"/>
                </a:rPr>
                <a:t>Đặt</a:t>
              </a:r>
              <a:r>
                <a:rPr lang="en-US" sz="4000" dirty="0">
                  <a:solidFill>
                    <a:schemeClr val="bg2">
                      <a:lumMod val="25000"/>
                    </a:schemeClr>
                  </a:solidFill>
                  <a:latin typeface="Nunito ExtraBold" pitchFamily="2" charset="0"/>
                </a:rPr>
                <a:t> </a:t>
              </a:r>
              <a:r>
                <a:rPr lang="en-US" sz="4000" dirty="0" err="1">
                  <a:solidFill>
                    <a:schemeClr val="bg2">
                      <a:lumMod val="25000"/>
                    </a:schemeClr>
                  </a:solidFill>
                  <a:latin typeface="Nunito ExtraBold" pitchFamily="2" charset="0"/>
                </a:rPr>
                <a:t>vấn</a:t>
              </a:r>
              <a:r>
                <a:rPr lang="en-US" sz="4000" dirty="0">
                  <a:solidFill>
                    <a:schemeClr val="bg2">
                      <a:lumMod val="25000"/>
                    </a:schemeClr>
                  </a:solidFill>
                  <a:latin typeface="Nunito ExtraBold" pitchFamily="2" charset="0"/>
                </a:rPr>
                <a:t> </a:t>
              </a:r>
              <a:r>
                <a:rPr lang="en-US" sz="4000" dirty="0" err="1">
                  <a:solidFill>
                    <a:schemeClr val="bg2">
                      <a:lumMod val="25000"/>
                    </a:schemeClr>
                  </a:solidFill>
                  <a:latin typeface="Nunito ExtraBold" pitchFamily="2" charset="0"/>
                </a:rPr>
                <a:t>đề</a:t>
              </a:r>
              <a:endParaRPr lang="en-US" sz="4000" dirty="0">
                <a:solidFill>
                  <a:schemeClr val="bg2">
                    <a:lumMod val="25000"/>
                  </a:schemeClr>
                </a:solidFill>
                <a:latin typeface="Nunito ExtraBold" pitchFamily="2" charset="0"/>
              </a:endParaRPr>
            </a:p>
          </p:txBody>
        </p:sp>
        <p:sp>
          <p:nvSpPr>
            <p:cNvPr id="8" name="TextBox 7">
              <a:extLst>
                <a:ext uri="{FF2B5EF4-FFF2-40B4-BE49-F238E27FC236}">
                  <a16:creationId xmlns:a16="http://schemas.microsoft.com/office/drawing/2014/main" id="{208FE8CD-140A-96AE-85DC-E79712F9C314}"/>
                </a:ext>
              </a:extLst>
            </p:cNvPr>
            <p:cNvSpPr txBox="1"/>
            <p:nvPr/>
          </p:nvSpPr>
          <p:spPr>
            <a:xfrm>
              <a:off x="782274" y="8199572"/>
              <a:ext cx="13855700" cy="5739974"/>
            </a:xfrm>
            <a:prstGeom prst="rect">
              <a:avLst/>
            </a:prstGeom>
            <a:noFill/>
          </p:spPr>
          <p:txBody>
            <a:bodyPr wrap="square" rtlCol="0">
              <a:spAutoFit/>
            </a:bodyPr>
            <a:lstStyle/>
            <a:p>
              <a:pPr algn="just"/>
              <a:r>
                <a:rPr lang="vi-VN" sz="3200" dirty="0">
                  <a:latin typeface="Calibri" panose="020F0502020204030204" pitchFamily="34" charset="0"/>
                  <a:cs typeface="Calibri" panose="020F0502020204030204" pitchFamily="34" charset="0"/>
                </a:rPr>
                <a:t>Công nghệ blockchain đang phát triển mạnh mẽ với khả năng lưu trữ, trao đổi và xác minh dữ liệu một cách đáng tin cậy và xác thực. Tuy nhiên, các hệ thống blockchain thường được xây dựng độc lập với các quy tắc và giao thức riêng, dẫn đến thiếu khả năng tương tác giữa các chuỗi. Công nghệ Cross-chain ra đời nhằm kết nối các hệ sinh thái biệt lập này, cho phép tài sản và dữ liệu được chuyển giao và chia sẻ liền mạch giữa các blockchain khác nhau.</a:t>
              </a:r>
              <a:r>
                <a:rPr lang="en-US" sz="3200" dirty="0">
                  <a:latin typeface="Calibri" panose="020F0502020204030204" pitchFamily="34" charset="0"/>
                  <a:cs typeface="Calibri" panose="020F0502020204030204" pitchFamily="34" charset="0"/>
                </a:rPr>
                <a:t> </a:t>
              </a:r>
              <a:r>
                <a:rPr lang="vi-VN" sz="3200" dirty="0">
                  <a:latin typeface="Calibri" panose="020F0502020204030204" pitchFamily="34" charset="0"/>
                  <a:cs typeface="Calibri" panose="020F0502020204030204" pitchFamily="34" charset="0"/>
                </a:rPr>
                <a:t>Tuy nhiên, việc triển khai các hợp đồng thông minh trong môi trường Cross-chain cũng đặt ra những thách thức về bảo mật. Các lỗ hổng trong hợp đồng thông minh có thể bị khai thác, gây ra những thiệt hại lớn về tài chính. Ví dụ, một sự cố gần đây liên quan đến lỗ hổng trong hợp đồng thông minh Cross-chain đã dẫn đến việc mất trộm tài sản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giá</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trị</a:t>
              </a:r>
              <a:r>
                <a:rPr lang="vi-VN" sz="3200" dirty="0">
                  <a:latin typeface="Calibri" panose="020F0502020204030204" pitchFamily="34" charset="0"/>
                  <a:cs typeface="Calibri" panose="020F0502020204030204" pitchFamily="34" charset="0"/>
                </a:rPr>
                <a:t>.</a:t>
              </a:r>
            </a:p>
            <a:p>
              <a:pPr algn="just"/>
              <a:r>
                <a:rPr lang="vi-VN" sz="3200" dirty="0">
                  <a:latin typeface="Calibri" panose="020F0502020204030204" pitchFamily="34" charset="0"/>
                  <a:cs typeface="Calibri" panose="020F0502020204030204" pitchFamily="34" charset="0"/>
                </a:rPr>
                <a:t>Để giải quyết vấn đề này, bài báo đề xuất ChainSniper - một khung công việc tích hợp học máy để tự động đánh giá các lỗ hổng trong hợp đồng thông minh Cross-chain. Nghiên cứu này tạo ra một bộ dữ liệu toàn diện gồm 300 đoạn mã được gán nhãn thủ công, và sử dụng nó để huấn luyện các mô hình học máy phân biệt giữa hợp đồng thông minh an toàn và dễ bị tổn thương. Phương pháp này hứa hẹn cải thiện đáng kể quy trình kiểm tra bảo mật cho các ứng dụng phi tập trung trên nhiều blockchain.</a:t>
              </a:r>
            </a:p>
          </p:txBody>
        </p:sp>
        <p:sp>
          <p:nvSpPr>
            <p:cNvPr id="10" name="TextBox 9">
              <a:extLst>
                <a:ext uri="{FF2B5EF4-FFF2-40B4-BE49-F238E27FC236}">
                  <a16:creationId xmlns:a16="http://schemas.microsoft.com/office/drawing/2014/main" id="{CEBF3817-667C-F1CA-AEC8-00FEAEAC29F9}"/>
                </a:ext>
              </a:extLst>
            </p:cNvPr>
            <p:cNvSpPr txBox="1"/>
            <p:nvPr/>
          </p:nvSpPr>
          <p:spPr>
            <a:xfrm>
              <a:off x="757458" y="15992239"/>
              <a:ext cx="13855700" cy="461665"/>
            </a:xfrm>
            <a:prstGeom prst="rect">
              <a:avLst/>
            </a:prstGeom>
            <a:noFill/>
          </p:spPr>
          <p:txBody>
            <a:bodyPr wrap="square" rtlCol="0">
              <a:spAutoFit/>
            </a:bodyPr>
            <a:lstStyle/>
            <a:p>
              <a:pPr algn="ctr"/>
              <a:r>
                <a:rPr lang="en-US" sz="2400" dirty="0" err="1">
                  <a:cs typeface="Times New Roman" panose="02020603050405020304" pitchFamily="18" charset="0"/>
                </a:rPr>
                <a:t>Hình</a:t>
              </a:r>
              <a:r>
                <a:rPr lang="en-US" sz="2400" dirty="0">
                  <a:cs typeface="Times New Roman" panose="02020603050405020304" pitchFamily="18" charset="0"/>
                </a:rPr>
                <a:t> 1. </a:t>
              </a:r>
              <a:r>
                <a:rPr lang="en-US" sz="2400" dirty="0" err="1">
                  <a:cs typeface="Times New Roman" panose="02020603050405020304" pitchFamily="18" charset="0"/>
                </a:rPr>
                <a:t>Mô</a:t>
              </a:r>
              <a:r>
                <a:rPr lang="en-US" sz="2400" dirty="0">
                  <a:cs typeface="Times New Roman" panose="02020603050405020304" pitchFamily="18" charset="0"/>
                </a:rPr>
                <a:t> </a:t>
              </a:r>
              <a:r>
                <a:rPr lang="en-US" sz="2400" dirty="0" err="1">
                  <a:cs typeface="Times New Roman" panose="02020603050405020304" pitchFamily="18" charset="0"/>
                </a:rPr>
                <a:t>hình</a:t>
              </a:r>
              <a:r>
                <a:rPr lang="en-US" sz="2400" dirty="0">
                  <a:cs typeface="Times New Roman" panose="02020603050405020304" pitchFamily="18" charset="0"/>
                </a:rPr>
                <a:t> </a:t>
              </a:r>
              <a:r>
                <a:rPr lang="en-US" sz="2400" dirty="0" err="1">
                  <a:cs typeface="Times New Roman" panose="02020603050405020304" pitchFamily="18" charset="0"/>
                </a:rPr>
                <a:t>tổng</a:t>
              </a:r>
              <a:r>
                <a:rPr lang="en-US" sz="2400" dirty="0">
                  <a:cs typeface="Times New Roman" panose="02020603050405020304" pitchFamily="18" charset="0"/>
                </a:rPr>
                <a:t> </a:t>
              </a:r>
              <a:r>
                <a:rPr lang="en-US" sz="2400" dirty="0" err="1">
                  <a:cs typeface="Times New Roman" panose="02020603050405020304" pitchFamily="18" charset="0"/>
                </a:rPr>
                <a:t>quan</a:t>
              </a:r>
              <a:r>
                <a:rPr lang="en-US" sz="2400" dirty="0">
                  <a:cs typeface="Times New Roman" panose="02020603050405020304" pitchFamily="18" charset="0"/>
                </a:rPr>
                <a:t> </a:t>
              </a:r>
              <a:r>
                <a:rPr lang="en-US" sz="2400" dirty="0" err="1">
                  <a:cs typeface="Times New Roman" panose="02020603050405020304" pitchFamily="18" charset="0"/>
                </a:rPr>
                <a:t>với</a:t>
              </a:r>
              <a:r>
                <a:rPr lang="en-US" sz="2400" dirty="0">
                  <a:cs typeface="Times New Roman" panose="02020603050405020304" pitchFamily="18" charset="0"/>
                </a:rPr>
                <a:t> </a:t>
              </a:r>
              <a:r>
                <a:rPr lang="en-US" sz="2400" dirty="0" err="1">
                  <a:cs typeface="Times New Roman" panose="02020603050405020304" pitchFamily="18" charset="0"/>
                </a:rPr>
                <a:t>các</a:t>
              </a:r>
              <a:r>
                <a:rPr lang="en-US" sz="2400" dirty="0">
                  <a:cs typeface="Times New Roman" panose="02020603050405020304" pitchFamily="18" charset="0"/>
                </a:rPr>
                <a:t> </a:t>
              </a:r>
              <a:r>
                <a:rPr lang="en-US" sz="2400" dirty="0" err="1">
                  <a:cs typeface="Times New Roman" panose="02020603050405020304" pitchFamily="18" charset="0"/>
                </a:rPr>
                <a:t>thành</a:t>
              </a:r>
              <a:r>
                <a:rPr lang="en-US" sz="2400" dirty="0">
                  <a:cs typeface="Times New Roman" panose="02020603050405020304" pitchFamily="18" charset="0"/>
                </a:rPr>
                <a:t> </a:t>
              </a:r>
              <a:r>
                <a:rPr lang="en-US" sz="2400" dirty="0" err="1">
                  <a:cs typeface="Times New Roman" panose="02020603050405020304" pitchFamily="18" charset="0"/>
                </a:rPr>
                <a:t>phần</a:t>
              </a:r>
              <a:r>
                <a:rPr lang="en-US" sz="2400" dirty="0">
                  <a:cs typeface="Times New Roman" panose="02020603050405020304" pitchFamily="18" charset="0"/>
                </a:rPr>
                <a:t> </a:t>
              </a:r>
              <a:r>
                <a:rPr lang="en-US" sz="2400" dirty="0" err="1">
                  <a:cs typeface="Times New Roman" panose="02020603050405020304" pitchFamily="18" charset="0"/>
                </a:rPr>
                <a:t>chính</a:t>
              </a:r>
              <a:r>
                <a:rPr lang="en-US" sz="2400" dirty="0">
                  <a:cs typeface="Times New Roman" panose="02020603050405020304" pitchFamily="18" charset="0"/>
                </a:rPr>
                <a:t> </a:t>
              </a:r>
              <a:r>
                <a:rPr lang="en-US" sz="2400" dirty="0" err="1">
                  <a:cs typeface="Times New Roman" panose="02020603050405020304" pitchFamily="18" charset="0"/>
                </a:rPr>
                <a:t>trong</a:t>
              </a:r>
              <a:r>
                <a:rPr lang="en-US" sz="2400" dirty="0">
                  <a:cs typeface="Times New Roman" panose="02020603050405020304" pitchFamily="18" charset="0"/>
                </a:rPr>
                <a:t> </a:t>
              </a:r>
              <a:r>
                <a:rPr lang="en-US" sz="2400" dirty="0" err="1">
                  <a:cs typeface="Times New Roman" panose="02020603050405020304" pitchFamily="18" charset="0"/>
                </a:rPr>
                <a:t>hệ</a:t>
              </a:r>
              <a:r>
                <a:rPr lang="en-US" sz="2400" dirty="0">
                  <a:cs typeface="Times New Roman" panose="02020603050405020304" pitchFamily="18" charset="0"/>
                </a:rPr>
                <a:t> </a:t>
              </a:r>
              <a:r>
                <a:rPr lang="en-US" sz="2400" dirty="0" err="1">
                  <a:cs typeface="Times New Roman" panose="02020603050405020304" pitchFamily="18" charset="0"/>
                </a:rPr>
                <a:t>thống</a:t>
              </a:r>
              <a:endParaRPr lang="en-US" sz="2400" dirty="0">
                <a:cs typeface="Times New Roman" panose="02020603050405020304" pitchFamily="18" charset="0"/>
              </a:endParaRPr>
            </a:p>
          </p:txBody>
        </p:sp>
      </p:grpSp>
      <p:pic>
        <p:nvPicPr>
          <p:cNvPr id="12" name="Picture 11" descr="A diagram of a gear&#10;&#10;Description automatically generated with medium confidence">
            <a:extLst>
              <a:ext uri="{FF2B5EF4-FFF2-40B4-BE49-F238E27FC236}">
                <a16:creationId xmlns:a16="http://schemas.microsoft.com/office/drawing/2014/main" id="{0CB93FC6-7335-24B2-8EDF-A59354B224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18" y="17347492"/>
            <a:ext cx="13628810" cy="2695250"/>
          </a:xfrm>
          <a:prstGeom prst="rect">
            <a:avLst/>
          </a:prstGeom>
        </p:spPr>
      </p:pic>
      <p:grpSp>
        <p:nvGrpSpPr>
          <p:cNvPr id="13" name="Group 12">
            <a:extLst>
              <a:ext uri="{FF2B5EF4-FFF2-40B4-BE49-F238E27FC236}">
                <a16:creationId xmlns:a16="http://schemas.microsoft.com/office/drawing/2014/main" id="{5CA820AF-904C-D7E2-EC84-115A9703C477}"/>
              </a:ext>
            </a:extLst>
          </p:cNvPr>
          <p:cNvGrpSpPr/>
          <p:nvPr/>
        </p:nvGrpSpPr>
        <p:grpSpPr>
          <a:xfrm>
            <a:off x="15457389" y="7530155"/>
            <a:ext cx="14356080" cy="32825365"/>
            <a:chOff x="15457389" y="7530155"/>
            <a:chExt cx="14356080" cy="32825365"/>
          </a:xfrm>
        </p:grpSpPr>
        <p:sp>
          <p:nvSpPr>
            <p:cNvPr id="14" name="Rectangle: Rounded Corners 13">
              <a:extLst>
                <a:ext uri="{FF2B5EF4-FFF2-40B4-BE49-F238E27FC236}">
                  <a16:creationId xmlns:a16="http://schemas.microsoft.com/office/drawing/2014/main" id="{AC31786B-FFBC-5F5C-5899-D3F6BF8E85C1}"/>
                </a:ext>
              </a:extLst>
            </p:cNvPr>
            <p:cNvSpPr/>
            <p:nvPr/>
          </p:nvSpPr>
          <p:spPr>
            <a:xfrm>
              <a:off x="15457389" y="7530155"/>
              <a:ext cx="14356080" cy="32825365"/>
            </a:xfrm>
            <a:prstGeom prst="roundRect">
              <a:avLst>
                <a:gd name="adj" fmla="val 2004"/>
              </a:avLst>
            </a:prstGeom>
            <a:solidFill>
              <a:srgbClr val="B9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15" name="TextBox 14">
              <a:extLst>
                <a:ext uri="{FF2B5EF4-FFF2-40B4-BE49-F238E27FC236}">
                  <a16:creationId xmlns:a16="http://schemas.microsoft.com/office/drawing/2014/main" id="{57E52B67-2459-B086-680C-21064B8B63B1}"/>
                </a:ext>
              </a:extLst>
            </p:cNvPr>
            <p:cNvSpPr txBox="1"/>
            <p:nvPr/>
          </p:nvSpPr>
          <p:spPr>
            <a:xfrm>
              <a:off x="15572231" y="7863840"/>
              <a:ext cx="5622597" cy="707886"/>
            </a:xfrm>
            <a:prstGeom prst="rect">
              <a:avLst/>
            </a:prstGeom>
            <a:noFill/>
          </p:spPr>
          <p:txBody>
            <a:bodyPr wrap="square" rtlCol="0">
              <a:spAutoFit/>
            </a:bodyPr>
            <a:lstStyle/>
            <a:p>
              <a:r>
                <a:rPr lang="en-US" sz="4000" dirty="0" err="1">
                  <a:solidFill>
                    <a:schemeClr val="bg2">
                      <a:lumMod val="25000"/>
                    </a:schemeClr>
                  </a:solidFill>
                  <a:latin typeface="Nunito ExtraBold" pitchFamily="2" charset="0"/>
                </a:rPr>
                <a:t>Kiến</a:t>
              </a:r>
              <a:r>
                <a:rPr lang="en-US" sz="4000" dirty="0">
                  <a:solidFill>
                    <a:schemeClr val="bg2">
                      <a:lumMod val="25000"/>
                    </a:schemeClr>
                  </a:solidFill>
                  <a:latin typeface="Nunito ExtraBold" pitchFamily="2" charset="0"/>
                </a:rPr>
                <a:t> </a:t>
              </a:r>
              <a:r>
                <a:rPr lang="en-US" sz="4000" dirty="0" err="1">
                  <a:solidFill>
                    <a:schemeClr val="bg2">
                      <a:lumMod val="25000"/>
                    </a:schemeClr>
                  </a:solidFill>
                  <a:latin typeface="Nunito ExtraBold" pitchFamily="2" charset="0"/>
                </a:rPr>
                <a:t>trúc</a:t>
              </a:r>
              <a:r>
                <a:rPr lang="en-US" sz="4000" dirty="0">
                  <a:solidFill>
                    <a:schemeClr val="bg2">
                      <a:lumMod val="25000"/>
                    </a:schemeClr>
                  </a:solidFill>
                  <a:latin typeface="Nunito ExtraBold" pitchFamily="2" charset="0"/>
                </a:rPr>
                <a:t> </a:t>
              </a:r>
              <a:r>
                <a:rPr lang="en-US" sz="4000" dirty="0" err="1">
                  <a:solidFill>
                    <a:schemeClr val="bg2">
                      <a:lumMod val="25000"/>
                    </a:schemeClr>
                  </a:solidFill>
                  <a:latin typeface="Nunito ExtraBold" pitchFamily="2" charset="0"/>
                </a:rPr>
                <a:t>giải</a:t>
              </a:r>
              <a:r>
                <a:rPr lang="en-US" sz="4000" dirty="0">
                  <a:solidFill>
                    <a:schemeClr val="bg2">
                      <a:lumMod val="25000"/>
                    </a:schemeClr>
                  </a:solidFill>
                  <a:latin typeface="Nunito ExtraBold" pitchFamily="2" charset="0"/>
                </a:rPr>
                <a:t> </a:t>
              </a:r>
              <a:r>
                <a:rPr lang="en-US" sz="4000" dirty="0" err="1">
                  <a:solidFill>
                    <a:schemeClr val="bg2">
                      <a:lumMod val="25000"/>
                    </a:schemeClr>
                  </a:solidFill>
                  <a:latin typeface="Nunito ExtraBold" pitchFamily="2" charset="0"/>
                </a:rPr>
                <a:t>pháp</a:t>
              </a:r>
              <a:endParaRPr lang="en-US" sz="4000" dirty="0">
                <a:solidFill>
                  <a:schemeClr val="bg2">
                    <a:lumMod val="25000"/>
                  </a:schemeClr>
                </a:solidFill>
                <a:latin typeface="Nunito ExtraBold" pitchFamily="2" charset="0"/>
              </a:endParaRPr>
            </a:p>
          </p:txBody>
        </p:sp>
        <p:sp>
          <p:nvSpPr>
            <p:cNvPr id="18" name="TextBox 17">
              <a:extLst>
                <a:ext uri="{FF2B5EF4-FFF2-40B4-BE49-F238E27FC236}">
                  <a16:creationId xmlns:a16="http://schemas.microsoft.com/office/drawing/2014/main" id="{092355D9-E85D-511A-C0CD-2641E42609E6}"/>
                </a:ext>
              </a:extLst>
            </p:cNvPr>
            <p:cNvSpPr txBox="1"/>
            <p:nvPr/>
          </p:nvSpPr>
          <p:spPr>
            <a:xfrm>
              <a:off x="15572227" y="8758215"/>
              <a:ext cx="13855700" cy="4031873"/>
            </a:xfrm>
            <a:prstGeom prst="rect">
              <a:avLst/>
            </a:prstGeom>
            <a:noFill/>
          </p:spPr>
          <p:txBody>
            <a:bodyPr wrap="square" rtlCol="0">
              <a:spAutoFit/>
            </a:bodyPr>
            <a:lstStyle/>
            <a:p>
              <a:r>
                <a:rPr lang="vi-VN" sz="3200" b="1" dirty="0">
                  <a:latin typeface="Calibri" panose="020F0502020204030204" pitchFamily="34" charset="0"/>
                  <a:cs typeface="Calibri" panose="020F0502020204030204" pitchFamily="34" charset="0"/>
                </a:rPr>
                <a:t>Quá trình chuyển đổi dữ liệu thông qua sidechain</a:t>
              </a:r>
              <a:endParaRPr lang="en-US" sz="3200" b="1" dirty="0">
                <a:latin typeface="Calibri" panose="020F0502020204030204" pitchFamily="34" charset="0"/>
                <a:cs typeface="Calibri" panose="020F0502020204030204" pitchFamily="34" charset="0"/>
              </a:endParaRPr>
            </a:p>
            <a:p>
              <a:pPr algn="just"/>
              <a:r>
                <a:rPr lang="vi-VN" sz="3200" dirty="0">
                  <a:latin typeface="Calibri" panose="020F0502020204030204" pitchFamily="34" charset="0"/>
                  <a:cs typeface="Calibri" panose="020F0502020204030204" pitchFamily="34" charset="0"/>
                </a:rPr>
                <a:t>Hệ thống ChainSniper cho phép tương tác giữa các blockchain không đồng nhất thông qua một cầu nối sidechain. Sidechain xử lý và truyền dữ liệu giữa các mạng được kết nối thông qua cơ chế</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chốt</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hai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chiều</a:t>
              </a:r>
              <a:r>
                <a:rPr lang="vi-VN" sz="3200" dirty="0">
                  <a:latin typeface="Calibri" panose="020F0502020204030204" pitchFamily="34" charset="0"/>
                  <a:cs typeface="Calibri" panose="020F0502020204030204" pitchFamily="34" charset="0"/>
                </a:rPr>
                <a:t>, khóa tài sản trên một chuỗi và mở khóa các biểu diễn tương đương trên chuỗi khác bằng cách sử dụng hợp đồng đa chữ ký. Khi giao dịch cross-chain xảy ra, các nút sidechain ghi lại dữ liệu giao dịch được tổng hợp thành một tập dữ liệu cung cấp thông tin chi tiết về hành vi hợp đồng và mô hình thực thi.</a:t>
              </a:r>
            </a:p>
          </p:txBody>
        </p:sp>
        <p:sp>
          <p:nvSpPr>
            <p:cNvPr id="21" name="TextBox 20">
              <a:extLst>
                <a:ext uri="{FF2B5EF4-FFF2-40B4-BE49-F238E27FC236}">
                  <a16:creationId xmlns:a16="http://schemas.microsoft.com/office/drawing/2014/main" id="{F226740C-5C1E-ADE9-058D-138612D56339}"/>
                </a:ext>
              </a:extLst>
            </p:cNvPr>
            <p:cNvSpPr txBox="1"/>
            <p:nvPr/>
          </p:nvSpPr>
          <p:spPr>
            <a:xfrm>
              <a:off x="15572227" y="21519860"/>
              <a:ext cx="13991052" cy="461665"/>
            </a:xfrm>
            <a:prstGeom prst="rect">
              <a:avLst/>
            </a:prstGeom>
            <a:noFill/>
          </p:spPr>
          <p:txBody>
            <a:bodyPr wrap="square" rtlCol="0">
              <a:spAutoFit/>
            </a:bodyPr>
            <a:lstStyle/>
            <a:p>
              <a:pPr algn="ctr"/>
              <a:r>
                <a:rPr lang="en-US" sz="2400" dirty="0" err="1">
                  <a:latin typeface="Calibri "/>
                  <a:cs typeface="Times New Roman" panose="02020603050405020304" pitchFamily="18" charset="0"/>
                </a:rPr>
                <a:t>Hình</a:t>
              </a:r>
              <a:r>
                <a:rPr lang="en-US" sz="2400" dirty="0">
                  <a:latin typeface="Calibri "/>
                  <a:cs typeface="Times New Roman" panose="02020603050405020304" pitchFamily="18" charset="0"/>
                </a:rPr>
                <a:t> 2. </a:t>
              </a:r>
              <a:r>
                <a:rPr lang="vi-VN" sz="2400" dirty="0">
                  <a:latin typeface="Calibri "/>
                  <a:cs typeface="Times New Roman" panose="02020603050405020304" pitchFamily="18" charset="0"/>
                </a:rPr>
                <a:t>Các bước chuyển đổi dữ liệu qua cầu nối Sidechain</a:t>
              </a:r>
              <a:endParaRPr lang="en-US" sz="2400" dirty="0">
                <a:latin typeface="Calibri "/>
                <a:cs typeface="Times New Roman" panose="02020603050405020304" pitchFamily="18" charset="0"/>
              </a:endParaRPr>
            </a:p>
          </p:txBody>
        </p:sp>
      </p:grpSp>
      <p:sp>
        <p:nvSpPr>
          <p:cNvPr id="30" name="TextBox 29">
            <a:extLst>
              <a:ext uri="{FF2B5EF4-FFF2-40B4-BE49-F238E27FC236}">
                <a16:creationId xmlns:a16="http://schemas.microsoft.com/office/drawing/2014/main" id="{E06BFDAF-DAEB-0DB5-C2AF-82E09F59569A}"/>
              </a:ext>
            </a:extLst>
          </p:cNvPr>
          <p:cNvSpPr txBox="1"/>
          <p:nvPr/>
        </p:nvSpPr>
        <p:spPr>
          <a:xfrm>
            <a:off x="15707579" y="22171145"/>
            <a:ext cx="13855700" cy="5509200"/>
          </a:xfrm>
          <a:prstGeom prst="rect">
            <a:avLst/>
          </a:prstGeom>
          <a:noFill/>
        </p:spPr>
        <p:txBody>
          <a:bodyPr wrap="square" rtlCol="0">
            <a:spAutoFit/>
          </a:bodyPr>
          <a:lstStyle/>
          <a:p>
            <a:pPr algn="just"/>
            <a:r>
              <a:rPr lang="en-US" sz="3200" b="1" dirty="0"/>
              <a:t>X</a:t>
            </a:r>
            <a:r>
              <a:rPr lang="vi-VN" sz="3200" b="1" dirty="0"/>
              <a:t>ây dựng tập dữ liệu và xử lý dữ liệu</a:t>
            </a:r>
            <a:r>
              <a:rPr lang="vi-VN" sz="3200" dirty="0"/>
              <a:t> </a:t>
            </a:r>
            <a:endParaRPr lang="en-US" sz="3200" dirty="0"/>
          </a:p>
          <a:p>
            <a:pPr algn="just"/>
            <a:r>
              <a:rPr lang="vi-VN" sz="3200" dirty="0"/>
              <a:t>Để phân tích các lỗ hổng trong hợp đồng sidechain bridge, một bộ dữ liệu mới có tên CrossChainSentinel được tạo ra. Bộ dữ liệu này bao gồm 300 tệp hợp đồng thông minh, với 158 mẫu lành tính và 142 mẫu độc hại. Các hợp đồng độc hại bao gồm 42 mẫu có lỗ hổng reentrancy, 48 mẫu có lỗi tràn/tràn số nguyên, và 52 mẫu có vấn đề rút ether không được bảo vệ. Dữ liệu được mô hình hóa dựa trên 15 nhà cung cấp thực tế khác nhau như Commos, Avalanche và Chainlink. Bộ dữ liệu được gán nhãn với hai loại: nhãn nhị phân (lành tính hoặc độc hại) và nhãn đa lớp (phân loại cụ thể các loại lỗ hổng). Dữ liệu sau đó được tiền xử lý và chuyển đổi thành các vector đặc trưng để đưa vào các mô hình học máy.</a:t>
            </a:r>
          </a:p>
        </p:txBody>
      </p:sp>
      <p:pic>
        <p:nvPicPr>
          <p:cNvPr id="33" name="Picture 32" descr="A pie chart with numbers and a few words&#10;&#10;Description automatically generated">
            <a:extLst>
              <a:ext uri="{FF2B5EF4-FFF2-40B4-BE49-F238E27FC236}">
                <a16:creationId xmlns:a16="http://schemas.microsoft.com/office/drawing/2014/main" id="{4799A06C-19B9-C8C0-1EAE-4C177E77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83607" y="27680345"/>
            <a:ext cx="9968291" cy="6228721"/>
          </a:xfrm>
          <a:prstGeom prst="rect">
            <a:avLst/>
          </a:prstGeom>
        </p:spPr>
      </p:pic>
      <p:sp>
        <p:nvSpPr>
          <p:cNvPr id="35" name="TextBox 34">
            <a:extLst>
              <a:ext uri="{FF2B5EF4-FFF2-40B4-BE49-F238E27FC236}">
                <a16:creationId xmlns:a16="http://schemas.microsoft.com/office/drawing/2014/main" id="{96DAEB00-1D95-A52A-FB73-E59FD68DC075}"/>
              </a:ext>
            </a:extLst>
          </p:cNvPr>
          <p:cNvSpPr txBox="1"/>
          <p:nvPr/>
        </p:nvSpPr>
        <p:spPr>
          <a:xfrm>
            <a:off x="15639903" y="34727610"/>
            <a:ext cx="13855700" cy="5016758"/>
          </a:xfrm>
          <a:prstGeom prst="rect">
            <a:avLst/>
          </a:prstGeom>
          <a:noFill/>
        </p:spPr>
        <p:txBody>
          <a:bodyPr wrap="square" rtlCol="0">
            <a:spAutoFit/>
          </a:bodyPr>
          <a:lstStyle/>
          <a:p>
            <a:pPr algn="just"/>
            <a:r>
              <a:rPr lang="vi-VN" sz="3200" b="1" dirty="0">
                <a:latin typeface="Calibri" panose="020F0502020204030204" pitchFamily="34" charset="0"/>
                <a:cs typeface="Calibri" panose="020F0502020204030204" pitchFamily="34" charset="0"/>
              </a:rPr>
              <a:t>Ứng dụng học máy và học sâu: </a:t>
            </a:r>
            <a:endParaRPr lang="en-US" sz="3200" b="1" dirty="0">
              <a:latin typeface="Calibri" panose="020F0502020204030204" pitchFamily="34" charset="0"/>
              <a:cs typeface="Calibri" panose="020F0502020204030204" pitchFamily="34" charset="0"/>
            </a:endParaRPr>
          </a:p>
          <a:p>
            <a:pPr algn="just"/>
            <a:r>
              <a:rPr lang="vi-VN" sz="3200" dirty="0">
                <a:latin typeface="Calibri" panose="020F0502020204030204" pitchFamily="34" charset="0"/>
                <a:cs typeface="Calibri" panose="020F0502020204030204" pitchFamily="34" charset="0"/>
              </a:rPr>
              <a:t>ChainSniper tích hợp đa dạng các mô hình học máy và học sâu để phát hiện lỗ hổng trong hợp đồng thông minh cross-chain. Các mô hình học máy cổ điển như Decision Trees, Random Forests, SVM, XGBoost và Logistic Regression được sử dụng do khả năng giải thích kết quả. Về phía học sâu, các mô hình như CNN, LSTM và RoBERTa được áp dụng để học trực tiếp từ mã nguồn, nắm bắt các mẫu cú pháp và ngữ nghĩa phức tạp. Những mô hình này có khả năng tự động học các mối quan hệ tiềm ẩn trong cấu trúc mã, từ đó phát hiện các dấu hiệu của lỗ hổng bảo mật. Sự kết hợp này tạo nên một công cụ quét tự động mạnh mẽ, có khả năng phát hiện nhiều loại lỗ hổng khác nhau trong môi trường cross-chain.</a:t>
            </a:r>
          </a:p>
        </p:txBody>
      </p:sp>
      <p:sp>
        <p:nvSpPr>
          <p:cNvPr id="36" name="TextBox 35">
            <a:extLst>
              <a:ext uri="{FF2B5EF4-FFF2-40B4-BE49-F238E27FC236}">
                <a16:creationId xmlns:a16="http://schemas.microsoft.com/office/drawing/2014/main" id="{55B53F12-8928-4DAC-1A0E-A148B708AB18}"/>
              </a:ext>
            </a:extLst>
          </p:cNvPr>
          <p:cNvSpPr txBox="1"/>
          <p:nvPr/>
        </p:nvSpPr>
        <p:spPr>
          <a:xfrm>
            <a:off x="15639903" y="34045548"/>
            <a:ext cx="13991052" cy="461665"/>
          </a:xfrm>
          <a:prstGeom prst="rect">
            <a:avLst/>
          </a:prstGeom>
          <a:noFill/>
        </p:spPr>
        <p:txBody>
          <a:bodyPr wrap="square" rtlCol="0">
            <a:spAutoFit/>
          </a:bodyPr>
          <a:lstStyle/>
          <a:p>
            <a:pPr algn="ctr"/>
            <a:r>
              <a:rPr lang="en-US" sz="2400" dirty="0" err="1">
                <a:latin typeface="Calibri "/>
                <a:cs typeface="Times New Roman" panose="02020603050405020304" pitchFamily="18" charset="0"/>
              </a:rPr>
              <a:t>Hình</a:t>
            </a:r>
            <a:r>
              <a:rPr lang="en-US" sz="2400" dirty="0">
                <a:latin typeface="Calibri "/>
                <a:cs typeface="Times New Roman" panose="02020603050405020304" pitchFamily="18" charset="0"/>
              </a:rPr>
              <a:t> 3. </a:t>
            </a:r>
            <a:r>
              <a:rPr lang="vi-VN" sz="2400" dirty="0">
                <a:latin typeface="Calibri "/>
                <a:cs typeface="Times New Roman" panose="02020603050405020304" pitchFamily="18" charset="0"/>
              </a:rPr>
              <a:t>Phân bố mẫu lành tính và độc hại tương ứng với các lỗ hổng</a:t>
            </a:r>
            <a:endParaRPr lang="en-US" sz="2400" dirty="0">
              <a:latin typeface="Calibri "/>
              <a:cs typeface="Times New Roman" panose="02020603050405020304" pitchFamily="18" charset="0"/>
            </a:endParaRPr>
          </a:p>
        </p:txBody>
      </p:sp>
      <p:grpSp>
        <p:nvGrpSpPr>
          <p:cNvPr id="37" name="Group 36">
            <a:extLst>
              <a:ext uri="{FF2B5EF4-FFF2-40B4-BE49-F238E27FC236}">
                <a16:creationId xmlns:a16="http://schemas.microsoft.com/office/drawing/2014/main" id="{2A5F67BD-F01C-9681-28E1-020145793EAC}"/>
              </a:ext>
            </a:extLst>
          </p:cNvPr>
          <p:cNvGrpSpPr/>
          <p:nvPr/>
        </p:nvGrpSpPr>
        <p:grpSpPr>
          <a:xfrm>
            <a:off x="540857" y="21145893"/>
            <a:ext cx="14356080" cy="19209627"/>
            <a:chOff x="408203" y="22277934"/>
            <a:chExt cx="14356080" cy="19209627"/>
          </a:xfrm>
        </p:grpSpPr>
        <p:sp>
          <p:nvSpPr>
            <p:cNvPr id="38" name="Rectangle: Rounded Corners 37">
              <a:extLst>
                <a:ext uri="{FF2B5EF4-FFF2-40B4-BE49-F238E27FC236}">
                  <a16:creationId xmlns:a16="http://schemas.microsoft.com/office/drawing/2014/main" id="{03568797-0363-FE4D-386B-8B9288DCA079}"/>
                </a:ext>
              </a:extLst>
            </p:cNvPr>
            <p:cNvSpPr/>
            <p:nvPr/>
          </p:nvSpPr>
          <p:spPr>
            <a:xfrm>
              <a:off x="408203" y="22277934"/>
              <a:ext cx="14356080" cy="19209627"/>
            </a:xfrm>
            <a:prstGeom prst="roundRect">
              <a:avLst>
                <a:gd name="adj" fmla="val 2004"/>
              </a:avLst>
            </a:prstGeom>
            <a:solidFill>
              <a:srgbClr val="B9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39" name="TextBox 38">
              <a:extLst>
                <a:ext uri="{FF2B5EF4-FFF2-40B4-BE49-F238E27FC236}">
                  <a16:creationId xmlns:a16="http://schemas.microsoft.com/office/drawing/2014/main" id="{4C587FE4-B251-A971-0B4B-E6FCFC47742B}"/>
                </a:ext>
              </a:extLst>
            </p:cNvPr>
            <p:cNvSpPr txBox="1"/>
            <p:nvPr/>
          </p:nvSpPr>
          <p:spPr>
            <a:xfrm>
              <a:off x="736211" y="22617221"/>
              <a:ext cx="7660386" cy="707886"/>
            </a:xfrm>
            <a:prstGeom prst="rect">
              <a:avLst/>
            </a:prstGeom>
            <a:noFill/>
          </p:spPr>
          <p:txBody>
            <a:bodyPr wrap="square" rtlCol="0">
              <a:spAutoFit/>
            </a:bodyPr>
            <a:lstStyle/>
            <a:p>
              <a:r>
                <a:rPr lang="en-US" sz="4000" dirty="0" err="1">
                  <a:solidFill>
                    <a:schemeClr val="bg2">
                      <a:lumMod val="25000"/>
                    </a:schemeClr>
                  </a:solidFill>
                  <a:latin typeface="Nunito ExtraBold" pitchFamily="2" charset="0"/>
                </a:rPr>
                <a:t>Kết</a:t>
              </a:r>
              <a:r>
                <a:rPr lang="en-US" sz="4000" dirty="0">
                  <a:solidFill>
                    <a:schemeClr val="bg2">
                      <a:lumMod val="25000"/>
                    </a:schemeClr>
                  </a:solidFill>
                  <a:latin typeface="Nunito ExtraBold" pitchFamily="2" charset="0"/>
                </a:rPr>
                <a:t> </a:t>
              </a:r>
              <a:r>
                <a:rPr lang="en-US" sz="4000" dirty="0" err="1">
                  <a:solidFill>
                    <a:schemeClr val="bg2">
                      <a:lumMod val="25000"/>
                    </a:schemeClr>
                  </a:solidFill>
                  <a:latin typeface="Nunito ExtraBold" pitchFamily="2" charset="0"/>
                </a:rPr>
                <a:t>quả</a:t>
              </a:r>
              <a:r>
                <a:rPr lang="en-US" sz="4000" dirty="0">
                  <a:solidFill>
                    <a:schemeClr val="bg2">
                      <a:lumMod val="25000"/>
                    </a:schemeClr>
                  </a:solidFill>
                  <a:latin typeface="Nunito ExtraBold" pitchFamily="2" charset="0"/>
                </a:rPr>
                <a:t> </a:t>
              </a:r>
              <a:r>
                <a:rPr lang="en-US" sz="4000" dirty="0" err="1">
                  <a:solidFill>
                    <a:schemeClr val="bg2">
                      <a:lumMod val="25000"/>
                    </a:schemeClr>
                  </a:solidFill>
                  <a:latin typeface="Nunito ExtraBold" pitchFamily="2" charset="0"/>
                </a:rPr>
                <a:t>thực</a:t>
              </a:r>
              <a:r>
                <a:rPr lang="en-US" sz="4000" dirty="0">
                  <a:solidFill>
                    <a:schemeClr val="bg2">
                      <a:lumMod val="25000"/>
                    </a:schemeClr>
                  </a:solidFill>
                  <a:latin typeface="Nunito ExtraBold" pitchFamily="2" charset="0"/>
                </a:rPr>
                <a:t> </a:t>
              </a:r>
              <a:r>
                <a:rPr lang="en-US" sz="4000" dirty="0" err="1">
                  <a:solidFill>
                    <a:schemeClr val="bg2">
                      <a:lumMod val="25000"/>
                    </a:schemeClr>
                  </a:solidFill>
                  <a:latin typeface="Nunito ExtraBold" pitchFamily="2" charset="0"/>
                </a:rPr>
                <a:t>nghiệm</a:t>
              </a:r>
              <a:endParaRPr lang="en-US" sz="4000" dirty="0">
                <a:solidFill>
                  <a:schemeClr val="bg2">
                    <a:lumMod val="25000"/>
                  </a:schemeClr>
                </a:solidFill>
                <a:latin typeface="Nunito ExtraBold" pitchFamily="2" charset="0"/>
              </a:endParaRPr>
            </a:p>
          </p:txBody>
        </p:sp>
        <p:sp>
          <p:nvSpPr>
            <p:cNvPr id="41" name="TextBox 40">
              <a:extLst>
                <a:ext uri="{FF2B5EF4-FFF2-40B4-BE49-F238E27FC236}">
                  <a16:creationId xmlns:a16="http://schemas.microsoft.com/office/drawing/2014/main" id="{7721F5AB-9D5A-575E-01AE-5DCB07A924CE}"/>
                </a:ext>
              </a:extLst>
            </p:cNvPr>
            <p:cNvSpPr txBox="1"/>
            <p:nvPr/>
          </p:nvSpPr>
          <p:spPr>
            <a:xfrm>
              <a:off x="722964" y="23384700"/>
              <a:ext cx="13855700" cy="2062103"/>
            </a:xfrm>
            <a:prstGeom prst="rect">
              <a:avLst/>
            </a:prstGeom>
            <a:noFill/>
          </p:spPr>
          <p:txBody>
            <a:bodyPr wrap="square" rtlCol="0">
              <a:spAutoFit/>
            </a:bodyPr>
            <a:lstStyle/>
            <a:p>
              <a:pPr algn="just"/>
              <a:r>
                <a:rPr lang="en-US" sz="3200" dirty="0" err="1">
                  <a:cs typeface="Times New Roman" panose="02020603050405020304" pitchFamily="18" charset="0"/>
                </a:rPr>
                <a:t>Môi</a:t>
              </a:r>
              <a:r>
                <a:rPr lang="en-US" sz="3200" dirty="0">
                  <a:cs typeface="Times New Roman" panose="02020603050405020304" pitchFamily="18" charset="0"/>
                </a:rPr>
                <a:t> </a:t>
              </a:r>
              <a:r>
                <a:rPr lang="en-US" sz="3200" dirty="0" err="1">
                  <a:cs typeface="Times New Roman" panose="02020603050405020304" pitchFamily="18" charset="0"/>
                </a:rPr>
                <a:t>trường</a:t>
              </a:r>
              <a:r>
                <a:rPr lang="en-US" sz="3200" dirty="0">
                  <a:cs typeface="Times New Roman" panose="02020603050405020304" pitchFamily="18" charset="0"/>
                </a:rPr>
                <a:t> </a:t>
              </a:r>
              <a:r>
                <a:rPr lang="en-US" sz="3200" dirty="0" err="1">
                  <a:cs typeface="Times New Roman" panose="02020603050405020304" pitchFamily="18" charset="0"/>
                </a:rPr>
                <a:t>thực</a:t>
              </a:r>
              <a:r>
                <a:rPr lang="en-US" sz="3200" dirty="0">
                  <a:cs typeface="Times New Roman" panose="02020603050405020304" pitchFamily="18" charset="0"/>
                </a:rPr>
                <a:t> </a:t>
              </a:r>
              <a:r>
                <a:rPr lang="en-US" sz="3200" dirty="0" err="1">
                  <a:cs typeface="Times New Roman" panose="02020603050405020304" pitchFamily="18" charset="0"/>
                </a:rPr>
                <a:t>nghiệm</a:t>
              </a:r>
              <a:r>
                <a:rPr lang="en-US" sz="3200" dirty="0">
                  <a:cs typeface="Times New Roman" panose="02020603050405020304" pitchFamily="18" charset="0"/>
                </a:rPr>
                <a:t> </a:t>
              </a:r>
              <a:r>
                <a:rPr lang="en-US" sz="3200" dirty="0" err="1">
                  <a:cs typeface="Times New Roman" panose="02020603050405020304" pitchFamily="18" charset="0"/>
                </a:rPr>
                <a:t>gồm</a:t>
              </a:r>
              <a:r>
                <a:rPr lang="en-US" sz="3200" dirty="0">
                  <a:cs typeface="Times New Roman" panose="02020603050405020304" pitchFamily="18" charset="0"/>
                </a:rPr>
                <a:t> 3 </a:t>
              </a:r>
              <a:r>
                <a:rPr lang="en-US" sz="3200" dirty="0" err="1">
                  <a:cs typeface="Times New Roman" panose="02020603050405020304" pitchFamily="18" charset="0"/>
                </a:rPr>
                <a:t>máy</a:t>
              </a:r>
              <a:r>
                <a:rPr lang="en-US" sz="3200" dirty="0">
                  <a:cs typeface="Times New Roman" panose="02020603050405020304" pitchFamily="18" charset="0"/>
                </a:rPr>
                <a:t> </a:t>
              </a:r>
              <a:r>
                <a:rPr lang="en-US" sz="3200" dirty="0" err="1">
                  <a:cs typeface="Times New Roman" panose="02020603050405020304" pitchFamily="18" charset="0"/>
                </a:rPr>
                <a:t>ảo</a:t>
              </a:r>
              <a:r>
                <a:rPr lang="en-US" sz="3200" dirty="0">
                  <a:cs typeface="Times New Roman" panose="02020603050405020304" pitchFamily="18" charset="0"/>
                </a:rPr>
                <a:t> </a:t>
              </a:r>
              <a:r>
                <a:rPr lang="en-US" sz="3200" dirty="0" err="1">
                  <a:cs typeface="Times New Roman" panose="02020603050405020304" pitchFamily="18" charset="0"/>
                </a:rPr>
                <a:t>để</a:t>
              </a:r>
              <a:r>
                <a:rPr lang="en-US" sz="3200" dirty="0">
                  <a:cs typeface="Times New Roman" panose="02020603050405020304" pitchFamily="18" charset="0"/>
                </a:rPr>
                <a:t> </a:t>
              </a:r>
              <a:r>
                <a:rPr lang="en-US" sz="3200" dirty="0" err="1">
                  <a:cs typeface="Times New Roman" panose="02020603050405020304" pitchFamily="18" charset="0"/>
                </a:rPr>
                <a:t>mô</a:t>
              </a:r>
              <a:r>
                <a:rPr lang="en-US" sz="3200" dirty="0">
                  <a:cs typeface="Times New Roman" panose="02020603050405020304" pitchFamily="18" charset="0"/>
                </a:rPr>
                <a:t> </a:t>
              </a:r>
              <a:r>
                <a:rPr lang="en-US" sz="3200" dirty="0" err="1">
                  <a:cs typeface="Times New Roman" panose="02020603050405020304" pitchFamily="18" charset="0"/>
                </a:rPr>
                <a:t>phỏng</a:t>
              </a:r>
              <a:r>
                <a:rPr lang="en-US" sz="3200" dirty="0">
                  <a:cs typeface="Times New Roman" panose="02020603050405020304" pitchFamily="18" charset="0"/>
                </a:rPr>
                <a:t> 2 </a:t>
              </a:r>
              <a:r>
                <a:rPr lang="en-US" sz="3200" dirty="0" err="1">
                  <a:cs typeface="Times New Roman" panose="02020603050405020304" pitchFamily="18" charset="0"/>
                </a:rPr>
                <a:t>mạng</a:t>
              </a:r>
              <a:r>
                <a:rPr lang="en-US" sz="3200" dirty="0">
                  <a:cs typeface="Times New Roman" panose="02020603050405020304" pitchFamily="18" charset="0"/>
                </a:rPr>
                <a:t> blockchain </a:t>
              </a:r>
              <a:r>
                <a:rPr lang="en-US" sz="3200" dirty="0" err="1">
                  <a:cs typeface="Times New Roman" panose="02020603050405020304" pitchFamily="18" charset="0"/>
                </a:rPr>
                <a:t>khác</a:t>
              </a:r>
              <a:r>
                <a:rPr lang="en-US" sz="3200" dirty="0">
                  <a:cs typeface="Times New Roman" panose="02020603050405020304" pitchFamily="18" charset="0"/>
                </a:rPr>
                <a:t> </a:t>
              </a:r>
              <a:r>
                <a:rPr lang="en-US" sz="3200" dirty="0" err="1">
                  <a:cs typeface="Times New Roman" panose="02020603050405020304" pitchFamily="18" charset="0"/>
                </a:rPr>
                <a:t>nhau</a:t>
              </a:r>
              <a:r>
                <a:rPr lang="en-US" sz="3200" dirty="0">
                  <a:cs typeface="Times New Roman" panose="02020603050405020304" pitchFamily="18" charset="0"/>
                </a:rPr>
                <a:t> </a:t>
              </a:r>
              <a:r>
                <a:rPr lang="en-US" sz="3200" dirty="0" err="1">
                  <a:cs typeface="Times New Roman" panose="02020603050405020304" pitchFamily="18" charset="0"/>
                </a:rPr>
                <a:t>và</a:t>
              </a:r>
              <a:r>
                <a:rPr lang="en-US" sz="3200" dirty="0">
                  <a:cs typeface="Times New Roman" panose="02020603050405020304" pitchFamily="18" charset="0"/>
                </a:rPr>
                <a:t> </a:t>
              </a:r>
              <a:r>
                <a:rPr lang="en-US" sz="3200" dirty="0" err="1">
                  <a:cs typeface="Times New Roman" panose="02020603050405020304" pitchFamily="18" charset="0"/>
                </a:rPr>
                <a:t>máy</a:t>
              </a:r>
              <a:r>
                <a:rPr lang="en-US" sz="3200" dirty="0">
                  <a:cs typeface="Times New Roman" panose="02020603050405020304" pitchFamily="18" charset="0"/>
                </a:rPr>
                <a:t> </a:t>
              </a:r>
              <a:r>
                <a:rPr lang="en-US" sz="3200" dirty="0" err="1">
                  <a:cs typeface="Times New Roman" panose="02020603050405020304" pitchFamily="18" charset="0"/>
                </a:rPr>
                <a:t>ảo</a:t>
              </a:r>
              <a:r>
                <a:rPr lang="en-US" sz="3200" dirty="0">
                  <a:cs typeface="Times New Roman" panose="02020603050405020304" pitchFamily="18" charset="0"/>
                </a:rPr>
                <a:t> Sidechain </a:t>
              </a:r>
              <a:r>
                <a:rPr lang="en-US" sz="3200" dirty="0" err="1">
                  <a:cs typeface="Times New Roman" panose="02020603050405020304" pitchFamily="18" charset="0"/>
                </a:rPr>
                <a:t>cho</a:t>
              </a:r>
              <a:r>
                <a:rPr lang="en-US" sz="3200" dirty="0">
                  <a:cs typeface="Times New Roman" panose="02020603050405020304" pitchFamily="18" charset="0"/>
                </a:rPr>
                <a:t> </a:t>
              </a:r>
              <a:r>
                <a:rPr lang="en-US" sz="3200" dirty="0" err="1">
                  <a:cs typeface="Times New Roman" panose="02020603050405020304" pitchFamily="18" charset="0"/>
                </a:rPr>
                <a:t>phép</a:t>
              </a:r>
              <a:r>
                <a:rPr lang="en-US" sz="3200" dirty="0">
                  <a:cs typeface="Times New Roman" panose="02020603050405020304" pitchFamily="18" charset="0"/>
                </a:rPr>
                <a:t> </a:t>
              </a:r>
              <a:r>
                <a:rPr lang="en-US" sz="3200" dirty="0" err="1">
                  <a:cs typeface="Times New Roman" panose="02020603050405020304" pitchFamily="18" charset="0"/>
                </a:rPr>
                <a:t>kết</a:t>
              </a:r>
              <a:r>
                <a:rPr lang="en-US" sz="3200" dirty="0">
                  <a:cs typeface="Times New Roman" panose="02020603050405020304" pitchFamily="18" charset="0"/>
                </a:rPr>
                <a:t> </a:t>
              </a:r>
              <a:r>
                <a:rPr lang="en-US" sz="3200" dirty="0" err="1">
                  <a:cs typeface="Times New Roman" panose="02020603050405020304" pitchFamily="18" charset="0"/>
                </a:rPr>
                <a:t>nối</a:t>
              </a:r>
              <a:r>
                <a:rPr lang="en-US" sz="3200" dirty="0">
                  <a:cs typeface="Times New Roman" panose="02020603050405020304" pitchFamily="18" charset="0"/>
                </a:rPr>
                <a:t> </a:t>
              </a:r>
              <a:r>
                <a:rPr lang="en-US" sz="3200" dirty="0" err="1">
                  <a:cs typeface="Times New Roman" panose="02020603050405020304" pitchFamily="18" charset="0"/>
                </a:rPr>
                <a:t>và</a:t>
              </a:r>
              <a:r>
                <a:rPr lang="en-US" sz="3200" dirty="0">
                  <a:cs typeface="Times New Roman" panose="02020603050405020304" pitchFamily="18" charset="0"/>
                </a:rPr>
                <a:t> </a:t>
              </a:r>
              <a:r>
                <a:rPr lang="en-US" sz="3200" dirty="0" err="1">
                  <a:cs typeface="Times New Roman" panose="02020603050405020304" pitchFamily="18" charset="0"/>
                </a:rPr>
                <a:t>tiến</a:t>
              </a:r>
              <a:r>
                <a:rPr lang="en-US" sz="3200" dirty="0">
                  <a:cs typeface="Times New Roman" panose="02020603050405020304" pitchFamily="18" charset="0"/>
                </a:rPr>
                <a:t> </a:t>
              </a:r>
              <a:r>
                <a:rPr lang="en-US" sz="3200" dirty="0" err="1">
                  <a:cs typeface="Times New Roman" panose="02020603050405020304" pitchFamily="18" charset="0"/>
                </a:rPr>
                <a:t>hành</a:t>
              </a:r>
              <a:r>
                <a:rPr lang="en-US" sz="3200" dirty="0">
                  <a:cs typeface="Times New Roman" panose="02020603050405020304" pitchFamily="18" charset="0"/>
                </a:rPr>
                <a:t> </a:t>
              </a:r>
              <a:r>
                <a:rPr lang="en-US" sz="3200" dirty="0" err="1">
                  <a:cs typeface="Times New Roman" panose="02020603050405020304" pitchFamily="18" charset="0"/>
                </a:rPr>
                <a:t>trao</a:t>
              </a:r>
              <a:r>
                <a:rPr lang="en-US" sz="3200" dirty="0">
                  <a:cs typeface="Times New Roman" panose="02020603050405020304" pitchFamily="18" charset="0"/>
                </a:rPr>
                <a:t> </a:t>
              </a:r>
              <a:r>
                <a:rPr lang="en-US" sz="3200" dirty="0" err="1">
                  <a:cs typeface="Times New Roman" panose="02020603050405020304" pitchFamily="18" charset="0"/>
                </a:rPr>
                <a:t>đổi</a:t>
              </a:r>
              <a:r>
                <a:rPr lang="en-US" sz="3200" dirty="0">
                  <a:cs typeface="Times New Roman" panose="02020603050405020304" pitchFamily="18" charset="0"/>
                </a:rPr>
                <a:t> </a:t>
              </a:r>
              <a:r>
                <a:rPr lang="en-US" sz="3200" dirty="0" err="1">
                  <a:cs typeface="Times New Roman" panose="02020603050405020304" pitchFamily="18" charset="0"/>
                </a:rPr>
                <a:t>dữ</a:t>
              </a:r>
              <a:r>
                <a:rPr lang="en-US" sz="3200" dirty="0">
                  <a:cs typeface="Times New Roman" panose="02020603050405020304" pitchFamily="18" charset="0"/>
                </a:rPr>
                <a:t> </a:t>
              </a:r>
              <a:r>
                <a:rPr lang="en-US" sz="3200" dirty="0" err="1">
                  <a:cs typeface="Times New Roman" panose="02020603050405020304" pitchFamily="18" charset="0"/>
                </a:rPr>
                <a:t>liệu</a:t>
              </a:r>
              <a:r>
                <a:rPr lang="en-US" sz="3200" dirty="0">
                  <a:cs typeface="Times New Roman" panose="02020603050405020304" pitchFamily="18" charset="0"/>
                </a:rPr>
                <a:t>.</a:t>
              </a:r>
            </a:p>
            <a:p>
              <a:pPr algn="just"/>
              <a:r>
                <a:rPr lang="en-US" sz="3200" dirty="0" err="1">
                  <a:cs typeface="Times New Roman" panose="02020603050405020304" pitchFamily="18" charset="0"/>
                </a:rPr>
                <a:t>Môi</a:t>
              </a:r>
              <a:r>
                <a:rPr lang="en-US" sz="3200" dirty="0">
                  <a:cs typeface="Times New Roman" panose="02020603050405020304" pitchFamily="18" charset="0"/>
                </a:rPr>
                <a:t> tr</a:t>
              </a:r>
              <a:r>
                <a:rPr lang="vi-VN" sz="3200" dirty="0">
                  <a:cs typeface="Times New Roman" panose="02020603050405020304" pitchFamily="18" charset="0"/>
                </a:rPr>
                <a:t>ường</a:t>
              </a:r>
              <a:r>
                <a:rPr lang="en-US" sz="3200" dirty="0">
                  <a:cs typeface="Times New Roman" panose="02020603050405020304" pitchFamily="18" charset="0"/>
                </a:rPr>
                <a:t> </a:t>
              </a:r>
              <a:r>
                <a:rPr lang="en-US" sz="3200" dirty="0" err="1">
                  <a:cs typeface="Times New Roman" panose="02020603050405020304" pitchFamily="18" charset="0"/>
                </a:rPr>
                <a:t>huấn</a:t>
              </a:r>
              <a:r>
                <a:rPr lang="en-US" sz="3200" dirty="0">
                  <a:cs typeface="Times New Roman" panose="02020603050405020304" pitchFamily="18" charset="0"/>
                </a:rPr>
                <a:t> </a:t>
              </a:r>
              <a:r>
                <a:rPr lang="en-US" sz="3200" dirty="0" err="1">
                  <a:cs typeface="Times New Roman" panose="02020603050405020304" pitchFamily="18" charset="0"/>
                </a:rPr>
                <a:t>luyện</a:t>
              </a:r>
              <a:r>
                <a:rPr lang="en-US" sz="3200" dirty="0">
                  <a:cs typeface="Times New Roman" panose="02020603050405020304" pitchFamily="18" charset="0"/>
                </a:rPr>
                <a:t> </a:t>
              </a:r>
              <a:r>
                <a:rPr lang="en-US" sz="3200" dirty="0" err="1">
                  <a:cs typeface="Times New Roman" panose="02020603050405020304" pitchFamily="18" charset="0"/>
                </a:rPr>
                <a:t>học</a:t>
              </a:r>
              <a:r>
                <a:rPr lang="en-US" sz="3200" dirty="0">
                  <a:cs typeface="Times New Roman" panose="02020603050405020304" pitchFamily="18" charset="0"/>
                </a:rPr>
                <a:t> </a:t>
              </a:r>
              <a:r>
                <a:rPr lang="en-US" sz="3200" dirty="0" err="1">
                  <a:cs typeface="Times New Roman" panose="02020603050405020304" pitchFamily="18" charset="0"/>
                </a:rPr>
                <a:t>máy</a:t>
              </a:r>
              <a:r>
                <a:rPr lang="en-US" sz="3200" dirty="0">
                  <a:cs typeface="Times New Roman" panose="02020603050405020304" pitchFamily="18" charset="0"/>
                </a:rPr>
                <a:t> </a:t>
              </a:r>
              <a:r>
                <a:rPr lang="en-US" sz="3200" dirty="0" err="1">
                  <a:cs typeface="Times New Roman" panose="02020603050405020304" pitchFamily="18" charset="0"/>
                </a:rPr>
                <a:t>và</a:t>
              </a:r>
              <a:r>
                <a:rPr lang="en-US" sz="3200" dirty="0">
                  <a:cs typeface="Times New Roman" panose="02020603050405020304" pitchFamily="18" charset="0"/>
                </a:rPr>
                <a:t> </a:t>
              </a:r>
              <a:r>
                <a:rPr lang="en-US" sz="3200" dirty="0" err="1">
                  <a:cs typeface="Times New Roman" panose="02020603050405020304" pitchFamily="18" charset="0"/>
                </a:rPr>
                <a:t>học</a:t>
              </a:r>
              <a:r>
                <a:rPr lang="en-US" sz="3200" dirty="0">
                  <a:cs typeface="Times New Roman" panose="02020603050405020304" pitchFamily="18" charset="0"/>
                </a:rPr>
                <a:t> </a:t>
              </a:r>
              <a:r>
                <a:rPr lang="en-US" sz="3200" dirty="0" err="1">
                  <a:cs typeface="Times New Roman" panose="02020603050405020304" pitchFamily="18" charset="0"/>
                </a:rPr>
                <a:t>sâu</a:t>
              </a:r>
              <a:r>
                <a:rPr lang="en-US" sz="3200" dirty="0">
                  <a:cs typeface="Times New Roman" panose="02020603050405020304" pitchFamily="18" charset="0"/>
                </a:rPr>
                <a:t> </a:t>
              </a:r>
              <a:r>
                <a:rPr lang="en-US" sz="3200" dirty="0" err="1">
                  <a:cs typeface="Times New Roman" panose="02020603050405020304" pitchFamily="18" charset="0"/>
                </a:rPr>
                <a:t>sử</a:t>
              </a:r>
              <a:r>
                <a:rPr lang="en-US" sz="3200" dirty="0">
                  <a:cs typeface="Times New Roman" panose="02020603050405020304" pitchFamily="18" charset="0"/>
                </a:rPr>
                <a:t> </a:t>
              </a:r>
              <a:r>
                <a:rPr lang="en-US" sz="3200" dirty="0" err="1">
                  <a:cs typeface="Times New Roman" panose="02020603050405020304" pitchFamily="18" charset="0"/>
                </a:rPr>
                <a:t>dụng</a:t>
              </a:r>
              <a:r>
                <a:rPr lang="en-US" sz="3200" dirty="0">
                  <a:cs typeface="Times New Roman" panose="02020603050405020304" pitchFamily="18" charset="0"/>
                </a:rPr>
                <a:t> </a:t>
              </a:r>
              <a:r>
                <a:rPr lang="en-US" sz="3200" dirty="0" err="1">
                  <a:cs typeface="Times New Roman" panose="02020603050405020304" pitchFamily="18" charset="0"/>
                </a:rPr>
                <a:t>máy</a:t>
              </a:r>
              <a:r>
                <a:rPr lang="en-US" sz="3200" dirty="0">
                  <a:cs typeface="Times New Roman" panose="02020603050405020304" pitchFamily="18" charset="0"/>
                </a:rPr>
                <a:t> Google Collab 4 cores CPU, T4 GPU, 12.7GB RAM </a:t>
              </a:r>
              <a:r>
                <a:rPr lang="en-US" sz="3200" dirty="0" err="1">
                  <a:cs typeface="Times New Roman" panose="02020603050405020304" pitchFamily="18" charset="0"/>
                </a:rPr>
                <a:t>và</a:t>
              </a:r>
              <a:r>
                <a:rPr lang="en-US" sz="3200" dirty="0">
                  <a:cs typeface="Times New Roman" panose="02020603050405020304" pitchFamily="18" charset="0"/>
                </a:rPr>
                <a:t> 166GB Hard Drive.</a:t>
              </a:r>
            </a:p>
          </p:txBody>
        </p:sp>
      </p:grpSp>
      <p:pic>
        <p:nvPicPr>
          <p:cNvPr id="100" name="Picture 99">
            <a:extLst>
              <a:ext uri="{FF2B5EF4-FFF2-40B4-BE49-F238E27FC236}">
                <a16:creationId xmlns:a16="http://schemas.microsoft.com/office/drawing/2014/main" id="{D7FEFC19-E6D5-A2B1-AF36-24A9A4F55503}"/>
              </a:ext>
            </a:extLst>
          </p:cNvPr>
          <p:cNvPicPr>
            <a:picLocks noChangeAspect="1"/>
          </p:cNvPicPr>
          <p:nvPr/>
        </p:nvPicPr>
        <p:blipFill>
          <a:blip r:embed="rId5"/>
          <a:srcRect t="1315"/>
          <a:stretch/>
        </p:blipFill>
        <p:spPr>
          <a:xfrm>
            <a:off x="868865" y="24380421"/>
            <a:ext cx="13641408" cy="8566723"/>
          </a:xfrm>
          <a:prstGeom prst="rect">
            <a:avLst/>
          </a:prstGeom>
        </p:spPr>
      </p:pic>
      <p:sp>
        <p:nvSpPr>
          <p:cNvPr id="101" name="TextBox 100">
            <a:extLst>
              <a:ext uri="{FF2B5EF4-FFF2-40B4-BE49-F238E27FC236}">
                <a16:creationId xmlns:a16="http://schemas.microsoft.com/office/drawing/2014/main" id="{54AFC985-36AD-F83A-7430-2237382B4194}"/>
              </a:ext>
            </a:extLst>
          </p:cNvPr>
          <p:cNvSpPr txBox="1"/>
          <p:nvPr/>
        </p:nvSpPr>
        <p:spPr>
          <a:xfrm>
            <a:off x="723371" y="33243638"/>
            <a:ext cx="13991052" cy="461665"/>
          </a:xfrm>
          <a:prstGeom prst="rect">
            <a:avLst/>
          </a:prstGeom>
          <a:noFill/>
        </p:spPr>
        <p:txBody>
          <a:bodyPr wrap="square" rtlCol="0">
            <a:spAutoFit/>
          </a:bodyPr>
          <a:lstStyle/>
          <a:p>
            <a:pPr algn="ctr"/>
            <a:r>
              <a:rPr lang="en-US" sz="2400" dirty="0" err="1">
                <a:latin typeface="Calibri "/>
                <a:cs typeface="Times New Roman" panose="02020603050405020304" pitchFamily="18" charset="0"/>
              </a:rPr>
              <a:t>Hình</a:t>
            </a:r>
            <a:r>
              <a:rPr lang="en-US" sz="2400" dirty="0">
                <a:latin typeface="Calibri "/>
                <a:cs typeface="Times New Roman" panose="02020603050405020304" pitchFamily="18" charset="0"/>
              </a:rPr>
              <a:t> 4. </a:t>
            </a:r>
            <a:r>
              <a:rPr lang="vi-VN" sz="2400" dirty="0">
                <a:latin typeface="Calibri "/>
                <a:cs typeface="Times New Roman" panose="02020603050405020304" pitchFamily="18" charset="0"/>
              </a:rPr>
              <a:t>Hiệu suất của các mô hình học máy</a:t>
            </a:r>
            <a:r>
              <a:rPr lang="en-US" sz="2400" dirty="0">
                <a:latin typeface="Calibri "/>
                <a:cs typeface="Times New Roman" panose="02020603050405020304" pitchFamily="18" charset="0"/>
              </a:rPr>
              <a:t> </a:t>
            </a:r>
            <a:r>
              <a:rPr lang="en-US" sz="2400" dirty="0" err="1">
                <a:latin typeface="Calibri "/>
                <a:cs typeface="Times New Roman" panose="02020603050405020304" pitchFamily="18" charset="0"/>
              </a:rPr>
              <a:t>và</a:t>
            </a:r>
            <a:r>
              <a:rPr lang="en-US" sz="2400" dirty="0">
                <a:latin typeface="Calibri "/>
                <a:cs typeface="Times New Roman" panose="02020603050405020304" pitchFamily="18" charset="0"/>
              </a:rPr>
              <a:t> </a:t>
            </a:r>
            <a:r>
              <a:rPr lang="en-US" sz="2400" dirty="0" err="1">
                <a:latin typeface="Calibri "/>
                <a:cs typeface="Times New Roman" panose="02020603050405020304" pitchFamily="18" charset="0"/>
              </a:rPr>
              <a:t>học</a:t>
            </a:r>
            <a:r>
              <a:rPr lang="en-US" sz="2400" dirty="0">
                <a:latin typeface="Calibri "/>
                <a:cs typeface="Times New Roman" panose="02020603050405020304" pitchFamily="18" charset="0"/>
              </a:rPr>
              <a:t> </a:t>
            </a:r>
            <a:r>
              <a:rPr lang="en-US" sz="2400" dirty="0" err="1">
                <a:latin typeface="Calibri "/>
                <a:cs typeface="Times New Roman" panose="02020603050405020304" pitchFamily="18" charset="0"/>
              </a:rPr>
              <a:t>sâu</a:t>
            </a:r>
            <a:r>
              <a:rPr lang="vi-VN" sz="2400" dirty="0">
                <a:latin typeface="Calibri "/>
                <a:cs typeface="Times New Roman" panose="02020603050405020304" pitchFamily="18" charset="0"/>
              </a:rPr>
              <a:t> trong việc phát hiện lỗ hổng</a:t>
            </a:r>
            <a:r>
              <a:rPr lang="en-US" sz="2400" dirty="0">
                <a:latin typeface="Calibri "/>
                <a:cs typeface="Times New Roman" panose="02020603050405020304" pitchFamily="18" charset="0"/>
              </a:rPr>
              <a:t> </a:t>
            </a:r>
            <a:r>
              <a:rPr lang="vi-VN" sz="2400" dirty="0">
                <a:latin typeface="Calibri "/>
                <a:cs typeface="Times New Roman" panose="02020603050405020304" pitchFamily="18" charset="0"/>
              </a:rPr>
              <a:t>bảo mật</a:t>
            </a:r>
            <a:endParaRPr lang="en-US" sz="2400" dirty="0">
              <a:latin typeface="Calibri "/>
              <a:cs typeface="Times New Roman" panose="02020603050405020304" pitchFamily="18" charset="0"/>
            </a:endParaRPr>
          </a:p>
        </p:txBody>
      </p:sp>
      <p:pic>
        <p:nvPicPr>
          <p:cNvPr id="103" name="Picture 102" descr="A graph of numbers and a number of numbers&#10;&#10;Description automatically generated with medium confidence">
            <a:extLst>
              <a:ext uri="{FF2B5EF4-FFF2-40B4-BE49-F238E27FC236}">
                <a16:creationId xmlns:a16="http://schemas.microsoft.com/office/drawing/2014/main" id="{D2273BFC-4598-4961-CD3A-A0E90B2D2B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550" y="34001796"/>
            <a:ext cx="13580694" cy="5380418"/>
          </a:xfrm>
          <a:prstGeom prst="rect">
            <a:avLst/>
          </a:prstGeom>
        </p:spPr>
      </p:pic>
      <p:sp>
        <p:nvSpPr>
          <p:cNvPr id="104" name="TextBox 103">
            <a:extLst>
              <a:ext uri="{FF2B5EF4-FFF2-40B4-BE49-F238E27FC236}">
                <a16:creationId xmlns:a16="http://schemas.microsoft.com/office/drawing/2014/main" id="{08B3A9F4-6735-BF34-84D2-A758F85A697D}"/>
              </a:ext>
            </a:extLst>
          </p:cNvPr>
          <p:cNvSpPr txBox="1"/>
          <p:nvPr/>
        </p:nvSpPr>
        <p:spPr>
          <a:xfrm>
            <a:off x="518192" y="39594716"/>
            <a:ext cx="13991052" cy="461665"/>
          </a:xfrm>
          <a:prstGeom prst="rect">
            <a:avLst/>
          </a:prstGeom>
          <a:noFill/>
        </p:spPr>
        <p:txBody>
          <a:bodyPr wrap="square" rtlCol="0">
            <a:spAutoFit/>
          </a:bodyPr>
          <a:lstStyle/>
          <a:p>
            <a:pPr algn="ctr"/>
            <a:r>
              <a:rPr lang="en-US" sz="2400" dirty="0" err="1">
                <a:latin typeface="Calibri "/>
                <a:cs typeface="Times New Roman" panose="02020603050405020304" pitchFamily="18" charset="0"/>
              </a:rPr>
              <a:t>Hình</a:t>
            </a:r>
            <a:r>
              <a:rPr lang="en-US" sz="2400" dirty="0">
                <a:latin typeface="Calibri "/>
                <a:cs typeface="Times New Roman" panose="02020603050405020304" pitchFamily="18" charset="0"/>
              </a:rPr>
              <a:t> 5. </a:t>
            </a:r>
            <a:r>
              <a:rPr lang="en-US" sz="2400" dirty="0" err="1">
                <a:latin typeface="Calibri "/>
                <a:cs typeface="Times New Roman" panose="02020603050405020304" pitchFamily="18" charset="0"/>
              </a:rPr>
              <a:t>Thời</a:t>
            </a:r>
            <a:r>
              <a:rPr lang="en-US" sz="2400" dirty="0">
                <a:latin typeface="Calibri "/>
                <a:cs typeface="Times New Roman" panose="02020603050405020304" pitchFamily="18" charset="0"/>
              </a:rPr>
              <a:t> </a:t>
            </a:r>
            <a:r>
              <a:rPr lang="en-US" sz="2400" dirty="0" err="1">
                <a:latin typeface="Calibri "/>
                <a:cs typeface="Times New Roman" panose="02020603050405020304" pitchFamily="18" charset="0"/>
              </a:rPr>
              <a:t>gian</a:t>
            </a:r>
            <a:r>
              <a:rPr lang="en-US" sz="2400" dirty="0">
                <a:latin typeface="Calibri "/>
                <a:cs typeface="Times New Roman" panose="02020603050405020304" pitchFamily="18" charset="0"/>
              </a:rPr>
              <a:t> </a:t>
            </a:r>
            <a:r>
              <a:rPr lang="en-US" sz="2400" dirty="0" err="1">
                <a:latin typeface="Calibri "/>
                <a:cs typeface="Times New Roman" panose="02020603050405020304" pitchFamily="18" charset="0"/>
              </a:rPr>
              <a:t>thực</a:t>
            </a:r>
            <a:r>
              <a:rPr lang="en-US" sz="2400" dirty="0">
                <a:latin typeface="Calibri "/>
                <a:cs typeface="Times New Roman" panose="02020603050405020304" pitchFamily="18" charset="0"/>
              </a:rPr>
              <a:t> </a:t>
            </a:r>
            <a:r>
              <a:rPr lang="en-US" sz="2400" dirty="0" err="1">
                <a:latin typeface="Calibri "/>
                <a:cs typeface="Times New Roman" panose="02020603050405020304" pitchFamily="18" charset="0"/>
              </a:rPr>
              <a:t>thi</a:t>
            </a:r>
            <a:r>
              <a:rPr lang="en-US" sz="2400" dirty="0">
                <a:latin typeface="Calibri "/>
                <a:cs typeface="Times New Roman" panose="02020603050405020304" pitchFamily="18" charset="0"/>
              </a:rPr>
              <a:t> </a:t>
            </a:r>
            <a:r>
              <a:rPr lang="vi-VN" sz="2400" dirty="0">
                <a:latin typeface="Calibri "/>
                <a:cs typeface="Times New Roman" panose="02020603050405020304" pitchFamily="18" charset="0"/>
              </a:rPr>
              <a:t>của các mô hình học máy</a:t>
            </a:r>
            <a:r>
              <a:rPr lang="en-US" sz="2400" dirty="0">
                <a:latin typeface="Calibri "/>
                <a:cs typeface="Times New Roman" panose="02020603050405020304" pitchFamily="18" charset="0"/>
              </a:rPr>
              <a:t> </a:t>
            </a:r>
            <a:r>
              <a:rPr lang="en-US" sz="2400" dirty="0" err="1">
                <a:latin typeface="Calibri "/>
                <a:cs typeface="Times New Roman" panose="02020603050405020304" pitchFamily="18" charset="0"/>
              </a:rPr>
              <a:t>và</a:t>
            </a:r>
            <a:r>
              <a:rPr lang="en-US" sz="2400" dirty="0">
                <a:latin typeface="Calibri "/>
                <a:cs typeface="Times New Roman" panose="02020603050405020304" pitchFamily="18" charset="0"/>
              </a:rPr>
              <a:t> </a:t>
            </a:r>
            <a:r>
              <a:rPr lang="en-US" sz="2400" dirty="0" err="1">
                <a:latin typeface="Calibri "/>
                <a:cs typeface="Times New Roman" panose="02020603050405020304" pitchFamily="18" charset="0"/>
              </a:rPr>
              <a:t>học</a:t>
            </a:r>
            <a:r>
              <a:rPr lang="en-US" sz="2400" dirty="0">
                <a:latin typeface="Calibri "/>
                <a:cs typeface="Times New Roman" panose="02020603050405020304" pitchFamily="18" charset="0"/>
              </a:rPr>
              <a:t> </a:t>
            </a:r>
            <a:r>
              <a:rPr lang="en-US" sz="2400" dirty="0" err="1">
                <a:latin typeface="Calibri "/>
                <a:cs typeface="Times New Roman" panose="02020603050405020304" pitchFamily="18" charset="0"/>
              </a:rPr>
              <a:t>sâu</a:t>
            </a:r>
            <a:r>
              <a:rPr lang="vi-VN" sz="2400" dirty="0">
                <a:latin typeface="Calibri "/>
                <a:cs typeface="Times New Roman" panose="02020603050405020304" pitchFamily="18" charset="0"/>
              </a:rPr>
              <a:t> trong việc phát hiện lỗ hổng</a:t>
            </a:r>
            <a:r>
              <a:rPr lang="en-US" sz="2400" dirty="0">
                <a:latin typeface="Calibri "/>
                <a:cs typeface="Times New Roman" panose="02020603050405020304" pitchFamily="18" charset="0"/>
              </a:rPr>
              <a:t> </a:t>
            </a:r>
            <a:r>
              <a:rPr lang="vi-VN" sz="2400" dirty="0">
                <a:latin typeface="Calibri "/>
                <a:cs typeface="Times New Roman" panose="02020603050405020304" pitchFamily="18" charset="0"/>
              </a:rPr>
              <a:t>bảo mật</a:t>
            </a:r>
            <a:endParaRPr lang="en-US" sz="2400" dirty="0">
              <a:latin typeface="Calibri "/>
              <a:cs typeface="Times New Roman" panose="02020603050405020304" pitchFamily="18" charset="0"/>
            </a:endParaRPr>
          </a:p>
        </p:txBody>
      </p:sp>
      <p:pic>
        <p:nvPicPr>
          <p:cNvPr id="108" name="Picture 107" descr="A diagram of a blockchain&#10;&#10;Description automatically generated">
            <a:extLst>
              <a:ext uri="{FF2B5EF4-FFF2-40B4-BE49-F238E27FC236}">
                <a16:creationId xmlns:a16="http://schemas.microsoft.com/office/drawing/2014/main" id="{7990E19D-7EF9-CE9F-A9CB-FEA7BA1DD8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66840" y="12775090"/>
            <a:ext cx="13687200" cy="8524373"/>
          </a:xfrm>
          <a:prstGeom prst="rect">
            <a:avLst/>
          </a:prstGeom>
        </p:spPr>
      </p:pic>
      <p:sp>
        <p:nvSpPr>
          <p:cNvPr id="110" name="Title 1">
            <a:extLst>
              <a:ext uri="{FF2B5EF4-FFF2-40B4-BE49-F238E27FC236}">
                <a16:creationId xmlns:a16="http://schemas.microsoft.com/office/drawing/2014/main" id="{A3C488E9-9117-DC86-2382-420A8769290E}"/>
              </a:ext>
            </a:extLst>
          </p:cNvPr>
          <p:cNvSpPr txBox="1">
            <a:spLocks/>
          </p:cNvSpPr>
          <p:nvPr/>
        </p:nvSpPr>
        <p:spPr>
          <a:xfrm>
            <a:off x="733548" y="6400200"/>
            <a:ext cx="29079922" cy="834011"/>
          </a:xfrm>
          <a:prstGeom prst="rect">
            <a:avLst/>
          </a:prstGeom>
        </p:spPr>
        <p:txBody>
          <a:bodyPr vert="horz" wrap="square" lIns="91440" tIns="45720" rIns="91440" bIns="45720" rtlCol="0" anchor="b">
            <a:spAutoFit/>
          </a:bodyPr>
          <a:lstStyle>
            <a:lvl1pPr algn="ctr" defTabSz="3027680" rtl="0" eaLnBrk="1" latinLnBrk="0" hangingPunct="1">
              <a:lnSpc>
                <a:spcPct val="90000"/>
              </a:lnSpc>
              <a:spcBef>
                <a:spcPct val="0"/>
              </a:spcBef>
              <a:buNone/>
              <a:defRPr sz="19865" kern="1200">
                <a:solidFill>
                  <a:schemeClr val="tx1"/>
                </a:solidFill>
                <a:latin typeface="+mj-lt"/>
                <a:ea typeface="+mj-ea"/>
                <a:cs typeface="+mj-cs"/>
              </a:defRPr>
            </a:lvl1pPr>
          </a:lstStyle>
          <a:p>
            <a:pPr algn="l">
              <a:lnSpc>
                <a:spcPct val="120000"/>
              </a:lnSpc>
            </a:pPr>
            <a:r>
              <a:rPr lang="en-US" sz="4400" spc="-10" dirty="0">
                <a:latin typeface="Times New Roman" panose="02020603050405020304" pitchFamily="18" charset="0"/>
                <a:ea typeface="MS Mincho" panose="02020609040205080304" pitchFamily="49" charset="-128"/>
                <a:cs typeface="Times New Roman" panose="02020603050405020304" pitchFamily="18" charset="0"/>
              </a:rPr>
              <a:t>Võ Anh Kiệt, </a:t>
            </a:r>
            <a:r>
              <a:rPr lang="en-US" sz="4400" spc="-10" dirty="0" err="1">
                <a:latin typeface="Times New Roman" panose="02020603050405020304" pitchFamily="18" charset="0"/>
                <a:ea typeface="MS Mincho" panose="02020609040205080304" pitchFamily="49" charset="-128"/>
                <a:cs typeface="Times New Roman" panose="02020603050405020304" pitchFamily="18" charset="0"/>
              </a:rPr>
              <a:t>Trần</a:t>
            </a:r>
            <a:r>
              <a:rPr lang="en-US" sz="4400" spc="-10" dirty="0">
                <a:latin typeface="Times New Roman" panose="02020603050405020304" pitchFamily="18" charset="0"/>
                <a:ea typeface="MS Mincho" panose="02020609040205080304" pitchFamily="49" charset="-128"/>
                <a:cs typeface="Times New Roman" panose="02020603050405020304" pitchFamily="18" charset="0"/>
              </a:rPr>
              <a:t> </a:t>
            </a:r>
            <a:r>
              <a:rPr lang="en-US" sz="4400" spc="-10" dirty="0" err="1">
                <a:latin typeface="Times New Roman" panose="02020603050405020304" pitchFamily="18" charset="0"/>
                <a:ea typeface="MS Mincho" panose="02020609040205080304" pitchFamily="49" charset="-128"/>
                <a:cs typeface="Times New Roman" panose="02020603050405020304" pitchFamily="18" charset="0"/>
              </a:rPr>
              <a:t>Tuấn</a:t>
            </a:r>
            <a:r>
              <a:rPr lang="en-US" sz="4400" spc="-10" dirty="0">
                <a:latin typeface="Times New Roman" panose="02020603050405020304" pitchFamily="18" charset="0"/>
                <a:ea typeface="MS Mincho" panose="02020609040205080304" pitchFamily="49" charset="-128"/>
                <a:cs typeface="Times New Roman" panose="02020603050405020304" pitchFamily="18" charset="0"/>
              </a:rPr>
              <a:t> Dũng, Phan </a:t>
            </a:r>
            <a:r>
              <a:rPr lang="en-US" sz="4400" spc="-10" dirty="0" err="1">
                <a:latin typeface="Times New Roman" panose="02020603050405020304" pitchFamily="18" charset="0"/>
                <a:ea typeface="MS Mincho" panose="02020609040205080304" pitchFamily="49" charset="-128"/>
                <a:cs typeface="Times New Roman" panose="02020603050405020304" pitchFamily="18" charset="0"/>
              </a:rPr>
              <a:t>Thế</a:t>
            </a:r>
            <a:r>
              <a:rPr lang="en-US" sz="4400" spc="-10" dirty="0">
                <a:latin typeface="Times New Roman" panose="02020603050405020304" pitchFamily="18" charset="0"/>
                <a:ea typeface="MS Mincho" panose="02020609040205080304" pitchFamily="49" charset="-128"/>
                <a:cs typeface="Times New Roman" panose="02020603050405020304" pitchFamily="18" charset="0"/>
              </a:rPr>
              <a:t> Duy, </a:t>
            </a:r>
            <a:r>
              <a:rPr lang="en-US" sz="4400" spc="-10" dirty="0" err="1">
                <a:latin typeface="Times New Roman" panose="02020603050405020304" pitchFamily="18" charset="0"/>
                <a:ea typeface="MS Mincho" panose="02020609040205080304" pitchFamily="49" charset="-128"/>
                <a:cs typeface="Times New Roman" panose="02020603050405020304" pitchFamily="18" charset="0"/>
              </a:rPr>
              <a:t>Nguyễn</a:t>
            </a:r>
            <a:r>
              <a:rPr lang="en-US" sz="4400" spc="-10" dirty="0">
                <a:latin typeface="Times New Roman" panose="02020603050405020304" pitchFamily="18" charset="0"/>
                <a:ea typeface="MS Mincho" panose="02020609040205080304" pitchFamily="49" charset="-128"/>
                <a:cs typeface="Times New Roman" panose="02020603050405020304" pitchFamily="18" charset="0"/>
              </a:rPr>
              <a:t> </a:t>
            </a:r>
            <a:r>
              <a:rPr lang="en-US" sz="4400" spc="-10" dirty="0" err="1">
                <a:latin typeface="Times New Roman" panose="02020603050405020304" pitchFamily="18" charset="0"/>
                <a:ea typeface="MS Mincho" panose="02020609040205080304" pitchFamily="49" charset="-128"/>
                <a:cs typeface="Times New Roman" panose="02020603050405020304" pitchFamily="18" charset="0"/>
              </a:rPr>
              <a:t>Tấn</a:t>
            </a:r>
            <a:r>
              <a:rPr lang="en-US" sz="4400" spc="-10" dirty="0">
                <a:latin typeface="Times New Roman" panose="02020603050405020304" pitchFamily="18" charset="0"/>
                <a:ea typeface="MS Mincho" panose="02020609040205080304" pitchFamily="49" charset="-128"/>
                <a:cs typeface="Times New Roman" panose="02020603050405020304" pitchFamily="18" charset="0"/>
              </a:rPr>
              <a:t> </a:t>
            </a:r>
            <a:r>
              <a:rPr lang="en-US" sz="4400" spc="-10" dirty="0" err="1">
                <a:latin typeface="Times New Roman" panose="02020603050405020304" pitchFamily="18" charset="0"/>
                <a:ea typeface="MS Mincho" panose="02020609040205080304" pitchFamily="49" charset="-128"/>
                <a:cs typeface="Times New Roman" panose="02020603050405020304" pitchFamily="18" charset="0"/>
              </a:rPr>
              <a:t>Cầm</a:t>
            </a:r>
            <a:r>
              <a:rPr lang="en-US" sz="4400" spc="-10" dirty="0">
                <a:latin typeface="Times New Roman" panose="02020603050405020304" pitchFamily="18" charset="0"/>
                <a:ea typeface="MS Mincho" panose="02020609040205080304" pitchFamily="49" charset="-128"/>
                <a:cs typeface="Times New Roman" panose="02020603050405020304" pitchFamily="18" charset="0"/>
              </a:rPr>
              <a:t>, </a:t>
            </a:r>
            <a:r>
              <a:rPr lang="en-US" sz="4400" spc="-10" dirty="0" err="1">
                <a:latin typeface="Times New Roman" panose="02020603050405020304" pitchFamily="18" charset="0"/>
                <a:ea typeface="MS Mincho" panose="02020609040205080304" pitchFamily="49" charset="-128"/>
                <a:cs typeface="Times New Roman" panose="02020603050405020304" pitchFamily="18" charset="0"/>
              </a:rPr>
              <a:t>Phạm</a:t>
            </a:r>
            <a:r>
              <a:rPr lang="en-US" sz="4400" spc="-10" dirty="0">
                <a:latin typeface="Times New Roman" panose="02020603050405020304" pitchFamily="18" charset="0"/>
                <a:ea typeface="MS Mincho" panose="02020609040205080304" pitchFamily="49" charset="-128"/>
                <a:cs typeface="Times New Roman" panose="02020603050405020304" pitchFamily="18" charset="0"/>
              </a:rPr>
              <a:t> Văn </a:t>
            </a:r>
            <a:r>
              <a:rPr lang="en-US" sz="4400" spc="-10" dirty="0" err="1">
                <a:latin typeface="Times New Roman" panose="02020603050405020304" pitchFamily="18" charset="0"/>
                <a:ea typeface="MS Mincho" panose="02020609040205080304" pitchFamily="49" charset="-128"/>
                <a:cs typeface="Times New Roman" panose="02020603050405020304" pitchFamily="18" charset="0"/>
              </a:rPr>
              <a:t>Hậu</a:t>
            </a:r>
            <a:endParaRPr 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122</TotalTime>
  <Words>956</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vt:lpstr>
      <vt:lpstr>Calibri Light</vt:lpstr>
      <vt:lpstr>Nunito ExtraBold</vt:lpstr>
      <vt:lpstr>Times New Roman</vt:lpstr>
      <vt:lpstr>Office Theme</vt:lpstr>
      <vt:lpstr>PHÁT HIỆN LỖ HỔNG TRONG HỢP ĐỒNG THÔNG MINH  TRÊN MẠNG LIÊN CHUỖI KHỐI BẰNG PHƯƠNG PHÁP HỌC MÁY VÀ HỌC SÂU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 Thị Quỳnh Nga</dc:creator>
  <cp:lastModifiedBy>Võ Anh Kiệt</cp:lastModifiedBy>
  <cp:revision>12</cp:revision>
  <dcterms:created xsi:type="dcterms:W3CDTF">2023-10-26T11:51:00Z</dcterms:created>
  <dcterms:modified xsi:type="dcterms:W3CDTF">2024-10-19T16:32:05Z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