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456" r:id="rId2"/>
    <p:sldId id="582" r:id="rId3"/>
    <p:sldId id="630" r:id="rId4"/>
    <p:sldId id="628" r:id="rId5"/>
    <p:sldId id="647" r:id="rId6"/>
    <p:sldId id="629" r:id="rId7"/>
    <p:sldId id="613" r:id="rId8"/>
    <p:sldId id="611" r:id="rId9"/>
    <p:sldId id="648" r:id="rId10"/>
    <p:sldId id="642" r:id="rId11"/>
    <p:sldId id="643" r:id="rId12"/>
    <p:sldId id="619" r:id="rId13"/>
    <p:sldId id="631" r:id="rId14"/>
    <p:sldId id="632" r:id="rId15"/>
    <p:sldId id="601" r:id="rId16"/>
    <p:sldId id="620" r:id="rId17"/>
    <p:sldId id="637" r:id="rId18"/>
    <p:sldId id="622" r:id="rId19"/>
    <p:sldId id="610" r:id="rId20"/>
    <p:sldId id="621" r:id="rId21"/>
    <p:sldId id="602" r:id="rId22"/>
    <p:sldId id="623" r:id="rId23"/>
    <p:sldId id="634" r:id="rId24"/>
    <p:sldId id="636" r:id="rId25"/>
    <p:sldId id="624" r:id="rId26"/>
    <p:sldId id="625" r:id="rId27"/>
    <p:sldId id="594" r:id="rId28"/>
    <p:sldId id="626" r:id="rId29"/>
    <p:sldId id="641" r:id="rId30"/>
    <p:sldId id="638" r:id="rId31"/>
    <p:sldId id="644" r:id="rId32"/>
    <p:sldId id="639" r:id="rId33"/>
    <p:sldId id="640" r:id="rId34"/>
    <p:sldId id="646" r:id="rId35"/>
    <p:sldId id="58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ISO/WD TS 23516</a:t>
            </a:r>
          </a:p>
          <a:p>
            <a:pPr marL="0" indent="0">
              <a:buNone/>
            </a:pPr>
            <a:r>
              <a:rPr lang="en-US" b="1" dirty="0"/>
              <a:t>Blockchain and Distributed Ledger Technology</a:t>
            </a:r>
          </a:p>
          <a:p>
            <a:pPr marL="0" indent="0">
              <a:buNone/>
            </a:pPr>
            <a:r>
              <a:rPr lang="en-US" b="1" dirty="0"/>
              <a:t>Interoperability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3205-2023</a:t>
            </a:r>
          </a:p>
          <a:p>
            <a:pPr marL="0" indent="0">
              <a:buNone/>
            </a:pPr>
            <a:r>
              <a:rPr lang="en-US" b="1" dirty="0"/>
              <a:t>IEEE Standard for Blockchain Interoperability Data Authentication and Communication Protocol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EB6ECB-5C7E-5B15-6B76-26D37EFEB61A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Machine Learning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ISO/IEC 22989:2022</a:t>
            </a:r>
          </a:p>
          <a:p>
            <a:pPr marL="0" indent="0">
              <a:buNone/>
            </a:pPr>
            <a:r>
              <a:rPr lang="en-US" b="1" dirty="0"/>
              <a:t>Information technology - Artificial intelligence - Artificial intelligence concepts and terminology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2830-2021</a:t>
            </a:r>
          </a:p>
          <a:p>
            <a:pPr marL="0" indent="0">
              <a:buNone/>
            </a:pPr>
            <a:r>
              <a:rPr lang="en-US" b="1" dirty="0"/>
              <a:t>IEEE Standard for Technical Framework and Requirements of Trusted Execution Environment based Shared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C78DE1-0C65-968A-F13F-F4696EE31B75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SideChain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Xu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FB11BB3-9CC1-D613-3A9D-31623F0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5" y="1441569"/>
            <a:ext cx="6960049" cy="438415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4C46014-81C0-DD13-FC68-D1A506020B63}"/>
              </a:ext>
            </a:extLst>
          </p:cNvPr>
          <p:cNvSpPr txBox="1"/>
          <p:nvPr/>
        </p:nvSpPr>
        <p:spPr>
          <a:xfrm>
            <a:off x="53637" y="5825719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</a:t>
            </a:r>
            <a:r>
              <a:rPr lang="en-US" sz="1400" i="1" dirty="0"/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Y. Xu, G. Hu, L. You, and C. Cao, “A novel machine learning-based analysis model for smart contract vulnerability,” Security and Communication Networks, vol. 2021, pp. 1–12, 2021.</a:t>
            </a: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12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C75FE8C-9DB3-E681-3561-C304652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" y="1506932"/>
            <a:ext cx="8851830" cy="429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DC5-2DF0-910B-410E-A7C737ED1C7A}"/>
              </a:ext>
            </a:extLst>
          </p:cNvPr>
          <p:cNvSpPr txBox="1"/>
          <p:nvPr/>
        </p:nvSpPr>
        <p:spPr>
          <a:xfrm>
            <a:off x="53637" y="5900131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W. </a:t>
            </a:r>
            <a:r>
              <a:rPr lang="vi-VN" sz="1400" i="1" dirty="0" err="1"/>
              <a:t>Deng</a:t>
            </a:r>
            <a:r>
              <a:rPr lang="vi-VN" sz="1400" i="1" dirty="0"/>
              <a:t>, H. </a:t>
            </a:r>
            <a:r>
              <a:rPr lang="vi-VN" sz="1400" i="1" dirty="0" err="1"/>
              <a:t>Wei</a:t>
            </a:r>
            <a:r>
              <a:rPr lang="vi-VN" sz="1400" i="1" dirty="0"/>
              <a:t>, T. </a:t>
            </a:r>
            <a:r>
              <a:rPr lang="vi-VN" sz="1400" i="1" dirty="0" err="1"/>
              <a:t>Huang</a:t>
            </a:r>
            <a:r>
              <a:rPr lang="vi-VN" sz="1400" i="1" dirty="0"/>
              <a:t>, C. Cao, Y. </a:t>
            </a:r>
            <a:r>
              <a:rPr lang="vi-VN" sz="1400" i="1" dirty="0" err="1"/>
              <a:t>Peng</a:t>
            </a:r>
            <a:r>
              <a:rPr lang="vi-VN" sz="1400" i="1" dirty="0"/>
              <a:t>, </a:t>
            </a:r>
            <a:r>
              <a:rPr lang="vi-VN" sz="1400" i="1" dirty="0" err="1"/>
              <a:t>and</a:t>
            </a:r>
            <a:r>
              <a:rPr lang="vi-VN" sz="1400" i="1" dirty="0"/>
              <a:t> X. Hu, “</a:t>
            </a:r>
            <a:r>
              <a:rPr lang="vi-VN" sz="1400" i="1" dirty="0" err="1"/>
              <a:t>Smart</a:t>
            </a:r>
            <a:r>
              <a:rPr lang="vi-VN" sz="1400" i="1" dirty="0"/>
              <a:t> </a:t>
            </a:r>
            <a:r>
              <a:rPr lang="vi-VN" sz="1400" i="1" dirty="0" err="1"/>
              <a:t>contract</a:t>
            </a:r>
            <a:r>
              <a:rPr lang="vi-VN" sz="1400" i="1" dirty="0"/>
              <a:t> </a:t>
            </a:r>
            <a:r>
              <a:rPr lang="vi-VN" sz="1400" i="1" dirty="0" err="1"/>
              <a:t>vulnerability</a:t>
            </a:r>
            <a:r>
              <a:rPr lang="vi-VN" sz="1400" i="1" dirty="0"/>
              <a:t> </a:t>
            </a:r>
            <a:r>
              <a:rPr lang="vi-VN" sz="1400" i="1" dirty="0" err="1"/>
              <a:t>detection</a:t>
            </a:r>
            <a:r>
              <a:rPr lang="vi-VN" sz="1400" i="1" dirty="0"/>
              <a:t> </a:t>
            </a:r>
            <a:r>
              <a:rPr lang="vi-VN" sz="1400" i="1" dirty="0" err="1"/>
              <a:t>based</a:t>
            </a:r>
            <a:r>
              <a:rPr lang="vi-VN" sz="1400" i="1" dirty="0"/>
              <a:t> </a:t>
            </a:r>
            <a:r>
              <a:rPr lang="vi-VN" sz="1400" i="1" dirty="0" err="1"/>
              <a:t>on</a:t>
            </a:r>
            <a:r>
              <a:rPr lang="vi-VN" sz="1400" i="1" dirty="0"/>
              <a:t> </a:t>
            </a:r>
            <a:r>
              <a:rPr lang="vi-VN" sz="1400" i="1" dirty="0" err="1"/>
              <a:t>deep</a:t>
            </a:r>
            <a:r>
              <a:rPr lang="vi-VN" sz="1400" i="1" dirty="0"/>
              <a:t> </a:t>
            </a:r>
            <a:r>
              <a:rPr lang="vi-VN" sz="1400" i="1" dirty="0" err="1"/>
              <a:t>learning</a:t>
            </a:r>
            <a:r>
              <a:rPr lang="vi-VN" sz="1400" i="1" dirty="0"/>
              <a:t> </a:t>
            </a:r>
            <a:r>
              <a:rPr lang="vi-VN" sz="1400" i="1" dirty="0" err="1"/>
              <a:t>and</a:t>
            </a:r>
            <a:r>
              <a:rPr lang="vi-VN" sz="1400" i="1" dirty="0"/>
              <a:t> </a:t>
            </a:r>
            <a:r>
              <a:rPr lang="vi-VN" sz="1400" i="1" dirty="0" err="1"/>
              <a:t>multimodal</a:t>
            </a:r>
            <a:r>
              <a:rPr lang="vi-VN" sz="1400" i="1" dirty="0"/>
              <a:t> </a:t>
            </a:r>
            <a:r>
              <a:rPr lang="vi-VN" sz="1400" i="1" dirty="0" err="1"/>
              <a:t>decision</a:t>
            </a:r>
            <a:r>
              <a:rPr lang="vi-VN" sz="1400" i="1" dirty="0"/>
              <a:t> </a:t>
            </a:r>
            <a:r>
              <a:rPr lang="vi-VN" sz="1400" i="1" dirty="0" err="1"/>
              <a:t>fusion</a:t>
            </a:r>
            <a:r>
              <a:rPr lang="vi-VN" sz="1400" i="1" dirty="0"/>
              <a:t>,” </a:t>
            </a:r>
            <a:r>
              <a:rPr lang="vi-VN" sz="1400" i="1" dirty="0" err="1"/>
              <a:t>Sensors</a:t>
            </a:r>
            <a:r>
              <a:rPr lang="vi-VN" sz="1400" i="1" dirty="0"/>
              <a:t>, </a:t>
            </a:r>
            <a:r>
              <a:rPr lang="vi-VN" sz="1400" i="1" dirty="0" err="1"/>
              <a:t>vol</a:t>
            </a:r>
            <a:r>
              <a:rPr lang="vi-VN" sz="1400" i="1" dirty="0"/>
              <a:t>. 23, no. 16, p. 7246, 2023. </a:t>
            </a:r>
          </a:p>
        </p:txBody>
      </p:sp>
    </p:spTree>
    <p:extLst>
      <p:ext uri="{BB962C8B-B14F-4D97-AF65-F5344CB8AC3E}">
        <p14:creationId xmlns:p14="http://schemas.microsoft.com/office/powerpoint/2010/main" val="101279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69946" y="1012610"/>
            <a:ext cx="3949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ollage of images of a computer and a machine&#10;&#10;Description automatically generated with medium confidence">
            <a:extLst>
              <a:ext uri="{FF2B5EF4-FFF2-40B4-BE49-F238E27FC236}">
                <a16:creationId xmlns:a16="http://schemas.microsoft.com/office/drawing/2014/main" id="{CB84CF80-E977-DE40-6F57-71A41CB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" y="877675"/>
            <a:ext cx="8484124" cy="55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" y="871529"/>
            <a:ext cx="8623090" cy="53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03983CC-4B6E-9164-9FF5-87436F20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42" y="2206011"/>
            <a:ext cx="1973733" cy="453775"/>
          </a:xfrm>
          <a:prstGeom prst="rect">
            <a:avLst/>
          </a:prstGeom>
        </p:spPr>
      </p:pic>
      <p:pic>
        <p:nvPicPr>
          <p:cNvPr id="30" name="Picture 2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FE3DBD0D-41E5-3039-75EA-34EE7587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7" y="1739355"/>
            <a:ext cx="1213446" cy="122220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F25F4-E9D1-C904-A17A-DAD744ED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85" y="4051662"/>
            <a:ext cx="1097282" cy="1097282"/>
          </a:xfrm>
          <a:prstGeom prst="rect">
            <a:avLst/>
          </a:prstGeom>
        </p:spPr>
      </p:pic>
      <p:pic>
        <p:nvPicPr>
          <p:cNvPr id="36" name="Picture 35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E9E8457B-BC2A-F1B8-3B70-ADC99EAE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9" y="4325421"/>
            <a:ext cx="2024910" cy="5497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CDCC59-F968-9CE1-90FA-98CFA5FB1216}"/>
              </a:ext>
            </a:extLst>
          </p:cNvPr>
          <p:cNvSpPr txBox="1"/>
          <p:nvPr/>
        </p:nvSpPr>
        <p:spPr>
          <a:xfrm flipH="1">
            <a:off x="669303" y="2961562"/>
            <a:ext cx="367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1: Xác định thông tin các cuộc tấn công trên </a:t>
            </a:r>
            <a:r>
              <a:rPr lang="vi-VN" sz="2000" dirty="0" err="1"/>
              <a:t>Etherscan</a:t>
            </a:r>
            <a:endParaRPr lang="vi-V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E558A2-EBC4-AB8E-142A-343C6AF280F0}"/>
              </a:ext>
            </a:extLst>
          </p:cNvPr>
          <p:cNvSpPr txBox="1"/>
          <p:nvPr/>
        </p:nvSpPr>
        <p:spPr>
          <a:xfrm flipH="1">
            <a:off x="4798244" y="3004768"/>
            <a:ext cx="422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2: Tìm kiếm các mẫu trên </a:t>
            </a:r>
            <a:r>
              <a:rPr lang="vi-VN" sz="2000" dirty="0" err="1"/>
              <a:t>SmartBugs</a:t>
            </a:r>
            <a:r>
              <a:rPr lang="vi-VN" sz="2000" dirty="0"/>
              <a:t> </a:t>
            </a:r>
            <a:r>
              <a:rPr lang="vi-VN" sz="2000" dirty="0" err="1"/>
              <a:t>Wild</a:t>
            </a:r>
            <a:r>
              <a:rPr lang="vi-VN" sz="2000" dirty="0"/>
              <a:t> và </a:t>
            </a:r>
            <a:r>
              <a:rPr lang="vi-VN" sz="2000" dirty="0" err="1"/>
              <a:t>SodiFi</a:t>
            </a:r>
            <a:r>
              <a:rPr lang="vi-VN" sz="2000" dirty="0"/>
              <a:t> </a:t>
            </a:r>
            <a:r>
              <a:rPr lang="vi-VN" sz="2000" dirty="0" err="1"/>
              <a:t>Benmark</a:t>
            </a:r>
            <a:endParaRPr lang="vi-V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98431-A2C9-29B2-3D02-04202837B19F}"/>
              </a:ext>
            </a:extLst>
          </p:cNvPr>
          <p:cNvSpPr txBox="1"/>
          <p:nvPr/>
        </p:nvSpPr>
        <p:spPr>
          <a:xfrm flipH="1">
            <a:off x="669302" y="5268369"/>
            <a:ext cx="3902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3: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trên cầu nối có lỗ hổng tương ứng</a:t>
            </a:r>
            <a:endParaRPr lang="vi-V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60C9-D497-408C-BDA0-90AE0F747F08}"/>
              </a:ext>
            </a:extLst>
          </p:cNvPr>
          <p:cNvSpPr txBox="1"/>
          <p:nvPr/>
        </p:nvSpPr>
        <p:spPr>
          <a:xfrm flipH="1">
            <a:off x="4856507" y="5238874"/>
            <a:ext cx="4106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4: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 dụng các công cụ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để thực hiện tạo sinh các mẫu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31065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638278" cy="421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Link: </a:t>
            </a:r>
            <a:r>
              <a:rPr lang="en-US" sz="2400" dirty="0"/>
              <a:t>https://github.com/anhkiet1227/CrossChainSentinel</a:t>
            </a:r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852019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I: </a:t>
            </a:r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II: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vi-VN" sz="3200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III: Hệ thống đề xuất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IV: </a:t>
            </a: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/>
              <a:t>nghiệm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V: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luận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/>
              <a:t>XG Boost</a:t>
            </a:r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211"/>
              </p:ext>
            </p:extLst>
          </p:nvPr>
        </p:nvGraphicFramePr>
        <p:xfrm>
          <a:off x="4623396" y="2475634"/>
          <a:ext cx="3760622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machines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D9114-04C6-53CA-563A-E58986CC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4" y="1727787"/>
            <a:ext cx="2560325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66251" y="1055426"/>
            <a:ext cx="9144000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1: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lue hexagons and lines on a black background&#10;&#10;Description automatically generated">
            <a:extLst>
              <a:ext uri="{FF2B5EF4-FFF2-40B4-BE49-F238E27FC236}">
                <a16:creationId xmlns:a16="http://schemas.microsoft.com/office/drawing/2014/main" id="{49B88F22-D590-7DC8-D529-1B0C7716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0" y="2817882"/>
            <a:ext cx="1369878" cy="1369878"/>
          </a:xfrm>
          <a:prstGeom prst="rect">
            <a:avLst/>
          </a:prstGeom>
        </p:spPr>
      </p:pic>
      <p:pic>
        <p:nvPicPr>
          <p:cNvPr id="9" name="Picture 8" descr="A blue and white circle shaped object&#10;&#10;Description automatically generated">
            <a:extLst>
              <a:ext uri="{FF2B5EF4-FFF2-40B4-BE49-F238E27FC236}">
                <a16:creationId xmlns:a16="http://schemas.microsoft.com/office/drawing/2014/main" id="{A215026C-385E-E664-2392-4963FF6F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2" y="2630079"/>
            <a:ext cx="1742263" cy="174226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8EAC200-17ED-838D-1709-A6A74582C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6" y="2754382"/>
            <a:ext cx="1512580" cy="15125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08A93-E21D-2265-820F-61474804409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82526" y="3502821"/>
            <a:ext cx="2193454" cy="785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C1F75-6536-D283-0BAA-6AC60525F36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45858" y="3501211"/>
            <a:ext cx="2193454" cy="161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294ED-2F14-C14A-C668-9B7E8FB54B0C}"/>
              </a:ext>
            </a:extLst>
          </p:cNvPr>
          <p:cNvCxnSpPr>
            <a:cxnSpLocks/>
          </p:cNvCxnSpPr>
          <p:nvPr/>
        </p:nvCxnSpPr>
        <p:spPr>
          <a:xfrm flipV="1">
            <a:off x="986747" y="4451884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915C9-E785-08BA-3D2A-0535F9A44AFD}"/>
              </a:ext>
            </a:extLst>
          </p:cNvPr>
          <p:cNvCxnSpPr>
            <a:cxnSpLocks/>
          </p:cNvCxnSpPr>
          <p:nvPr/>
        </p:nvCxnSpPr>
        <p:spPr>
          <a:xfrm flipV="1">
            <a:off x="949039" y="5354576"/>
            <a:ext cx="7434979" cy="117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F1349-0613-C9BA-C166-A3F25C0FDD3E}"/>
              </a:ext>
            </a:extLst>
          </p:cNvPr>
          <p:cNvCxnSpPr>
            <a:cxnSpLocks/>
          </p:cNvCxnSpPr>
          <p:nvPr/>
        </p:nvCxnSpPr>
        <p:spPr>
          <a:xfrm>
            <a:off x="8310443" y="4249205"/>
            <a:ext cx="22162" cy="11053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E7162E-391F-0699-ACFE-9DF089266A18}"/>
              </a:ext>
            </a:extLst>
          </p:cNvPr>
          <p:cNvCxnSpPr>
            <a:cxnSpLocks/>
          </p:cNvCxnSpPr>
          <p:nvPr/>
        </p:nvCxnSpPr>
        <p:spPr>
          <a:xfrm flipV="1">
            <a:off x="4589356" y="4479455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DFF355-5516-E814-627F-B2D73F366D9F}"/>
              </a:ext>
            </a:extLst>
          </p:cNvPr>
          <p:cNvSpPr txBox="1"/>
          <p:nvPr/>
        </p:nvSpPr>
        <p:spPr>
          <a:xfrm>
            <a:off x="1145572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(1) Gửi dữ liệu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0BEBFA-D9F5-581E-D94E-9154D815BBF5}"/>
              </a:ext>
            </a:extLst>
          </p:cNvPr>
          <p:cNvSpPr txBox="1"/>
          <p:nvPr/>
        </p:nvSpPr>
        <p:spPr>
          <a:xfrm>
            <a:off x="4704230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(2) Gửi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7FD2E-C08E-C38E-1558-7800E6B6D6DF}"/>
              </a:ext>
            </a:extLst>
          </p:cNvPr>
          <p:cNvSpPr txBox="1"/>
          <p:nvPr/>
        </p:nvSpPr>
        <p:spPr>
          <a:xfrm>
            <a:off x="1769195" y="5454717"/>
            <a:ext cx="56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(3) Thông báo gửi dữ liệu thành công</a:t>
            </a:r>
          </a:p>
        </p:txBody>
      </p:sp>
    </p:spTree>
    <p:extLst>
      <p:ext uri="{BB962C8B-B14F-4D97-AF65-F5344CB8AC3E}">
        <p14:creationId xmlns:p14="http://schemas.microsoft.com/office/powerpoint/2010/main" val="190527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03958" y="1092016"/>
            <a:ext cx="9144000" cy="6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2: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2E5893-F1E7-3F2F-CB73-3F644FC4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2568033"/>
            <a:ext cx="1097282" cy="1097282"/>
          </a:xfrm>
          <a:prstGeom prst="rect">
            <a:avLst/>
          </a:prstGeom>
        </p:spPr>
      </p:pic>
      <p:pic>
        <p:nvPicPr>
          <p:cNvPr id="10" name="Picture 9" descr="A computer screen with graph and graph on it&#10;&#10;Description automatically generated">
            <a:extLst>
              <a:ext uri="{FF2B5EF4-FFF2-40B4-BE49-F238E27FC236}">
                <a16:creationId xmlns:a16="http://schemas.microsoft.com/office/drawing/2014/main" id="{018AD75A-E25B-364C-FABC-06E89041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5" y="2568033"/>
            <a:ext cx="1097282" cy="1097282"/>
          </a:xfrm>
          <a:prstGeom prst="rect">
            <a:avLst/>
          </a:prstGeom>
        </p:spPr>
      </p:pic>
      <p:pic>
        <p:nvPicPr>
          <p:cNvPr id="13" name="Picture 12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5F64B466-9EDE-705E-68DE-AC600C83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9" y="2588339"/>
            <a:ext cx="1225298" cy="10972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1BD3-DBFA-9364-BCD5-8372E4D477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32667" y="3116674"/>
            <a:ext cx="23280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990D77-E8E7-9A19-35E1-D51B8E74B3C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8017" y="3116674"/>
            <a:ext cx="3013352" cy="20306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37F8B-CF2C-8946-7181-A2F7A8CB3A0A}"/>
              </a:ext>
            </a:extLst>
          </p:cNvPr>
          <p:cNvCxnSpPr>
            <a:cxnSpLocks/>
          </p:cNvCxnSpPr>
          <p:nvPr/>
        </p:nvCxnSpPr>
        <p:spPr>
          <a:xfrm>
            <a:off x="647382" y="4600021"/>
            <a:ext cx="7736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5F879-FFB9-77C4-E3EB-84A78A8D2157}"/>
              </a:ext>
            </a:extLst>
          </p:cNvPr>
          <p:cNvCxnSpPr>
            <a:cxnSpLocks/>
          </p:cNvCxnSpPr>
          <p:nvPr/>
        </p:nvCxnSpPr>
        <p:spPr>
          <a:xfrm flipV="1">
            <a:off x="647382" y="3685621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D687-36B2-646C-8074-782A81EA10CB}"/>
              </a:ext>
            </a:extLst>
          </p:cNvPr>
          <p:cNvCxnSpPr>
            <a:cxnSpLocks/>
          </p:cNvCxnSpPr>
          <p:nvPr/>
        </p:nvCxnSpPr>
        <p:spPr>
          <a:xfrm>
            <a:off x="8384018" y="3761035"/>
            <a:ext cx="0" cy="838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8B27-08AB-8592-566A-2DBBEB08E905}"/>
              </a:ext>
            </a:extLst>
          </p:cNvPr>
          <p:cNvSpPr txBox="1"/>
          <p:nvPr/>
        </p:nvSpPr>
        <p:spPr>
          <a:xfrm>
            <a:off x="647382" y="2547727"/>
            <a:ext cx="27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(1) Gửi dữ liệu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52028-2688-AFE0-505D-61537D85CE56}"/>
              </a:ext>
            </a:extLst>
          </p:cNvPr>
          <p:cNvSpPr txBox="1"/>
          <p:nvPr/>
        </p:nvSpPr>
        <p:spPr>
          <a:xfrm>
            <a:off x="4496615" y="2573908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(2) Phát hiện lỗ hỏng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3331-B8B4-67C1-E286-AB64236CAC69}"/>
              </a:ext>
            </a:extLst>
          </p:cNvPr>
          <p:cNvSpPr txBox="1"/>
          <p:nvPr/>
        </p:nvSpPr>
        <p:spPr>
          <a:xfrm>
            <a:off x="2679270" y="4717774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(3) Thông báo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131443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B90B1B-E091-A2F9-8CD4-1380195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" y="1703665"/>
            <a:ext cx="9000701" cy="3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51979" y="1033296"/>
            <a:ext cx="9040042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213-224). </a:t>
            </a:r>
            <a:r>
              <a:rPr lang="vi-VN" dirty="0" err="1"/>
              <a:t>Cham</a:t>
            </a:r>
            <a:r>
              <a:rPr lang="vi-VN" dirty="0"/>
              <a:t>: </a:t>
            </a:r>
            <a:r>
              <a:rPr lang="vi-VN" dirty="0" err="1"/>
              <a:t>Springer</a:t>
            </a:r>
            <a:r>
              <a:rPr lang="vi-VN" dirty="0"/>
              <a:t> </a:t>
            </a:r>
            <a:r>
              <a:rPr lang="vi-VN" dirty="0" err="1"/>
              <a:t>Nature</a:t>
            </a:r>
            <a:r>
              <a:rPr lang="vi-VN" dirty="0"/>
              <a:t> </a:t>
            </a:r>
            <a:r>
              <a:rPr lang="vi-VN" dirty="0" err="1"/>
              <a:t>Switzerland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vi-VN" b="1" dirty="0"/>
          </a:p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81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6C2BBD0-BFB9-224F-E45A-CD7F9296B8A3}"/>
              </a:ext>
            </a:extLst>
          </p:cNvPr>
          <p:cNvSpPr txBox="1"/>
          <p:nvPr/>
        </p:nvSpPr>
        <p:spPr>
          <a:xfrm>
            <a:off x="5381320" y="1091710"/>
            <a:ext cx="35927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2F4A8A"/>
                </a:solidFill>
                <a:effectLst/>
                <a:latin typeface="Alata"/>
              </a:rPr>
              <a:t> </a:t>
            </a: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6.6 T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ỷ USD</a:t>
            </a:r>
            <a:br>
              <a:rPr lang="en-GB" b="0" dirty="0">
                <a:effectLst/>
              </a:rPr>
            </a:br>
            <a:r>
              <a:rPr lang="vi-VN" dirty="0"/>
              <a:t>Được đầu tư vào công nghệ </a:t>
            </a:r>
            <a:r>
              <a:rPr lang="vi-VN" dirty="0" err="1"/>
              <a:t>Blockchain</a:t>
            </a:r>
            <a:r>
              <a:rPr lang="vi-VN" dirty="0"/>
              <a:t> năm 2021</a:t>
            </a:r>
            <a:endParaRPr lang="en-GB" sz="1800" i="0" u="none" strike="noStrike" dirty="0">
              <a:solidFill>
                <a:srgbClr val="666666"/>
              </a:solidFill>
              <a:latin typeface="Montserrat" panose="000005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b="0" dirty="0">
                <a:effectLst/>
              </a:rPr>
            </a:br>
            <a:r>
              <a:rPr lang="vi-VN" sz="4800" dirty="0">
                <a:solidFill>
                  <a:srgbClr val="FF0000"/>
                </a:solidFill>
                <a:latin typeface="Alata"/>
              </a:rPr>
              <a:t>16.6 Triệu</a:t>
            </a:r>
            <a:br>
              <a:rPr lang="en-GB" b="0" dirty="0">
                <a:effectLst/>
              </a:rPr>
            </a:br>
            <a:r>
              <a:rPr lang="vi-VN" b="0" dirty="0" err="1">
                <a:effectLst/>
              </a:rPr>
              <a:t>Ngườ</a:t>
            </a:r>
            <a:r>
              <a:rPr lang="en-GB" b="0" dirty="0" err="1">
                <a:effectLst/>
              </a:rPr>
              <a:t>i</a:t>
            </a:r>
            <a:r>
              <a:rPr lang="vi-VN" b="0" dirty="0">
                <a:effectLst/>
              </a:rPr>
              <a:t> sở hữu tiền mã </a:t>
            </a:r>
            <a:r>
              <a:rPr lang="vi-VN" b="0" dirty="0" err="1">
                <a:effectLst/>
              </a:rPr>
              <a:t>hoá</a:t>
            </a:r>
            <a:r>
              <a:rPr lang="vi-VN" b="0" dirty="0">
                <a:effectLst/>
              </a:rPr>
              <a:t> tại Việt Nam năm 2022</a:t>
            </a:r>
            <a:br>
              <a:rPr lang="en-GB" b="0" dirty="0">
                <a:effectLst/>
              </a:rPr>
            </a:br>
            <a:endParaRPr lang="en-GB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19 Tỷ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 USD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dirty="0"/>
              <a:t>Dự kiến sẽ được đầu tư vào các ứng dụng </a:t>
            </a:r>
            <a:r>
              <a:rPr lang="vi-VN" dirty="0" err="1"/>
              <a:t>Blockchain</a:t>
            </a:r>
            <a:r>
              <a:rPr lang="vi-VN" dirty="0"/>
              <a:t> năm 2024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Statista</a:t>
            </a:r>
            <a:r>
              <a:rPr lang="vi-VN" sz="1600" i="1" dirty="0"/>
              <a:t> và </a:t>
            </a:r>
            <a:r>
              <a:rPr lang="vi-VN" sz="1600" i="1" dirty="0" err="1"/>
              <a:t>VNeconomy</a:t>
            </a:r>
            <a:endParaRPr lang="vi-VN" sz="1600" i="1" dirty="0"/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dirty="0"/>
            </a:br>
            <a:endParaRPr lang="en-US" dirty="0"/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C5BD9F68-0BAD-8BAE-2E68-82598F0C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7"/>
          <a:stretch/>
        </p:blipFill>
        <p:spPr>
          <a:xfrm>
            <a:off x="169946" y="1328737"/>
            <a:ext cx="53164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42486" y="851560"/>
            <a:ext cx="9059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[1] P. </a:t>
            </a:r>
            <a:r>
              <a:rPr lang="vi-VN" dirty="0" err="1"/>
              <a:t>Patel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H. </a:t>
            </a:r>
            <a:r>
              <a:rPr lang="vi-VN" dirty="0" err="1"/>
              <a:t>Patel</a:t>
            </a:r>
            <a:r>
              <a:rPr lang="vi-VN" dirty="0"/>
              <a:t>, “</a:t>
            </a:r>
            <a:r>
              <a:rPr lang="vi-VN" dirty="0" err="1"/>
              <a:t>Achieving</a:t>
            </a:r>
            <a:r>
              <a:rPr lang="vi-VN" dirty="0"/>
              <a:t> a </a:t>
            </a:r>
            <a:r>
              <a:rPr lang="vi-VN" dirty="0" err="1"/>
              <a:t>secure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</a:t>
            </a:r>
            <a:r>
              <a:rPr lang="vi-VN" dirty="0" err="1"/>
              <a:t>storage</a:t>
            </a:r>
            <a:r>
              <a:rPr lang="vi-VN" dirty="0"/>
              <a:t> </a:t>
            </a:r>
            <a:r>
              <a:rPr lang="vi-VN" dirty="0" err="1"/>
              <a:t>mechanism</a:t>
            </a:r>
            <a:r>
              <a:rPr lang="vi-VN" dirty="0"/>
              <a:t> </a:t>
            </a:r>
            <a:r>
              <a:rPr lang="vi-VN" dirty="0" err="1"/>
              <a:t>using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,” p. 130–142, 2023.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http://dx.doi.org/10.7763/IJCTE.2023.V15.1342 </a:t>
            </a:r>
          </a:p>
          <a:p>
            <a:r>
              <a:rPr lang="vi-VN" dirty="0"/>
              <a:t>[2] M. </a:t>
            </a:r>
            <a:r>
              <a:rPr lang="vi-VN" dirty="0" err="1"/>
              <a:t>Kumarathunga</a:t>
            </a:r>
            <a:r>
              <a:rPr lang="vi-VN" dirty="0"/>
              <a:t>, R. N. </a:t>
            </a:r>
            <a:r>
              <a:rPr lang="vi-VN" dirty="0" err="1"/>
              <a:t>Calheiros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Ginige</a:t>
            </a:r>
            <a:r>
              <a:rPr lang="vi-VN" dirty="0"/>
              <a:t>, “</a:t>
            </a:r>
            <a:r>
              <a:rPr lang="vi-VN" dirty="0" err="1"/>
              <a:t>Sustainable</a:t>
            </a:r>
            <a:r>
              <a:rPr lang="vi-VN" dirty="0"/>
              <a:t> </a:t>
            </a:r>
            <a:r>
              <a:rPr lang="vi-VN" dirty="0" err="1"/>
              <a:t>microfinance</a:t>
            </a:r>
            <a:r>
              <a:rPr lang="vi-VN" dirty="0"/>
              <a:t> </a:t>
            </a:r>
            <a:r>
              <a:rPr lang="vi-VN" dirty="0" err="1"/>
              <a:t>outreach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farmers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cryptocurrency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,” p. 9–14, 2022.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 7763/IJCTE.2022.V14.1304 </a:t>
            </a:r>
          </a:p>
          <a:p>
            <a:r>
              <a:rPr lang="vi-VN" dirty="0"/>
              <a:t>[3] T. </a:t>
            </a:r>
            <a:r>
              <a:rPr lang="vi-VN" dirty="0" err="1"/>
              <a:t>Xie</a:t>
            </a:r>
            <a:r>
              <a:rPr lang="vi-VN" dirty="0"/>
              <a:t>, J. </a:t>
            </a:r>
            <a:r>
              <a:rPr lang="vi-VN" dirty="0" err="1"/>
              <a:t>Zhang</a:t>
            </a:r>
            <a:r>
              <a:rPr lang="vi-VN" dirty="0"/>
              <a:t>, Z. Cheng, F.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Jia</a:t>
            </a:r>
            <a:r>
              <a:rPr lang="vi-VN" dirty="0"/>
              <a:t>, D. </a:t>
            </a:r>
            <a:r>
              <a:rPr lang="vi-VN" dirty="0" err="1"/>
              <a:t>Boneh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Song, “</a:t>
            </a:r>
            <a:r>
              <a:rPr lang="vi-VN" dirty="0" err="1"/>
              <a:t>zkbridge</a:t>
            </a:r>
            <a:r>
              <a:rPr lang="vi-VN" dirty="0"/>
              <a:t>: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made</a:t>
            </a:r>
            <a:r>
              <a:rPr lang="vi-VN" dirty="0"/>
              <a:t> </a:t>
            </a:r>
            <a:r>
              <a:rPr lang="vi-VN" dirty="0" err="1"/>
              <a:t>practical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2022 ACM SIGSAC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3003–3017. </a:t>
            </a:r>
          </a:p>
          <a:p>
            <a:r>
              <a:rPr lang="vi-VN" dirty="0"/>
              <a:t>[4] P. Han, Z. </a:t>
            </a:r>
            <a:r>
              <a:rPr lang="vi-VN" dirty="0" err="1"/>
              <a:t>Yan</a:t>
            </a:r>
            <a:r>
              <a:rPr lang="vi-VN" dirty="0"/>
              <a:t>, W. </a:t>
            </a:r>
            <a:r>
              <a:rPr lang="vi-VN" dirty="0" err="1"/>
              <a:t>Ding</a:t>
            </a:r>
            <a:r>
              <a:rPr lang="vi-VN" dirty="0"/>
              <a:t>, S. </a:t>
            </a:r>
            <a:r>
              <a:rPr lang="vi-VN" dirty="0" err="1"/>
              <a:t>Fei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</a:t>
            </a:r>
            <a:r>
              <a:rPr lang="vi-VN" dirty="0" err="1"/>
              <a:t>Wan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,” </a:t>
            </a:r>
            <a:r>
              <a:rPr lang="vi-VN" dirty="0" err="1"/>
              <a:t>Distributed</a:t>
            </a:r>
            <a:r>
              <a:rPr lang="vi-VN" dirty="0"/>
              <a:t> </a:t>
            </a:r>
            <a:r>
              <a:rPr lang="vi-VN" dirty="0" err="1"/>
              <a:t>Ledger</a:t>
            </a:r>
            <a:r>
              <a:rPr lang="vi-VN" dirty="0"/>
              <a:t> Technologies: </a:t>
            </a:r>
            <a:r>
              <a:rPr lang="vi-VN" dirty="0" err="1"/>
              <a:t>Research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2, no. 2, </a:t>
            </a:r>
            <a:r>
              <a:rPr lang="vi-VN" dirty="0" err="1"/>
              <a:t>pp</a:t>
            </a:r>
            <a:r>
              <a:rPr lang="vi-VN" dirty="0"/>
              <a:t>. 1–30, 2023. </a:t>
            </a:r>
          </a:p>
          <a:p>
            <a:r>
              <a:rPr lang="vi-VN" dirty="0"/>
              <a:t>[5] Y. </a:t>
            </a:r>
            <a:r>
              <a:rPr lang="vi-VN" dirty="0" err="1"/>
              <a:t>Hei</a:t>
            </a:r>
            <a:r>
              <a:rPr lang="vi-VN" dirty="0"/>
              <a:t>, D. Li, C. </a:t>
            </a:r>
            <a:r>
              <a:rPr lang="vi-VN" dirty="0" err="1"/>
              <a:t>Zhang</a:t>
            </a:r>
            <a:r>
              <a:rPr lang="vi-VN" dirty="0"/>
              <a:t>, J. Liu, Y. Liu, </a:t>
            </a:r>
            <a:r>
              <a:rPr lang="vi-VN" dirty="0" err="1"/>
              <a:t>and</a:t>
            </a:r>
            <a:r>
              <a:rPr lang="vi-VN" dirty="0"/>
              <a:t> Q. </a:t>
            </a:r>
            <a:r>
              <a:rPr lang="vi-VN" dirty="0" err="1"/>
              <a:t>Wu</a:t>
            </a:r>
            <a:r>
              <a:rPr lang="vi-VN" dirty="0"/>
              <a:t>, “</a:t>
            </a:r>
            <a:r>
              <a:rPr lang="vi-VN" dirty="0" err="1"/>
              <a:t>Practical</a:t>
            </a:r>
            <a:r>
              <a:rPr lang="vi-VN" dirty="0"/>
              <a:t> </a:t>
            </a:r>
            <a:r>
              <a:rPr lang="vi-VN" dirty="0" err="1"/>
              <a:t>agentchain</a:t>
            </a:r>
            <a:r>
              <a:rPr lang="vi-VN" dirty="0"/>
              <a:t>: A </a:t>
            </a:r>
            <a:r>
              <a:rPr lang="vi-VN" dirty="0" err="1"/>
              <a:t>compatible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exchange</a:t>
            </a:r>
            <a:r>
              <a:rPr lang="vi-VN" dirty="0"/>
              <a:t> </a:t>
            </a:r>
            <a:r>
              <a:rPr lang="vi-VN" dirty="0" err="1"/>
              <a:t>system</a:t>
            </a:r>
            <a:r>
              <a:rPr lang="vi-VN" dirty="0"/>
              <a:t>,”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Generation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130, </a:t>
            </a:r>
            <a:r>
              <a:rPr lang="vi-VN" dirty="0" err="1"/>
              <a:t>pp</a:t>
            </a:r>
            <a:r>
              <a:rPr lang="vi-VN" dirty="0"/>
              <a:t>. 207–218, 2022. </a:t>
            </a:r>
          </a:p>
          <a:p>
            <a:r>
              <a:rPr lang="vi-VN" dirty="0"/>
              <a:t>[6] R. Lan, G. </a:t>
            </a:r>
            <a:r>
              <a:rPr lang="vi-VN" dirty="0" err="1"/>
              <a:t>Upadhyaya</a:t>
            </a:r>
            <a:r>
              <a:rPr lang="vi-VN" dirty="0"/>
              <a:t>, S. </a:t>
            </a:r>
            <a:r>
              <a:rPr lang="vi-VN" dirty="0" err="1"/>
              <a:t>Tse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M. </a:t>
            </a:r>
            <a:r>
              <a:rPr lang="vi-VN" dirty="0" err="1"/>
              <a:t>Zamani</a:t>
            </a:r>
            <a:r>
              <a:rPr lang="vi-VN" dirty="0"/>
              <a:t>, “</a:t>
            </a:r>
            <a:r>
              <a:rPr lang="vi-VN" dirty="0" err="1"/>
              <a:t>Horizon</a:t>
            </a:r>
            <a:r>
              <a:rPr lang="vi-VN" dirty="0"/>
              <a:t>: A </a:t>
            </a:r>
            <a:r>
              <a:rPr lang="vi-VN" dirty="0" err="1"/>
              <a:t>gasefficient</a:t>
            </a:r>
            <a:r>
              <a:rPr lang="vi-VN" dirty="0"/>
              <a:t>,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transactions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arXiv:2101.06000, 2021</a:t>
            </a:r>
          </a:p>
          <a:p>
            <a:r>
              <a:rPr lang="vi-VN" dirty="0"/>
              <a:t>[7] K. </a:t>
            </a:r>
            <a:r>
              <a:rPr lang="vi-VN" dirty="0" err="1"/>
              <a:t>Qin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Gervais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scalability</a:t>
            </a:r>
            <a:r>
              <a:rPr lang="vi-VN" dirty="0"/>
              <a:t>,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sustainability</a:t>
            </a:r>
            <a:r>
              <a:rPr lang="vi-VN" dirty="0"/>
              <a:t>,” </a:t>
            </a:r>
            <a:r>
              <a:rPr lang="vi-VN" dirty="0" err="1"/>
              <a:t>Hochschule</a:t>
            </a:r>
            <a:r>
              <a:rPr lang="vi-VN" dirty="0"/>
              <a:t> </a:t>
            </a:r>
            <a:r>
              <a:rPr lang="vi-VN" dirty="0" err="1"/>
              <a:t>Luzern</a:t>
            </a:r>
            <a:r>
              <a:rPr lang="vi-VN" dirty="0"/>
              <a:t> </a:t>
            </a:r>
            <a:r>
              <a:rPr lang="vi-VN" dirty="0" err="1"/>
              <a:t>Imperial</a:t>
            </a:r>
            <a:r>
              <a:rPr lang="vi-VN" dirty="0"/>
              <a:t> </a:t>
            </a:r>
            <a:r>
              <a:rPr lang="vi-VN" dirty="0" err="1"/>
              <a:t>College</a:t>
            </a:r>
            <a:r>
              <a:rPr lang="vi-VN" dirty="0"/>
              <a:t> </a:t>
            </a:r>
            <a:r>
              <a:rPr lang="vi-VN" dirty="0" err="1"/>
              <a:t>London</a:t>
            </a:r>
            <a:r>
              <a:rPr lang="vi-VN" dirty="0"/>
              <a:t> </a:t>
            </a:r>
            <a:r>
              <a:rPr lang="vi-VN" dirty="0" err="1"/>
              <a:t>Liquidity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pp</a:t>
            </a:r>
            <a:r>
              <a:rPr lang="vi-VN" dirty="0"/>
              <a:t>. 1–15, 2018. </a:t>
            </a:r>
          </a:p>
        </p:txBody>
      </p:sp>
    </p:spTree>
    <p:extLst>
      <p:ext uri="{BB962C8B-B14F-4D97-AF65-F5344CB8AC3E}">
        <p14:creationId xmlns:p14="http://schemas.microsoft.com/office/powerpoint/2010/main" val="400874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0" y="769345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[8] T. </a:t>
            </a:r>
            <a:r>
              <a:rPr lang="vi-VN" dirty="0" err="1"/>
              <a:t>Hardjono</a:t>
            </a:r>
            <a:r>
              <a:rPr lang="vi-VN" dirty="0"/>
              <a:t>, “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gateways</a:t>
            </a:r>
            <a:r>
              <a:rPr lang="vi-VN" dirty="0"/>
              <a:t>,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delegated</a:t>
            </a:r>
            <a:r>
              <a:rPr lang="vi-VN" dirty="0"/>
              <a:t> </a:t>
            </a:r>
            <a:r>
              <a:rPr lang="vi-VN" dirty="0" err="1"/>
              <a:t>hash-locks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arXiv:2102.03933, 2021. </a:t>
            </a:r>
          </a:p>
          <a:p>
            <a:r>
              <a:rPr lang="vi-VN" dirty="0"/>
              <a:t>[9] A. </a:t>
            </a:r>
            <a:r>
              <a:rPr lang="vi-VN" dirty="0" err="1"/>
              <a:t>Singh</a:t>
            </a:r>
            <a:r>
              <a:rPr lang="vi-VN" dirty="0"/>
              <a:t>, K. </a:t>
            </a:r>
            <a:r>
              <a:rPr lang="vi-VN" dirty="0" err="1"/>
              <a:t>Click</a:t>
            </a:r>
            <a:r>
              <a:rPr lang="vi-VN" dirty="0"/>
              <a:t>, R. M. </a:t>
            </a:r>
            <a:r>
              <a:rPr lang="vi-VN" dirty="0" err="1"/>
              <a:t>Parizi</a:t>
            </a:r>
            <a:r>
              <a:rPr lang="vi-VN" dirty="0"/>
              <a:t>, Q. </a:t>
            </a:r>
            <a:r>
              <a:rPr lang="vi-VN" dirty="0" err="1"/>
              <a:t>Zhang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K.-K. R. </a:t>
            </a:r>
            <a:r>
              <a:rPr lang="vi-VN" dirty="0" err="1"/>
              <a:t>Choo</a:t>
            </a:r>
            <a:r>
              <a:rPr lang="vi-VN" dirty="0"/>
              <a:t>, “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: An </a:t>
            </a:r>
            <a:r>
              <a:rPr lang="vi-VN" dirty="0" err="1"/>
              <a:t>examination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state</a:t>
            </a:r>
            <a:r>
              <a:rPr lang="vi-VN" dirty="0"/>
              <a:t>-</a:t>
            </a:r>
            <a:r>
              <a:rPr lang="vi-VN" dirty="0" err="1"/>
              <a:t>of</a:t>
            </a:r>
            <a:r>
              <a:rPr lang="vi-VN" dirty="0"/>
              <a:t>-the-</a:t>
            </a:r>
            <a:r>
              <a:rPr lang="vi-VN" dirty="0" err="1"/>
              <a:t>art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149, p. 102471, 2020.</a:t>
            </a:r>
          </a:p>
          <a:p>
            <a:r>
              <a:rPr lang="vi-VN" dirty="0"/>
              <a:t>[10] M. H. </a:t>
            </a:r>
            <a:r>
              <a:rPr lang="vi-VN" dirty="0" err="1"/>
              <a:t>Miraz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D. C. </a:t>
            </a:r>
            <a:r>
              <a:rPr lang="vi-VN" dirty="0" err="1"/>
              <a:t>Donald</a:t>
            </a:r>
            <a:r>
              <a:rPr lang="vi-VN" dirty="0"/>
              <a:t>, “</a:t>
            </a:r>
            <a:r>
              <a:rPr lang="vi-VN" dirty="0" err="1"/>
              <a:t>Atomic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swaps</a:t>
            </a:r>
            <a:r>
              <a:rPr lang="vi-VN" dirty="0"/>
              <a:t>: </a:t>
            </a:r>
            <a:r>
              <a:rPr lang="vi-VN" dirty="0" err="1"/>
              <a:t>development</a:t>
            </a:r>
            <a:r>
              <a:rPr lang="vi-VN" dirty="0"/>
              <a:t>, </a:t>
            </a:r>
            <a:r>
              <a:rPr lang="vi-VN" dirty="0" err="1"/>
              <a:t>trajectory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non-</a:t>
            </a:r>
            <a:r>
              <a:rPr lang="vi-VN" dirty="0" err="1"/>
              <a:t>monetary</a:t>
            </a:r>
            <a:r>
              <a:rPr lang="vi-VN" dirty="0"/>
              <a:t> </a:t>
            </a:r>
            <a:r>
              <a:rPr lang="vi-VN" dirty="0" err="1"/>
              <a:t>digital</a:t>
            </a:r>
            <a:r>
              <a:rPr lang="vi-VN" dirty="0"/>
              <a:t> </a:t>
            </a:r>
            <a:r>
              <a:rPr lang="vi-VN" dirty="0" err="1"/>
              <a:t>token</a:t>
            </a:r>
            <a:r>
              <a:rPr lang="vi-VN" dirty="0"/>
              <a:t> </a:t>
            </a:r>
            <a:r>
              <a:rPr lang="vi-VN" dirty="0" err="1"/>
              <a:t>swap</a:t>
            </a:r>
            <a:r>
              <a:rPr lang="vi-VN" dirty="0"/>
              <a:t> </a:t>
            </a:r>
            <a:r>
              <a:rPr lang="vi-VN" dirty="0" err="1"/>
              <a:t>facilities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arXiv:1902.04471, 2019.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108–113. </a:t>
            </a:r>
          </a:p>
          <a:p>
            <a:r>
              <a:rPr lang="vi-VN" dirty="0"/>
              <a:t>11] J. </a:t>
            </a:r>
            <a:r>
              <a:rPr lang="vi-VN" dirty="0" err="1"/>
              <a:t>Zhang</a:t>
            </a:r>
            <a:r>
              <a:rPr lang="vi-VN" dirty="0"/>
              <a:t>, J. Gao, Y. Li, Z. Chen, Z. </a:t>
            </a:r>
            <a:r>
              <a:rPr lang="vi-VN" dirty="0" err="1"/>
              <a:t>Guan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Chen, “</a:t>
            </a:r>
            <a:r>
              <a:rPr lang="vi-VN" dirty="0" err="1"/>
              <a:t>Xscope</a:t>
            </a:r>
            <a:r>
              <a:rPr lang="vi-VN" dirty="0"/>
              <a:t>: </a:t>
            </a:r>
            <a:r>
              <a:rPr lang="vi-VN" dirty="0" err="1"/>
              <a:t>Hunting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37th IEEE/ACM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1–4. </a:t>
            </a:r>
          </a:p>
          <a:p>
            <a:r>
              <a:rPr lang="vi-VN" dirty="0"/>
              <a:t>[12] S. </a:t>
            </a:r>
            <a:r>
              <a:rPr lang="vi-VN" dirty="0" err="1"/>
              <a:t>Sayeed</a:t>
            </a:r>
            <a:r>
              <a:rPr lang="vi-VN" dirty="0"/>
              <a:t>, H. </a:t>
            </a:r>
            <a:r>
              <a:rPr lang="vi-VN" dirty="0" err="1"/>
              <a:t>Marco-Gisbert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Caira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protections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8, </a:t>
            </a:r>
            <a:r>
              <a:rPr lang="vi-VN" dirty="0" err="1"/>
              <a:t>pp</a:t>
            </a:r>
            <a:r>
              <a:rPr lang="vi-VN" dirty="0"/>
              <a:t>. 24 416–24 427, 2020.</a:t>
            </a:r>
          </a:p>
          <a:p>
            <a:r>
              <a:rPr lang="vi-VN" dirty="0"/>
              <a:t>[13] N. </a:t>
            </a:r>
            <a:r>
              <a:rPr lang="vi-VN" dirty="0" err="1"/>
              <a:t>Atzei</a:t>
            </a:r>
            <a:r>
              <a:rPr lang="vi-VN" dirty="0"/>
              <a:t>, M. </a:t>
            </a:r>
            <a:r>
              <a:rPr lang="vi-VN" dirty="0" err="1"/>
              <a:t>Bartoletti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Cimoli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(</a:t>
            </a:r>
            <a:r>
              <a:rPr lang="vi-VN" dirty="0" err="1"/>
              <a:t>sok</a:t>
            </a:r>
            <a:r>
              <a:rPr lang="vi-VN" dirty="0"/>
              <a:t>),” in </a:t>
            </a:r>
            <a:r>
              <a:rPr lang="vi-VN" dirty="0" err="1"/>
              <a:t>Principles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Trust</a:t>
            </a:r>
            <a:r>
              <a:rPr lang="vi-VN" dirty="0"/>
              <a:t>: 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, POST 2017, </a:t>
            </a:r>
            <a:r>
              <a:rPr lang="vi-VN" dirty="0" err="1"/>
              <a:t>Held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Part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European</a:t>
            </a:r>
            <a:r>
              <a:rPr lang="vi-VN" dirty="0"/>
              <a:t> </a:t>
            </a:r>
            <a:r>
              <a:rPr lang="vi-VN" dirty="0" err="1"/>
              <a:t>Joint</a:t>
            </a:r>
            <a:r>
              <a:rPr lang="vi-VN" dirty="0"/>
              <a:t> </a:t>
            </a:r>
            <a:r>
              <a:rPr lang="vi-VN" dirty="0" err="1"/>
              <a:t>Conferences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Theory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, ETAPS 2017, </a:t>
            </a:r>
            <a:r>
              <a:rPr lang="vi-VN" dirty="0" err="1"/>
              <a:t>Uppsala</a:t>
            </a:r>
            <a:r>
              <a:rPr lang="vi-VN" dirty="0"/>
              <a:t>, </a:t>
            </a:r>
            <a:r>
              <a:rPr lang="vi-VN" dirty="0" err="1"/>
              <a:t>Sweden</a:t>
            </a:r>
            <a:r>
              <a:rPr lang="vi-VN" dirty="0"/>
              <a:t>, </a:t>
            </a:r>
            <a:r>
              <a:rPr lang="vi-VN" dirty="0" err="1"/>
              <a:t>April</a:t>
            </a:r>
            <a:r>
              <a:rPr lang="vi-VN" dirty="0"/>
              <a:t> 22-29, 2017,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697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944643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</a:t>
            </a:r>
          </a:p>
          <a:p>
            <a:r>
              <a:rPr lang="vi-VN" dirty="0"/>
              <a:t>[15] T. H.-D. </a:t>
            </a:r>
            <a:r>
              <a:rPr lang="vi-VN" dirty="0" err="1"/>
              <a:t>Huang</a:t>
            </a:r>
            <a:r>
              <a:rPr lang="vi-VN" dirty="0"/>
              <a:t>, “</a:t>
            </a:r>
            <a:r>
              <a:rPr lang="vi-VN" dirty="0" err="1"/>
              <a:t>Hunting</a:t>
            </a:r>
            <a:r>
              <a:rPr lang="vi-VN" dirty="0"/>
              <a:t> the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Color-inspired</a:t>
            </a:r>
            <a:r>
              <a:rPr lang="vi-VN" dirty="0"/>
              <a:t> </a:t>
            </a:r>
            <a:r>
              <a:rPr lang="vi-VN" dirty="0" err="1"/>
              <a:t>inspection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arXiv:1807.01868, 2018. </a:t>
            </a:r>
          </a:p>
          <a:p>
            <a:r>
              <a:rPr lang="vi-VN" dirty="0"/>
              <a:t>[16] L. </a:t>
            </a:r>
            <a:r>
              <a:rPr lang="vi-VN" dirty="0" err="1"/>
              <a:t>Zhang</a:t>
            </a:r>
            <a:r>
              <a:rPr lang="vi-VN" dirty="0"/>
              <a:t>, W. Chen, W. </a:t>
            </a:r>
            <a:r>
              <a:rPr lang="vi-VN" dirty="0" err="1"/>
              <a:t>Wang</a:t>
            </a:r>
            <a:r>
              <a:rPr lang="vi-VN" dirty="0"/>
              <a:t>, Z. </a:t>
            </a:r>
            <a:r>
              <a:rPr lang="vi-VN" dirty="0" err="1"/>
              <a:t>Jin</a:t>
            </a:r>
            <a:r>
              <a:rPr lang="vi-VN" dirty="0"/>
              <a:t>, C. </a:t>
            </a:r>
            <a:r>
              <a:rPr lang="vi-VN" dirty="0" err="1"/>
              <a:t>Zhao</a:t>
            </a:r>
            <a:r>
              <a:rPr lang="vi-VN" dirty="0"/>
              <a:t>, Z. Cai, </a:t>
            </a:r>
            <a:r>
              <a:rPr lang="vi-VN" dirty="0" err="1"/>
              <a:t>and</a:t>
            </a:r>
            <a:r>
              <a:rPr lang="vi-VN" dirty="0"/>
              <a:t> H. Chen, “</a:t>
            </a:r>
            <a:r>
              <a:rPr lang="vi-VN" dirty="0" err="1"/>
              <a:t>Cbgru</a:t>
            </a:r>
            <a:r>
              <a:rPr lang="vi-VN" dirty="0"/>
              <a:t>: A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method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a </a:t>
            </a:r>
            <a:r>
              <a:rPr lang="vi-VN" dirty="0" err="1"/>
              <a:t>hybrid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9, p. 3577, 2022. </a:t>
            </a:r>
          </a:p>
          <a:p>
            <a:r>
              <a:rPr lang="vi-VN" dirty="0"/>
              <a:t>[17] E. Lai </a:t>
            </a:r>
            <a:r>
              <a:rPr lang="vi-VN" dirty="0" err="1"/>
              <a:t>and</a:t>
            </a:r>
            <a:r>
              <a:rPr lang="vi-VN" dirty="0"/>
              <a:t> W. </a:t>
            </a:r>
            <a:r>
              <a:rPr lang="vi-VN" dirty="0" err="1"/>
              <a:t>Luo</a:t>
            </a:r>
            <a:r>
              <a:rPr lang="vi-VN" dirty="0"/>
              <a:t>, “</a:t>
            </a:r>
            <a:r>
              <a:rPr lang="vi-VN" dirty="0" err="1"/>
              <a:t>Static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integer</a:t>
            </a:r>
            <a:r>
              <a:rPr lang="vi-VN" dirty="0"/>
              <a:t> </a:t>
            </a:r>
            <a:r>
              <a:rPr lang="vi-VN" dirty="0" err="1"/>
              <a:t>overflow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2020 4th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Cryptography</a:t>
            </a:r>
            <a:r>
              <a:rPr lang="vi-VN" dirty="0"/>
              <a:t>,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, 2020, </a:t>
            </a:r>
            <a:r>
              <a:rPr lang="vi-VN" dirty="0" err="1"/>
              <a:t>pp</a:t>
            </a:r>
            <a:r>
              <a:rPr lang="vi-VN" dirty="0"/>
              <a:t>. 110–115. </a:t>
            </a:r>
          </a:p>
          <a:p>
            <a:r>
              <a:rPr lang="vi-VN" dirty="0"/>
              <a:t>[18] M. </a:t>
            </a:r>
            <a:r>
              <a:rPr lang="vi-VN" dirty="0" err="1"/>
              <a:t>Staderini</a:t>
            </a:r>
            <a:r>
              <a:rPr lang="vi-VN" dirty="0"/>
              <a:t>, C. </a:t>
            </a:r>
            <a:r>
              <a:rPr lang="vi-VN" dirty="0" err="1"/>
              <a:t>Palli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Bondavalli</a:t>
            </a:r>
            <a:r>
              <a:rPr lang="vi-VN" dirty="0"/>
              <a:t>, “</a:t>
            </a:r>
            <a:r>
              <a:rPr lang="vi-VN" dirty="0" err="1"/>
              <a:t>Classification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their</a:t>
            </a:r>
            <a:r>
              <a:rPr lang="vi-VN" dirty="0"/>
              <a:t> </a:t>
            </a:r>
            <a:r>
              <a:rPr lang="vi-VN" dirty="0" err="1"/>
              <a:t>propagations</a:t>
            </a:r>
            <a:r>
              <a:rPr lang="vi-VN" dirty="0"/>
              <a:t>,” in 2020 </a:t>
            </a:r>
            <a:r>
              <a:rPr lang="vi-VN" dirty="0" err="1"/>
              <a:t>Second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Computing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 (BCCA). IEEE, 2020, </a:t>
            </a:r>
            <a:r>
              <a:rPr lang="vi-VN" dirty="0" err="1"/>
              <a:t>pp</a:t>
            </a:r>
            <a:r>
              <a:rPr lang="vi-VN" dirty="0"/>
              <a:t>. 44– 51. </a:t>
            </a:r>
          </a:p>
          <a:p>
            <a:r>
              <a:rPr lang="vi-VN" sz="1800" dirty="0"/>
              <a:t>[19] H. Mao, T. </a:t>
            </a:r>
            <a:r>
              <a:rPr lang="vi-VN" sz="1800" dirty="0" err="1"/>
              <a:t>Nie</a:t>
            </a:r>
            <a:r>
              <a:rPr lang="vi-VN" sz="1800" dirty="0"/>
              <a:t>, H. Sun, D. </a:t>
            </a:r>
            <a:r>
              <a:rPr lang="vi-VN" sz="1800" dirty="0" err="1"/>
              <a:t>Shen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G. </a:t>
            </a:r>
            <a:r>
              <a:rPr lang="vi-VN" sz="1800" dirty="0" err="1"/>
              <a:t>Yu</a:t>
            </a:r>
            <a:r>
              <a:rPr lang="vi-VN" sz="1800" dirty="0"/>
              <a:t>, “A </a:t>
            </a:r>
            <a:r>
              <a:rPr lang="vi-VN" sz="1800" dirty="0" err="1"/>
              <a:t>survey</a:t>
            </a:r>
            <a:r>
              <a:rPr lang="vi-VN" sz="1800" dirty="0"/>
              <a:t> </a:t>
            </a:r>
            <a:r>
              <a:rPr lang="vi-VN" sz="1800" dirty="0" err="1"/>
              <a:t>on</a:t>
            </a:r>
            <a:r>
              <a:rPr lang="vi-VN" sz="1800" dirty="0"/>
              <a:t> </a:t>
            </a:r>
            <a:r>
              <a:rPr lang="vi-VN" sz="1800" dirty="0" err="1"/>
              <a:t>cross-chain</a:t>
            </a:r>
            <a:r>
              <a:rPr lang="vi-VN" sz="1800" dirty="0"/>
              <a:t> </a:t>
            </a:r>
            <a:r>
              <a:rPr lang="vi-VN" sz="1800" dirty="0" err="1"/>
              <a:t>technology</a:t>
            </a:r>
            <a:r>
              <a:rPr lang="vi-VN" sz="1800" dirty="0"/>
              <a:t>: </a:t>
            </a:r>
            <a:r>
              <a:rPr lang="vi-VN" sz="1800" dirty="0" err="1"/>
              <a:t>Challenges</a:t>
            </a:r>
            <a:r>
              <a:rPr lang="vi-VN" sz="1800" dirty="0"/>
              <a:t>, </a:t>
            </a:r>
            <a:r>
              <a:rPr lang="vi-VN" sz="1800" dirty="0" err="1"/>
              <a:t>development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</a:t>
            </a:r>
            <a:r>
              <a:rPr lang="vi-VN" sz="1800" dirty="0" err="1"/>
              <a:t>prospect</a:t>
            </a:r>
            <a:r>
              <a:rPr lang="vi-VN" sz="1800" dirty="0"/>
              <a:t>,” IEEE Access, 2022. </a:t>
            </a:r>
          </a:p>
          <a:p>
            <a:r>
              <a:rPr lang="vi-VN" sz="1800" dirty="0"/>
              <a:t>[20] M. </a:t>
            </a:r>
            <a:r>
              <a:rPr lang="vi-VN" sz="1800" dirty="0" err="1"/>
              <a:t>Rodler</a:t>
            </a:r>
            <a:r>
              <a:rPr lang="vi-VN" sz="1800" dirty="0"/>
              <a:t>, W. Li, G. O. </a:t>
            </a:r>
            <a:r>
              <a:rPr lang="vi-VN" sz="1800" dirty="0" err="1"/>
              <a:t>Karame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L. </a:t>
            </a:r>
            <a:r>
              <a:rPr lang="vi-VN" sz="1800" dirty="0" err="1"/>
              <a:t>Davi</a:t>
            </a:r>
            <a:r>
              <a:rPr lang="vi-VN" sz="1800" dirty="0"/>
              <a:t>, “</a:t>
            </a:r>
            <a:r>
              <a:rPr lang="vi-VN" sz="1800" dirty="0" err="1"/>
              <a:t>Sereum</a:t>
            </a:r>
            <a:r>
              <a:rPr lang="vi-VN" sz="1800" dirty="0"/>
              <a:t>: </a:t>
            </a:r>
            <a:r>
              <a:rPr lang="vi-VN" sz="1800" dirty="0" err="1"/>
              <a:t>Protecting</a:t>
            </a:r>
            <a:r>
              <a:rPr lang="vi-VN" sz="1800" dirty="0"/>
              <a:t> </a:t>
            </a:r>
            <a:r>
              <a:rPr lang="vi-VN" sz="1800" dirty="0" err="1"/>
              <a:t>existing</a:t>
            </a:r>
            <a:r>
              <a:rPr lang="vi-VN" sz="1800" dirty="0"/>
              <a:t> </a:t>
            </a:r>
            <a:r>
              <a:rPr lang="vi-VN" sz="1800" dirty="0" err="1"/>
              <a:t>smart</a:t>
            </a:r>
            <a:r>
              <a:rPr lang="vi-VN" sz="1800" dirty="0"/>
              <a:t> </a:t>
            </a:r>
            <a:r>
              <a:rPr lang="vi-VN" sz="1800" dirty="0" err="1"/>
              <a:t>contracts</a:t>
            </a:r>
            <a:r>
              <a:rPr lang="vi-VN" sz="1800" dirty="0"/>
              <a:t> </a:t>
            </a:r>
            <a:r>
              <a:rPr lang="vi-VN" sz="1800" dirty="0" err="1"/>
              <a:t>against</a:t>
            </a:r>
            <a:r>
              <a:rPr lang="vi-VN" sz="1800" dirty="0"/>
              <a:t> re-</a:t>
            </a:r>
            <a:r>
              <a:rPr lang="vi-VN" sz="1800" dirty="0" err="1"/>
              <a:t>entrancy</a:t>
            </a:r>
            <a:r>
              <a:rPr lang="vi-VN" sz="1800" dirty="0"/>
              <a:t> </a:t>
            </a:r>
            <a:r>
              <a:rPr lang="vi-VN" sz="1800" dirty="0" err="1"/>
              <a:t>attacks</a:t>
            </a:r>
            <a:r>
              <a:rPr lang="vi-VN" sz="1800" dirty="0"/>
              <a:t>,” </a:t>
            </a:r>
            <a:r>
              <a:rPr lang="vi-VN" sz="1800" dirty="0" err="1"/>
              <a:t>arXiv</a:t>
            </a:r>
            <a:r>
              <a:rPr lang="vi-VN" sz="1800" dirty="0"/>
              <a:t> </a:t>
            </a:r>
            <a:r>
              <a:rPr lang="vi-VN" sz="1800" dirty="0" err="1"/>
              <a:t>preprint</a:t>
            </a:r>
            <a:r>
              <a:rPr lang="vi-VN" sz="1800" dirty="0"/>
              <a:t> arXiv:1812.05934, 2018. </a:t>
            </a:r>
          </a:p>
        </p:txBody>
      </p:sp>
    </p:spTree>
    <p:extLst>
      <p:ext uri="{BB962C8B-B14F-4D97-AF65-F5344CB8AC3E}">
        <p14:creationId xmlns:p14="http://schemas.microsoft.com/office/powerpoint/2010/main" val="1050113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80503" y="1139298"/>
            <a:ext cx="88935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[21] P. </a:t>
            </a:r>
            <a:r>
              <a:rPr lang="vi-VN" dirty="0" err="1"/>
              <a:t>Praitheeshan</a:t>
            </a:r>
            <a:r>
              <a:rPr lang="vi-VN" dirty="0"/>
              <a:t>, L. </a:t>
            </a:r>
            <a:r>
              <a:rPr lang="vi-VN" dirty="0" err="1"/>
              <a:t>Pan</a:t>
            </a:r>
            <a:r>
              <a:rPr lang="vi-VN" dirty="0"/>
              <a:t>, J. </a:t>
            </a:r>
            <a:r>
              <a:rPr lang="vi-VN" dirty="0" err="1"/>
              <a:t>Yu</a:t>
            </a:r>
            <a:r>
              <a:rPr lang="vi-VN" dirty="0"/>
              <a:t>, J. Liu, </a:t>
            </a:r>
            <a:r>
              <a:rPr lang="vi-VN" dirty="0" err="1"/>
              <a:t>and</a:t>
            </a:r>
            <a:r>
              <a:rPr lang="vi-VN" dirty="0"/>
              <a:t> R. </a:t>
            </a:r>
            <a:r>
              <a:rPr lang="vi-VN" dirty="0" err="1"/>
              <a:t>Doss</a:t>
            </a:r>
            <a:r>
              <a:rPr lang="vi-VN" dirty="0"/>
              <a:t>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methods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: a </a:t>
            </a:r>
            <a:r>
              <a:rPr lang="vi-VN" dirty="0" err="1"/>
              <a:t>survey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arXiv:1908.08605, 2019. </a:t>
            </a:r>
          </a:p>
          <a:p>
            <a:r>
              <a:rPr lang="vi-VN" dirty="0"/>
              <a:t>[22] S. S. </a:t>
            </a:r>
            <a:r>
              <a:rPr lang="vi-VN" dirty="0" err="1"/>
              <a:t>Kushwaha</a:t>
            </a:r>
            <a:r>
              <a:rPr lang="vi-VN" dirty="0"/>
              <a:t>, S. </a:t>
            </a:r>
            <a:r>
              <a:rPr lang="vi-VN" dirty="0" err="1"/>
              <a:t>Joshi</a:t>
            </a:r>
            <a:r>
              <a:rPr lang="vi-VN" dirty="0"/>
              <a:t>, D. </a:t>
            </a:r>
            <a:r>
              <a:rPr lang="vi-VN" dirty="0" err="1"/>
              <a:t>Singh</a:t>
            </a:r>
            <a:r>
              <a:rPr lang="vi-VN" dirty="0"/>
              <a:t>, M. </a:t>
            </a:r>
            <a:r>
              <a:rPr lang="vi-VN" dirty="0" err="1"/>
              <a:t>Kaur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H.-N. </a:t>
            </a:r>
            <a:r>
              <a:rPr lang="vi-VN" dirty="0" err="1"/>
              <a:t>Lee</a:t>
            </a:r>
            <a:r>
              <a:rPr lang="vi-VN" dirty="0"/>
              <a:t>, “</a:t>
            </a:r>
            <a:r>
              <a:rPr lang="vi-VN" dirty="0" err="1"/>
              <a:t>Systematic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10, </a:t>
            </a:r>
            <a:r>
              <a:rPr lang="vi-VN" dirty="0" err="1"/>
              <a:t>pp</a:t>
            </a:r>
            <a:r>
              <a:rPr lang="vi-VN" dirty="0"/>
              <a:t>. 6605–6621, 2022. </a:t>
            </a:r>
          </a:p>
          <a:p>
            <a:r>
              <a:rPr lang="vi-VN" dirty="0"/>
              <a:t>[23] J.-W. </a:t>
            </a:r>
            <a:r>
              <a:rPr lang="vi-VN" dirty="0" err="1"/>
              <a:t>Liao</a:t>
            </a:r>
            <a:r>
              <a:rPr lang="vi-VN" dirty="0"/>
              <a:t>, T.-T. </a:t>
            </a:r>
            <a:r>
              <a:rPr lang="vi-VN" dirty="0" err="1"/>
              <a:t>Tsai</a:t>
            </a:r>
            <a:r>
              <a:rPr lang="vi-VN" dirty="0"/>
              <a:t>, C.-K. He, </a:t>
            </a:r>
            <a:r>
              <a:rPr lang="vi-VN" dirty="0" err="1"/>
              <a:t>and</a:t>
            </a:r>
            <a:r>
              <a:rPr lang="vi-VN" dirty="0"/>
              <a:t> C.-W. </a:t>
            </a:r>
            <a:r>
              <a:rPr lang="vi-VN" dirty="0" err="1"/>
              <a:t>Tien</a:t>
            </a:r>
            <a:r>
              <a:rPr lang="vi-VN" dirty="0"/>
              <a:t>, “</a:t>
            </a:r>
            <a:r>
              <a:rPr lang="vi-VN" dirty="0" err="1"/>
              <a:t>Soliaudit</a:t>
            </a:r>
            <a:r>
              <a:rPr lang="vi-VN" dirty="0"/>
              <a:t>: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fuzz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,” in 2019 </a:t>
            </a:r>
            <a:r>
              <a:rPr lang="vi-VN" dirty="0" err="1"/>
              <a:t>Sixth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: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(IOTSMS). IEEE, 2019, </a:t>
            </a:r>
            <a:r>
              <a:rPr lang="vi-VN" dirty="0" err="1"/>
              <a:t>pp</a:t>
            </a:r>
            <a:r>
              <a:rPr lang="vi-VN" dirty="0"/>
              <a:t>. 458–465. </a:t>
            </a:r>
          </a:p>
          <a:p>
            <a:r>
              <a:rPr lang="vi-VN" dirty="0"/>
              <a:t>[24] S. </a:t>
            </a:r>
            <a:r>
              <a:rPr lang="vi-VN" dirty="0" err="1"/>
              <a:t>Badillo</a:t>
            </a:r>
            <a:r>
              <a:rPr lang="vi-VN" dirty="0"/>
              <a:t>, B. </a:t>
            </a:r>
            <a:r>
              <a:rPr lang="vi-VN" dirty="0" err="1"/>
              <a:t>Banfai</a:t>
            </a:r>
            <a:r>
              <a:rPr lang="vi-VN" dirty="0"/>
              <a:t>, F. </a:t>
            </a:r>
            <a:r>
              <a:rPr lang="vi-VN" dirty="0" err="1"/>
              <a:t>Birzele</a:t>
            </a:r>
            <a:r>
              <a:rPr lang="vi-VN" dirty="0"/>
              <a:t>, I. I. </a:t>
            </a:r>
            <a:r>
              <a:rPr lang="vi-VN" dirty="0" err="1"/>
              <a:t>Davydov</a:t>
            </a:r>
            <a:r>
              <a:rPr lang="vi-VN" dirty="0"/>
              <a:t>, L. </a:t>
            </a:r>
            <a:r>
              <a:rPr lang="vi-VN" dirty="0" err="1"/>
              <a:t>Hutchinson</a:t>
            </a:r>
            <a:r>
              <a:rPr lang="vi-VN" dirty="0"/>
              <a:t>, T. </a:t>
            </a:r>
            <a:r>
              <a:rPr lang="vi-VN" dirty="0" err="1"/>
              <a:t>KamThong</a:t>
            </a:r>
            <a:r>
              <a:rPr lang="vi-VN" dirty="0"/>
              <a:t>, J. </a:t>
            </a:r>
            <a:r>
              <a:rPr lang="vi-VN" dirty="0" err="1"/>
              <a:t>Siebourg-Polster</a:t>
            </a:r>
            <a:r>
              <a:rPr lang="vi-VN" dirty="0"/>
              <a:t>, B. </a:t>
            </a:r>
            <a:r>
              <a:rPr lang="vi-VN" dirty="0" err="1"/>
              <a:t>Steiert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D. </a:t>
            </a:r>
            <a:r>
              <a:rPr lang="vi-VN" dirty="0" err="1"/>
              <a:t>Zhang</a:t>
            </a:r>
            <a:r>
              <a:rPr lang="vi-VN" dirty="0"/>
              <a:t>, “An </a:t>
            </a:r>
            <a:r>
              <a:rPr lang="vi-VN" dirty="0" err="1"/>
              <a:t>introduction</a:t>
            </a:r>
            <a:r>
              <a:rPr lang="vi-VN" dirty="0"/>
              <a:t> to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Clinical</a:t>
            </a:r>
            <a:r>
              <a:rPr lang="vi-VN" dirty="0"/>
              <a:t> </a:t>
            </a:r>
            <a:r>
              <a:rPr lang="vi-VN" dirty="0" err="1"/>
              <a:t>pharmacology</a:t>
            </a:r>
            <a:r>
              <a:rPr lang="vi-VN" dirty="0"/>
              <a:t> &amp; </a:t>
            </a:r>
            <a:r>
              <a:rPr lang="vi-VN" dirty="0" err="1"/>
              <a:t>therapeutics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107, no. 4, </a:t>
            </a:r>
            <a:r>
              <a:rPr lang="vi-VN" dirty="0" err="1"/>
              <a:t>pp</a:t>
            </a:r>
            <a:r>
              <a:rPr lang="vi-VN" dirty="0"/>
              <a:t>. 871–885, 2020. </a:t>
            </a:r>
          </a:p>
          <a:p>
            <a:r>
              <a:rPr lang="vi-VN" dirty="0"/>
              <a:t>[25] M. </a:t>
            </a:r>
            <a:r>
              <a:rPr lang="vi-VN" dirty="0" err="1"/>
              <a:t>Krichen</a:t>
            </a:r>
            <a:r>
              <a:rPr lang="vi-VN" dirty="0"/>
              <a:t>, “</a:t>
            </a:r>
            <a:r>
              <a:rPr lang="vi-VN" dirty="0" err="1"/>
              <a:t>Strengthening</a:t>
            </a:r>
            <a:r>
              <a:rPr lang="vi-VN" dirty="0"/>
              <a:t> the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the </a:t>
            </a:r>
            <a:r>
              <a:rPr lang="vi-VN" dirty="0" err="1"/>
              <a:t>power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artificial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,” </a:t>
            </a:r>
            <a:r>
              <a:rPr lang="vi-VN" dirty="0" err="1"/>
              <a:t>Computers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12, no. 5, p. 107, 2023. </a:t>
            </a:r>
          </a:p>
          <a:p>
            <a:r>
              <a:rPr lang="vi-VN" dirty="0"/>
              <a:t>[26] Y. Xu, G. Hu, L. </a:t>
            </a:r>
            <a:r>
              <a:rPr lang="vi-VN" dirty="0" err="1"/>
              <a:t>You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C. Cao, “A </a:t>
            </a:r>
            <a:r>
              <a:rPr lang="vi-VN" dirty="0" err="1"/>
              <a:t>novel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learning-based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,”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2021, </a:t>
            </a:r>
            <a:r>
              <a:rPr lang="vi-VN" dirty="0" err="1"/>
              <a:t>pp</a:t>
            </a:r>
            <a:r>
              <a:rPr lang="vi-VN" dirty="0"/>
              <a:t>. 1–12, 2021. </a:t>
            </a:r>
          </a:p>
        </p:txBody>
      </p:sp>
    </p:spTree>
    <p:extLst>
      <p:ext uri="{BB962C8B-B14F-4D97-AF65-F5344CB8AC3E}">
        <p14:creationId xmlns:p14="http://schemas.microsoft.com/office/powerpoint/2010/main" val="362861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1033296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[27] T. </a:t>
            </a:r>
            <a:r>
              <a:rPr lang="vi-VN" dirty="0" err="1"/>
              <a:t>Haugum</a:t>
            </a:r>
            <a:r>
              <a:rPr lang="vi-VN" dirty="0"/>
              <a:t>, B. </a:t>
            </a:r>
            <a:r>
              <a:rPr lang="vi-VN" dirty="0" err="1"/>
              <a:t>Hoff</a:t>
            </a:r>
            <a:r>
              <a:rPr lang="vi-VN" dirty="0"/>
              <a:t>, M. </a:t>
            </a:r>
            <a:r>
              <a:rPr lang="vi-VN" dirty="0" err="1"/>
              <a:t>Alsadi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Li,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 </a:t>
            </a:r>
            <a:r>
              <a:rPr lang="vi-VN" dirty="0" err="1"/>
              <a:t>challenges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-a </a:t>
            </a:r>
            <a:r>
              <a:rPr lang="vi-VN" dirty="0" err="1"/>
              <a:t>multivocal</a:t>
            </a:r>
            <a:r>
              <a:rPr lang="vi-VN" dirty="0"/>
              <a:t> </a:t>
            </a:r>
            <a:r>
              <a:rPr lang="vi-VN" dirty="0" err="1"/>
              <a:t>literature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Evaluation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in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347–356. </a:t>
            </a:r>
          </a:p>
          <a:p>
            <a:r>
              <a:rPr lang="vi-VN" dirty="0"/>
              <a:t>[28] D. He, Z. </a:t>
            </a:r>
            <a:r>
              <a:rPr lang="vi-VN" dirty="0" err="1"/>
              <a:t>Deng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S. Chan, Y. Cheng, </a:t>
            </a:r>
            <a:r>
              <a:rPr lang="vi-VN" dirty="0" err="1"/>
              <a:t>and</a:t>
            </a:r>
            <a:r>
              <a:rPr lang="vi-VN" dirty="0"/>
              <a:t> N. </a:t>
            </a:r>
            <a:r>
              <a:rPr lang="vi-VN" dirty="0" err="1"/>
              <a:t>Guizani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audit</a:t>
            </a:r>
            <a:r>
              <a:rPr lang="vi-VN" dirty="0"/>
              <a:t>,” IEEE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34, no. 5, </a:t>
            </a:r>
            <a:r>
              <a:rPr lang="vi-VN" dirty="0" err="1"/>
              <a:t>pp</a:t>
            </a:r>
            <a:r>
              <a:rPr lang="vi-VN" dirty="0"/>
              <a:t>. 276–282, 2020. </a:t>
            </a:r>
          </a:p>
          <a:p>
            <a:r>
              <a:rPr lang="vi-VN" dirty="0"/>
              <a:t>[29] W. </a:t>
            </a:r>
            <a:r>
              <a:rPr lang="vi-VN" dirty="0" err="1"/>
              <a:t>Deng</a:t>
            </a:r>
            <a:r>
              <a:rPr lang="vi-VN" dirty="0"/>
              <a:t>, H. </a:t>
            </a:r>
            <a:r>
              <a:rPr lang="vi-VN" dirty="0" err="1"/>
              <a:t>Wei</a:t>
            </a:r>
            <a:r>
              <a:rPr lang="vi-VN" dirty="0"/>
              <a:t>, T. </a:t>
            </a:r>
            <a:r>
              <a:rPr lang="vi-VN" dirty="0" err="1"/>
              <a:t>Huang</a:t>
            </a:r>
            <a:r>
              <a:rPr lang="vi-VN" dirty="0"/>
              <a:t>, C. Cao, Y. </a:t>
            </a:r>
            <a:r>
              <a:rPr lang="vi-VN" dirty="0" err="1"/>
              <a:t>Peng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X. Hu,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deep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multimodal</a:t>
            </a:r>
            <a:r>
              <a:rPr lang="vi-VN" dirty="0"/>
              <a:t> </a:t>
            </a:r>
            <a:r>
              <a:rPr lang="vi-VN" dirty="0" err="1"/>
              <a:t>decision</a:t>
            </a:r>
            <a:r>
              <a:rPr lang="vi-VN" dirty="0"/>
              <a:t> </a:t>
            </a:r>
            <a:r>
              <a:rPr lang="vi-VN" dirty="0" err="1"/>
              <a:t>fusion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23, no. 16, p. 7246, 2023. </a:t>
            </a:r>
          </a:p>
          <a:p>
            <a:r>
              <a:rPr lang="vi-VN" dirty="0"/>
              <a:t>[30] J. </a:t>
            </a:r>
            <a:r>
              <a:rPr lang="vi-VN" dirty="0" err="1"/>
              <a:t>Huang</a:t>
            </a:r>
            <a:r>
              <a:rPr lang="vi-VN" dirty="0"/>
              <a:t>, K. </a:t>
            </a:r>
            <a:r>
              <a:rPr lang="vi-VN" dirty="0" err="1"/>
              <a:t>Zhou</a:t>
            </a:r>
            <a:r>
              <a:rPr lang="vi-VN" dirty="0"/>
              <a:t>, A. </a:t>
            </a:r>
            <a:r>
              <a:rPr lang="vi-VN" dirty="0" err="1"/>
              <a:t>Xiong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Li,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multi-task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5, p. 1829, 2022</a:t>
            </a:r>
          </a:p>
          <a:p>
            <a:r>
              <a:rPr lang="vi-VN" dirty="0"/>
              <a:t>[31] B. </a:t>
            </a:r>
            <a:r>
              <a:rPr lang="vi-VN" dirty="0" err="1"/>
              <a:t>Jiang</a:t>
            </a:r>
            <a:r>
              <a:rPr lang="vi-VN" dirty="0"/>
              <a:t>, Y. Liu, </a:t>
            </a:r>
            <a:r>
              <a:rPr lang="vi-VN" dirty="0" err="1"/>
              <a:t>and</a:t>
            </a:r>
            <a:r>
              <a:rPr lang="vi-VN" dirty="0"/>
              <a:t> W. K. Chan, “</a:t>
            </a:r>
            <a:r>
              <a:rPr lang="vi-VN" dirty="0" err="1"/>
              <a:t>Contractfuzzer</a:t>
            </a:r>
            <a:r>
              <a:rPr lang="vi-VN" dirty="0"/>
              <a:t>: </a:t>
            </a:r>
            <a:r>
              <a:rPr lang="vi-VN" dirty="0" err="1"/>
              <a:t>Fuzzing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33rd ACM/IEEE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2018, </a:t>
            </a:r>
            <a:r>
              <a:rPr lang="vi-VN" dirty="0" err="1"/>
              <a:t>pp</a:t>
            </a:r>
            <a:r>
              <a:rPr lang="vi-VN" dirty="0"/>
              <a:t>. 259–269. </a:t>
            </a:r>
          </a:p>
          <a:p>
            <a:r>
              <a:rPr lang="vi-VN" dirty="0"/>
              <a:t>[32] R. M. </a:t>
            </a:r>
            <a:r>
              <a:rPr lang="vi-VN" dirty="0" err="1"/>
              <a:t>Parizi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K.-K. R. </a:t>
            </a:r>
            <a:r>
              <a:rPr lang="vi-VN" dirty="0" err="1"/>
              <a:t>Choo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Singh</a:t>
            </a:r>
            <a:r>
              <a:rPr lang="vi-VN" dirty="0"/>
              <a:t>, “</a:t>
            </a:r>
            <a:r>
              <a:rPr lang="vi-VN" dirty="0" err="1"/>
              <a:t>Empirical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arXiv:1809.02702, 2018</a:t>
            </a:r>
          </a:p>
        </p:txBody>
      </p:sp>
    </p:spTree>
    <p:extLst>
      <p:ext uri="{BB962C8B-B14F-4D97-AF65-F5344CB8AC3E}">
        <p14:creationId xmlns:p14="http://schemas.microsoft.com/office/powerpoint/2010/main" val="3370275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ranch with pink flowers&#10;&#10;Description automatically generated">
            <a:extLst>
              <a:ext uri="{FF2B5EF4-FFF2-40B4-BE49-F238E27FC236}">
                <a16:creationId xmlns:a16="http://schemas.microsoft.com/office/drawing/2014/main" id="{3E5388DC-6CE7-97E4-413B-A1F0DE7C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0380" y="2635577"/>
            <a:ext cx="3350183" cy="3350183"/>
          </a:xfrm>
          <a:prstGeom prst="rect">
            <a:avLst/>
          </a:prstGeom>
        </p:spPr>
      </p:pic>
      <p:pic>
        <p:nvPicPr>
          <p:cNvPr id="7" name="Picture 6" descr="A tree with yellow flowers and firecrackers&#10;&#10;Description automatically generated">
            <a:extLst>
              <a:ext uri="{FF2B5EF4-FFF2-40B4-BE49-F238E27FC236}">
                <a16:creationId xmlns:a16="http://schemas.microsoft.com/office/drawing/2014/main" id="{1FF7F439-C393-3DC4-8E7D-83E19AB57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989"/>
            <a:ext cx="3951011" cy="3951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496569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59191" y="0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1022695" y="21823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Thành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36" y="21421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6" y="73876"/>
            <a:ext cx="935053" cy="93505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4975" y="93680"/>
            <a:ext cx="883843" cy="9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red circle with white triangle shapes&#10;&#10;Description automatically generated">
            <a:extLst>
              <a:ext uri="{FF2B5EF4-FFF2-40B4-BE49-F238E27FC236}">
                <a16:creationId xmlns:a16="http://schemas.microsoft.com/office/drawing/2014/main" id="{77E65F2B-4EC9-CC2B-83CF-DC79E4E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" y="1995391"/>
            <a:ext cx="1433609" cy="1433609"/>
          </a:xfrm>
          <a:prstGeom prst="rect">
            <a:avLst/>
          </a:prstGeom>
        </p:spPr>
      </p:pic>
      <p:pic>
        <p:nvPicPr>
          <p:cNvPr id="8" name="Picture 7" descr="A blue circle with white outline on it&#10;&#10;Description automatically generated">
            <a:extLst>
              <a:ext uri="{FF2B5EF4-FFF2-40B4-BE49-F238E27FC236}">
                <a16:creationId xmlns:a16="http://schemas.microsoft.com/office/drawing/2014/main" id="{5DF4DBCC-B079-F103-B913-F6D60A6D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42" y="3957126"/>
            <a:ext cx="1595439" cy="1595439"/>
          </a:xfrm>
          <a:prstGeom prst="rect">
            <a:avLst/>
          </a:prstGeom>
        </p:spPr>
      </p:pic>
      <p:pic>
        <p:nvPicPr>
          <p:cNvPr id="11" name="Picture 10" descr="A blue and black sign&#10;&#10;Description automatically generated">
            <a:extLst>
              <a:ext uri="{FF2B5EF4-FFF2-40B4-BE49-F238E27FC236}">
                <a16:creationId xmlns:a16="http://schemas.microsoft.com/office/drawing/2014/main" id="{48720806-9D7C-DCB8-5FA4-1438A6E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38" y="1741238"/>
            <a:ext cx="5086855" cy="194191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D9A019-A28E-1DE8-A822-6E0891B2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" y="3783888"/>
            <a:ext cx="5519124" cy="19419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1FDDDF-F63C-E27D-9B29-8DE1AA45A2BE}"/>
              </a:ext>
            </a:extLst>
          </p:cNvPr>
          <p:cNvSpPr txBox="1"/>
          <p:nvPr/>
        </p:nvSpPr>
        <p:spPr>
          <a:xfrm>
            <a:off x="169945" y="5958381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Avalanche</a:t>
            </a:r>
            <a:r>
              <a:rPr lang="vi-VN" sz="1600" i="1" dirty="0"/>
              <a:t>, </a:t>
            </a:r>
            <a:r>
              <a:rPr lang="vi-VN" sz="1600" i="1" dirty="0" err="1"/>
              <a:t>Chainlink</a:t>
            </a:r>
            <a:r>
              <a:rPr lang="vi-VN" sz="1600" i="1" dirty="0"/>
              <a:t>, </a:t>
            </a:r>
            <a:r>
              <a:rPr lang="vi-VN" sz="1600" i="1" dirty="0" err="1"/>
              <a:t>Polygon</a:t>
            </a:r>
            <a:r>
              <a:rPr lang="vi-VN" sz="1600" i="1" dirty="0"/>
              <a:t>, </a:t>
            </a:r>
            <a:r>
              <a:rPr lang="vi-VN" sz="1600" i="1" dirty="0" err="1"/>
              <a:t>Fantom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15278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213-224). </a:t>
            </a:r>
            <a:r>
              <a:rPr lang="vi-VN" dirty="0" err="1"/>
              <a:t>Cham</a:t>
            </a:r>
            <a:r>
              <a:rPr lang="vi-VN" dirty="0"/>
              <a:t>: </a:t>
            </a:r>
            <a:r>
              <a:rPr lang="vi-VN" dirty="0" err="1"/>
              <a:t>Springer</a:t>
            </a:r>
            <a:r>
              <a:rPr lang="vi-VN" dirty="0"/>
              <a:t> </a:t>
            </a:r>
            <a:r>
              <a:rPr lang="vi-VN" dirty="0" err="1"/>
              <a:t>Nature</a:t>
            </a:r>
            <a:r>
              <a:rPr lang="vi-VN" dirty="0"/>
              <a:t> </a:t>
            </a:r>
            <a:r>
              <a:rPr lang="vi-VN" dirty="0" err="1"/>
              <a:t>Switzerland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5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B4C7E387-3386-4B29-FC0F-C21844BD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4611" b="14662"/>
          <a:stretch/>
        </p:blipFill>
        <p:spPr>
          <a:xfrm>
            <a:off x="837800" y="1001958"/>
            <a:ext cx="7156064" cy="513470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347FFA-1286-A973-292D-AD18EA980778}"/>
              </a:ext>
            </a:extLst>
          </p:cNvPr>
          <p:cNvSpPr txBox="1"/>
          <p:nvPr/>
        </p:nvSpPr>
        <p:spPr>
          <a:xfrm>
            <a:off x="193256" y="6136667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CoinDesk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09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77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722543" y="460712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385687"/>
            <a:ext cx="8633265" cy="46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Đóng</a:t>
            </a:r>
            <a:r>
              <a:rPr lang="en-US" sz="2400" b="1" i="1" dirty="0"/>
              <a:t> </a:t>
            </a:r>
            <a:r>
              <a:rPr lang="en-US" sz="2400" b="1" i="1" dirty="0" err="1"/>
              <a:t>góp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Thành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402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3197</Words>
  <Application>Microsoft Office PowerPoint</Application>
  <PresentationFormat>On-screen Show (4:3)</PresentationFormat>
  <Paragraphs>322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Alata</vt:lpstr>
      <vt:lpstr>Arial</vt:lpstr>
      <vt:lpstr>Arial Nova Cond</vt:lpstr>
      <vt:lpstr>Calibri</vt:lpstr>
      <vt:lpstr>Calibri Light</vt:lpstr>
      <vt:lpstr>Elle Futura</vt:lpstr>
      <vt:lpstr>Montserrat</vt:lpstr>
      <vt:lpstr>Times New Roman</vt:lpstr>
      <vt:lpstr>Office Theme</vt:lpstr>
      <vt:lpstr>PowerPoint Presentation</vt:lpstr>
      <vt:lpstr>Nội dung báo cáo</vt:lpstr>
      <vt:lpstr>Phần I: Giới thiệu đề tài</vt:lpstr>
      <vt:lpstr>Phần I: Giới thiệu đề tài</vt:lpstr>
      <vt:lpstr>Bài báo khoa học</vt:lpstr>
      <vt:lpstr>Phần I: Giới thiệu đề tài</vt:lpstr>
      <vt:lpstr>Phần I: Giới thiệu đề tài</vt:lpstr>
      <vt:lpstr>Phần I: Giới thiệu đề tài</vt:lpstr>
      <vt:lpstr>Bài báo khoa học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V: Kết luận và hướng phát triển</vt:lpstr>
      <vt:lpstr>Phần V: Kết luận và hướng phát triển</vt:lpstr>
      <vt:lpstr>Bài báo khoa học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21</cp:revision>
  <dcterms:created xsi:type="dcterms:W3CDTF">2018-07-22T00:13:03Z</dcterms:created>
  <dcterms:modified xsi:type="dcterms:W3CDTF">2024-01-11T13:14:21Z</dcterms:modified>
</cp:coreProperties>
</file>