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75"/>
    <a:srgbClr val="00529C"/>
    <a:srgbClr val="E0144C"/>
    <a:srgbClr val="FF8021"/>
    <a:srgbClr val="5DCEAF"/>
    <a:srgbClr val="A7EA52"/>
    <a:srgbClr val="5ECCF3"/>
    <a:srgbClr val="212745"/>
    <a:srgbClr val="CD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7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92D2-A8C8-4C61-8C0A-FC17460C90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29CB-AB26-4A41-AC05-459B92640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DAA285-FB36-FFCB-4CEA-A02FDC56361D}"/>
              </a:ext>
            </a:extLst>
          </p:cNvPr>
          <p:cNvSpPr/>
          <p:nvPr/>
        </p:nvSpPr>
        <p:spPr>
          <a:xfrm rot="10800000">
            <a:off x="-1" y="-1"/>
            <a:ext cx="12191997" cy="677107"/>
          </a:xfrm>
          <a:custGeom>
            <a:avLst/>
            <a:gdLst>
              <a:gd name="connsiteX0" fmla="*/ 2927925 w 12191997"/>
              <a:gd name="connsiteY0" fmla="*/ 581893 h 581893"/>
              <a:gd name="connsiteX1" fmla="*/ 0 w 12191997"/>
              <a:gd name="connsiteY1" fmla="*/ 581893 h 581893"/>
              <a:gd name="connsiteX2" fmla="*/ 0 w 12191997"/>
              <a:gd name="connsiteY2" fmla="*/ 0 h 581893"/>
              <a:gd name="connsiteX3" fmla="*/ 2636979 w 12191997"/>
              <a:gd name="connsiteY3" fmla="*/ 0 h 581893"/>
              <a:gd name="connsiteX4" fmla="*/ 2914068 w 12191997"/>
              <a:gd name="connsiteY4" fmla="*/ 277090 h 581893"/>
              <a:gd name="connsiteX5" fmla="*/ 12191997 w 12191997"/>
              <a:gd name="connsiteY5" fmla="*/ 277090 h 581893"/>
              <a:gd name="connsiteX6" fmla="*/ 12191997 w 12191997"/>
              <a:gd name="connsiteY6" fmla="*/ 581890 h 581893"/>
              <a:gd name="connsiteX7" fmla="*/ 2927925 w 12191997"/>
              <a:gd name="connsiteY7" fmla="*/ 581890 h 58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7" h="581893">
                <a:moveTo>
                  <a:pt x="2927925" y="581893"/>
                </a:moveTo>
                <a:lnTo>
                  <a:pt x="0" y="581893"/>
                </a:lnTo>
                <a:lnTo>
                  <a:pt x="0" y="0"/>
                </a:lnTo>
                <a:lnTo>
                  <a:pt x="2636979" y="0"/>
                </a:lnTo>
                <a:lnTo>
                  <a:pt x="2914068" y="277090"/>
                </a:lnTo>
                <a:lnTo>
                  <a:pt x="12191997" y="277090"/>
                </a:lnTo>
                <a:lnTo>
                  <a:pt x="12191997" y="581890"/>
                </a:lnTo>
                <a:lnTo>
                  <a:pt x="2927925" y="581890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B0C16C-04FA-D786-A453-443A4DB5DA5C}"/>
              </a:ext>
            </a:extLst>
          </p:cNvPr>
          <p:cNvSpPr/>
          <p:nvPr/>
        </p:nvSpPr>
        <p:spPr>
          <a:xfrm>
            <a:off x="-1" y="6568531"/>
            <a:ext cx="12191997" cy="289469"/>
          </a:xfrm>
          <a:custGeom>
            <a:avLst/>
            <a:gdLst>
              <a:gd name="connsiteX0" fmla="*/ 2927925 w 12191997"/>
              <a:gd name="connsiteY0" fmla="*/ 581893 h 581893"/>
              <a:gd name="connsiteX1" fmla="*/ 0 w 12191997"/>
              <a:gd name="connsiteY1" fmla="*/ 581893 h 581893"/>
              <a:gd name="connsiteX2" fmla="*/ 0 w 12191997"/>
              <a:gd name="connsiteY2" fmla="*/ 0 h 581893"/>
              <a:gd name="connsiteX3" fmla="*/ 2636979 w 12191997"/>
              <a:gd name="connsiteY3" fmla="*/ 0 h 581893"/>
              <a:gd name="connsiteX4" fmla="*/ 2914068 w 12191997"/>
              <a:gd name="connsiteY4" fmla="*/ 277090 h 581893"/>
              <a:gd name="connsiteX5" fmla="*/ 12191997 w 12191997"/>
              <a:gd name="connsiteY5" fmla="*/ 277090 h 581893"/>
              <a:gd name="connsiteX6" fmla="*/ 12191997 w 12191997"/>
              <a:gd name="connsiteY6" fmla="*/ 581890 h 581893"/>
              <a:gd name="connsiteX7" fmla="*/ 2927925 w 12191997"/>
              <a:gd name="connsiteY7" fmla="*/ 581890 h 58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7" h="581893">
                <a:moveTo>
                  <a:pt x="2927925" y="581893"/>
                </a:moveTo>
                <a:lnTo>
                  <a:pt x="0" y="581893"/>
                </a:lnTo>
                <a:lnTo>
                  <a:pt x="0" y="0"/>
                </a:lnTo>
                <a:lnTo>
                  <a:pt x="2636979" y="0"/>
                </a:lnTo>
                <a:lnTo>
                  <a:pt x="2914068" y="277090"/>
                </a:lnTo>
                <a:lnTo>
                  <a:pt x="12191997" y="277090"/>
                </a:lnTo>
                <a:lnTo>
                  <a:pt x="12191997" y="581890"/>
                </a:lnTo>
                <a:lnTo>
                  <a:pt x="2927925" y="581890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58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D19AB-63CB-403B-513A-D2114926345C}"/>
              </a:ext>
            </a:extLst>
          </p:cNvPr>
          <p:cNvSpPr txBox="1"/>
          <p:nvPr/>
        </p:nvSpPr>
        <p:spPr>
          <a:xfrm>
            <a:off x="9464511" y="-1"/>
            <a:ext cx="30260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>
                <a:solidFill>
                  <a:schemeClr val="accent1"/>
                </a:solidFill>
                <a:latin typeface="Impact" panose="020B0806030902050204" pitchFamily="34" charset="0"/>
              </a:rPr>
              <a:t>  AUST</a:t>
            </a:r>
            <a:r>
              <a:rPr lang="en-US" sz="2800" b="1" spc="300" dirty="0">
                <a:solidFill>
                  <a:schemeClr val="accent6"/>
                </a:solidFill>
                <a:latin typeface="Impact" panose="020B0806030902050204" pitchFamily="34" charset="0"/>
              </a:rPr>
              <a:t>INTEL</a:t>
            </a:r>
          </a:p>
          <a:p>
            <a:r>
              <a:rPr lang="en-US" sz="900" spc="150" dirty="0">
                <a:gradFill flip="none" rotWithShape="1">
                  <a:gsLst>
                    <a:gs pos="37000">
                      <a:schemeClr val="accent1"/>
                    </a:gs>
                    <a:gs pos="58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D8D007-AE11-C0E3-A5A3-DE41734CF01A}"/>
              </a:ext>
            </a:extLst>
          </p:cNvPr>
          <p:cNvGrpSpPr/>
          <p:nvPr/>
        </p:nvGrpSpPr>
        <p:grpSpPr>
          <a:xfrm>
            <a:off x="11565873" y="94268"/>
            <a:ext cx="626123" cy="490194"/>
            <a:chOff x="8551443" y="2057931"/>
            <a:chExt cx="800100" cy="69437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003079-1503-0701-6F6A-504A4F9E1FB8}"/>
                </a:ext>
              </a:extLst>
            </p:cNvPr>
            <p:cNvSpPr/>
            <p:nvPr/>
          </p:nvSpPr>
          <p:spPr>
            <a:xfrm>
              <a:off x="8551443" y="2057931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1000">
                  <a:schemeClr val="accent1"/>
                </a:gs>
                <a:gs pos="60000">
                  <a:schemeClr val="accent6"/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8A43DB-638F-41D1-52D3-EACD9586BD39}"/>
                </a:ext>
              </a:extLst>
            </p:cNvPr>
            <p:cNvSpPr/>
            <p:nvPr/>
          </p:nvSpPr>
          <p:spPr>
            <a:xfrm>
              <a:off x="8665743" y="2197947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80018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91482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80018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91482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1000">
                  <a:schemeClr val="accent1"/>
                </a:gs>
                <a:gs pos="71000">
                  <a:schemeClr val="accent6"/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" name="Graphic 14" descr="Research with solid fill">
              <a:extLst>
                <a:ext uri="{FF2B5EF4-FFF2-40B4-BE49-F238E27FC236}">
                  <a16:creationId xmlns:a16="http://schemas.microsoft.com/office/drawing/2014/main" id="{B53DB0C3-DC3F-3B53-449D-1B85BF9D7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2601" y="2346881"/>
              <a:ext cx="340826" cy="34082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63D21F-6FA7-77D9-C174-000A04F8D521}"/>
              </a:ext>
            </a:extLst>
          </p:cNvPr>
          <p:cNvSpPr txBox="1"/>
          <p:nvPr/>
        </p:nvSpPr>
        <p:spPr>
          <a:xfrm>
            <a:off x="263951" y="6559376"/>
            <a:ext cx="2630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20" dirty="0">
                <a:gradFill>
                  <a:gsLst>
                    <a:gs pos="37000">
                      <a:schemeClr val="accent1"/>
                    </a:gs>
                    <a:gs pos="58000">
                      <a:schemeClr val="accent6"/>
                    </a:gs>
                  </a:gsLst>
                  <a:lin ang="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Anh Kiet Tran</a:t>
            </a:r>
          </a:p>
        </p:txBody>
      </p: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8001DD06-B431-C3EB-DD04-CA15BF332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557449"/>
            <a:ext cx="329940" cy="329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748134-7134-08F8-8D40-F05C8E8E39F7}"/>
              </a:ext>
            </a:extLst>
          </p:cNvPr>
          <p:cNvSpPr/>
          <p:nvPr/>
        </p:nvSpPr>
        <p:spPr>
          <a:xfrm>
            <a:off x="2112264" y="1490472"/>
            <a:ext cx="781765" cy="6771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17D87-B86A-461F-2795-DD01BCAAB045}"/>
              </a:ext>
            </a:extLst>
          </p:cNvPr>
          <p:cNvSpPr/>
          <p:nvPr/>
        </p:nvSpPr>
        <p:spPr>
          <a:xfrm>
            <a:off x="3006852" y="1484376"/>
            <a:ext cx="781765" cy="677109"/>
          </a:xfrm>
          <a:prstGeom prst="rect">
            <a:avLst/>
          </a:prstGeom>
          <a:solidFill>
            <a:srgbClr val="2127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A259F-58C2-F5B9-15D3-D113E576224F}"/>
              </a:ext>
            </a:extLst>
          </p:cNvPr>
          <p:cNvSpPr/>
          <p:nvPr/>
        </p:nvSpPr>
        <p:spPr>
          <a:xfrm>
            <a:off x="4796028" y="1490472"/>
            <a:ext cx="781765" cy="677109"/>
          </a:xfrm>
          <a:prstGeom prst="rect">
            <a:avLst/>
          </a:prstGeom>
          <a:solidFill>
            <a:srgbClr val="5ECC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69557-724D-B78B-4C0B-41395AA31303}"/>
              </a:ext>
            </a:extLst>
          </p:cNvPr>
          <p:cNvSpPr/>
          <p:nvPr/>
        </p:nvSpPr>
        <p:spPr>
          <a:xfrm>
            <a:off x="3901440" y="1478053"/>
            <a:ext cx="781765" cy="677109"/>
          </a:xfrm>
          <a:prstGeom prst="rect">
            <a:avLst/>
          </a:prstGeom>
          <a:solidFill>
            <a:srgbClr val="005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5376D-741A-6F0B-01B0-5738DC941EBB}"/>
              </a:ext>
            </a:extLst>
          </p:cNvPr>
          <p:cNvSpPr/>
          <p:nvPr/>
        </p:nvSpPr>
        <p:spPr>
          <a:xfrm>
            <a:off x="2112264" y="2316256"/>
            <a:ext cx="781765" cy="677109"/>
          </a:xfrm>
          <a:prstGeom prst="rect">
            <a:avLst/>
          </a:prstGeom>
          <a:solidFill>
            <a:srgbClr val="A7EA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F1F65-A98C-4ECD-BBDE-13317D771F99}"/>
              </a:ext>
            </a:extLst>
          </p:cNvPr>
          <p:cNvSpPr/>
          <p:nvPr/>
        </p:nvSpPr>
        <p:spPr>
          <a:xfrm>
            <a:off x="3006852" y="2310160"/>
            <a:ext cx="781765" cy="677109"/>
          </a:xfrm>
          <a:prstGeom prst="rect">
            <a:avLst/>
          </a:prstGeom>
          <a:solidFill>
            <a:srgbClr val="5DCE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AE6F6D-144E-783D-24CE-3845AAE949C2}"/>
              </a:ext>
            </a:extLst>
          </p:cNvPr>
          <p:cNvSpPr/>
          <p:nvPr/>
        </p:nvSpPr>
        <p:spPr>
          <a:xfrm>
            <a:off x="4796028" y="2316256"/>
            <a:ext cx="781765" cy="677109"/>
          </a:xfrm>
          <a:prstGeom prst="rect">
            <a:avLst/>
          </a:prstGeom>
          <a:solidFill>
            <a:srgbClr val="E014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6E7026-8B1E-BE17-E4DA-B557E5CACD24}"/>
              </a:ext>
            </a:extLst>
          </p:cNvPr>
          <p:cNvSpPr/>
          <p:nvPr/>
        </p:nvSpPr>
        <p:spPr>
          <a:xfrm>
            <a:off x="3901440" y="2303837"/>
            <a:ext cx="781765" cy="677109"/>
          </a:xfrm>
          <a:prstGeom prst="rect">
            <a:avLst/>
          </a:prstGeom>
          <a:solidFill>
            <a:srgbClr val="FF80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B604D-E611-4AD9-3C97-DA6C9AA8F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D5524-BAB9-BA6F-0A7A-BF0C194D30E3}"/>
              </a:ext>
            </a:extLst>
          </p:cNvPr>
          <p:cNvSpPr/>
          <p:nvPr/>
        </p:nvSpPr>
        <p:spPr>
          <a:xfrm>
            <a:off x="6566806" y="347979"/>
            <a:ext cx="45719" cy="6363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igh angle view of buildings in a city">
            <a:extLst>
              <a:ext uri="{FF2B5EF4-FFF2-40B4-BE49-F238E27FC236}">
                <a16:creationId xmlns:a16="http://schemas.microsoft.com/office/drawing/2014/main" id="{07CE3AF1-B3A1-4983-3F98-8BF21672DF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3" r="14553"/>
          <a:stretch>
            <a:fillRect/>
          </a:stretch>
        </p:blipFill>
        <p:spPr>
          <a:xfrm>
            <a:off x="0" y="-2"/>
            <a:ext cx="656680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7A4BCB-CC2E-EE33-E29C-2FF8CE8FE0D9}"/>
              </a:ext>
            </a:extLst>
          </p:cNvPr>
          <p:cNvSpPr/>
          <p:nvPr/>
        </p:nvSpPr>
        <p:spPr>
          <a:xfrm>
            <a:off x="669303" y="94268"/>
            <a:ext cx="5122431" cy="6693031"/>
          </a:xfrm>
          <a:prstGeom prst="rect">
            <a:avLst/>
          </a:prstGeom>
          <a:solidFill>
            <a:srgbClr val="003E7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Welcome to the AUSTINTEL Real Estate Insights Tool!</a:t>
            </a:r>
          </a:p>
          <a:p>
            <a:pPr algn="ctr"/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just"/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 this tool, you will find a variety of views to help you evaluate current listings in the Austin, Texas area. Please use the buttons to the right to navigate these views and have fun exploring!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085421-88E6-BABE-B0B3-B1BF1D64092A}"/>
              </a:ext>
            </a:extLst>
          </p:cNvPr>
          <p:cNvSpPr/>
          <p:nvPr/>
        </p:nvSpPr>
        <p:spPr>
          <a:xfrm rot="10800000">
            <a:off x="-1" y="-1"/>
            <a:ext cx="12191997" cy="677107"/>
          </a:xfrm>
          <a:custGeom>
            <a:avLst/>
            <a:gdLst>
              <a:gd name="connsiteX0" fmla="*/ 2927925 w 12191997"/>
              <a:gd name="connsiteY0" fmla="*/ 581893 h 581893"/>
              <a:gd name="connsiteX1" fmla="*/ 0 w 12191997"/>
              <a:gd name="connsiteY1" fmla="*/ 581893 h 581893"/>
              <a:gd name="connsiteX2" fmla="*/ 0 w 12191997"/>
              <a:gd name="connsiteY2" fmla="*/ 0 h 581893"/>
              <a:gd name="connsiteX3" fmla="*/ 2636979 w 12191997"/>
              <a:gd name="connsiteY3" fmla="*/ 0 h 581893"/>
              <a:gd name="connsiteX4" fmla="*/ 2914068 w 12191997"/>
              <a:gd name="connsiteY4" fmla="*/ 277090 h 581893"/>
              <a:gd name="connsiteX5" fmla="*/ 12191997 w 12191997"/>
              <a:gd name="connsiteY5" fmla="*/ 277090 h 581893"/>
              <a:gd name="connsiteX6" fmla="*/ 12191997 w 12191997"/>
              <a:gd name="connsiteY6" fmla="*/ 581890 h 581893"/>
              <a:gd name="connsiteX7" fmla="*/ 2927925 w 12191997"/>
              <a:gd name="connsiteY7" fmla="*/ 581890 h 58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7" h="581893">
                <a:moveTo>
                  <a:pt x="2927925" y="581893"/>
                </a:moveTo>
                <a:lnTo>
                  <a:pt x="0" y="581893"/>
                </a:lnTo>
                <a:lnTo>
                  <a:pt x="0" y="0"/>
                </a:lnTo>
                <a:lnTo>
                  <a:pt x="2636979" y="0"/>
                </a:lnTo>
                <a:lnTo>
                  <a:pt x="2914068" y="277090"/>
                </a:lnTo>
                <a:lnTo>
                  <a:pt x="12191997" y="277090"/>
                </a:lnTo>
                <a:lnTo>
                  <a:pt x="12191997" y="581890"/>
                </a:lnTo>
                <a:lnTo>
                  <a:pt x="2927925" y="581890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8C8018-B50A-1A1D-FCC3-7618E95A0B58}"/>
              </a:ext>
            </a:extLst>
          </p:cNvPr>
          <p:cNvSpPr/>
          <p:nvPr/>
        </p:nvSpPr>
        <p:spPr>
          <a:xfrm>
            <a:off x="-1" y="6568531"/>
            <a:ext cx="12191997" cy="289469"/>
          </a:xfrm>
          <a:custGeom>
            <a:avLst/>
            <a:gdLst>
              <a:gd name="connsiteX0" fmla="*/ 2927925 w 12191997"/>
              <a:gd name="connsiteY0" fmla="*/ 581893 h 581893"/>
              <a:gd name="connsiteX1" fmla="*/ 0 w 12191997"/>
              <a:gd name="connsiteY1" fmla="*/ 581893 h 581893"/>
              <a:gd name="connsiteX2" fmla="*/ 0 w 12191997"/>
              <a:gd name="connsiteY2" fmla="*/ 0 h 581893"/>
              <a:gd name="connsiteX3" fmla="*/ 2636979 w 12191997"/>
              <a:gd name="connsiteY3" fmla="*/ 0 h 581893"/>
              <a:gd name="connsiteX4" fmla="*/ 2914068 w 12191997"/>
              <a:gd name="connsiteY4" fmla="*/ 277090 h 581893"/>
              <a:gd name="connsiteX5" fmla="*/ 12191997 w 12191997"/>
              <a:gd name="connsiteY5" fmla="*/ 277090 h 581893"/>
              <a:gd name="connsiteX6" fmla="*/ 12191997 w 12191997"/>
              <a:gd name="connsiteY6" fmla="*/ 581890 h 581893"/>
              <a:gd name="connsiteX7" fmla="*/ 2927925 w 12191997"/>
              <a:gd name="connsiteY7" fmla="*/ 581890 h 58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7" h="581893">
                <a:moveTo>
                  <a:pt x="2927925" y="581893"/>
                </a:moveTo>
                <a:lnTo>
                  <a:pt x="0" y="581893"/>
                </a:lnTo>
                <a:lnTo>
                  <a:pt x="0" y="0"/>
                </a:lnTo>
                <a:lnTo>
                  <a:pt x="2636979" y="0"/>
                </a:lnTo>
                <a:lnTo>
                  <a:pt x="2914068" y="277090"/>
                </a:lnTo>
                <a:lnTo>
                  <a:pt x="12191997" y="277090"/>
                </a:lnTo>
                <a:lnTo>
                  <a:pt x="12191997" y="581890"/>
                </a:lnTo>
                <a:lnTo>
                  <a:pt x="2927925" y="581890"/>
                </a:ln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24000">
                  <a:schemeClr val="accent1">
                    <a:lumMod val="45000"/>
                    <a:lumOff val="55000"/>
                  </a:schemeClr>
                </a:gs>
                <a:gs pos="37000">
                  <a:schemeClr val="accent1">
                    <a:lumMod val="45000"/>
                    <a:lumOff val="55000"/>
                  </a:schemeClr>
                </a:gs>
                <a:gs pos="58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BD1D-DC5E-D1D1-8C7E-F42F50A196A9}"/>
              </a:ext>
            </a:extLst>
          </p:cNvPr>
          <p:cNvSpPr txBox="1"/>
          <p:nvPr/>
        </p:nvSpPr>
        <p:spPr>
          <a:xfrm>
            <a:off x="9464511" y="-1"/>
            <a:ext cx="30260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>
                <a:solidFill>
                  <a:schemeClr val="accent1"/>
                </a:solidFill>
                <a:latin typeface="Impact" panose="020B0806030902050204" pitchFamily="34" charset="0"/>
              </a:rPr>
              <a:t>  AUST</a:t>
            </a:r>
            <a:r>
              <a:rPr lang="en-US" sz="2800" b="1" spc="300" dirty="0">
                <a:solidFill>
                  <a:schemeClr val="accent6"/>
                </a:solidFill>
                <a:latin typeface="Impact" panose="020B0806030902050204" pitchFamily="34" charset="0"/>
              </a:rPr>
              <a:t>INTEL</a:t>
            </a:r>
          </a:p>
          <a:p>
            <a:r>
              <a:rPr lang="en-US" sz="900" spc="150" dirty="0">
                <a:gradFill flip="none" rotWithShape="1">
                  <a:gsLst>
                    <a:gs pos="37000">
                      <a:schemeClr val="accent1"/>
                    </a:gs>
                    <a:gs pos="58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900383-9AB7-80F7-AAE8-E201CD0DC751}"/>
              </a:ext>
            </a:extLst>
          </p:cNvPr>
          <p:cNvGrpSpPr/>
          <p:nvPr/>
        </p:nvGrpSpPr>
        <p:grpSpPr>
          <a:xfrm>
            <a:off x="11565873" y="94268"/>
            <a:ext cx="626123" cy="490194"/>
            <a:chOff x="8551443" y="2057931"/>
            <a:chExt cx="800100" cy="69437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496277-2317-9B13-60C4-D8566DFE8549}"/>
                </a:ext>
              </a:extLst>
            </p:cNvPr>
            <p:cNvSpPr/>
            <p:nvPr/>
          </p:nvSpPr>
          <p:spPr>
            <a:xfrm>
              <a:off x="8551443" y="2057931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31000">
                  <a:schemeClr val="accent1"/>
                </a:gs>
                <a:gs pos="60000">
                  <a:schemeClr val="accent6"/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BEE6FE-A78A-634B-17DB-7FE77D1BB963}"/>
                </a:ext>
              </a:extLst>
            </p:cNvPr>
            <p:cNvSpPr/>
            <p:nvPr/>
          </p:nvSpPr>
          <p:spPr>
            <a:xfrm>
              <a:off x="8665743" y="2197947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80018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191482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80018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191482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31000">
                  <a:schemeClr val="accent1"/>
                </a:gs>
                <a:gs pos="71000">
                  <a:schemeClr val="accent6"/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" name="Graphic 14" descr="Research with solid fill">
              <a:extLst>
                <a:ext uri="{FF2B5EF4-FFF2-40B4-BE49-F238E27FC236}">
                  <a16:creationId xmlns:a16="http://schemas.microsoft.com/office/drawing/2014/main" id="{31181D6F-4E4D-65C9-1470-80FFF187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2601" y="2346881"/>
              <a:ext cx="340826" cy="34082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ADB4AE1-0C8C-19AE-569C-BB8479B7F0C7}"/>
              </a:ext>
            </a:extLst>
          </p:cNvPr>
          <p:cNvSpPr txBox="1"/>
          <p:nvPr/>
        </p:nvSpPr>
        <p:spPr>
          <a:xfrm>
            <a:off x="263951" y="6559376"/>
            <a:ext cx="2630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20" dirty="0">
                <a:gradFill>
                  <a:gsLst>
                    <a:gs pos="37000">
                      <a:schemeClr val="accent1"/>
                    </a:gs>
                    <a:gs pos="58000">
                      <a:schemeClr val="accent6"/>
                    </a:gs>
                  </a:gsLst>
                  <a:lin ang="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Anh Kiet Tran</a:t>
            </a:r>
          </a:p>
        </p:txBody>
      </p: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7AA46577-711C-A7B9-07BA-3CCD7BC84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557449"/>
            <a:ext cx="329940" cy="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1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at bubble with solid fill">
            <a:extLst>
              <a:ext uri="{FF2B5EF4-FFF2-40B4-BE49-F238E27FC236}">
                <a16:creationId xmlns:a16="http://schemas.microsoft.com/office/drawing/2014/main" id="{8FB5D34C-BB5D-49B0-AB7B-B815C14B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8238" y="3167149"/>
            <a:ext cx="914400" cy="914400"/>
          </a:xfrm>
          <a:prstGeom prst="rect">
            <a:avLst/>
          </a:prstGeom>
        </p:spPr>
      </p:pic>
      <p:pic>
        <p:nvPicPr>
          <p:cNvPr id="7" name="Graphic 6" descr="Graduation cap with solid fill">
            <a:extLst>
              <a:ext uri="{FF2B5EF4-FFF2-40B4-BE49-F238E27FC236}">
                <a16:creationId xmlns:a16="http://schemas.microsoft.com/office/drawing/2014/main" id="{79C1181B-0C99-B2E1-619E-50342D100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8238" y="2402378"/>
            <a:ext cx="914400" cy="914400"/>
          </a:xfrm>
          <a:prstGeom prst="rect">
            <a:avLst/>
          </a:prstGeom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30FD472E-E640-A23D-7F7F-E846637BD9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4575" y="632509"/>
            <a:ext cx="914400" cy="914400"/>
          </a:xfrm>
          <a:prstGeom prst="rect">
            <a:avLst/>
          </a:prstGeom>
        </p:spPr>
      </p:pic>
      <p:pic>
        <p:nvPicPr>
          <p:cNvPr id="11" name="Graphic 10" descr="Marker with solid fill">
            <a:extLst>
              <a:ext uri="{FF2B5EF4-FFF2-40B4-BE49-F238E27FC236}">
                <a16:creationId xmlns:a16="http://schemas.microsoft.com/office/drawing/2014/main" id="{C5D32AC2-F25A-37D7-1913-B274C6928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9445" y="1546909"/>
            <a:ext cx="914400" cy="914400"/>
          </a:xfrm>
          <a:prstGeom prst="rect">
            <a:avLst/>
          </a:prstGeom>
        </p:spPr>
      </p:pic>
      <p:pic>
        <p:nvPicPr>
          <p:cNvPr id="28" name="Graphic 27" descr="Chat bubble with solid fill">
            <a:extLst>
              <a:ext uri="{FF2B5EF4-FFF2-40B4-BE49-F238E27FC236}">
                <a16:creationId xmlns:a16="http://schemas.microsoft.com/office/drawing/2014/main" id="{A2422E2C-39BD-81C1-15EA-977328C31F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16" y="3211483"/>
            <a:ext cx="914400" cy="914400"/>
          </a:xfrm>
          <a:prstGeom prst="rect">
            <a:avLst/>
          </a:prstGeom>
        </p:spPr>
      </p:pic>
      <p:pic>
        <p:nvPicPr>
          <p:cNvPr id="29" name="Graphic 28" descr="Graduation cap with solid fill">
            <a:extLst>
              <a:ext uri="{FF2B5EF4-FFF2-40B4-BE49-F238E27FC236}">
                <a16:creationId xmlns:a16="http://schemas.microsoft.com/office/drawing/2014/main" id="{9D2116DE-47CA-EE62-68A0-DDB4B7BF81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0016" y="2446712"/>
            <a:ext cx="914400" cy="914400"/>
          </a:xfrm>
          <a:prstGeom prst="rect">
            <a:avLst/>
          </a:prstGeom>
        </p:spPr>
      </p:pic>
      <p:pic>
        <p:nvPicPr>
          <p:cNvPr id="30" name="Graphic 29" descr="Magnifying glass with solid fill">
            <a:extLst>
              <a:ext uri="{FF2B5EF4-FFF2-40B4-BE49-F238E27FC236}">
                <a16:creationId xmlns:a16="http://schemas.microsoft.com/office/drawing/2014/main" id="{E7CB3AE6-12E3-4998-5DEF-1C2B7C5D0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26353" y="676843"/>
            <a:ext cx="914400" cy="914400"/>
          </a:xfrm>
          <a:prstGeom prst="rect">
            <a:avLst/>
          </a:prstGeom>
        </p:spPr>
      </p:pic>
      <p:pic>
        <p:nvPicPr>
          <p:cNvPr id="31" name="Graphic 30" descr="Marker with solid fill">
            <a:extLst>
              <a:ext uri="{FF2B5EF4-FFF2-40B4-BE49-F238E27FC236}">
                <a16:creationId xmlns:a16="http://schemas.microsoft.com/office/drawing/2014/main" id="{1FE4FC2B-67C1-3D10-65FE-4332B10682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223" y="1591243"/>
            <a:ext cx="914400" cy="914400"/>
          </a:xfrm>
          <a:prstGeom prst="rect">
            <a:avLst/>
          </a:prstGeom>
        </p:spPr>
      </p:pic>
      <p:pic>
        <p:nvPicPr>
          <p:cNvPr id="8" name="Graphic 7" descr="Chat bubble with solid fill">
            <a:extLst>
              <a:ext uri="{FF2B5EF4-FFF2-40B4-BE49-F238E27FC236}">
                <a16:creationId xmlns:a16="http://schemas.microsoft.com/office/drawing/2014/main" id="{AFF627C5-5510-E526-F48E-A23617C662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81600" y="3211483"/>
            <a:ext cx="914400" cy="914400"/>
          </a:xfrm>
          <a:prstGeom prst="rect">
            <a:avLst/>
          </a:prstGeom>
        </p:spPr>
      </p:pic>
      <p:pic>
        <p:nvPicPr>
          <p:cNvPr id="10" name="Graphic 9" descr="Graduation cap with solid fill">
            <a:extLst>
              <a:ext uri="{FF2B5EF4-FFF2-40B4-BE49-F238E27FC236}">
                <a16:creationId xmlns:a16="http://schemas.microsoft.com/office/drawing/2014/main" id="{937FCF94-0A97-0A78-8E39-D92E806A45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81600" y="2446712"/>
            <a:ext cx="914400" cy="914400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41B81AB8-EDEC-A88E-526C-5DAB852ADA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7937" y="676843"/>
            <a:ext cx="914400" cy="914400"/>
          </a:xfrm>
          <a:prstGeom prst="rect">
            <a:avLst/>
          </a:prstGeom>
        </p:spPr>
      </p:pic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55F20D9D-6D96-0C01-E4A2-5860B962C6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42807" y="15912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</TotalTime>
  <Words>73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Segoe UI Light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Anh Kiet (K.QTNNL-HO)</dc:creator>
  <cp:lastModifiedBy>Tran Anh Kiet (K.QTNNL-HO)</cp:lastModifiedBy>
  <cp:revision>4</cp:revision>
  <dcterms:created xsi:type="dcterms:W3CDTF">2025-10-23T12:58:03Z</dcterms:created>
  <dcterms:modified xsi:type="dcterms:W3CDTF">2025-10-24T14:47:41Z</dcterms:modified>
</cp:coreProperties>
</file>