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57" r:id="rId5"/>
    <p:sldId id="258" r:id="rId6"/>
    <p:sldId id="259" r:id="rId7"/>
    <p:sldId id="260" r:id="rId8"/>
    <p:sldId id="263" r:id="rId9"/>
    <p:sldId id="261" r:id="rId10"/>
    <p:sldId id="262" r:id="rId11"/>
    <p:sldId id="264" r:id="rId12"/>
    <p:sldId id="265" r:id="rId13"/>
    <p:sldId id="267" r:id="rId14"/>
    <p:sldId id="268"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a:srgbClr val="333300"/>
    <a:srgbClr val="003300"/>
    <a:srgbClr val="6776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6" d="100"/>
          <a:sy n="116" d="100"/>
        </p:scale>
        <p:origin x="276" y="10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1621DF-5236-4CB2-A4E4-9B9744F53B40}"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DDE66-92A8-4B4D-9F2D-17DAADD4FC60}" type="slidenum">
              <a:rPr lang="en-US" smtClean="0"/>
              <a:t>‹#›</a:t>
            </a:fld>
            <a:endParaRPr lang="en-US"/>
          </a:p>
        </p:txBody>
      </p:sp>
    </p:spTree>
    <p:extLst>
      <p:ext uri="{BB962C8B-B14F-4D97-AF65-F5344CB8AC3E}">
        <p14:creationId xmlns:p14="http://schemas.microsoft.com/office/powerpoint/2010/main" val="4227474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1621DF-5236-4CB2-A4E4-9B9744F53B40}"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DDE66-92A8-4B4D-9F2D-17DAADD4FC60}" type="slidenum">
              <a:rPr lang="en-US" smtClean="0"/>
              <a:t>‹#›</a:t>
            </a:fld>
            <a:endParaRPr lang="en-US"/>
          </a:p>
        </p:txBody>
      </p:sp>
    </p:spTree>
    <p:extLst>
      <p:ext uri="{BB962C8B-B14F-4D97-AF65-F5344CB8AC3E}">
        <p14:creationId xmlns:p14="http://schemas.microsoft.com/office/powerpoint/2010/main" val="3589236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1621DF-5236-4CB2-A4E4-9B9744F53B40}"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DDE66-92A8-4B4D-9F2D-17DAADD4FC60}" type="slidenum">
              <a:rPr lang="en-US" smtClean="0"/>
              <a:t>‹#›</a:t>
            </a:fld>
            <a:endParaRPr lang="en-US"/>
          </a:p>
        </p:txBody>
      </p:sp>
    </p:spTree>
    <p:extLst>
      <p:ext uri="{BB962C8B-B14F-4D97-AF65-F5344CB8AC3E}">
        <p14:creationId xmlns:p14="http://schemas.microsoft.com/office/powerpoint/2010/main" val="3216608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1621DF-5236-4CB2-A4E4-9B9744F53B40}"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DDE66-92A8-4B4D-9F2D-17DAADD4FC60}" type="slidenum">
              <a:rPr lang="en-US" smtClean="0"/>
              <a:t>‹#›</a:t>
            </a:fld>
            <a:endParaRPr lang="en-US"/>
          </a:p>
        </p:txBody>
      </p:sp>
    </p:spTree>
    <p:extLst>
      <p:ext uri="{BB962C8B-B14F-4D97-AF65-F5344CB8AC3E}">
        <p14:creationId xmlns:p14="http://schemas.microsoft.com/office/powerpoint/2010/main" val="3751037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1621DF-5236-4CB2-A4E4-9B9744F53B40}"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DDE66-92A8-4B4D-9F2D-17DAADD4FC60}" type="slidenum">
              <a:rPr lang="en-US" smtClean="0"/>
              <a:t>‹#›</a:t>
            </a:fld>
            <a:endParaRPr lang="en-US"/>
          </a:p>
        </p:txBody>
      </p:sp>
    </p:spTree>
    <p:extLst>
      <p:ext uri="{BB962C8B-B14F-4D97-AF65-F5344CB8AC3E}">
        <p14:creationId xmlns:p14="http://schemas.microsoft.com/office/powerpoint/2010/main" val="1865152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1621DF-5236-4CB2-A4E4-9B9744F53B40}" type="datetimeFigureOut">
              <a:rPr lang="en-US" smtClean="0"/>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9DDE66-92A8-4B4D-9F2D-17DAADD4FC60}" type="slidenum">
              <a:rPr lang="en-US" smtClean="0"/>
              <a:t>‹#›</a:t>
            </a:fld>
            <a:endParaRPr lang="en-US"/>
          </a:p>
        </p:txBody>
      </p:sp>
    </p:spTree>
    <p:extLst>
      <p:ext uri="{BB962C8B-B14F-4D97-AF65-F5344CB8AC3E}">
        <p14:creationId xmlns:p14="http://schemas.microsoft.com/office/powerpoint/2010/main" val="170033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1621DF-5236-4CB2-A4E4-9B9744F53B40}" type="datetimeFigureOut">
              <a:rPr lang="en-US" smtClean="0"/>
              <a:t>8/1/2019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9DDE66-92A8-4B4D-9F2D-17DAADD4FC60}" type="slidenum">
              <a:rPr lang="en-US" smtClean="0"/>
              <a:t>‹#›</a:t>
            </a:fld>
            <a:endParaRPr lang="en-US"/>
          </a:p>
        </p:txBody>
      </p:sp>
    </p:spTree>
    <p:extLst>
      <p:ext uri="{BB962C8B-B14F-4D97-AF65-F5344CB8AC3E}">
        <p14:creationId xmlns:p14="http://schemas.microsoft.com/office/powerpoint/2010/main" val="2054490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1621DF-5236-4CB2-A4E4-9B9744F53B40}" type="datetimeFigureOut">
              <a:rPr lang="en-US" smtClean="0"/>
              <a:t>8/1/2019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9DDE66-92A8-4B4D-9F2D-17DAADD4FC60}" type="slidenum">
              <a:rPr lang="en-US" smtClean="0"/>
              <a:t>‹#›</a:t>
            </a:fld>
            <a:endParaRPr lang="en-US"/>
          </a:p>
        </p:txBody>
      </p:sp>
    </p:spTree>
    <p:extLst>
      <p:ext uri="{BB962C8B-B14F-4D97-AF65-F5344CB8AC3E}">
        <p14:creationId xmlns:p14="http://schemas.microsoft.com/office/powerpoint/2010/main" val="4097033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621DF-5236-4CB2-A4E4-9B9744F53B40}" type="datetimeFigureOut">
              <a:rPr lang="en-US" smtClean="0"/>
              <a:t>8/1/2019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9DDE66-92A8-4B4D-9F2D-17DAADD4FC60}" type="slidenum">
              <a:rPr lang="en-US" smtClean="0"/>
              <a:t>‹#›</a:t>
            </a:fld>
            <a:endParaRPr lang="en-US"/>
          </a:p>
        </p:txBody>
      </p:sp>
    </p:spTree>
    <p:extLst>
      <p:ext uri="{BB962C8B-B14F-4D97-AF65-F5344CB8AC3E}">
        <p14:creationId xmlns:p14="http://schemas.microsoft.com/office/powerpoint/2010/main" val="3906634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1621DF-5236-4CB2-A4E4-9B9744F53B40}" type="datetimeFigureOut">
              <a:rPr lang="en-US" smtClean="0"/>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9DDE66-92A8-4B4D-9F2D-17DAADD4FC60}" type="slidenum">
              <a:rPr lang="en-US" smtClean="0"/>
              <a:t>‹#›</a:t>
            </a:fld>
            <a:endParaRPr lang="en-US"/>
          </a:p>
        </p:txBody>
      </p:sp>
    </p:spTree>
    <p:extLst>
      <p:ext uri="{BB962C8B-B14F-4D97-AF65-F5344CB8AC3E}">
        <p14:creationId xmlns:p14="http://schemas.microsoft.com/office/powerpoint/2010/main" val="4140809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1621DF-5236-4CB2-A4E4-9B9744F53B40}" type="datetimeFigureOut">
              <a:rPr lang="en-US" smtClean="0"/>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9DDE66-92A8-4B4D-9F2D-17DAADD4FC60}" type="slidenum">
              <a:rPr lang="en-US" smtClean="0"/>
              <a:t>‹#›</a:t>
            </a:fld>
            <a:endParaRPr lang="en-US"/>
          </a:p>
        </p:txBody>
      </p:sp>
    </p:spTree>
    <p:extLst>
      <p:ext uri="{BB962C8B-B14F-4D97-AF65-F5344CB8AC3E}">
        <p14:creationId xmlns:p14="http://schemas.microsoft.com/office/powerpoint/2010/main" val="3397491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621DF-5236-4CB2-A4E4-9B9744F53B40}" type="datetimeFigureOut">
              <a:rPr lang="en-US" smtClean="0"/>
              <a:t>8/1/2019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9DDE66-92A8-4B4D-9F2D-17DAADD4FC60}" type="slidenum">
              <a:rPr lang="en-US" smtClean="0"/>
              <a:t>‹#›</a:t>
            </a:fld>
            <a:endParaRPr lang="en-US"/>
          </a:p>
        </p:txBody>
      </p:sp>
    </p:spTree>
    <p:extLst>
      <p:ext uri="{BB962C8B-B14F-4D97-AF65-F5344CB8AC3E}">
        <p14:creationId xmlns:p14="http://schemas.microsoft.com/office/powerpoint/2010/main" val="2872220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2.jpeg"/><Relationship Id="rId4" Type="http://schemas.openxmlformats.org/officeDocument/2006/relationships/image" Target="../media/image21.jpeg"/></Relationships>
</file>

<file path=ppt/slides/_rels/slide1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4.png"/><Relationship Id="rId7" Type="http://schemas.openxmlformats.org/officeDocument/2006/relationships/image" Target="../media/image25.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eg"/><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4" name="TextBox 3"/>
          <p:cNvSpPr txBox="1"/>
          <p:nvPr/>
        </p:nvSpPr>
        <p:spPr>
          <a:xfrm>
            <a:off x="5619921" y="175536"/>
            <a:ext cx="904362" cy="261610"/>
          </a:xfrm>
          <a:prstGeom prst="rect">
            <a:avLst/>
          </a:prstGeom>
          <a:noFill/>
        </p:spPr>
        <p:txBody>
          <a:bodyPr wrap="square" rtlCol="0">
            <a:spAutoFit/>
          </a:bodyPr>
          <a:lstStyle/>
          <a:p>
            <a:r>
              <a:rPr lang="en-US" sz="1100" smtClean="0">
                <a:solidFill>
                  <a:schemeClr val="accent4">
                    <a:lumMod val="60000"/>
                    <a:lumOff val="40000"/>
                  </a:schemeClr>
                </a:solidFill>
                <a:latin typeface=".VnArial" panose="020B7200000000000000" pitchFamily="34" charset="0"/>
              </a:rPr>
              <a:t>ABOUT US</a:t>
            </a:r>
            <a:endParaRPr lang="en-US" sz="1100">
              <a:solidFill>
                <a:schemeClr val="accent4">
                  <a:lumMod val="60000"/>
                  <a:lumOff val="40000"/>
                </a:schemeClr>
              </a:solidFill>
              <a:latin typeface=".VnArial" panose="020B7200000000000000" pitchFamily="34" charset="0"/>
            </a:endParaRPr>
          </a:p>
        </p:txBody>
      </p:sp>
      <p:sp>
        <p:nvSpPr>
          <p:cNvPr id="9" name="TextBox 8"/>
          <p:cNvSpPr txBox="1"/>
          <p:nvPr/>
        </p:nvSpPr>
        <p:spPr>
          <a:xfrm>
            <a:off x="1485260" y="1149436"/>
            <a:ext cx="5429250" cy="1200329"/>
          </a:xfrm>
          <a:prstGeom prst="rect">
            <a:avLst/>
          </a:prstGeom>
          <a:noFill/>
        </p:spPr>
        <p:txBody>
          <a:bodyPr wrap="square" rtlCol="0">
            <a:spAutoFit/>
          </a:bodyPr>
          <a:lstStyle/>
          <a:p>
            <a:r>
              <a:rPr lang="en-US" sz="7200" smtClean="0">
                <a:solidFill>
                  <a:schemeClr val="bg1"/>
                </a:solidFill>
                <a:effectLst>
                  <a:outerShdw blurRad="38100" dist="38100" dir="2700000" algn="tl">
                    <a:srgbClr val="000000">
                      <a:alpha val="43137"/>
                    </a:srgbClr>
                  </a:outerShdw>
                </a:effectLst>
                <a:latin typeface=".VnHelvetInsH" panose="020B7200000000000000" pitchFamily="34" charset="0"/>
              </a:rPr>
              <a:t>WE DELIVER</a:t>
            </a:r>
            <a:endParaRPr lang="en-US" sz="7200">
              <a:solidFill>
                <a:schemeClr val="bg1"/>
              </a:solidFill>
              <a:effectLst>
                <a:outerShdw blurRad="38100" dist="38100" dir="2700000" algn="tl">
                  <a:srgbClr val="000000">
                    <a:alpha val="43137"/>
                  </a:srgbClr>
                </a:outerShdw>
              </a:effectLst>
              <a:latin typeface=".VnHelvetInsH" panose="020B7200000000000000" pitchFamily="34" charset="0"/>
            </a:endParaRPr>
          </a:p>
        </p:txBody>
      </p:sp>
      <p:sp>
        <p:nvSpPr>
          <p:cNvPr id="10" name="TextBox 9"/>
          <p:cNvSpPr txBox="1"/>
          <p:nvPr/>
        </p:nvSpPr>
        <p:spPr>
          <a:xfrm>
            <a:off x="1485260" y="2200450"/>
            <a:ext cx="5429250" cy="1107996"/>
          </a:xfrm>
          <a:prstGeom prst="rect">
            <a:avLst/>
          </a:prstGeom>
          <a:noFill/>
        </p:spPr>
        <p:txBody>
          <a:bodyPr wrap="square" rtlCol="0">
            <a:spAutoFit/>
          </a:bodyPr>
          <a:lstStyle/>
          <a:p>
            <a:r>
              <a:rPr lang="en-US" sz="6600" smtClean="0">
                <a:solidFill>
                  <a:srgbClr val="FFC000"/>
                </a:solidFill>
                <a:effectLst>
                  <a:outerShdw blurRad="38100" dist="38100" dir="2700000" algn="tl">
                    <a:srgbClr val="000000">
                      <a:alpha val="43137"/>
                    </a:srgbClr>
                  </a:outerShdw>
                </a:effectLst>
                <a:latin typeface=".VnHelvetInsH" panose="020B7200000000000000" pitchFamily="34" charset="0"/>
              </a:rPr>
              <a:t>HIGH QUALITY</a:t>
            </a:r>
            <a:endParaRPr lang="en-US" sz="6600">
              <a:solidFill>
                <a:srgbClr val="FFC000"/>
              </a:solidFill>
              <a:effectLst>
                <a:outerShdw blurRad="38100" dist="38100" dir="2700000" algn="tl">
                  <a:srgbClr val="000000">
                    <a:alpha val="43137"/>
                  </a:srgbClr>
                </a:outerShdw>
              </a:effectLst>
              <a:latin typeface=".VnHelvetInsH" panose="020B7200000000000000" pitchFamily="34" charset="0"/>
            </a:endParaRPr>
          </a:p>
        </p:txBody>
      </p:sp>
      <p:sp>
        <p:nvSpPr>
          <p:cNvPr id="13" name="TextBox 12"/>
          <p:cNvSpPr txBox="1"/>
          <p:nvPr/>
        </p:nvSpPr>
        <p:spPr>
          <a:xfrm>
            <a:off x="6496222" y="175536"/>
            <a:ext cx="1203153" cy="261610"/>
          </a:xfrm>
          <a:prstGeom prst="rect">
            <a:avLst/>
          </a:prstGeom>
          <a:noFill/>
        </p:spPr>
        <p:txBody>
          <a:bodyPr wrap="square" rtlCol="0">
            <a:spAutoFit/>
          </a:bodyPr>
          <a:lstStyle/>
          <a:p>
            <a:r>
              <a:rPr lang="en-US" sz="1100" smtClean="0">
                <a:solidFill>
                  <a:schemeClr val="accent4">
                    <a:lumMod val="60000"/>
                    <a:lumOff val="40000"/>
                  </a:schemeClr>
                </a:solidFill>
                <a:latin typeface=".VnArial" panose="020B7200000000000000" pitchFamily="34" charset="0"/>
              </a:rPr>
              <a:t>CAD/CAM/CAE</a:t>
            </a:r>
          </a:p>
        </p:txBody>
      </p:sp>
      <p:sp>
        <p:nvSpPr>
          <p:cNvPr id="14" name="TextBox 13"/>
          <p:cNvSpPr txBox="1"/>
          <p:nvPr/>
        </p:nvSpPr>
        <p:spPr>
          <a:xfrm>
            <a:off x="7642397" y="175536"/>
            <a:ext cx="552448" cy="261610"/>
          </a:xfrm>
          <a:prstGeom prst="rect">
            <a:avLst/>
          </a:prstGeom>
          <a:noFill/>
        </p:spPr>
        <p:txBody>
          <a:bodyPr wrap="square" rtlCol="0">
            <a:spAutoFit/>
          </a:bodyPr>
          <a:lstStyle/>
          <a:p>
            <a:r>
              <a:rPr lang="en-US" sz="1100" smtClean="0">
                <a:solidFill>
                  <a:schemeClr val="accent4">
                    <a:lumMod val="60000"/>
                    <a:lumOff val="40000"/>
                  </a:schemeClr>
                </a:solidFill>
                <a:latin typeface=".VnArial" panose="020B7200000000000000" pitchFamily="34" charset="0"/>
              </a:rPr>
              <a:t>R&amp;D</a:t>
            </a:r>
          </a:p>
        </p:txBody>
      </p:sp>
      <p:sp>
        <p:nvSpPr>
          <p:cNvPr id="16" name="TextBox 15"/>
          <p:cNvSpPr txBox="1"/>
          <p:nvPr/>
        </p:nvSpPr>
        <p:spPr>
          <a:xfrm>
            <a:off x="1080447" y="3308446"/>
            <a:ext cx="5624513" cy="1815882"/>
          </a:xfrm>
          <a:prstGeom prst="rect">
            <a:avLst/>
          </a:prstGeom>
          <a:noFill/>
        </p:spPr>
        <p:txBody>
          <a:bodyPr wrap="square" rtlCol="0">
            <a:spAutoFit/>
          </a:bodyPr>
          <a:lstStyle/>
          <a:p>
            <a:pPr algn="ctr"/>
            <a:r>
              <a:rPr lang="en-US" sz="7200" smtClean="0">
                <a:solidFill>
                  <a:schemeClr val="bg1"/>
                </a:solidFill>
                <a:effectLst>
                  <a:outerShdw blurRad="38100" dist="38100" dir="2700000" algn="tl">
                    <a:srgbClr val="000000">
                      <a:alpha val="43137"/>
                    </a:srgbClr>
                  </a:outerShdw>
                </a:effectLst>
                <a:latin typeface=".VnHelvetInsH" panose="020B7200000000000000" pitchFamily="34" charset="0"/>
              </a:rPr>
              <a:t>CAD/CAM/CAE</a:t>
            </a:r>
          </a:p>
          <a:p>
            <a:pPr algn="ctr"/>
            <a:r>
              <a:rPr lang="en-US" sz="4000" smtClean="0">
                <a:solidFill>
                  <a:schemeClr val="bg1"/>
                </a:solidFill>
                <a:effectLst>
                  <a:outerShdw blurRad="38100" dist="38100" dir="2700000" algn="tl">
                    <a:srgbClr val="000000">
                      <a:alpha val="43137"/>
                    </a:srgbClr>
                  </a:outerShdw>
                </a:effectLst>
                <a:latin typeface=".VnHelvetInsH" panose="020B7200000000000000" pitchFamily="34" charset="0"/>
              </a:rPr>
              <a:t>OUTSOURCING SERVICES</a:t>
            </a:r>
            <a:endParaRPr lang="en-US" sz="4000">
              <a:solidFill>
                <a:schemeClr val="bg1"/>
              </a:solidFill>
              <a:effectLst>
                <a:outerShdw blurRad="38100" dist="38100" dir="2700000" algn="tl">
                  <a:srgbClr val="000000">
                    <a:alpha val="43137"/>
                  </a:srgbClr>
                </a:outerShdw>
              </a:effectLst>
              <a:latin typeface=".VnHelvetInsH" panose="020B7200000000000000" pitchFamily="34" charset="0"/>
            </a:endParaRPr>
          </a:p>
        </p:txBody>
      </p:sp>
      <p:sp>
        <p:nvSpPr>
          <p:cNvPr id="17" name="Rounded Rectangle 16"/>
          <p:cNvSpPr/>
          <p:nvPr/>
        </p:nvSpPr>
        <p:spPr>
          <a:xfrm>
            <a:off x="7943893" y="1722185"/>
            <a:ext cx="1571624" cy="428625"/>
          </a:xfrm>
          <a:prstGeom prst="round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effectLst>
                  <a:outerShdw blurRad="38100" dist="38100" dir="2700000" algn="tl">
                    <a:srgbClr val="000000">
                      <a:alpha val="43137"/>
                    </a:srgbClr>
                  </a:outerShdw>
                </a:effectLst>
              </a:rPr>
              <a:t>CONTACT US</a:t>
            </a:r>
            <a:endParaRPr lang="en-US" sz="2000" b="1">
              <a:effectLst>
                <a:outerShdw blurRad="38100" dist="38100" dir="2700000" algn="tl">
                  <a:srgbClr val="000000">
                    <a:alpha val="43137"/>
                  </a:srgbClr>
                </a:outerShdw>
              </a:effectLst>
            </a:endParaRPr>
          </a:p>
        </p:txBody>
      </p:sp>
      <p:sp>
        <p:nvSpPr>
          <p:cNvPr id="18" name="TextBox 17"/>
          <p:cNvSpPr txBox="1"/>
          <p:nvPr/>
        </p:nvSpPr>
        <p:spPr>
          <a:xfrm>
            <a:off x="8124994" y="171384"/>
            <a:ext cx="1009137" cy="261610"/>
          </a:xfrm>
          <a:prstGeom prst="rect">
            <a:avLst/>
          </a:prstGeom>
          <a:noFill/>
        </p:spPr>
        <p:txBody>
          <a:bodyPr wrap="square" rtlCol="0">
            <a:spAutoFit/>
          </a:bodyPr>
          <a:lstStyle/>
          <a:p>
            <a:r>
              <a:rPr lang="en-US" sz="1100" smtClean="0">
                <a:solidFill>
                  <a:schemeClr val="accent4">
                    <a:lumMod val="60000"/>
                    <a:lumOff val="40000"/>
                  </a:schemeClr>
                </a:solidFill>
                <a:latin typeface=".VnArial" panose="020B7200000000000000" pitchFamily="34" charset="0"/>
              </a:rPr>
              <a:t>EDUCATION</a:t>
            </a:r>
          </a:p>
        </p:txBody>
      </p:sp>
      <p:sp>
        <p:nvSpPr>
          <p:cNvPr id="19" name="TextBox 18"/>
          <p:cNvSpPr txBox="1"/>
          <p:nvPr/>
        </p:nvSpPr>
        <p:spPr>
          <a:xfrm>
            <a:off x="9140995" y="175536"/>
            <a:ext cx="719104" cy="261610"/>
          </a:xfrm>
          <a:prstGeom prst="rect">
            <a:avLst/>
          </a:prstGeom>
          <a:noFill/>
        </p:spPr>
        <p:txBody>
          <a:bodyPr wrap="square" rtlCol="0">
            <a:spAutoFit/>
          </a:bodyPr>
          <a:lstStyle/>
          <a:p>
            <a:r>
              <a:rPr lang="en-US" sz="1100" smtClean="0">
                <a:solidFill>
                  <a:schemeClr val="accent4">
                    <a:lumMod val="60000"/>
                    <a:lumOff val="40000"/>
                  </a:schemeClr>
                </a:solidFill>
                <a:latin typeface=".VnArial" panose="020B7200000000000000" pitchFamily="34" charset="0"/>
              </a:rPr>
              <a:t>NEWS</a:t>
            </a:r>
          </a:p>
        </p:txBody>
      </p:sp>
      <p:sp>
        <p:nvSpPr>
          <p:cNvPr id="20" name="TextBox 19"/>
          <p:cNvSpPr txBox="1"/>
          <p:nvPr/>
        </p:nvSpPr>
        <p:spPr>
          <a:xfrm>
            <a:off x="9756945" y="175536"/>
            <a:ext cx="1402260" cy="430887"/>
          </a:xfrm>
          <a:prstGeom prst="rect">
            <a:avLst/>
          </a:prstGeom>
          <a:noFill/>
        </p:spPr>
        <p:txBody>
          <a:bodyPr wrap="square" rtlCol="0">
            <a:spAutoFit/>
          </a:bodyPr>
          <a:lstStyle/>
          <a:p>
            <a:r>
              <a:rPr lang="en-US" sz="1100" smtClean="0">
                <a:solidFill>
                  <a:schemeClr val="accent4">
                    <a:lumMod val="60000"/>
                    <a:lumOff val="40000"/>
                  </a:schemeClr>
                </a:solidFill>
                <a:latin typeface=".VnArial" panose="020B7200000000000000" pitchFamily="34" charset="0"/>
              </a:rPr>
              <a:t>OPPORTUNITIES</a:t>
            </a:r>
          </a:p>
          <a:p>
            <a:endParaRPr lang="en-US" sz="1100" smtClean="0">
              <a:solidFill>
                <a:schemeClr val="accent4">
                  <a:lumMod val="60000"/>
                  <a:lumOff val="40000"/>
                </a:schemeClr>
              </a:solidFill>
              <a:latin typeface=".VnArial" panose="020B7200000000000000" pitchFamily="34" charset="0"/>
            </a:endParaRPr>
          </a:p>
        </p:txBody>
      </p:sp>
      <p:sp>
        <p:nvSpPr>
          <p:cNvPr id="15" name="TextBox 14"/>
          <p:cNvSpPr txBox="1"/>
          <p:nvPr/>
        </p:nvSpPr>
        <p:spPr>
          <a:xfrm>
            <a:off x="11167443" y="182925"/>
            <a:ext cx="714089" cy="253916"/>
          </a:xfrm>
          <a:prstGeom prst="rect">
            <a:avLst/>
          </a:prstGeom>
          <a:noFill/>
        </p:spPr>
        <p:txBody>
          <a:bodyPr wrap="square" rtlCol="0">
            <a:spAutoFit/>
          </a:bodyPr>
          <a:lstStyle/>
          <a:p>
            <a:r>
              <a:rPr lang="en-US" sz="1050" smtClean="0">
                <a:solidFill>
                  <a:schemeClr val="bg1"/>
                </a:solidFill>
                <a:latin typeface=".VnArial" panose="020B7200000000000000" pitchFamily="34" charset="0"/>
              </a:rPr>
              <a:t>English</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52465" y="255105"/>
            <a:ext cx="120829" cy="120829"/>
          </a:xfrm>
          <a:prstGeom prst="rect">
            <a:avLst/>
          </a:prstGeom>
        </p:spPr>
      </p:pic>
      <p:grpSp>
        <p:nvGrpSpPr>
          <p:cNvPr id="39" name="Group 38"/>
          <p:cNvGrpSpPr/>
          <p:nvPr/>
        </p:nvGrpSpPr>
        <p:grpSpPr>
          <a:xfrm>
            <a:off x="7852501" y="3179362"/>
            <a:ext cx="3166672" cy="292388"/>
            <a:chOff x="7852501" y="2425218"/>
            <a:chExt cx="3166672" cy="292388"/>
          </a:xfrm>
        </p:grpSpPr>
        <p:sp>
          <p:nvSpPr>
            <p:cNvPr id="3" name="TextBox 2"/>
            <p:cNvSpPr txBox="1"/>
            <p:nvPr/>
          </p:nvSpPr>
          <p:spPr>
            <a:xfrm>
              <a:off x="7852501" y="2425218"/>
              <a:ext cx="3166672" cy="292388"/>
            </a:xfrm>
            <a:prstGeom prst="rect">
              <a:avLst/>
            </a:prstGeom>
            <a:noFill/>
          </p:spPr>
          <p:txBody>
            <a:bodyPr wrap="square" rtlCol="0">
              <a:spAutoFit/>
            </a:bodyPr>
            <a:lstStyle/>
            <a:p>
              <a:r>
                <a:rPr lang="en-US" sz="1300" u="sng" smtClean="0">
                  <a:solidFill>
                    <a:schemeClr val="bg1"/>
                  </a:solidFill>
                  <a:latin typeface="+mj-lt"/>
                </a:rPr>
                <a:t>Would like to collaborate with us? </a:t>
              </a:r>
              <a:endParaRPr lang="en-US" sz="1300" u="sng">
                <a:solidFill>
                  <a:schemeClr val="bg1"/>
                </a:solidFill>
                <a:latin typeface="+mj-lt"/>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7478" y="2467912"/>
              <a:ext cx="206999" cy="206999"/>
            </a:xfrm>
            <a:prstGeom prst="rect">
              <a:avLst/>
            </a:prstGeom>
          </p:spPr>
        </p:pic>
      </p:grpSp>
      <p:grpSp>
        <p:nvGrpSpPr>
          <p:cNvPr id="40" name="Group 39"/>
          <p:cNvGrpSpPr/>
          <p:nvPr/>
        </p:nvGrpSpPr>
        <p:grpSpPr>
          <a:xfrm>
            <a:off x="7852501" y="3637456"/>
            <a:ext cx="3166672" cy="292388"/>
            <a:chOff x="7852501" y="2883312"/>
            <a:chExt cx="3166672" cy="292388"/>
          </a:xfrm>
        </p:grpSpPr>
        <p:sp>
          <p:nvSpPr>
            <p:cNvPr id="22" name="TextBox 21"/>
            <p:cNvSpPr txBox="1"/>
            <p:nvPr/>
          </p:nvSpPr>
          <p:spPr>
            <a:xfrm>
              <a:off x="7852501" y="2883312"/>
              <a:ext cx="3166672" cy="292388"/>
            </a:xfrm>
            <a:prstGeom prst="rect">
              <a:avLst/>
            </a:prstGeom>
            <a:noFill/>
          </p:spPr>
          <p:txBody>
            <a:bodyPr wrap="square" rtlCol="0">
              <a:spAutoFit/>
            </a:bodyPr>
            <a:lstStyle/>
            <a:p>
              <a:r>
                <a:rPr lang="en-US" sz="1300" u="sng" smtClean="0">
                  <a:solidFill>
                    <a:schemeClr val="bg1"/>
                  </a:solidFill>
                  <a:latin typeface="+mj-lt"/>
                </a:rPr>
                <a:t>See how is our outsourcing ability? </a:t>
              </a:r>
              <a:endParaRPr lang="en-US" sz="1300" u="sng">
                <a:solidFill>
                  <a:schemeClr val="bg1"/>
                </a:solidFill>
                <a:latin typeface="+mj-lt"/>
              </a:endParaRPr>
            </a:p>
          </p:txBody>
        </p:sp>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72696" y="2930867"/>
              <a:ext cx="206999" cy="206999"/>
            </a:xfrm>
            <a:prstGeom prst="rect">
              <a:avLst/>
            </a:prstGeom>
          </p:spPr>
        </p:pic>
      </p:grpSp>
      <p:sp>
        <p:nvSpPr>
          <p:cNvPr id="8" name="Freeform 7"/>
          <p:cNvSpPr/>
          <p:nvPr/>
        </p:nvSpPr>
        <p:spPr>
          <a:xfrm>
            <a:off x="0" y="595003"/>
            <a:ext cx="12192000" cy="708454"/>
          </a:xfrm>
          <a:custGeom>
            <a:avLst/>
            <a:gdLst>
              <a:gd name="connsiteX0" fmla="*/ 0 w 12299092"/>
              <a:gd name="connsiteY0" fmla="*/ 708454 h 708454"/>
              <a:gd name="connsiteX1" fmla="*/ 4374292 w 12299092"/>
              <a:gd name="connsiteY1" fmla="*/ 107092 h 708454"/>
              <a:gd name="connsiteX2" fmla="*/ 9687697 w 12299092"/>
              <a:gd name="connsiteY2" fmla="*/ 362465 h 708454"/>
              <a:gd name="connsiteX3" fmla="*/ 12299092 w 12299092"/>
              <a:gd name="connsiteY3" fmla="*/ 0 h 708454"/>
            </a:gdLst>
            <a:ahLst/>
            <a:cxnLst>
              <a:cxn ang="0">
                <a:pos x="connsiteX0" y="connsiteY0"/>
              </a:cxn>
              <a:cxn ang="0">
                <a:pos x="connsiteX1" y="connsiteY1"/>
              </a:cxn>
              <a:cxn ang="0">
                <a:pos x="connsiteX2" y="connsiteY2"/>
              </a:cxn>
              <a:cxn ang="0">
                <a:pos x="connsiteX3" y="connsiteY3"/>
              </a:cxn>
            </a:cxnLst>
            <a:rect l="l" t="t" r="r" b="b"/>
            <a:pathLst>
              <a:path w="12299092" h="708454">
                <a:moveTo>
                  <a:pt x="0" y="708454"/>
                </a:moveTo>
                <a:cubicBezTo>
                  <a:pt x="1379838" y="436605"/>
                  <a:pt x="2759676" y="164757"/>
                  <a:pt x="4374292" y="107092"/>
                </a:cubicBezTo>
                <a:cubicBezTo>
                  <a:pt x="5988908" y="49427"/>
                  <a:pt x="8366897" y="380314"/>
                  <a:pt x="9687697" y="362465"/>
                </a:cubicBezTo>
                <a:cubicBezTo>
                  <a:pt x="11008497" y="344616"/>
                  <a:pt x="11861114" y="142789"/>
                  <a:pt x="12299092" y="0"/>
                </a:cubicBezTo>
              </a:path>
            </a:pathLst>
          </a:custGeom>
          <a:ln w="22225">
            <a:solidFill>
              <a:schemeClr val="bg1"/>
            </a:solidFill>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solidFill>
                <a:schemeClr val="bg1"/>
              </a:solidFill>
            </a:endParaRPr>
          </a:p>
        </p:txBody>
      </p:sp>
      <p:grpSp>
        <p:nvGrpSpPr>
          <p:cNvPr id="31" name="Group 30"/>
          <p:cNvGrpSpPr/>
          <p:nvPr/>
        </p:nvGrpSpPr>
        <p:grpSpPr>
          <a:xfrm>
            <a:off x="7943893" y="2556310"/>
            <a:ext cx="2709942" cy="378940"/>
            <a:chOff x="7539818" y="3696429"/>
            <a:chExt cx="2606443" cy="378940"/>
          </a:xfrm>
        </p:grpSpPr>
        <p:sp>
          <p:nvSpPr>
            <p:cNvPr id="6" name="Rounded Rectangle 5"/>
            <p:cNvSpPr/>
            <p:nvPr/>
          </p:nvSpPr>
          <p:spPr>
            <a:xfrm>
              <a:off x="7539818" y="3696429"/>
              <a:ext cx="2606443" cy="378940"/>
            </a:xfrm>
            <a:prstGeom prst="roundRect">
              <a:avLst/>
            </a:prstGeom>
            <a:solidFill>
              <a:schemeClr val="bg1"/>
            </a:solidFill>
            <a:ln w="3175">
              <a:solidFill>
                <a:schemeClr val="bg1">
                  <a:lumMod val="6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bg1">
                      <a:lumMod val="65000"/>
                    </a:schemeClr>
                  </a:solidFill>
                  <a:latin typeface="+mj-lt"/>
                </a:rPr>
                <a:t>What are you looking for?</a:t>
              </a:r>
              <a:endParaRPr lang="en-US" sz="1200">
                <a:solidFill>
                  <a:schemeClr val="bg1">
                    <a:lumMod val="65000"/>
                  </a:schemeClr>
                </a:solidFill>
                <a:latin typeface="+mj-lt"/>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9606" y="3749975"/>
              <a:ext cx="271848" cy="271848"/>
            </a:xfrm>
            <a:prstGeom prst="rect">
              <a:avLst/>
            </a:prstGeom>
          </p:spPr>
        </p:pic>
      </p:grpSp>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432" y="74248"/>
            <a:ext cx="434512" cy="434512"/>
          </a:xfrm>
          <a:prstGeom prst="rect">
            <a:avLst/>
          </a:prstGeom>
        </p:spPr>
      </p:pic>
      <p:sp>
        <p:nvSpPr>
          <p:cNvPr id="29" name="TextBox 28"/>
          <p:cNvSpPr txBox="1"/>
          <p:nvPr/>
        </p:nvSpPr>
        <p:spPr>
          <a:xfrm>
            <a:off x="511035" y="158684"/>
            <a:ext cx="3701086" cy="276999"/>
          </a:xfrm>
          <a:prstGeom prst="rect">
            <a:avLst/>
          </a:prstGeom>
          <a:noFill/>
        </p:spPr>
        <p:txBody>
          <a:bodyPr wrap="square" rtlCol="0">
            <a:spAutoFit/>
          </a:bodyPr>
          <a:lstStyle/>
          <a:p>
            <a:r>
              <a:rPr lang="en-US" sz="1200" smtClean="0">
                <a:solidFill>
                  <a:schemeClr val="bg1"/>
                </a:solidFill>
                <a:effectLst>
                  <a:outerShdw blurRad="38100" dist="38100" dir="2700000" algn="tl">
                    <a:srgbClr val="000000">
                      <a:alpha val="43137"/>
                    </a:srgbClr>
                  </a:outerShdw>
                </a:effectLst>
                <a:latin typeface=".VnExoticH" panose="020B7200000000000000" pitchFamily="34" charset="0"/>
              </a:rPr>
              <a:t> IDEA TECHNOLOGY SOLUTION JSC</a:t>
            </a:r>
            <a:endParaRPr lang="en-US" sz="1200">
              <a:solidFill>
                <a:schemeClr val="bg1"/>
              </a:solidFill>
              <a:effectLst>
                <a:outerShdw blurRad="38100" dist="38100" dir="2700000" algn="tl">
                  <a:srgbClr val="000000">
                    <a:alpha val="43137"/>
                  </a:srgbClr>
                </a:outerShdw>
              </a:effectLst>
              <a:latin typeface=".VnExoticH" panose="020B7200000000000000" pitchFamily="34" charset="0"/>
            </a:endParaRPr>
          </a:p>
        </p:txBody>
      </p:sp>
      <p:sp>
        <p:nvSpPr>
          <p:cNvPr id="30" name="TextBox 29"/>
          <p:cNvSpPr txBox="1"/>
          <p:nvPr/>
        </p:nvSpPr>
        <p:spPr>
          <a:xfrm>
            <a:off x="1035894" y="5167609"/>
            <a:ext cx="5878616" cy="646331"/>
          </a:xfrm>
          <a:prstGeom prst="rect">
            <a:avLst/>
          </a:prstGeom>
          <a:noFill/>
        </p:spPr>
        <p:txBody>
          <a:bodyPr wrap="square" rtlCol="0">
            <a:spAutoFit/>
          </a:bodyPr>
          <a:lstStyle/>
          <a:p>
            <a:pPr algn="ctr"/>
            <a:r>
              <a:rPr lang="en-US" smtClean="0">
                <a:effectLst>
                  <a:outerShdw blurRad="38100" dist="38100" dir="2700000" algn="tl">
                    <a:srgbClr val="000000">
                      <a:alpha val="43137"/>
                    </a:srgbClr>
                  </a:outerShdw>
                </a:effectLst>
              </a:rPr>
              <a:t>Also, we implement outstanding </a:t>
            </a:r>
            <a:r>
              <a:rPr lang="en-US" u="sng" smtClean="0">
                <a:effectLst>
                  <a:outerShdw blurRad="38100" dist="38100" dir="2700000" algn="tl">
                    <a:srgbClr val="000000">
                      <a:alpha val="43137"/>
                    </a:srgbClr>
                  </a:outerShdw>
                </a:effectLst>
              </a:rPr>
              <a:t>research &amp; development</a:t>
            </a:r>
          </a:p>
          <a:p>
            <a:pPr algn="ctr"/>
            <a:r>
              <a:rPr lang="en-US" smtClean="0">
                <a:effectLst>
                  <a:outerShdw blurRad="38100" dist="38100" dir="2700000" algn="tl">
                    <a:srgbClr val="000000">
                      <a:alpha val="43137"/>
                    </a:srgbClr>
                  </a:outerShdw>
                </a:effectLst>
              </a:rPr>
              <a:t>activities as well as </a:t>
            </a:r>
            <a:r>
              <a:rPr lang="en-US" u="sng" smtClean="0">
                <a:effectLst>
                  <a:outerShdw blurRad="38100" dist="38100" dir="2700000" algn="tl">
                    <a:srgbClr val="000000">
                      <a:alpha val="43137"/>
                    </a:srgbClr>
                  </a:outerShdw>
                </a:effectLst>
              </a:rPr>
              <a:t>education/training programs </a:t>
            </a:r>
            <a:r>
              <a:rPr lang="en-US" smtClean="0">
                <a:effectLst>
                  <a:outerShdw blurRad="38100" dist="38100" dir="2700000" algn="tl">
                    <a:srgbClr val="000000">
                      <a:alpha val="43137"/>
                    </a:srgbClr>
                  </a:outerShdw>
                </a:effectLst>
              </a:rPr>
              <a:t>for students </a:t>
            </a:r>
            <a:endParaRPr lang="en-US">
              <a:effectLst>
                <a:outerShdw blurRad="38100" dist="38100" dir="2700000" algn="tl">
                  <a:srgbClr val="000000">
                    <a:alpha val="43137"/>
                  </a:srgbClr>
                </a:outerShdw>
              </a:effectLst>
            </a:endParaRPr>
          </a:p>
        </p:txBody>
      </p:sp>
      <p:grpSp>
        <p:nvGrpSpPr>
          <p:cNvPr id="41" name="Group 40"/>
          <p:cNvGrpSpPr/>
          <p:nvPr/>
        </p:nvGrpSpPr>
        <p:grpSpPr>
          <a:xfrm>
            <a:off x="7852501" y="4072328"/>
            <a:ext cx="3166672" cy="292388"/>
            <a:chOff x="7852501" y="3318184"/>
            <a:chExt cx="3166672" cy="292388"/>
          </a:xfrm>
        </p:grpSpPr>
        <p:sp>
          <p:nvSpPr>
            <p:cNvPr id="32" name="TextBox 31"/>
            <p:cNvSpPr txBox="1"/>
            <p:nvPr/>
          </p:nvSpPr>
          <p:spPr>
            <a:xfrm>
              <a:off x="7852501" y="3318184"/>
              <a:ext cx="3166672" cy="292388"/>
            </a:xfrm>
            <a:prstGeom prst="rect">
              <a:avLst/>
            </a:prstGeom>
            <a:noFill/>
          </p:spPr>
          <p:txBody>
            <a:bodyPr wrap="square" rtlCol="0">
              <a:spAutoFit/>
            </a:bodyPr>
            <a:lstStyle/>
            <a:p>
              <a:r>
                <a:rPr lang="en-US" sz="1300" u="sng" smtClean="0">
                  <a:solidFill>
                    <a:schemeClr val="bg1"/>
                  </a:solidFill>
                  <a:latin typeface="+mj-lt"/>
                </a:rPr>
                <a:t>Apply jobs ?</a:t>
              </a:r>
              <a:endParaRPr lang="en-US" sz="1300" u="sng">
                <a:solidFill>
                  <a:schemeClr val="bg1"/>
                </a:solidFill>
                <a:latin typeface="+mj-lt"/>
              </a:endParaRPr>
            </a:p>
          </p:txBody>
        </p:sp>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5010" y="3361181"/>
              <a:ext cx="206999" cy="206999"/>
            </a:xfrm>
            <a:prstGeom prst="rect">
              <a:avLst/>
            </a:prstGeom>
          </p:spPr>
        </p:pic>
      </p:grpSp>
      <p:sp>
        <p:nvSpPr>
          <p:cNvPr id="37" name="TextBox 36"/>
          <p:cNvSpPr txBox="1"/>
          <p:nvPr/>
        </p:nvSpPr>
        <p:spPr>
          <a:xfrm>
            <a:off x="5012982" y="166377"/>
            <a:ext cx="796675" cy="261610"/>
          </a:xfrm>
          <a:prstGeom prst="rect">
            <a:avLst/>
          </a:prstGeom>
          <a:noFill/>
        </p:spPr>
        <p:txBody>
          <a:bodyPr wrap="square" rtlCol="0">
            <a:spAutoFit/>
          </a:bodyPr>
          <a:lstStyle/>
          <a:p>
            <a:r>
              <a:rPr lang="en-US" sz="1100" smtClean="0">
                <a:solidFill>
                  <a:schemeClr val="accent4">
                    <a:lumMod val="60000"/>
                    <a:lumOff val="40000"/>
                  </a:schemeClr>
                </a:solidFill>
                <a:latin typeface=".VnArial" panose="020B7200000000000000" pitchFamily="34" charset="0"/>
              </a:rPr>
              <a:t>HOME</a:t>
            </a:r>
            <a:endParaRPr lang="en-US" sz="1100">
              <a:solidFill>
                <a:schemeClr val="accent4">
                  <a:lumMod val="60000"/>
                  <a:lumOff val="40000"/>
                </a:schemeClr>
              </a:solidFill>
              <a:latin typeface=".VnArial" panose="020B7200000000000000" pitchFamily="34" charset="0"/>
            </a:endParaRPr>
          </a:p>
        </p:txBody>
      </p:sp>
      <p:sp>
        <p:nvSpPr>
          <p:cNvPr id="38" name="Rounded Rectangle 37"/>
          <p:cNvSpPr/>
          <p:nvPr/>
        </p:nvSpPr>
        <p:spPr>
          <a:xfrm flipV="1">
            <a:off x="5064126" y="435683"/>
            <a:ext cx="485946" cy="45719"/>
          </a:xfrm>
          <a:prstGeom prst="roundRect">
            <a:avLst/>
          </a:prstGeom>
          <a:gradFill flip="none" rotWithShape="1">
            <a:gsLst>
              <a:gs pos="0">
                <a:schemeClr val="accent2">
                  <a:lumMod val="20000"/>
                  <a:lumOff val="80000"/>
                </a:schemeClr>
              </a:gs>
              <a:gs pos="74000">
                <a:schemeClr val="accent2">
                  <a:lumMod val="20000"/>
                  <a:lumOff val="80000"/>
                </a:schemeClr>
              </a:gs>
              <a:gs pos="83000">
                <a:schemeClr val="accent2">
                  <a:lumMod val="40000"/>
                  <a:lumOff val="60000"/>
                </a:schemeClr>
              </a:gs>
              <a:gs pos="100000">
                <a:schemeClr val="accent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p:nvGrpSpPr>
        <p:grpSpPr>
          <a:xfrm>
            <a:off x="7852501" y="4467833"/>
            <a:ext cx="3166672" cy="292388"/>
            <a:chOff x="7852501" y="3318184"/>
            <a:chExt cx="3166672" cy="292388"/>
          </a:xfrm>
        </p:grpSpPr>
        <p:sp>
          <p:nvSpPr>
            <p:cNvPr id="44" name="TextBox 43"/>
            <p:cNvSpPr txBox="1"/>
            <p:nvPr/>
          </p:nvSpPr>
          <p:spPr>
            <a:xfrm>
              <a:off x="7852501" y="3318184"/>
              <a:ext cx="3166672" cy="292388"/>
            </a:xfrm>
            <a:prstGeom prst="rect">
              <a:avLst/>
            </a:prstGeom>
            <a:noFill/>
          </p:spPr>
          <p:txBody>
            <a:bodyPr wrap="square" rtlCol="0">
              <a:spAutoFit/>
            </a:bodyPr>
            <a:lstStyle/>
            <a:p>
              <a:r>
                <a:rPr lang="en-US" sz="1300" u="sng" smtClean="0">
                  <a:solidFill>
                    <a:schemeClr val="bg1"/>
                  </a:solidFill>
                  <a:latin typeface="+mj-lt"/>
                </a:rPr>
                <a:t>Get our latest news over email ?</a:t>
              </a:r>
              <a:endParaRPr lang="en-US" sz="1300" u="sng">
                <a:solidFill>
                  <a:schemeClr val="bg1"/>
                </a:solidFill>
                <a:latin typeface="+mj-lt"/>
              </a:endParaRPr>
            </a:p>
          </p:txBody>
        </p:sp>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04185" y="3361181"/>
              <a:ext cx="206999" cy="206999"/>
            </a:xfrm>
            <a:prstGeom prst="rect">
              <a:avLst/>
            </a:prstGeom>
          </p:spPr>
        </p:pic>
      </p:grpSp>
    </p:spTree>
    <p:extLst>
      <p:ext uri="{BB962C8B-B14F-4D97-AF65-F5344CB8AC3E}">
        <p14:creationId xmlns:p14="http://schemas.microsoft.com/office/powerpoint/2010/main" val="24710502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4" name="TextBox 3"/>
          <p:cNvSpPr txBox="1"/>
          <p:nvPr/>
        </p:nvSpPr>
        <p:spPr>
          <a:xfrm>
            <a:off x="5619921" y="175536"/>
            <a:ext cx="904362"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ABOUT US</a:t>
            </a:r>
            <a:endParaRPr lang="en-US" sz="1100">
              <a:solidFill>
                <a:srgbClr val="FFC000">
                  <a:lumMod val="60000"/>
                  <a:lumOff val="40000"/>
                </a:srgbClr>
              </a:solidFill>
              <a:latin typeface=".VnArial" panose="020B7200000000000000" pitchFamily="34" charset="0"/>
            </a:endParaRPr>
          </a:p>
        </p:txBody>
      </p:sp>
      <p:sp>
        <p:nvSpPr>
          <p:cNvPr id="13" name="TextBox 12"/>
          <p:cNvSpPr txBox="1"/>
          <p:nvPr/>
        </p:nvSpPr>
        <p:spPr>
          <a:xfrm>
            <a:off x="6496222" y="175536"/>
            <a:ext cx="1203153"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CAD/CAM/CAE</a:t>
            </a:r>
          </a:p>
        </p:txBody>
      </p:sp>
      <p:sp>
        <p:nvSpPr>
          <p:cNvPr id="14" name="TextBox 13"/>
          <p:cNvSpPr txBox="1"/>
          <p:nvPr/>
        </p:nvSpPr>
        <p:spPr>
          <a:xfrm>
            <a:off x="7642397" y="175536"/>
            <a:ext cx="552448"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R&amp;D</a:t>
            </a:r>
          </a:p>
        </p:txBody>
      </p:sp>
      <p:sp>
        <p:nvSpPr>
          <p:cNvPr id="18" name="TextBox 17"/>
          <p:cNvSpPr txBox="1"/>
          <p:nvPr/>
        </p:nvSpPr>
        <p:spPr>
          <a:xfrm>
            <a:off x="8124994" y="171384"/>
            <a:ext cx="1009137"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EDUCATION</a:t>
            </a:r>
          </a:p>
        </p:txBody>
      </p:sp>
      <p:sp>
        <p:nvSpPr>
          <p:cNvPr id="19" name="TextBox 18"/>
          <p:cNvSpPr txBox="1"/>
          <p:nvPr/>
        </p:nvSpPr>
        <p:spPr>
          <a:xfrm>
            <a:off x="9140995" y="175536"/>
            <a:ext cx="719104"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NEWS</a:t>
            </a:r>
          </a:p>
        </p:txBody>
      </p:sp>
      <p:sp>
        <p:nvSpPr>
          <p:cNvPr id="20" name="TextBox 19"/>
          <p:cNvSpPr txBox="1"/>
          <p:nvPr/>
        </p:nvSpPr>
        <p:spPr>
          <a:xfrm>
            <a:off x="9756945" y="175536"/>
            <a:ext cx="1402260" cy="430887"/>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OPPORTUNITIES</a:t>
            </a:r>
          </a:p>
          <a:p>
            <a:endParaRPr lang="en-US" sz="1100" smtClean="0">
              <a:solidFill>
                <a:srgbClr val="FFC000">
                  <a:lumMod val="60000"/>
                  <a:lumOff val="40000"/>
                </a:srgbClr>
              </a:solidFill>
              <a:latin typeface=".VnArial" panose="020B7200000000000000" pitchFamily="34" charset="0"/>
            </a:endParaRPr>
          </a:p>
        </p:txBody>
      </p:sp>
      <p:sp>
        <p:nvSpPr>
          <p:cNvPr id="15" name="TextBox 14"/>
          <p:cNvSpPr txBox="1"/>
          <p:nvPr/>
        </p:nvSpPr>
        <p:spPr>
          <a:xfrm>
            <a:off x="11167443" y="182925"/>
            <a:ext cx="714089" cy="253916"/>
          </a:xfrm>
          <a:prstGeom prst="rect">
            <a:avLst/>
          </a:prstGeom>
          <a:noFill/>
        </p:spPr>
        <p:txBody>
          <a:bodyPr wrap="square" rtlCol="0">
            <a:spAutoFit/>
          </a:bodyPr>
          <a:lstStyle/>
          <a:p>
            <a:r>
              <a:rPr lang="en-US" sz="1050" smtClean="0">
                <a:solidFill>
                  <a:prstClr val="white"/>
                </a:solidFill>
                <a:latin typeface=".VnArial" panose="020B7200000000000000" pitchFamily="34" charset="0"/>
              </a:rPr>
              <a:t>English</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52465" y="255105"/>
            <a:ext cx="120829" cy="120829"/>
          </a:xfrm>
          <a:prstGeom prst="rect">
            <a:avLst/>
          </a:prstGeom>
        </p:spPr>
      </p:pic>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32" y="74248"/>
            <a:ext cx="434512" cy="434512"/>
          </a:xfrm>
          <a:prstGeom prst="rect">
            <a:avLst/>
          </a:prstGeom>
        </p:spPr>
      </p:pic>
      <p:sp>
        <p:nvSpPr>
          <p:cNvPr id="29" name="TextBox 28"/>
          <p:cNvSpPr txBox="1"/>
          <p:nvPr/>
        </p:nvSpPr>
        <p:spPr>
          <a:xfrm>
            <a:off x="511035" y="158684"/>
            <a:ext cx="3701086" cy="276999"/>
          </a:xfrm>
          <a:prstGeom prst="rect">
            <a:avLst/>
          </a:prstGeom>
          <a:noFill/>
        </p:spPr>
        <p:txBody>
          <a:bodyPr wrap="square" rtlCol="0">
            <a:spAutoFit/>
          </a:bodyPr>
          <a:lstStyle/>
          <a:p>
            <a:r>
              <a:rPr lang="en-US" sz="1200" smtClean="0">
                <a:solidFill>
                  <a:prstClr val="white"/>
                </a:solidFill>
                <a:effectLst>
                  <a:outerShdw blurRad="38100" dist="38100" dir="2700000" algn="tl">
                    <a:srgbClr val="000000">
                      <a:alpha val="43137"/>
                    </a:srgbClr>
                  </a:outerShdw>
                </a:effectLst>
                <a:latin typeface=".VnExoticH" panose="020B7200000000000000" pitchFamily="34" charset="0"/>
              </a:rPr>
              <a:t> IDEA TECHNOLOGY SOLUTION JSC</a:t>
            </a:r>
            <a:endParaRPr lang="en-US" sz="1200">
              <a:solidFill>
                <a:prstClr val="white"/>
              </a:solidFill>
              <a:effectLst>
                <a:outerShdw blurRad="38100" dist="38100" dir="2700000" algn="tl">
                  <a:srgbClr val="000000">
                    <a:alpha val="43137"/>
                  </a:srgbClr>
                </a:outerShdw>
              </a:effectLst>
              <a:latin typeface=".VnExoticH" panose="020B7200000000000000" pitchFamily="34" charset="0"/>
            </a:endParaRPr>
          </a:p>
        </p:txBody>
      </p:sp>
      <p:sp>
        <p:nvSpPr>
          <p:cNvPr id="37" name="TextBox 36"/>
          <p:cNvSpPr txBox="1"/>
          <p:nvPr/>
        </p:nvSpPr>
        <p:spPr>
          <a:xfrm>
            <a:off x="5012982" y="166377"/>
            <a:ext cx="796675"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HOME</a:t>
            </a:r>
            <a:endParaRPr lang="en-US" sz="1100">
              <a:solidFill>
                <a:srgbClr val="FFC000">
                  <a:lumMod val="60000"/>
                  <a:lumOff val="40000"/>
                </a:srgbClr>
              </a:solidFill>
              <a:latin typeface=".VnArial" panose="020B7200000000000000" pitchFamily="34" charset="0"/>
            </a:endParaRPr>
          </a:p>
        </p:txBody>
      </p:sp>
      <p:sp>
        <p:nvSpPr>
          <p:cNvPr id="21" name="Rounded Rectangle 20"/>
          <p:cNvSpPr/>
          <p:nvPr/>
        </p:nvSpPr>
        <p:spPr>
          <a:xfrm flipV="1">
            <a:off x="7684780" y="435680"/>
            <a:ext cx="382749" cy="45719"/>
          </a:xfrm>
          <a:prstGeom prst="roundRect">
            <a:avLst/>
          </a:prstGeom>
          <a:gradFill flip="none" rotWithShape="1">
            <a:gsLst>
              <a:gs pos="0">
                <a:schemeClr val="accent2">
                  <a:lumMod val="20000"/>
                  <a:lumOff val="80000"/>
                </a:schemeClr>
              </a:gs>
              <a:gs pos="74000">
                <a:schemeClr val="accent2">
                  <a:lumMod val="20000"/>
                  <a:lumOff val="80000"/>
                </a:schemeClr>
              </a:gs>
              <a:gs pos="83000">
                <a:schemeClr val="accent2">
                  <a:lumMod val="40000"/>
                  <a:lumOff val="60000"/>
                </a:schemeClr>
              </a:gs>
              <a:gs pos="100000">
                <a:schemeClr val="accent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313688" y="859353"/>
            <a:ext cx="3677610" cy="369332"/>
          </a:xfrm>
          <a:prstGeom prst="rect">
            <a:avLst/>
          </a:prstGeom>
        </p:spPr>
        <p:txBody>
          <a:bodyPr wrap="none">
            <a:spAutoFit/>
          </a:bodyPr>
          <a:lstStyle/>
          <a:p>
            <a:r>
              <a:rPr lang="en-US" smtClean="0">
                <a:solidFill>
                  <a:srgbClr val="FFC000"/>
                </a:solidFill>
                <a:effectLst>
                  <a:outerShdw blurRad="38100" dist="38100" dir="2700000" algn="tl">
                    <a:srgbClr val="000000">
                      <a:alpha val="43137"/>
                    </a:srgbClr>
                  </a:outerShdw>
                </a:effectLst>
                <a:latin typeface=".VnExoticH" panose="020B7200000000000000" pitchFamily="34" charset="0"/>
              </a:rPr>
              <a:t>ReSEARCH &amp; DEVELOPMENT</a:t>
            </a:r>
            <a:endParaRPr lang="en-US">
              <a:solidFill>
                <a:srgbClr val="FFC000"/>
              </a:solidFill>
              <a:effectLst>
                <a:outerShdw blurRad="38100" dist="38100" dir="2700000" algn="tl">
                  <a:srgbClr val="000000">
                    <a:alpha val="43137"/>
                  </a:srgbClr>
                </a:outerShdw>
              </a:effectLst>
              <a:latin typeface=".VnExoticH" panose="020B7200000000000000" pitchFamily="34" charset="0"/>
            </a:endParaRPr>
          </a:p>
        </p:txBody>
      </p:sp>
      <p:sp>
        <p:nvSpPr>
          <p:cNvPr id="24" name="Rectangle 23"/>
          <p:cNvSpPr/>
          <p:nvPr/>
        </p:nvSpPr>
        <p:spPr>
          <a:xfrm>
            <a:off x="511035" y="1340724"/>
            <a:ext cx="11327869" cy="923330"/>
          </a:xfrm>
          <a:prstGeom prst="rect">
            <a:avLst/>
          </a:prstGeom>
        </p:spPr>
        <p:txBody>
          <a:bodyPr wrap="square">
            <a:spAutoFit/>
          </a:bodyPr>
          <a:lstStyle/>
          <a:p>
            <a:pPr>
              <a:lnSpc>
                <a:spcPct val="150000"/>
              </a:lnSpc>
              <a:spcBef>
                <a:spcPts val="600"/>
              </a:spcBef>
              <a:spcAft>
                <a:spcPts val="600"/>
              </a:spcAft>
            </a:pPr>
            <a:r>
              <a:rPr lang="en-US">
                <a:solidFill>
                  <a:prstClr val="white"/>
                </a:solidFill>
                <a:effectLst>
                  <a:outerShdw blurRad="38100" dist="38100" dir="2700000" algn="tl">
                    <a:srgbClr val="000000">
                      <a:alpha val="43137"/>
                    </a:srgbClr>
                  </a:outerShdw>
                </a:effectLst>
                <a:latin typeface="Mercury SSm A"/>
              </a:rPr>
              <a:t>Lorem ipsum dolor sit amet, consectetur adipiscing elit, sed do eiusmod tempor incididunt ut labore et dolore magna aliqua. Ut enim ad minim veniam, quis nostrud exercitation ullamco laboris company explanation consequat. </a:t>
            </a:r>
            <a:endParaRPr lang="en-US">
              <a:solidFill>
                <a:prstClr val="white"/>
              </a:solidFill>
              <a:effectLst>
                <a:outerShdw blurRad="38100" dist="38100" dir="2700000" algn="tl">
                  <a:srgbClr val="000000">
                    <a:alpha val="43137"/>
                  </a:srgbClr>
                </a:outerShdw>
              </a:effectLst>
            </a:endParaRPr>
          </a:p>
        </p:txBody>
      </p:sp>
      <p:grpSp>
        <p:nvGrpSpPr>
          <p:cNvPr id="16" name="Group 15"/>
          <p:cNvGrpSpPr/>
          <p:nvPr/>
        </p:nvGrpSpPr>
        <p:grpSpPr>
          <a:xfrm>
            <a:off x="375167" y="2620652"/>
            <a:ext cx="3644309" cy="3987537"/>
            <a:chOff x="375167" y="2620652"/>
            <a:chExt cx="3644309" cy="3987537"/>
          </a:xfrm>
          <a:effectLst>
            <a:outerShdw blurRad="50800" dist="38100" dir="2700000" algn="tl" rotWithShape="0">
              <a:prstClr val="black">
                <a:alpha val="40000"/>
              </a:prstClr>
            </a:outerShdw>
          </a:effectLst>
        </p:grpSpPr>
        <p:sp>
          <p:nvSpPr>
            <p:cNvPr id="35" name="Rounded Rectangle 34"/>
            <p:cNvSpPr/>
            <p:nvPr/>
          </p:nvSpPr>
          <p:spPr>
            <a:xfrm>
              <a:off x="375167" y="3195686"/>
              <a:ext cx="3641277" cy="34125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199" y="2620652"/>
              <a:ext cx="3641277" cy="2429415"/>
            </a:xfrm>
            <a:prstGeom prst="rect">
              <a:avLst/>
            </a:prstGeom>
          </p:spPr>
        </p:pic>
      </p:grpSp>
      <p:grpSp>
        <p:nvGrpSpPr>
          <p:cNvPr id="12" name="Group 11"/>
          <p:cNvGrpSpPr/>
          <p:nvPr/>
        </p:nvGrpSpPr>
        <p:grpSpPr>
          <a:xfrm>
            <a:off x="4309227" y="2620652"/>
            <a:ext cx="3641277" cy="3987538"/>
            <a:chOff x="4309227" y="2620652"/>
            <a:chExt cx="3641277" cy="3987538"/>
          </a:xfrm>
          <a:effectLst>
            <a:outerShdw blurRad="50800" dist="38100" dir="2700000" algn="tl" rotWithShape="0">
              <a:prstClr val="black">
                <a:alpha val="40000"/>
              </a:prstClr>
            </a:outerShdw>
          </a:effectLst>
        </p:grpSpPr>
        <p:sp>
          <p:nvSpPr>
            <p:cNvPr id="10" name="Rounded Rectangle 9"/>
            <p:cNvSpPr/>
            <p:nvPr/>
          </p:nvSpPr>
          <p:spPr>
            <a:xfrm>
              <a:off x="4309227" y="3195687"/>
              <a:ext cx="3641277" cy="34125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09227" y="2620652"/>
              <a:ext cx="3641277" cy="2429415"/>
            </a:xfrm>
            <a:prstGeom prst="rect">
              <a:avLst/>
            </a:prstGeom>
          </p:spPr>
        </p:pic>
      </p:grpSp>
      <p:grpSp>
        <p:nvGrpSpPr>
          <p:cNvPr id="11" name="Group 10"/>
          <p:cNvGrpSpPr/>
          <p:nvPr/>
        </p:nvGrpSpPr>
        <p:grpSpPr>
          <a:xfrm>
            <a:off x="8240255" y="2620652"/>
            <a:ext cx="3641277" cy="3987537"/>
            <a:chOff x="8240255" y="2620652"/>
            <a:chExt cx="3641277" cy="3987537"/>
          </a:xfrm>
          <a:effectLst>
            <a:outerShdw blurRad="50800" dist="38100" dir="2700000" algn="tl" rotWithShape="0">
              <a:prstClr val="black">
                <a:alpha val="40000"/>
              </a:prstClr>
            </a:outerShdw>
          </a:effectLst>
        </p:grpSpPr>
        <p:sp>
          <p:nvSpPr>
            <p:cNvPr id="36" name="Rounded Rectangle 35"/>
            <p:cNvSpPr/>
            <p:nvPr/>
          </p:nvSpPr>
          <p:spPr>
            <a:xfrm>
              <a:off x="8240255" y="3195686"/>
              <a:ext cx="3641277" cy="34125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40255" y="2620652"/>
              <a:ext cx="3641277" cy="2429415"/>
            </a:xfrm>
            <a:prstGeom prst="rect">
              <a:avLst/>
            </a:prstGeom>
          </p:spPr>
        </p:pic>
      </p:grpSp>
      <p:sp>
        <p:nvSpPr>
          <p:cNvPr id="5" name="Rounded Rectangle 4"/>
          <p:cNvSpPr/>
          <p:nvPr/>
        </p:nvSpPr>
        <p:spPr>
          <a:xfrm>
            <a:off x="101156" y="3914137"/>
            <a:ext cx="217256" cy="48076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456922" y="5136561"/>
            <a:ext cx="3701086" cy="307777"/>
          </a:xfrm>
          <a:prstGeom prst="rect">
            <a:avLst/>
          </a:prstGeom>
          <a:noFill/>
        </p:spPr>
        <p:txBody>
          <a:bodyPr wrap="square" rtlCol="0">
            <a:spAutoFit/>
          </a:bodyPr>
          <a:lstStyle/>
          <a:p>
            <a:pPr algn="ctr"/>
            <a:r>
              <a:rPr lang="en-US" sz="1400" smtClean="0">
                <a:solidFill>
                  <a:srgbClr val="FFC000"/>
                </a:solidFill>
                <a:effectLst>
                  <a:outerShdw blurRad="38100" dist="38100" dir="2700000" algn="tl">
                    <a:srgbClr val="000000">
                      <a:alpha val="43137"/>
                    </a:srgbClr>
                  </a:outerShdw>
                </a:effectLst>
                <a:latin typeface=".VnExoticH" panose="020B7200000000000000" pitchFamily="34" charset="0"/>
              </a:rPr>
              <a:t>Iot DeVICES</a:t>
            </a:r>
            <a:endParaRPr lang="en-US" sz="1400">
              <a:solidFill>
                <a:srgbClr val="FFC000"/>
              </a:solidFill>
              <a:effectLst>
                <a:outerShdw blurRad="38100" dist="38100" dir="2700000" algn="tl">
                  <a:srgbClr val="000000">
                    <a:alpha val="43137"/>
                  </a:srgbClr>
                </a:outerShdw>
              </a:effectLst>
              <a:latin typeface=".VnExoticH" panose="020B7200000000000000" pitchFamily="34" charset="0"/>
            </a:endParaRPr>
          </a:p>
        </p:txBody>
      </p:sp>
      <p:sp>
        <p:nvSpPr>
          <p:cNvPr id="9" name="Rectangle 8"/>
          <p:cNvSpPr/>
          <p:nvPr/>
        </p:nvSpPr>
        <p:spPr>
          <a:xfrm>
            <a:off x="452247" y="5406663"/>
            <a:ext cx="3619254" cy="1061829"/>
          </a:xfrm>
          <a:prstGeom prst="rect">
            <a:avLst/>
          </a:prstGeom>
        </p:spPr>
        <p:txBody>
          <a:bodyPr wrap="square">
            <a:spAutoFit/>
          </a:bodyPr>
          <a:lstStyle/>
          <a:p>
            <a:pPr>
              <a:lnSpc>
                <a:spcPct val="150000"/>
              </a:lnSpc>
              <a:spcBef>
                <a:spcPts val="600"/>
              </a:spcBef>
              <a:spcAft>
                <a:spcPts val="600"/>
              </a:spcAft>
            </a:pPr>
            <a:r>
              <a:rPr lang="en-US" sz="1400">
                <a:latin typeface="Mercury SSm A"/>
              </a:rPr>
              <a:t>Lorem ipsum dolor sit amet, consectetur adipiscing elit, sed do eiusmod tempor incididunt ut labore et dolore magna aliqua. </a:t>
            </a:r>
            <a:endParaRPr lang="en-US" sz="1400"/>
          </a:p>
        </p:txBody>
      </p:sp>
      <p:sp>
        <p:nvSpPr>
          <p:cNvPr id="31" name="TextBox 30"/>
          <p:cNvSpPr txBox="1"/>
          <p:nvPr/>
        </p:nvSpPr>
        <p:spPr>
          <a:xfrm>
            <a:off x="4310817" y="5166853"/>
            <a:ext cx="3701086" cy="307777"/>
          </a:xfrm>
          <a:prstGeom prst="rect">
            <a:avLst/>
          </a:prstGeom>
          <a:noFill/>
        </p:spPr>
        <p:txBody>
          <a:bodyPr wrap="square" rtlCol="0">
            <a:spAutoFit/>
          </a:bodyPr>
          <a:lstStyle/>
          <a:p>
            <a:pPr algn="ctr"/>
            <a:r>
              <a:rPr lang="en-US" sz="1400" smtClean="0">
                <a:solidFill>
                  <a:srgbClr val="FFC000"/>
                </a:solidFill>
                <a:effectLst>
                  <a:outerShdw blurRad="38100" dist="38100" dir="2700000" algn="tl">
                    <a:srgbClr val="000000">
                      <a:alpha val="43137"/>
                    </a:srgbClr>
                  </a:outerShdw>
                </a:effectLst>
                <a:latin typeface=".VnExoticH" panose="020B7200000000000000" pitchFamily="34" charset="0"/>
              </a:rPr>
              <a:t>SMART FACTORIES</a:t>
            </a:r>
            <a:endParaRPr lang="en-US" sz="1400">
              <a:solidFill>
                <a:srgbClr val="FFC000"/>
              </a:solidFill>
              <a:effectLst>
                <a:outerShdw blurRad="38100" dist="38100" dir="2700000" algn="tl">
                  <a:srgbClr val="000000">
                    <a:alpha val="43137"/>
                  </a:srgbClr>
                </a:outerShdw>
              </a:effectLst>
              <a:latin typeface=".VnExoticH" panose="020B7200000000000000" pitchFamily="34" charset="0"/>
            </a:endParaRPr>
          </a:p>
        </p:txBody>
      </p:sp>
      <p:sp>
        <p:nvSpPr>
          <p:cNvPr id="32" name="Rectangle 31"/>
          <p:cNvSpPr/>
          <p:nvPr/>
        </p:nvSpPr>
        <p:spPr>
          <a:xfrm>
            <a:off x="4505740" y="5406665"/>
            <a:ext cx="3619254" cy="1061829"/>
          </a:xfrm>
          <a:prstGeom prst="rect">
            <a:avLst/>
          </a:prstGeom>
        </p:spPr>
        <p:txBody>
          <a:bodyPr wrap="square">
            <a:spAutoFit/>
          </a:bodyPr>
          <a:lstStyle/>
          <a:p>
            <a:pPr>
              <a:lnSpc>
                <a:spcPct val="150000"/>
              </a:lnSpc>
              <a:spcBef>
                <a:spcPts val="600"/>
              </a:spcBef>
              <a:spcAft>
                <a:spcPts val="600"/>
              </a:spcAft>
            </a:pPr>
            <a:r>
              <a:rPr lang="en-US" sz="1400">
                <a:latin typeface="Mercury SSm A"/>
              </a:rPr>
              <a:t>Lorem ipsum dolor sit amet, consectetur adipiscing elit, sed do eiusmod tempor incididunt ut labore et dolore magna aliqua. </a:t>
            </a:r>
            <a:endParaRPr lang="en-US" sz="1400"/>
          </a:p>
        </p:txBody>
      </p:sp>
      <p:sp>
        <p:nvSpPr>
          <p:cNvPr id="33" name="Rectangle 32"/>
          <p:cNvSpPr/>
          <p:nvPr/>
        </p:nvSpPr>
        <p:spPr>
          <a:xfrm>
            <a:off x="8364310" y="5406664"/>
            <a:ext cx="3619254" cy="1061829"/>
          </a:xfrm>
          <a:prstGeom prst="rect">
            <a:avLst/>
          </a:prstGeom>
        </p:spPr>
        <p:txBody>
          <a:bodyPr wrap="square">
            <a:spAutoFit/>
          </a:bodyPr>
          <a:lstStyle/>
          <a:p>
            <a:pPr>
              <a:lnSpc>
                <a:spcPct val="150000"/>
              </a:lnSpc>
              <a:spcBef>
                <a:spcPts val="600"/>
              </a:spcBef>
              <a:spcAft>
                <a:spcPts val="600"/>
              </a:spcAft>
            </a:pPr>
            <a:r>
              <a:rPr lang="en-US" sz="1400">
                <a:latin typeface="Mercury SSm A"/>
              </a:rPr>
              <a:t>Lorem ipsum dolor sit amet, consectetur adipiscing elit, sed do eiusmod tempor incididunt ut labore et dolore magna aliqua. </a:t>
            </a:r>
            <a:endParaRPr lang="en-US" sz="1400"/>
          </a:p>
        </p:txBody>
      </p:sp>
      <p:sp>
        <p:nvSpPr>
          <p:cNvPr id="34" name="TextBox 33"/>
          <p:cNvSpPr txBox="1"/>
          <p:nvPr/>
        </p:nvSpPr>
        <p:spPr>
          <a:xfrm>
            <a:off x="8268197" y="5135514"/>
            <a:ext cx="3701086" cy="307777"/>
          </a:xfrm>
          <a:prstGeom prst="rect">
            <a:avLst/>
          </a:prstGeom>
          <a:noFill/>
        </p:spPr>
        <p:txBody>
          <a:bodyPr wrap="square" rtlCol="0">
            <a:spAutoFit/>
          </a:bodyPr>
          <a:lstStyle/>
          <a:p>
            <a:pPr algn="ctr"/>
            <a:r>
              <a:rPr lang="en-US" sz="1400" smtClean="0">
                <a:solidFill>
                  <a:srgbClr val="FFC000"/>
                </a:solidFill>
                <a:effectLst>
                  <a:outerShdw blurRad="38100" dist="38100" dir="2700000" algn="tl">
                    <a:srgbClr val="000000">
                      <a:alpha val="43137"/>
                    </a:srgbClr>
                  </a:outerShdw>
                </a:effectLst>
                <a:latin typeface=".VnExoticH" panose="020B7200000000000000" pitchFamily="34" charset="0"/>
              </a:rPr>
              <a:t>SMART BuSINESS</a:t>
            </a:r>
            <a:endParaRPr lang="en-US" sz="1400">
              <a:solidFill>
                <a:srgbClr val="FFC000"/>
              </a:solidFill>
              <a:effectLst>
                <a:outerShdw blurRad="38100" dist="38100" dir="2700000" algn="tl">
                  <a:srgbClr val="000000">
                    <a:alpha val="43137"/>
                  </a:srgbClr>
                </a:outerShdw>
              </a:effectLst>
              <a:latin typeface=".VnExoticH" panose="020B7200000000000000" pitchFamily="34" charset="0"/>
            </a:endParaRPr>
          </a:p>
        </p:txBody>
      </p:sp>
      <p:sp>
        <p:nvSpPr>
          <p:cNvPr id="38" name="Rounded Rectangle 37"/>
          <p:cNvSpPr/>
          <p:nvPr/>
        </p:nvSpPr>
        <p:spPr>
          <a:xfrm>
            <a:off x="11937111" y="3914137"/>
            <a:ext cx="217256" cy="48076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886755" y="3989470"/>
            <a:ext cx="327315" cy="327315"/>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0636357">
            <a:off x="43282" y="3989469"/>
            <a:ext cx="327315" cy="327315"/>
          </a:xfrm>
          <a:prstGeom prst="rect">
            <a:avLst/>
          </a:prstGeom>
        </p:spPr>
      </p:pic>
    </p:spTree>
    <p:extLst>
      <p:ext uri="{BB962C8B-B14F-4D97-AF65-F5344CB8AC3E}">
        <p14:creationId xmlns:p14="http://schemas.microsoft.com/office/powerpoint/2010/main" val="9488786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4" name="TextBox 3"/>
          <p:cNvSpPr txBox="1"/>
          <p:nvPr/>
        </p:nvSpPr>
        <p:spPr>
          <a:xfrm>
            <a:off x="5619921" y="175536"/>
            <a:ext cx="904362"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ABOUT US</a:t>
            </a:r>
            <a:endParaRPr lang="en-US" sz="1100">
              <a:solidFill>
                <a:srgbClr val="FFC000">
                  <a:lumMod val="60000"/>
                  <a:lumOff val="40000"/>
                </a:srgbClr>
              </a:solidFill>
              <a:latin typeface=".VnArial" panose="020B7200000000000000" pitchFamily="34" charset="0"/>
            </a:endParaRPr>
          </a:p>
        </p:txBody>
      </p:sp>
      <p:sp>
        <p:nvSpPr>
          <p:cNvPr id="13" name="TextBox 12"/>
          <p:cNvSpPr txBox="1"/>
          <p:nvPr/>
        </p:nvSpPr>
        <p:spPr>
          <a:xfrm>
            <a:off x="6496222" y="175536"/>
            <a:ext cx="1203153"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CAD/CAM/CAE</a:t>
            </a:r>
          </a:p>
        </p:txBody>
      </p:sp>
      <p:sp>
        <p:nvSpPr>
          <p:cNvPr id="14" name="TextBox 13"/>
          <p:cNvSpPr txBox="1"/>
          <p:nvPr/>
        </p:nvSpPr>
        <p:spPr>
          <a:xfrm>
            <a:off x="7642397" y="175536"/>
            <a:ext cx="552448"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R&amp;D</a:t>
            </a:r>
          </a:p>
        </p:txBody>
      </p:sp>
      <p:sp>
        <p:nvSpPr>
          <p:cNvPr id="18" name="TextBox 17"/>
          <p:cNvSpPr txBox="1"/>
          <p:nvPr/>
        </p:nvSpPr>
        <p:spPr>
          <a:xfrm>
            <a:off x="8124994" y="171384"/>
            <a:ext cx="1009137"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EDUCATION</a:t>
            </a:r>
          </a:p>
        </p:txBody>
      </p:sp>
      <p:sp>
        <p:nvSpPr>
          <p:cNvPr id="19" name="TextBox 18"/>
          <p:cNvSpPr txBox="1"/>
          <p:nvPr/>
        </p:nvSpPr>
        <p:spPr>
          <a:xfrm>
            <a:off x="9140995" y="175536"/>
            <a:ext cx="719104"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NEWS</a:t>
            </a:r>
          </a:p>
        </p:txBody>
      </p:sp>
      <p:sp>
        <p:nvSpPr>
          <p:cNvPr id="20" name="TextBox 19"/>
          <p:cNvSpPr txBox="1"/>
          <p:nvPr/>
        </p:nvSpPr>
        <p:spPr>
          <a:xfrm>
            <a:off x="9756945" y="175536"/>
            <a:ext cx="1402260" cy="430887"/>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OPPORTUNITIES</a:t>
            </a:r>
          </a:p>
          <a:p>
            <a:endParaRPr lang="en-US" sz="1100" smtClean="0">
              <a:solidFill>
                <a:srgbClr val="FFC000">
                  <a:lumMod val="60000"/>
                  <a:lumOff val="40000"/>
                </a:srgbClr>
              </a:solidFill>
              <a:latin typeface=".VnArial" panose="020B7200000000000000" pitchFamily="34" charset="0"/>
            </a:endParaRPr>
          </a:p>
        </p:txBody>
      </p:sp>
      <p:sp>
        <p:nvSpPr>
          <p:cNvPr id="15" name="TextBox 14"/>
          <p:cNvSpPr txBox="1"/>
          <p:nvPr/>
        </p:nvSpPr>
        <p:spPr>
          <a:xfrm>
            <a:off x="11167443" y="182925"/>
            <a:ext cx="714089" cy="253916"/>
          </a:xfrm>
          <a:prstGeom prst="rect">
            <a:avLst/>
          </a:prstGeom>
          <a:noFill/>
        </p:spPr>
        <p:txBody>
          <a:bodyPr wrap="square" rtlCol="0">
            <a:spAutoFit/>
          </a:bodyPr>
          <a:lstStyle/>
          <a:p>
            <a:r>
              <a:rPr lang="en-US" sz="1050" smtClean="0">
                <a:solidFill>
                  <a:prstClr val="white"/>
                </a:solidFill>
                <a:latin typeface=".VnArial" panose="020B7200000000000000" pitchFamily="34" charset="0"/>
              </a:rPr>
              <a:t>English</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52465" y="255105"/>
            <a:ext cx="120829" cy="120829"/>
          </a:xfrm>
          <a:prstGeom prst="rect">
            <a:avLst/>
          </a:prstGeom>
        </p:spPr>
      </p:pic>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32" y="74248"/>
            <a:ext cx="434512" cy="434512"/>
          </a:xfrm>
          <a:prstGeom prst="rect">
            <a:avLst/>
          </a:prstGeom>
        </p:spPr>
      </p:pic>
      <p:sp>
        <p:nvSpPr>
          <p:cNvPr id="29" name="TextBox 28"/>
          <p:cNvSpPr txBox="1"/>
          <p:nvPr/>
        </p:nvSpPr>
        <p:spPr>
          <a:xfrm>
            <a:off x="511035" y="158684"/>
            <a:ext cx="3701086" cy="276999"/>
          </a:xfrm>
          <a:prstGeom prst="rect">
            <a:avLst/>
          </a:prstGeom>
          <a:noFill/>
        </p:spPr>
        <p:txBody>
          <a:bodyPr wrap="square" rtlCol="0">
            <a:spAutoFit/>
          </a:bodyPr>
          <a:lstStyle/>
          <a:p>
            <a:r>
              <a:rPr lang="en-US" sz="1200" smtClean="0">
                <a:solidFill>
                  <a:prstClr val="white"/>
                </a:solidFill>
                <a:effectLst>
                  <a:outerShdw blurRad="38100" dist="38100" dir="2700000" algn="tl">
                    <a:srgbClr val="000000">
                      <a:alpha val="43137"/>
                    </a:srgbClr>
                  </a:outerShdw>
                </a:effectLst>
                <a:latin typeface=".VnExoticH" panose="020B7200000000000000" pitchFamily="34" charset="0"/>
              </a:rPr>
              <a:t> IDEA TECHNOLOGY SOLUTION JSC</a:t>
            </a:r>
            <a:endParaRPr lang="en-US" sz="1200">
              <a:solidFill>
                <a:prstClr val="white"/>
              </a:solidFill>
              <a:effectLst>
                <a:outerShdw blurRad="38100" dist="38100" dir="2700000" algn="tl">
                  <a:srgbClr val="000000">
                    <a:alpha val="43137"/>
                  </a:srgbClr>
                </a:outerShdw>
              </a:effectLst>
              <a:latin typeface=".VnExoticH" panose="020B7200000000000000" pitchFamily="34" charset="0"/>
            </a:endParaRPr>
          </a:p>
        </p:txBody>
      </p:sp>
      <p:sp>
        <p:nvSpPr>
          <p:cNvPr id="37" name="TextBox 36"/>
          <p:cNvSpPr txBox="1"/>
          <p:nvPr/>
        </p:nvSpPr>
        <p:spPr>
          <a:xfrm>
            <a:off x="5012982" y="166377"/>
            <a:ext cx="796675"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HOME</a:t>
            </a:r>
            <a:endParaRPr lang="en-US" sz="1100">
              <a:solidFill>
                <a:srgbClr val="FFC000">
                  <a:lumMod val="60000"/>
                  <a:lumOff val="40000"/>
                </a:srgbClr>
              </a:solidFill>
              <a:latin typeface=".VnArial" panose="020B7200000000000000" pitchFamily="34" charset="0"/>
            </a:endParaRPr>
          </a:p>
        </p:txBody>
      </p:sp>
      <p:sp>
        <p:nvSpPr>
          <p:cNvPr id="21" name="Rounded Rectangle 20"/>
          <p:cNvSpPr/>
          <p:nvPr/>
        </p:nvSpPr>
        <p:spPr>
          <a:xfrm flipV="1">
            <a:off x="8231535" y="435679"/>
            <a:ext cx="789917" cy="45719"/>
          </a:xfrm>
          <a:prstGeom prst="roundRect">
            <a:avLst/>
          </a:prstGeom>
          <a:gradFill flip="none" rotWithShape="1">
            <a:gsLst>
              <a:gs pos="0">
                <a:schemeClr val="accent2">
                  <a:lumMod val="20000"/>
                  <a:lumOff val="80000"/>
                </a:schemeClr>
              </a:gs>
              <a:gs pos="74000">
                <a:schemeClr val="accent2">
                  <a:lumMod val="20000"/>
                  <a:lumOff val="80000"/>
                </a:schemeClr>
              </a:gs>
              <a:gs pos="83000">
                <a:schemeClr val="accent2">
                  <a:lumMod val="40000"/>
                  <a:lumOff val="60000"/>
                </a:schemeClr>
              </a:gs>
              <a:gs pos="100000">
                <a:schemeClr val="accent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313688" y="859353"/>
            <a:ext cx="4711546" cy="369332"/>
          </a:xfrm>
          <a:prstGeom prst="rect">
            <a:avLst/>
          </a:prstGeom>
        </p:spPr>
        <p:txBody>
          <a:bodyPr wrap="none">
            <a:spAutoFit/>
          </a:bodyPr>
          <a:lstStyle/>
          <a:p>
            <a:r>
              <a:rPr lang="en-US" smtClean="0">
                <a:solidFill>
                  <a:srgbClr val="FFC000"/>
                </a:solidFill>
                <a:effectLst>
                  <a:outerShdw blurRad="38100" dist="38100" dir="2700000" algn="tl">
                    <a:srgbClr val="000000">
                      <a:alpha val="43137"/>
                    </a:srgbClr>
                  </a:outerShdw>
                </a:effectLst>
                <a:latin typeface=".VnExoticH" panose="020B7200000000000000" pitchFamily="34" charset="0"/>
              </a:rPr>
              <a:t>EDUCATION &amp; TRAINING PROGRAMS</a:t>
            </a:r>
            <a:endParaRPr lang="en-US">
              <a:solidFill>
                <a:srgbClr val="FFC000"/>
              </a:solidFill>
              <a:effectLst>
                <a:outerShdw blurRad="38100" dist="38100" dir="2700000" algn="tl">
                  <a:srgbClr val="000000">
                    <a:alpha val="43137"/>
                  </a:srgbClr>
                </a:outerShdw>
              </a:effectLst>
              <a:latin typeface=".VnExoticH" panose="020B7200000000000000" pitchFamily="34" charset="0"/>
            </a:endParaRPr>
          </a:p>
        </p:txBody>
      </p:sp>
      <p:sp>
        <p:nvSpPr>
          <p:cNvPr id="24" name="Rectangle 23"/>
          <p:cNvSpPr/>
          <p:nvPr/>
        </p:nvSpPr>
        <p:spPr>
          <a:xfrm>
            <a:off x="511035" y="1340724"/>
            <a:ext cx="11327869" cy="923330"/>
          </a:xfrm>
          <a:prstGeom prst="rect">
            <a:avLst/>
          </a:prstGeom>
        </p:spPr>
        <p:txBody>
          <a:bodyPr wrap="square">
            <a:spAutoFit/>
          </a:bodyPr>
          <a:lstStyle/>
          <a:p>
            <a:pPr>
              <a:lnSpc>
                <a:spcPct val="150000"/>
              </a:lnSpc>
              <a:spcBef>
                <a:spcPts val="600"/>
              </a:spcBef>
              <a:spcAft>
                <a:spcPts val="600"/>
              </a:spcAft>
            </a:pPr>
            <a:r>
              <a:rPr lang="en-US">
                <a:solidFill>
                  <a:prstClr val="white"/>
                </a:solidFill>
                <a:effectLst>
                  <a:outerShdw blurRad="38100" dist="38100" dir="2700000" algn="tl">
                    <a:srgbClr val="000000">
                      <a:alpha val="43137"/>
                    </a:srgbClr>
                  </a:outerShdw>
                </a:effectLst>
                <a:latin typeface="Mercury SSm A"/>
              </a:rPr>
              <a:t>Lorem ipsum dolor sit amet, consectetur adipiscing elit, sed do eiusmod tempor incididunt ut labore et dolore magna aliqua. Ut enim ad minim veniam, quis nostrud exercitation ullamco laboris company explanation consequat. </a:t>
            </a:r>
            <a:endParaRPr lang="en-US">
              <a:solidFill>
                <a:prstClr val="white"/>
              </a:solidFill>
              <a:effectLst>
                <a:outerShdw blurRad="38100" dist="38100" dir="2700000" algn="tl">
                  <a:srgbClr val="000000">
                    <a:alpha val="43137"/>
                  </a:srgbClr>
                </a:outerShdw>
              </a:effectLst>
            </a:endParaRPr>
          </a:p>
        </p:txBody>
      </p:sp>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8144" y="2376093"/>
            <a:ext cx="5925378" cy="3953339"/>
          </a:xfrm>
          <a:prstGeom prst="rect">
            <a:avLst/>
          </a:prstGeom>
        </p:spPr>
      </p:pic>
      <p:sp>
        <p:nvSpPr>
          <p:cNvPr id="46" name="Rounded Rectangle 45"/>
          <p:cNvSpPr/>
          <p:nvPr/>
        </p:nvSpPr>
        <p:spPr>
          <a:xfrm>
            <a:off x="205060" y="3926837"/>
            <a:ext cx="217256" cy="48076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0636357">
            <a:off x="147186" y="4002169"/>
            <a:ext cx="327315" cy="327315"/>
          </a:xfrm>
          <a:prstGeom prst="rect">
            <a:avLst/>
          </a:prstGeom>
        </p:spPr>
      </p:pic>
      <p:sp>
        <p:nvSpPr>
          <p:cNvPr id="48" name="Rounded Rectangle 47"/>
          <p:cNvSpPr/>
          <p:nvPr/>
        </p:nvSpPr>
        <p:spPr>
          <a:xfrm>
            <a:off x="6640667" y="3929374"/>
            <a:ext cx="217256" cy="48076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90311" y="4004707"/>
            <a:ext cx="327315" cy="327315"/>
          </a:xfrm>
          <a:prstGeom prst="rect">
            <a:avLst/>
          </a:prstGeom>
        </p:spPr>
      </p:pic>
      <p:sp>
        <p:nvSpPr>
          <p:cNvPr id="50" name="Rectangle 49"/>
          <p:cNvSpPr/>
          <p:nvPr/>
        </p:nvSpPr>
        <p:spPr>
          <a:xfrm>
            <a:off x="7637810" y="2457666"/>
            <a:ext cx="3536376" cy="3416320"/>
          </a:xfrm>
          <a:prstGeom prst="rect">
            <a:avLst/>
          </a:prstGeom>
        </p:spPr>
        <p:txBody>
          <a:bodyPr wrap="square">
            <a:spAutoFit/>
          </a:bodyPr>
          <a:lstStyle/>
          <a:p>
            <a:pPr>
              <a:lnSpc>
                <a:spcPct val="150000"/>
              </a:lnSpc>
              <a:spcBef>
                <a:spcPts val="600"/>
              </a:spcBef>
              <a:spcAft>
                <a:spcPts val="600"/>
              </a:spcAft>
            </a:pPr>
            <a:r>
              <a:rPr lang="en-US">
                <a:solidFill>
                  <a:prstClr val="white"/>
                </a:solidFill>
                <a:effectLst>
                  <a:outerShdw blurRad="38100" dist="38100" dir="2700000" algn="tl">
                    <a:srgbClr val="000000">
                      <a:alpha val="43137"/>
                    </a:srgbClr>
                  </a:outerShdw>
                </a:effectLst>
                <a:latin typeface="Mercury SSm A"/>
              </a:rPr>
              <a:t>Lorem ipsum dolor sit amet, consectetur adipiscing elit, sed do eiusmod tempor incididunt ut labore et dolore magna aliqua. Ut enim ad minim veniam, quis nostrud exercitation ullamco laboris company explanation consequat. </a:t>
            </a:r>
            <a:endParaRPr lang="en-US">
              <a:solidFill>
                <a:prstClr val="white"/>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14718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64653"/>
            <a:ext cx="12192000" cy="8801099"/>
          </a:xfrm>
          <a:prstGeom prst="rect">
            <a:avLst/>
          </a:prstGeom>
        </p:spPr>
      </p:pic>
      <p:sp>
        <p:nvSpPr>
          <p:cNvPr id="4" name="TextBox 3"/>
          <p:cNvSpPr txBox="1"/>
          <p:nvPr/>
        </p:nvSpPr>
        <p:spPr>
          <a:xfrm>
            <a:off x="5619921" y="175536"/>
            <a:ext cx="904362"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ABOUT US</a:t>
            </a:r>
            <a:endParaRPr lang="en-US" sz="1100">
              <a:solidFill>
                <a:srgbClr val="FFC000">
                  <a:lumMod val="60000"/>
                  <a:lumOff val="40000"/>
                </a:srgbClr>
              </a:solidFill>
              <a:latin typeface=".VnArial" panose="020B7200000000000000" pitchFamily="34" charset="0"/>
            </a:endParaRPr>
          </a:p>
        </p:txBody>
      </p:sp>
      <p:sp>
        <p:nvSpPr>
          <p:cNvPr id="13" name="TextBox 12"/>
          <p:cNvSpPr txBox="1"/>
          <p:nvPr/>
        </p:nvSpPr>
        <p:spPr>
          <a:xfrm>
            <a:off x="6496222" y="175536"/>
            <a:ext cx="1203153"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CAD/CAM/CAE</a:t>
            </a:r>
          </a:p>
        </p:txBody>
      </p:sp>
      <p:sp>
        <p:nvSpPr>
          <p:cNvPr id="14" name="TextBox 13"/>
          <p:cNvSpPr txBox="1"/>
          <p:nvPr/>
        </p:nvSpPr>
        <p:spPr>
          <a:xfrm>
            <a:off x="7642397" y="175536"/>
            <a:ext cx="552448"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R&amp;D</a:t>
            </a:r>
          </a:p>
        </p:txBody>
      </p:sp>
      <p:sp>
        <p:nvSpPr>
          <p:cNvPr id="18" name="TextBox 17"/>
          <p:cNvSpPr txBox="1"/>
          <p:nvPr/>
        </p:nvSpPr>
        <p:spPr>
          <a:xfrm>
            <a:off x="8124994" y="171384"/>
            <a:ext cx="1009137"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EDUCATION</a:t>
            </a:r>
          </a:p>
        </p:txBody>
      </p:sp>
      <p:sp>
        <p:nvSpPr>
          <p:cNvPr id="19" name="TextBox 18"/>
          <p:cNvSpPr txBox="1"/>
          <p:nvPr/>
        </p:nvSpPr>
        <p:spPr>
          <a:xfrm>
            <a:off x="9140995" y="175536"/>
            <a:ext cx="719104"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NEWS</a:t>
            </a:r>
          </a:p>
        </p:txBody>
      </p:sp>
      <p:sp>
        <p:nvSpPr>
          <p:cNvPr id="20" name="TextBox 19"/>
          <p:cNvSpPr txBox="1"/>
          <p:nvPr/>
        </p:nvSpPr>
        <p:spPr>
          <a:xfrm>
            <a:off x="9756945" y="175536"/>
            <a:ext cx="1402260" cy="430887"/>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OPPORTUNITIES</a:t>
            </a:r>
          </a:p>
          <a:p>
            <a:endParaRPr lang="en-US" sz="1100" smtClean="0">
              <a:solidFill>
                <a:srgbClr val="FFC000">
                  <a:lumMod val="60000"/>
                  <a:lumOff val="40000"/>
                </a:srgbClr>
              </a:solidFill>
              <a:latin typeface=".VnArial" panose="020B7200000000000000" pitchFamily="34" charset="0"/>
            </a:endParaRPr>
          </a:p>
        </p:txBody>
      </p:sp>
      <p:sp>
        <p:nvSpPr>
          <p:cNvPr id="15" name="TextBox 14"/>
          <p:cNvSpPr txBox="1"/>
          <p:nvPr/>
        </p:nvSpPr>
        <p:spPr>
          <a:xfrm>
            <a:off x="11167443" y="182925"/>
            <a:ext cx="714089" cy="253916"/>
          </a:xfrm>
          <a:prstGeom prst="rect">
            <a:avLst/>
          </a:prstGeom>
          <a:noFill/>
        </p:spPr>
        <p:txBody>
          <a:bodyPr wrap="square" rtlCol="0">
            <a:spAutoFit/>
          </a:bodyPr>
          <a:lstStyle/>
          <a:p>
            <a:r>
              <a:rPr lang="en-US" sz="1050" smtClean="0">
                <a:solidFill>
                  <a:prstClr val="white"/>
                </a:solidFill>
                <a:latin typeface=".VnArial" panose="020B7200000000000000" pitchFamily="34" charset="0"/>
              </a:rPr>
              <a:t>English</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52465" y="255105"/>
            <a:ext cx="120829" cy="120829"/>
          </a:xfrm>
          <a:prstGeom prst="rect">
            <a:avLst/>
          </a:prstGeom>
        </p:spPr>
      </p:pic>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432" y="74248"/>
            <a:ext cx="434512" cy="434512"/>
          </a:xfrm>
          <a:prstGeom prst="rect">
            <a:avLst/>
          </a:prstGeom>
        </p:spPr>
      </p:pic>
      <p:sp>
        <p:nvSpPr>
          <p:cNvPr id="29" name="TextBox 28"/>
          <p:cNvSpPr txBox="1"/>
          <p:nvPr/>
        </p:nvSpPr>
        <p:spPr>
          <a:xfrm>
            <a:off x="511035" y="158684"/>
            <a:ext cx="3701086" cy="276999"/>
          </a:xfrm>
          <a:prstGeom prst="rect">
            <a:avLst/>
          </a:prstGeom>
          <a:noFill/>
        </p:spPr>
        <p:txBody>
          <a:bodyPr wrap="square" rtlCol="0">
            <a:spAutoFit/>
          </a:bodyPr>
          <a:lstStyle/>
          <a:p>
            <a:r>
              <a:rPr lang="en-US" sz="1200" smtClean="0">
                <a:solidFill>
                  <a:prstClr val="white"/>
                </a:solidFill>
                <a:effectLst>
                  <a:outerShdw blurRad="38100" dist="38100" dir="2700000" algn="tl">
                    <a:srgbClr val="000000">
                      <a:alpha val="43137"/>
                    </a:srgbClr>
                  </a:outerShdw>
                </a:effectLst>
                <a:latin typeface=".VnExoticH" panose="020B7200000000000000" pitchFamily="34" charset="0"/>
              </a:rPr>
              <a:t> IDEA TECHNOLOGY SOLUTION JSC</a:t>
            </a:r>
            <a:endParaRPr lang="en-US" sz="1200">
              <a:solidFill>
                <a:prstClr val="white"/>
              </a:solidFill>
              <a:effectLst>
                <a:outerShdw blurRad="38100" dist="38100" dir="2700000" algn="tl">
                  <a:srgbClr val="000000">
                    <a:alpha val="43137"/>
                  </a:srgbClr>
                </a:outerShdw>
              </a:effectLst>
              <a:latin typeface=".VnExoticH" panose="020B7200000000000000" pitchFamily="34" charset="0"/>
            </a:endParaRPr>
          </a:p>
        </p:txBody>
      </p:sp>
      <p:sp>
        <p:nvSpPr>
          <p:cNvPr id="37" name="TextBox 36"/>
          <p:cNvSpPr txBox="1"/>
          <p:nvPr/>
        </p:nvSpPr>
        <p:spPr>
          <a:xfrm>
            <a:off x="5012982" y="166377"/>
            <a:ext cx="796675"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HOME</a:t>
            </a:r>
            <a:endParaRPr lang="en-US" sz="1100">
              <a:solidFill>
                <a:srgbClr val="FFC000">
                  <a:lumMod val="60000"/>
                  <a:lumOff val="40000"/>
                </a:srgbClr>
              </a:solidFill>
              <a:latin typeface=".VnArial" panose="020B7200000000000000" pitchFamily="34" charset="0"/>
            </a:endParaRPr>
          </a:p>
        </p:txBody>
      </p:sp>
      <p:sp>
        <p:nvSpPr>
          <p:cNvPr id="21" name="Rounded Rectangle 20"/>
          <p:cNvSpPr/>
          <p:nvPr/>
        </p:nvSpPr>
        <p:spPr>
          <a:xfrm flipV="1">
            <a:off x="9879105" y="435678"/>
            <a:ext cx="1085884" cy="45719"/>
          </a:xfrm>
          <a:prstGeom prst="roundRect">
            <a:avLst/>
          </a:prstGeom>
          <a:gradFill flip="none" rotWithShape="1">
            <a:gsLst>
              <a:gs pos="0">
                <a:schemeClr val="accent2">
                  <a:lumMod val="20000"/>
                  <a:lumOff val="80000"/>
                </a:schemeClr>
              </a:gs>
              <a:gs pos="74000">
                <a:schemeClr val="accent2">
                  <a:lumMod val="20000"/>
                  <a:lumOff val="80000"/>
                </a:schemeClr>
              </a:gs>
              <a:gs pos="83000">
                <a:schemeClr val="accent2">
                  <a:lumMod val="40000"/>
                  <a:lumOff val="60000"/>
                </a:schemeClr>
              </a:gs>
              <a:gs pos="100000">
                <a:schemeClr val="accent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p:nvSpPr>
        <p:spPr>
          <a:xfrm>
            <a:off x="0" y="669176"/>
            <a:ext cx="12192000" cy="7616985"/>
          </a:xfrm>
          <a:prstGeom prst="rect">
            <a:avLst/>
          </a:prstGeom>
          <a:solidFill>
            <a:schemeClr val="bg1">
              <a:lumMod val="50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13688" y="859353"/>
            <a:ext cx="5697394" cy="369332"/>
          </a:xfrm>
          <a:prstGeom prst="rect">
            <a:avLst/>
          </a:prstGeom>
        </p:spPr>
        <p:txBody>
          <a:bodyPr wrap="none">
            <a:spAutoFit/>
          </a:bodyPr>
          <a:lstStyle/>
          <a:p>
            <a:r>
              <a:rPr lang="en-US" smtClean="0">
                <a:solidFill>
                  <a:srgbClr val="FFC000"/>
                </a:solidFill>
                <a:effectLst>
                  <a:outerShdw blurRad="38100" dist="38100" dir="2700000" algn="tl">
                    <a:srgbClr val="000000">
                      <a:alpha val="43137"/>
                    </a:srgbClr>
                  </a:outerShdw>
                </a:effectLst>
                <a:latin typeface=".VnExoticH" panose="020B7200000000000000" pitchFamily="34" charset="0"/>
              </a:rPr>
              <a:t>YOUR OPPORTUNITIES, OUR OPPORTUNITIES</a:t>
            </a:r>
            <a:endParaRPr lang="en-US">
              <a:solidFill>
                <a:srgbClr val="FFC000"/>
              </a:solidFill>
              <a:effectLst>
                <a:outerShdw blurRad="38100" dist="38100" dir="2700000" algn="tl">
                  <a:srgbClr val="000000">
                    <a:alpha val="43137"/>
                  </a:srgbClr>
                </a:outerShdw>
              </a:effectLst>
              <a:latin typeface=".VnExoticH" panose="020B7200000000000000" pitchFamily="34" charset="0"/>
            </a:endParaRPr>
          </a:p>
        </p:txBody>
      </p:sp>
      <p:sp>
        <p:nvSpPr>
          <p:cNvPr id="24" name="Rectangle 23"/>
          <p:cNvSpPr/>
          <p:nvPr/>
        </p:nvSpPr>
        <p:spPr>
          <a:xfrm>
            <a:off x="511035" y="1340724"/>
            <a:ext cx="11327869" cy="923330"/>
          </a:xfrm>
          <a:prstGeom prst="rect">
            <a:avLst/>
          </a:prstGeom>
        </p:spPr>
        <p:txBody>
          <a:bodyPr wrap="square">
            <a:spAutoFit/>
          </a:bodyPr>
          <a:lstStyle/>
          <a:p>
            <a:pPr>
              <a:lnSpc>
                <a:spcPct val="150000"/>
              </a:lnSpc>
              <a:spcBef>
                <a:spcPts val="600"/>
              </a:spcBef>
              <a:spcAft>
                <a:spcPts val="600"/>
              </a:spcAft>
            </a:pPr>
            <a:r>
              <a:rPr lang="en-US">
                <a:solidFill>
                  <a:prstClr val="white"/>
                </a:solidFill>
                <a:effectLst>
                  <a:outerShdw blurRad="38100" dist="38100" dir="2700000" algn="tl">
                    <a:srgbClr val="000000">
                      <a:alpha val="43137"/>
                    </a:srgbClr>
                  </a:outerShdw>
                </a:effectLst>
                <a:latin typeface="Mercury SSm A"/>
              </a:rPr>
              <a:t>Lorem ipsum dolor sit amet, consectetur adipiscing elit, sed do eiusmod tempor incididunt ut labore et dolore magna aliqua. Ut enim ad minim veniam, quis nostrud exercitation ullamco laboris company explanation consequat. </a:t>
            </a:r>
            <a:endParaRPr lang="en-US">
              <a:solidFill>
                <a:prstClr val="white"/>
              </a:solidFill>
              <a:effectLst>
                <a:outerShdw blurRad="38100" dist="38100" dir="2700000" algn="tl">
                  <a:srgbClr val="000000">
                    <a:alpha val="43137"/>
                  </a:srgbClr>
                </a:outerShdw>
              </a:effectLst>
            </a:endParaRPr>
          </a:p>
        </p:txBody>
      </p:sp>
      <p:grpSp>
        <p:nvGrpSpPr>
          <p:cNvPr id="8" name="Group 7"/>
          <p:cNvGrpSpPr/>
          <p:nvPr/>
        </p:nvGrpSpPr>
        <p:grpSpPr>
          <a:xfrm>
            <a:off x="7379195" y="3233202"/>
            <a:ext cx="3585794" cy="378940"/>
            <a:chOff x="4319093" y="3262370"/>
            <a:chExt cx="3246429" cy="378940"/>
          </a:xfrm>
        </p:grpSpPr>
        <p:sp>
          <p:nvSpPr>
            <p:cNvPr id="53" name="Rounded Rectangle 52"/>
            <p:cNvSpPr/>
            <p:nvPr/>
          </p:nvSpPr>
          <p:spPr>
            <a:xfrm>
              <a:off x="4319093" y="3262370"/>
              <a:ext cx="3246429" cy="378940"/>
            </a:xfrm>
            <a:prstGeom prst="roundRect">
              <a:avLst/>
            </a:prstGeom>
            <a:solidFill>
              <a:schemeClr val="bg1"/>
            </a:solidFill>
            <a:ln w="3175">
              <a:solidFill>
                <a:schemeClr val="bg1">
                  <a:lumMod val="6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bg1">
                      <a:lumMod val="65000"/>
                    </a:schemeClr>
                  </a:solidFill>
                  <a:latin typeface="+mj-lt"/>
                </a:rPr>
                <a:t>What kind of opportunities are you looking for?</a:t>
              </a:r>
              <a:endParaRPr lang="en-US" sz="1200">
                <a:solidFill>
                  <a:schemeClr val="bg1">
                    <a:lumMod val="65000"/>
                  </a:schemeClr>
                </a:solidFill>
                <a:latin typeface="+mj-lt"/>
              </a:endParaRPr>
            </a:p>
          </p:txBody>
        </p:sp>
        <p:sp>
          <p:nvSpPr>
            <p:cNvPr id="7" name="Flowchart: Merge 6"/>
            <p:cNvSpPr/>
            <p:nvPr/>
          </p:nvSpPr>
          <p:spPr>
            <a:xfrm>
              <a:off x="7365544" y="3423559"/>
              <a:ext cx="103499" cy="65092"/>
            </a:xfrm>
            <a:prstGeom prst="flowChartMerg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Rounded Rectangle 54"/>
          <p:cNvSpPr/>
          <p:nvPr/>
        </p:nvSpPr>
        <p:spPr>
          <a:xfrm>
            <a:off x="8140409" y="3920050"/>
            <a:ext cx="2063366" cy="428625"/>
          </a:xfrm>
          <a:prstGeom prst="round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effectLst>
                  <a:outerShdw blurRad="38100" dist="38100" dir="2700000" algn="tl">
                    <a:srgbClr val="000000">
                      <a:alpha val="43137"/>
                    </a:srgbClr>
                  </a:outerShdw>
                </a:effectLst>
              </a:rPr>
              <a:t>SEE Information</a:t>
            </a:r>
            <a:endParaRPr lang="en-US" sz="2000" b="1">
              <a:effectLst>
                <a:outerShdw blurRad="38100" dist="38100" dir="2700000" algn="tl">
                  <a:srgbClr val="000000">
                    <a:alpha val="43137"/>
                  </a:srgbClr>
                </a:outerShdw>
              </a:effectLst>
            </a:endParaRPr>
          </a:p>
        </p:txBody>
      </p:sp>
      <p:sp>
        <p:nvSpPr>
          <p:cNvPr id="56" name="Rectangle 55"/>
          <p:cNvSpPr/>
          <p:nvPr/>
        </p:nvSpPr>
        <p:spPr>
          <a:xfrm>
            <a:off x="1097160" y="3059116"/>
            <a:ext cx="6229922" cy="2785378"/>
          </a:xfrm>
          <a:prstGeom prst="rect">
            <a:avLst/>
          </a:prstGeom>
        </p:spPr>
        <p:txBody>
          <a:bodyPr wrap="square">
            <a:spAutoFit/>
          </a:bodyPr>
          <a:lstStyle/>
          <a:p>
            <a:pPr marL="285750" indent="-285750">
              <a:lnSpc>
                <a:spcPct val="150000"/>
              </a:lnSpc>
              <a:spcBef>
                <a:spcPts val="600"/>
              </a:spcBef>
              <a:spcAft>
                <a:spcPts val="600"/>
              </a:spcAft>
              <a:buFont typeface="Arial" panose="020B0604020202020204" pitchFamily="34" charset="0"/>
              <a:buChar char="•"/>
            </a:pPr>
            <a:r>
              <a:rPr lang="en-US">
                <a:solidFill>
                  <a:prstClr val="white"/>
                </a:solidFill>
                <a:effectLst>
                  <a:outerShdw blurRad="38100" dist="38100" dir="2700000" algn="tl">
                    <a:srgbClr val="000000">
                      <a:alpha val="43137"/>
                    </a:srgbClr>
                  </a:outerShdw>
                </a:effectLst>
                <a:latin typeface="Mercury SSm A"/>
              </a:rPr>
              <a:t>Lorem ipsum dolor sit amet, consectetur adipiscing </a:t>
            </a:r>
            <a:r>
              <a:rPr lang="en-US" smtClean="0">
                <a:solidFill>
                  <a:prstClr val="white"/>
                </a:solidFill>
                <a:effectLst>
                  <a:outerShdw blurRad="38100" dist="38100" dir="2700000" algn="tl">
                    <a:srgbClr val="000000">
                      <a:alpha val="43137"/>
                    </a:srgbClr>
                  </a:outerShdw>
                </a:effectLst>
                <a:latin typeface="Mercury SSm A"/>
              </a:rPr>
              <a:t>elit</a:t>
            </a:r>
          </a:p>
          <a:p>
            <a:pPr marL="285750" indent="-285750">
              <a:lnSpc>
                <a:spcPct val="150000"/>
              </a:lnSpc>
              <a:spcBef>
                <a:spcPts val="600"/>
              </a:spcBef>
              <a:spcAft>
                <a:spcPts val="600"/>
              </a:spcAft>
              <a:buFont typeface="Arial" panose="020B0604020202020204" pitchFamily="34" charset="0"/>
              <a:buChar char="•"/>
            </a:pPr>
            <a:r>
              <a:rPr lang="en-US" smtClean="0">
                <a:solidFill>
                  <a:prstClr val="white"/>
                </a:solidFill>
                <a:effectLst>
                  <a:outerShdw blurRad="38100" dist="38100" dir="2700000" algn="tl">
                    <a:srgbClr val="000000">
                      <a:alpha val="43137"/>
                    </a:srgbClr>
                  </a:outerShdw>
                </a:effectLst>
                <a:latin typeface="Mercury SSm A"/>
              </a:rPr>
              <a:t>Ut </a:t>
            </a:r>
            <a:r>
              <a:rPr lang="en-US">
                <a:solidFill>
                  <a:prstClr val="white"/>
                </a:solidFill>
                <a:effectLst>
                  <a:outerShdw blurRad="38100" dist="38100" dir="2700000" algn="tl">
                    <a:srgbClr val="000000">
                      <a:alpha val="43137"/>
                    </a:srgbClr>
                  </a:outerShdw>
                </a:effectLst>
                <a:latin typeface="Mercury SSm A"/>
              </a:rPr>
              <a:t>enim ad minim veniam, quis nostrud </a:t>
            </a:r>
            <a:r>
              <a:rPr lang="en-US" smtClean="0">
                <a:solidFill>
                  <a:prstClr val="white"/>
                </a:solidFill>
                <a:effectLst>
                  <a:outerShdw blurRad="38100" dist="38100" dir="2700000" algn="tl">
                    <a:srgbClr val="000000">
                      <a:alpha val="43137"/>
                    </a:srgbClr>
                  </a:outerShdw>
                </a:effectLst>
                <a:latin typeface="Mercury SSm A"/>
              </a:rPr>
              <a:t>exercitation</a:t>
            </a:r>
          </a:p>
          <a:p>
            <a:pPr marL="285750" indent="-285750">
              <a:lnSpc>
                <a:spcPct val="150000"/>
              </a:lnSpc>
              <a:spcBef>
                <a:spcPts val="600"/>
              </a:spcBef>
              <a:spcAft>
                <a:spcPts val="600"/>
              </a:spcAft>
              <a:buFont typeface="Arial" panose="020B0604020202020204" pitchFamily="34" charset="0"/>
              <a:buChar char="•"/>
            </a:pPr>
            <a:r>
              <a:rPr lang="en-US" smtClean="0">
                <a:solidFill>
                  <a:prstClr val="white"/>
                </a:solidFill>
                <a:effectLst>
                  <a:outerShdw blurRad="38100" dist="38100" dir="2700000" algn="tl">
                    <a:srgbClr val="000000">
                      <a:alpha val="43137"/>
                    </a:srgbClr>
                  </a:outerShdw>
                </a:effectLst>
                <a:latin typeface="Mercury SSm A"/>
              </a:rPr>
              <a:t>Ullamco </a:t>
            </a:r>
            <a:r>
              <a:rPr lang="en-US">
                <a:solidFill>
                  <a:prstClr val="white"/>
                </a:solidFill>
                <a:effectLst>
                  <a:outerShdw blurRad="38100" dist="38100" dir="2700000" algn="tl">
                    <a:srgbClr val="000000">
                      <a:alpha val="43137"/>
                    </a:srgbClr>
                  </a:outerShdw>
                </a:effectLst>
                <a:latin typeface="Mercury SSm A"/>
              </a:rPr>
              <a:t>laboris company explanation consequat. </a:t>
            </a:r>
            <a:endParaRPr lang="en-US" smtClean="0">
              <a:solidFill>
                <a:prstClr val="white"/>
              </a:solidFill>
              <a:effectLst>
                <a:outerShdw blurRad="38100" dist="38100" dir="2700000" algn="tl">
                  <a:srgbClr val="000000">
                    <a:alpha val="43137"/>
                  </a:srgbClr>
                </a:outerShdw>
              </a:effectLst>
              <a:latin typeface="Mercury SSm A"/>
            </a:endParaRPr>
          </a:p>
          <a:p>
            <a:pPr marL="285750" indent="-285750">
              <a:lnSpc>
                <a:spcPct val="150000"/>
              </a:lnSpc>
              <a:spcBef>
                <a:spcPts val="600"/>
              </a:spcBef>
              <a:spcAft>
                <a:spcPts val="600"/>
              </a:spcAft>
              <a:buFont typeface="Arial" panose="020B0604020202020204" pitchFamily="34" charset="0"/>
              <a:buChar char="•"/>
            </a:pPr>
            <a:r>
              <a:rPr lang="en-US">
                <a:solidFill>
                  <a:prstClr val="white"/>
                </a:solidFill>
                <a:effectLst>
                  <a:outerShdw blurRad="38100" dist="38100" dir="2700000" algn="tl">
                    <a:srgbClr val="000000">
                      <a:alpha val="43137"/>
                    </a:srgbClr>
                  </a:outerShdw>
                </a:effectLst>
                <a:latin typeface="Mercury SSm A"/>
              </a:rPr>
              <a:t>Ullamco laboris company explanation consequat. </a:t>
            </a:r>
            <a:endParaRPr lang="en-US">
              <a:solidFill>
                <a:prstClr val="white"/>
              </a:solidFill>
              <a:effectLst>
                <a:outerShdw blurRad="38100" dist="38100" dir="2700000" algn="tl">
                  <a:srgbClr val="000000">
                    <a:alpha val="43137"/>
                  </a:srgbClr>
                </a:outerShdw>
              </a:effectLst>
            </a:endParaRPr>
          </a:p>
          <a:p>
            <a:pPr>
              <a:lnSpc>
                <a:spcPct val="150000"/>
              </a:lnSpc>
              <a:spcBef>
                <a:spcPts val="600"/>
              </a:spcBef>
              <a:spcAft>
                <a:spcPts val="600"/>
              </a:spcAft>
            </a:pPr>
            <a:endParaRPr lang="en-US">
              <a:solidFill>
                <a:prstClr val="white"/>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737409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4" name="TextBox 3"/>
          <p:cNvSpPr txBox="1"/>
          <p:nvPr/>
        </p:nvSpPr>
        <p:spPr>
          <a:xfrm>
            <a:off x="5619921" y="175536"/>
            <a:ext cx="904362"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ABOUT US</a:t>
            </a:r>
            <a:endParaRPr lang="en-US" sz="1100">
              <a:solidFill>
                <a:srgbClr val="FFC000">
                  <a:lumMod val="60000"/>
                  <a:lumOff val="40000"/>
                </a:srgbClr>
              </a:solidFill>
              <a:latin typeface=".VnArial" panose="020B7200000000000000" pitchFamily="34" charset="0"/>
            </a:endParaRPr>
          </a:p>
        </p:txBody>
      </p:sp>
      <p:sp>
        <p:nvSpPr>
          <p:cNvPr id="13" name="TextBox 12"/>
          <p:cNvSpPr txBox="1"/>
          <p:nvPr/>
        </p:nvSpPr>
        <p:spPr>
          <a:xfrm>
            <a:off x="6496222" y="175536"/>
            <a:ext cx="1203153"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CAD/CAM/CAE</a:t>
            </a:r>
          </a:p>
        </p:txBody>
      </p:sp>
      <p:sp>
        <p:nvSpPr>
          <p:cNvPr id="14" name="TextBox 13"/>
          <p:cNvSpPr txBox="1"/>
          <p:nvPr/>
        </p:nvSpPr>
        <p:spPr>
          <a:xfrm>
            <a:off x="7642397" y="175536"/>
            <a:ext cx="552448"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R&amp;D</a:t>
            </a:r>
          </a:p>
        </p:txBody>
      </p:sp>
      <p:sp>
        <p:nvSpPr>
          <p:cNvPr id="18" name="TextBox 17"/>
          <p:cNvSpPr txBox="1"/>
          <p:nvPr/>
        </p:nvSpPr>
        <p:spPr>
          <a:xfrm>
            <a:off x="8124994" y="171384"/>
            <a:ext cx="1009137"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EDUCATION</a:t>
            </a:r>
          </a:p>
        </p:txBody>
      </p:sp>
      <p:sp>
        <p:nvSpPr>
          <p:cNvPr id="19" name="TextBox 18"/>
          <p:cNvSpPr txBox="1"/>
          <p:nvPr/>
        </p:nvSpPr>
        <p:spPr>
          <a:xfrm>
            <a:off x="9140995" y="175536"/>
            <a:ext cx="719104"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NEWS</a:t>
            </a:r>
          </a:p>
        </p:txBody>
      </p:sp>
      <p:sp>
        <p:nvSpPr>
          <p:cNvPr id="20" name="TextBox 19"/>
          <p:cNvSpPr txBox="1"/>
          <p:nvPr/>
        </p:nvSpPr>
        <p:spPr>
          <a:xfrm>
            <a:off x="9756945" y="175536"/>
            <a:ext cx="1402260" cy="430887"/>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OPPORTUNITIES</a:t>
            </a:r>
          </a:p>
          <a:p>
            <a:endParaRPr lang="en-US" sz="1100" smtClean="0">
              <a:solidFill>
                <a:srgbClr val="FFC000">
                  <a:lumMod val="60000"/>
                  <a:lumOff val="40000"/>
                </a:srgbClr>
              </a:solidFill>
              <a:latin typeface=".VnArial" panose="020B7200000000000000" pitchFamily="34" charset="0"/>
            </a:endParaRPr>
          </a:p>
        </p:txBody>
      </p:sp>
      <p:sp>
        <p:nvSpPr>
          <p:cNvPr id="15" name="TextBox 14"/>
          <p:cNvSpPr txBox="1"/>
          <p:nvPr/>
        </p:nvSpPr>
        <p:spPr>
          <a:xfrm>
            <a:off x="11167443" y="182925"/>
            <a:ext cx="714089" cy="253916"/>
          </a:xfrm>
          <a:prstGeom prst="rect">
            <a:avLst/>
          </a:prstGeom>
          <a:noFill/>
        </p:spPr>
        <p:txBody>
          <a:bodyPr wrap="square" rtlCol="0">
            <a:spAutoFit/>
          </a:bodyPr>
          <a:lstStyle/>
          <a:p>
            <a:r>
              <a:rPr lang="en-US" sz="1050" smtClean="0">
                <a:solidFill>
                  <a:prstClr val="white"/>
                </a:solidFill>
                <a:latin typeface=".VnArial" panose="020B7200000000000000" pitchFamily="34" charset="0"/>
              </a:rPr>
              <a:t>English</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52465" y="255105"/>
            <a:ext cx="120829" cy="120829"/>
          </a:xfrm>
          <a:prstGeom prst="rect">
            <a:avLst/>
          </a:prstGeom>
        </p:spPr>
      </p:pic>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32" y="74248"/>
            <a:ext cx="434512" cy="434512"/>
          </a:xfrm>
          <a:prstGeom prst="rect">
            <a:avLst/>
          </a:prstGeom>
        </p:spPr>
      </p:pic>
      <p:sp>
        <p:nvSpPr>
          <p:cNvPr id="29" name="TextBox 28"/>
          <p:cNvSpPr txBox="1"/>
          <p:nvPr/>
        </p:nvSpPr>
        <p:spPr>
          <a:xfrm>
            <a:off x="511035" y="158684"/>
            <a:ext cx="3701086" cy="276999"/>
          </a:xfrm>
          <a:prstGeom prst="rect">
            <a:avLst/>
          </a:prstGeom>
          <a:noFill/>
        </p:spPr>
        <p:txBody>
          <a:bodyPr wrap="square" rtlCol="0">
            <a:spAutoFit/>
          </a:bodyPr>
          <a:lstStyle/>
          <a:p>
            <a:r>
              <a:rPr lang="en-US" sz="1200" smtClean="0">
                <a:solidFill>
                  <a:prstClr val="white"/>
                </a:solidFill>
                <a:effectLst>
                  <a:outerShdw blurRad="38100" dist="38100" dir="2700000" algn="tl">
                    <a:srgbClr val="000000">
                      <a:alpha val="43137"/>
                    </a:srgbClr>
                  </a:outerShdw>
                </a:effectLst>
                <a:latin typeface=".VnExoticH" panose="020B7200000000000000" pitchFamily="34" charset="0"/>
              </a:rPr>
              <a:t> IDEA TECHNOLOGY SOLUTION JSC</a:t>
            </a:r>
            <a:endParaRPr lang="en-US" sz="1200">
              <a:solidFill>
                <a:prstClr val="white"/>
              </a:solidFill>
              <a:effectLst>
                <a:outerShdw blurRad="38100" dist="38100" dir="2700000" algn="tl">
                  <a:srgbClr val="000000">
                    <a:alpha val="43137"/>
                  </a:srgbClr>
                </a:outerShdw>
              </a:effectLst>
              <a:latin typeface=".VnExoticH" panose="020B7200000000000000" pitchFamily="34" charset="0"/>
            </a:endParaRPr>
          </a:p>
        </p:txBody>
      </p:sp>
      <p:sp>
        <p:nvSpPr>
          <p:cNvPr id="37" name="TextBox 36"/>
          <p:cNvSpPr txBox="1"/>
          <p:nvPr/>
        </p:nvSpPr>
        <p:spPr>
          <a:xfrm>
            <a:off x="5012982" y="166377"/>
            <a:ext cx="796675"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HOME</a:t>
            </a:r>
            <a:endParaRPr lang="en-US" sz="1100">
              <a:solidFill>
                <a:srgbClr val="FFC000">
                  <a:lumMod val="60000"/>
                  <a:lumOff val="40000"/>
                </a:srgbClr>
              </a:solidFill>
              <a:latin typeface=".VnArial" panose="020B7200000000000000" pitchFamily="34" charset="0"/>
            </a:endParaRPr>
          </a:p>
        </p:txBody>
      </p:sp>
      <p:sp>
        <p:nvSpPr>
          <p:cNvPr id="21" name="Rounded Rectangle 20"/>
          <p:cNvSpPr/>
          <p:nvPr/>
        </p:nvSpPr>
        <p:spPr>
          <a:xfrm flipV="1">
            <a:off x="9143812" y="435677"/>
            <a:ext cx="548333" cy="45719"/>
          </a:xfrm>
          <a:prstGeom prst="roundRect">
            <a:avLst/>
          </a:prstGeom>
          <a:gradFill flip="none" rotWithShape="1">
            <a:gsLst>
              <a:gs pos="0">
                <a:schemeClr val="accent2">
                  <a:lumMod val="20000"/>
                  <a:lumOff val="80000"/>
                </a:schemeClr>
              </a:gs>
              <a:gs pos="74000">
                <a:schemeClr val="accent2">
                  <a:lumMod val="20000"/>
                  <a:lumOff val="80000"/>
                </a:schemeClr>
              </a:gs>
              <a:gs pos="83000">
                <a:schemeClr val="accent2">
                  <a:lumMod val="40000"/>
                  <a:lumOff val="60000"/>
                </a:schemeClr>
              </a:gs>
              <a:gs pos="100000">
                <a:schemeClr val="accent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855960" y="1049822"/>
            <a:ext cx="6445377" cy="988027"/>
          </a:xfrm>
          <a:prstGeom prst="rect">
            <a:avLst/>
          </a:prstGeom>
        </p:spPr>
        <p:txBody>
          <a:bodyPr wrap="square">
            <a:spAutoFit/>
          </a:bodyPr>
          <a:lstStyle/>
          <a:p>
            <a:pPr>
              <a:lnSpc>
                <a:spcPts val="3600"/>
              </a:lnSpc>
              <a:spcBef>
                <a:spcPts val="600"/>
              </a:spcBef>
              <a:spcAft>
                <a:spcPts val="600"/>
              </a:spcAft>
            </a:pPr>
            <a:r>
              <a:rPr lang="en-US" sz="2800">
                <a:solidFill>
                  <a:prstClr val="white"/>
                </a:solidFill>
                <a:effectLst>
                  <a:outerShdw blurRad="38100" dist="38100" dir="2700000" algn="tl">
                    <a:srgbClr val="000000">
                      <a:alpha val="43137"/>
                    </a:srgbClr>
                  </a:outerShdw>
                </a:effectLst>
                <a:latin typeface="Mercury SSm A"/>
              </a:rPr>
              <a:t>Lorem ipsum dolor sit amet, </a:t>
            </a:r>
            <a:r>
              <a:rPr lang="en-US" sz="2800" smtClean="0">
                <a:solidFill>
                  <a:prstClr val="white"/>
                </a:solidFill>
                <a:effectLst>
                  <a:outerShdw blurRad="38100" dist="38100" dir="2700000" algn="tl">
                    <a:srgbClr val="000000">
                      <a:alpha val="43137"/>
                    </a:srgbClr>
                  </a:outerShdw>
                </a:effectLst>
                <a:latin typeface="Mercury SSm A"/>
              </a:rPr>
              <a:t>consectetur </a:t>
            </a:r>
            <a:r>
              <a:rPr lang="en-US" sz="2800">
                <a:solidFill>
                  <a:prstClr val="white"/>
                </a:solidFill>
                <a:effectLst>
                  <a:outerShdw blurRad="38100" dist="38100" dir="2700000" algn="tl">
                    <a:srgbClr val="000000">
                      <a:alpha val="43137"/>
                    </a:srgbClr>
                  </a:outerShdw>
                </a:effectLst>
                <a:latin typeface="Mercury SSm A"/>
              </a:rPr>
              <a:t>adipiscing </a:t>
            </a:r>
            <a:r>
              <a:rPr lang="en-US" sz="2800" smtClean="0">
                <a:solidFill>
                  <a:prstClr val="white"/>
                </a:solidFill>
                <a:effectLst>
                  <a:outerShdw blurRad="38100" dist="38100" dir="2700000" algn="tl">
                    <a:srgbClr val="000000">
                      <a:alpha val="43137"/>
                    </a:srgbClr>
                  </a:outerShdw>
                </a:effectLst>
                <a:latin typeface="Mercury SSm A"/>
              </a:rPr>
              <a:t>elit</a:t>
            </a:r>
            <a:endParaRPr lang="en-US" sz="2800">
              <a:solidFill>
                <a:prstClr val="white"/>
              </a:solidFill>
              <a:effectLst>
                <a:outerShdw blurRad="38100" dist="38100" dir="2700000" algn="tl">
                  <a:srgbClr val="000000">
                    <a:alpha val="43137"/>
                  </a:srgbClr>
                </a:outerShdw>
              </a:effectLst>
            </a:endParaRPr>
          </a:p>
        </p:txBody>
      </p:sp>
      <p:sp>
        <p:nvSpPr>
          <p:cNvPr id="11" name="Rectangle 10"/>
          <p:cNvSpPr/>
          <p:nvPr/>
        </p:nvSpPr>
        <p:spPr>
          <a:xfrm>
            <a:off x="7508727" y="1049822"/>
            <a:ext cx="4738923" cy="1299395"/>
          </a:xfrm>
          <a:prstGeom prst="rect">
            <a:avLst/>
          </a:prstGeom>
        </p:spPr>
        <p:txBody>
          <a:bodyPr wrap="square">
            <a:spAutoFit/>
          </a:bodyPr>
          <a:lstStyle/>
          <a:p>
            <a:pPr>
              <a:lnSpc>
                <a:spcPts val="3300"/>
              </a:lnSpc>
              <a:spcBef>
                <a:spcPts val="600"/>
              </a:spcBef>
              <a:spcAft>
                <a:spcPts val="600"/>
              </a:spcAft>
            </a:pPr>
            <a:r>
              <a:rPr lang="en-US" sz="2000">
                <a:solidFill>
                  <a:prstClr val="white"/>
                </a:solidFill>
                <a:effectLst>
                  <a:outerShdw blurRad="38100" dist="38100" dir="2700000" algn="tl">
                    <a:srgbClr val="000000">
                      <a:alpha val="43137"/>
                    </a:srgbClr>
                  </a:outerShdw>
                </a:effectLst>
                <a:latin typeface="Mercury SSm A"/>
              </a:rPr>
              <a:t>Sed do eiusmod tempor incididunt ut labore et dolore magna </a:t>
            </a:r>
            <a:r>
              <a:rPr lang="en-US" sz="2000" smtClean="0">
                <a:solidFill>
                  <a:prstClr val="white"/>
                </a:solidFill>
                <a:effectLst>
                  <a:outerShdw blurRad="38100" dist="38100" dir="2700000" algn="tl">
                    <a:srgbClr val="000000">
                      <a:alpha val="43137"/>
                    </a:srgbClr>
                  </a:outerShdw>
                </a:effectLst>
                <a:latin typeface="Mercury SSm A"/>
              </a:rPr>
              <a:t>aliqua </a:t>
            </a:r>
            <a:r>
              <a:rPr lang="en-US" sz="2000">
                <a:solidFill>
                  <a:prstClr val="white"/>
                </a:solidFill>
                <a:effectLst>
                  <a:outerShdw blurRad="38100" dist="38100" dir="2700000" algn="tl">
                    <a:srgbClr val="000000">
                      <a:alpha val="43137"/>
                    </a:srgbClr>
                  </a:outerShdw>
                </a:effectLst>
                <a:latin typeface="Mercury SSm A"/>
              </a:rPr>
              <a:t>labore </a:t>
            </a:r>
            <a:r>
              <a:rPr lang="en-US" sz="2000" smtClean="0">
                <a:solidFill>
                  <a:prstClr val="white"/>
                </a:solidFill>
                <a:effectLst>
                  <a:outerShdw blurRad="38100" dist="38100" dir="2700000" algn="tl">
                    <a:srgbClr val="000000">
                      <a:alpha val="43137"/>
                    </a:srgbClr>
                  </a:outerShdw>
                </a:effectLst>
                <a:latin typeface="Mercury SSm A"/>
              </a:rPr>
              <a:t>et </a:t>
            </a:r>
            <a:r>
              <a:rPr lang="en-US" sz="2000">
                <a:solidFill>
                  <a:prstClr val="white"/>
                </a:solidFill>
                <a:effectLst>
                  <a:outerShdw blurRad="38100" dist="38100" dir="2700000" algn="tl">
                    <a:srgbClr val="000000">
                      <a:alpha val="43137"/>
                    </a:srgbClr>
                  </a:outerShdw>
                </a:effectLst>
                <a:latin typeface="Mercury SSm A"/>
              </a:rPr>
              <a:t>dolore magna aliqua</a:t>
            </a:r>
            <a:r>
              <a:rPr lang="en-US" sz="2000" smtClean="0">
                <a:solidFill>
                  <a:prstClr val="white"/>
                </a:solidFill>
                <a:effectLst>
                  <a:outerShdw blurRad="38100" dist="38100" dir="2700000" algn="tl">
                    <a:srgbClr val="000000">
                      <a:alpha val="43137"/>
                    </a:srgbClr>
                  </a:outerShdw>
                </a:effectLst>
                <a:latin typeface="Mercury SSm A"/>
              </a:rPr>
              <a:t>. </a:t>
            </a:r>
            <a:endParaRPr lang="en-US" sz="2000">
              <a:solidFill>
                <a:prstClr val="white"/>
              </a:solidFill>
              <a:effectLst>
                <a:outerShdw blurRad="38100" dist="38100" dir="2700000" algn="tl">
                  <a:srgbClr val="000000">
                    <a:alpha val="43137"/>
                  </a:srgbClr>
                </a:outerShdw>
              </a:effectLst>
              <a:latin typeface="Mercury SSm A"/>
            </a:endParaRPr>
          </a:p>
        </p:txBody>
      </p:sp>
      <p:sp>
        <p:nvSpPr>
          <p:cNvPr id="26" name="Rectangle 25"/>
          <p:cNvSpPr/>
          <p:nvPr/>
        </p:nvSpPr>
        <p:spPr>
          <a:xfrm>
            <a:off x="7527581" y="2378015"/>
            <a:ext cx="4738923" cy="369332"/>
          </a:xfrm>
          <a:prstGeom prst="rect">
            <a:avLst/>
          </a:prstGeom>
        </p:spPr>
        <p:txBody>
          <a:bodyPr wrap="square">
            <a:spAutoFit/>
          </a:bodyPr>
          <a:lstStyle/>
          <a:p>
            <a:pPr>
              <a:lnSpc>
                <a:spcPct val="150000"/>
              </a:lnSpc>
              <a:spcBef>
                <a:spcPts val="600"/>
              </a:spcBef>
              <a:spcAft>
                <a:spcPts val="600"/>
              </a:spcAft>
            </a:pPr>
            <a:r>
              <a:rPr lang="en-US" sz="1200" smtClean="0">
                <a:solidFill>
                  <a:prstClr val="white"/>
                </a:solidFill>
                <a:effectLst>
                  <a:outerShdw blurRad="38100" dist="38100" dir="2700000" algn="tl">
                    <a:srgbClr val="000000">
                      <a:alpha val="43137"/>
                    </a:srgbClr>
                  </a:outerShdw>
                </a:effectLst>
                <a:latin typeface="Mercury SSm A"/>
              </a:rPr>
              <a:t>Author. Khanh Trinh</a:t>
            </a:r>
            <a:endParaRPr lang="en-US" sz="1200">
              <a:solidFill>
                <a:prstClr val="white"/>
              </a:solidFill>
              <a:effectLst>
                <a:outerShdw blurRad="38100" dist="38100" dir="2700000" algn="tl">
                  <a:srgbClr val="000000">
                    <a:alpha val="43137"/>
                  </a:srgbClr>
                </a:outerShdw>
              </a:effectLst>
              <a:latin typeface="Mercury SSm A"/>
            </a:endParaRPr>
          </a:p>
        </p:txBody>
      </p:sp>
      <p:sp>
        <p:nvSpPr>
          <p:cNvPr id="27" name="Rectangle 26"/>
          <p:cNvSpPr/>
          <p:nvPr/>
        </p:nvSpPr>
        <p:spPr>
          <a:xfrm>
            <a:off x="961348" y="2222446"/>
            <a:ext cx="4738923" cy="369332"/>
          </a:xfrm>
          <a:prstGeom prst="rect">
            <a:avLst/>
          </a:prstGeom>
        </p:spPr>
        <p:txBody>
          <a:bodyPr wrap="square">
            <a:spAutoFit/>
          </a:bodyPr>
          <a:lstStyle/>
          <a:p>
            <a:pPr>
              <a:lnSpc>
                <a:spcPct val="150000"/>
              </a:lnSpc>
              <a:spcBef>
                <a:spcPts val="600"/>
              </a:spcBef>
              <a:spcAft>
                <a:spcPts val="600"/>
              </a:spcAft>
            </a:pPr>
            <a:r>
              <a:rPr lang="en-US" sz="1200" smtClean="0">
                <a:solidFill>
                  <a:prstClr val="white"/>
                </a:solidFill>
                <a:effectLst>
                  <a:outerShdw blurRad="38100" dist="38100" dir="2700000" algn="tl">
                    <a:srgbClr val="000000">
                      <a:alpha val="43137"/>
                    </a:srgbClr>
                  </a:outerShdw>
                </a:effectLst>
                <a:latin typeface="Mercury SSm A"/>
              </a:rPr>
              <a:t>Author. Khanh Trinh</a:t>
            </a:r>
            <a:endParaRPr lang="en-US" sz="1200">
              <a:solidFill>
                <a:prstClr val="white"/>
              </a:solidFill>
              <a:effectLst>
                <a:outerShdw blurRad="38100" dist="38100" dir="2700000" algn="tl">
                  <a:srgbClr val="000000">
                    <a:alpha val="43137"/>
                  </a:srgbClr>
                </a:outerShdw>
              </a:effectLst>
              <a:latin typeface="Mercury SSm A"/>
            </a:endParaRPr>
          </a:p>
        </p:txBody>
      </p:sp>
      <p:cxnSp>
        <p:nvCxnSpPr>
          <p:cNvPr id="16" name="Straight Connector 15"/>
          <p:cNvCxnSpPr/>
          <p:nvPr/>
        </p:nvCxnSpPr>
        <p:spPr>
          <a:xfrm flipV="1">
            <a:off x="7585835" y="2805913"/>
            <a:ext cx="3938652" cy="28282"/>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7508727" y="2939035"/>
            <a:ext cx="4738923" cy="876202"/>
          </a:xfrm>
          <a:prstGeom prst="rect">
            <a:avLst/>
          </a:prstGeom>
        </p:spPr>
        <p:txBody>
          <a:bodyPr wrap="square">
            <a:spAutoFit/>
          </a:bodyPr>
          <a:lstStyle/>
          <a:p>
            <a:pPr>
              <a:lnSpc>
                <a:spcPts val="3300"/>
              </a:lnSpc>
              <a:spcBef>
                <a:spcPts val="600"/>
              </a:spcBef>
              <a:spcAft>
                <a:spcPts val="600"/>
              </a:spcAft>
            </a:pPr>
            <a:r>
              <a:rPr lang="en-US" sz="2000">
                <a:solidFill>
                  <a:prstClr val="white"/>
                </a:solidFill>
                <a:effectLst>
                  <a:outerShdw blurRad="38100" dist="38100" dir="2700000" algn="tl">
                    <a:srgbClr val="000000">
                      <a:alpha val="43137"/>
                    </a:srgbClr>
                  </a:outerShdw>
                </a:effectLst>
                <a:latin typeface="Mercury SSm A"/>
              </a:rPr>
              <a:t>Sed do eiusmod tempor incididunt ut labore et dolore magna aliqua. </a:t>
            </a:r>
          </a:p>
        </p:txBody>
      </p:sp>
      <p:sp>
        <p:nvSpPr>
          <p:cNvPr id="32" name="Rectangle 31"/>
          <p:cNvSpPr/>
          <p:nvPr/>
        </p:nvSpPr>
        <p:spPr>
          <a:xfrm>
            <a:off x="7508727" y="3835301"/>
            <a:ext cx="4738923" cy="369332"/>
          </a:xfrm>
          <a:prstGeom prst="rect">
            <a:avLst/>
          </a:prstGeom>
        </p:spPr>
        <p:txBody>
          <a:bodyPr wrap="square">
            <a:spAutoFit/>
          </a:bodyPr>
          <a:lstStyle/>
          <a:p>
            <a:pPr>
              <a:lnSpc>
                <a:spcPct val="150000"/>
              </a:lnSpc>
              <a:spcBef>
                <a:spcPts val="600"/>
              </a:spcBef>
              <a:spcAft>
                <a:spcPts val="600"/>
              </a:spcAft>
            </a:pPr>
            <a:r>
              <a:rPr lang="en-US" sz="1200" smtClean="0">
                <a:solidFill>
                  <a:prstClr val="white"/>
                </a:solidFill>
                <a:effectLst>
                  <a:outerShdw blurRad="38100" dist="38100" dir="2700000" algn="tl">
                    <a:srgbClr val="000000">
                      <a:alpha val="43137"/>
                    </a:srgbClr>
                  </a:outerShdw>
                </a:effectLst>
                <a:latin typeface="Mercury SSm A"/>
              </a:rPr>
              <a:t>Author. Khanh Trinh</a:t>
            </a:r>
            <a:endParaRPr lang="en-US" sz="1200">
              <a:solidFill>
                <a:prstClr val="white"/>
              </a:solidFill>
              <a:effectLst>
                <a:outerShdw blurRad="38100" dist="38100" dir="2700000" algn="tl">
                  <a:srgbClr val="000000">
                    <a:alpha val="43137"/>
                  </a:srgbClr>
                </a:outerShdw>
              </a:effectLst>
              <a:latin typeface="Mercury SSm A"/>
            </a:endParaRPr>
          </a:p>
        </p:txBody>
      </p:sp>
      <p:cxnSp>
        <p:nvCxnSpPr>
          <p:cNvPr id="33" name="Straight Connector 32"/>
          <p:cNvCxnSpPr/>
          <p:nvPr/>
        </p:nvCxnSpPr>
        <p:spPr>
          <a:xfrm flipV="1">
            <a:off x="7585835" y="4384039"/>
            <a:ext cx="3938652" cy="28282"/>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7508727" y="4552606"/>
            <a:ext cx="4738923" cy="876202"/>
          </a:xfrm>
          <a:prstGeom prst="rect">
            <a:avLst/>
          </a:prstGeom>
        </p:spPr>
        <p:txBody>
          <a:bodyPr wrap="square">
            <a:spAutoFit/>
          </a:bodyPr>
          <a:lstStyle/>
          <a:p>
            <a:pPr>
              <a:lnSpc>
                <a:spcPts val="3300"/>
              </a:lnSpc>
              <a:spcBef>
                <a:spcPts val="600"/>
              </a:spcBef>
              <a:spcAft>
                <a:spcPts val="600"/>
              </a:spcAft>
            </a:pPr>
            <a:r>
              <a:rPr lang="en-US" sz="2000">
                <a:solidFill>
                  <a:prstClr val="white"/>
                </a:solidFill>
                <a:effectLst>
                  <a:outerShdw blurRad="38100" dist="38100" dir="2700000" algn="tl">
                    <a:srgbClr val="000000">
                      <a:alpha val="43137"/>
                    </a:srgbClr>
                  </a:outerShdw>
                </a:effectLst>
                <a:latin typeface="Mercury SSm A"/>
              </a:rPr>
              <a:t>Sed do eiusmod tempor incididunt ut labore et dolore magna aliqua. </a:t>
            </a:r>
          </a:p>
        </p:txBody>
      </p:sp>
      <p:sp>
        <p:nvSpPr>
          <p:cNvPr id="35" name="Rectangle 34"/>
          <p:cNvSpPr/>
          <p:nvPr/>
        </p:nvSpPr>
        <p:spPr>
          <a:xfrm>
            <a:off x="7508727" y="5448872"/>
            <a:ext cx="4738923" cy="369332"/>
          </a:xfrm>
          <a:prstGeom prst="rect">
            <a:avLst/>
          </a:prstGeom>
        </p:spPr>
        <p:txBody>
          <a:bodyPr wrap="square">
            <a:spAutoFit/>
          </a:bodyPr>
          <a:lstStyle/>
          <a:p>
            <a:pPr>
              <a:lnSpc>
                <a:spcPct val="150000"/>
              </a:lnSpc>
              <a:spcBef>
                <a:spcPts val="600"/>
              </a:spcBef>
              <a:spcAft>
                <a:spcPts val="600"/>
              </a:spcAft>
            </a:pPr>
            <a:r>
              <a:rPr lang="en-US" sz="1200" smtClean="0">
                <a:solidFill>
                  <a:prstClr val="white"/>
                </a:solidFill>
                <a:effectLst>
                  <a:outerShdw blurRad="38100" dist="38100" dir="2700000" algn="tl">
                    <a:srgbClr val="000000">
                      <a:alpha val="43137"/>
                    </a:srgbClr>
                  </a:outerShdw>
                </a:effectLst>
                <a:latin typeface="Mercury SSm A"/>
              </a:rPr>
              <a:t>Author. Khanh Trinh</a:t>
            </a:r>
            <a:endParaRPr lang="en-US" sz="1200">
              <a:solidFill>
                <a:prstClr val="white"/>
              </a:solidFill>
              <a:effectLst>
                <a:outerShdw blurRad="38100" dist="38100" dir="2700000" algn="tl">
                  <a:srgbClr val="000000">
                    <a:alpha val="43137"/>
                  </a:srgbClr>
                </a:outerShdw>
              </a:effectLst>
              <a:latin typeface="Mercury SSm A"/>
            </a:endParaRPr>
          </a:p>
        </p:txBody>
      </p:sp>
      <p:cxnSp>
        <p:nvCxnSpPr>
          <p:cNvPr id="36" name="Straight Connector 35"/>
          <p:cNvCxnSpPr/>
          <p:nvPr/>
        </p:nvCxnSpPr>
        <p:spPr>
          <a:xfrm flipV="1">
            <a:off x="7585835" y="6073029"/>
            <a:ext cx="3938652" cy="28282"/>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092" y="2615272"/>
            <a:ext cx="5261693" cy="3507795"/>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1886972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4" name="TextBox 3"/>
          <p:cNvSpPr txBox="1"/>
          <p:nvPr/>
        </p:nvSpPr>
        <p:spPr>
          <a:xfrm>
            <a:off x="5619921" y="175536"/>
            <a:ext cx="904362"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ABOUT US</a:t>
            </a:r>
            <a:endParaRPr lang="en-US" sz="1100">
              <a:solidFill>
                <a:srgbClr val="FFC000">
                  <a:lumMod val="60000"/>
                  <a:lumOff val="40000"/>
                </a:srgbClr>
              </a:solidFill>
              <a:latin typeface=".VnArial" panose="020B7200000000000000" pitchFamily="34" charset="0"/>
            </a:endParaRPr>
          </a:p>
        </p:txBody>
      </p:sp>
      <p:sp>
        <p:nvSpPr>
          <p:cNvPr id="13" name="TextBox 12"/>
          <p:cNvSpPr txBox="1"/>
          <p:nvPr/>
        </p:nvSpPr>
        <p:spPr>
          <a:xfrm>
            <a:off x="6496222" y="175536"/>
            <a:ext cx="1203153"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CAD/CAM/CAE</a:t>
            </a:r>
          </a:p>
        </p:txBody>
      </p:sp>
      <p:sp>
        <p:nvSpPr>
          <p:cNvPr id="14" name="TextBox 13"/>
          <p:cNvSpPr txBox="1"/>
          <p:nvPr/>
        </p:nvSpPr>
        <p:spPr>
          <a:xfrm>
            <a:off x="7642397" y="175536"/>
            <a:ext cx="552448"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R&amp;D</a:t>
            </a:r>
          </a:p>
        </p:txBody>
      </p:sp>
      <p:sp>
        <p:nvSpPr>
          <p:cNvPr id="18" name="TextBox 17"/>
          <p:cNvSpPr txBox="1"/>
          <p:nvPr/>
        </p:nvSpPr>
        <p:spPr>
          <a:xfrm>
            <a:off x="8124994" y="171384"/>
            <a:ext cx="1009137"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EDUCATION</a:t>
            </a:r>
          </a:p>
        </p:txBody>
      </p:sp>
      <p:sp>
        <p:nvSpPr>
          <p:cNvPr id="19" name="TextBox 18"/>
          <p:cNvSpPr txBox="1"/>
          <p:nvPr/>
        </p:nvSpPr>
        <p:spPr>
          <a:xfrm>
            <a:off x="9140995" y="175536"/>
            <a:ext cx="719104"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NEWS</a:t>
            </a:r>
          </a:p>
        </p:txBody>
      </p:sp>
      <p:sp>
        <p:nvSpPr>
          <p:cNvPr id="20" name="TextBox 19"/>
          <p:cNvSpPr txBox="1"/>
          <p:nvPr/>
        </p:nvSpPr>
        <p:spPr>
          <a:xfrm>
            <a:off x="9756945" y="175536"/>
            <a:ext cx="1402260" cy="430887"/>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OPPORTUNITIES</a:t>
            </a:r>
          </a:p>
          <a:p>
            <a:endParaRPr lang="en-US" sz="1100" smtClean="0">
              <a:solidFill>
                <a:srgbClr val="FFC000">
                  <a:lumMod val="60000"/>
                  <a:lumOff val="40000"/>
                </a:srgbClr>
              </a:solidFill>
              <a:latin typeface=".VnArial" panose="020B7200000000000000" pitchFamily="34" charset="0"/>
            </a:endParaRPr>
          </a:p>
        </p:txBody>
      </p:sp>
      <p:sp>
        <p:nvSpPr>
          <p:cNvPr id="15" name="TextBox 14"/>
          <p:cNvSpPr txBox="1"/>
          <p:nvPr/>
        </p:nvSpPr>
        <p:spPr>
          <a:xfrm>
            <a:off x="11167443" y="182925"/>
            <a:ext cx="714089" cy="253916"/>
          </a:xfrm>
          <a:prstGeom prst="rect">
            <a:avLst/>
          </a:prstGeom>
          <a:noFill/>
        </p:spPr>
        <p:txBody>
          <a:bodyPr wrap="square" rtlCol="0">
            <a:spAutoFit/>
          </a:bodyPr>
          <a:lstStyle/>
          <a:p>
            <a:r>
              <a:rPr lang="en-US" sz="1050" smtClean="0">
                <a:solidFill>
                  <a:prstClr val="white"/>
                </a:solidFill>
                <a:latin typeface=".VnArial" panose="020B7200000000000000" pitchFamily="34" charset="0"/>
              </a:rPr>
              <a:t>English</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52465" y="255105"/>
            <a:ext cx="120829" cy="120829"/>
          </a:xfrm>
          <a:prstGeom prst="rect">
            <a:avLst/>
          </a:prstGeom>
        </p:spPr>
      </p:pic>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32" y="74248"/>
            <a:ext cx="434512" cy="434512"/>
          </a:xfrm>
          <a:prstGeom prst="rect">
            <a:avLst/>
          </a:prstGeom>
        </p:spPr>
      </p:pic>
      <p:sp>
        <p:nvSpPr>
          <p:cNvPr id="29" name="TextBox 28"/>
          <p:cNvSpPr txBox="1"/>
          <p:nvPr/>
        </p:nvSpPr>
        <p:spPr>
          <a:xfrm>
            <a:off x="511035" y="158684"/>
            <a:ext cx="3701086" cy="276999"/>
          </a:xfrm>
          <a:prstGeom prst="rect">
            <a:avLst/>
          </a:prstGeom>
          <a:noFill/>
        </p:spPr>
        <p:txBody>
          <a:bodyPr wrap="square" rtlCol="0">
            <a:spAutoFit/>
          </a:bodyPr>
          <a:lstStyle/>
          <a:p>
            <a:r>
              <a:rPr lang="en-US" sz="1200" smtClean="0">
                <a:solidFill>
                  <a:prstClr val="white"/>
                </a:solidFill>
                <a:effectLst>
                  <a:outerShdw blurRad="38100" dist="38100" dir="2700000" algn="tl">
                    <a:srgbClr val="000000">
                      <a:alpha val="43137"/>
                    </a:srgbClr>
                  </a:outerShdw>
                </a:effectLst>
                <a:latin typeface=".VnExoticH" panose="020B7200000000000000" pitchFamily="34" charset="0"/>
              </a:rPr>
              <a:t> IDEA TECHNOLOGY SOLUTION JSC</a:t>
            </a:r>
            <a:endParaRPr lang="en-US" sz="1200">
              <a:solidFill>
                <a:prstClr val="white"/>
              </a:solidFill>
              <a:effectLst>
                <a:outerShdw blurRad="38100" dist="38100" dir="2700000" algn="tl">
                  <a:srgbClr val="000000">
                    <a:alpha val="43137"/>
                  </a:srgbClr>
                </a:outerShdw>
              </a:effectLst>
              <a:latin typeface=".VnExoticH" panose="020B7200000000000000" pitchFamily="34" charset="0"/>
            </a:endParaRPr>
          </a:p>
        </p:txBody>
      </p:sp>
      <p:sp>
        <p:nvSpPr>
          <p:cNvPr id="37" name="TextBox 36"/>
          <p:cNvSpPr txBox="1"/>
          <p:nvPr/>
        </p:nvSpPr>
        <p:spPr>
          <a:xfrm>
            <a:off x="5012982" y="166377"/>
            <a:ext cx="796675"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HOME</a:t>
            </a:r>
            <a:endParaRPr lang="en-US" sz="1100">
              <a:solidFill>
                <a:srgbClr val="FFC000">
                  <a:lumMod val="60000"/>
                  <a:lumOff val="40000"/>
                </a:srgbClr>
              </a:solidFill>
              <a:latin typeface=".VnArial" panose="020B7200000000000000" pitchFamily="34" charset="0"/>
            </a:endParaRPr>
          </a:p>
        </p:txBody>
      </p:sp>
      <p:sp>
        <p:nvSpPr>
          <p:cNvPr id="21" name="Rounded Rectangle 20"/>
          <p:cNvSpPr/>
          <p:nvPr/>
        </p:nvSpPr>
        <p:spPr>
          <a:xfrm flipV="1">
            <a:off x="9143812" y="435677"/>
            <a:ext cx="548333" cy="45719"/>
          </a:xfrm>
          <a:prstGeom prst="roundRect">
            <a:avLst/>
          </a:prstGeom>
          <a:gradFill flip="none" rotWithShape="1">
            <a:gsLst>
              <a:gs pos="0">
                <a:schemeClr val="accent2">
                  <a:lumMod val="20000"/>
                  <a:lumOff val="80000"/>
                </a:schemeClr>
              </a:gs>
              <a:gs pos="74000">
                <a:schemeClr val="accent2">
                  <a:lumMod val="20000"/>
                  <a:lumOff val="80000"/>
                </a:schemeClr>
              </a:gs>
              <a:gs pos="83000">
                <a:schemeClr val="accent2">
                  <a:lumMod val="40000"/>
                  <a:lumOff val="60000"/>
                </a:schemeClr>
              </a:gs>
              <a:gs pos="100000">
                <a:schemeClr val="accent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3828462" y="1191154"/>
            <a:ext cx="3962389" cy="2362185"/>
          </a:xfrm>
          <a:prstGeom prst="rect">
            <a:avLst/>
          </a:prstGeom>
        </p:spPr>
        <p:txBody>
          <a:bodyPr wrap="square">
            <a:spAutoFit/>
          </a:bodyPr>
          <a:lstStyle/>
          <a:p>
            <a:pPr>
              <a:lnSpc>
                <a:spcPts val="3300"/>
              </a:lnSpc>
              <a:spcBef>
                <a:spcPts val="600"/>
              </a:spcBef>
              <a:spcAft>
                <a:spcPts val="600"/>
              </a:spcAft>
            </a:pPr>
            <a:r>
              <a:rPr lang="en-US" sz="1600">
                <a:solidFill>
                  <a:schemeClr val="bg1"/>
                </a:solidFill>
                <a:effectLst>
                  <a:outerShdw blurRad="38100" dist="38100" dir="2700000" algn="tl">
                    <a:srgbClr val="000000">
                      <a:alpha val="43137"/>
                    </a:srgbClr>
                  </a:outerShdw>
                </a:effectLst>
                <a:latin typeface="Mercury SSm A"/>
              </a:rPr>
              <a:t>Sed do eiusmod tempor incididunt ut labore et dolore magna </a:t>
            </a:r>
            <a:r>
              <a:rPr lang="en-US" sz="1600" smtClean="0">
                <a:solidFill>
                  <a:schemeClr val="bg1"/>
                </a:solidFill>
                <a:effectLst>
                  <a:outerShdw blurRad="38100" dist="38100" dir="2700000" algn="tl">
                    <a:srgbClr val="000000">
                      <a:alpha val="43137"/>
                    </a:srgbClr>
                  </a:outerShdw>
                </a:effectLst>
                <a:latin typeface="Mercury SSm A"/>
              </a:rPr>
              <a:t>aliqua </a:t>
            </a:r>
            <a:r>
              <a:rPr lang="en-US" sz="1600">
                <a:solidFill>
                  <a:schemeClr val="bg1"/>
                </a:solidFill>
                <a:effectLst>
                  <a:outerShdw blurRad="38100" dist="38100" dir="2700000" algn="tl">
                    <a:srgbClr val="000000">
                      <a:alpha val="43137"/>
                    </a:srgbClr>
                  </a:outerShdw>
                </a:effectLst>
                <a:latin typeface="Mercury SSm A"/>
              </a:rPr>
              <a:t>labore </a:t>
            </a:r>
            <a:r>
              <a:rPr lang="en-US" sz="1600" smtClean="0">
                <a:solidFill>
                  <a:schemeClr val="bg1"/>
                </a:solidFill>
                <a:effectLst>
                  <a:outerShdw blurRad="38100" dist="38100" dir="2700000" algn="tl">
                    <a:srgbClr val="000000">
                      <a:alpha val="43137"/>
                    </a:srgbClr>
                  </a:outerShdw>
                </a:effectLst>
                <a:latin typeface="Mercury SSm A"/>
              </a:rPr>
              <a:t>et </a:t>
            </a:r>
            <a:r>
              <a:rPr lang="en-US" sz="1600">
                <a:solidFill>
                  <a:schemeClr val="bg1"/>
                </a:solidFill>
                <a:effectLst>
                  <a:outerShdw blurRad="38100" dist="38100" dir="2700000" algn="tl">
                    <a:srgbClr val="000000">
                      <a:alpha val="43137"/>
                    </a:srgbClr>
                  </a:outerShdw>
                </a:effectLst>
                <a:latin typeface="Mercury SSm A"/>
              </a:rPr>
              <a:t>dolore magna aliqua</a:t>
            </a:r>
            <a:r>
              <a:rPr lang="en-US" sz="1600" smtClean="0">
                <a:solidFill>
                  <a:schemeClr val="bg1"/>
                </a:solidFill>
                <a:effectLst>
                  <a:outerShdw blurRad="38100" dist="38100" dir="2700000" algn="tl">
                    <a:srgbClr val="000000">
                      <a:alpha val="43137"/>
                    </a:srgbClr>
                  </a:outerShdw>
                </a:effectLst>
                <a:latin typeface="Mercury SSm A"/>
              </a:rPr>
              <a:t>. </a:t>
            </a:r>
            <a:r>
              <a:rPr lang="en-US" sz="1600">
                <a:solidFill>
                  <a:schemeClr val="bg1"/>
                </a:solidFill>
                <a:effectLst>
                  <a:outerShdw blurRad="38100" dist="38100" dir="2700000" algn="tl">
                    <a:srgbClr val="000000">
                      <a:alpha val="43137"/>
                    </a:srgbClr>
                  </a:outerShdw>
                </a:effectLst>
                <a:latin typeface="Mercury SSm A"/>
              </a:rPr>
              <a:t>Lorem ipsum dolor sit amet, consectetur adipiscing elit</a:t>
            </a:r>
            <a:endParaRPr lang="en-US" sz="1600">
              <a:solidFill>
                <a:schemeClr val="bg1"/>
              </a:solidFill>
              <a:effectLst>
                <a:outerShdw blurRad="38100" dist="38100" dir="2700000" algn="tl">
                  <a:srgbClr val="000000">
                    <a:alpha val="43137"/>
                  </a:srgbClr>
                </a:outerShdw>
              </a:effectLst>
            </a:endParaRPr>
          </a:p>
          <a:p>
            <a:pPr>
              <a:lnSpc>
                <a:spcPts val="3300"/>
              </a:lnSpc>
              <a:spcBef>
                <a:spcPts val="600"/>
              </a:spcBef>
              <a:spcAft>
                <a:spcPts val="600"/>
              </a:spcAft>
            </a:pPr>
            <a:endParaRPr lang="en-US" sz="1600">
              <a:solidFill>
                <a:schemeClr val="bg1"/>
              </a:solidFill>
              <a:effectLst>
                <a:outerShdw blurRad="38100" dist="38100" dir="2700000" algn="tl">
                  <a:srgbClr val="000000">
                    <a:alpha val="43137"/>
                  </a:srgbClr>
                </a:outerShdw>
              </a:effectLst>
              <a:latin typeface="Mercury SSm A"/>
            </a:endParaRPr>
          </a:p>
        </p:txBody>
      </p:sp>
      <p:cxnSp>
        <p:nvCxnSpPr>
          <p:cNvPr id="16" name="Straight Connector 15"/>
          <p:cNvCxnSpPr/>
          <p:nvPr/>
        </p:nvCxnSpPr>
        <p:spPr>
          <a:xfrm>
            <a:off x="313794" y="3553339"/>
            <a:ext cx="11281175"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07957" y="1233106"/>
            <a:ext cx="3514774" cy="1361911"/>
          </a:xfrm>
          <a:prstGeom prst="rect">
            <a:avLst/>
          </a:prstGeom>
        </p:spPr>
        <p:txBody>
          <a:bodyPr wrap="square">
            <a:spAutoFit/>
          </a:bodyPr>
          <a:lstStyle/>
          <a:p>
            <a:pPr>
              <a:lnSpc>
                <a:spcPts val="3300"/>
              </a:lnSpc>
              <a:spcBef>
                <a:spcPts val="600"/>
              </a:spcBef>
              <a:spcAft>
                <a:spcPts val="600"/>
              </a:spcAft>
            </a:pPr>
            <a:r>
              <a:rPr lang="en-US" sz="2000">
                <a:effectLst>
                  <a:outerShdw blurRad="38100" dist="38100" dir="2700000" algn="tl">
                    <a:srgbClr val="000000">
                      <a:alpha val="43137"/>
                    </a:srgbClr>
                  </a:outerShdw>
                </a:effectLst>
                <a:latin typeface="Mercury SSm A"/>
              </a:rPr>
              <a:t>Sed do eiusmod tempor incididunt ut labore et dolore magna aliqua. </a:t>
            </a:r>
          </a:p>
        </p:txBody>
      </p:sp>
      <p:sp>
        <p:nvSpPr>
          <p:cNvPr id="34" name="Rectangle 33"/>
          <p:cNvSpPr/>
          <p:nvPr/>
        </p:nvSpPr>
        <p:spPr>
          <a:xfrm>
            <a:off x="407958" y="4081000"/>
            <a:ext cx="3353338" cy="1299395"/>
          </a:xfrm>
          <a:prstGeom prst="rect">
            <a:avLst/>
          </a:prstGeom>
        </p:spPr>
        <p:txBody>
          <a:bodyPr wrap="square">
            <a:spAutoFit/>
          </a:bodyPr>
          <a:lstStyle/>
          <a:p>
            <a:pPr>
              <a:lnSpc>
                <a:spcPts val="3300"/>
              </a:lnSpc>
              <a:spcBef>
                <a:spcPts val="600"/>
              </a:spcBef>
              <a:spcAft>
                <a:spcPts val="600"/>
              </a:spcAft>
            </a:pPr>
            <a:r>
              <a:rPr lang="en-US" sz="2000">
                <a:effectLst>
                  <a:outerShdw blurRad="38100" dist="38100" dir="2700000" algn="tl">
                    <a:srgbClr val="000000">
                      <a:alpha val="43137"/>
                    </a:srgbClr>
                  </a:outerShdw>
                </a:effectLst>
                <a:latin typeface="Mercury SSm A"/>
              </a:rPr>
              <a:t>Sed do eiusmod tempor incididunt ut labore et dolore magna aliqua. </a:t>
            </a: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23850" y="1156046"/>
            <a:ext cx="2943593" cy="1962395"/>
          </a:xfrm>
          <a:prstGeom prst="rect">
            <a:avLst/>
          </a:prstGeom>
          <a:effectLst>
            <a:outerShdw blurRad="50800" dist="38100" dir="5400000" algn="t" rotWithShape="0">
              <a:prstClr val="black">
                <a:alpha val="40000"/>
              </a:prstClr>
            </a:outerShdw>
          </a:effectLst>
        </p:spPr>
      </p:pic>
      <p:sp>
        <p:nvSpPr>
          <p:cNvPr id="30" name="Rectangle 29"/>
          <p:cNvSpPr/>
          <p:nvPr/>
        </p:nvSpPr>
        <p:spPr>
          <a:xfrm>
            <a:off x="3828461" y="4081000"/>
            <a:ext cx="3962389" cy="2362185"/>
          </a:xfrm>
          <a:prstGeom prst="rect">
            <a:avLst/>
          </a:prstGeom>
        </p:spPr>
        <p:txBody>
          <a:bodyPr wrap="square">
            <a:spAutoFit/>
          </a:bodyPr>
          <a:lstStyle/>
          <a:p>
            <a:pPr>
              <a:lnSpc>
                <a:spcPts val="3300"/>
              </a:lnSpc>
              <a:spcBef>
                <a:spcPts val="600"/>
              </a:spcBef>
              <a:spcAft>
                <a:spcPts val="600"/>
              </a:spcAft>
            </a:pPr>
            <a:r>
              <a:rPr lang="en-US" sz="1600">
                <a:solidFill>
                  <a:schemeClr val="bg1"/>
                </a:solidFill>
                <a:effectLst>
                  <a:outerShdw blurRad="38100" dist="38100" dir="2700000" algn="tl">
                    <a:srgbClr val="000000">
                      <a:alpha val="43137"/>
                    </a:srgbClr>
                  </a:outerShdw>
                </a:effectLst>
                <a:latin typeface="Mercury SSm A"/>
              </a:rPr>
              <a:t>Sed do eiusmod tempor incididunt ut labore et dolore magna </a:t>
            </a:r>
            <a:r>
              <a:rPr lang="en-US" sz="1600" smtClean="0">
                <a:solidFill>
                  <a:schemeClr val="bg1"/>
                </a:solidFill>
                <a:effectLst>
                  <a:outerShdw blurRad="38100" dist="38100" dir="2700000" algn="tl">
                    <a:srgbClr val="000000">
                      <a:alpha val="43137"/>
                    </a:srgbClr>
                  </a:outerShdw>
                </a:effectLst>
                <a:latin typeface="Mercury SSm A"/>
              </a:rPr>
              <a:t>aliqua </a:t>
            </a:r>
            <a:r>
              <a:rPr lang="en-US" sz="1600">
                <a:solidFill>
                  <a:schemeClr val="bg1"/>
                </a:solidFill>
                <a:effectLst>
                  <a:outerShdw blurRad="38100" dist="38100" dir="2700000" algn="tl">
                    <a:srgbClr val="000000">
                      <a:alpha val="43137"/>
                    </a:srgbClr>
                  </a:outerShdw>
                </a:effectLst>
                <a:latin typeface="Mercury SSm A"/>
              </a:rPr>
              <a:t>labore </a:t>
            </a:r>
            <a:r>
              <a:rPr lang="en-US" sz="1600" smtClean="0">
                <a:solidFill>
                  <a:schemeClr val="bg1"/>
                </a:solidFill>
                <a:effectLst>
                  <a:outerShdw blurRad="38100" dist="38100" dir="2700000" algn="tl">
                    <a:srgbClr val="000000">
                      <a:alpha val="43137"/>
                    </a:srgbClr>
                  </a:outerShdw>
                </a:effectLst>
                <a:latin typeface="Mercury SSm A"/>
              </a:rPr>
              <a:t>et </a:t>
            </a:r>
            <a:r>
              <a:rPr lang="en-US" sz="1600">
                <a:solidFill>
                  <a:schemeClr val="bg1"/>
                </a:solidFill>
                <a:effectLst>
                  <a:outerShdw blurRad="38100" dist="38100" dir="2700000" algn="tl">
                    <a:srgbClr val="000000">
                      <a:alpha val="43137"/>
                    </a:srgbClr>
                  </a:outerShdw>
                </a:effectLst>
                <a:latin typeface="Mercury SSm A"/>
              </a:rPr>
              <a:t>dolore magna aliqua</a:t>
            </a:r>
            <a:r>
              <a:rPr lang="en-US" sz="1600" smtClean="0">
                <a:solidFill>
                  <a:schemeClr val="bg1"/>
                </a:solidFill>
                <a:effectLst>
                  <a:outerShdw blurRad="38100" dist="38100" dir="2700000" algn="tl">
                    <a:srgbClr val="000000">
                      <a:alpha val="43137"/>
                    </a:srgbClr>
                  </a:outerShdw>
                </a:effectLst>
                <a:latin typeface="Mercury SSm A"/>
              </a:rPr>
              <a:t>. </a:t>
            </a:r>
            <a:r>
              <a:rPr lang="en-US" sz="1600">
                <a:solidFill>
                  <a:schemeClr val="bg1"/>
                </a:solidFill>
                <a:effectLst>
                  <a:outerShdw blurRad="38100" dist="38100" dir="2700000" algn="tl">
                    <a:srgbClr val="000000">
                      <a:alpha val="43137"/>
                    </a:srgbClr>
                  </a:outerShdw>
                </a:effectLst>
                <a:latin typeface="Mercury SSm A"/>
              </a:rPr>
              <a:t>Lorem ipsum dolor sit amet, consectetur adipiscing elit</a:t>
            </a:r>
            <a:endParaRPr lang="en-US" sz="1600">
              <a:solidFill>
                <a:schemeClr val="bg1"/>
              </a:solidFill>
              <a:effectLst>
                <a:outerShdw blurRad="38100" dist="38100" dir="2700000" algn="tl">
                  <a:srgbClr val="000000">
                    <a:alpha val="43137"/>
                  </a:srgbClr>
                </a:outerShdw>
              </a:effectLst>
            </a:endParaRPr>
          </a:p>
          <a:p>
            <a:pPr>
              <a:lnSpc>
                <a:spcPts val="3300"/>
              </a:lnSpc>
              <a:spcBef>
                <a:spcPts val="600"/>
              </a:spcBef>
              <a:spcAft>
                <a:spcPts val="600"/>
              </a:spcAft>
            </a:pPr>
            <a:endParaRPr lang="en-US" sz="1600">
              <a:solidFill>
                <a:schemeClr val="bg1"/>
              </a:solidFill>
              <a:effectLst>
                <a:outerShdw blurRad="38100" dist="38100" dir="2700000" algn="tl">
                  <a:srgbClr val="000000">
                    <a:alpha val="43137"/>
                  </a:srgbClr>
                </a:outerShdw>
              </a:effectLst>
              <a:latin typeface="Mercury SSm A"/>
            </a:endParaRPr>
          </a:p>
        </p:txBody>
      </p:sp>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23851" y="4076764"/>
            <a:ext cx="2935354" cy="1911148"/>
          </a:xfrm>
          <a:prstGeom prst="rect">
            <a:avLst/>
          </a:prstGeom>
          <a:effectLst>
            <a:outerShdw blurRad="50800" dist="38100" dir="2700000" algn="tl" rotWithShape="0">
              <a:prstClr val="black">
                <a:alpha val="40000"/>
              </a:prstClr>
            </a:outerShdw>
          </a:effectLst>
        </p:spPr>
      </p:pic>
      <p:sp>
        <p:nvSpPr>
          <p:cNvPr id="7" name="Rectangle 6"/>
          <p:cNvSpPr/>
          <p:nvPr/>
        </p:nvSpPr>
        <p:spPr>
          <a:xfrm>
            <a:off x="407957" y="663494"/>
            <a:ext cx="6096000" cy="448649"/>
          </a:xfrm>
          <a:prstGeom prst="rect">
            <a:avLst/>
          </a:prstGeom>
        </p:spPr>
        <p:txBody>
          <a:bodyPr>
            <a:spAutoFit/>
          </a:bodyPr>
          <a:lstStyle/>
          <a:p>
            <a:pPr>
              <a:lnSpc>
                <a:spcPts val="3300"/>
              </a:lnSpc>
              <a:spcBef>
                <a:spcPts val="600"/>
              </a:spcBef>
              <a:spcAft>
                <a:spcPts val="600"/>
              </a:spcAft>
            </a:pPr>
            <a:r>
              <a:rPr lang="en-US" smtClean="0">
                <a:solidFill>
                  <a:srgbClr val="FFC000"/>
                </a:solidFill>
                <a:effectLst>
                  <a:outerShdw blurRad="38100" dist="38100" dir="2700000" algn="tl">
                    <a:srgbClr val="000000">
                      <a:alpha val="43137"/>
                    </a:srgbClr>
                  </a:outerShdw>
                </a:effectLst>
                <a:latin typeface="Mercury SSm A"/>
              </a:rPr>
              <a:t>LATEST NEWS</a:t>
            </a:r>
            <a:endParaRPr lang="en-US">
              <a:solidFill>
                <a:srgbClr val="FFC000"/>
              </a:solidFill>
              <a:effectLst>
                <a:outerShdw blurRad="38100" dist="38100" dir="2700000" algn="tl">
                  <a:srgbClr val="000000">
                    <a:alpha val="43137"/>
                  </a:srgbClr>
                </a:outerShdw>
              </a:effectLst>
              <a:latin typeface="Mercury SSm A"/>
            </a:endParaRPr>
          </a:p>
        </p:txBody>
      </p:sp>
    </p:spTree>
    <p:extLst>
      <p:ext uri="{BB962C8B-B14F-4D97-AF65-F5344CB8AC3E}">
        <p14:creationId xmlns:p14="http://schemas.microsoft.com/office/powerpoint/2010/main" val="35689673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4" name="TextBox 3"/>
          <p:cNvSpPr txBox="1"/>
          <p:nvPr/>
        </p:nvSpPr>
        <p:spPr>
          <a:xfrm>
            <a:off x="5619921" y="175536"/>
            <a:ext cx="904362"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ABOUT US</a:t>
            </a:r>
            <a:endParaRPr lang="en-US" sz="1100">
              <a:solidFill>
                <a:srgbClr val="FFC000">
                  <a:lumMod val="60000"/>
                  <a:lumOff val="40000"/>
                </a:srgbClr>
              </a:solidFill>
              <a:latin typeface=".VnArial" panose="020B7200000000000000" pitchFamily="34" charset="0"/>
            </a:endParaRPr>
          </a:p>
        </p:txBody>
      </p:sp>
      <p:sp>
        <p:nvSpPr>
          <p:cNvPr id="13" name="TextBox 12"/>
          <p:cNvSpPr txBox="1"/>
          <p:nvPr/>
        </p:nvSpPr>
        <p:spPr>
          <a:xfrm>
            <a:off x="6496222" y="175536"/>
            <a:ext cx="1203153"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CAD/CAM/CAE</a:t>
            </a:r>
          </a:p>
        </p:txBody>
      </p:sp>
      <p:sp>
        <p:nvSpPr>
          <p:cNvPr id="14" name="TextBox 13"/>
          <p:cNvSpPr txBox="1"/>
          <p:nvPr/>
        </p:nvSpPr>
        <p:spPr>
          <a:xfrm>
            <a:off x="7642397" y="175536"/>
            <a:ext cx="552448"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R&amp;D</a:t>
            </a:r>
          </a:p>
        </p:txBody>
      </p:sp>
      <p:sp>
        <p:nvSpPr>
          <p:cNvPr id="18" name="TextBox 17"/>
          <p:cNvSpPr txBox="1"/>
          <p:nvPr/>
        </p:nvSpPr>
        <p:spPr>
          <a:xfrm>
            <a:off x="8124994" y="171384"/>
            <a:ext cx="1009137"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EDUCATION</a:t>
            </a:r>
          </a:p>
        </p:txBody>
      </p:sp>
      <p:sp>
        <p:nvSpPr>
          <p:cNvPr id="19" name="TextBox 18"/>
          <p:cNvSpPr txBox="1"/>
          <p:nvPr/>
        </p:nvSpPr>
        <p:spPr>
          <a:xfrm>
            <a:off x="9140995" y="175536"/>
            <a:ext cx="719104"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NEWS</a:t>
            </a:r>
          </a:p>
        </p:txBody>
      </p:sp>
      <p:sp>
        <p:nvSpPr>
          <p:cNvPr id="20" name="TextBox 19"/>
          <p:cNvSpPr txBox="1"/>
          <p:nvPr/>
        </p:nvSpPr>
        <p:spPr>
          <a:xfrm>
            <a:off x="9756945" y="175536"/>
            <a:ext cx="1402260" cy="430887"/>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OPPORTUNITIES</a:t>
            </a:r>
          </a:p>
          <a:p>
            <a:endParaRPr lang="en-US" sz="1100" smtClean="0">
              <a:solidFill>
                <a:srgbClr val="FFC000">
                  <a:lumMod val="60000"/>
                  <a:lumOff val="40000"/>
                </a:srgbClr>
              </a:solidFill>
              <a:latin typeface=".VnArial" panose="020B7200000000000000" pitchFamily="34" charset="0"/>
            </a:endParaRPr>
          </a:p>
        </p:txBody>
      </p:sp>
      <p:sp>
        <p:nvSpPr>
          <p:cNvPr id="15" name="TextBox 14"/>
          <p:cNvSpPr txBox="1"/>
          <p:nvPr/>
        </p:nvSpPr>
        <p:spPr>
          <a:xfrm>
            <a:off x="11167443" y="182925"/>
            <a:ext cx="714089" cy="253916"/>
          </a:xfrm>
          <a:prstGeom prst="rect">
            <a:avLst/>
          </a:prstGeom>
          <a:noFill/>
        </p:spPr>
        <p:txBody>
          <a:bodyPr wrap="square" rtlCol="0">
            <a:spAutoFit/>
          </a:bodyPr>
          <a:lstStyle/>
          <a:p>
            <a:r>
              <a:rPr lang="en-US" sz="1050" smtClean="0">
                <a:solidFill>
                  <a:prstClr val="white"/>
                </a:solidFill>
                <a:latin typeface=".VnArial" panose="020B7200000000000000" pitchFamily="34" charset="0"/>
              </a:rPr>
              <a:t>English</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52465" y="255105"/>
            <a:ext cx="120829" cy="120829"/>
          </a:xfrm>
          <a:prstGeom prst="rect">
            <a:avLst/>
          </a:prstGeom>
        </p:spPr>
      </p:pic>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32" y="74248"/>
            <a:ext cx="434512" cy="434512"/>
          </a:xfrm>
          <a:prstGeom prst="rect">
            <a:avLst/>
          </a:prstGeom>
        </p:spPr>
      </p:pic>
      <p:sp>
        <p:nvSpPr>
          <p:cNvPr id="29" name="TextBox 28"/>
          <p:cNvSpPr txBox="1"/>
          <p:nvPr/>
        </p:nvSpPr>
        <p:spPr>
          <a:xfrm>
            <a:off x="511035" y="158684"/>
            <a:ext cx="3701086" cy="276999"/>
          </a:xfrm>
          <a:prstGeom prst="rect">
            <a:avLst/>
          </a:prstGeom>
          <a:noFill/>
        </p:spPr>
        <p:txBody>
          <a:bodyPr wrap="square" rtlCol="0">
            <a:spAutoFit/>
          </a:bodyPr>
          <a:lstStyle/>
          <a:p>
            <a:r>
              <a:rPr lang="en-US" sz="1200" smtClean="0">
                <a:solidFill>
                  <a:prstClr val="white"/>
                </a:solidFill>
                <a:effectLst>
                  <a:outerShdw blurRad="38100" dist="38100" dir="2700000" algn="tl">
                    <a:srgbClr val="000000">
                      <a:alpha val="43137"/>
                    </a:srgbClr>
                  </a:outerShdw>
                </a:effectLst>
                <a:latin typeface=".VnExoticH" panose="020B7200000000000000" pitchFamily="34" charset="0"/>
              </a:rPr>
              <a:t> IDEA TECHNOLOGY SOLUTION JSC</a:t>
            </a:r>
            <a:endParaRPr lang="en-US" sz="1200">
              <a:solidFill>
                <a:prstClr val="white"/>
              </a:solidFill>
              <a:effectLst>
                <a:outerShdw blurRad="38100" dist="38100" dir="2700000" algn="tl">
                  <a:srgbClr val="000000">
                    <a:alpha val="43137"/>
                  </a:srgbClr>
                </a:outerShdw>
              </a:effectLst>
              <a:latin typeface=".VnExoticH" panose="020B7200000000000000" pitchFamily="34" charset="0"/>
            </a:endParaRPr>
          </a:p>
        </p:txBody>
      </p:sp>
      <p:sp>
        <p:nvSpPr>
          <p:cNvPr id="37" name="TextBox 36"/>
          <p:cNvSpPr txBox="1"/>
          <p:nvPr/>
        </p:nvSpPr>
        <p:spPr>
          <a:xfrm>
            <a:off x="5012982" y="166377"/>
            <a:ext cx="796675"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HOME</a:t>
            </a:r>
            <a:endParaRPr lang="en-US" sz="1100">
              <a:solidFill>
                <a:srgbClr val="FFC000">
                  <a:lumMod val="60000"/>
                  <a:lumOff val="40000"/>
                </a:srgbClr>
              </a:solidFill>
              <a:latin typeface=".VnArial" panose="020B7200000000000000" pitchFamily="34" charset="0"/>
            </a:endParaRPr>
          </a:p>
        </p:txBody>
      </p:sp>
      <p:sp>
        <p:nvSpPr>
          <p:cNvPr id="21" name="Rounded Rectangle 20"/>
          <p:cNvSpPr/>
          <p:nvPr/>
        </p:nvSpPr>
        <p:spPr>
          <a:xfrm flipV="1">
            <a:off x="9143812" y="435677"/>
            <a:ext cx="548333" cy="45719"/>
          </a:xfrm>
          <a:prstGeom prst="roundRect">
            <a:avLst/>
          </a:prstGeom>
          <a:gradFill flip="none" rotWithShape="1">
            <a:gsLst>
              <a:gs pos="0">
                <a:schemeClr val="accent2">
                  <a:lumMod val="20000"/>
                  <a:lumOff val="80000"/>
                </a:schemeClr>
              </a:gs>
              <a:gs pos="74000">
                <a:schemeClr val="accent2">
                  <a:lumMod val="20000"/>
                  <a:lumOff val="80000"/>
                </a:schemeClr>
              </a:gs>
              <a:gs pos="83000">
                <a:schemeClr val="accent2">
                  <a:lumMod val="40000"/>
                  <a:lumOff val="60000"/>
                </a:schemeClr>
              </a:gs>
              <a:gs pos="100000">
                <a:schemeClr val="accent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6" name="Straight Connector 15"/>
          <p:cNvCxnSpPr/>
          <p:nvPr/>
        </p:nvCxnSpPr>
        <p:spPr>
          <a:xfrm>
            <a:off x="678684" y="3110271"/>
            <a:ext cx="10696153" cy="56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15352" y="951293"/>
            <a:ext cx="3353338" cy="1299395"/>
          </a:xfrm>
          <a:prstGeom prst="rect">
            <a:avLst/>
          </a:prstGeom>
        </p:spPr>
        <p:txBody>
          <a:bodyPr wrap="square">
            <a:spAutoFit/>
          </a:bodyPr>
          <a:lstStyle/>
          <a:p>
            <a:pPr>
              <a:lnSpc>
                <a:spcPts val="3300"/>
              </a:lnSpc>
              <a:spcBef>
                <a:spcPts val="600"/>
              </a:spcBef>
              <a:spcAft>
                <a:spcPts val="600"/>
              </a:spcAft>
            </a:pPr>
            <a:r>
              <a:rPr lang="en-US" sz="2000">
                <a:solidFill>
                  <a:prstClr val="black"/>
                </a:solidFill>
                <a:effectLst>
                  <a:outerShdw blurRad="38100" dist="38100" dir="2700000" algn="tl">
                    <a:srgbClr val="000000">
                      <a:alpha val="43137"/>
                    </a:srgbClr>
                  </a:outerShdw>
                </a:effectLst>
                <a:latin typeface="Mercury SSm A"/>
              </a:rPr>
              <a:t>Sed do eiusmod tempor incididunt ut labore et dolore magna aliqua. </a:t>
            </a:r>
          </a:p>
        </p:txBody>
      </p:sp>
      <p:sp>
        <p:nvSpPr>
          <p:cNvPr id="30" name="Rectangle 29"/>
          <p:cNvSpPr/>
          <p:nvPr/>
        </p:nvSpPr>
        <p:spPr>
          <a:xfrm>
            <a:off x="4035855" y="951293"/>
            <a:ext cx="3962389" cy="2362185"/>
          </a:xfrm>
          <a:prstGeom prst="rect">
            <a:avLst/>
          </a:prstGeom>
        </p:spPr>
        <p:txBody>
          <a:bodyPr wrap="square">
            <a:spAutoFit/>
          </a:bodyPr>
          <a:lstStyle/>
          <a:p>
            <a:pPr>
              <a:lnSpc>
                <a:spcPts val="3300"/>
              </a:lnSpc>
              <a:spcBef>
                <a:spcPts val="600"/>
              </a:spcBef>
              <a:spcAft>
                <a:spcPts val="600"/>
              </a:spcAft>
            </a:pPr>
            <a:r>
              <a:rPr lang="en-US" sz="1600">
                <a:solidFill>
                  <a:prstClr val="white"/>
                </a:solidFill>
                <a:effectLst>
                  <a:outerShdw blurRad="38100" dist="38100" dir="2700000" algn="tl">
                    <a:srgbClr val="000000">
                      <a:alpha val="43137"/>
                    </a:srgbClr>
                  </a:outerShdw>
                </a:effectLst>
                <a:latin typeface="Mercury SSm A"/>
              </a:rPr>
              <a:t>Sed do eiusmod tempor incididunt ut labore et dolore magna </a:t>
            </a:r>
            <a:r>
              <a:rPr lang="en-US" sz="1600" smtClean="0">
                <a:solidFill>
                  <a:prstClr val="white"/>
                </a:solidFill>
                <a:effectLst>
                  <a:outerShdw blurRad="38100" dist="38100" dir="2700000" algn="tl">
                    <a:srgbClr val="000000">
                      <a:alpha val="43137"/>
                    </a:srgbClr>
                  </a:outerShdw>
                </a:effectLst>
                <a:latin typeface="Mercury SSm A"/>
              </a:rPr>
              <a:t>aliqua </a:t>
            </a:r>
            <a:r>
              <a:rPr lang="en-US" sz="1600">
                <a:solidFill>
                  <a:prstClr val="white"/>
                </a:solidFill>
                <a:effectLst>
                  <a:outerShdw blurRad="38100" dist="38100" dir="2700000" algn="tl">
                    <a:srgbClr val="000000">
                      <a:alpha val="43137"/>
                    </a:srgbClr>
                  </a:outerShdw>
                </a:effectLst>
                <a:latin typeface="Mercury SSm A"/>
              </a:rPr>
              <a:t>labore </a:t>
            </a:r>
            <a:r>
              <a:rPr lang="en-US" sz="1600" smtClean="0">
                <a:solidFill>
                  <a:prstClr val="white"/>
                </a:solidFill>
                <a:effectLst>
                  <a:outerShdw blurRad="38100" dist="38100" dir="2700000" algn="tl">
                    <a:srgbClr val="000000">
                      <a:alpha val="43137"/>
                    </a:srgbClr>
                  </a:outerShdw>
                </a:effectLst>
                <a:latin typeface="Mercury SSm A"/>
              </a:rPr>
              <a:t>et </a:t>
            </a:r>
            <a:r>
              <a:rPr lang="en-US" sz="1600">
                <a:solidFill>
                  <a:prstClr val="white"/>
                </a:solidFill>
                <a:effectLst>
                  <a:outerShdw blurRad="38100" dist="38100" dir="2700000" algn="tl">
                    <a:srgbClr val="000000">
                      <a:alpha val="43137"/>
                    </a:srgbClr>
                  </a:outerShdw>
                </a:effectLst>
                <a:latin typeface="Mercury SSm A"/>
              </a:rPr>
              <a:t>dolore magna aliqua</a:t>
            </a:r>
            <a:r>
              <a:rPr lang="en-US" sz="1600" smtClean="0">
                <a:solidFill>
                  <a:prstClr val="white"/>
                </a:solidFill>
                <a:effectLst>
                  <a:outerShdw blurRad="38100" dist="38100" dir="2700000" algn="tl">
                    <a:srgbClr val="000000">
                      <a:alpha val="43137"/>
                    </a:srgbClr>
                  </a:outerShdw>
                </a:effectLst>
                <a:latin typeface="Mercury SSm A"/>
              </a:rPr>
              <a:t>. </a:t>
            </a:r>
            <a:r>
              <a:rPr lang="en-US" sz="1600">
                <a:solidFill>
                  <a:prstClr val="white"/>
                </a:solidFill>
                <a:effectLst>
                  <a:outerShdw blurRad="38100" dist="38100" dir="2700000" algn="tl">
                    <a:srgbClr val="000000">
                      <a:alpha val="43137"/>
                    </a:srgbClr>
                  </a:outerShdw>
                </a:effectLst>
                <a:latin typeface="Mercury SSm A"/>
              </a:rPr>
              <a:t>Lorem ipsum dolor sit amet, consectetur adipiscing elit</a:t>
            </a:r>
            <a:endParaRPr lang="en-US" sz="1600">
              <a:solidFill>
                <a:prstClr val="white"/>
              </a:solidFill>
              <a:effectLst>
                <a:outerShdw blurRad="38100" dist="38100" dir="2700000" algn="tl">
                  <a:srgbClr val="000000">
                    <a:alpha val="43137"/>
                  </a:srgbClr>
                </a:outerShdw>
              </a:effectLst>
            </a:endParaRPr>
          </a:p>
          <a:p>
            <a:pPr>
              <a:lnSpc>
                <a:spcPts val="3300"/>
              </a:lnSpc>
              <a:spcBef>
                <a:spcPts val="600"/>
              </a:spcBef>
              <a:spcAft>
                <a:spcPts val="600"/>
              </a:spcAft>
            </a:pPr>
            <a:endParaRPr lang="en-US" sz="1600">
              <a:solidFill>
                <a:prstClr val="white"/>
              </a:solidFill>
              <a:effectLst>
                <a:outerShdw blurRad="38100" dist="38100" dir="2700000" algn="tl">
                  <a:srgbClr val="000000">
                    <a:alpha val="43137"/>
                  </a:srgbClr>
                </a:outerShdw>
              </a:effectLst>
              <a:latin typeface="Mercury SSm A"/>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31245" y="947057"/>
            <a:ext cx="2935354" cy="1911148"/>
          </a:xfrm>
          <a:prstGeom prst="rect">
            <a:avLst/>
          </a:prstGeom>
          <a:effectLst>
            <a:outerShdw blurRad="50800" dist="38100" dir="2700000" algn="tl" rotWithShape="0">
              <a:prstClr val="black">
                <a:alpha val="40000"/>
              </a:prstClr>
            </a:outerShdw>
          </a:effectLst>
        </p:spPr>
      </p:pic>
      <p:sp>
        <p:nvSpPr>
          <p:cNvPr id="5" name="Rectangle 4"/>
          <p:cNvSpPr/>
          <p:nvPr/>
        </p:nvSpPr>
        <p:spPr>
          <a:xfrm>
            <a:off x="0" y="3610466"/>
            <a:ext cx="12192000" cy="324753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415184"/>
            <a:ext cx="12192000" cy="4428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88075" y="6488668"/>
            <a:ext cx="7161229" cy="307777"/>
          </a:xfrm>
          <a:prstGeom prst="rect">
            <a:avLst/>
          </a:prstGeom>
        </p:spPr>
        <p:txBody>
          <a:bodyPr wrap="square">
            <a:spAutoFit/>
          </a:bodyPr>
          <a:lstStyle/>
          <a:p>
            <a:r>
              <a:rPr lang="en-US" sz="1400" smtClean="0">
                <a:solidFill>
                  <a:schemeClr val="bg1"/>
                </a:solidFill>
                <a:latin typeface="Helvetica Neue"/>
              </a:rPr>
              <a:t>Copyright © ITS Company. </a:t>
            </a:r>
            <a:r>
              <a:rPr lang="en-US" sz="1400">
                <a:solidFill>
                  <a:schemeClr val="bg1"/>
                </a:solidFill>
                <a:latin typeface="Helvetica Neue"/>
              </a:rPr>
              <a:t>All rights reserved. Powered by </a:t>
            </a:r>
            <a:r>
              <a:rPr lang="en-US" sz="1400" smtClean="0">
                <a:solidFill>
                  <a:schemeClr val="bg1"/>
                </a:solidFill>
                <a:latin typeface="Helvetica Neue"/>
              </a:rPr>
              <a:t>R&amp;D ITSC</a:t>
            </a:r>
            <a:endParaRPr lang="en-US" sz="1400">
              <a:solidFill>
                <a:schemeClr val="bg1"/>
              </a:solidFill>
            </a:endParaRPr>
          </a:p>
        </p:txBody>
      </p:sp>
      <p:sp>
        <p:nvSpPr>
          <p:cNvPr id="10" name="Rectangle 1"/>
          <p:cNvSpPr>
            <a:spLocks noChangeArrowheads="1"/>
          </p:cNvSpPr>
          <p:nvPr/>
        </p:nvSpPr>
        <p:spPr bwMode="auto">
          <a:xfrm>
            <a:off x="602440" y="4329568"/>
            <a:ext cx="3512790" cy="1554272"/>
          </a:xfrm>
          <a:prstGeom prst="rect">
            <a:avLst/>
          </a:prstGeom>
          <a:solidFill>
            <a:schemeClr val="bg1">
              <a:lumMod val="50000"/>
            </a:schemeClr>
          </a:solid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FFFFFF"/>
                </a:solidFill>
                <a:effectLst/>
                <a:latin typeface="Arial" panose="020B0604020202020204" pitchFamily="34" charset="0"/>
                <a:ea typeface="Roboto"/>
              </a:rPr>
              <a:t>IDEA</a:t>
            </a:r>
            <a:r>
              <a:rPr kumimoji="0" lang="en-US" altLang="en-US" sz="1400" b="0" i="0" u="none" strike="noStrike" cap="none" normalizeH="0" smtClean="0">
                <a:ln>
                  <a:noFill/>
                </a:ln>
                <a:solidFill>
                  <a:srgbClr val="FFFFFF"/>
                </a:solidFill>
                <a:effectLst/>
                <a:latin typeface="Arial" panose="020B0604020202020204" pitchFamily="34" charset="0"/>
                <a:ea typeface="Roboto"/>
              </a:rPr>
              <a:t> TECHNOLOGY SOLUTION JOINT STOCK COMPANY</a:t>
            </a:r>
            <a:endParaRPr kumimoji="0" lang="en-US" altLang="en-US" sz="1400" b="0" i="0" u="none" strike="noStrike" cap="none" normalizeH="0" baseline="0" smtClean="0">
              <a:ln>
                <a:noFill/>
              </a:ln>
              <a:solidFill>
                <a:srgbClr val="FFFFFF"/>
              </a:solidFill>
              <a:effectLst/>
              <a:latin typeface="Arial" panose="020B0604020202020204" pitchFamily="34" charset="0"/>
              <a:ea typeface="Robo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smtClean="0">
                <a:ln>
                  <a:noFill/>
                </a:ln>
                <a:solidFill>
                  <a:srgbClr val="9E9E9E"/>
                </a:solidFill>
                <a:effectLst/>
                <a:latin typeface="Arial" panose="020B0604020202020204" pitchFamily="34" charset="0"/>
                <a:ea typeface="Helvetica" panose="020B0604020202020204" pitchFamily="34" charset="0"/>
              </a:rPr>
              <a:t>  </a:t>
            </a:r>
            <a:r>
              <a:rPr kumimoji="0" lang="en-US" altLang="en-US" sz="1900" b="0" i="0" u="none" strike="noStrike" cap="none" normalizeH="0" baseline="0" smtClean="0">
                <a:ln>
                  <a:noFill/>
                </a:ln>
                <a:solidFill>
                  <a:srgbClr val="9E9E9E"/>
                </a:solidFill>
                <a:effectLst/>
                <a:latin typeface="Arial" panose="020B0604020202020204" pitchFamily="34" charset="0"/>
                <a:ea typeface="Helvetica" panose="020B0604020202020204" pitchFamily="34" charset="0"/>
              </a:rPr>
              <a:t> </a:t>
            </a:r>
            <a:r>
              <a:rPr kumimoji="0" lang="en-US" altLang="en-US" sz="1000" b="0" i="0" u="none" strike="noStrike" cap="none" normalizeH="0" baseline="0" smtClean="0">
                <a:ln>
                  <a:noFill/>
                </a:ln>
                <a:solidFill>
                  <a:srgbClr val="9E9E9E"/>
                </a:solidFill>
                <a:effectLst/>
                <a:latin typeface="Arial" panose="020B0604020202020204" pitchFamily="34" charset="0"/>
                <a:ea typeface="Helvetica" panose="020B0604020202020204" pitchFamily="34"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lang="en-US" altLang="en-US" sz="1200" smtClean="0">
                <a:solidFill>
                  <a:srgbClr val="FFFFFF"/>
                </a:solidFill>
                <a:ea typeface="Helvetica" panose="020B0604020202020204" pitchFamily="34" charset="0"/>
              </a:rPr>
              <a:t>Address: 4</a:t>
            </a:r>
            <a:r>
              <a:rPr lang="en-US" altLang="en-US" sz="1200" baseline="30000" smtClean="0">
                <a:solidFill>
                  <a:srgbClr val="FFFFFF"/>
                </a:solidFill>
                <a:ea typeface="Helvetica" panose="020B0604020202020204" pitchFamily="34" charset="0"/>
              </a:rPr>
              <a:t>th</a:t>
            </a:r>
            <a:r>
              <a:rPr lang="en-US" altLang="en-US" sz="1200" smtClean="0">
                <a:solidFill>
                  <a:srgbClr val="FFFFFF"/>
                </a:solidFill>
                <a:ea typeface="Helvetica" panose="020B0604020202020204" pitchFamily="34" charset="0"/>
              </a:rPr>
              <a:t> floor, Quang Trung Street</a:t>
            </a:r>
            <a:endParaRPr kumimoji="0" lang="en-US" altLang="en-US" sz="1200" b="0" i="0" u="none" strike="noStrike" cap="none" normalizeH="0" baseline="0" smtClean="0">
              <a:ln>
                <a:noFill/>
              </a:ln>
              <a:solidFill>
                <a:srgbClr val="9E9E9E"/>
              </a:solidFill>
              <a:effectLst/>
              <a:ea typeface="Helvetica"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1200" b="0" i="0" u="none" strike="noStrike" cap="none" normalizeH="0" baseline="0" smtClean="0">
                <a:ln>
                  <a:noFill/>
                </a:ln>
                <a:solidFill>
                  <a:srgbClr val="FFFFFF"/>
                </a:solidFill>
                <a:effectLst/>
                <a:ea typeface="Helvetica" panose="020B0604020202020204" pitchFamily="34" charset="0"/>
              </a:rPr>
              <a:t>Hotline: </a:t>
            </a:r>
            <a:r>
              <a:rPr lang="en-US" altLang="en-US" sz="1200" smtClean="0">
                <a:solidFill>
                  <a:schemeClr val="bg1"/>
                </a:solidFill>
                <a:ea typeface="Helvetica" panose="020B0604020202020204" pitchFamily="34" charset="0"/>
              </a:rPr>
              <a:t>19001877</a:t>
            </a:r>
            <a:endParaRPr lang="en-US" altLang="en-US" sz="1200">
              <a:solidFill>
                <a:schemeClr val="bg1"/>
              </a:solidFill>
              <a:ea typeface="Helvetica"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1200" b="0" i="0" u="none" strike="noStrike" cap="none" normalizeH="0" baseline="0" smtClean="0">
                <a:ln>
                  <a:noFill/>
                </a:ln>
                <a:solidFill>
                  <a:schemeClr val="bg1"/>
                </a:solidFill>
                <a:effectLst/>
                <a:ea typeface="Helvetica" panose="020B0604020202020204" pitchFamily="34" charset="0"/>
              </a:rPr>
              <a:t>Email: hritsc@itsc-tech.vn</a:t>
            </a:r>
          </a:p>
        </p:txBody>
      </p:sp>
      <p:sp>
        <p:nvSpPr>
          <p:cNvPr id="12" name="AutoShape 2" descr="https://donkeyfun.com/assets/location-pointer.svg"/>
          <p:cNvSpPr>
            <a:spLocks noChangeAspect="1" noChangeArrowheads="1"/>
          </p:cNvSpPr>
          <p:nvPr/>
        </p:nvSpPr>
        <p:spPr bwMode="auto">
          <a:xfrm>
            <a:off x="602440" y="4007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3" descr="https://donkeyfun.com/assets/location-pointer.svg"/>
          <p:cNvSpPr>
            <a:spLocks noChangeAspect="1" noChangeArrowheads="1"/>
          </p:cNvSpPr>
          <p:nvPr/>
        </p:nvSpPr>
        <p:spPr bwMode="auto">
          <a:xfrm>
            <a:off x="602440" y="44492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2"/>
          <p:cNvSpPr/>
          <p:nvPr/>
        </p:nvSpPr>
        <p:spPr>
          <a:xfrm>
            <a:off x="1665342" y="3727143"/>
            <a:ext cx="960519" cy="369332"/>
          </a:xfrm>
          <a:prstGeom prst="rect">
            <a:avLst/>
          </a:prstGeom>
        </p:spPr>
        <p:txBody>
          <a:bodyPr wrap="none">
            <a:spAutoFit/>
          </a:bodyPr>
          <a:lstStyle/>
          <a:p>
            <a:r>
              <a:rPr lang="en-US" smtClean="0">
                <a:solidFill>
                  <a:prstClr val="white"/>
                </a:solidFill>
                <a:effectLst>
                  <a:outerShdw blurRad="38100" dist="38100" dir="2700000" algn="tl">
                    <a:srgbClr val="000000">
                      <a:alpha val="43137"/>
                    </a:srgbClr>
                  </a:outerShdw>
                </a:effectLst>
                <a:latin typeface="Mercury SSm A"/>
              </a:rPr>
              <a:t>Contact</a:t>
            </a:r>
            <a:endParaRPr lang="en-US"/>
          </a:p>
        </p:txBody>
      </p:sp>
      <p:sp>
        <p:nvSpPr>
          <p:cNvPr id="32" name="Rectangle 31"/>
          <p:cNvSpPr/>
          <p:nvPr/>
        </p:nvSpPr>
        <p:spPr>
          <a:xfrm>
            <a:off x="5588498" y="3727143"/>
            <a:ext cx="1736373" cy="369332"/>
          </a:xfrm>
          <a:prstGeom prst="rect">
            <a:avLst/>
          </a:prstGeom>
        </p:spPr>
        <p:txBody>
          <a:bodyPr wrap="none">
            <a:spAutoFit/>
          </a:bodyPr>
          <a:lstStyle/>
          <a:p>
            <a:r>
              <a:rPr lang="en-US" smtClean="0">
                <a:solidFill>
                  <a:prstClr val="white"/>
                </a:solidFill>
                <a:effectLst>
                  <a:outerShdw blurRad="38100" dist="38100" dir="2700000" algn="tl">
                    <a:srgbClr val="000000">
                      <a:alpha val="43137"/>
                    </a:srgbClr>
                  </a:outerShdw>
                </a:effectLst>
                <a:latin typeface="Mercury SSm A"/>
              </a:rPr>
              <a:t>Social Networks</a:t>
            </a:r>
            <a:endParaRPr lang="en-US"/>
          </a:p>
        </p:txBody>
      </p:sp>
      <p:sp>
        <p:nvSpPr>
          <p:cNvPr id="33" name="Rectangle 32"/>
          <p:cNvSpPr/>
          <p:nvPr/>
        </p:nvSpPr>
        <p:spPr>
          <a:xfrm>
            <a:off x="8983758" y="3708129"/>
            <a:ext cx="2768707" cy="369332"/>
          </a:xfrm>
          <a:prstGeom prst="rect">
            <a:avLst/>
          </a:prstGeom>
        </p:spPr>
        <p:txBody>
          <a:bodyPr wrap="none">
            <a:spAutoFit/>
          </a:bodyPr>
          <a:lstStyle/>
          <a:p>
            <a:r>
              <a:rPr lang="en-US" smtClean="0">
                <a:solidFill>
                  <a:prstClr val="white"/>
                </a:solidFill>
                <a:effectLst>
                  <a:outerShdw blurRad="38100" dist="38100" dir="2700000" algn="tl">
                    <a:srgbClr val="000000">
                      <a:alpha val="43137"/>
                    </a:srgbClr>
                  </a:outerShdw>
                </a:effectLst>
                <a:latin typeface="Mercury SSm A"/>
              </a:rPr>
              <a:t>What Media tells about us?</a:t>
            </a:r>
            <a:endParaRPr lang="en-US"/>
          </a:p>
        </p:txBody>
      </p:sp>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05253" y="4395534"/>
            <a:ext cx="460094" cy="449167"/>
          </a:xfrm>
          <a:prstGeom prst="rect">
            <a:avLst/>
          </a:prstGeom>
        </p:spPr>
      </p:pic>
      <p:sp>
        <p:nvSpPr>
          <p:cNvPr id="35" name="Rectangle 34"/>
          <p:cNvSpPr/>
          <p:nvPr/>
        </p:nvSpPr>
        <p:spPr>
          <a:xfrm>
            <a:off x="5965347" y="4429984"/>
            <a:ext cx="1410964" cy="338554"/>
          </a:xfrm>
          <a:prstGeom prst="rect">
            <a:avLst/>
          </a:prstGeom>
        </p:spPr>
        <p:txBody>
          <a:bodyPr wrap="none">
            <a:spAutoFit/>
          </a:bodyPr>
          <a:lstStyle/>
          <a:p>
            <a:r>
              <a:rPr lang="en-US" sz="1600" smtClean="0">
                <a:solidFill>
                  <a:prstClr val="white"/>
                </a:solidFill>
                <a:effectLst>
                  <a:outerShdw blurRad="38100" dist="38100" dir="2700000" algn="tl">
                    <a:srgbClr val="000000">
                      <a:alpha val="43137"/>
                    </a:srgbClr>
                  </a:outerShdw>
                </a:effectLst>
                <a:latin typeface="Mercury SSm A"/>
              </a:rPr>
              <a:t>/ITSC Danang</a:t>
            </a:r>
            <a:endParaRPr lang="en-US" sz="1600"/>
          </a:p>
        </p:txBody>
      </p:sp>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86847" y="5065526"/>
            <a:ext cx="496906" cy="349775"/>
          </a:xfrm>
          <a:prstGeom prst="rect">
            <a:avLst/>
          </a:prstGeom>
        </p:spPr>
      </p:pic>
      <p:sp>
        <p:nvSpPr>
          <p:cNvPr id="38" name="Rectangle 37"/>
          <p:cNvSpPr/>
          <p:nvPr/>
        </p:nvSpPr>
        <p:spPr>
          <a:xfrm>
            <a:off x="5965347" y="5076747"/>
            <a:ext cx="1249060" cy="338554"/>
          </a:xfrm>
          <a:prstGeom prst="rect">
            <a:avLst/>
          </a:prstGeom>
        </p:spPr>
        <p:txBody>
          <a:bodyPr wrap="none">
            <a:spAutoFit/>
          </a:bodyPr>
          <a:lstStyle/>
          <a:p>
            <a:r>
              <a:rPr lang="en-US" sz="1600">
                <a:solidFill>
                  <a:prstClr val="white"/>
                </a:solidFill>
                <a:effectLst>
                  <a:outerShdw blurRad="38100" dist="38100" dir="2700000" algn="tl">
                    <a:srgbClr val="000000">
                      <a:alpha val="43137"/>
                    </a:srgbClr>
                  </a:outerShdw>
                </a:effectLst>
                <a:latin typeface="Mercury SSm A"/>
              </a:rPr>
              <a:t> </a:t>
            </a:r>
            <a:r>
              <a:rPr lang="en-US" sz="1600" smtClean="0">
                <a:solidFill>
                  <a:prstClr val="white"/>
                </a:solidFill>
                <a:effectLst>
                  <a:outerShdw blurRad="38100" dist="38100" dir="2700000" algn="tl">
                    <a:srgbClr val="000000">
                      <a:alpha val="43137"/>
                    </a:srgbClr>
                  </a:outerShdw>
                </a:effectLst>
                <a:latin typeface="Mercury SSm A"/>
              </a:rPr>
              <a:t>ITSC TECH</a:t>
            </a:r>
            <a:endParaRPr lang="en-US" sz="1600"/>
          </a:p>
        </p:txBody>
      </p:sp>
      <p:cxnSp>
        <p:nvCxnSpPr>
          <p:cNvPr id="36" name="Straight Connector 35"/>
          <p:cNvCxnSpPr/>
          <p:nvPr/>
        </p:nvCxnSpPr>
        <p:spPr>
          <a:xfrm flipH="1">
            <a:off x="4553146" y="4160338"/>
            <a:ext cx="9427" cy="2254846"/>
          </a:xfrm>
          <a:prstGeom prst="line">
            <a:avLst/>
          </a:prstGeom>
          <a:ln>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8211493" y="4148805"/>
            <a:ext cx="9427" cy="2254846"/>
          </a:xfrm>
          <a:prstGeom prst="line">
            <a:avLst/>
          </a:prstGeom>
          <a:ln>
            <a:solidFill>
              <a:schemeClr val="bg1"/>
            </a:solidFill>
            <a:prstDash val="dashDot"/>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288633" y="4289433"/>
            <a:ext cx="1901425" cy="638743"/>
          </a:xfrm>
          <a:prstGeom prst="rect">
            <a:avLst/>
          </a:prstGeom>
        </p:spPr>
      </p:pic>
      <p:pic>
        <p:nvPicPr>
          <p:cNvPr id="41" name="Picture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370923" y="5088383"/>
            <a:ext cx="1736843" cy="992482"/>
          </a:xfrm>
          <a:prstGeom prst="rect">
            <a:avLst/>
          </a:prstGeom>
        </p:spPr>
      </p:pic>
    </p:spTree>
    <p:extLst>
      <p:ext uri="{BB962C8B-B14F-4D97-AF65-F5344CB8AC3E}">
        <p14:creationId xmlns:p14="http://schemas.microsoft.com/office/powerpoint/2010/main" val="3426065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4" name="TextBox 3"/>
          <p:cNvSpPr txBox="1"/>
          <p:nvPr/>
        </p:nvSpPr>
        <p:spPr>
          <a:xfrm>
            <a:off x="5619921" y="175536"/>
            <a:ext cx="904362"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ABOUT US</a:t>
            </a:r>
            <a:endParaRPr lang="en-US" sz="1100">
              <a:solidFill>
                <a:srgbClr val="FFC000">
                  <a:lumMod val="60000"/>
                  <a:lumOff val="40000"/>
                </a:srgbClr>
              </a:solidFill>
              <a:latin typeface=".VnArial" panose="020B7200000000000000" pitchFamily="34" charset="0"/>
            </a:endParaRPr>
          </a:p>
        </p:txBody>
      </p:sp>
      <p:sp>
        <p:nvSpPr>
          <p:cNvPr id="9" name="TextBox 8"/>
          <p:cNvSpPr txBox="1"/>
          <p:nvPr/>
        </p:nvSpPr>
        <p:spPr>
          <a:xfrm>
            <a:off x="1485260" y="1149436"/>
            <a:ext cx="5429250" cy="1200329"/>
          </a:xfrm>
          <a:prstGeom prst="rect">
            <a:avLst/>
          </a:prstGeom>
          <a:noFill/>
        </p:spPr>
        <p:txBody>
          <a:bodyPr wrap="square" rtlCol="0">
            <a:spAutoFit/>
          </a:bodyPr>
          <a:lstStyle/>
          <a:p>
            <a:r>
              <a:rPr lang="en-US" sz="7200" smtClean="0">
                <a:solidFill>
                  <a:prstClr val="white"/>
                </a:solidFill>
                <a:effectLst>
                  <a:outerShdw blurRad="38100" dist="38100" dir="2700000" algn="tl">
                    <a:srgbClr val="000000">
                      <a:alpha val="43137"/>
                    </a:srgbClr>
                  </a:outerShdw>
                </a:effectLst>
                <a:latin typeface=".VnHelvetInsH" panose="020B7200000000000000" pitchFamily="34" charset="0"/>
              </a:rPr>
              <a:t>WE DELIVER</a:t>
            </a:r>
            <a:endParaRPr lang="en-US" sz="7200">
              <a:solidFill>
                <a:prstClr val="white"/>
              </a:solidFill>
              <a:effectLst>
                <a:outerShdw blurRad="38100" dist="38100" dir="2700000" algn="tl">
                  <a:srgbClr val="000000">
                    <a:alpha val="43137"/>
                  </a:srgbClr>
                </a:outerShdw>
              </a:effectLst>
              <a:latin typeface=".VnHelvetInsH" panose="020B7200000000000000" pitchFamily="34" charset="0"/>
            </a:endParaRPr>
          </a:p>
        </p:txBody>
      </p:sp>
      <p:sp>
        <p:nvSpPr>
          <p:cNvPr id="10" name="TextBox 9"/>
          <p:cNvSpPr txBox="1"/>
          <p:nvPr/>
        </p:nvSpPr>
        <p:spPr>
          <a:xfrm>
            <a:off x="1485260" y="2200450"/>
            <a:ext cx="5429250" cy="1107996"/>
          </a:xfrm>
          <a:prstGeom prst="rect">
            <a:avLst/>
          </a:prstGeom>
          <a:noFill/>
        </p:spPr>
        <p:txBody>
          <a:bodyPr wrap="square" rtlCol="0">
            <a:spAutoFit/>
          </a:bodyPr>
          <a:lstStyle/>
          <a:p>
            <a:r>
              <a:rPr lang="en-US" sz="6600" smtClean="0">
                <a:solidFill>
                  <a:srgbClr val="FFC000"/>
                </a:solidFill>
                <a:effectLst>
                  <a:outerShdw blurRad="38100" dist="38100" dir="2700000" algn="tl">
                    <a:srgbClr val="000000">
                      <a:alpha val="43137"/>
                    </a:srgbClr>
                  </a:outerShdw>
                </a:effectLst>
                <a:latin typeface=".VnHelvetInsH" panose="020B7200000000000000" pitchFamily="34" charset="0"/>
              </a:rPr>
              <a:t>HIGH QUALITY</a:t>
            </a:r>
            <a:endParaRPr lang="en-US" sz="6600">
              <a:solidFill>
                <a:srgbClr val="FFC000"/>
              </a:solidFill>
              <a:effectLst>
                <a:outerShdw blurRad="38100" dist="38100" dir="2700000" algn="tl">
                  <a:srgbClr val="000000">
                    <a:alpha val="43137"/>
                  </a:srgbClr>
                </a:outerShdw>
              </a:effectLst>
              <a:latin typeface=".VnHelvetInsH" panose="020B7200000000000000" pitchFamily="34" charset="0"/>
            </a:endParaRPr>
          </a:p>
        </p:txBody>
      </p:sp>
      <p:sp>
        <p:nvSpPr>
          <p:cNvPr id="13" name="TextBox 12"/>
          <p:cNvSpPr txBox="1"/>
          <p:nvPr/>
        </p:nvSpPr>
        <p:spPr>
          <a:xfrm>
            <a:off x="6496222" y="175536"/>
            <a:ext cx="1203153"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CAD/CAM/CAE</a:t>
            </a:r>
          </a:p>
        </p:txBody>
      </p:sp>
      <p:sp>
        <p:nvSpPr>
          <p:cNvPr id="14" name="TextBox 13"/>
          <p:cNvSpPr txBox="1"/>
          <p:nvPr/>
        </p:nvSpPr>
        <p:spPr>
          <a:xfrm>
            <a:off x="7642397" y="175536"/>
            <a:ext cx="552448"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R&amp;D</a:t>
            </a:r>
          </a:p>
        </p:txBody>
      </p:sp>
      <p:sp>
        <p:nvSpPr>
          <p:cNvPr id="16" name="TextBox 15"/>
          <p:cNvSpPr txBox="1"/>
          <p:nvPr/>
        </p:nvSpPr>
        <p:spPr>
          <a:xfrm>
            <a:off x="1080447" y="3308446"/>
            <a:ext cx="5624513" cy="1815882"/>
          </a:xfrm>
          <a:prstGeom prst="rect">
            <a:avLst/>
          </a:prstGeom>
          <a:noFill/>
        </p:spPr>
        <p:txBody>
          <a:bodyPr wrap="square" rtlCol="0">
            <a:spAutoFit/>
          </a:bodyPr>
          <a:lstStyle/>
          <a:p>
            <a:pPr algn="ctr"/>
            <a:r>
              <a:rPr lang="en-US" sz="7200" smtClean="0">
                <a:solidFill>
                  <a:prstClr val="white"/>
                </a:solidFill>
                <a:effectLst>
                  <a:outerShdw blurRad="38100" dist="38100" dir="2700000" algn="tl">
                    <a:srgbClr val="000000">
                      <a:alpha val="43137"/>
                    </a:srgbClr>
                  </a:outerShdw>
                </a:effectLst>
                <a:latin typeface=".VnHelvetInsH" panose="020B7200000000000000" pitchFamily="34" charset="0"/>
              </a:rPr>
              <a:t>CAD/CAM/CAE</a:t>
            </a:r>
          </a:p>
          <a:p>
            <a:pPr algn="ctr"/>
            <a:r>
              <a:rPr lang="en-US" sz="4000" smtClean="0">
                <a:solidFill>
                  <a:prstClr val="white"/>
                </a:solidFill>
                <a:effectLst>
                  <a:outerShdw blurRad="38100" dist="38100" dir="2700000" algn="tl">
                    <a:srgbClr val="000000">
                      <a:alpha val="43137"/>
                    </a:srgbClr>
                  </a:outerShdw>
                </a:effectLst>
                <a:latin typeface=".VnHelvetInsH" panose="020B7200000000000000" pitchFamily="34" charset="0"/>
              </a:rPr>
              <a:t>OUTSOURCING SERVICES</a:t>
            </a:r>
            <a:endParaRPr lang="en-US" sz="4000">
              <a:solidFill>
                <a:prstClr val="white"/>
              </a:solidFill>
              <a:effectLst>
                <a:outerShdw blurRad="38100" dist="38100" dir="2700000" algn="tl">
                  <a:srgbClr val="000000">
                    <a:alpha val="43137"/>
                  </a:srgbClr>
                </a:outerShdw>
              </a:effectLst>
              <a:latin typeface=".VnHelvetInsH" panose="020B7200000000000000" pitchFamily="34" charset="0"/>
            </a:endParaRPr>
          </a:p>
        </p:txBody>
      </p:sp>
      <p:sp>
        <p:nvSpPr>
          <p:cNvPr id="17" name="Rounded Rectangle 16"/>
          <p:cNvSpPr/>
          <p:nvPr/>
        </p:nvSpPr>
        <p:spPr>
          <a:xfrm>
            <a:off x="7943893" y="1722185"/>
            <a:ext cx="1571624" cy="428625"/>
          </a:xfrm>
          <a:prstGeom prst="round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prstClr val="white"/>
                </a:solidFill>
                <a:effectLst>
                  <a:outerShdw blurRad="38100" dist="38100" dir="2700000" algn="tl">
                    <a:srgbClr val="000000">
                      <a:alpha val="43137"/>
                    </a:srgbClr>
                  </a:outerShdw>
                </a:effectLst>
              </a:rPr>
              <a:t>CONTACT US</a:t>
            </a:r>
            <a:endParaRPr lang="en-US" sz="2000" b="1">
              <a:solidFill>
                <a:prstClr val="white"/>
              </a:solidFill>
              <a:effectLst>
                <a:outerShdw blurRad="38100" dist="38100" dir="2700000" algn="tl">
                  <a:srgbClr val="000000">
                    <a:alpha val="43137"/>
                  </a:srgbClr>
                </a:outerShdw>
              </a:effectLst>
            </a:endParaRPr>
          </a:p>
        </p:txBody>
      </p:sp>
      <p:sp>
        <p:nvSpPr>
          <p:cNvPr id="18" name="TextBox 17"/>
          <p:cNvSpPr txBox="1"/>
          <p:nvPr/>
        </p:nvSpPr>
        <p:spPr>
          <a:xfrm>
            <a:off x="8124994" y="171384"/>
            <a:ext cx="1009137"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EDUCATION</a:t>
            </a:r>
          </a:p>
        </p:txBody>
      </p:sp>
      <p:sp>
        <p:nvSpPr>
          <p:cNvPr id="19" name="TextBox 18"/>
          <p:cNvSpPr txBox="1"/>
          <p:nvPr/>
        </p:nvSpPr>
        <p:spPr>
          <a:xfrm>
            <a:off x="9140995" y="175536"/>
            <a:ext cx="719104"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NEWS</a:t>
            </a:r>
          </a:p>
        </p:txBody>
      </p:sp>
      <p:sp>
        <p:nvSpPr>
          <p:cNvPr id="20" name="TextBox 19"/>
          <p:cNvSpPr txBox="1"/>
          <p:nvPr/>
        </p:nvSpPr>
        <p:spPr>
          <a:xfrm>
            <a:off x="9756945" y="175536"/>
            <a:ext cx="1402260" cy="430887"/>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OPPORTUNITIES</a:t>
            </a:r>
          </a:p>
          <a:p>
            <a:endParaRPr lang="en-US" sz="1100" smtClean="0">
              <a:solidFill>
                <a:srgbClr val="FFC000">
                  <a:lumMod val="60000"/>
                  <a:lumOff val="40000"/>
                </a:srgbClr>
              </a:solidFill>
              <a:latin typeface=".VnArial" panose="020B7200000000000000" pitchFamily="34" charset="0"/>
            </a:endParaRPr>
          </a:p>
        </p:txBody>
      </p:sp>
      <p:sp>
        <p:nvSpPr>
          <p:cNvPr id="15" name="TextBox 14"/>
          <p:cNvSpPr txBox="1"/>
          <p:nvPr/>
        </p:nvSpPr>
        <p:spPr>
          <a:xfrm>
            <a:off x="11167443" y="182925"/>
            <a:ext cx="714089" cy="253916"/>
          </a:xfrm>
          <a:prstGeom prst="rect">
            <a:avLst/>
          </a:prstGeom>
          <a:noFill/>
        </p:spPr>
        <p:txBody>
          <a:bodyPr wrap="square" rtlCol="0">
            <a:spAutoFit/>
          </a:bodyPr>
          <a:lstStyle/>
          <a:p>
            <a:r>
              <a:rPr lang="en-US" sz="1050" smtClean="0">
                <a:solidFill>
                  <a:prstClr val="white"/>
                </a:solidFill>
                <a:latin typeface=".VnArial" panose="020B7200000000000000" pitchFamily="34" charset="0"/>
              </a:rPr>
              <a:t>English</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52465" y="255105"/>
            <a:ext cx="120829" cy="120829"/>
          </a:xfrm>
          <a:prstGeom prst="rect">
            <a:avLst/>
          </a:prstGeom>
        </p:spPr>
      </p:pic>
      <p:grpSp>
        <p:nvGrpSpPr>
          <p:cNvPr id="39" name="Group 38"/>
          <p:cNvGrpSpPr/>
          <p:nvPr/>
        </p:nvGrpSpPr>
        <p:grpSpPr>
          <a:xfrm>
            <a:off x="7852501" y="3179362"/>
            <a:ext cx="3166672" cy="292388"/>
            <a:chOff x="7852501" y="2425218"/>
            <a:chExt cx="3166672" cy="292388"/>
          </a:xfrm>
        </p:grpSpPr>
        <p:sp>
          <p:nvSpPr>
            <p:cNvPr id="3" name="TextBox 2"/>
            <p:cNvSpPr txBox="1"/>
            <p:nvPr/>
          </p:nvSpPr>
          <p:spPr>
            <a:xfrm>
              <a:off x="7852501" y="2425218"/>
              <a:ext cx="3166672" cy="292388"/>
            </a:xfrm>
            <a:prstGeom prst="rect">
              <a:avLst/>
            </a:prstGeom>
            <a:noFill/>
          </p:spPr>
          <p:txBody>
            <a:bodyPr wrap="square" rtlCol="0">
              <a:spAutoFit/>
            </a:bodyPr>
            <a:lstStyle/>
            <a:p>
              <a:r>
                <a:rPr lang="en-US" sz="1300" u="sng" smtClean="0">
                  <a:solidFill>
                    <a:prstClr val="white"/>
                  </a:solidFill>
                  <a:latin typeface="Calibri Light" panose="020F0302020204030204"/>
                </a:rPr>
                <a:t>Would like to collaborate with us? </a:t>
              </a:r>
              <a:endParaRPr lang="en-US" sz="1300" u="sng">
                <a:solidFill>
                  <a:prstClr val="white"/>
                </a:solidFill>
                <a:latin typeface="Calibri Light" panose="020F0302020204030204"/>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7478" y="2467912"/>
              <a:ext cx="206999" cy="206999"/>
            </a:xfrm>
            <a:prstGeom prst="rect">
              <a:avLst/>
            </a:prstGeom>
          </p:spPr>
        </p:pic>
      </p:grpSp>
      <p:grpSp>
        <p:nvGrpSpPr>
          <p:cNvPr id="40" name="Group 39"/>
          <p:cNvGrpSpPr/>
          <p:nvPr/>
        </p:nvGrpSpPr>
        <p:grpSpPr>
          <a:xfrm>
            <a:off x="7852501" y="3637456"/>
            <a:ext cx="3166672" cy="292388"/>
            <a:chOff x="7852501" y="2883312"/>
            <a:chExt cx="3166672" cy="292388"/>
          </a:xfrm>
        </p:grpSpPr>
        <p:sp>
          <p:nvSpPr>
            <p:cNvPr id="22" name="TextBox 21"/>
            <p:cNvSpPr txBox="1"/>
            <p:nvPr/>
          </p:nvSpPr>
          <p:spPr>
            <a:xfrm>
              <a:off x="7852501" y="2883312"/>
              <a:ext cx="3166672" cy="292388"/>
            </a:xfrm>
            <a:prstGeom prst="rect">
              <a:avLst/>
            </a:prstGeom>
            <a:noFill/>
          </p:spPr>
          <p:txBody>
            <a:bodyPr wrap="square" rtlCol="0">
              <a:spAutoFit/>
            </a:bodyPr>
            <a:lstStyle/>
            <a:p>
              <a:r>
                <a:rPr lang="en-US" sz="1300" u="sng" smtClean="0">
                  <a:solidFill>
                    <a:prstClr val="white"/>
                  </a:solidFill>
                  <a:latin typeface="Calibri Light" panose="020F0302020204030204"/>
                </a:rPr>
                <a:t>See how is our outsourcing ability? </a:t>
              </a:r>
              <a:endParaRPr lang="en-US" sz="1300" u="sng">
                <a:solidFill>
                  <a:prstClr val="white"/>
                </a:solidFill>
                <a:latin typeface="Calibri Light" panose="020F0302020204030204"/>
              </a:endParaRPr>
            </a:p>
          </p:txBody>
        </p:sp>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72696" y="2930867"/>
              <a:ext cx="206999" cy="206999"/>
            </a:xfrm>
            <a:prstGeom prst="rect">
              <a:avLst/>
            </a:prstGeom>
          </p:spPr>
        </p:pic>
      </p:grpSp>
      <p:sp>
        <p:nvSpPr>
          <p:cNvPr id="8" name="Freeform 7"/>
          <p:cNvSpPr/>
          <p:nvPr/>
        </p:nvSpPr>
        <p:spPr>
          <a:xfrm>
            <a:off x="0" y="595003"/>
            <a:ext cx="12192000" cy="708454"/>
          </a:xfrm>
          <a:custGeom>
            <a:avLst/>
            <a:gdLst>
              <a:gd name="connsiteX0" fmla="*/ 0 w 12299092"/>
              <a:gd name="connsiteY0" fmla="*/ 708454 h 708454"/>
              <a:gd name="connsiteX1" fmla="*/ 4374292 w 12299092"/>
              <a:gd name="connsiteY1" fmla="*/ 107092 h 708454"/>
              <a:gd name="connsiteX2" fmla="*/ 9687697 w 12299092"/>
              <a:gd name="connsiteY2" fmla="*/ 362465 h 708454"/>
              <a:gd name="connsiteX3" fmla="*/ 12299092 w 12299092"/>
              <a:gd name="connsiteY3" fmla="*/ 0 h 708454"/>
            </a:gdLst>
            <a:ahLst/>
            <a:cxnLst>
              <a:cxn ang="0">
                <a:pos x="connsiteX0" y="connsiteY0"/>
              </a:cxn>
              <a:cxn ang="0">
                <a:pos x="connsiteX1" y="connsiteY1"/>
              </a:cxn>
              <a:cxn ang="0">
                <a:pos x="connsiteX2" y="connsiteY2"/>
              </a:cxn>
              <a:cxn ang="0">
                <a:pos x="connsiteX3" y="connsiteY3"/>
              </a:cxn>
            </a:cxnLst>
            <a:rect l="l" t="t" r="r" b="b"/>
            <a:pathLst>
              <a:path w="12299092" h="708454">
                <a:moveTo>
                  <a:pt x="0" y="708454"/>
                </a:moveTo>
                <a:cubicBezTo>
                  <a:pt x="1379838" y="436605"/>
                  <a:pt x="2759676" y="164757"/>
                  <a:pt x="4374292" y="107092"/>
                </a:cubicBezTo>
                <a:cubicBezTo>
                  <a:pt x="5988908" y="49427"/>
                  <a:pt x="8366897" y="380314"/>
                  <a:pt x="9687697" y="362465"/>
                </a:cubicBezTo>
                <a:cubicBezTo>
                  <a:pt x="11008497" y="344616"/>
                  <a:pt x="11861114" y="142789"/>
                  <a:pt x="12299092" y="0"/>
                </a:cubicBezTo>
              </a:path>
            </a:pathLst>
          </a:custGeom>
          <a:ln w="22225">
            <a:solidFill>
              <a:schemeClr val="bg1"/>
            </a:solidFill>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solidFill>
                <a:prstClr val="white"/>
              </a:solidFill>
            </a:endParaRPr>
          </a:p>
        </p:txBody>
      </p:sp>
      <p:grpSp>
        <p:nvGrpSpPr>
          <p:cNvPr id="31" name="Group 30"/>
          <p:cNvGrpSpPr/>
          <p:nvPr/>
        </p:nvGrpSpPr>
        <p:grpSpPr>
          <a:xfrm>
            <a:off x="7943893" y="2556310"/>
            <a:ext cx="2709942" cy="378940"/>
            <a:chOff x="7539818" y="3696429"/>
            <a:chExt cx="2606443" cy="378940"/>
          </a:xfrm>
        </p:grpSpPr>
        <p:sp>
          <p:nvSpPr>
            <p:cNvPr id="6" name="Rounded Rectangle 5"/>
            <p:cNvSpPr/>
            <p:nvPr/>
          </p:nvSpPr>
          <p:spPr>
            <a:xfrm>
              <a:off x="7539818" y="3696429"/>
              <a:ext cx="2606443" cy="378940"/>
            </a:xfrm>
            <a:prstGeom prst="roundRect">
              <a:avLst/>
            </a:prstGeom>
            <a:solidFill>
              <a:schemeClr val="bg1"/>
            </a:solidFill>
            <a:ln w="3175">
              <a:solidFill>
                <a:schemeClr val="bg1">
                  <a:lumMod val="6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prstClr val="white">
                      <a:lumMod val="65000"/>
                    </a:prstClr>
                  </a:solidFill>
                  <a:latin typeface="Calibri Light" panose="020F0302020204030204"/>
                </a:rPr>
                <a:t>What are you looking for?</a:t>
              </a:r>
              <a:endParaRPr lang="en-US" sz="1200">
                <a:solidFill>
                  <a:prstClr val="white">
                    <a:lumMod val="65000"/>
                  </a:prstClr>
                </a:solidFill>
                <a:latin typeface="Calibri Light" panose="020F0302020204030204"/>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9606" y="3749975"/>
              <a:ext cx="271848" cy="271848"/>
            </a:xfrm>
            <a:prstGeom prst="rect">
              <a:avLst/>
            </a:prstGeom>
          </p:spPr>
        </p:pic>
      </p:grpSp>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432" y="74248"/>
            <a:ext cx="434512" cy="434512"/>
          </a:xfrm>
          <a:prstGeom prst="rect">
            <a:avLst/>
          </a:prstGeom>
        </p:spPr>
      </p:pic>
      <p:sp>
        <p:nvSpPr>
          <p:cNvPr id="29" name="TextBox 28"/>
          <p:cNvSpPr txBox="1"/>
          <p:nvPr/>
        </p:nvSpPr>
        <p:spPr>
          <a:xfrm>
            <a:off x="511035" y="158684"/>
            <a:ext cx="3701086" cy="276999"/>
          </a:xfrm>
          <a:prstGeom prst="rect">
            <a:avLst/>
          </a:prstGeom>
          <a:noFill/>
        </p:spPr>
        <p:txBody>
          <a:bodyPr wrap="square" rtlCol="0">
            <a:spAutoFit/>
          </a:bodyPr>
          <a:lstStyle/>
          <a:p>
            <a:r>
              <a:rPr lang="en-US" sz="1200" smtClean="0">
                <a:solidFill>
                  <a:prstClr val="white"/>
                </a:solidFill>
                <a:effectLst>
                  <a:outerShdw blurRad="38100" dist="38100" dir="2700000" algn="tl">
                    <a:srgbClr val="000000">
                      <a:alpha val="43137"/>
                    </a:srgbClr>
                  </a:outerShdw>
                </a:effectLst>
                <a:latin typeface=".VnExoticH" panose="020B7200000000000000" pitchFamily="34" charset="0"/>
              </a:rPr>
              <a:t> IDEA TECHNOLOGY SOLUTION JSC</a:t>
            </a:r>
            <a:endParaRPr lang="en-US" sz="1200">
              <a:solidFill>
                <a:prstClr val="white"/>
              </a:solidFill>
              <a:effectLst>
                <a:outerShdw blurRad="38100" dist="38100" dir="2700000" algn="tl">
                  <a:srgbClr val="000000">
                    <a:alpha val="43137"/>
                  </a:srgbClr>
                </a:outerShdw>
              </a:effectLst>
              <a:latin typeface=".VnExoticH" panose="020B7200000000000000" pitchFamily="34" charset="0"/>
            </a:endParaRPr>
          </a:p>
        </p:txBody>
      </p:sp>
      <p:sp>
        <p:nvSpPr>
          <p:cNvPr id="30" name="TextBox 29"/>
          <p:cNvSpPr txBox="1"/>
          <p:nvPr/>
        </p:nvSpPr>
        <p:spPr>
          <a:xfrm>
            <a:off x="1035894" y="5167609"/>
            <a:ext cx="5878616" cy="646331"/>
          </a:xfrm>
          <a:prstGeom prst="rect">
            <a:avLst/>
          </a:prstGeom>
          <a:noFill/>
        </p:spPr>
        <p:txBody>
          <a:bodyPr wrap="square" rtlCol="0">
            <a:spAutoFit/>
          </a:bodyPr>
          <a:lstStyle/>
          <a:p>
            <a:pPr algn="ctr"/>
            <a:r>
              <a:rPr lang="en-US" smtClean="0">
                <a:solidFill>
                  <a:prstClr val="black"/>
                </a:solidFill>
                <a:effectLst>
                  <a:outerShdw blurRad="38100" dist="38100" dir="2700000" algn="tl">
                    <a:srgbClr val="000000">
                      <a:alpha val="43137"/>
                    </a:srgbClr>
                  </a:outerShdw>
                </a:effectLst>
              </a:rPr>
              <a:t>Also, we implement outstanding </a:t>
            </a:r>
            <a:r>
              <a:rPr lang="en-US" u="sng" smtClean="0">
                <a:solidFill>
                  <a:prstClr val="black"/>
                </a:solidFill>
                <a:effectLst>
                  <a:outerShdw blurRad="38100" dist="38100" dir="2700000" algn="tl">
                    <a:srgbClr val="000000">
                      <a:alpha val="43137"/>
                    </a:srgbClr>
                  </a:outerShdw>
                </a:effectLst>
              </a:rPr>
              <a:t>research &amp; development</a:t>
            </a:r>
          </a:p>
          <a:p>
            <a:pPr algn="ctr"/>
            <a:r>
              <a:rPr lang="en-US" smtClean="0">
                <a:solidFill>
                  <a:prstClr val="black"/>
                </a:solidFill>
                <a:effectLst>
                  <a:outerShdw blurRad="38100" dist="38100" dir="2700000" algn="tl">
                    <a:srgbClr val="000000">
                      <a:alpha val="43137"/>
                    </a:srgbClr>
                  </a:outerShdw>
                </a:effectLst>
              </a:rPr>
              <a:t>activities as well as </a:t>
            </a:r>
            <a:r>
              <a:rPr lang="en-US" u="sng" smtClean="0">
                <a:solidFill>
                  <a:prstClr val="black"/>
                </a:solidFill>
                <a:effectLst>
                  <a:outerShdw blurRad="38100" dist="38100" dir="2700000" algn="tl">
                    <a:srgbClr val="000000">
                      <a:alpha val="43137"/>
                    </a:srgbClr>
                  </a:outerShdw>
                </a:effectLst>
              </a:rPr>
              <a:t>education/training programs </a:t>
            </a:r>
            <a:r>
              <a:rPr lang="en-US" smtClean="0">
                <a:solidFill>
                  <a:prstClr val="black"/>
                </a:solidFill>
                <a:effectLst>
                  <a:outerShdw blurRad="38100" dist="38100" dir="2700000" algn="tl">
                    <a:srgbClr val="000000">
                      <a:alpha val="43137"/>
                    </a:srgbClr>
                  </a:outerShdw>
                </a:effectLst>
              </a:rPr>
              <a:t>for students </a:t>
            </a:r>
            <a:endParaRPr lang="en-US">
              <a:solidFill>
                <a:prstClr val="black"/>
              </a:solidFill>
              <a:effectLst>
                <a:outerShdw blurRad="38100" dist="38100" dir="2700000" algn="tl">
                  <a:srgbClr val="000000">
                    <a:alpha val="43137"/>
                  </a:srgbClr>
                </a:outerShdw>
              </a:effectLst>
            </a:endParaRPr>
          </a:p>
        </p:txBody>
      </p:sp>
      <p:grpSp>
        <p:nvGrpSpPr>
          <p:cNvPr id="41" name="Group 40"/>
          <p:cNvGrpSpPr/>
          <p:nvPr/>
        </p:nvGrpSpPr>
        <p:grpSpPr>
          <a:xfrm>
            <a:off x="7852501" y="4072328"/>
            <a:ext cx="3166672" cy="292388"/>
            <a:chOff x="7852501" y="3318184"/>
            <a:chExt cx="3166672" cy="292388"/>
          </a:xfrm>
        </p:grpSpPr>
        <p:sp>
          <p:nvSpPr>
            <p:cNvPr id="32" name="TextBox 31"/>
            <p:cNvSpPr txBox="1"/>
            <p:nvPr/>
          </p:nvSpPr>
          <p:spPr>
            <a:xfrm>
              <a:off x="7852501" y="3318184"/>
              <a:ext cx="3166672" cy="292388"/>
            </a:xfrm>
            <a:prstGeom prst="rect">
              <a:avLst/>
            </a:prstGeom>
            <a:noFill/>
          </p:spPr>
          <p:txBody>
            <a:bodyPr wrap="square" rtlCol="0">
              <a:spAutoFit/>
            </a:bodyPr>
            <a:lstStyle/>
            <a:p>
              <a:r>
                <a:rPr lang="en-US" sz="1300" u="sng" smtClean="0">
                  <a:solidFill>
                    <a:prstClr val="white"/>
                  </a:solidFill>
                  <a:latin typeface="Calibri Light" panose="020F0302020204030204"/>
                </a:rPr>
                <a:t>Apply jobs ?</a:t>
              </a:r>
              <a:endParaRPr lang="en-US" sz="1300" u="sng">
                <a:solidFill>
                  <a:prstClr val="white"/>
                </a:solidFill>
                <a:latin typeface="Calibri Light" panose="020F0302020204030204"/>
              </a:endParaRPr>
            </a:p>
          </p:txBody>
        </p:sp>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5010" y="3361181"/>
              <a:ext cx="206999" cy="206999"/>
            </a:xfrm>
            <a:prstGeom prst="rect">
              <a:avLst/>
            </a:prstGeom>
          </p:spPr>
        </p:pic>
      </p:grpSp>
      <p:sp>
        <p:nvSpPr>
          <p:cNvPr id="37" name="TextBox 36"/>
          <p:cNvSpPr txBox="1"/>
          <p:nvPr/>
        </p:nvSpPr>
        <p:spPr>
          <a:xfrm>
            <a:off x="5012982" y="166377"/>
            <a:ext cx="796675"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HOME</a:t>
            </a:r>
            <a:endParaRPr lang="en-US" sz="1100">
              <a:solidFill>
                <a:srgbClr val="FFC000">
                  <a:lumMod val="60000"/>
                  <a:lumOff val="40000"/>
                </a:srgbClr>
              </a:solidFill>
              <a:latin typeface=".VnArial" panose="020B7200000000000000" pitchFamily="34" charset="0"/>
            </a:endParaRPr>
          </a:p>
        </p:txBody>
      </p:sp>
      <p:sp>
        <p:nvSpPr>
          <p:cNvPr id="38" name="Rounded Rectangle 37"/>
          <p:cNvSpPr/>
          <p:nvPr/>
        </p:nvSpPr>
        <p:spPr>
          <a:xfrm flipV="1">
            <a:off x="5064126" y="435683"/>
            <a:ext cx="485946" cy="45719"/>
          </a:xfrm>
          <a:prstGeom prst="roundRect">
            <a:avLst/>
          </a:prstGeom>
          <a:gradFill flip="none" rotWithShape="1">
            <a:gsLst>
              <a:gs pos="0">
                <a:schemeClr val="accent2">
                  <a:lumMod val="20000"/>
                  <a:lumOff val="80000"/>
                </a:schemeClr>
              </a:gs>
              <a:gs pos="74000">
                <a:schemeClr val="accent2">
                  <a:lumMod val="20000"/>
                  <a:lumOff val="80000"/>
                </a:schemeClr>
              </a:gs>
              <a:gs pos="83000">
                <a:schemeClr val="accent2">
                  <a:lumMod val="40000"/>
                  <a:lumOff val="60000"/>
                </a:schemeClr>
              </a:gs>
              <a:gs pos="100000">
                <a:schemeClr val="accent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3" name="Group 42"/>
          <p:cNvGrpSpPr/>
          <p:nvPr/>
        </p:nvGrpSpPr>
        <p:grpSpPr>
          <a:xfrm>
            <a:off x="7852501" y="4467833"/>
            <a:ext cx="3166672" cy="292388"/>
            <a:chOff x="7852501" y="3318184"/>
            <a:chExt cx="3166672" cy="292388"/>
          </a:xfrm>
        </p:grpSpPr>
        <p:sp>
          <p:nvSpPr>
            <p:cNvPr id="44" name="TextBox 43"/>
            <p:cNvSpPr txBox="1"/>
            <p:nvPr/>
          </p:nvSpPr>
          <p:spPr>
            <a:xfrm>
              <a:off x="7852501" y="3318184"/>
              <a:ext cx="3166672" cy="292388"/>
            </a:xfrm>
            <a:prstGeom prst="rect">
              <a:avLst/>
            </a:prstGeom>
            <a:noFill/>
          </p:spPr>
          <p:txBody>
            <a:bodyPr wrap="square" rtlCol="0">
              <a:spAutoFit/>
            </a:bodyPr>
            <a:lstStyle/>
            <a:p>
              <a:r>
                <a:rPr lang="en-US" sz="1300" u="sng" smtClean="0">
                  <a:solidFill>
                    <a:prstClr val="white"/>
                  </a:solidFill>
                  <a:latin typeface="Calibri Light" panose="020F0302020204030204"/>
                </a:rPr>
                <a:t>Get our latest news over email ?</a:t>
              </a:r>
              <a:endParaRPr lang="en-US" sz="1300" u="sng">
                <a:solidFill>
                  <a:prstClr val="white"/>
                </a:solidFill>
                <a:latin typeface="Calibri Light" panose="020F0302020204030204"/>
              </a:endParaRPr>
            </a:p>
          </p:txBody>
        </p:sp>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04185" y="3361181"/>
              <a:ext cx="206999" cy="206999"/>
            </a:xfrm>
            <a:prstGeom prst="rect">
              <a:avLst/>
            </a:prstGeom>
          </p:spPr>
        </p:pic>
      </p:grpSp>
      <p:sp>
        <p:nvSpPr>
          <p:cNvPr id="7" name="Rectangle 6"/>
          <p:cNvSpPr/>
          <p:nvPr/>
        </p:nvSpPr>
        <p:spPr>
          <a:xfrm>
            <a:off x="0" y="0"/>
            <a:ext cx="12192000" cy="6858000"/>
          </a:xfrm>
          <a:prstGeom prst="rect">
            <a:avLst/>
          </a:prstGeom>
          <a:solidFill>
            <a:schemeClr val="bg1">
              <a:lumMod val="7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204491" y="2893891"/>
            <a:ext cx="5783018" cy="69859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solidFill>
                  <a:schemeClr val="bg1">
                    <a:lumMod val="75000"/>
                  </a:schemeClr>
                </a:solidFill>
              </a:rPr>
              <a:t>Example: nktrinh310@gmai.com</a:t>
            </a:r>
            <a:endParaRPr lang="en-US">
              <a:solidFill>
                <a:schemeClr val="bg1">
                  <a:lumMod val="75000"/>
                </a:schemeClr>
              </a:solidFill>
            </a:endParaRPr>
          </a:p>
        </p:txBody>
      </p:sp>
      <p:sp>
        <p:nvSpPr>
          <p:cNvPr id="21" name="Rounded Rectangle 20"/>
          <p:cNvSpPr/>
          <p:nvPr/>
        </p:nvSpPr>
        <p:spPr>
          <a:xfrm>
            <a:off x="8213699" y="2881704"/>
            <a:ext cx="783664" cy="72020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24" name="Oval 23"/>
          <p:cNvSpPr/>
          <p:nvPr/>
        </p:nvSpPr>
        <p:spPr>
          <a:xfrm>
            <a:off x="8569174" y="2160252"/>
            <a:ext cx="447240" cy="4235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2">
                    <a:lumMod val="10000"/>
                  </a:schemeClr>
                </a:solidFill>
              </a:rPr>
              <a:t>X</a:t>
            </a:r>
            <a:endParaRPr lang="en-US">
              <a:solidFill>
                <a:schemeClr val="bg2">
                  <a:lumMod val="10000"/>
                </a:schemeClr>
              </a:solidFill>
            </a:endParaRPr>
          </a:p>
        </p:txBody>
      </p:sp>
      <p:sp>
        <p:nvSpPr>
          <p:cNvPr id="42" name="Rounded Rectangle 41"/>
          <p:cNvSpPr/>
          <p:nvPr/>
        </p:nvSpPr>
        <p:spPr>
          <a:xfrm>
            <a:off x="5307099" y="3776814"/>
            <a:ext cx="1571624" cy="428625"/>
          </a:xfrm>
          <a:prstGeom prst="round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effectLst>
                  <a:outerShdw blurRad="38100" dist="38100" dir="2700000" algn="tl">
                    <a:srgbClr val="000000">
                      <a:alpha val="43137"/>
                    </a:srgbClr>
                  </a:outerShdw>
                </a:effectLst>
              </a:rPr>
              <a:t>SUBMIT</a:t>
            </a:r>
            <a:endParaRPr lang="en-US" sz="2000" b="1">
              <a:effectLst>
                <a:outerShdw blurRad="38100" dist="38100" dir="2700000" algn="tl">
                  <a:srgbClr val="000000">
                    <a:alpha val="43137"/>
                  </a:srgbClr>
                </a:outerShdw>
              </a:effectLst>
            </a:endParaRPr>
          </a:p>
        </p:txBody>
      </p:sp>
      <p:sp>
        <p:nvSpPr>
          <p:cNvPr id="25" name="TextBox 24"/>
          <p:cNvSpPr txBox="1"/>
          <p:nvPr/>
        </p:nvSpPr>
        <p:spPr>
          <a:xfrm>
            <a:off x="3199878" y="2123703"/>
            <a:ext cx="4990354" cy="523220"/>
          </a:xfrm>
          <a:prstGeom prst="rect">
            <a:avLst/>
          </a:prstGeom>
          <a:noFill/>
        </p:spPr>
        <p:txBody>
          <a:bodyPr wrap="square" rtlCol="0">
            <a:spAutoFit/>
          </a:bodyPr>
          <a:lstStyle/>
          <a:p>
            <a:r>
              <a:rPr lang="en-US" sz="2800" smtClean="0">
                <a:effectLst>
                  <a:outerShdw blurRad="38100" dist="38100" dir="2700000" algn="tl">
                    <a:srgbClr val="000000">
                      <a:alpha val="43137"/>
                    </a:srgbClr>
                  </a:outerShdw>
                </a:effectLst>
              </a:rPr>
              <a:t>GET OUR LATEST NEWS</a:t>
            </a:r>
            <a:endParaRPr lang="en-US" sz="2800">
              <a:effectLst>
                <a:outerShdw blurRad="38100" dist="38100" dir="2700000" algn="tl">
                  <a:srgbClr val="000000">
                    <a:alpha val="43137"/>
                  </a:srgbClr>
                </a:outerShdw>
              </a:effectLst>
            </a:endParaRPr>
          </a:p>
        </p:txBody>
      </p:sp>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91066" y="2928072"/>
            <a:ext cx="628929" cy="62892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4118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4" name="TextBox 3"/>
          <p:cNvSpPr txBox="1"/>
          <p:nvPr/>
        </p:nvSpPr>
        <p:spPr>
          <a:xfrm>
            <a:off x="5619921" y="175536"/>
            <a:ext cx="904362"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ABOUT US</a:t>
            </a:r>
            <a:endParaRPr lang="en-US" sz="1100">
              <a:solidFill>
                <a:srgbClr val="FFC000">
                  <a:lumMod val="60000"/>
                  <a:lumOff val="40000"/>
                </a:srgbClr>
              </a:solidFill>
              <a:latin typeface=".VnArial" panose="020B7200000000000000" pitchFamily="34" charset="0"/>
            </a:endParaRPr>
          </a:p>
        </p:txBody>
      </p:sp>
      <p:sp>
        <p:nvSpPr>
          <p:cNvPr id="9" name="TextBox 8"/>
          <p:cNvSpPr txBox="1"/>
          <p:nvPr/>
        </p:nvSpPr>
        <p:spPr>
          <a:xfrm>
            <a:off x="1607811" y="1149436"/>
            <a:ext cx="5429250" cy="1200329"/>
          </a:xfrm>
          <a:prstGeom prst="rect">
            <a:avLst/>
          </a:prstGeom>
          <a:noFill/>
        </p:spPr>
        <p:txBody>
          <a:bodyPr wrap="square" rtlCol="0">
            <a:spAutoFit/>
          </a:bodyPr>
          <a:lstStyle/>
          <a:p>
            <a:r>
              <a:rPr lang="en-US" sz="7200" smtClean="0">
                <a:solidFill>
                  <a:prstClr val="white"/>
                </a:solidFill>
                <a:effectLst>
                  <a:outerShdw blurRad="38100" dist="38100" dir="2700000" algn="tl">
                    <a:srgbClr val="000000">
                      <a:alpha val="43137"/>
                    </a:srgbClr>
                  </a:outerShdw>
                </a:effectLst>
                <a:latin typeface=".VnHelvetInsH" panose="020B7200000000000000" pitchFamily="34" charset="0"/>
              </a:rPr>
              <a:t>WE DELIVER</a:t>
            </a:r>
            <a:endParaRPr lang="en-US" sz="7200">
              <a:solidFill>
                <a:prstClr val="white"/>
              </a:solidFill>
              <a:effectLst>
                <a:outerShdw blurRad="38100" dist="38100" dir="2700000" algn="tl">
                  <a:srgbClr val="000000">
                    <a:alpha val="43137"/>
                  </a:srgbClr>
                </a:outerShdw>
              </a:effectLst>
              <a:latin typeface=".VnHelvetInsH" panose="020B7200000000000000" pitchFamily="34" charset="0"/>
            </a:endParaRPr>
          </a:p>
        </p:txBody>
      </p:sp>
      <p:sp>
        <p:nvSpPr>
          <p:cNvPr id="10" name="TextBox 9"/>
          <p:cNvSpPr txBox="1"/>
          <p:nvPr/>
        </p:nvSpPr>
        <p:spPr>
          <a:xfrm>
            <a:off x="1607811" y="2200450"/>
            <a:ext cx="5429250" cy="1107996"/>
          </a:xfrm>
          <a:prstGeom prst="rect">
            <a:avLst/>
          </a:prstGeom>
          <a:noFill/>
        </p:spPr>
        <p:txBody>
          <a:bodyPr wrap="square" rtlCol="0">
            <a:spAutoFit/>
          </a:bodyPr>
          <a:lstStyle/>
          <a:p>
            <a:r>
              <a:rPr lang="en-US" sz="6600" smtClean="0">
                <a:solidFill>
                  <a:srgbClr val="FFC000"/>
                </a:solidFill>
                <a:effectLst>
                  <a:outerShdw blurRad="38100" dist="38100" dir="2700000" algn="tl">
                    <a:srgbClr val="000000">
                      <a:alpha val="43137"/>
                    </a:srgbClr>
                  </a:outerShdw>
                </a:effectLst>
                <a:latin typeface=".VnHelvetInsH" panose="020B7200000000000000" pitchFamily="34" charset="0"/>
              </a:rPr>
              <a:t>HIGH QUALITY</a:t>
            </a:r>
            <a:endParaRPr lang="en-US" sz="6600">
              <a:solidFill>
                <a:srgbClr val="FFC000"/>
              </a:solidFill>
              <a:effectLst>
                <a:outerShdw blurRad="38100" dist="38100" dir="2700000" algn="tl">
                  <a:srgbClr val="000000">
                    <a:alpha val="43137"/>
                  </a:srgbClr>
                </a:outerShdw>
              </a:effectLst>
              <a:latin typeface=".VnHelvetInsH" panose="020B7200000000000000" pitchFamily="34" charset="0"/>
            </a:endParaRPr>
          </a:p>
        </p:txBody>
      </p:sp>
      <p:sp>
        <p:nvSpPr>
          <p:cNvPr id="13" name="TextBox 12"/>
          <p:cNvSpPr txBox="1"/>
          <p:nvPr/>
        </p:nvSpPr>
        <p:spPr>
          <a:xfrm>
            <a:off x="6496222" y="175536"/>
            <a:ext cx="1203153"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CAD/CAM/CAE</a:t>
            </a:r>
          </a:p>
        </p:txBody>
      </p:sp>
      <p:sp>
        <p:nvSpPr>
          <p:cNvPr id="14" name="TextBox 13"/>
          <p:cNvSpPr txBox="1"/>
          <p:nvPr/>
        </p:nvSpPr>
        <p:spPr>
          <a:xfrm>
            <a:off x="7642397" y="175536"/>
            <a:ext cx="552448"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R&amp;D</a:t>
            </a:r>
          </a:p>
        </p:txBody>
      </p:sp>
      <p:sp>
        <p:nvSpPr>
          <p:cNvPr id="16" name="TextBox 15"/>
          <p:cNvSpPr txBox="1"/>
          <p:nvPr/>
        </p:nvSpPr>
        <p:spPr>
          <a:xfrm>
            <a:off x="1080447" y="3308446"/>
            <a:ext cx="5624513" cy="1815882"/>
          </a:xfrm>
          <a:prstGeom prst="rect">
            <a:avLst/>
          </a:prstGeom>
          <a:noFill/>
        </p:spPr>
        <p:txBody>
          <a:bodyPr wrap="square" rtlCol="0">
            <a:spAutoFit/>
          </a:bodyPr>
          <a:lstStyle/>
          <a:p>
            <a:pPr algn="ctr"/>
            <a:r>
              <a:rPr lang="en-US" sz="7200" smtClean="0">
                <a:solidFill>
                  <a:prstClr val="white"/>
                </a:solidFill>
                <a:effectLst>
                  <a:outerShdw blurRad="38100" dist="38100" dir="2700000" algn="tl">
                    <a:srgbClr val="000000">
                      <a:alpha val="43137"/>
                    </a:srgbClr>
                  </a:outerShdw>
                </a:effectLst>
                <a:latin typeface=".VnHelvetInsH" panose="020B7200000000000000" pitchFamily="34" charset="0"/>
              </a:rPr>
              <a:t>CAD/CAM/CAE</a:t>
            </a:r>
          </a:p>
          <a:p>
            <a:pPr algn="ctr"/>
            <a:r>
              <a:rPr lang="en-US" sz="4000" smtClean="0">
                <a:solidFill>
                  <a:prstClr val="white"/>
                </a:solidFill>
                <a:effectLst>
                  <a:outerShdw blurRad="38100" dist="38100" dir="2700000" algn="tl">
                    <a:srgbClr val="000000">
                      <a:alpha val="43137"/>
                    </a:srgbClr>
                  </a:outerShdw>
                </a:effectLst>
                <a:latin typeface=".VnHelvetInsH" panose="020B7200000000000000" pitchFamily="34" charset="0"/>
              </a:rPr>
              <a:t>OUTSOURCING SERVICES</a:t>
            </a:r>
            <a:endParaRPr lang="en-US" sz="4000">
              <a:solidFill>
                <a:prstClr val="white"/>
              </a:solidFill>
              <a:effectLst>
                <a:outerShdw blurRad="38100" dist="38100" dir="2700000" algn="tl">
                  <a:srgbClr val="000000">
                    <a:alpha val="43137"/>
                  </a:srgbClr>
                </a:outerShdw>
              </a:effectLst>
              <a:latin typeface=".VnHelvetInsH" panose="020B7200000000000000" pitchFamily="34" charset="0"/>
            </a:endParaRPr>
          </a:p>
        </p:txBody>
      </p:sp>
      <p:sp>
        <p:nvSpPr>
          <p:cNvPr id="17" name="Rounded Rectangle 16"/>
          <p:cNvSpPr/>
          <p:nvPr/>
        </p:nvSpPr>
        <p:spPr>
          <a:xfrm>
            <a:off x="8066444" y="1722185"/>
            <a:ext cx="1571624" cy="428625"/>
          </a:xfrm>
          <a:prstGeom prst="round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prstClr val="white"/>
                </a:solidFill>
                <a:effectLst>
                  <a:outerShdw blurRad="38100" dist="38100" dir="2700000" algn="tl">
                    <a:srgbClr val="000000">
                      <a:alpha val="43137"/>
                    </a:srgbClr>
                  </a:outerShdw>
                </a:effectLst>
              </a:rPr>
              <a:t>CONTACT US</a:t>
            </a:r>
            <a:endParaRPr lang="en-US" sz="2000" b="1">
              <a:solidFill>
                <a:prstClr val="white"/>
              </a:solidFill>
              <a:effectLst>
                <a:outerShdw blurRad="38100" dist="38100" dir="2700000" algn="tl">
                  <a:srgbClr val="000000">
                    <a:alpha val="43137"/>
                  </a:srgbClr>
                </a:outerShdw>
              </a:effectLst>
            </a:endParaRPr>
          </a:p>
        </p:txBody>
      </p:sp>
      <p:sp>
        <p:nvSpPr>
          <p:cNvPr id="18" name="TextBox 17"/>
          <p:cNvSpPr txBox="1"/>
          <p:nvPr/>
        </p:nvSpPr>
        <p:spPr>
          <a:xfrm>
            <a:off x="8124994" y="171384"/>
            <a:ext cx="1009137"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EDUCATION</a:t>
            </a:r>
          </a:p>
        </p:txBody>
      </p:sp>
      <p:sp>
        <p:nvSpPr>
          <p:cNvPr id="19" name="TextBox 18"/>
          <p:cNvSpPr txBox="1"/>
          <p:nvPr/>
        </p:nvSpPr>
        <p:spPr>
          <a:xfrm>
            <a:off x="9140995" y="175536"/>
            <a:ext cx="719104"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NEWS</a:t>
            </a:r>
          </a:p>
        </p:txBody>
      </p:sp>
      <p:sp>
        <p:nvSpPr>
          <p:cNvPr id="20" name="TextBox 19"/>
          <p:cNvSpPr txBox="1"/>
          <p:nvPr/>
        </p:nvSpPr>
        <p:spPr>
          <a:xfrm>
            <a:off x="9756945" y="175536"/>
            <a:ext cx="1402260" cy="430887"/>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OPPORTUNITIES</a:t>
            </a:r>
          </a:p>
          <a:p>
            <a:endParaRPr lang="en-US" sz="1100" smtClean="0">
              <a:solidFill>
                <a:srgbClr val="FFC000">
                  <a:lumMod val="60000"/>
                  <a:lumOff val="40000"/>
                </a:srgbClr>
              </a:solidFill>
              <a:latin typeface=".VnArial" panose="020B7200000000000000" pitchFamily="34" charset="0"/>
            </a:endParaRPr>
          </a:p>
        </p:txBody>
      </p:sp>
      <p:sp>
        <p:nvSpPr>
          <p:cNvPr id="15" name="TextBox 14"/>
          <p:cNvSpPr txBox="1"/>
          <p:nvPr/>
        </p:nvSpPr>
        <p:spPr>
          <a:xfrm>
            <a:off x="11167443" y="182925"/>
            <a:ext cx="714089" cy="253916"/>
          </a:xfrm>
          <a:prstGeom prst="rect">
            <a:avLst/>
          </a:prstGeom>
          <a:noFill/>
        </p:spPr>
        <p:txBody>
          <a:bodyPr wrap="square" rtlCol="0">
            <a:spAutoFit/>
          </a:bodyPr>
          <a:lstStyle/>
          <a:p>
            <a:r>
              <a:rPr lang="en-US" sz="1050" smtClean="0">
                <a:solidFill>
                  <a:prstClr val="white"/>
                </a:solidFill>
                <a:latin typeface=".VnArial" panose="020B7200000000000000" pitchFamily="34" charset="0"/>
              </a:rPr>
              <a:t>English</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52465" y="255105"/>
            <a:ext cx="120829" cy="120829"/>
          </a:xfrm>
          <a:prstGeom prst="rect">
            <a:avLst/>
          </a:prstGeom>
        </p:spPr>
      </p:pic>
      <p:grpSp>
        <p:nvGrpSpPr>
          <p:cNvPr id="39" name="Group 38"/>
          <p:cNvGrpSpPr/>
          <p:nvPr/>
        </p:nvGrpSpPr>
        <p:grpSpPr>
          <a:xfrm>
            <a:off x="7852501" y="3179362"/>
            <a:ext cx="3166672" cy="292388"/>
            <a:chOff x="7852501" y="2425218"/>
            <a:chExt cx="3166672" cy="292388"/>
          </a:xfrm>
        </p:grpSpPr>
        <p:sp>
          <p:nvSpPr>
            <p:cNvPr id="3" name="TextBox 2"/>
            <p:cNvSpPr txBox="1"/>
            <p:nvPr/>
          </p:nvSpPr>
          <p:spPr>
            <a:xfrm>
              <a:off x="7852501" y="2425218"/>
              <a:ext cx="3166672" cy="292388"/>
            </a:xfrm>
            <a:prstGeom prst="rect">
              <a:avLst/>
            </a:prstGeom>
            <a:noFill/>
          </p:spPr>
          <p:txBody>
            <a:bodyPr wrap="square" rtlCol="0">
              <a:spAutoFit/>
            </a:bodyPr>
            <a:lstStyle/>
            <a:p>
              <a:r>
                <a:rPr lang="en-US" sz="1300" u="sng" smtClean="0">
                  <a:solidFill>
                    <a:prstClr val="white"/>
                  </a:solidFill>
                  <a:latin typeface="Calibri Light" panose="020F0302020204030204"/>
                </a:rPr>
                <a:t>Would like to collaborate with us? </a:t>
              </a:r>
              <a:endParaRPr lang="en-US" sz="1300" u="sng">
                <a:solidFill>
                  <a:prstClr val="white"/>
                </a:solidFill>
                <a:latin typeface="Calibri Light" panose="020F0302020204030204"/>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7478" y="2467912"/>
              <a:ext cx="206999" cy="206999"/>
            </a:xfrm>
            <a:prstGeom prst="rect">
              <a:avLst/>
            </a:prstGeom>
          </p:spPr>
        </p:pic>
      </p:grpSp>
      <p:grpSp>
        <p:nvGrpSpPr>
          <p:cNvPr id="40" name="Group 39"/>
          <p:cNvGrpSpPr/>
          <p:nvPr/>
        </p:nvGrpSpPr>
        <p:grpSpPr>
          <a:xfrm>
            <a:off x="7852501" y="3637456"/>
            <a:ext cx="3166672" cy="292388"/>
            <a:chOff x="7852501" y="2883312"/>
            <a:chExt cx="3166672" cy="292388"/>
          </a:xfrm>
        </p:grpSpPr>
        <p:sp>
          <p:nvSpPr>
            <p:cNvPr id="22" name="TextBox 21"/>
            <p:cNvSpPr txBox="1"/>
            <p:nvPr/>
          </p:nvSpPr>
          <p:spPr>
            <a:xfrm>
              <a:off x="7852501" y="2883312"/>
              <a:ext cx="3166672" cy="292388"/>
            </a:xfrm>
            <a:prstGeom prst="rect">
              <a:avLst/>
            </a:prstGeom>
            <a:noFill/>
          </p:spPr>
          <p:txBody>
            <a:bodyPr wrap="square" rtlCol="0">
              <a:spAutoFit/>
            </a:bodyPr>
            <a:lstStyle/>
            <a:p>
              <a:r>
                <a:rPr lang="en-US" sz="1300" u="sng" smtClean="0">
                  <a:solidFill>
                    <a:prstClr val="white"/>
                  </a:solidFill>
                  <a:latin typeface="Calibri Light" panose="020F0302020204030204"/>
                </a:rPr>
                <a:t>See how is our outsourcing ability? </a:t>
              </a:r>
              <a:endParaRPr lang="en-US" sz="1300" u="sng">
                <a:solidFill>
                  <a:prstClr val="white"/>
                </a:solidFill>
                <a:latin typeface="Calibri Light" panose="020F0302020204030204"/>
              </a:endParaRPr>
            </a:p>
          </p:txBody>
        </p:sp>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72696" y="2930867"/>
              <a:ext cx="206999" cy="206999"/>
            </a:xfrm>
            <a:prstGeom prst="rect">
              <a:avLst/>
            </a:prstGeom>
          </p:spPr>
        </p:pic>
      </p:grpSp>
      <p:sp>
        <p:nvSpPr>
          <p:cNvPr id="8" name="Freeform 7"/>
          <p:cNvSpPr/>
          <p:nvPr/>
        </p:nvSpPr>
        <p:spPr>
          <a:xfrm>
            <a:off x="0" y="595003"/>
            <a:ext cx="12192000" cy="708454"/>
          </a:xfrm>
          <a:custGeom>
            <a:avLst/>
            <a:gdLst>
              <a:gd name="connsiteX0" fmla="*/ 0 w 12299092"/>
              <a:gd name="connsiteY0" fmla="*/ 708454 h 708454"/>
              <a:gd name="connsiteX1" fmla="*/ 4374292 w 12299092"/>
              <a:gd name="connsiteY1" fmla="*/ 107092 h 708454"/>
              <a:gd name="connsiteX2" fmla="*/ 9687697 w 12299092"/>
              <a:gd name="connsiteY2" fmla="*/ 362465 h 708454"/>
              <a:gd name="connsiteX3" fmla="*/ 12299092 w 12299092"/>
              <a:gd name="connsiteY3" fmla="*/ 0 h 708454"/>
            </a:gdLst>
            <a:ahLst/>
            <a:cxnLst>
              <a:cxn ang="0">
                <a:pos x="connsiteX0" y="connsiteY0"/>
              </a:cxn>
              <a:cxn ang="0">
                <a:pos x="connsiteX1" y="connsiteY1"/>
              </a:cxn>
              <a:cxn ang="0">
                <a:pos x="connsiteX2" y="connsiteY2"/>
              </a:cxn>
              <a:cxn ang="0">
                <a:pos x="connsiteX3" y="connsiteY3"/>
              </a:cxn>
            </a:cxnLst>
            <a:rect l="l" t="t" r="r" b="b"/>
            <a:pathLst>
              <a:path w="12299092" h="708454">
                <a:moveTo>
                  <a:pt x="0" y="708454"/>
                </a:moveTo>
                <a:cubicBezTo>
                  <a:pt x="1379838" y="436605"/>
                  <a:pt x="2759676" y="164757"/>
                  <a:pt x="4374292" y="107092"/>
                </a:cubicBezTo>
                <a:cubicBezTo>
                  <a:pt x="5988908" y="49427"/>
                  <a:pt x="8366897" y="380314"/>
                  <a:pt x="9687697" y="362465"/>
                </a:cubicBezTo>
                <a:cubicBezTo>
                  <a:pt x="11008497" y="344616"/>
                  <a:pt x="11861114" y="142789"/>
                  <a:pt x="12299092" y="0"/>
                </a:cubicBezTo>
              </a:path>
            </a:pathLst>
          </a:custGeom>
          <a:ln w="22225">
            <a:solidFill>
              <a:schemeClr val="bg1"/>
            </a:solidFill>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solidFill>
                <a:prstClr val="white"/>
              </a:solidFill>
            </a:endParaRPr>
          </a:p>
        </p:txBody>
      </p:sp>
      <p:grpSp>
        <p:nvGrpSpPr>
          <p:cNvPr id="31" name="Group 30"/>
          <p:cNvGrpSpPr/>
          <p:nvPr/>
        </p:nvGrpSpPr>
        <p:grpSpPr>
          <a:xfrm>
            <a:off x="8066444" y="2556310"/>
            <a:ext cx="2709942" cy="378940"/>
            <a:chOff x="7539818" y="3696429"/>
            <a:chExt cx="2606443" cy="378940"/>
          </a:xfrm>
        </p:grpSpPr>
        <p:sp>
          <p:nvSpPr>
            <p:cNvPr id="6" name="Rounded Rectangle 5"/>
            <p:cNvSpPr/>
            <p:nvPr/>
          </p:nvSpPr>
          <p:spPr>
            <a:xfrm>
              <a:off x="7539818" y="3696429"/>
              <a:ext cx="2606443" cy="378940"/>
            </a:xfrm>
            <a:prstGeom prst="roundRect">
              <a:avLst/>
            </a:prstGeom>
            <a:solidFill>
              <a:schemeClr val="bg1"/>
            </a:solidFill>
            <a:ln w="3175">
              <a:solidFill>
                <a:schemeClr val="bg1">
                  <a:lumMod val="6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prstClr val="white">
                      <a:lumMod val="65000"/>
                    </a:prstClr>
                  </a:solidFill>
                  <a:latin typeface="Calibri Light" panose="020F0302020204030204"/>
                </a:rPr>
                <a:t>What are you looking for?</a:t>
              </a:r>
              <a:endParaRPr lang="en-US" sz="1200">
                <a:solidFill>
                  <a:prstClr val="white">
                    <a:lumMod val="65000"/>
                  </a:prstClr>
                </a:solidFill>
                <a:latin typeface="Calibri Light" panose="020F0302020204030204"/>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9606" y="3749975"/>
              <a:ext cx="271848" cy="271848"/>
            </a:xfrm>
            <a:prstGeom prst="rect">
              <a:avLst/>
            </a:prstGeom>
          </p:spPr>
        </p:pic>
      </p:grpSp>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432" y="74248"/>
            <a:ext cx="434512" cy="434512"/>
          </a:xfrm>
          <a:prstGeom prst="rect">
            <a:avLst/>
          </a:prstGeom>
        </p:spPr>
      </p:pic>
      <p:sp>
        <p:nvSpPr>
          <p:cNvPr id="29" name="TextBox 28"/>
          <p:cNvSpPr txBox="1"/>
          <p:nvPr/>
        </p:nvSpPr>
        <p:spPr>
          <a:xfrm>
            <a:off x="511035" y="158684"/>
            <a:ext cx="3701086" cy="276999"/>
          </a:xfrm>
          <a:prstGeom prst="rect">
            <a:avLst/>
          </a:prstGeom>
          <a:noFill/>
        </p:spPr>
        <p:txBody>
          <a:bodyPr wrap="square" rtlCol="0">
            <a:spAutoFit/>
          </a:bodyPr>
          <a:lstStyle/>
          <a:p>
            <a:r>
              <a:rPr lang="en-US" sz="1200" smtClean="0">
                <a:solidFill>
                  <a:prstClr val="white"/>
                </a:solidFill>
                <a:effectLst>
                  <a:outerShdw blurRad="38100" dist="38100" dir="2700000" algn="tl">
                    <a:srgbClr val="000000">
                      <a:alpha val="43137"/>
                    </a:srgbClr>
                  </a:outerShdw>
                </a:effectLst>
                <a:latin typeface=".VnExoticH" panose="020B7200000000000000" pitchFamily="34" charset="0"/>
              </a:rPr>
              <a:t> IDEA TECHNOLOGY SOLUTION JSC</a:t>
            </a:r>
            <a:endParaRPr lang="en-US" sz="1200">
              <a:solidFill>
                <a:prstClr val="white"/>
              </a:solidFill>
              <a:effectLst>
                <a:outerShdw blurRad="38100" dist="38100" dir="2700000" algn="tl">
                  <a:srgbClr val="000000">
                    <a:alpha val="43137"/>
                  </a:srgbClr>
                </a:outerShdw>
              </a:effectLst>
              <a:latin typeface=".VnExoticH" panose="020B7200000000000000" pitchFamily="34" charset="0"/>
            </a:endParaRPr>
          </a:p>
        </p:txBody>
      </p:sp>
      <p:sp>
        <p:nvSpPr>
          <p:cNvPr id="30" name="TextBox 29"/>
          <p:cNvSpPr txBox="1"/>
          <p:nvPr/>
        </p:nvSpPr>
        <p:spPr>
          <a:xfrm>
            <a:off x="1035894" y="5167609"/>
            <a:ext cx="5878616" cy="646331"/>
          </a:xfrm>
          <a:prstGeom prst="rect">
            <a:avLst/>
          </a:prstGeom>
          <a:noFill/>
        </p:spPr>
        <p:txBody>
          <a:bodyPr wrap="square" rtlCol="0">
            <a:spAutoFit/>
          </a:bodyPr>
          <a:lstStyle/>
          <a:p>
            <a:pPr algn="ctr"/>
            <a:r>
              <a:rPr lang="en-US" smtClean="0">
                <a:solidFill>
                  <a:prstClr val="black"/>
                </a:solidFill>
                <a:effectLst>
                  <a:outerShdw blurRad="38100" dist="38100" dir="2700000" algn="tl">
                    <a:srgbClr val="000000">
                      <a:alpha val="43137"/>
                    </a:srgbClr>
                  </a:outerShdw>
                </a:effectLst>
              </a:rPr>
              <a:t>Also, we implement outstanding </a:t>
            </a:r>
            <a:r>
              <a:rPr lang="en-US" u="sng" smtClean="0">
                <a:solidFill>
                  <a:prstClr val="black"/>
                </a:solidFill>
                <a:effectLst>
                  <a:outerShdw blurRad="38100" dist="38100" dir="2700000" algn="tl">
                    <a:srgbClr val="000000">
                      <a:alpha val="43137"/>
                    </a:srgbClr>
                  </a:outerShdw>
                </a:effectLst>
              </a:rPr>
              <a:t>research &amp; development</a:t>
            </a:r>
          </a:p>
          <a:p>
            <a:pPr algn="ctr"/>
            <a:r>
              <a:rPr lang="en-US" smtClean="0">
                <a:solidFill>
                  <a:prstClr val="black"/>
                </a:solidFill>
                <a:effectLst>
                  <a:outerShdw blurRad="38100" dist="38100" dir="2700000" algn="tl">
                    <a:srgbClr val="000000">
                      <a:alpha val="43137"/>
                    </a:srgbClr>
                  </a:outerShdw>
                </a:effectLst>
              </a:rPr>
              <a:t>activities as well as </a:t>
            </a:r>
            <a:r>
              <a:rPr lang="en-US" u="sng" smtClean="0">
                <a:solidFill>
                  <a:prstClr val="black"/>
                </a:solidFill>
                <a:effectLst>
                  <a:outerShdw blurRad="38100" dist="38100" dir="2700000" algn="tl">
                    <a:srgbClr val="000000">
                      <a:alpha val="43137"/>
                    </a:srgbClr>
                  </a:outerShdw>
                </a:effectLst>
              </a:rPr>
              <a:t>education/training programs </a:t>
            </a:r>
            <a:r>
              <a:rPr lang="en-US" smtClean="0">
                <a:solidFill>
                  <a:prstClr val="black"/>
                </a:solidFill>
                <a:effectLst>
                  <a:outerShdw blurRad="38100" dist="38100" dir="2700000" algn="tl">
                    <a:srgbClr val="000000">
                      <a:alpha val="43137"/>
                    </a:srgbClr>
                  </a:outerShdw>
                </a:effectLst>
              </a:rPr>
              <a:t>for students </a:t>
            </a:r>
            <a:endParaRPr lang="en-US">
              <a:solidFill>
                <a:prstClr val="black"/>
              </a:solidFill>
              <a:effectLst>
                <a:outerShdw blurRad="38100" dist="38100" dir="2700000" algn="tl">
                  <a:srgbClr val="000000">
                    <a:alpha val="43137"/>
                  </a:srgbClr>
                </a:outerShdw>
              </a:effectLst>
            </a:endParaRPr>
          </a:p>
        </p:txBody>
      </p:sp>
      <p:grpSp>
        <p:nvGrpSpPr>
          <p:cNvPr id="41" name="Group 40"/>
          <p:cNvGrpSpPr/>
          <p:nvPr/>
        </p:nvGrpSpPr>
        <p:grpSpPr>
          <a:xfrm>
            <a:off x="7852501" y="4072328"/>
            <a:ext cx="3166672" cy="292388"/>
            <a:chOff x="7852501" y="3318184"/>
            <a:chExt cx="3166672" cy="292388"/>
          </a:xfrm>
        </p:grpSpPr>
        <p:sp>
          <p:nvSpPr>
            <p:cNvPr id="32" name="TextBox 31"/>
            <p:cNvSpPr txBox="1"/>
            <p:nvPr/>
          </p:nvSpPr>
          <p:spPr>
            <a:xfrm>
              <a:off x="7852501" y="3318184"/>
              <a:ext cx="3166672" cy="292388"/>
            </a:xfrm>
            <a:prstGeom prst="rect">
              <a:avLst/>
            </a:prstGeom>
            <a:noFill/>
          </p:spPr>
          <p:txBody>
            <a:bodyPr wrap="square" rtlCol="0">
              <a:spAutoFit/>
            </a:bodyPr>
            <a:lstStyle/>
            <a:p>
              <a:r>
                <a:rPr lang="en-US" sz="1300" u="sng" smtClean="0">
                  <a:solidFill>
                    <a:prstClr val="white"/>
                  </a:solidFill>
                  <a:latin typeface="Calibri Light" panose="020F0302020204030204"/>
                </a:rPr>
                <a:t>Apply jobs ?</a:t>
              </a:r>
              <a:endParaRPr lang="en-US" sz="1300" u="sng">
                <a:solidFill>
                  <a:prstClr val="white"/>
                </a:solidFill>
                <a:latin typeface="Calibri Light" panose="020F0302020204030204"/>
              </a:endParaRPr>
            </a:p>
          </p:txBody>
        </p:sp>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5010" y="3361181"/>
              <a:ext cx="206999" cy="206999"/>
            </a:xfrm>
            <a:prstGeom prst="rect">
              <a:avLst/>
            </a:prstGeom>
          </p:spPr>
        </p:pic>
      </p:grpSp>
      <p:sp>
        <p:nvSpPr>
          <p:cNvPr id="37" name="TextBox 36"/>
          <p:cNvSpPr txBox="1"/>
          <p:nvPr/>
        </p:nvSpPr>
        <p:spPr>
          <a:xfrm>
            <a:off x="5012982" y="166377"/>
            <a:ext cx="796675"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HOME</a:t>
            </a:r>
            <a:endParaRPr lang="en-US" sz="1100">
              <a:solidFill>
                <a:srgbClr val="FFC000">
                  <a:lumMod val="60000"/>
                  <a:lumOff val="40000"/>
                </a:srgbClr>
              </a:solidFill>
              <a:latin typeface=".VnArial" panose="020B7200000000000000" pitchFamily="34" charset="0"/>
            </a:endParaRPr>
          </a:p>
        </p:txBody>
      </p:sp>
      <p:sp>
        <p:nvSpPr>
          <p:cNvPr id="38" name="Rounded Rectangle 37"/>
          <p:cNvSpPr/>
          <p:nvPr/>
        </p:nvSpPr>
        <p:spPr>
          <a:xfrm flipV="1">
            <a:off x="5064126" y="435683"/>
            <a:ext cx="485946" cy="45719"/>
          </a:xfrm>
          <a:prstGeom prst="roundRect">
            <a:avLst/>
          </a:prstGeom>
          <a:gradFill flip="none" rotWithShape="1">
            <a:gsLst>
              <a:gs pos="0">
                <a:schemeClr val="accent2">
                  <a:lumMod val="20000"/>
                  <a:lumOff val="80000"/>
                </a:schemeClr>
              </a:gs>
              <a:gs pos="74000">
                <a:schemeClr val="accent2">
                  <a:lumMod val="20000"/>
                  <a:lumOff val="80000"/>
                </a:schemeClr>
              </a:gs>
              <a:gs pos="83000">
                <a:schemeClr val="accent2">
                  <a:lumMod val="40000"/>
                  <a:lumOff val="60000"/>
                </a:schemeClr>
              </a:gs>
              <a:gs pos="100000">
                <a:schemeClr val="accent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3" name="Group 42"/>
          <p:cNvGrpSpPr/>
          <p:nvPr/>
        </p:nvGrpSpPr>
        <p:grpSpPr>
          <a:xfrm>
            <a:off x="7852501" y="4467833"/>
            <a:ext cx="3166672" cy="292388"/>
            <a:chOff x="7852501" y="3318184"/>
            <a:chExt cx="3166672" cy="292388"/>
          </a:xfrm>
        </p:grpSpPr>
        <p:sp>
          <p:nvSpPr>
            <p:cNvPr id="44" name="TextBox 43"/>
            <p:cNvSpPr txBox="1"/>
            <p:nvPr/>
          </p:nvSpPr>
          <p:spPr>
            <a:xfrm>
              <a:off x="7852501" y="3318184"/>
              <a:ext cx="3166672" cy="292388"/>
            </a:xfrm>
            <a:prstGeom prst="rect">
              <a:avLst/>
            </a:prstGeom>
            <a:noFill/>
          </p:spPr>
          <p:txBody>
            <a:bodyPr wrap="square" rtlCol="0">
              <a:spAutoFit/>
            </a:bodyPr>
            <a:lstStyle/>
            <a:p>
              <a:r>
                <a:rPr lang="en-US" sz="1300" u="sng" smtClean="0">
                  <a:solidFill>
                    <a:prstClr val="white"/>
                  </a:solidFill>
                  <a:latin typeface="Calibri Light" panose="020F0302020204030204"/>
                </a:rPr>
                <a:t>Get our latest news over email ?</a:t>
              </a:r>
              <a:endParaRPr lang="en-US" sz="1300" u="sng">
                <a:solidFill>
                  <a:prstClr val="white"/>
                </a:solidFill>
                <a:latin typeface="Calibri Light" panose="020F0302020204030204"/>
              </a:endParaRPr>
            </a:p>
          </p:txBody>
        </p:sp>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04185" y="3361181"/>
              <a:ext cx="206999" cy="206999"/>
            </a:xfrm>
            <a:prstGeom prst="rect">
              <a:avLst/>
            </a:prstGeom>
          </p:spPr>
        </p:pic>
      </p:grpSp>
      <p:sp>
        <p:nvSpPr>
          <p:cNvPr id="7" name="Rectangle 6"/>
          <p:cNvSpPr/>
          <p:nvPr/>
        </p:nvSpPr>
        <p:spPr>
          <a:xfrm>
            <a:off x="0" y="0"/>
            <a:ext cx="12192000" cy="6858000"/>
          </a:xfrm>
          <a:prstGeom prst="rect">
            <a:avLst/>
          </a:prstGeom>
          <a:solidFill>
            <a:schemeClr val="bg1">
              <a:lumMod val="7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9730663" y="1135658"/>
            <a:ext cx="447240" cy="4235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E7E6E6">
                    <a:lumMod val="10000"/>
                  </a:srgbClr>
                </a:solidFill>
                <a:effectLst>
                  <a:outerShdw blurRad="38100" dist="38100" dir="2700000" algn="tl">
                    <a:srgbClr val="000000">
                      <a:alpha val="43137"/>
                    </a:srgbClr>
                  </a:outerShdw>
                </a:effectLst>
              </a:rPr>
              <a:t>X</a:t>
            </a:r>
            <a:endParaRPr lang="en-US">
              <a:solidFill>
                <a:srgbClr val="E7E6E6">
                  <a:lumMod val="10000"/>
                </a:srgbClr>
              </a:solidFill>
              <a:effectLst>
                <a:outerShdw blurRad="38100" dist="38100" dir="2700000" algn="tl">
                  <a:srgbClr val="000000">
                    <a:alpha val="43137"/>
                  </a:srgbClr>
                </a:outerShdw>
              </a:effectLst>
            </a:endParaRPr>
          </a:p>
        </p:txBody>
      </p:sp>
      <p:sp>
        <p:nvSpPr>
          <p:cNvPr id="27" name="Rounded Rectangle 26"/>
          <p:cNvSpPr/>
          <p:nvPr/>
        </p:nvSpPr>
        <p:spPr>
          <a:xfrm>
            <a:off x="2243581" y="1614411"/>
            <a:ext cx="7736969" cy="275030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3457428" y="2021997"/>
            <a:ext cx="6472869" cy="400110"/>
          </a:xfrm>
          <a:prstGeom prst="rect">
            <a:avLst/>
          </a:prstGeom>
          <a:noFill/>
        </p:spPr>
        <p:txBody>
          <a:bodyPr wrap="square" rtlCol="0">
            <a:spAutoFit/>
          </a:bodyPr>
          <a:lstStyle/>
          <a:p>
            <a:r>
              <a:rPr lang="en-US" sz="2000" smtClean="0">
                <a:effectLst>
                  <a:outerShdw blurRad="38100" dist="38100" dir="2700000" algn="tl">
                    <a:srgbClr val="000000">
                      <a:alpha val="43137"/>
                    </a:srgbClr>
                  </a:outerShdw>
                </a:effectLst>
              </a:rPr>
              <a:t>4</a:t>
            </a:r>
            <a:r>
              <a:rPr lang="en-US" sz="2000" baseline="30000" smtClean="0">
                <a:effectLst>
                  <a:outerShdw blurRad="38100" dist="38100" dir="2700000" algn="tl">
                    <a:srgbClr val="000000">
                      <a:alpha val="43137"/>
                    </a:srgbClr>
                  </a:outerShdw>
                </a:effectLst>
              </a:rPr>
              <a:t>th</a:t>
            </a:r>
            <a:r>
              <a:rPr lang="en-US" sz="2000" smtClean="0">
                <a:effectLst>
                  <a:outerShdw blurRad="38100" dist="38100" dir="2700000" algn="tl">
                    <a:srgbClr val="000000">
                      <a:alpha val="43137"/>
                    </a:srgbClr>
                  </a:outerShdw>
                </a:effectLst>
              </a:rPr>
              <a:t> Floor, 69 Quang Trung Street, Danang city, Vietnam</a:t>
            </a:r>
            <a:endParaRPr lang="en-US" sz="2000">
              <a:effectLst>
                <a:outerShdw blurRad="38100" dist="38100" dir="2700000" algn="tl">
                  <a:srgbClr val="000000">
                    <a:alpha val="43137"/>
                  </a:srgbClr>
                </a:outerShdw>
              </a:effectLst>
            </a:endParaRPr>
          </a:p>
        </p:txBody>
      </p:sp>
      <p:pic>
        <p:nvPicPr>
          <p:cNvPr id="34" name="Picture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12792" y="1996785"/>
            <a:ext cx="424542" cy="424542"/>
          </a:xfrm>
          <a:prstGeom prst="rect">
            <a:avLst/>
          </a:prstGeom>
        </p:spPr>
      </p:pic>
      <p:pic>
        <p:nvPicPr>
          <p:cNvPr id="35" name="Picture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09234" y="2729307"/>
            <a:ext cx="428100" cy="428100"/>
          </a:xfrm>
          <a:prstGeom prst="rect">
            <a:avLst/>
          </a:prstGeom>
        </p:spPr>
      </p:pic>
      <p:sp>
        <p:nvSpPr>
          <p:cNvPr id="48" name="TextBox 47"/>
          <p:cNvSpPr txBox="1"/>
          <p:nvPr/>
        </p:nvSpPr>
        <p:spPr>
          <a:xfrm>
            <a:off x="3457428" y="2721919"/>
            <a:ext cx="6472869" cy="400110"/>
          </a:xfrm>
          <a:prstGeom prst="rect">
            <a:avLst/>
          </a:prstGeom>
          <a:noFill/>
        </p:spPr>
        <p:txBody>
          <a:bodyPr wrap="square" rtlCol="0">
            <a:spAutoFit/>
          </a:bodyPr>
          <a:lstStyle/>
          <a:p>
            <a:r>
              <a:rPr lang="en-US" sz="2000" smtClean="0">
                <a:effectLst>
                  <a:outerShdw blurRad="38100" dist="38100" dir="2700000" algn="tl">
                    <a:srgbClr val="000000">
                      <a:alpha val="43137"/>
                    </a:srgbClr>
                  </a:outerShdw>
                </a:effectLst>
              </a:rPr>
              <a:t>Hritsc@itsc-tech.vn</a:t>
            </a:r>
            <a:endParaRPr lang="en-US" sz="2000">
              <a:effectLst>
                <a:outerShdw blurRad="38100" dist="38100" dir="2700000" algn="tl">
                  <a:srgbClr val="000000">
                    <a:alpha val="43137"/>
                  </a:srgbClr>
                </a:outerShdw>
              </a:effectLst>
            </a:endParaRPr>
          </a:p>
        </p:txBody>
      </p:sp>
      <p:pic>
        <p:nvPicPr>
          <p:cNvPr id="36" name="Picture 3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09234" y="3447932"/>
            <a:ext cx="428100" cy="428100"/>
          </a:xfrm>
          <a:prstGeom prst="rect">
            <a:avLst/>
          </a:prstGeom>
        </p:spPr>
      </p:pic>
      <p:sp>
        <p:nvSpPr>
          <p:cNvPr id="49" name="TextBox 48"/>
          <p:cNvSpPr txBox="1"/>
          <p:nvPr/>
        </p:nvSpPr>
        <p:spPr>
          <a:xfrm>
            <a:off x="3457428" y="3402563"/>
            <a:ext cx="6472869" cy="400110"/>
          </a:xfrm>
          <a:prstGeom prst="rect">
            <a:avLst/>
          </a:prstGeom>
          <a:noFill/>
        </p:spPr>
        <p:txBody>
          <a:bodyPr wrap="square" rtlCol="0">
            <a:spAutoFit/>
          </a:bodyPr>
          <a:lstStyle/>
          <a:p>
            <a:r>
              <a:rPr lang="en-US" sz="2000" smtClean="0">
                <a:effectLst>
                  <a:outerShdw blurRad="38100" dist="38100" dir="2700000" algn="tl">
                    <a:srgbClr val="000000">
                      <a:alpha val="43137"/>
                    </a:srgbClr>
                  </a:outerShdw>
                </a:effectLst>
              </a:rPr>
              <a:t>0772550802</a:t>
            </a:r>
            <a:endParaRPr lang="en-US" sz="200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82895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4" name="TextBox 3"/>
          <p:cNvSpPr txBox="1"/>
          <p:nvPr/>
        </p:nvSpPr>
        <p:spPr>
          <a:xfrm>
            <a:off x="5619921" y="175536"/>
            <a:ext cx="904362"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ABOUT US</a:t>
            </a:r>
            <a:endParaRPr lang="en-US" sz="1100">
              <a:solidFill>
                <a:srgbClr val="FFC000">
                  <a:lumMod val="60000"/>
                  <a:lumOff val="40000"/>
                </a:srgbClr>
              </a:solidFill>
              <a:latin typeface=".VnArial" panose="020B7200000000000000" pitchFamily="34" charset="0"/>
            </a:endParaRPr>
          </a:p>
        </p:txBody>
      </p:sp>
      <p:sp>
        <p:nvSpPr>
          <p:cNvPr id="13" name="TextBox 12"/>
          <p:cNvSpPr txBox="1"/>
          <p:nvPr/>
        </p:nvSpPr>
        <p:spPr>
          <a:xfrm>
            <a:off x="6496222" y="175536"/>
            <a:ext cx="1203153"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CAD/CAM/CAE</a:t>
            </a:r>
          </a:p>
        </p:txBody>
      </p:sp>
      <p:sp>
        <p:nvSpPr>
          <p:cNvPr id="14" name="TextBox 13"/>
          <p:cNvSpPr txBox="1"/>
          <p:nvPr/>
        </p:nvSpPr>
        <p:spPr>
          <a:xfrm>
            <a:off x="7642397" y="175536"/>
            <a:ext cx="552448"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R&amp;D</a:t>
            </a:r>
          </a:p>
        </p:txBody>
      </p:sp>
      <p:sp>
        <p:nvSpPr>
          <p:cNvPr id="18" name="TextBox 17"/>
          <p:cNvSpPr txBox="1"/>
          <p:nvPr/>
        </p:nvSpPr>
        <p:spPr>
          <a:xfrm>
            <a:off x="8124994" y="171384"/>
            <a:ext cx="1009137"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EDUCATION</a:t>
            </a:r>
          </a:p>
        </p:txBody>
      </p:sp>
      <p:sp>
        <p:nvSpPr>
          <p:cNvPr id="19" name="TextBox 18"/>
          <p:cNvSpPr txBox="1"/>
          <p:nvPr/>
        </p:nvSpPr>
        <p:spPr>
          <a:xfrm>
            <a:off x="9140995" y="175536"/>
            <a:ext cx="719104"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NEWS</a:t>
            </a:r>
          </a:p>
        </p:txBody>
      </p:sp>
      <p:sp>
        <p:nvSpPr>
          <p:cNvPr id="20" name="TextBox 19"/>
          <p:cNvSpPr txBox="1"/>
          <p:nvPr/>
        </p:nvSpPr>
        <p:spPr>
          <a:xfrm>
            <a:off x="9756945" y="175536"/>
            <a:ext cx="1402260" cy="430887"/>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OPPORTUNITIES</a:t>
            </a:r>
          </a:p>
          <a:p>
            <a:endParaRPr lang="en-US" sz="1100" smtClean="0">
              <a:solidFill>
                <a:srgbClr val="FFC000">
                  <a:lumMod val="60000"/>
                  <a:lumOff val="40000"/>
                </a:srgbClr>
              </a:solidFill>
              <a:latin typeface=".VnArial" panose="020B7200000000000000" pitchFamily="34" charset="0"/>
            </a:endParaRPr>
          </a:p>
        </p:txBody>
      </p:sp>
      <p:sp>
        <p:nvSpPr>
          <p:cNvPr id="15" name="TextBox 14"/>
          <p:cNvSpPr txBox="1"/>
          <p:nvPr/>
        </p:nvSpPr>
        <p:spPr>
          <a:xfrm>
            <a:off x="11167443" y="182925"/>
            <a:ext cx="714089" cy="253916"/>
          </a:xfrm>
          <a:prstGeom prst="rect">
            <a:avLst/>
          </a:prstGeom>
          <a:noFill/>
        </p:spPr>
        <p:txBody>
          <a:bodyPr wrap="square" rtlCol="0">
            <a:spAutoFit/>
          </a:bodyPr>
          <a:lstStyle/>
          <a:p>
            <a:r>
              <a:rPr lang="en-US" sz="1050" smtClean="0">
                <a:solidFill>
                  <a:prstClr val="white"/>
                </a:solidFill>
                <a:latin typeface=".VnArial" panose="020B7200000000000000" pitchFamily="34" charset="0"/>
              </a:rPr>
              <a:t>English</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52465" y="255105"/>
            <a:ext cx="120829" cy="120829"/>
          </a:xfrm>
          <a:prstGeom prst="rect">
            <a:avLst/>
          </a:prstGeom>
        </p:spPr>
      </p:pic>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32" y="74248"/>
            <a:ext cx="434512" cy="434512"/>
          </a:xfrm>
          <a:prstGeom prst="rect">
            <a:avLst/>
          </a:prstGeom>
        </p:spPr>
      </p:pic>
      <p:sp>
        <p:nvSpPr>
          <p:cNvPr id="29" name="TextBox 28"/>
          <p:cNvSpPr txBox="1"/>
          <p:nvPr/>
        </p:nvSpPr>
        <p:spPr>
          <a:xfrm>
            <a:off x="511035" y="158684"/>
            <a:ext cx="3701086" cy="276999"/>
          </a:xfrm>
          <a:prstGeom prst="rect">
            <a:avLst/>
          </a:prstGeom>
          <a:noFill/>
        </p:spPr>
        <p:txBody>
          <a:bodyPr wrap="square" rtlCol="0">
            <a:spAutoFit/>
          </a:bodyPr>
          <a:lstStyle/>
          <a:p>
            <a:r>
              <a:rPr lang="en-US" sz="1200" smtClean="0">
                <a:solidFill>
                  <a:prstClr val="white"/>
                </a:solidFill>
                <a:effectLst>
                  <a:outerShdw blurRad="38100" dist="38100" dir="2700000" algn="tl">
                    <a:srgbClr val="000000">
                      <a:alpha val="43137"/>
                    </a:srgbClr>
                  </a:outerShdw>
                </a:effectLst>
                <a:latin typeface=".VnExoticH" panose="020B7200000000000000" pitchFamily="34" charset="0"/>
              </a:rPr>
              <a:t> IDEA TECHNOLOGY SOLUTION JSC</a:t>
            </a:r>
            <a:endParaRPr lang="en-US" sz="1200">
              <a:solidFill>
                <a:prstClr val="white"/>
              </a:solidFill>
              <a:effectLst>
                <a:outerShdw blurRad="38100" dist="38100" dir="2700000" algn="tl">
                  <a:srgbClr val="000000">
                    <a:alpha val="43137"/>
                  </a:srgbClr>
                </a:outerShdw>
              </a:effectLst>
              <a:latin typeface=".VnExoticH" panose="020B7200000000000000" pitchFamily="34" charset="0"/>
            </a:endParaRPr>
          </a:p>
        </p:txBody>
      </p:sp>
      <p:sp>
        <p:nvSpPr>
          <p:cNvPr id="37" name="TextBox 36"/>
          <p:cNvSpPr txBox="1"/>
          <p:nvPr/>
        </p:nvSpPr>
        <p:spPr>
          <a:xfrm>
            <a:off x="5012982" y="166377"/>
            <a:ext cx="796675"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HOME</a:t>
            </a:r>
            <a:endParaRPr lang="en-US" sz="1100">
              <a:solidFill>
                <a:srgbClr val="FFC000">
                  <a:lumMod val="60000"/>
                  <a:lumOff val="40000"/>
                </a:srgbClr>
              </a:solidFill>
              <a:latin typeface=".VnArial" panose="020B7200000000000000" pitchFamily="34" charset="0"/>
            </a:endParaRPr>
          </a:p>
        </p:txBody>
      </p:sp>
      <p:sp>
        <p:nvSpPr>
          <p:cNvPr id="38" name="Rounded Rectangle 37"/>
          <p:cNvSpPr/>
          <p:nvPr/>
        </p:nvSpPr>
        <p:spPr>
          <a:xfrm flipV="1">
            <a:off x="5667439" y="435682"/>
            <a:ext cx="792263" cy="45719"/>
          </a:xfrm>
          <a:prstGeom prst="roundRect">
            <a:avLst/>
          </a:prstGeom>
          <a:gradFill flip="none" rotWithShape="1">
            <a:gsLst>
              <a:gs pos="0">
                <a:schemeClr val="accent2">
                  <a:lumMod val="20000"/>
                  <a:lumOff val="80000"/>
                </a:schemeClr>
              </a:gs>
              <a:gs pos="74000">
                <a:schemeClr val="accent2">
                  <a:lumMod val="20000"/>
                  <a:lumOff val="80000"/>
                </a:schemeClr>
              </a:gs>
              <a:gs pos="83000">
                <a:schemeClr val="accent2">
                  <a:lumMod val="40000"/>
                  <a:lumOff val="60000"/>
                </a:schemeClr>
              </a:gs>
              <a:gs pos="100000">
                <a:schemeClr val="accent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p:nvSpPr>
        <p:spPr>
          <a:xfrm>
            <a:off x="861482" y="1592632"/>
            <a:ext cx="11196440" cy="1200329"/>
          </a:xfrm>
          <a:prstGeom prst="rect">
            <a:avLst/>
          </a:prstGeom>
        </p:spPr>
        <p:txBody>
          <a:bodyPr wrap="square">
            <a:spAutoFit/>
          </a:bodyPr>
          <a:lstStyle/>
          <a:p>
            <a:r>
              <a:rPr lang="en-US" smtClean="0">
                <a:solidFill>
                  <a:schemeClr val="bg1"/>
                </a:solidFill>
                <a:latin typeface="Mercury SSm A"/>
              </a:rPr>
              <a:t>           Lorem </a:t>
            </a:r>
            <a:r>
              <a:rPr lang="en-US">
                <a:solidFill>
                  <a:schemeClr val="bg1"/>
                </a:solidFill>
                <a:latin typeface="Mercury SSm A"/>
              </a:rPr>
              <a:t>ipsum dolor sit </a:t>
            </a:r>
            <a:r>
              <a:rPr lang="en-US" err="1">
                <a:solidFill>
                  <a:schemeClr val="bg1"/>
                </a:solidFill>
                <a:latin typeface="Mercury SSm A"/>
              </a:rPr>
              <a:t>amet</a:t>
            </a:r>
            <a:r>
              <a:rPr lang="en-US">
                <a:solidFill>
                  <a:schemeClr val="bg1"/>
                </a:solidFill>
                <a:latin typeface="Mercury SSm A"/>
              </a:rPr>
              <a:t>, </a:t>
            </a:r>
            <a:r>
              <a:rPr lang="en-US" err="1">
                <a:solidFill>
                  <a:schemeClr val="bg1"/>
                </a:solidFill>
                <a:latin typeface="Mercury SSm A"/>
              </a:rPr>
              <a:t>consectetur</a:t>
            </a:r>
            <a:r>
              <a:rPr lang="en-US">
                <a:solidFill>
                  <a:schemeClr val="bg1"/>
                </a:solidFill>
                <a:latin typeface="Mercury SSm A"/>
              </a:rPr>
              <a:t> </a:t>
            </a:r>
            <a:r>
              <a:rPr lang="en-US" err="1">
                <a:solidFill>
                  <a:schemeClr val="bg1"/>
                </a:solidFill>
                <a:latin typeface="Mercury SSm A"/>
              </a:rPr>
              <a:t>adipiscing</a:t>
            </a:r>
            <a:r>
              <a:rPr lang="en-US">
                <a:solidFill>
                  <a:schemeClr val="bg1"/>
                </a:solidFill>
                <a:latin typeface="Mercury SSm A"/>
              </a:rPr>
              <a:t> </a:t>
            </a:r>
            <a:r>
              <a:rPr lang="en-US" err="1">
                <a:solidFill>
                  <a:schemeClr val="bg1"/>
                </a:solidFill>
                <a:latin typeface="Mercury SSm A"/>
              </a:rPr>
              <a:t>elit</a:t>
            </a:r>
            <a:r>
              <a:rPr lang="en-US">
                <a:solidFill>
                  <a:schemeClr val="bg1"/>
                </a:solidFill>
                <a:latin typeface="Mercury SSm A"/>
              </a:rPr>
              <a:t>, </a:t>
            </a:r>
            <a:r>
              <a:rPr lang="en-US" err="1">
                <a:solidFill>
                  <a:schemeClr val="bg1"/>
                </a:solidFill>
                <a:latin typeface="Mercury SSm A"/>
              </a:rPr>
              <a:t>sed</a:t>
            </a:r>
            <a:r>
              <a:rPr lang="en-US">
                <a:solidFill>
                  <a:schemeClr val="bg1"/>
                </a:solidFill>
                <a:latin typeface="Mercury SSm A"/>
              </a:rPr>
              <a:t> do </a:t>
            </a:r>
            <a:r>
              <a:rPr lang="en-US" err="1">
                <a:solidFill>
                  <a:schemeClr val="bg1"/>
                </a:solidFill>
                <a:latin typeface="Mercury SSm A"/>
              </a:rPr>
              <a:t>eiusmod</a:t>
            </a:r>
            <a:r>
              <a:rPr lang="en-US">
                <a:solidFill>
                  <a:schemeClr val="bg1"/>
                </a:solidFill>
                <a:latin typeface="Mercury SSm A"/>
              </a:rPr>
              <a:t> </a:t>
            </a:r>
            <a:r>
              <a:rPr lang="en-US" err="1">
                <a:solidFill>
                  <a:schemeClr val="bg1"/>
                </a:solidFill>
                <a:latin typeface="Mercury SSm A"/>
              </a:rPr>
              <a:t>tempor</a:t>
            </a:r>
            <a:r>
              <a:rPr lang="en-US">
                <a:solidFill>
                  <a:schemeClr val="bg1"/>
                </a:solidFill>
                <a:latin typeface="Mercury SSm A"/>
              </a:rPr>
              <a:t> </a:t>
            </a:r>
            <a:r>
              <a:rPr lang="en-US" err="1">
                <a:solidFill>
                  <a:schemeClr val="bg1"/>
                </a:solidFill>
                <a:latin typeface="Mercury SSm A"/>
              </a:rPr>
              <a:t>incididunt</a:t>
            </a:r>
            <a:r>
              <a:rPr lang="en-US">
                <a:solidFill>
                  <a:schemeClr val="bg1"/>
                </a:solidFill>
                <a:latin typeface="Mercury SSm A"/>
              </a:rPr>
              <a:t> </a:t>
            </a:r>
            <a:r>
              <a:rPr lang="en-US" err="1">
                <a:solidFill>
                  <a:schemeClr val="bg1"/>
                </a:solidFill>
                <a:latin typeface="Mercury SSm A"/>
              </a:rPr>
              <a:t>ut</a:t>
            </a:r>
            <a:r>
              <a:rPr lang="en-US">
                <a:solidFill>
                  <a:schemeClr val="bg1"/>
                </a:solidFill>
                <a:latin typeface="Mercury SSm A"/>
              </a:rPr>
              <a:t> </a:t>
            </a:r>
            <a:r>
              <a:rPr lang="en-US" err="1">
                <a:solidFill>
                  <a:schemeClr val="bg1"/>
                </a:solidFill>
                <a:latin typeface="Mercury SSm A"/>
              </a:rPr>
              <a:t>labore</a:t>
            </a:r>
            <a:r>
              <a:rPr lang="en-US">
                <a:solidFill>
                  <a:schemeClr val="bg1"/>
                </a:solidFill>
                <a:latin typeface="Mercury SSm A"/>
              </a:rPr>
              <a:t> et </a:t>
            </a:r>
            <a:r>
              <a:rPr lang="en-US" err="1">
                <a:solidFill>
                  <a:schemeClr val="bg1"/>
                </a:solidFill>
                <a:latin typeface="Mercury SSm A"/>
              </a:rPr>
              <a:t>dolore</a:t>
            </a:r>
            <a:r>
              <a:rPr lang="en-US">
                <a:solidFill>
                  <a:schemeClr val="bg1"/>
                </a:solidFill>
                <a:latin typeface="Mercury SSm A"/>
              </a:rPr>
              <a:t> magna </a:t>
            </a:r>
            <a:r>
              <a:rPr lang="en-US" err="1">
                <a:solidFill>
                  <a:schemeClr val="bg1"/>
                </a:solidFill>
                <a:latin typeface="Mercury SSm A"/>
              </a:rPr>
              <a:t>aliqua</a:t>
            </a:r>
            <a:r>
              <a:rPr lang="en-US">
                <a:solidFill>
                  <a:schemeClr val="bg1"/>
                </a:solidFill>
                <a:latin typeface="Mercury SSm A"/>
              </a:rPr>
              <a:t>. </a:t>
            </a:r>
            <a:r>
              <a:rPr lang="en-US" err="1">
                <a:solidFill>
                  <a:schemeClr val="bg1"/>
                </a:solidFill>
                <a:latin typeface="Mercury SSm A"/>
              </a:rPr>
              <a:t>Ut</a:t>
            </a:r>
            <a:r>
              <a:rPr lang="en-US">
                <a:solidFill>
                  <a:schemeClr val="bg1"/>
                </a:solidFill>
                <a:latin typeface="Mercury SSm A"/>
              </a:rPr>
              <a:t> </a:t>
            </a:r>
            <a:r>
              <a:rPr lang="en-US" err="1">
                <a:solidFill>
                  <a:schemeClr val="bg1"/>
                </a:solidFill>
                <a:latin typeface="Mercury SSm A"/>
              </a:rPr>
              <a:t>enim</a:t>
            </a:r>
            <a:r>
              <a:rPr lang="en-US">
                <a:solidFill>
                  <a:schemeClr val="bg1"/>
                </a:solidFill>
                <a:latin typeface="Mercury SSm A"/>
              </a:rPr>
              <a:t> ad minim </a:t>
            </a:r>
            <a:r>
              <a:rPr lang="en-US" err="1">
                <a:solidFill>
                  <a:schemeClr val="bg1"/>
                </a:solidFill>
                <a:latin typeface="Mercury SSm A"/>
              </a:rPr>
              <a:t>veniam</a:t>
            </a:r>
            <a:r>
              <a:rPr lang="en-US">
                <a:solidFill>
                  <a:schemeClr val="bg1"/>
                </a:solidFill>
                <a:latin typeface="Mercury SSm A"/>
              </a:rPr>
              <a:t>, </a:t>
            </a:r>
            <a:r>
              <a:rPr lang="en-US" err="1">
                <a:solidFill>
                  <a:schemeClr val="bg1"/>
                </a:solidFill>
                <a:latin typeface="Mercury SSm A"/>
              </a:rPr>
              <a:t>quis</a:t>
            </a:r>
            <a:r>
              <a:rPr lang="en-US">
                <a:solidFill>
                  <a:schemeClr val="bg1"/>
                </a:solidFill>
                <a:latin typeface="Mercury SSm A"/>
              </a:rPr>
              <a:t> </a:t>
            </a:r>
            <a:r>
              <a:rPr lang="en-US" err="1">
                <a:solidFill>
                  <a:schemeClr val="bg1"/>
                </a:solidFill>
                <a:latin typeface="Mercury SSm A"/>
              </a:rPr>
              <a:t>nostrud</a:t>
            </a:r>
            <a:r>
              <a:rPr lang="en-US">
                <a:solidFill>
                  <a:schemeClr val="bg1"/>
                </a:solidFill>
                <a:latin typeface="Mercury SSm A"/>
              </a:rPr>
              <a:t> exercitation </a:t>
            </a:r>
            <a:r>
              <a:rPr lang="en-US" err="1">
                <a:solidFill>
                  <a:schemeClr val="bg1"/>
                </a:solidFill>
                <a:latin typeface="Mercury SSm A"/>
              </a:rPr>
              <a:t>ullamco</a:t>
            </a:r>
            <a:r>
              <a:rPr lang="en-US">
                <a:solidFill>
                  <a:schemeClr val="bg1"/>
                </a:solidFill>
                <a:latin typeface="Mercury SSm A"/>
              </a:rPr>
              <a:t> </a:t>
            </a:r>
            <a:r>
              <a:rPr lang="en-US" err="1">
                <a:solidFill>
                  <a:schemeClr val="bg1"/>
                </a:solidFill>
                <a:latin typeface="Mercury SSm A"/>
              </a:rPr>
              <a:t>laboris</a:t>
            </a:r>
            <a:r>
              <a:rPr lang="en-US">
                <a:solidFill>
                  <a:schemeClr val="bg1"/>
                </a:solidFill>
                <a:latin typeface="Mercury SSm A"/>
              </a:rPr>
              <a:t> nisi </a:t>
            </a:r>
            <a:r>
              <a:rPr lang="en-US" err="1">
                <a:solidFill>
                  <a:schemeClr val="bg1"/>
                </a:solidFill>
                <a:latin typeface="Mercury SSm A"/>
              </a:rPr>
              <a:t>ut</a:t>
            </a:r>
            <a:r>
              <a:rPr lang="en-US">
                <a:solidFill>
                  <a:schemeClr val="bg1"/>
                </a:solidFill>
                <a:latin typeface="Mercury SSm A"/>
              </a:rPr>
              <a:t> </a:t>
            </a:r>
            <a:r>
              <a:rPr lang="en-US" err="1">
                <a:solidFill>
                  <a:schemeClr val="bg1"/>
                </a:solidFill>
                <a:latin typeface="Mercury SSm A"/>
              </a:rPr>
              <a:t>aliquip</a:t>
            </a:r>
            <a:r>
              <a:rPr lang="en-US">
                <a:solidFill>
                  <a:schemeClr val="bg1"/>
                </a:solidFill>
                <a:latin typeface="Mercury SSm A"/>
              </a:rPr>
              <a:t> ex </a:t>
            </a:r>
            <a:r>
              <a:rPr lang="en-US" err="1">
                <a:solidFill>
                  <a:schemeClr val="bg1"/>
                </a:solidFill>
                <a:latin typeface="Mercury SSm A"/>
              </a:rPr>
              <a:t>ea</a:t>
            </a:r>
            <a:r>
              <a:rPr lang="en-US">
                <a:solidFill>
                  <a:schemeClr val="bg1"/>
                </a:solidFill>
                <a:latin typeface="Mercury SSm A"/>
              </a:rPr>
              <a:t> </a:t>
            </a:r>
            <a:r>
              <a:rPr lang="en-US" err="1">
                <a:solidFill>
                  <a:schemeClr val="bg1"/>
                </a:solidFill>
                <a:latin typeface="Mercury SSm A"/>
              </a:rPr>
              <a:t>commodo</a:t>
            </a:r>
            <a:r>
              <a:rPr lang="en-US">
                <a:solidFill>
                  <a:schemeClr val="bg1"/>
                </a:solidFill>
                <a:latin typeface="Mercury SSm A"/>
              </a:rPr>
              <a:t> </a:t>
            </a:r>
            <a:r>
              <a:rPr lang="en-US" err="1">
                <a:solidFill>
                  <a:schemeClr val="bg1"/>
                </a:solidFill>
                <a:latin typeface="Mercury SSm A"/>
              </a:rPr>
              <a:t>consequat</a:t>
            </a:r>
            <a:r>
              <a:rPr lang="en-US">
                <a:solidFill>
                  <a:schemeClr val="bg1"/>
                </a:solidFill>
                <a:latin typeface="Mercury SSm A"/>
              </a:rPr>
              <a:t>. </a:t>
            </a:r>
            <a:r>
              <a:rPr lang="en-US" smtClean="0">
                <a:solidFill>
                  <a:schemeClr val="bg1"/>
                </a:solidFill>
                <a:latin typeface="Mercury SSm A"/>
              </a:rPr>
              <a:t>Duis irure </a:t>
            </a:r>
            <a:r>
              <a:rPr lang="en-US">
                <a:solidFill>
                  <a:schemeClr val="bg1"/>
                </a:solidFill>
                <a:latin typeface="Mercury SSm A"/>
              </a:rPr>
              <a:t>dolor in </a:t>
            </a:r>
            <a:r>
              <a:rPr lang="en-US" err="1">
                <a:solidFill>
                  <a:schemeClr val="bg1"/>
                </a:solidFill>
                <a:latin typeface="Mercury SSm A"/>
              </a:rPr>
              <a:t>reprehenderit</a:t>
            </a:r>
            <a:r>
              <a:rPr lang="en-US">
                <a:solidFill>
                  <a:schemeClr val="bg1"/>
                </a:solidFill>
                <a:latin typeface="Mercury SSm A"/>
              </a:rPr>
              <a:t> in </a:t>
            </a:r>
            <a:r>
              <a:rPr lang="en-US" err="1">
                <a:solidFill>
                  <a:schemeClr val="bg1"/>
                </a:solidFill>
                <a:latin typeface="Mercury SSm A"/>
              </a:rPr>
              <a:t>voluptate</a:t>
            </a:r>
            <a:r>
              <a:rPr lang="en-US">
                <a:solidFill>
                  <a:schemeClr val="bg1"/>
                </a:solidFill>
                <a:latin typeface="Mercury SSm A"/>
              </a:rPr>
              <a:t> </a:t>
            </a:r>
            <a:r>
              <a:rPr lang="en-US" err="1">
                <a:solidFill>
                  <a:schemeClr val="bg1"/>
                </a:solidFill>
                <a:latin typeface="Mercury SSm A"/>
              </a:rPr>
              <a:t>velit</a:t>
            </a:r>
            <a:r>
              <a:rPr lang="en-US">
                <a:solidFill>
                  <a:schemeClr val="bg1"/>
                </a:solidFill>
                <a:latin typeface="Mercury SSm A"/>
              </a:rPr>
              <a:t> </a:t>
            </a:r>
            <a:r>
              <a:rPr lang="en-US" err="1">
                <a:solidFill>
                  <a:schemeClr val="bg1"/>
                </a:solidFill>
                <a:latin typeface="Mercury SSm A"/>
              </a:rPr>
              <a:t>esse</a:t>
            </a:r>
            <a:r>
              <a:rPr lang="en-US">
                <a:solidFill>
                  <a:schemeClr val="bg1"/>
                </a:solidFill>
                <a:latin typeface="Mercury SSm A"/>
              </a:rPr>
              <a:t> </a:t>
            </a:r>
            <a:r>
              <a:rPr lang="en-US" err="1">
                <a:solidFill>
                  <a:schemeClr val="bg1"/>
                </a:solidFill>
                <a:latin typeface="Mercury SSm A"/>
              </a:rPr>
              <a:t>cillum</a:t>
            </a:r>
            <a:r>
              <a:rPr lang="en-US">
                <a:solidFill>
                  <a:schemeClr val="bg1"/>
                </a:solidFill>
                <a:latin typeface="Mercury SSm A"/>
              </a:rPr>
              <a:t> </a:t>
            </a:r>
            <a:r>
              <a:rPr lang="en-US" err="1">
                <a:solidFill>
                  <a:schemeClr val="bg1"/>
                </a:solidFill>
                <a:latin typeface="Mercury SSm A"/>
              </a:rPr>
              <a:t>dolore</a:t>
            </a:r>
            <a:r>
              <a:rPr lang="en-US">
                <a:solidFill>
                  <a:schemeClr val="bg1"/>
                </a:solidFill>
                <a:latin typeface="Mercury SSm A"/>
              </a:rPr>
              <a:t> </a:t>
            </a:r>
            <a:r>
              <a:rPr lang="en-US" err="1">
                <a:solidFill>
                  <a:schemeClr val="bg1"/>
                </a:solidFill>
                <a:latin typeface="Mercury SSm A"/>
              </a:rPr>
              <a:t>eu</a:t>
            </a:r>
            <a:r>
              <a:rPr lang="en-US">
                <a:solidFill>
                  <a:schemeClr val="bg1"/>
                </a:solidFill>
                <a:latin typeface="Mercury SSm A"/>
              </a:rPr>
              <a:t> </a:t>
            </a:r>
            <a:r>
              <a:rPr lang="en-US" err="1">
                <a:solidFill>
                  <a:schemeClr val="bg1"/>
                </a:solidFill>
                <a:latin typeface="Mercury SSm A"/>
              </a:rPr>
              <a:t>fugiat</a:t>
            </a:r>
            <a:r>
              <a:rPr lang="en-US">
                <a:solidFill>
                  <a:schemeClr val="bg1"/>
                </a:solidFill>
                <a:latin typeface="Mercury SSm A"/>
              </a:rPr>
              <a:t> </a:t>
            </a:r>
            <a:r>
              <a:rPr lang="en-US" err="1">
                <a:solidFill>
                  <a:schemeClr val="bg1"/>
                </a:solidFill>
                <a:latin typeface="Mercury SSm A"/>
              </a:rPr>
              <a:t>nulla</a:t>
            </a:r>
            <a:r>
              <a:rPr lang="en-US">
                <a:solidFill>
                  <a:schemeClr val="bg1"/>
                </a:solidFill>
                <a:latin typeface="Mercury SSm A"/>
              </a:rPr>
              <a:t> </a:t>
            </a:r>
            <a:r>
              <a:rPr lang="en-US" err="1">
                <a:solidFill>
                  <a:schemeClr val="bg1"/>
                </a:solidFill>
                <a:latin typeface="Mercury SSm A"/>
              </a:rPr>
              <a:t>pariatur</a:t>
            </a:r>
            <a:r>
              <a:rPr lang="en-US">
                <a:solidFill>
                  <a:schemeClr val="bg1"/>
                </a:solidFill>
                <a:latin typeface="Mercury SSm A"/>
              </a:rPr>
              <a:t>. </a:t>
            </a:r>
            <a:r>
              <a:rPr lang="en-US" err="1">
                <a:solidFill>
                  <a:schemeClr val="bg1"/>
                </a:solidFill>
                <a:latin typeface="Mercury SSm A"/>
              </a:rPr>
              <a:t>Excepteur</a:t>
            </a:r>
            <a:r>
              <a:rPr lang="en-US">
                <a:solidFill>
                  <a:schemeClr val="bg1"/>
                </a:solidFill>
                <a:latin typeface="Mercury SSm A"/>
              </a:rPr>
              <a:t> </a:t>
            </a:r>
            <a:r>
              <a:rPr lang="en-US" err="1">
                <a:solidFill>
                  <a:schemeClr val="bg1"/>
                </a:solidFill>
                <a:latin typeface="Mercury SSm A"/>
              </a:rPr>
              <a:t>sint</a:t>
            </a:r>
            <a:r>
              <a:rPr lang="en-US">
                <a:solidFill>
                  <a:schemeClr val="bg1"/>
                </a:solidFill>
                <a:latin typeface="Mercury SSm A"/>
              </a:rPr>
              <a:t> </a:t>
            </a:r>
            <a:r>
              <a:rPr lang="en-US" err="1">
                <a:solidFill>
                  <a:schemeClr val="bg1"/>
                </a:solidFill>
                <a:latin typeface="Mercury SSm A"/>
              </a:rPr>
              <a:t>occaecat</a:t>
            </a:r>
            <a:r>
              <a:rPr lang="en-US">
                <a:solidFill>
                  <a:schemeClr val="bg1"/>
                </a:solidFill>
                <a:latin typeface="Mercury SSm A"/>
              </a:rPr>
              <a:t> </a:t>
            </a:r>
            <a:r>
              <a:rPr lang="en-US" err="1">
                <a:solidFill>
                  <a:schemeClr val="bg1"/>
                </a:solidFill>
                <a:latin typeface="Mercury SSm A"/>
              </a:rPr>
              <a:t>cupidatat</a:t>
            </a:r>
            <a:r>
              <a:rPr lang="en-US">
                <a:solidFill>
                  <a:schemeClr val="bg1"/>
                </a:solidFill>
                <a:latin typeface="Mercury SSm A"/>
              </a:rPr>
              <a:t> non </a:t>
            </a:r>
            <a:r>
              <a:rPr lang="en-US" err="1">
                <a:solidFill>
                  <a:schemeClr val="bg1"/>
                </a:solidFill>
                <a:latin typeface="Mercury SSm A"/>
              </a:rPr>
              <a:t>proident</a:t>
            </a:r>
            <a:r>
              <a:rPr lang="en-US">
                <a:solidFill>
                  <a:schemeClr val="bg1"/>
                </a:solidFill>
                <a:latin typeface="Mercury SSm A"/>
              </a:rPr>
              <a:t>, </a:t>
            </a:r>
            <a:r>
              <a:rPr lang="en-US" err="1">
                <a:solidFill>
                  <a:schemeClr val="bg1"/>
                </a:solidFill>
                <a:latin typeface="Mercury SSm A"/>
              </a:rPr>
              <a:t>sunt</a:t>
            </a:r>
            <a:r>
              <a:rPr lang="en-US">
                <a:solidFill>
                  <a:schemeClr val="bg1"/>
                </a:solidFill>
                <a:latin typeface="Mercury SSm A"/>
              </a:rPr>
              <a:t> in culpa qui </a:t>
            </a:r>
            <a:r>
              <a:rPr lang="en-US" err="1">
                <a:solidFill>
                  <a:schemeClr val="bg1"/>
                </a:solidFill>
                <a:latin typeface="Mercury SSm A"/>
              </a:rPr>
              <a:t>officia</a:t>
            </a:r>
            <a:r>
              <a:rPr lang="en-US">
                <a:solidFill>
                  <a:schemeClr val="bg1"/>
                </a:solidFill>
                <a:latin typeface="Mercury SSm A"/>
              </a:rPr>
              <a:t> </a:t>
            </a:r>
            <a:r>
              <a:rPr lang="en-US" err="1">
                <a:solidFill>
                  <a:schemeClr val="bg1"/>
                </a:solidFill>
                <a:latin typeface="Mercury SSm A"/>
              </a:rPr>
              <a:t>deserunt</a:t>
            </a:r>
            <a:r>
              <a:rPr lang="en-US">
                <a:solidFill>
                  <a:schemeClr val="bg1"/>
                </a:solidFill>
                <a:latin typeface="Mercury SSm A"/>
              </a:rPr>
              <a:t> </a:t>
            </a:r>
            <a:r>
              <a:rPr lang="en-US" err="1">
                <a:solidFill>
                  <a:schemeClr val="bg1"/>
                </a:solidFill>
                <a:latin typeface="Mercury SSm A"/>
              </a:rPr>
              <a:t>mollit</a:t>
            </a:r>
            <a:r>
              <a:rPr lang="en-US">
                <a:solidFill>
                  <a:schemeClr val="bg1"/>
                </a:solidFill>
                <a:latin typeface="Mercury SSm A"/>
              </a:rPr>
              <a:t> </a:t>
            </a:r>
            <a:r>
              <a:rPr lang="en-US" err="1">
                <a:solidFill>
                  <a:schemeClr val="bg1"/>
                </a:solidFill>
                <a:latin typeface="Mercury SSm A"/>
              </a:rPr>
              <a:t>anim</a:t>
            </a:r>
            <a:r>
              <a:rPr lang="en-US">
                <a:solidFill>
                  <a:schemeClr val="bg1"/>
                </a:solidFill>
                <a:latin typeface="Mercury SSm A"/>
              </a:rPr>
              <a:t> id </a:t>
            </a:r>
            <a:r>
              <a:rPr lang="en-US" err="1">
                <a:solidFill>
                  <a:schemeClr val="bg1"/>
                </a:solidFill>
                <a:latin typeface="Mercury SSm A"/>
              </a:rPr>
              <a:t>est</a:t>
            </a:r>
            <a:r>
              <a:rPr lang="en-US">
                <a:solidFill>
                  <a:schemeClr val="bg1"/>
                </a:solidFill>
                <a:latin typeface="Mercury SSm A"/>
              </a:rPr>
              <a:t> </a:t>
            </a:r>
            <a:r>
              <a:rPr lang="en-US" err="1">
                <a:solidFill>
                  <a:schemeClr val="bg1"/>
                </a:solidFill>
                <a:latin typeface="Mercury SSm A"/>
              </a:rPr>
              <a:t>laborum</a:t>
            </a:r>
            <a:r>
              <a:rPr lang="en-US">
                <a:solidFill>
                  <a:schemeClr val="bg1"/>
                </a:solidFill>
                <a:latin typeface="Mercury SSm A"/>
              </a:rPr>
              <a:t>.</a:t>
            </a:r>
            <a:endParaRPr lang="en-US">
              <a:solidFill>
                <a:schemeClr val="bg1"/>
              </a:solidFill>
            </a:endParaRPr>
          </a:p>
        </p:txBody>
      </p:sp>
      <p:sp>
        <p:nvSpPr>
          <p:cNvPr id="36" name="TextBox 35"/>
          <p:cNvSpPr txBox="1"/>
          <p:nvPr/>
        </p:nvSpPr>
        <p:spPr>
          <a:xfrm>
            <a:off x="530943" y="1015010"/>
            <a:ext cx="1778623" cy="369332"/>
          </a:xfrm>
          <a:prstGeom prst="rect">
            <a:avLst/>
          </a:prstGeom>
          <a:noFill/>
        </p:spPr>
        <p:txBody>
          <a:bodyPr wrap="square" rtlCol="0">
            <a:spAutoFit/>
          </a:bodyPr>
          <a:lstStyle/>
          <a:p>
            <a:r>
              <a:rPr lang="en-US" smtClean="0">
                <a:solidFill>
                  <a:srgbClr val="FFC000"/>
                </a:solidFill>
                <a:effectLst>
                  <a:outerShdw blurRad="38100" dist="38100" dir="2700000" algn="tl">
                    <a:srgbClr val="000000">
                      <a:alpha val="43137"/>
                    </a:srgbClr>
                  </a:outerShdw>
                </a:effectLst>
                <a:latin typeface=".VnExoticH" panose="020B7200000000000000" pitchFamily="34" charset="0"/>
              </a:rPr>
              <a:t>ABOUT US</a:t>
            </a:r>
            <a:endParaRPr lang="en-US">
              <a:solidFill>
                <a:srgbClr val="FFC000"/>
              </a:solidFill>
              <a:effectLst>
                <a:outerShdw blurRad="38100" dist="38100" dir="2700000" algn="tl">
                  <a:srgbClr val="000000">
                    <a:alpha val="43137"/>
                  </a:srgbClr>
                </a:outerShdw>
              </a:effectLst>
              <a:latin typeface=".VnExoticH" panose="020B7200000000000000" pitchFamily="34" charset="0"/>
            </a:endParaRPr>
          </a:p>
        </p:txBody>
      </p:sp>
      <p:cxnSp>
        <p:nvCxnSpPr>
          <p:cNvPr id="27" name="Straight Connector 26"/>
          <p:cNvCxnSpPr/>
          <p:nvPr/>
        </p:nvCxnSpPr>
        <p:spPr>
          <a:xfrm flipV="1">
            <a:off x="1125452" y="3986554"/>
            <a:ext cx="1381190" cy="1885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329184" y="3544104"/>
            <a:ext cx="1440189" cy="369332"/>
          </a:xfrm>
          <a:prstGeom prst="rect">
            <a:avLst/>
          </a:prstGeom>
          <a:noFill/>
        </p:spPr>
        <p:txBody>
          <a:bodyPr wrap="square" rtlCol="0">
            <a:spAutoFit/>
          </a:bodyPr>
          <a:lstStyle/>
          <a:p>
            <a:r>
              <a:rPr lang="en-US" smtClean="0">
                <a:solidFill>
                  <a:schemeClr val="bg1"/>
                </a:solidFill>
              </a:rPr>
              <a:t>08/1926</a:t>
            </a:r>
            <a:endParaRPr lang="en-US">
              <a:solidFill>
                <a:schemeClr val="bg1"/>
              </a:solidFill>
            </a:endParaRPr>
          </a:p>
        </p:txBody>
      </p:sp>
      <p:cxnSp>
        <p:nvCxnSpPr>
          <p:cNvPr id="43" name="Straight Connector 42"/>
          <p:cNvCxnSpPr/>
          <p:nvPr/>
        </p:nvCxnSpPr>
        <p:spPr>
          <a:xfrm flipV="1">
            <a:off x="3945639" y="3967700"/>
            <a:ext cx="1381190" cy="1885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149371" y="3525250"/>
            <a:ext cx="1440189" cy="369332"/>
          </a:xfrm>
          <a:prstGeom prst="rect">
            <a:avLst/>
          </a:prstGeom>
          <a:noFill/>
        </p:spPr>
        <p:txBody>
          <a:bodyPr wrap="square" rtlCol="0">
            <a:spAutoFit/>
          </a:bodyPr>
          <a:lstStyle/>
          <a:p>
            <a:r>
              <a:rPr lang="en-US" smtClean="0">
                <a:solidFill>
                  <a:schemeClr val="bg1"/>
                </a:solidFill>
              </a:rPr>
              <a:t>08/1926</a:t>
            </a:r>
            <a:endParaRPr lang="en-US">
              <a:solidFill>
                <a:schemeClr val="bg1"/>
              </a:solidFill>
            </a:endParaRPr>
          </a:p>
        </p:txBody>
      </p:sp>
      <p:cxnSp>
        <p:nvCxnSpPr>
          <p:cNvPr id="45" name="Straight Connector 44"/>
          <p:cNvCxnSpPr/>
          <p:nvPr/>
        </p:nvCxnSpPr>
        <p:spPr>
          <a:xfrm flipV="1">
            <a:off x="6718691" y="3948471"/>
            <a:ext cx="1381190" cy="1885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922423" y="3506021"/>
            <a:ext cx="1440189" cy="369332"/>
          </a:xfrm>
          <a:prstGeom prst="rect">
            <a:avLst/>
          </a:prstGeom>
          <a:noFill/>
        </p:spPr>
        <p:txBody>
          <a:bodyPr wrap="square" rtlCol="0">
            <a:spAutoFit/>
          </a:bodyPr>
          <a:lstStyle/>
          <a:p>
            <a:r>
              <a:rPr lang="en-US" smtClean="0">
                <a:solidFill>
                  <a:schemeClr val="bg1"/>
                </a:solidFill>
              </a:rPr>
              <a:t>08/1926</a:t>
            </a:r>
            <a:endParaRPr lang="en-US">
              <a:solidFill>
                <a:schemeClr val="bg1"/>
              </a:solidFill>
            </a:endParaRPr>
          </a:p>
        </p:txBody>
      </p:sp>
      <p:cxnSp>
        <p:nvCxnSpPr>
          <p:cNvPr id="47" name="Straight Connector 46"/>
          <p:cNvCxnSpPr/>
          <p:nvPr/>
        </p:nvCxnSpPr>
        <p:spPr>
          <a:xfrm flipV="1">
            <a:off x="9614288" y="3920190"/>
            <a:ext cx="1381190" cy="1885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9818020" y="3477740"/>
            <a:ext cx="1440189" cy="369332"/>
          </a:xfrm>
          <a:prstGeom prst="rect">
            <a:avLst/>
          </a:prstGeom>
          <a:noFill/>
        </p:spPr>
        <p:txBody>
          <a:bodyPr wrap="square" rtlCol="0">
            <a:spAutoFit/>
          </a:bodyPr>
          <a:lstStyle/>
          <a:p>
            <a:r>
              <a:rPr lang="en-US" smtClean="0">
                <a:solidFill>
                  <a:schemeClr val="bg1"/>
                </a:solidFill>
              </a:rPr>
              <a:t>08/1926</a:t>
            </a:r>
            <a:endParaRPr lang="en-US">
              <a:solidFill>
                <a:schemeClr val="bg1"/>
              </a:solidFill>
            </a:endParaRPr>
          </a:p>
        </p:txBody>
      </p:sp>
      <p:sp>
        <p:nvSpPr>
          <p:cNvPr id="51" name="Rectangle 50"/>
          <p:cNvSpPr/>
          <p:nvPr/>
        </p:nvSpPr>
        <p:spPr>
          <a:xfrm>
            <a:off x="931419" y="4111576"/>
            <a:ext cx="2235718" cy="1384995"/>
          </a:xfrm>
          <a:prstGeom prst="rect">
            <a:avLst/>
          </a:prstGeom>
        </p:spPr>
        <p:txBody>
          <a:bodyPr wrap="square">
            <a:spAutoFit/>
          </a:bodyPr>
          <a:lstStyle/>
          <a:p>
            <a:r>
              <a:rPr lang="en-US" sz="1400">
                <a:solidFill>
                  <a:schemeClr val="bg1"/>
                </a:solidFill>
                <a:latin typeface="Mercury SSm A"/>
              </a:rPr>
              <a:t>Lorem ipsum dolor sit amet, consectetur adipiscing elit, sed do eiusmod tempor incididunt ut labore et dolore magna aliqua. </a:t>
            </a:r>
            <a:endParaRPr lang="en-US" sz="1400"/>
          </a:p>
        </p:txBody>
      </p:sp>
      <p:sp>
        <p:nvSpPr>
          <p:cNvPr id="52" name="Rectangle 51"/>
          <p:cNvSpPr/>
          <p:nvPr/>
        </p:nvSpPr>
        <p:spPr>
          <a:xfrm>
            <a:off x="3751606" y="4022575"/>
            <a:ext cx="2235718" cy="1384995"/>
          </a:xfrm>
          <a:prstGeom prst="rect">
            <a:avLst/>
          </a:prstGeom>
        </p:spPr>
        <p:txBody>
          <a:bodyPr wrap="square">
            <a:spAutoFit/>
          </a:bodyPr>
          <a:lstStyle/>
          <a:p>
            <a:r>
              <a:rPr lang="en-US" sz="1400">
                <a:solidFill>
                  <a:schemeClr val="bg1"/>
                </a:solidFill>
                <a:latin typeface="Mercury SSm A"/>
              </a:rPr>
              <a:t>Lorem ipsum dolor sit amet, consectetur adipiscing elit, sed do eiusmod tempor incididunt ut labore et dolore magna aliqua. </a:t>
            </a:r>
            <a:endParaRPr lang="en-US" sz="1400"/>
          </a:p>
        </p:txBody>
      </p:sp>
      <p:sp>
        <p:nvSpPr>
          <p:cNvPr id="53" name="Rectangle 52"/>
          <p:cNvSpPr/>
          <p:nvPr/>
        </p:nvSpPr>
        <p:spPr>
          <a:xfrm>
            <a:off x="6610532" y="4002000"/>
            <a:ext cx="2235718" cy="138499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solidFill>
                  <a:schemeClr val="bg1"/>
                </a:solidFill>
                <a:latin typeface="Mercury SSm A"/>
              </a:rPr>
              <a:t>Lorem ipsum dolor sit amet, consectetur adipiscing elit, sed do eiusmod tempor incididunt ut labore et dolore magna aliqua. </a:t>
            </a:r>
            <a:endParaRPr lang="en-US" sz="1400"/>
          </a:p>
        </p:txBody>
      </p:sp>
      <p:sp>
        <p:nvSpPr>
          <p:cNvPr id="54" name="Rectangle 53"/>
          <p:cNvSpPr/>
          <p:nvPr/>
        </p:nvSpPr>
        <p:spPr>
          <a:xfrm>
            <a:off x="9420255" y="3994293"/>
            <a:ext cx="2235718" cy="138499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solidFill>
                  <a:schemeClr val="bg1"/>
                </a:solidFill>
                <a:latin typeface="Mercury SSm A"/>
              </a:rPr>
              <a:t>Lorem ipsum dolor sit amet, consectetur adipiscing elit, sed do eiusmod tempor incididunt ut labore et dolore magna aliqua. </a:t>
            </a:r>
            <a:endParaRPr lang="en-US" sz="1400"/>
          </a:p>
        </p:txBody>
      </p:sp>
    </p:spTree>
    <p:extLst>
      <p:ext uri="{BB962C8B-B14F-4D97-AF65-F5344CB8AC3E}">
        <p14:creationId xmlns:p14="http://schemas.microsoft.com/office/powerpoint/2010/main" val="13167387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4" name="TextBox 3"/>
          <p:cNvSpPr txBox="1"/>
          <p:nvPr/>
        </p:nvSpPr>
        <p:spPr>
          <a:xfrm>
            <a:off x="5619921" y="175536"/>
            <a:ext cx="904362"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ABOUT US</a:t>
            </a:r>
            <a:endParaRPr lang="en-US" sz="1100">
              <a:solidFill>
                <a:srgbClr val="FFC000">
                  <a:lumMod val="60000"/>
                  <a:lumOff val="40000"/>
                </a:srgbClr>
              </a:solidFill>
              <a:latin typeface=".VnArial" panose="020B7200000000000000" pitchFamily="34" charset="0"/>
            </a:endParaRPr>
          </a:p>
        </p:txBody>
      </p:sp>
      <p:sp>
        <p:nvSpPr>
          <p:cNvPr id="13" name="TextBox 12"/>
          <p:cNvSpPr txBox="1"/>
          <p:nvPr/>
        </p:nvSpPr>
        <p:spPr>
          <a:xfrm>
            <a:off x="6496222" y="175536"/>
            <a:ext cx="1203153"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CAD/CAM/CAE</a:t>
            </a:r>
          </a:p>
        </p:txBody>
      </p:sp>
      <p:sp>
        <p:nvSpPr>
          <p:cNvPr id="14" name="TextBox 13"/>
          <p:cNvSpPr txBox="1"/>
          <p:nvPr/>
        </p:nvSpPr>
        <p:spPr>
          <a:xfrm>
            <a:off x="7642397" y="175536"/>
            <a:ext cx="552448"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R&amp;D</a:t>
            </a:r>
          </a:p>
        </p:txBody>
      </p:sp>
      <p:sp>
        <p:nvSpPr>
          <p:cNvPr id="18" name="TextBox 17"/>
          <p:cNvSpPr txBox="1"/>
          <p:nvPr/>
        </p:nvSpPr>
        <p:spPr>
          <a:xfrm>
            <a:off x="8124994" y="171384"/>
            <a:ext cx="1009137"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EDUCATION</a:t>
            </a:r>
          </a:p>
        </p:txBody>
      </p:sp>
      <p:sp>
        <p:nvSpPr>
          <p:cNvPr id="19" name="TextBox 18"/>
          <p:cNvSpPr txBox="1"/>
          <p:nvPr/>
        </p:nvSpPr>
        <p:spPr>
          <a:xfrm>
            <a:off x="9140995" y="175536"/>
            <a:ext cx="719104"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NEWS</a:t>
            </a:r>
          </a:p>
        </p:txBody>
      </p:sp>
      <p:sp>
        <p:nvSpPr>
          <p:cNvPr id="20" name="TextBox 19"/>
          <p:cNvSpPr txBox="1"/>
          <p:nvPr/>
        </p:nvSpPr>
        <p:spPr>
          <a:xfrm>
            <a:off x="9756945" y="175536"/>
            <a:ext cx="1402260" cy="430887"/>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OPPORTUNITIES</a:t>
            </a:r>
          </a:p>
          <a:p>
            <a:endParaRPr lang="en-US" sz="1100" smtClean="0">
              <a:solidFill>
                <a:srgbClr val="FFC000">
                  <a:lumMod val="60000"/>
                  <a:lumOff val="40000"/>
                </a:srgbClr>
              </a:solidFill>
              <a:latin typeface=".VnArial" panose="020B7200000000000000" pitchFamily="34" charset="0"/>
            </a:endParaRPr>
          </a:p>
        </p:txBody>
      </p:sp>
      <p:sp>
        <p:nvSpPr>
          <p:cNvPr id="15" name="TextBox 14"/>
          <p:cNvSpPr txBox="1"/>
          <p:nvPr/>
        </p:nvSpPr>
        <p:spPr>
          <a:xfrm>
            <a:off x="11167443" y="182925"/>
            <a:ext cx="714089" cy="253916"/>
          </a:xfrm>
          <a:prstGeom prst="rect">
            <a:avLst/>
          </a:prstGeom>
          <a:noFill/>
        </p:spPr>
        <p:txBody>
          <a:bodyPr wrap="square" rtlCol="0">
            <a:spAutoFit/>
          </a:bodyPr>
          <a:lstStyle/>
          <a:p>
            <a:r>
              <a:rPr lang="en-US" sz="1050" smtClean="0">
                <a:solidFill>
                  <a:prstClr val="white"/>
                </a:solidFill>
                <a:latin typeface=".VnArial" panose="020B7200000000000000" pitchFamily="34" charset="0"/>
              </a:rPr>
              <a:t>English</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52465" y="255105"/>
            <a:ext cx="120829" cy="120829"/>
          </a:xfrm>
          <a:prstGeom prst="rect">
            <a:avLst/>
          </a:prstGeom>
        </p:spPr>
      </p:pic>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32" y="74248"/>
            <a:ext cx="434512" cy="434512"/>
          </a:xfrm>
          <a:prstGeom prst="rect">
            <a:avLst/>
          </a:prstGeom>
        </p:spPr>
      </p:pic>
      <p:sp>
        <p:nvSpPr>
          <p:cNvPr id="29" name="TextBox 28"/>
          <p:cNvSpPr txBox="1"/>
          <p:nvPr/>
        </p:nvSpPr>
        <p:spPr>
          <a:xfrm>
            <a:off x="511035" y="158684"/>
            <a:ext cx="3701086" cy="276999"/>
          </a:xfrm>
          <a:prstGeom prst="rect">
            <a:avLst/>
          </a:prstGeom>
          <a:noFill/>
        </p:spPr>
        <p:txBody>
          <a:bodyPr wrap="square" rtlCol="0">
            <a:spAutoFit/>
          </a:bodyPr>
          <a:lstStyle/>
          <a:p>
            <a:r>
              <a:rPr lang="en-US" sz="1200" smtClean="0">
                <a:solidFill>
                  <a:prstClr val="white"/>
                </a:solidFill>
                <a:effectLst>
                  <a:outerShdw blurRad="38100" dist="38100" dir="2700000" algn="tl">
                    <a:srgbClr val="000000">
                      <a:alpha val="43137"/>
                    </a:srgbClr>
                  </a:outerShdw>
                </a:effectLst>
                <a:latin typeface=".VnExoticH" panose="020B7200000000000000" pitchFamily="34" charset="0"/>
              </a:rPr>
              <a:t> IDEA TECHNOLOGY SOLUTION JSC</a:t>
            </a:r>
            <a:endParaRPr lang="en-US" sz="1200">
              <a:solidFill>
                <a:prstClr val="white"/>
              </a:solidFill>
              <a:effectLst>
                <a:outerShdw blurRad="38100" dist="38100" dir="2700000" algn="tl">
                  <a:srgbClr val="000000">
                    <a:alpha val="43137"/>
                  </a:srgbClr>
                </a:outerShdw>
              </a:effectLst>
              <a:latin typeface=".VnExoticH" panose="020B7200000000000000" pitchFamily="34" charset="0"/>
            </a:endParaRPr>
          </a:p>
        </p:txBody>
      </p:sp>
      <p:sp>
        <p:nvSpPr>
          <p:cNvPr id="37" name="TextBox 36"/>
          <p:cNvSpPr txBox="1"/>
          <p:nvPr/>
        </p:nvSpPr>
        <p:spPr>
          <a:xfrm>
            <a:off x="5012982" y="166377"/>
            <a:ext cx="796675"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HOME</a:t>
            </a:r>
            <a:endParaRPr lang="en-US" sz="1100">
              <a:solidFill>
                <a:srgbClr val="FFC000">
                  <a:lumMod val="60000"/>
                  <a:lumOff val="40000"/>
                </a:srgbClr>
              </a:solidFill>
              <a:latin typeface=".VnArial" panose="020B7200000000000000" pitchFamily="34" charset="0"/>
            </a:endParaRPr>
          </a:p>
        </p:txBody>
      </p:sp>
      <p:sp>
        <p:nvSpPr>
          <p:cNvPr id="38" name="Rounded Rectangle 37"/>
          <p:cNvSpPr/>
          <p:nvPr/>
        </p:nvSpPr>
        <p:spPr>
          <a:xfrm flipV="1">
            <a:off x="5667439" y="435682"/>
            <a:ext cx="792263" cy="45719"/>
          </a:xfrm>
          <a:prstGeom prst="roundRect">
            <a:avLst/>
          </a:prstGeom>
          <a:gradFill flip="none" rotWithShape="1">
            <a:gsLst>
              <a:gs pos="0">
                <a:schemeClr val="accent2">
                  <a:lumMod val="20000"/>
                  <a:lumOff val="80000"/>
                </a:schemeClr>
              </a:gs>
              <a:gs pos="74000">
                <a:schemeClr val="accent2">
                  <a:lumMod val="20000"/>
                  <a:lumOff val="80000"/>
                </a:schemeClr>
              </a:gs>
              <a:gs pos="83000">
                <a:schemeClr val="accent2">
                  <a:lumMod val="40000"/>
                  <a:lumOff val="60000"/>
                </a:schemeClr>
              </a:gs>
              <a:gs pos="100000">
                <a:schemeClr val="accent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p:nvSpPr>
        <p:spPr>
          <a:xfrm>
            <a:off x="5885842" y="1130718"/>
            <a:ext cx="4789856" cy="4247317"/>
          </a:xfrm>
          <a:prstGeom prst="rect">
            <a:avLst/>
          </a:prstGeom>
        </p:spPr>
        <p:txBody>
          <a:bodyPr wrap="square">
            <a:spAutoFit/>
          </a:bodyPr>
          <a:lstStyle/>
          <a:p>
            <a:pPr>
              <a:lnSpc>
                <a:spcPct val="150000"/>
              </a:lnSpc>
              <a:spcBef>
                <a:spcPts val="600"/>
              </a:spcBef>
              <a:spcAft>
                <a:spcPts val="600"/>
              </a:spcAft>
            </a:pPr>
            <a:r>
              <a:rPr lang="en-US">
                <a:solidFill>
                  <a:prstClr val="white"/>
                </a:solidFill>
                <a:effectLst>
                  <a:outerShdw blurRad="38100" dist="38100" dir="2700000" algn="tl">
                    <a:srgbClr val="000000">
                      <a:alpha val="43137"/>
                    </a:srgbClr>
                  </a:outerShdw>
                </a:effectLst>
                <a:latin typeface="Mercury SSm A"/>
              </a:rPr>
              <a:t>Lorem ipsum dolor sit </a:t>
            </a:r>
            <a:r>
              <a:rPr lang="en-US" err="1">
                <a:solidFill>
                  <a:prstClr val="white"/>
                </a:solidFill>
                <a:effectLst>
                  <a:outerShdw blurRad="38100" dist="38100" dir="2700000" algn="tl">
                    <a:srgbClr val="000000">
                      <a:alpha val="43137"/>
                    </a:srgbClr>
                  </a:outerShdw>
                </a:effectLst>
                <a:latin typeface="Mercury SSm A"/>
              </a:rPr>
              <a:t>amet</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consectetur</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adipiscing</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elit</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sed</a:t>
            </a:r>
            <a:r>
              <a:rPr lang="en-US">
                <a:solidFill>
                  <a:prstClr val="white"/>
                </a:solidFill>
                <a:effectLst>
                  <a:outerShdw blurRad="38100" dist="38100" dir="2700000" algn="tl">
                    <a:srgbClr val="000000">
                      <a:alpha val="43137"/>
                    </a:srgbClr>
                  </a:outerShdw>
                </a:effectLst>
                <a:latin typeface="Mercury SSm A"/>
              </a:rPr>
              <a:t> do </a:t>
            </a:r>
            <a:r>
              <a:rPr lang="en-US" err="1">
                <a:solidFill>
                  <a:prstClr val="white"/>
                </a:solidFill>
                <a:effectLst>
                  <a:outerShdw blurRad="38100" dist="38100" dir="2700000" algn="tl">
                    <a:srgbClr val="000000">
                      <a:alpha val="43137"/>
                    </a:srgbClr>
                  </a:outerShdw>
                </a:effectLst>
                <a:latin typeface="Mercury SSm A"/>
              </a:rPr>
              <a:t>eiusmod</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tempor</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incididunt</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ut</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labore</a:t>
            </a:r>
            <a:r>
              <a:rPr lang="en-US">
                <a:solidFill>
                  <a:prstClr val="white"/>
                </a:solidFill>
                <a:effectLst>
                  <a:outerShdw blurRad="38100" dist="38100" dir="2700000" algn="tl">
                    <a:srgbClr val="000000">
                      <a:alpha val="43137"/>
                    </a:srgbClr>
                  </a:outerShdw>
                </a:effectLst>
                <a:latin typeface="Mercury SSm A"/>
              </a:rPr>
              <a:t> et </a:t>
            </a:r>
            <a:r>
              <a:rPr lang="en-US" err="1">
                <a:solidFill>
                  <a:prstClr val="white"/>
                </a:solidFill>
                <a:effectLst>
                  <a:outerShdw blurRad="38100" dist="38100" dir="2700000" algn="tl">
                    <a:srgbClr val="000000">
                      <a:alpha val="43137"/>
                    </a:srgbClr>
                  </a:outerShdw>
                </a:effectLst>
                <a:latin typeface="Mercury SSm A"/>
              </a:rPr>
              <a:t>dolore</a:t>
            </a:r>
            <a:r>
              <a:rPr lang="en-US">
                <a:solidFill>
                  <a:prstClr val="white"/>
                </a:solidFill>
                <a:effectLst>
                  <a:outerShdw blurRad="38100" dist="38100" dir="2700000" algn="tl">
                    <a:srgbClr val="000000">
                      <a:alpha val="43137"/>
                    </a:srgbClr>
                  </a:outerShdw>
                </a:effectLst>
                <a:latin typeface="Mercury SSm A"/>
              </a:rPr>
              <a:t> magna </a:t>
            </a:r>
            <a:r>
              <a:rPr lang="en-US" err="1">
                <a:solidFill>
                  <a:prstClr val="white"/>
                </a:solidFill>
                <a:effectLst>
                  <a:outerShdw blurRad="38100" dist="38100" dir="2700000" algn="tl">
                    <a:srgbClr val="000000">
                      <a:alpha val="43137"/>
                    </a:srgbClr>
                  </a:outerShdw>
                </a:effectLst>
                <a:latin typeface="Mercury SSm A"/>
              </a:rPr>
              <a:t>aliqua</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Ut</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enim</a:t>
            </a:r>
            <a:r>
              <a:rPr lang="en-US">
                <a:solidFill>
                  <a:prstClr val="white"/>
                </a:solidFill>
                <a:effectLst>
                  <a:outerShdw blurRad="38100" dist="38100" dir="2700000" algn="tl">
                    <a:srgbClr val="000000">
                      <a:alpha val="43137"/>
                    </a:srgbClr>
                  </a:outerShdw>
                </a:effectLst>
                <a:latin typeface="Mercury SSm A"/>
              </a:rPr>
              <a:t> ad minim </a:t>
            </a:r>
            <a:r>
              <a:rPr lang="en-US" err="1">
                <a:solidFill>
                  <a:prstClr val="white"/>
                </a:solidFill>
                <a:effectLst>
                  <a:outerShdw blurRad="38100" dist="38100" dir="2700000" algn="tl">
                    <a:srgbClr val="000000">
                      <a:alpha val="43137"/>
                    </a:srgbClr>
                  </a:outerShdw>
                </a:effectLst>
                <a:latin typeface="Mercury SSm A"/>
              </a:rPr>
              <a:t>veniam</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quis</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nostrud</a:t>
            </a:r>
            <a:r>
              <a:rPr lang="en-US">
                <a:solidFill>
                  <a:prstClr val="white"/>
                </a:solidFill>
                <a:effectLst>
                  <a:outerShdw blurRad="38100" dist="38100" dir="2700000" algn="tl">
                    <a:srgbClr val="000000">
                      <a:alpha val="43137"/>
                    </a:srgbClr>
                  </a:outerShdw>
                </a:effectLst>
                <a:latin typeface="Mercury SSm A"/>
              </a:rPr>
              <a:t> exercitation </a:t>
            </a:r>
            <a:r>
              <a:rPr lang="en-US" err="1">
                <a:solidFill>
                  <a:prstClr val="white"/>
                </a:solidFill>
                <a:effectLst>
                  <a:outerShdw blurRad="38100" dist="38100" dir="2700000" algn="tl">
                    <a:srgbClr val="000000">
                      <a:alpha val="43137"/>
                    </a:srgbClr>
                  </a:outerShdw>
                </a:effectLst>
                <a:latin typeface="Mercury SSm A"/>
              </a:rPr>
              <a:t>ullamco</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laboris</a:t>
            </a:r>
            <a:r>
              <a:rPr lang="en-US">
                <a:solidFill>
                  <a:prstClr val="white"/>
                </a:solidFill>
                <a:effectLst>
                  <a:outerShdw blurRad="38100" dist="38100" dir="2700000" algn="tl">
                    <a:srgbClr val="000000">
                      <a:alpha val="43137"/>
                    </a:srgbClr>
                  </a:outerShdw>
                </a:effectLst>
                <a:latin typeface="Mercury SSm A"/>
              </a:rPr>
              <a:t> </a:t>
            </a:r>
            <a:r>
              <a:rPr lang="en-US" smtClean="0">
                <a:solidFill>
                  <a:prstClr val="white"/>
                </a:solidFill>
                <a:effectLst>
                  <a:outerShdw blurRad="38100" dist="38100" dir="2700000" algn="tl">
                    <a:srgbClr val="000000">
                      <a:alpha val="43137"/>
                    </a:srgbClr>
                  </a:outerShdw>
                </a:effectLst>
                <a:latin typeface="Mercury SSm A"/>
              </a:rPr>
              <a:t>company explanation consequat</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Duis</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aute</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irure</a:t>
            </a:r>
            <a:r>
              <a:rPr lang="en-US">
                <a:solidFill>
                  <a:prstClr val="white"/>
                </a:solidFill>
                <a:effectLst>
                  <a:outerShdw blurRad="38100" dist="38100" dir="2700000" algn="tl">
                    <a:srgbClr val="000000">
                      <a:alpha val="43137"/>
                    </a:srgbClr>
                  </a:outerShdw>
                </a:effectLst>
                <a:latin typeface="Mercury SSm A"/>
              </a:rPr>
              <a:t> dolor in </a:t>
            </a:r>
            <a:r>
              <a:rPr lang="en-US" err="1">
                <a:solidFill>
                  <a:prstClr val="white"/>
                </a:solidFill>
                <a:effectLst>
                  <a:outerShdw blurRad="38100" dist="38100" dir="2700000" algn="tl">
                    <a:srgbClr val="000000">
                      <a:alpha val="43137"/>
                    </a:srgbClr>
                  </a:outerShdw>
                </a:effectLst>
                <a:latin typeface="Mercury SSm A"/>
              </a:rPr>
              <a:t>reprehenderit</a:t>
            </a:r>
            <a:r>
              <a:rPr lang="en-US">
                <a:solidFill>
                  <a:prstClr val="white"/>
                </a:solidFill>
                <a:effectLst>
                  <a:outerShdw blurRad="38100" dist="38100" dir="2700000" algn="tl">
                    <a:srgbClr val="000000">
                      <a:alpha val="43137"/>
                    </a:srgbClr>
                  </a:outerShdw>
                </a:effectLst>
                <a:latin typeface="Mercury SSm A"/>
              </a:rPr>
              <a:t> in </a:t>
            </a:r>
            <a:r>
              <a:rPr lang="en-US" err="1">
                <a:solidFill>
                  <a:prstClr val="white"/>
                </a:solidFill>
                <a:effectLst>
                  <a:outerShdw blurRad="38100" dist="38100" dir="2700000" algn="tl">
                    <a:srgbClr val="000000">
                      <a:alpha val="43137"/>
                    </a:srgbClr>
                  </a:outerShdw>
                </a:effectLst>
                <a:latin typeface="Mercury SSm A"/>
              </a:rPr>
              <a:t>voluptate</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velit</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esse</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cillum</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dolore</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eu</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fugiat</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nulla</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pariatur</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Excepteur</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sint</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occaecat</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cupidatat</a:t>
            </a:r>
            <a:r>
              <a:rPr lang="en-US">
                <a:solidFill>
                  <a:prstClr val="white"/>
                </a:solidFill>
                <a:effectLst>
                  <a:outerShdw blurRad="38100" dist="38100" dir="2700000" algn="tl">
                    <a:srgbClr val="000000">
                      <a:alpha val="43137"/>
                    </a:srgbClr>
                  </a:outerShdw>
                </a:effectLst>
                <a:latin typeface="Mercury SSm A"/>
              </a:rPr>
              <a:t> non </a:t>
            </a:r>
            <a:r>
              <a:rPr lang="en-US" err="1">
                <a:solidFill>
                  <a:prstClr val="white"/>
                </a:solidFill>
                <a:effectLst>
                  <a:outerShdw blurRad="38100" dist="38100" dir="2700000" algn="tl">
                    <a:srgbClr val="000000">
                      <a:alpha val="43137"/>
                    </a:srgbClr>
                  </a:outerShdw>
                </a:effectLst>
                <a:latin typeface="Mercury SSm A"/>
              </a:rPr>
              <a:t>proident</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sunt</a:t>
            </a:r>
            <a:r>
              <a:rPr lang="en-US">
                <a:solidFill>
                  <a:prstClr val="white"/>
                </a:solidFill>
                <a:effectLst>
                  <a:outerShdw blurRad="38100" dist="38100" dir="2700000" algn="tl">
                    <a:srgbClr val="000000">
                      <a:alpha val="43137"/>
                    </a:srgbClr>
                  </a:outerShdw>
                </a:effectLst>
                <a:latin typeface="Mercury SSm A"/>
              </a:rPr>
              <a:t> in culpa qui </a:t>
            </a:r>
            <a:r>
              <a:rPr lang="en-US" err="1">
                <a:solidFill>
                  <a:prstClr val="white"/>
                </a:solidFill>
                <a:effectLst>
                  <a:outerShdw blurRad="38100" dist="38100" dir="2700000" algn="tl">
                    <a:srgbClr val="000000">
                      <a:alpha val="43137"/>
                    </a:srgbClr>
                  </a:outerShdw>
                </a:effectLst>
                <a:latin typeface="Mercury SSm A"/>
              </a:rPr>
              <a:t>officia</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deserunt</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mollit</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anim</a:t>
            </a:r>
            <a:r>
              <a:rPr lang="en-US">
                <a:solidFill>
                  <a:prstClr val="white"/>
                </a:solidFill>
                <a:effectLst>
                  <a:outerShdw blurRad="38100" dist="38100" dir="2700000" algn="tl">
                    <a:srgbClr val="000000">
                      <a:alpha val="43137"/>
                    </a:srgbClr>
                  </a:outerShdw>
                </a:effectLst>
                <a:latin typeface="Mercury SSm A"/>
              </a:rPr>
              <a:t> id </a:t>
            </a:r>
            <a:r>
              <a:rPr lang="en-US" err="1">
                <a:solidFill>
                  <a:prstClr val="white"/>
                </a:solidFill>
                <a:effectLst>
                  <a:outerShdw blurRad="38100" dist="38100" dir="2700000" algn="tl">
                    <a:srgbClr val="000000">
                      <a:alpha val="43137"/>
                    </a:srgbClr>
                  </a:outerShdw>
                </a:effectLst>
                <a:latin typeface="Mercury SSm A"/>
              </a:rPr>
              <a:t>est</a:t>
            </a:r>
            <a:r>
              <a:rPr lang="en-US">
                <a:solidFill>
                  <a:prstClr val="white"/>
                </a:solidFill>
                <a:effectLst>
                  <a:outerShdw blurRad="38100" dist="38100" dir="2700000" algn="tl">
                    <a:srgbClr val="000000">
                      <a:alpha val="43137"/>
                    </a:srgbClr>
                  </a:outerShdw>
                </a:effectLst>
                <a:latin typeface="Mercury SSm A"/>
              </a:rPr>
              <a:t> </a:t>
            </a:r>
            <a:r>
              <a:rPr lang="en-US" err="1">
                <a:solidFill>
                  <a:prstClr val="white"/>
                </a:solidFill>
                <a:effectLst>
                  <a:outerShdw blurRad="38100" dist="38100" dir="2700000" algn="tl">
                    <a:srgbClr val="000000">
                      <a:alpha val="43137"/>
                    </a:srgbClr>
                  </a:outerShdw>
                </a:effectLst>
                <a:latin typeface="Mercury SSm A"/>
              </a:rPr>
              <a:t>laborum</a:t>
            </a:r>
            <a:r>
              <a:rPr lang="en-US">
                <a:solidFill>
                  <a:prstClr val="white"/>
                </a:solidFill>
                <a:effectLst>
                  <a:outerShdw blurRad="38100" dist="38100" dir="2700000" algn="tl">
                    <a:srgbClr val="000000">
                      <a:alpha val="43137"/>
                    </a:srgbClr>
                  </a:outerShdw>
                </a:effectLst>
                <a:latin typeface="Mercury SSm A"/>
              </a:rPr>
              <a:t>.</a:t>
            </a:r>
            <a:endParaRPr lang="en-US">
              <a:solidFill>
                <a:prstClr val="white"/>
              </a:solidFill>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6314" y="612241"/>
            <a:ext cx="2603833" cy="5448620"/>
          </a:xfrm>
          <a:prstGeom prst="rect">
            <a:avLst/>
          </a:prstGeom>
          <a:effectLst>
            <a:outerShdw blurRad="50800" dist="38100" dir="5400000" algn="t" rotWithShape="0">
              <a:prstClr val="black">
                <a:alpha val="40000"/>
              </a:prstClr>
            </a:outerShdw>
          </a:effectLst>
        </p:spPr>
      </p:pic>
      <p:sp>
        <p:nvSpPr>
          <p:cNvPr id="5" name="Oval 4"/>
          <p:cNvSpPr/>
          <p:nvPr/>
        </p:nvSpPr>
        <p:spPr>
          <a:xfrm>
            <a:off x="3608805" y="2056290"/>
            <a:ext cx="871188" cy="837736"/>
          </a:xfrm>
          <a:prstGeom prst="ellipse">
            <a:avLst/>
          </a:prstGeom>
          <a:solidFill>
            <a:schemeClr val="accent1">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FF0000"/>
              </a:solidFill>
            </a:endParaRPr>
          </a:p>
        </p:txBody>
      </p:sp>
      <p:sp>
        <p:nvSpPr>
          <p:cNvPr id="30" name="Oval 29"/>
          <p:cNvSpPr/>
          <p:nvPr/>
        </p:nvSpPr>
        <p:spPr>
          <a:xfrm>
            <a:off x="3974265" y="3479922"/>
            <a:ext cx="1094764" cy="1069496"/>
          </a:xfrm>
          <a:prstGeom prst="ellipse">
            <a:avLst/>
          </a:prstGeom>
          <a:solidFill>
            <a:schemeClr val="accent1">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4163690" y="4622403"/>
            <a:ext cx="603315" cy="603315"/>
          </a:xfrm>
          <a:prstGeom prst="ellipse">
            <a:avLst/>
          </a:prstGeom>
          <a:solidFill>
            <a:schemeClr val="accent1">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862032" y="5208298"/>
            <a:ext cx="603315" cy="603315"/>
          </a:xfrm>
          <a:prstGeom prst="ellipse">
            <a:avLst/>
          </a:prstGeom>
          <a:solidFill>
            <a:schemeClr val="accent1">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Oval 32"/>
          <p:cNvSpPr/>
          <p:nvPr/>
        </p:nvSpPr>
        <p:spPr>
          <a:xfrm>
            <a:off x="3345867" y="5634870"/>
            <a:ext cx="603315" cy="603315"/>
          </a:xfrm>
          <a:prstGeom prst="ellipse">
            <a:avLst/>
          </a:prstGeom>
          <a:solidFill>
            <a:schemeClr val="accent1">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Oval 33"/>
          <p:cNvSpPr/>
          <p:nvPr/>
        </p:nvSpPr>
        <p:spPr>
          <a:xfrm>
            <a:off x="2687231" y="5936527"/>
            <a:ext cx="603315" cy="603315"/>
          </a:xfrm>
          <a:prstGeom prst="ellipse">
            <a:avLst/>
          </a:prstGeom>
          <a:solidFill>
            <a:schemeClr val="accent1">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88888" y="2813753"/>
            <a:ext cx="428134" cy="428134"/>
          </a:xfrm>
          <a:prstGeom prst="rect">
            <a:avLst/>
          </a:prstGeom>
        </p:spPr>
      </p:pic>
      <p:sp>
        <p:nvSpPr>
          <p:cNvPr id="7" name="TextBox 6"/>
          <p:cNvSpPr txBox="1"/>
          <p:nvPr/>
        </p:nvSpPr>
        <p:spPr>
          <a:xfrm>
            <a:off x="3687778" y="2225596"/>
            <a:ext cx="777569" cy="461665"/>
          </a:xfrm>
          <a:prstGeom prst="rect">
            <a:avLst/>
          </a:prstGeom>
          <a:noFill/>
        </p:spPr>
        <p:txBody>
          <a:bodyPr wrap="square" rtlCol="0">
            <a:spAutoFit/>
          </a:bodyPr>
          <a:lstStyle/>
          <a:p>
            <a:r>
              <a:rPr lang="en-US" sz="2400" b="1" smtClean="0">
                <a:solidFill>
                  <a:schemeClr val="accent4"/>
                </a:solidFill>
                <a:effectLst>
                  <a:outerShdw blurRad="38100" dist="38100" dir="2700000" algn="tl">
                    <a:srgbClr val="000000">
                      <a:alpha val="43137"/>
                    </a:srgbClr>
                  </a:outerShdw>
                </a:effectLst>
              </a:rPr>
              <a:t>ITSC</a:t>
            </a:r>
            <a:endParaRPr lang="en-US" sz="2400" b="1">
              <a:solidFill>
                <a:schemeClr val="accent4"/>
              </a:solidFill>
              <a:effectLst>
                <a:outerShdw blurRad="38100" dist="38100" dir="2700000" algn="tl">
                  <a:srgbClr val="000000">
                    <a:alpha val="43137"/>
                  </a:srgbClr>
                </a:outerShdw>
              </a:effectLst>
            </a:endParaRPr>
          </a:p>
        </p:txBody>
      </p:sp>
      <p:cxnSp>
        <p:nvCxnSpPr>
          <p:cNvPr id="9" name="Straight Connector 8"/>
          <p:cNvCxnSpPr/>
          <p:nvPr/>
        </p:nvCxnSpPr>
        <p:spPr>
          <a:xfrm flipV="1">
            <a:off x="3334425" y="2665787"/>
            <a:ext cx="313099" cy="228239"/>
          </a:xfrm>
          <a:prstGeom prst="line">
            <a:avLst/>
          </a:prstGeom>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18862" y="4806080"/>
            <a:ext cx="428134" cy="428134"/>
          </a:xfrm>
          <a:prstGeom prst="rect">
            <a:avLst/>
          </a:prstGeom>
        </p:spPr>
      </p:pic>
      <p:sp>
        <p:nvSpPr>
          <p:cNvPr id="41" name="TextBox 40"/>
          <p:cNvSpPr txBox="1"/>
          <p:nvPr/>
        </p:nvSpPr>
        <p:spPr>
          <a:xfrm>
            <a:off x="2465196" y="3089247"/>
            <a:ext cx="1033482" cy="523220"/>
          </a:xfrm>
          <a:prstGeom prst="rect">
            <a:avLst/>
          </a:prstGeom>
          <a:noFill/>
        </p:spPr>
        <p:txBody>
          <a:bodyPr wrap="square" rtlCol="0">
            <a:spAutoFit/>
          </a:bodyPr>
          <a:lstStyle/>
          <a:p>
            <a:r>
              <a:rPr lang="en-US" sz="1400" b="1" smtClean="0">
                <a:solidFill>
                  <a:schemeClr val="bg1"/>
                </a:solidFill>
                <a:effectLst>
                  <a:outerShdw blurRad="38100" dist="38100" dir="2700000" algn="tl">
                    <a:srgbClr val="000000">
                      <a:alpha val="43137"/>
                    </a:srgbClr>
                  </a:outerShdw>
                </a:effectLst>
              </a:rPr>
              <a:t>Danang City</a:t>
            </a:r>
            <a:endParaRPr lang="en-US" sz="1400" b="1">
              <a:solidFill>
                <a:schemeClr val="bg1"/>
              </a:solidFill>
              <a:effectLst>
                <a:outerShdw blurRad="38100" dist="38100" dir="2700000" algn="tl">
                  <a:srgbClr val="000000">
                    <a:alpha val="43137"/>
                  </a:srgbClr>
                </a:outerShdw>
              </a:effectLst>
            </a:endParaRPr>
          </a:p>
        </p:txBody>
      </p:sp>
      <p:sp>
        <p:nvSpPr>
          <p:cNvPr id="42" name="TextBox 41"/>
          <p:cNvSpPr txBox="1"/>
          <p:nvPr/>
        </p:nvSpPr>
        <p:spPr>
          <a:xfrm>
            <a:off x="2147892" y="4572318"/>
            <a:ext cx="1224459" cy="523220"/>
          </a:xfrm>
          <a:prstGeom prst="rect">
            <a:avLst/>
          </a:prstGeom>
          <a:noFill/>
        </p:spPr>
        <p:txBody>
          <a:bodyPr wrap="square" rtlCol="0">
            <a:spAutoFit/>
          </a:bodyPr>
          <a:lstStyle/>
          <a:p>
            <a:r>
              <a:rPr lang="en-US" sz="1400" b="1" smtClean="0">
                <a:solidFill>
                  <a:schemeClr val="bg1"/>
                </a:solidFill>
                <a:effectLst>
                  <a:outerShdw blurRad="38100" dist="38100" dir="2700000" algn="tl">
                    <a:srgbClr val="000000">
                      <a:alpha val="43137"/>
                    </a:srgbClr>
                  </a:outerShdw>
                </a:effectLst>
              </a:rPr>
              <a:t>Ho Chi Minh</a:t>
            </a:r>
          </a:p>
          <a:p>
            <a:r>
              <a:rPr lang="en-US" sz="1400" b="1" smtClean="0">
                <a:solidFill>
                  <a:schemeClr val="bg1"/>
                </a:solidFill>
                <a:effectLst>
                  <a:outerShdw blurRad="38100" dist="38100" dir="2700000" algn="tl">
                    <a:srgbClr val="000000">
                      <a:alpha val="43137"/>
                    </a:srgbClr>
                  </a:outerShdw>
                </a:effectLst>
              </a:rPr>
              <a:t>City</a:t>
            </a:r>
            <a:endParaRPr lang="en-US" sz="1400" b="1">
              <a:solidFill>
                <a:schemeClr val="bg1"/>
              </a:solidFill>
              <a:effectLst>
                <a:outerShdw blurRad="38100" dist="38100" dir="2700000" algn="tl">
                  <a:srgbClr val="000000">
                    <a:alpha val="43137"/>
                  </a:srgbClr>
                </a:outerShdw>
              </a:effectLst>
            </a:endParaRPr>
          </a:p>
        </p:txBody>
      </p:sp>
      <p:sp>
        <p:nvSpPr>
          <p:cNvPr id="49" name="TextBox 48"/>
          <p:cNvSpPr txBox="1"/>
          <p:nvPr/>
        </p:nvSpPr>
        <p:spPr>
          <a:xfrm>
            <a:off x="3894914" y="3683124"/>
            <a:ext cx="1253465" cy="646331"/>
          </a:xfrm>
          <a:prstGeom prst="rect">
            <a:avLst/>
          </a:prstGeom>
          <a:noFill/>
        </p:spPr>
        <p:txBody>
          <a:bodyPr wrap="square" rtlCol="0">
            <a:spAutoFit/>
          </a:bodyPr>
          <a:lstStyle/>
          <a:p>
            <a:pPr algn="ctr"/>
            <a:r>
              <a:rPr lang="en-US" b="1" smtClean="0">
                <a:solidFill>
                  <a:schemeClr val="accent4"/>
                </a:solidFill>
                <a:effectLst>
                  <a:outerShdw blurRad="38100" dist="38100" dir="2700000" algn="tl">
                    <a:srgbClr val="000000">
                      <a:alpha val="43137"/>
                    </a:srgbClr>
                  </a:outerShdw>
                </a:effectLst>
              </a:rPr>
              <a:t>IDEA</a:t>
            </a:r>
          </a:p>
          <a:p>
            <a:pPr algn="ctr"/>
            <a:r>
              <a:rPr lang="en-US" b="1" smtClean="0">
                <a:solidFill>
                  <a:schemeClr val="accent4"/>
                </a:solidFill>
                <a:effectLst>
                  <a:outerShdw blurRad="38100" dist="38100" dir="2700000" algn="tl">
                    <a:srgbClr val="000000">
                      <a:alpha val="43137"/>
                    </a:srgbClr>
                  </a:outerShdw>
                </a:effectLst>
              </a:rPr>
              <a:t>GROUP</a:t>
            </a:r>
            <a:endParaRPr lang="en-US" b="1">
              <a:solidFill>
                <a:schemeClr val="accent4"/>
              </a:solidFill>
              <a:effectLst>
                <a:outerShdw blurRad="38100" dist="38100" dir="2700000" algn="tl">
                  <a:srgbClr val="000000">
                    <a:alpha val="43137"/>
                  </a:srgbClr>
                </a:outerShdw>
              </a:effectLst>
            </a:endParaRPr>
          </a:p>
        </p:txBody>
      </p:sp>
      <p:sp>
        <p:nvSpPr>
          <p:cNvPr id="11" name="Rectangle 10"/>
          <p:cNvSpPr/>
          <p:nvPr/>
        </p:nvSpPr>
        <p:spPr>
          <a:xfrm>
            <a:off x="2699567" y="6042685"/>
            <a:ext cx="592791" cy="369332"/>
          </a:xfrm>
          <a:prstGeom prst="rect">
            <a:avLst/>
          </a:prstGeom>
        </p:spPr>
        <p:txBody>
          <a:bodyPr wrap="none">
            <a:spAutoFit/>
          </a:bodyPr>
          <a:lstStyle/>
          <a:p>
            <a:pPr algn="ctr"/>
            <a:r>
              <a:rPr lang="en-US" b="1" smtClean="0">
                <a:solidFill>
                  <a:schemeClr val="accent4"/>
                </a:solidFill>
                <a:effectLst>
                  <a:outerShdw blurRad="38100" dist="38100" dir="2700000" algn="tl">
                    <a:srgbClr val="000000">
                      <a:alpha val="43137"/>
                    </a:srgbClr>
                  </a:outerShdw>
                </a:effectLst>
              </a:rPr>
              <a:t>ITTC</a:t>
            </a:r>
            <a:endParaRPr lang="en-US" b="1">
              <a:solidFill>
                <a:schemeClr val="accent4"/>
              </a:solidFill>
              <a:effectLst>
                <a:outerShdw blurRad="38100" dist="38100" dir="2700000" algn="tl">
                  <a:srgbClr val="000000">
                    <a:alpha val="43137"/>
                  </a:srgbClr>
                </a:outerShdw>
              </a:effectLst>
            </a:endParaRPr>
          </a:p>
        </p:txBody>
      </p:sp>
      <p:sp>
        <p:nvSpPr>
          <p:cNvPr id="12" name="Rectangle 11"/>
          <p:cNvSpPr/>
          <p:nvPr/>
        </p:nvSpPr>
        <p:spPr>
          <a:xfrm>
            <a:off x="3302408" y="5742073"/>
            <a:ext cx="683200" cy="369332"/>
          </a:xfrm>
          <a:prstGeom prst="rect">
            <a:avLst/>
          </a:prstGeom>
        </p:spPr>
        <p:txBody>
          <a:bodyPr wrap="none">
            <a:spAutoFit/>
          </a:bodyPr>
          <a:lstStyle/>
          <a:p>
            <a:pPr algn="ctr"/>
            <a:r>
              <a:rPr lang="en-US" b="1" smtClean="0">
                <a:solidFill>
                  <a:schemeClr val="accent4"/>
                </a:solidFill>
                <a:effectLst>
                  <a:outerShdw blurRad="38100" dist="38100" dir="2700000" algn="tl">
                    <a:srgbClr val="000000">
                      <a:alpha val="43137"/>
                    </a:srgbClr>
                  </a:outerShdw>
                </a:effectLst>
              </a:rPr>
              <a:t>ITMC</a:t>
            </a:r>
            <a:endParaRPr lang="en-US" b="1">
              <a:solidFill>
                <a:schemeClr val="accent4"/>
              </a:solidFill>
              <a:effectLst>
                <a:outerShdw blurRad="38100" dist="38100" dir="2700000" algn="tl">
                  <a:srgbClr val="000000">
                    <a:alpha val="43137"/>
                  </a:srgbClr>
                </a:outerShdw>
              </a:effectLst>
            </a:endParaRPr>
          </a:p>
        </p:txBody>
      </p:sp>
      <p:sp>
        <p:nvSpPr>
          <p:cNvPr id="50" name="Rectangle 49"/>
          <p:cNvSpPr/>
          <p:nvPr/>
        </p:nvSpPr>
        <p:spPr>
          <a:xfrm>
            <a:off x="4147591" y="4724638"/>
            <a:ext cx="627095" cy="369332"/>
          </a:xfrm>
          <a:prstGeom prst="rect">
            <a:avLst/>
          </a:prstGeom>
        </p:spPr>
        <p:txBody>
          <a:bodyPr wrap="none">
            <a:spAutoFit/>
          </a:bodyPr>
          <a:lstStyle/>
          <a:p>
            <a:pPr algn="ctr"/>
            <a:r>
              <a:rPr lang="en-US" b="1" smtClean="0">
                <a:solidFill>
                  <a:schemeClr val="accent4"/>
                </a:solidFill>
                <a:effectLst>
                  <a:outerShdw blurRad="38100" dist="38100" dir="2700000" algn="tl">
                    <a:srgbClr val="000000">
                      <a:alpha val="43137"/>
                    </a:srgbClr>
                  </a:outerShdw>
                </a:effectLst>
              </a:rPr>
              <a:t>ITDC</a:t>
            </a:r>
            <a:endParaRPr lang="en-US" b="1">
              <a:solidFill>
                <a:schemeClr val="accent4"/>
              </a:solidFill>
              <a:effectLst>
                <a:outerShdw blurRad="38100" dist="38100" dir="2700000" algn="tl">
                  <a:srgbClr val="000000">
                    <a:alpha val="43137"/>
                  </a:srgbClr>
                </a:outerShdw>
              </a:effectLst>
            </a:endParaRPr>
          </a:p>
        </p:txBody>
      </p:sp>
      <p:sp>
        <p:nvSpPr>
          <p:cNvPr id="55" name="Rectangle 54"/>
          <p:cNvSpPr/>
          <p:nvPr/>
        </p:nvSpPr>
        <p:spPr>
          <a:xfrm>
            <a:off x="3862032" y="5308216"/>
            <a:ext cx="627095" cy="369332"/>
          </a:xfrm>
          <a:prstGeom prst="rect">
            <a:avLst/>
          </a:prstGeom>
        </p:spPr>
        <p:txBody>
          <a:bodyPr wrap="none">
            <a:spAutoFit/>
          </a:bodyPr>
          <a:lstStyle/>
          <a:p>
            <a:pPr algn="ctr"/>
            <a:r>
              <a:rPr lang="en-US" b="1" smtClean="0">
                <a:solidFill>
                  <a:schemeClr val="accent4"/>
                </a:solidFill>
                <a:effectLst>
                  <a:outerShdw blurRad="38100" dist="38100" dir="2700000" algn="tl">
                    <a:srgbClr val="000000">
                      <a:alpha val="43137"/>
                    </a:srgbClr>
                  </a:outerShdw>
                </a:effectLst>
              </a:rPr>
              <a:t>ITHC</a:t>
            </a:r>
            <a:endParaRPr lang="en-US" b="1">
              <a:solidFill>
                <a:schemeClr val="accent4"/>
              </a:solidFill>
              <a:effectLst>
                <a:outerShdw blurRad="38100" dist="38100" dir="2700000" algn="tl">
                  <a:srgbClr val="000000">
                    <a:alpha val="43137"/>
                  </a:srgbClr>
                </a:outerShdw>
              </a:effectLst>
            </a:endParaRPr>
          </a:p>
        </p:txBody>
      </p:sp>
      <p:cxnSp>
        <p:nvCxnSpPr>
          <p:cNvPr id="17" name="Straight Connector 16"/>
          <p:cNvCxnSpPr>
            <a:stCxn id="40" idx="2"/>
          </p:cNvCxnSpPr>
          <p:nvPr/>
        </p:nvCxnSpPr>
        <p:spPr>
          <a:xfrm flipV="1">
            <a:off x="2932929" y="4189034"/>
            <a:ext cx="1052679" cy="1045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31" idx="2"/>
          </p:cNvCxnSpPr>
          <p:nvPr/>
        </p:nvCxnSpPr>
        <p:spPr>
          <a:xfrm flipV="1">
            <a:off x="2932929" y="4924061"/>
            <a:ext cx="1230761" cy="310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32" idx="1"/>
          </p:cNvCxnSpPr>
          <p:nvPr/>
        </p:nvCxnSpPr>
        <p:spPr>
          <a:xfrm>
            <a:off x="2960869" y="5229034"/>
            <a:ext cx="989516" cy="67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33" idx="1"/>
          </p:cNvCxnSpPr>
          <p:nvPr/>
        </p:nvCxnSpPr>
        <p:spPr>
          <a:xfrm>
            <a:off x="2953896" y="5242145"/>
            <a:ext cx="480324" cy="48107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34" idx="0"/>
          </p:cNvCxnSpPr>
          <p:nvPr/>
        </p:nvCxnSpPr>
        <p:spPr>
          <a:xfrm>
            <a:off x="2960869" y="5275493"/>
            <a:ext cx="28020" cy="661034"/>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862032" y="3220680"/>
            <a:ext cx="1698890" cy="276999"/>
          </a:xfrm>
          <a:prstGeom prst="rect">
            <a:avLst/>
          </a:prstGeom>
          <a:noFill/>
        </p:spPr>
        <p:txBody>
          <a:bodyPr wrap="square" rtlCol="0">
            <a:spAutoFit/>
          </a:bodyPr>
          <a:lstStyle/>
          <a:p>
            <a:r>
              <a:rPr lang="en-US" sz="1200" smtClean="0">
                <a:solidFill>
                  <a:schemeClr val="bg1"/>
                </a:solidFill>
                <a:effectLst>
                  <a:outerShdw blurRad="38100" dist="38100" dir="2700000" algn="tl">
                    <a:srgbClr val="000000">
                      <a:alpha val="43137"/>
                    </a:srgbClr>
                  </a:outerShdw>
                </a:effectLst>
              </a:rPr>
              <a:t>PARENT COMPANY </a:t>
            </a:r>
            <a:endParaRPr lang="en-US" sz="120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958597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4" name="TextBox 3"/>
          <p:cNvSpPr txBox="1"/>
          <p:nvPr/>
        </p:nvSpPr>
        <p:spPr>
          <a:xfrm>
            <a:off x="5619921" y="175536"/>
            <a:ext cx="904362"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ABOUT US</a:t>
            </a:r>
            <a:endParaRPr lang="en-US" sz="1100">
              <a:solidFill>
                <a:srgbClr val="FFC000">
                  <a:lumMod val="60000"/>
                  <a:lumOff val="40000"/>
                </a:srgbClr>
              </a:solidFill>
              <a:latin typeface=".VnArial" panose="020B7200000000000000" pitchFamily="34" charset="0"/>
            </a:endParaRPr>
          </a:p>
        </p:txBody>
      </p:sp>
      <p:sp>
        <p:nvSpPr>
          <p:cNvPr id="13" name="TextBox 12"/>
          <p:cNvSpPr txBox="1"/>
          <p:nvPr/>
        </p:nvSpPr>
        <p:spPr>
          <a:xfrm>
            <a:off x="6496222" y="175536"/>
            <a:ext cx="1203153"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CAD/CAM/CAE</a:t>
            </a:r>
          </a:p>
        </p:txBody>
      </p:sp>
      <p:sp>
        <p:nvSpPr>
          <p:cNvPr id="14" name="TextBox 13"/>
          <p:cNvSpPr txBox="1"/>
          <p:nvPr/>
        </p:nvSpPr>
        <p:spPr>
          <a:xfrm>
            <a:off x="7642397" y="175536"/>
            <a:ext cx="552448"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R&amp;D</a:t>
            </a:r>
          </a:p>
        </p:txBody>
      </p:sp>
      <p:sp>
        <p:nvSpPr>
          <p:cNvPr id="18" name="TextBox 17"/>
          <p:cNvSpPr txBox="1"/>
          <p:nvPr/>
        </p:nvSpPr>
        <p:spPr>
          <a:xfrm>
            <a:off x="8124994" y="171384"/>
            <a:ext cx="1009137"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EDUCATION</a:t>
            </a:r>
          </a:p>
        </p:txBody>
      </p:sp>
      <p:sp>
        <p:nvSpPr>
          <p:cNvPr id="19" name="TextBox 18"/>
          <p:cNvSpPr txBox="1"/>
          <p:nvPr/>
        </p:nvSpPr>
        <p:spPr>
          <a:xfrm>
            <a:off x="9140995" y="175536"/>
            <a:ext cx="719104"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NEWS</a:t>
            </a:r>
          </a:p>
        </p:txBody>
      </p:sp>
      <p:sp>
        <p:nvSpPr>
          <p:cNvPr id="20" name="TextBox 19"/>
          <p:cNvSpPr txBox="1"/>
          <p:nvPr/>
        </p:nvSpPr>
        <p:spPr>
          <a:xfrm>
            <a:off x="9756945" y="175536"/>
            <a:ext cx="1402260" cy="430887"/>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OPPORTUNITIES</a:t>
            </a:r>
          </a:p>
          <a:p>
            <a:endParaRPr lang="en-US" sz="1100" smtClean="0">
              <a:solidFill>
                <a:srgbClr val="FFC000">
                  <a:lumMod val="60000"/>
                  <a:lumOff val="40000"/>
                </a:srgbClr>
              </a:solidFill>
              <a:latin typeface=".VnArial" panose="020B7200000000000000" pitchFamily="34" charset="0"/>
            </a:endParaRPr>
          </a:p>
        </p:txBody>
      </p:sp>
      <p:sp>
        <p:nvSpPr>
          <p:cNvPr id="15" name="TextBox 14"/>
          <p:cNvSpPr txBox="1"/>
          <p:nvPr/>
        </p:nvSpPr>
        <p:spPr>
          <a:xfrm>
            <a:off x="11167443" y="182925"/>
            <a:ext cx="714089" cy="253916"/>
          </a:xfrm>
          <a:prstGeom prst="rect">
            <a:avLst/>
          </a:prstGeom>
          <a:noFill/>
        </p:spPr>
        <p:txBody>
          <a:bodyPr wrap="square" rtlCol="0">
            <a:spAutoFit/>
          </a:bodyPr>
          <a:lstStyle/>
          <a:p>
            <a:r>
              <a:rPr lang="en-US" sz="1050" smtClean="0">
                <a:solidFill>
                  <a:prstClr val="white"/>
                </a:solidFill>
                <a:latin typeface=".VnArial" panose="020B7200000000000000" pitchFamily="34" charset="0"/>
              </a:rPr>
              <a:t>English</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52465" y="255105"/>
            <a:ext cx="120829" cy="120829"/>
          </a:xfrm>
          <a:prstGeom prst="rect">
            <a:avLst/>
          </a:prstGeom>
        </p:spPr>
      </p:pic>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32" y="74248"/>
            <a:ext cx="434512" cy="434512"/>
          </a:xfrm>
          <a:prstGeom prst="rect">
            <a:avLst/>
          </a:prstGeom>
        </p:spPr>
      </p:pic>
      <p:sp>
        <p:nvSpPr>
          <p:cNvPr id="29" name="TextBox 28"/>
          <p:cNvSpPr txBox="1"/>
          <p:nvPr/>
        </p:nvSpPr>
        <p:spPr>
          <a:xfrm>
            <a:off x="511035" y="158684"/>
            <a:ext cx="3701086" cy="276999"/>
          </a:xfrm>
          <a:prstGeom prst="rect">
            <a:avLst/>
          </a:prstGeom>
          <a:noFill/>
        </p:spPr>
        <p:txBody>
          <a:bodyPr wrap="square" rtlCol="0">
            <a:spAutoFit/>
          </a:bodyPr>
          <a:lstStyle/>
          <a:p>
            <a:r>
              <a:rPr lang="en-US" sz="1200" smtClean="0">
                <a:solidFill>
                  <a:prstClr val="white"/>
                </a:solidFill>
                <a:effectLst>
                  <a:outerShdw blurRad="38100" dist="38100" dir="2700000" algn="tl">
                    <a:srgbClr val="000000">
                      <a:alpha val="43137"/>
                    </a:srgbClr>
                  </a:outerShdw>
                </a:effectLst>
                <a:latin typeface=".VnExoticH" panose="020B7200000000000000" pitchFamily="34" charset="0"/>
              </a:rPr>
              <a:t> IDEA TECHNOLOGY SOLUTION JSC</a:t>
            </a:r>
            <a:endParaRPr lang="en-US" sz="1200">
              <a:solidFill>
                <a:prstClr val="white"/>
              </a:solidFill>
              <a:effectLst>
                <a:outerShdw blurRad="38100" dist="38100" dir="2700000" algn="tl">
                  <a:srgbClr val="000000">
                    <a:alpha val="43137"/>
                  </a:srgbClr>
                </a:outerShdw>
              </a:effectLst>
              <a:latin typeface=".VnExoticH" panose="020B7200000000000000" pitchFamily="34" charset="0"/>
            </a:endParaRPr>
          </a:p>
        </p:txBody>
      </p:sp>
      <p:sp>
        <p:nvSpPr>
          <p:cNvPr id="37" name="TextBox 36"/>
          <p:cNvSpPr txBox="1"/>
          <p:nvPr/>
        </p:nvSpPr>
        <p:spPr>
          <a:xfrm>
            <a:off x="5012982" y="166377"/>
            <a:ext cx="796675"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HOME</a:t>
            </a:r>
            <a:endParaRPr lang="en-US" sz="1100">
              <a:solidFill>
                <a:srgbClr val="FFC000">
                  <a:lumMod val="60000"/>
                  <a:lumOff val="40000"/>
                </a:srgbClr>
              </a:solidFill>
              <a:latin typeface=".VnArial" panose="020B7200000000000000" pitchFamily="34" charset="0"/>
            </a:endParaRPr>
          </a:p>
        </p:txBody>
      </p:sp>
      <p:sp>
        <p:nvSpPr>
          <p:cNvPr id="38" name="Rounded Rectangle 37"/>
          <p:cNvSpPr/>
          <p:nvPr/>
        </p:nvSpPr>
        <p:spPr>
          <a:xfrm flipV="1">
            <a:off x="6562993" y="435681"/>
            <a:ext cx="1033458" cy="45719"/>
          </a:xfrm>
          <a:prstGeom prst="roundRect">
            <a:avLst/>
          </a:prstGeom>
          <a:gradFill flip="none" rotWithShape="1">
            <a:gsLst>
              <a:gs pos="0">
                <a:schemeClr val="accent2">
                  <a:lumMod val="20000"/>
                  <a:lumOff val="80000"/>
                </a:schemeClr>
              </a:gs>
              <a:gs pos="74000">
                <a:schemeClr val="accent2">
                  <a:lumMod val="20000"/>
                  <a:lumOff val="80000"/>
                </a:schemeClr>
              </a:gs>
              <a:gs pos="83000">
                <a:schemeClr val="accent2">
                  <a:lumMod val="40000"/>
                  <a:lumOff val="60000"/>
                </a:schemeClr>
              </a:gs>
              <a:gs pos="100000">
                <a:schemeClr val="accent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 name="TextBox 35"/>
          <p:cNvSpPr txBox="1"/>
          <p:nvPr/>
        </p:nvSpPr>
        <p:spPr>
          <a:xfrm>
            <a:off x="530943" y="1015010"/>
            <a:ext cx="5389090" cy="369332"/>
          </a:xfrm>
          <a:prstGeom prst="rect">
            <a:avLst/>
          </a:prstGeom>
          <a:noFill/>
        </p:spPr>
        <p:txBody>
          <a:bodyPr wrap="square" rtlCol="0">
            <a:spAutoFit/>
          </a:bodyPr>
          <a:lstStyle/>
          <a:p>
            <a:r>
              <a:rPr lang="en-US" smtClean="0">
                <a:solidFill>
                  <a:srgbClr val="FFC000"/>
                </a:solidFill>
                <a:effectLst>
                  <a:outerShdw blurRad="38100" dist="38100" dir="2700000" algn="tl">
                    <a:srgbClr val="000000">
                      <a:alpha val="43137"/>
                    </a:srgbClr>
                  </a:outerShdw>
                </a:effectLst>
                <a:latin typeface=".VnExoticH" panose="020B7200000000000000" pitchFamily="34" charset="0"/>
              </a:rPr>
              <a:t>CAD/CAM/CAE OURSOURCING SERVICES</a:t>
            </a:r>
            <a:endParaRPr lang="en-US">
              <a:solidFill>
                <a:srgbClr val="FFC000"/>
              </a:solidFill>
              <a:effectLst>
                <a:outerShdw blurRad="38100" dist="38100" dir="2700000" algn="tl">
                  <a:srgbClr val="000000">
                    <a:alpha val="43137"/>
                  </a:srgbClr>
                </a:outerShdw>
              </a:effectLst>
              <a:latin typeface=".VnExoticH" panose="020B7200000000000000" pitchFamily="34" charset="0"/>
            </a:endParaRPr>
          </a:p>
        </p:txBody>
      </p:sp>
      <p:sp>
        <p:nvSpPr>
          <p:cNvPr id="30" name="Rectangle 29"/>
          <p:cNvSpPr/>
          <p:nvPr/>
        </p:nvSpPr>
        <p:spPr>
          <a:xfrm>
            <a:off x="242033" y="1563559"/>
            <a:ext cx="11196440" cy="369332"/>
          </a:xfrm>
          <a:prstGeom prst="rect">
            <a:avLst/>
          </a:prstGeom>
        </p:spPr>
        <p:txBody>
          <a:bodyPr wrap="square">
            <a:spAutoFit/>
          </a:bodyPr>
          <a:lstStyle/>
          <a:p>
            <a:pPr algn="ctr"/>
            <a:r>
              <a:rPr lang="en-US" smtClean="0">
                <a:solidFill>
                  <a:schemeClr val="bg1"/>
                </a:solidFill>
                <a:effectLst>
                  <a:outerShdw blurRad="38100" dist="38100" dir="2700000" algn="tl">
                    <a:srgbClr val="000000">
                      <a:alpha val="43137"/>
                    </a:srgbClr>
                  </a:outerShdw>
                </a:effectLst>
              </a:rPr>
              <a:t>What makes us stand out is our outstanding staffs together with our strong experienced network of outsourcing.  </a:t>
            </a:r>
            <a:endParaRPr lang="en-US">
              <a:solidFill>
                <a:schemeClr val="bg1"/>
              </a:solidFill>
              <a:effectLst>
                <a:outerShdw blurRad="38100" dist="38100" dir="2700000" algn="tl">
                  <a:srgbClr val="000000">
                    <a:alpha val="43137"/>
                  </a:srgbClr>
                </a:outerShdw>
              </a:effectLst>
            </a:endParaRPr>
          </a:p>
        </p:txBody>
      </p:sp>
      <p:sp>
        <p:nvSpPr>
          <p:cNvPr id="3" name="Rectangle 2"/>
          <p:cNvSpPr/>
          <p:nvPr/>
        </p:nvSpPr>
        <p:spPr>
          <a:xfrm>
            <a:off x="1063905" y="2510755"/>
            <a:ext cx="3526950" cy="3416320"/>
          </a:xfrm>
          <a:prstGeom prst="rect">
            <a:avLst/>
          </a:prstGeom>
        </p:spPr>
        <p:txBody>
          <a:bodyPr wrap="square">
            <a:spAutoFit/>
          </a:bodyPr>
          <a:lstStyle/>
          <a:p>
            <a:pPr>
              <a:lnSpc>
                <a:spcPct val="150000"/>
              </a:lnSpc>
              <a:spcBef>
                <a:spcPts val="600"/>
              </a:spcBef>
              <a:spcAft>
                <a:spcPts val="600"/>
              </a:spcAft>
            </a:pPr>
            <a:r>
              <a:rPr lang="en-US">
                <a:solidFill>
                  <a:prstClr val="white"/>
                </a:solidFill>
                <a:effectLst>
                  <a:outerShdw blurRad="38100" dist="38100" dir="2700000" algn="tl">
                    <a:srgbClr val="000000">
                      <a:alpha val="43137"/>
                    </a:srgbClr>
                  </a:outerShdw>
                </a:effectLst>
                <a:latin typeface="Mercury SSm A"/>
              </a:rPr>
              <a:t>Lorem ipsum dolor sit amet, consectetur adipiscing elit, sed do eiusmod tempor incididunt ut labore et dolore magna aliqua. Ut enim ad minim veniam, quis nostrud exercitation ullamco laboris company explanation consequat. </a:t>
            </a:r>
            <a:endParaRPr lang="en-US">
              <a:solidFill>
                <a:prstClr val="white"/>
              </a:solidFill>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59753" y="2207762"/>
            <a:ext cx="5470183" cy="3646789"/>
          </a:xfrm>
          <a:prstGeom prst="rect">
            <a:avLst/>
          </a:prstGeom>
          <a:effectLst>
            <a:outerShdw blurRad="63500" sx="102000" sy="102000" algn="ctr" rotWithShape="0">
              <a:prstClr val="black">
                <a:alpha val="40000"/>
              </a:prstClr>
            </a:outerShdw>
          </a:effectLst>
        </p:spPr>
      </p:pic>
      <p:sp>
        <p:nvSpPr>
          <p:cNvPr id="6" name="Rectangle 5"/>
          <p:cNvSpPr/>
          <p:nvPr/>
        </p:nvSpPr>
        <p:spPr>
          <a:xfrm>
            <a:off x="1063904" y="2112108"/>
            <a:ext cx="1683410" cy="461665"/>
          </a:xfrm>
          <a:prstGeom prst="rect">
            <a:avLst/>
          </a:prstGeom>
        </p:spPr>
        <p:txBody>
          <a:bodyPr wrap="none">
            <a:spAutoFit/>
          </a:bodyPr>
          <a:lstStyle/>
          <a:p>
            <a:r>
              <a:rPr lang="en-US" sz="2400" smtClean="0">
                <a:solidFill>
                  <a:schemeClr val="bg1"/>
                </a:solidFill>
                <a:effectLst>
                  <a:outerShdw blurRad="38100" dist="38100" dir="2700000" algn="tl">
                    <a:srgbClr val="000000">
                      <a:alpha val="43137"/>
                    </a:srgbClr>
                  </a:outerShdw>
                </a:effectLst>
              </a:rPr>
              <a:t>OUR STAFFS</a:t>
            </a:r>
            <a:endParaRPr lang="en-US" sz="2400"/>
          </a:p>
        </p:txBody>
      </p:sp>
    </p:spTree>
    <p:extLst>
      <p:ext uri="{BB962C8B-B14F-4D97-AF65-F5344CB8AC3E}">
        <p14:creationId xmlns:p14="http://schemas.microsoft.com/office/powerpoint/2010/main" val="17616648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9556" y="1388847"/>
            <a:ext cx="6438242" cy="4295515"/>
          </a:xfrm>
          <a:prstGeom prst="rect">
            <a:avLst/>
          </a:prstGeom>
        </p:spPr>
      </p:pic>
      <p:sp>
        <p:nvSpPr>
          <p:cNvPr id="4" name="TextBox 3"/>
          <p:cNvSpPr txBox="1"/>
          <p:nvPr/>
        </p:nvSpPr>
        <p:spPr>
          <a:xfrm>
            <a:off x="5619921" y="175536"/>
            <a:ext cx="904362"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ABOUT US</a:t>
            </a:r>
            <a:endParaRPr lang="en-US" sz="1100">
              <a:solidFill>
                <a:srgbClr val="FFC000">
                  <a:lumMod val="60000"/>
                  <a:lumOff val="40000"/>
                </a:srgbClr>
              </a:solidFill>
              <a:latin typeface=".VnArial" panose="020B7200000000000000" pitchFamily="34" charset="0"/>
            </a:endParaRPr>
          </a:p>
        </p:txBody>
      </p:sp>
      <p:sp>
        <p:nvSpPr>
          <p:cNvPr id="13" name="TextBox 12"/>
          <p:cNvSpPr txBox="1"/>
          <p:nvPr/>
        </p:nvSpPr>
        <p:spPr>
          <a:xfrm>
            <a:off x="6496222" y="175536"/>
            <a:ext cx="1203153"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CAD/CAM/CAE</a:t>
            </a:r>
          </a:p>
        </p:txBody>
      </p:sp>
      <p:sp>
        <p:nvSpPr>
          <p:cNvPr id="14" name="TextBox 13"/>
          <p:cNvSpPr txBox="1"/>
          <p:nvPr/>
        </p:nvSpPr>
        <p:spPr>
          <a:xfrm>
            <a:off x="7642397" y="175536"/>
            <a:ext cx="552448"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R&amp;D</a:t>
            </a:r>
          </a:p>
        </p:txBody>
      </p:sp>
      <p:sp>
        <p:nvSpPr>
          <p:cNvPr id="18" name="TextBox 17"/>
          <p:cNvSpPr txBox="1"/>
          <p:nvPr/>
        </p:nvSpPr>
        <p:spPr>
          <a:xfrm>
            <a:off x="8124994" y="171384"/>
            <a:ext cx="1009137"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EDUCATION</a:t>
            </a:r>
          </a:p>
        </p:txBody>
      </p:sp>
      <p:sp>
        <p:nvSpPr>
          <p:cNvPr id="19" name="TextBox 18"/>
          <p:cNvSpPr txBox="1"/>
          <p:nvPr/>
        </p:nvSpPr>
        <p:spPr>
          <a:xfrm>
            <a:off x="9140995" y="175536"/>
            <a:ext cx="719104"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NEWS</a:t>
            </a:r>
          </a:p>
        </p:txBody>
      </p:sp>
      <p:sp>
        <p:nvSpPr>
          <p:cNvPr id="20" name="TextBox 19"/>
          <p:cNvSpPr txBox="1"/>
          <p:nvPr/>
        </p:nvSpPr>
        <p:spPr>
          <a:xfrm>
            <a:off x="9756945" y="175536"/>
            <a:ext cx="1402260" cy="430887"/>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OPPORTUNITIES</a:t>
            </a:r>
          </a:p>
          <a:p>
            <a:endParaRPr lang="en-US" sz="1100" smtClean="0">
              <a:solidFill>
                <a:srgbClr val="FFC000">
                  <a:lumMod val="60000"/>
                  <a:lumOff val="40000"/>
                </a:srgbClr>
              </a:solidFill>
              <a:latin typeface=".VnArial" panose="020B7200000000000000" pitchFamily="34" charset="0"/>
            </a:endParaRPr>
          </a:p>
        </p:txBody>
      </p:sp>
      <p:sp>
        <p:nvSpPr>
          <p:cNvPr id="15" name="TextBox 14"/>
          <p:cNvSpPr txBox="1"/>
          <p:nvPr/>
        </p:nvSpPr>
        <p:spPr>
          <a:xfrm>
            <a:off x="11167443" y="182925"/>
            <a:ext cx="714089" cy="253916"/>
          </a:xfrm>
          <a:prstGeom prst="rect">
            <a:avLst/>
          </a:prstGeom>
          <a:noFill/>
        </p:spPr>
        <p:txBody>
          <a:bodyPr wrap="square" rtlCol="0">
            <a:spAutoFit/>
          </a:bodyPr>
          <a:lstStyle/>
          <a:p>
            <a:r>
              <a:rPr lang="en-US" sz="1050" smtClean="0">
                <a:solidFill>
                  <a:prstClr val="white"/>
                </a:solidFill>
                <a:latin typeface=".VnArial" panose="020B7200000000000000" pitchFamily="34" charset="0"/>
              </a:rPr>
              <a:t>English</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52465" y="255105"/>
            <a:ext cx="120829" cy="120829"/>
          </a:xfrm>
          <a:prstGeom prst="rect">
            <a:avLst/>
          </a:prstGeom>
        </p:spPr>
      </p:pic>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432" y="74248"/>
            <a:ext cx="434512" cy="434512"/>
          </a:xfrm>
          <a:prstGeom prst="rect">
            <a:avLst/>
          </a:prstGeom>
        </p:spPr>
      </p:pic>
      <p:sp>
        <p:nvSpPr>
          <p:cNvPr id="29" name="TextBox 28"/>
          <p:cNvSpPr txBox="1"/>
          <p:nvPr/>
        </p:nvSpPr>
        <p:spPr>
          <a:xfrm>
            <a:off x="511035" y="158684"/>
            <a:ext cx="3701086" cy="276999"/>
          </a:xfrm>
          <a:prstGeom prst="rect">
            <a:avLst/>
          </a:prstGeom>
          <a:noFill/>
        </p:spPr>
        <p:txBody>
          <a:bodyPr wrap="square" rtlCol="0">
            <a:spAutoFit/>
          </a:bodyPr>
          <a:lstStyle/>
          <a:p>
            <a:r>
              <a:rPr lang="en-US" sz="1200" smtClean="0">
                <a:solidFill>
                  <a:prstClr val="white"/>
                </a:solidFill>
                <a:effectLst>
                  <a:outerShdw blurRad="38100" dist="38100" dir="2700000" algn="tl">
                    <a:srgbClr val="000000">
                      <a:alpha val="43137"/>
                    </a:srgbClr>
                  </a:outerShdw>
                </a:effectLst>
                <a:latin typeface=".VnExoticH" panose="020B7200000000000000" pitchFamily="34" charset="0"/>
              </a:rPr>
              <a:t> IDEA TECHNOLOGY SOLUTION JSC</a:t>
            </a:r>
            <a:endParaRPr lang="en-US" sz="1200">
              <a:solidFill>
                <a:prstClr val="white"/>
              </a:solidFill>
              <a:effectLst>
                <a:outerShdw blurRad="38100" dist="38100" dir="2700000" algn="tl">
                  <a:srgbClr val="000000">
                    <a:alpha val="43137"/>
                  </a:srgbClr>
                </a:outerShdw>
              </a:effectLst>
              <a:latin typeface=".VnExoticH" panose="020B7200000000000000" pitchFamily="34" charset="0"/>
            </a:endParaRPr>
          </a:p>
        </p:txBody>
      </p:sp>
      <p:sp>
        <p:nvSpPr>
          <p:cNvPr id="37" name="TextBox 36"/>
          <p:cNvSpPr txBox="1"/>
          <p:nvPr/>
        </p:nvSpPr>
        <p:spPr>
          <a:xfrm>
            <a:off x="5012982" y="166377"/>
            <a:ext cx="796675"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HOME</a:t>
            </a:r>
            <a:endParaRPr lang="en-US" sz="1100">
              <a:solidFill>
                <a:srgbClr val="FFC000">
                  <a:lumMod val="60000"/>
                  <a:lumOff val="40000"/>
                </a:srgbClr>
              </a:solidFill>
              <a:latin typeface=".VnArial" panose="020B7200000000000000" pitchFamily="34" charset="0"/>
            </a:endParaRPr>
          </a:p>
        </p:txBody>
      </p:sp>
      <p:sp>
        <p:nvSpPr>
          <p:cNvPr id="3" name="Rectangle 2"/>
          <p:cNvSpPr/>
          <p:nvPr/>
        </p:nvSpPr>
        <p:spPr>
          <a:xfrm>
            <a:off x="7525015" y="1881218"/>
            <a:ext cx="3536376" cy="3416320"/>
          </a:xfrm>
          <a:prstGeom prst="rect">
            <a:avLst/>
          </a:prstGeom>
        </p:spPr>
        <p:txBody>
          <a:bodyPr wrap="square">
            <a:spAutoFit/>
          </a:bodyPr>
          <a:lstStyle/>
          <a:p>
            <a:pPr>
              <a:lnSpc>
                <a:spcPct val="150000"/>
              </a:lnSpc>
              <a:spcBef>
                <a:spcPts val="600"/>
              </a:spcBef>
              <a:spcAft>
                <a:spcPts val="600"/>
              </a:spcAft>
            </a:pPr>
            <a:r>
              <a:rPr lang="en-US">
                <a:solidFill>
                  <a:prstClr val="white"/>
                </a:solidFill>
                <a:effectLst>
                  <a:outerShdw blurRad="38100" dist="38100" dir="2700000" algn="tl">
                    <a:srgbClr val="000000">
                      <a:alpha val="43137"/>
                    </a:srgbClr>
                  </a:outerShdw>
                </a:effectLst>
                <a:latin typeface="Mercury SSm A"/>
              </a:rPr>
              <a:t>Lorem ipsum dolor sit amet, consectetur adipiscing elit, sed do eiusmod tempor incididunt ut labore et dolore magna aliqua. Ut enim ad minim veniam, quis nostrud exercitation ullamco laboris company explanation consequat. </a:t>
            </a:r>
            <a:endParaRPr lang="en-US">
              <a:solidFill>
                <a:prstClr val="white"/>
              </a:solidFill>
              <a:effectLst>
                <a:outerShdw blurRad="38100" dist="38100" dir="2700000" algn="tl">
                  <a:srgbClr val="000000">
                    <a:alpha val="43137"/>
                  </a:srgbClr>
                </a:outerShdw>
              </a:effectLst>
            </a:endParaRPr>
          </a:p>
        </p:txBody>
      </p:sp>
      <p:sp>
        <p:nvSpPr>
          <p:cNvPr id="6" name="Rectangle 5"/>
          <p:cNvSpPr/>
          <p:nvPr/>
        </p:nvSpPr>
        <p:spPr>
          <a:xfrm>
            <a:off x="7521187" y="1255921"/>
            <a:ext cx="3919856" cy="461665"/>
          </a:xfrm>
          <a:prstGeom prst="rect">
            <a:avLst/>
          </a:prstGeom>
        </p:spPr>
        <p:txBody>
          <a:bodyPr wrap="none">
            <a:spAutoFit/>
          </a:bodyPr>
          <a:lstStyle/>
          <a:p>
            <a:r>
              <a:rPr lang="en-US" sz="2400" smtClean="0">
                <a:solidFill>
                  <a:prstClr val="white"/>
                </a:solidFill>
                <a:effectLst>
                  <a:outerShdw blurRad="38100" dist="38100" dir="2700000" algn="tl">
                    <a:srgbClr val="000000">
                      <a:alpha val="43137"/>
                    </a:srgbClr>
                  </a:outerShdw>
                </a:effectLst>
              </a:rPr>
              <a:t>WHAT CAN WE DO FOR YOU ?</a:t>
            </a:r>
            <a:endParaRPr lang="en-US" sz="2400">
              <a:solidFill>
                <a:prstClr val="black"/>
              </a:solidFill>
            </a:endParaRPr>
          </a:p>
        </p:txBody>
      </p:sp>
      <p:sp>
        <p:nvSpPr>
          <p:cNvPr id="21" name="Rounded Rectangle 20"/>
          <p:cNvSpPr/>
          <p:nvPr/>
        </p:nvSpPr>
        <p:spPr>
          <a:xfrm flipV="1">
            <a:off x="6562993" y="435681"/>
            <a:ext cx="1033458" cy="45719"/>
          </a:xfrm>
          <a:prstGeom prst="roundRect">
            <a:avLst/>
          </a:prstGeom>
          <a:gradFill flip="none" rotWithShape="1">
            <a:gsLst>
              <a:gs pos="0">
                <a:schemeClr val="accent2">
                  <a:lumMod val="20000"/>
                  <a:lumOff val="80000"/>
                </a:schemeClr>
              </a:gs>
              <a:gs pos="74000">
                <a:schemeClr val="accent2">
                  <a:lumMod val="20000"/>
                  <a:lumOff val="80000"/>
                </a:schemeClr>
              </a:gs>
              <a:gs pos="83000">
                <a:schemeClr val="accent2">
                  <a:lumMod val="40000"/>
                  <a:lumOff val="60000"/>
                </a:schemeClr>
              </a:gs>
              <a:gs pos="100000">
                <a:schemeClr val="accent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014079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480" y="1948648"/>
            <a:ext cx="3744229" cy="2498103"/>
          </a:xfrm>
          <a:prstGeom prst="rect">
            <a:avLst/>
          </a:prstGeom>
        </p:spPr>
      </p:pic>
      <p:sp>
        <p:nvSpPr>
          <p:cNvPr id="4" name="TextBox 3"/>
          <p:cNvSpPr txBox="1"/>
          <p:nvPr/>
        </p:nvSpPr>
        <p:spPr>
          <a:xfrm>
            <a:off x="5619921" y="175536"/>
            <a:ext cx="904362"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ABOUT US</a:t>
            </a:r>
            <a:endParaRPr lang="en-US" sz="1100">
              <a:solidFill>
                <a:srgbClr val="FFC000">
                  <a:lumMod val="60000"/>
                  <a:lumOff val="40000"/>
                </a:srgbClr>
              </a:solidFill>
              <a:latin typeface=".VnArial" panose="020B7200000000000000" pitchFamily="34" charset="0"/>
            </a:endParaRPr>
          </a:p>
        </p:txBody>
      </p:sp>
      <p:sp>
        <p:nvSpPr>
          <p:cNvPr id="13" name="TextBox 12"/>
          <p:cNvSpPr txBox="1"/>
          <p:nvPr/>
        </p:nvSpPr>
        <p:spPr>
          <a:xfrm>
            <a:off x="6496222" y="175536"/>
            <a:ext cx="1203153"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CAD/CAM/CAE</a:t>
            </a:r>
          </a:p>
        </p:txBody>
      </p:sp>
      <p:sp>
        <p:nvSpPr>
          <p:cNvPr id="14" name="TextBox 13"/>
          <p:cNvSpPr txBox="1"/>
          <p:nvPr/>
        </p:nvSpPr>
        <p:spPr>
          <a:xfrm>
            <a:off x="7642397" y="175536"/>
            <a:ext cx="552448"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R&amp;D</a:t>
            </a:r>
          </a:p>
        </p:txBody>
      </p:sp>
      <p:sp>
        <p:nvSpPr>
          <p:cNvPr id="18" name="TextBox 17"/>
          <p:cNvSpPr txBox="1"/>
          <p:nvPr/>
        </p:nvSpPr>
        <p:spPr>
          <a:xfrm>
            <a:off x="8124994" y="171384"/>
            <a:ext cx="1009137"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EDUCATION</a:t>
            </a:r>
          </a:p>
        </p:txBody>
      </p:sp>
      <p:sp>
        <p:nvSpPr>
          <p:cNvPr id="19" name="TextBox 18"/>
          <p:cNvSpPr txBox="1"/>
          <p:nvPr/>
        </p:nvSpPr>
        <p:spPr>
          <a:xfrm>
            <a:off x="9140995" y="175536"/>
            <a:ext cx="719104"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NEWS</a:t>
            </a:r>
          </a:p>
        </p:txBody>
      </p:sp>
      <p:sp>
        <p:nvSpPr>
          <p:cNvPr id="20" name="TextBox 19"/>
          <p:cNvSpPr txBox="1"/>
          <p:nvPr/>
        </p:nvSpPr>
        <p:spPr>
          <a:xfrm>
            <a:off x="9756945" y="175536"/>
            <a:ext cx="1402260" cy="430887"/>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OPPORTUNITIES</a:t>
            </a:r>
          </a:p>
          <a:p>
            <a:endParaRPr lang="en-US" sz="1100" smtClean="0">
              <a:solidFill>
                <a:srgbClr val="FFC000">
                  <a:lumMod val="60000"/>
                  <a:lumOff val="40000"/>
                </a:srgbClr>
              </a:solidFill>
              <a:latin typeface=".VnArial" panose="020B7200000000000000" pitchFamily="34" charset="0"/>
            </a:endParaRPr>
          </a:p>
        </p:txBody>
      </p:sp>
      <p:sp>
        <p:nvSpPr>
          <p:cNvPr id="15" name="TextBox 14"/>
          <p:cNvSpPr txBox="1"/>
          <p:nvPr/>
        </p:nvSpPr>
        <p:spPr>
          <a:xfrm>
            <a:off x="11167443" y="182925"/>
            <a:ext cx="714089" cy="253916"/>
          </a:xfrm>
          <a:prstGeom prst="rect">
            <a:avLst/>
          </a:prstGeom>
          <a:noFill/>
        </p:spPr>
        <p:txBody>
          <a:bodyPr wrap="square" rtlCol="0">
            <a:spAutoFit/>
          </a:bodyPr>
          <a:lstStyle/>
          <a:p>
            <a:r>
              <a:rPr lang="en-US" sz="1050" smtClean="0">
                <a:solidFill>
                  <a:prstClr val="white"/>
                </a:solidFill>
                <a:latin typeface=".VnArial" panose="020B7200000000000000" pitchFamily="34" charset="0"/>
              </a:rPr>
              <a:t>English</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52465" y="255105"/>
            <a:ext cx="120829" cy="120829"/>
          </a:xfrm>
          <a:prstGeom prst="rect">
            <a:avLst/>
          </a:prstGeom>
        </p:spPr>
      </p:pic>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432" y="74248"/>
            <a:ext cx="434512" cy="434512"/>
          </a:xfrm>
          <a:prstGeom prst="rect">
            <a:avLst/>
          </a:prstGeom>
        </p:spPr>
      </p:pic>
      <p:sp>
        <p:nvSpPr>
          <p:cNvPr id="29" name="TextBox 28"/>
          <p:cNvSpPr txBox="1"/>
          <p:nvPr/>
        </p:nvSpPr>
        <p:spPr>
          <a:xfrm>
            <a:off x="511035" y="158684"/>
            <a:ext cx="3701086" cy="276999"/>
          </a:xfrm>
          <a:prstGeom prst="rect">
            <a:avLst/>
          </a:prstGeom>
          <a:noFill/>
        </p:spPr>
        <p:txBody>
          <a:bodyPr wrap="square" rtlCol="0">
            <a:spAutoFit/>
          </a:bodyPr>
          <a:lstStyle/>
          <a:p>
            <a:r>
              <a:rPr lang="en-US" sz="1200" smtClean="0">
                <a:solidFill>
                  <a:prstClr val="white"/>
                </a:solidFill>
                <a:effectLst>
                  <a:outerShdw blurRad="38100" dist="38100" dir="2700000" algn="tl">
                    <a:srgbClr val="000000">
                      <a:alpha val="43137"/>
                    </a:srgbClr>
                  </a:outerShdw>
                </a:effectLst>
                <a:latin typeface=".VnExoticH" panose="020B7200000000000000" pitchFamily="34" charset="0"/>
              </a:rPr>
              <a:t> IDEA TECHNOLOGY SOLUTION JSC</a:t>
            </a:r>
            <a:endParaRPr lang="en-US" sz="1200">
              <a:solidFill>
                <a:prstClr val="white"/>
              </a:solidFill>
              <a:effectLst>
                <a:outerShdw blurRad="38100" dist="38100" dir="2700000" algn="tl">
                  <a:srgbClr val="000000">
                    <a:alpha val="43137"/>
                  </a:srgbClr>
                </a:outerShdw>
              </a:effectLst>
              <a:latin typeface=".VnExoticH" panose="020B7200000000000000" pitchFamily="34" charset="0"/>
            </a:endParaRPr>
          </a:p>
        </p:txBody>
      </p:sp>
      <p:sp>
        <p:nvSpPr>
          <p:cNvPr id="37" name="TextBox 36"/>
          <p:cNvSpPr txBox="1"/>
          <p:nvPr/>
        </p:nvSpPr>
        <p:spPr>
          <a:xfrm>
            <a:off x="5012982" y="166377"/>
            <a:ext cx="796675"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HOME</a:t>
            </a:r>
            <a:endParaRPr lang="en-US" sz="1100">
              <a:solidFill>
                <a:srgbClr val="FFC000">
                  <a:lumMod val="60000"/>
                  <a:lumOff val="40000"/>
                </a:srgbClr>
              </a:solidFill>
              <a:latin typeface=".VnArial" panose="020B7200000000000000" pitchFamily="34" charset="0"/>
            </a:endParaRPr>
          </a:p>
        </p:txBody>
      </p:sp>
      <p:sp>
        <p:nvSpPr>
          <p:cNvPr id="3" name="Rectangle 2"/>
          <p:cNvSpPr/>
          <p:nvPr/>
        </p:nvSpPr>
        <p:spPr>
          <a:xfrm>
            <a:off x="313688" y="4781508"/>
            <a:ext cx="11327869" cy="923330"/>
          </a:xfrm>
          <a:prstGeom prst="rect">
            <a:avLst/>
          </a:prstGeom>
        </p:spPr>
        <p:txBody>
          <a:bodyPr wrap="square">
            <a:spAutoFit/>
          </a:bodyPr>
          <a:lstStyle/>
          <a:p>
            <a:pPr>
              <a:lnSpc>
                <a:spcPct val="150000"/>
              </a:lnSpc>
              <a:spcBef>
                <a:spcPts val="600"/>
              </a:spcBef>
              <a:spcAft>
                <a:spcPts val="600"/>
              </a:spcAft>
            </a:pPr>
            <a:r>
              <a:rPr lang="en-US">
                <a:solidFill>
                  <a:prstClr val="white"/>
                </a:solidFill>
                <a:effectLst>
                  <a:outerShdw blurRad="38100" dist="38100" dir="2700000" algn="tl">
                    <a:srgbClr val="000000">
                      <a:alpha val="43137"/>
                    </a:srgbClr>
                  </a:outerShdw>
                </a:effectLst>
                <a:latin typeface="Mercury SSm A"/>
              </a:rPr>
              <a:t>Lorem ipsum dolor sit amet, consectetur adipiscing elit, sed do eiusmod tempor incididunt ut labore et dolore magna aliqua. Ut enim ad minim veniam, quis nostrud exercitation ullamco laboris company explanation consequat. </a:t>
            </a:r>
            <a:endParaRPr lang="en-US">
              <a:solidFill>
                <a:prstClr val="white"/>
              </a:solidFill>
              <a:effectLst>
                <a:outerShdw blurRad="38100" dist="38100" dir="2700000" algn="tl">
                  <a:srgbClr val="000000">
                    <a:alpha val="43137"/>
                  </a:srgbClr>
                </a:outerShdw>
              </a:effectLst>
            </a:endParaRPr>
          </a:p>
        </p:txBody>
      </p:sp>
      <p:sp>
        <p:nvSpPr>
          <p:cNvPr id="6" name="Rectangle 5"/>
          <p:cNvSpPr/>
          <p:nvPr/>
        </p:nvSpPr>
        <p:spPr>
          <a:xfrm>
            <a:off x="1843691" y="1263169"/>
            <a:ext cx="715260" cy="461665"/>
          </a:xfrm>
          <a:prstGeom prst="rect">
            <a:avLst/>
          </a:prstGeom>
        </p:spPr>
        <p:txBody>
          <a:bodyPr wrap="none">
            <a:spAutoFit/>
          </a:bodyPr>
          <a:lstStyle/>
          <a:p>
            <a:r>
              <a:rPr lang="en-US" sz="2400" smtClean="0">
                <a:solidFill>
                  <a:prstClr val="white"/>
                </a:solidFill>
                <a:effectLst>
                  <a:outerShdw blurRad="38100" dist="38100" dir="2700000" algn="tl">
                    <a:srgbClr val="000000">
                      <a:alpha val="43137"/>
                    </a:srgbClr>
                  </a:outerShdw>
                </a:effectLst>
              </a:rPr>
              <a:t>CAD</a:t>
            </a:r>
            <a:endParaRPr lang="en-US" sz="2400">
              <a:solidFill>
                <a:prstClr val="black"/>
              </a:solidFill>
            </a:endParaRPr>
          </a:p>
        </p:txBody>
      </p:sp>
      <p:sp>
        <p:nvSpPr>
          <p:cNvPr id="21" name="Rounded Rectangle 20"/>
          <p:cNvSpPr/>
          <p:nvPr/>
        </p:nvSpPr>
        <p:spPr>
          <a:xfrm flipV="1">
            <a:off x="6562993" y="435681"/>
            <a:ext cx="1033458" cy="45719"/>
          </a:xfrm>
          <a:prstGeom prst="roundRect">
            <a:avLst/>
          </a:prstGeom>
          <a:gradFill flip="none" rotWithShape="1">
            <a:gsLst>
              <a:gs pos="0">
                <a:schemeClr val="accent2">
                  <a:lumMod val="20000"/>
                  <a:lumOff val="80000"/>
                </a:schemeClr>
              </a:gs>
              <a:gs pos="74000">
                <a:schemeClr val="accent2">
                  <a:lumMod val="20000"/>
                  <a:lumOff val="80000"/>
                </a:schemeClr>
              </a:gs>
              <a:gs pos="83000">
                <a:schemeClr val="accent2">
                  <a:lumMod val="40000"/>
                  <a:lumOff val="60000"/>
                </a:schemeClr>
              </a:gs>
              <a:gs pos="100000">
                <a:schemeClr val="accent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20508" y="1948648"/>
            <a:ext cx="3744229" cy="2498103"/>
          </a:xfrm>
          <a:prstGeom prst="rect">
            <a:avLst/>
          </a:prstGeom>
        </p:spPr>
      </p:pic>
      <p:sp>
        <p:nvSpPr>
          <p:cNvPr id="22" name="Rectangle 21"/>
          <p:cNvSpPr/>
          <p:nvPr/>
        </p:nvSpPr>
        <p:spPr>
          <a:xfrm>
            <a:off x="5774719" y="1263169"/>
            <a:ext cx="788999" cy="461665"/>
          </a:xfrm>
          <a:prstGeom prst="rect">
            <a:avLst/>
          </a:prstGeom>
        </p:spPr>
        <p:txBody>
          <a:bodyPr wrap="none">
            <a:spAutoFit/>
          </a:bodyPr>
          <a:lstStyle/>
          <a:p>
            <a:r>
              <a:rPr lang="en-US" sz="2400" smtClean="0">
                <a:solidFill>
                  <a:prstClr val="white"/>
                </a:solidFill>
                <a:effectLst>
                  <a:outerShdw blurRad="38100" dist="38100" dir="2700000" algn="tl">
                    <a:srgbClr val="000000">
                      <a:alpha val="43137"/>
                    </a:srgbClr>
                  </a:outerShdw>
                </a:effectLst>
              </a:rPr>
              <a:t>CAM</a:t>
            </a:r>
            <a:endParaRPr lang="en-US" sz="2400">
              <a:solidFill>
                <a:prstClr val="black"/>
              </a:solidFill>
            </a:endParaRPr>
          </a:p>
        </p:txBody>
      </p:sp>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51536" y="1948648"/>
            <a:ext cx="3744229" cy="2498103"/>
          </a:xfrm>
          <a:prstGeom prst="rect">
            <a:avLst/>
          </a:prstGeom>
        </p:spPr>
      </p:pic>
      <p:sp>
        <p:nvSpPr>
          <p:cNvPr id="24" name="Rectangle 23"/>
          <p:cNvSpPr/>
          <p:nvPr/>
        </p:nvSpPr>
        <p:spPr>
          <a:xfrm>
            <a:off x="9705747" y="1263169"/>
            <a:ext cx="676788"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smtClean="0">
                <a:solidFill>
                  <a:prstClr val="white"/>
                </a:solidFill>
                <a:effectLst>
                  <a:outerShdw blurRad="38100" dist="38100" dir="2700000" algn="tl">
                    <a:srgbClr val="000000">
                      <a:alpha val="43137"/>
                    </a:srgbClr>
                  </a:outerShdw>
                </a:effectLst>
              </a:rPr>
              <a:t>CAE</a:t>
            </a:r>
            <a:endParaRPr lang="en-US" sz="2400">
              <a:solidFill>
                <a:prstClr val="black"/>
              </a:solidFill>
            </a:endParaRPr>
          </a:p>
        </p:txBody>
      </p:sp>
    </p:spTree>
    <p:extLst>
      <p:ext uri="{BB962C8B-B14F-4D97-AF65-F5344CB8AC3E}">
        <p14:creationId xmlns:p14="http://schemas.microsoft.com/office/powerpoint/2010/main" val="1359330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4" name="TextBox 3"/>
          <p:cNvSpPr txBox="1"/>
          <p:nvPr/>
        </p:nvSpPr>
        <p:spPr>
          <a:xfrm>
            <a:off x="5619921" y="175536"/>
            <a:ext cx="904362"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ABOUT US</a:t>
            </a:r>
            <a:endParaRPr lang="en-US" sz="1100">
              <a:solidFill>
                <a:srgbClr val="FFC000">
                  <a:lumMod val="60000"/>
                  <a:lumOff val="40000"/>
                </a:srgbClr>
              </a:solidFill>
              <a:latin typeface=".VnArial" panose="020B7200000000000000" pitchFamily="34" charset="0"/>
            </a:endParaRPr>
          </a:p>
        </p:txBody>
      </p:sp>
      <p:sp>
        <p:nvSpPr>
          <p:cNvPr id="13" name="TextBox 12"/>
          <p:cNvSpPr txBox="1"/>
          <p:nvPr/>
        </p:nvSpPr>
        <p:spPr>
          <a:xfrm>
            <a:off x="6496222" y="175536"/>
            <a:ext cx="1203153"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CAD/CAM/CAE</a:t>
            </a:r>
          </a:p>
        </p:txBody>
      </p:sp>
      <p:sp>
        <p:nvSpPr>
          <p:cNvPr id="14" name="TextBox 13"/>
          <p:cNvSpPr txBox="1"/>
          <p:nvPr/>
        </p:nvSpPr>
        <p:spPr>
          <a:xfrm>
            <a:off x="7642397" y="175536"/>
            <a:ext cx="552448"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R&amp;D</a:t>
            </a:r>
          </a:p>
        </p:txBody>
      </p:sp>
      <p:sp>
        <p:nvSpPr>
          <p:cNvPr id="18" name="TextBox 17"/>
          <p:cNvSpPr txBox="1"/>
          <p:nvPr/>
        </p:nvSpPr>
        <p:spPr>
          <a:xfrm>
            <a:off x="8124994" y="171384"/>
            <a:ext cx="1009137"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EDUCATION</a:t>
            </a:r>
          </a:p>
        </p:txBody>
      </p:sp>
      <p:sp>
        <p:nvSpPr>
          <p:cNvPr id="19" name="TextBox 18"/>
          <p:cNvSpPr txBox="1"/>
          <p:nvPr/>
        </p:nvSpPr>
        <p:spPr>
          <a:xfrm>
            <a:off x="9140995" y="175536"/>
            <a:ext cx="719104"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NEWS</a:t>
            </a:r>
          </a:p>
        </p:txBody>
      </p:sp>
      <p:sp>
        <p:nvSpPr>
          <p:cNvPr id="20" name="TextBox 19"/>
          <p:cNvSpPr txBox="1"/>
          <p:nvPr/>
        </p:nvSpPr>
        <p:spPr>
          <a:xfrm>
            <a:off x="9756945" y="175536"/>
            <a:ext cx="1402260" cy="430887"/>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OPPORTUNITIES</a:t>
            </a:r>
          </a:p>
          <a:p>
            <a:endParaRPr lang="en-US" sz="1100" smtClean="0">
              <a:solidFill>
                <a:srgbClr val="FFC000">
                  <a:lumMod val="60000"/>
                  <a:lumOff val="40000"/>
                </a:srgbClr>
              </a:solidFill>
              <a:latin typeface=".VnArial" panose="020B7200000000000000" pitchFamily="34" charset="0"/>
            </a:endParaRPr>
          </a:p>
        </p:txBody>
      </p:sp>
      <p:sp>
        <p:nvSpPr>
          <p:cNvPr id="15" name="TextBox 14"/>
          <p:cNvSpPr txBox="1"/>
          <p:nvPr/>
        </p:nvSpPr>
        <p:spPr>
          <a:xfrm>
            <a:off x="11167443" y="182925"/>
            <a:ext cx="714089" cy="253916"/>
          </a:xfrm>
          <a:prstGeom prst="rect">
            <a:avLst/>
          </a:prstGeom>
          <a:noFill/>
        </p:spPr>
        <p:txBody>
          <a:bodyPr wrap="square" rtlCol="0">
            <a:spAutoFit/>
          </a:bodyPr>
          <a:lstStyle/>
          <a:p>
            <a:r>
              <a:rPr lang="en-US" sz="1050" smtClean="0">
                <a:solidFill>
                  <a:prstClr val="white"/>
                </a:solidFill>
                <a:latin typeface=".VnArial" panose="020B7200000000000000" pitchFamily="34" charset="0"/>
              </a:rPr>
              <a:t>English</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52465" y="255105"/>
            <a:ext cx="120829" cy="120829"/>
          </a:xfrm>
          <a:prstGeom prst="rect">
            <a:avLst/>
          </a:prstGeom>
        </p:spPr>
      </p:pic>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32" y="74248"/>
            <a:ext cx="434512" cy="434512"/>
          </a:xfrm>
          <a:prstGeom prst="rect">
            <a:avLst/>
          </a:prstGeom>
        </p:spPr>
      </p:pic>
      <p:sp>
        <p:nvSpPr>
          <p:cNvPr id="29" name="TextBox 28"/>
          <p:cNvSpPr txBox="1"/>
          <p:nvPr/>
        </p:nvSpPr>
        <p:spPr>
          <a:xfrm>
            <a:off x="511035" y="158684"/>
            <a:ext cx="3701086" cy="276999"/>
          </a:xfrm>
          <a:prstGeom prst="rect">
            <a:avLst/>
          </a:prstGeom>
          <a:noFill/>
        </p:spPr>
        <p:txBody>
          <a:bodyPr wrap="square" rtlCol="0">
            <a:spAutoFit/>
          </a:bodyPr>
          <a:lstStyle/>
          <a:p>
            <a:r>
              <a:rPr lang="en-US" sz="1200" smtClean="0">
                <a:solidFill>
                  <a:prstClr val="white"/>
                </a:solidFill>
                <a:effectLst>
                  <a:outerShdw blurRad="38100" dist="38100" dir="2700000" algn="tl">
                    <a:srgbClr val="000000">
                      <a:alpha val="43137"/>
                    </a:srgbClr>
                  </a:outerShdw>
                </a:effectLst>
                <a:latin typeface=".VnExoticH" panose="020B7200000000000000" pitchFamily="34" charset="0"/>
              </a:rPr>
              <a:t> IDEA TECHNOLOGY SOLUTION JSC</a:t>
            </a:r>
            <a:endParaRPr lang="en-US" sz="1200">
              <a:solidFill>
                <a:prstClr val="white"/>
              </a:solidFill>
              <a:effectLst>
                <a:outerShdw blurRad="38100" dist="38100" dir="2700000" algn="tl">
                  <a:srgbClr val="000000">
                    <a:alpha val="43137"/>
                  </a:srgbClr>
                </a:outerShdw>
              </a:effectLst>
              <a:latin typeface=".VnExoticH" panose="020B7200000000000000" pitchFamily="34" charset="0"/>
            </a:endParaRPr>
          </a:p>
        </p:txBody>
      </p:sp>
      <p:sp>
        <p:nvSpPr>
          <p:cNvPr id="37" name="TextBox 36"/>
          <p:cNvSpPr txBox="1"/>
          <p:nvPr/>
        </p:nvSpPr>
        <p:spPr>
          <a:xfrm>
            <a:off x="5012982" y="166377"/>
            <a:ext cx="796675" cy="261610"/>
          </a:xfrm>
          <a:prstGeom prst="rect">
            <a:avLst/>
          </a:prstGeom>
          <a:noFill/>
        </p:spPr>
        <p:txBody>
          <a:bodyPr wrap="square" rtlCol="0">
            <a:spAutoFit/>
          </a:bodyPr>
          <a:lstStyle/>
          <a:p>
            <a:r>
              <a:rPr lang="en-US" sz="1100" smtClean="0">
                <a:solidFill>
                  <a:srgbClr val="FFC000">
                    <a:lumMod val="60000"/>
                    <a:lumOff val="40000"/>
                  </a:srgbClr>
                </a:solidFill>
                <a:latin typeface=".VnArial" panose="020B7200000000000000" pitchFamily="34" charset="0"/>
              </a:rPr>
              <a:t>HOME</a:t>
            </a:r>
            <a:endParaRPr lang="en-US" sz="1100">
              <a:solidFill>
                <a:srgbClr val="FFC000">
                  <a:lumMod val="60000"/>
                  <a:lumOff val="40000"/>
                </a:srgbClr>
              </a:solidFill>
              <a:latin typeface=".VnArial" panose="020B7200000000000000" pitchFamily="34" charset="0"/>
            </a:endParaRPr>
          </a:p>
        </p:txBody>
      </p:sp>
      <p:sp>
        <p:nvSpPr>
          <p:cNvPr id="6" name="Rectangle 5"/>
          <p:cNvSpPr/>
          <p:nvPr/>
        </p:nvSpPr>
        <p:spPr>
          <a:xfrm>
            <a:off x="964577" y="1044686"/>
            <a:ext cx="2452466" cy="461665"/>
          </a:xfrm>
          <a:prstGeom prst="rect">
            <a:avLst/>
          </a:prstGeom>
        </p:spPr>
        <p:txBody>
          <a:bodyPr wrap="none">
            <a:spAutoFit/>
          </a:bodyPr>
          <a:lstStyle/>
          <a:p>
            <a:r>
              <a:rPr lang="en-US" sz="2400" smtClean="0">
                <a:solidFill>
                  <a:prstClr val="white"/>
                </a:solidFill>
                <a:effectLst>
                  <a:outerShdw blurRad="38100" dist="38100" dir="2700000" algn="tl">
                    <a:srgbClr val="000000">
                      <a:alpha val="43137"/>
                    </a:srgbClr>
                  </a:outerShdw>
                </a:effectLst>
              </a:rPr>
              <a:t>OUR CUSTOMERS</a:t>
            </a:r>
            <a:endParaRPr lang="en-US" sz="2400">
              <a:solidFill>
                <a:prstClr val="black"/>
              </a:solidFill>
            </a:endParaRPr>
          </a:p>
        </p:txBody>
      </p:sp>
      <p:sp>
        <p:nvSpPr>
          <p:cNvPr id="21" name="Rounded Rectangle 20"/>
          <p:cNvSpPr/>
          <p:nvPr/>
        </p:nvSpPr>
        <p:spPr>
          <a:xfrm flipV="1">
            <a:off x="6562993" y="435681"/>
            <a:ext cx="1033458" cy="45719"/>
          </a:xfrm>
          <a:prstGeom prst="roundRect">
            <a:avLst/>
          </a:prstGeom>
          <a:gradFill flip="none" rotWithShape="1">
            <a:gsLst>
              <a:gs pos="0">
                <a:schemeClr val="accent2">
                  <a:lumMod val="20000"/>
                  <a:lumOff val="80000"/>
                </a:schemeClr>
              </a:gs>
              <a:gs pos="74000">
                <a:schemeClr val="accent2">
                  <a:lumMod val="20000"/>
                  <a:lumOff val="80000"/>
                </a:schemeClr>
              </a:gs>
              <a:gs pos="83000">
                <a:schemeClr val="accent2">
                  <a:lumMod val="40000"/>
                  <a:lumOff val="60000"/>
                </a:schemeClr>
              </a:gs>
              <a:gs pos="100000">
                <a:schemeClr val="accent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7" name="Picture 6"/>
          <p:cNvPicPr>
            <a:picLocks noChangeAspect="1"/>
          </p:cNvPicPr>
          <p:nvPr/>
        </p:nvPicPr>
        <p:blipFill>
          <a:blip r:embed="rId4"/>
          <a:stretch>
            <a:fillRect/>
          </a:stretch>
        </p:blipFill>
        <p:spPr>
          <a:xfrm>
            <a:off x="282803" y="1677504"/>
            <a:ext cx="11561021" cy="1147566"/>
          </a:xfrm>
          <a:prstGeom prst="rect">
            <a:avLst/>
          </a:prstGeom>
          <a:effectLst>
            <a:outerShdw blurRad="50800" dist="38100" dir="5400000" algn="t" rotWithShape="0">
              <a:prstClr val="black">
                <a:alpha val="40000"/>
              </a:prstClr>
            </a:outerShdw>
          </a:effectLst>
        </p:spPr>
      </p:pic>
      <p:sp>
        <p:nvSpPr>
          <p:cNvPr id="8" name="Isosceles Triangle 7"/>
          <p:cNvSpPr/>
          <p:nvPr/>
        </p:nvSpPr>
        <p:spPr>
          <a:xfrm rot="16200000">
            <a:off x="-381154" y="2730127"/>
            <a:ext cx="1087152" cy="131977"/>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rot="5400000">
            <a:off x="11411202" y="2664137"/>
            <a:ext cx="1087152" cy="131977"/>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4"/>
          <a:stretch>
            <a:fillRect/>
          </a:stretch>
        </p:blipFill>
        <p:spPr>
          <a:xfrm>
            <a:off x="282802" y="2825070"/>
            <a:ext cx="11561021" cy="1147566"/>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0165993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662</TotalTime>
  <Words>1290</Words>
  <Application>Microsoft Office PowerPoint</Application>
  <PresentationFormat>Widescreen</PresentationFormat>
  <Paragraphs>257</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Helvetica Neue</vt:lpstr>
      <vt:lpstr>Mercury SSm A</vt:lpstr>
      <vt:lpstr>Roboto</vt:lpstr>
      <vt:lpstr>.VnArial</vt:lpstr>
      <vt:lpstr>.VnExoticH</vt:lpstr>
      <vt:lpstr>.VnHelvetInsH</vt:lpstr>
      <vt:lpstr>Arial</vt:lpstr>
      <vt:lpstr>Calibri</vt:lpstr>
      <vt:lpstr>Calibri Light</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TS-575</dc:creator>
  <cp:lastModifiedBy>TS-902</cp:lastModifiedBy>
  <cp:revision>102</cp:revision>
  <dcterms:created xsi:type="dcterms:W3CDTF">2019-07-31T03:00:52Z</dcterms:created>
  <dcterms:modified xsi:type="dcterms:W3CDTF">2019-08-01T05:59:56Z</dcterms:modified>
</cp:coreProperties>
</file>