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8" r:id="rId2"/>
    <p:sldId id="257" r:id="rId3"/>
    <p:sldId id="259" r:id="rId4"/>
    <p:sldId id="260" r:id="rId5"/>
    <p:sldId id="275" r:id="rId6"/>
    <p:sldId id="276" r:id="rId7"/>
    <p:sldId id="277" r:id="rId8"/>
    <p:sldId id="278" r:id="rId9"/>
    <p:sldId id="279" r:id="rId10"/>
    <p:sldId id="264" r:id="rId11"/>
    <p:sldId id="265" r:id="rId12"/>
    <p:sldId id="270" r:id="rId13"/>
    <p:sldId id="271" r:id="rId14"/>
    <p:sldId id="272" r:id="rId15"/>
    <p:sldId id="273" r:id="rId16"/>
    <p:sldId id="274"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DCF8"/>
    <a:srgbClr val="FF5E3D"/>
    <a:srgbClr val="AA4335"/>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164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BD799-0FDE-4D6C-B96A-D85B8939B665}" type="datetimeFigureOut">
              <a:rPr lang="en-US" smtClean="0"/>
              <a:t>11/20/2020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991BB-D195-491B-A059-E17E3460D696}" type="slidenum">
              <a:rPr lang="en-US" smtClean="0"/>
              <a:t>‹#›</a:t>
            </a:fld>
            <a:endParaRPr lang="en-US"/>
          </a:p>
        </p:txBody>
      </p:sp>
    </p:spTree>
    <p:extLst>
      <p:ext uri="{BB962C8B-B14F-4D97-AF65-F5344CB8AC3E}">
        <p14:creationId xmlns:p14="http://schemas.microsoft.com/office/powerpoint/2010/main" val="3975242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DEBB87-D1D7-4CD8-8364-048E14F4CFEC}"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085D7-4F83-4C7D-8D5F-B851B213ACC2}" type="slidenum">
              <a:rPr lang="en-US" smtClean="0"/>
              <a:t>‹#›</a:t>
            </a:fld>
            <a:endParaRPr lang="en-US"/>
          </a:p>
        </p:txBody>
      </p:sp>
    </p:spTree>
    <p:extLst>
      <p:ext uri="{BB962C8B-B14F-4D97-AF65-F5344CB8AC3E}">
        <p14:creationId xmlns:p14="http://schemas.microsoft.com/office/powerpoint/2010/main" val="207747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EBB87-D1D7-4CD8-8364-048E14F4CFEC}"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085D7-4F83-4C7D-8D5F-B851B213ACC2}" type="slidenum">
              <a:rPr lang="en-US" smtClean="0"/>
              <a:t>‹#›</a:t>
            </a:fld>
            <a:endParaRPr lang="en-US"/>
          </a:p>
        </p:txBody>
      </p:sp>
    </p:spTree>
    <p:extLst>
      <p:ext uri="{BB962C8B-B14F-4D97-AF65-F5344CB8AC3E}">
        <p14:creationId xmlns:p14="http://schemas.microsoft.com/office/powerpoint/2010/main" val="78438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EBB87-D1D7-4CD8-8364-048E14F4CFEC}"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085D7-4F83-4C7D-8D5F-B851B213ACC2}" type="slidenum">
              <a:rPr lang="en-US" smtClean="0"/>
              <a:t>‹#›</a:t>
            </a:fld>
            <a:endParaRPr lang="en-US"/>
          </a:p>
        </p:txBody>
      </p:sp>
    </p:spTree>
    <p:extLst>
      <p:ext uri="{BB962C8B-B14F-4D97-AF65-F5344CB8AC3E}">
        <p14:creationId xmlns:p14="http://schemas.microsoft.com/office/powerpoint/2010/main" val="249122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EBB87-D1D7-4CD8-8364-048E14F4CFEC}"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085D7-4F83-4C7D-8D5F-B851B213ACC2}" type="slidenum">
              <a:rPr lang="en-US" smtClean="0"/>
              <a:t>‹#›</a:t>
            </a:fld>
            <a:endParaRPr lang="en-US"/>
          </a:p>
        </p:txBody>
      </p:sp>
    </p:spTree>
    <p:extLst>
      <p:ext uri="{BB962C8B-B14F-4D97-AF65-F5344CB8AC3E}">
        <p14:creationId xmlns:p14="http://schemas.microsoft.com/office/powerpoint/2010/main" val="246902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EBB87-D1D7-4CD8-8364-048E14F4CFEC}"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D085D7-4F83-4C7D-8D5F-B851B213ACC2}" type="slidenum">
              <a:rPr lang="en-US" smtClean="0"/>
              <a:t>‹#›</a:t>
            </a:fld>
            <a:endParaRPr lang="en-US"/>
          </a:p>
        </p:txBody>
      </p:sp>
    </p:spTree>
    <p:extLst>
      <p:ext uri="{BB962C8B-B14F-4D97-AF65-F5344CB8AC3E}">
        <p14:creationId xmlns:p14="http://schemas.microsoft.com/office/powerpoint/2010/main" val="1730543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EBB87-D1D7-4CD8-8364-048E14F4CFEC}"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085D7-4F83-4C7D-8D5F-B851B213ACC2}" type="slidenum">
              <a:rPr lang="en-US" smtClean="0"/>
              <a:t>‹#›</a:t>
            </a:fld>
            <a:endParaRPr lang="en-US"/>
          </a:p>
        </p:txBody>
      </p:sp>
    </p:spTree>
    <p:extLst>
      <p:ext uri="{BB962C8B-B14F-4D97-AF65-F5344CB8AC3E}">
        <p14:creationId xmlns:p14="http://schemas.microsoft.com/office/powerpoint/2010/main" val="2362407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DEBB87-D1D7-4CD8-8364-048E14F4CFEC}" type="datetimeFigureOut">
              <a:rPr lang="en-US" smtClean="0"/>
              <a:t>11/20/2020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D085D7-4F83-4C7D-8D5F-B851B213ACC2}" type="slidenum">
              <a:rPr lang="en-US" smtClean="0"/>
              <a:t>‹#›</a:t>
            </a:fld>
            <a:endParaRPr lang="en-US"/>
          </a:p>
        </p:txBody>
      </p:sp>
    </p:spTree>
    <p:extLst>
      <p:ext uri="{BB962C8B-B14F-4D97-AF65-F5344CB8AC3E}">
        <p14:creationId xmlns:p14="http://schemas.microsoft.com/office/powerpoint/2010/main" val="133089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DEBB87-D1D7-4CD8-8364-048E14F4CFEC}" type="datetimeFigureOut">
              <a:rPr lang="en-US" smtClean="0"/>
              <a:t>11/20/2020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D085D7-4F83-4C7D-8D5F-B851B213ACC2}" type="slidenum">
              <a:rPr lang="en-US" smtClean="0"/>
              <a:t>‹#›</a:t>
            </a:fld>
            <a:endParaRPr lang="en-US"/>
          </a:p>
        </p:txBody>
      </p:sp>
    </p:spTree>
    <p:extLst>
      <p:ext uri="{BB962C8B-B14F-4D97-AF65-F5344CB8AC3E}">
        <p14:creationId xmlns:p14="http://schemas.microsoft.com/office/powerpoint/2010/main" val="399934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EBB87-D1D7-4CD8-8364-048E14F4CFEC}" type="datetimeFigureOut">
              <a:rPr lang="en-US" smtClean="0"/>
              <a:t>11/20/2020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D085D7-4F83-4C7D-8D5F-B851B213ACC2}" type="slidenum">
              <a:rPr lang="en-US" smtClean="0"/>
              <a:t>‹#›</a:t>
            </a:fld>
            <a:endParaRPr lang="en-US"/>
          </a:p>
        </p:txBody>
      </p:sp>
    </p:spTree>
    <p:extLst>
      <p:ext uri="{BB962C8B-B14F-4D97-AF65-F5344CB8AC3E}">
        <p14:creationId xmlns:p14="http://schemas.microsoft.com/office/powerpoint/2010/main" val="39125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EBB87-D1D7-4CD8-8364-048E14F4CFEC}"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085D7-4F83-4C7D-8D5F-B851B213ACC2}" type="slidenum">
              <a:rPr lang="en-US" smtClean="0"/>
              <a:t>‹#›</a:t>
            </a:fld>
            <a:endParaRPr lang="en-US"/>
          </a:p>
        </p:txBody>
      </p:sp>
    </p:spTree>
    <p:extLst>
      <p:ext uri="{BB962C8B-B14F-4D97-AF65-F5344CB8AC3E}">
        <p14:creationId xmlns:p14="http://schemas.microsoft.com/office/powerpoint/2010/main" val="6396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EBB87-D1D7-4CD8-8364-048E14F4CFEC}" type="datetimeFigureOut">
              <a:rPr lang="en-US" smtClean="0"/>
              <a:t>11/20/2020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D085D7-4F83-4C7D-8D5F-B851B213ACC2}" type="slidenum">
              <a:rPr lang="en-US" smtClean="0"/>
              <a:t>‹#›</a:t>
            </a:fld>
            <a:endParaRPr lang="en-US"/>
          </a:p>
        </p:txBody>
      </p:sp>
    </p:spTree>
    <p:extLst>
      <p:ext uri="{BB962C8B-B14F-4D97-AF65-F5344CB8AC3E}">
        <p14:creationId xmlns:p14="http://schemas.microsoft.com/office/powerpoint/2010/main" val="366819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EBB87-D1D7-4CD8-8364-048E14F4CFEC}" type="datetimeFigureOut">
              <a:rPr lang="en-US" smtClean="0"/>
              <a:t>11/20/2020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085D7-4F83-4C7D-8D5F-B851B213ACC2}" type="slidenum">
              <a:rPr lang="en-US" smtClean="0"/>
              <a:t>‹#›</a:t>
            </a:fld>
            <a:endParaRPr lang="en-US"/>
          </a:p>
        </p:txBody>
      </p:sp>
    </p:spTree>
    <p:extLst>
      <p:ext uri="{BB962C8B-B14F-4D97-AF65-F5344CB8AC3E}">
        <p14:creationId xmlns:p14="http://schemas.microsoft.com/office/powerpoint/2010/main" val="140541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9.jpeg"/><Relationship Id="rId3" Type="http://schemas.openxmlformats.org/officeDocument/2006/relationships/hyperlink" Target="https://vi.wikipedia.org/w/index.php?title=Icarus&amp;action=edit&amp;redlink=1" TargetMode="External"/><Relationship Id="rId7" Type="http://schemas.openxmlformats.org/officeDocument/2006/relationships/image" Target="../media/image3.jpeg"/><Relationship Id="rId12" Type="http://schemas.openxmlformats.org/officeDocument/2006/relationships/image" Target="../media/image8.jpeg"/><Relationship Id="rId2" Type="http://schemas.openxmlformats.org/officeDocument/2006/relationships/hyperlink" Target="https://vi.wikipedia.org/w/index.php?title=Daedalus&amp;action=edit&amp;redlink=1" TargetMode="External"/><Relationship Id="rId1" Type="http://schemas.openxmlformats.org/officeDocument/2006/relationships/slideLayout" Target="../slideLayouts/slideLayout1.xml"/><Relationship Id="rId6" Type="http://schemas.openxmlformats.org/officeDocument/2006/relationships/hyperlink" Target="https://vi.wikipedia.org/wiki/Trung_Qu%E1%BB%91c" TargetMode="External"/><Relationship Id="rId11" Type="http://schemas.openxmlformats.org/officeDocument/2006/relationships/image" Target="../media/image7.png"/><Relationship Id="rId5" Type="http://schemas.openxmlformats.org/officeDocument/2006/relationships/hyperlink" Target="https://vi.wikipedia.org/wiki/T%C3%B4n_Ng%E1%BB%99_Kh%C3%B4ng" TargetMode="External"/><Relationship Id="rId10" Type="http://schemas.openxmlformats.org/officeDocument/2006/relationships/image" Target="../media/image6.jpeg"/><Relationship Id="rId4" Type="http://schemas.openxmlformats.org/officeDocument/2006/relationships/hyperlink" Target="https://vi.wikipedia.org/wiki/Th%E1%BA%A7n_tho%E1%BA%A1i_Hy_L%E1%BA%A1p" TargetMode="Externa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vi.wikipedia.org/wiki/Leonardo_da_Vinci" TargetMode="External"/><Relationship Id="rId7" Type="http://schemas.openxmlformats.org/officeDocument/2006/relationships/hyperlink" Target="https://vi.wikipedia.org/wiki/Nh%E1%BA%A3y_d%C3%B9" TargetMode="External"/><Relationship Id="rId2" Type="http://schemas.openxmlformats.org/officeDocument/2006/relationships/hyperlink" Target="https://vi.wikipedia.org/wiki/Ph%E1%BB%A5c_H%C6%B0ng" TargetMode="External"/><Relationship Id="rId1" Type="http://schemas.openxmlformats.org/officeDocument/2006/relationships/slideLayout" Target="../slideLayouts/slideLayout1.xml"/><Relationship Id="rId6" Type="http://schemas.openxmlformats.org/officeDocument/2006/relationships/hyperlink" Target="https://vi.wikipedia.org/wiki/M%C3%A1y_bay_tr%E1%BB%B1c_th%C4%83ng" TargetMode="External"/><Relationship Id="rId11" Type="http://schemas.openxmlformats.org/officeDocument/2006/relationships/image" Target="../media/image13.jpeg"/><Relationship Id="rId5" Type="http://schemas.openxmlformats.org/officeDocument/2006/relationships/hyperlink" Target="https://vi.wikipedia.org/wiki/Th%E1%BA%BF_k%E1%BB%B7_16" TargetMode="External"/><Relationship Id="rId10" Type="http://schemas.openxmlformats.org/officeDocument/2006/relationships/image" Target="../media/image12.jpeg"/><Relationship Id="rId4" Type="http://schemas.openxmlformats.org/officeDocument/2006/relationships/hyperlink" Target="https://vi.wikipedia.org/wiki/Th%E1%BA%BF_k%E1%BB%B7_15" TargetMode="External"/><Relationship Id="rId9"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vi.wikipedia.org/w/index.php?title=L%E1%BB%B1c_n%C3%A2ng_kh%C3%AD_%C4%91%E1%BB%99ng_l%E1%BB%B1c_h%E1%BB%8Dc&amp;action=edit&amp;redlink=1" TargetMode="External"/><Relationship Id="rId13" Type="http://schemas.openxmlformats.org/officeDocument/2006/relationships/hyperlink" Target="https://vi.wikipedia.org/wiki/%C4%90%E1%BB%99ng_c%C6%A1" TargetMode="External"/><Relationship Id="rId18" Type="http://schemas.openxmlformats.org/officeDocument/2006/relationships/hyperlink" Target="https://vi.wikipedia.org/w/index.php?title=Deltaplane&amp;action=edit&amp;redlink=1" TargetMode="External"/><Relationship Id="rId3" Type="http://schemas.openxmlformats.org/officeDocument/2006/relationships/hyperlink" Target="https://vi.wikipedia.org/wiki/Ch%C3%A2u_%C3%82u" TargetMode="External"/><Relationship Id="rId21" Type="http://schemas.openxmlformats.org/officeDocument/2006/relationships/hyperlink" Target="https://vi.wikipedia.org/w/index.php?title=Jean-Marie_Le_Bris&amp;action=edit&amp;redlink=1" TargetMode="External"/><Relationship Id="rId7" Type="http://schemas.openxmlformats.org/officeDocument/2006/relationships/hyperlink" Target="https://vi.wikipedia.org/w/index.php?title=Nikolai_Yegorovich_Joukowski&amp;action=edit&amp;redlink=1" TargetMode="External"/><Relationship Id="rId12" Type="http://schemas.openxmlformats.org/officeDocument/2006/relationships/hyperlink" Target="https://vi.wikipedia.org/w/index.php?title=Thu%E1%BB%B7_kh%C3%AD_%C4%91%E1%BB%99ng_l%E1%BB%B1c_h%E1%BB%8Dc&amp;action=edit&amp;redlink=1" TargetMode="External"/><Relationship Id="rId17" Type="http://schemas.openxmlformats.org/officeDocument/2006/relationships/hyperlink" Target="https://vi.wikipedia.org/wiki/%C4%90%E1%BB%A9c" TargetMode="External"/><Relationship Id="rId25" Type="http://schemas.openxmlformats.org/officeDocument/2006/relationships/hyperlink" Target="https://vi.wikipedia.org/wiki/Kh%C3%AD_%C4%91%E1%BB%99ng_l%E1%BB%B1c_h%E1%BB%8Dc" TargetMode="External"/><Relationship Id="rId2" Type="http://schemas.openxmlformats.org/officeDocument/2006/relationships/hyperlink" Target="https://vi.wikipedia.org/wiki/Th%E1%BA%BF_k%E1%BB%B7_19" TargetMode="External"/><Relationship Id="rId16" Type="http://schemas.openxmlformats.org/officeDocument/2006/relationships/hyperlink" Target="https://vi.wikipedia.org/w/index.php?title=Otto_Liliental&amp;action=edit&amp;redlink=1" TargetMode="External"/><Relationship Id="rId20" Type="http://schemas.openxmlformats.org/officeDocument/2006/relationships/hyperlink" Target="https://vi.wikipedia.org/wiki/Ph%C3%A1p" TargetMode="External"/><Relationship Id="rId1" Type="http://schemas.openxmlformats.org/officeDocument/2006/relationships/slideLayout" Target="../slideLayouts/slideLayout1.xml"/><Relationship Id="rId6" Type="http://schemas.openxmlformats.org/officeDocument/2006/relationships/hyperlink" Target="https://vi.wikipedia.org/wiki/George_Cayley" TargetMode="External"/><Relationship Id="rId11" Type="http://schemas.openxmlformats.org/officeDocument/2006/relationships/hyperlink" Target="https://vi.wikipedia.org/wiki/Khoa_h%E1%BB%8Dc" TargetMode="External"/><Relationship Id="rId24" Type="http://schemas.openxmlformats.org/officeDocument/2006/relationships/hyperlink" Target="https://vi.wikipedia.org/wiki/Kil%C3%B4gam" TargetMode="External"/><Relationship Id="rId5" Type="http://schemas.openxmlformats.org/officeDocument/2006/relationships/hyperlink" Target="https://vi.wikipedia.org/wiki/Daniel_Bernoulli" TargetMode="External"/><Relationship Id="rId15" Type="http://schemas.openxmlformats.org/officeDocument/2006/relationships/hyperlink" Target="https://vi.wikipedia.org/wiki/T%C3%A0u_l%C6%B0%E1%BB%A3n" TargetMode="External"/><Relationship Id="rId23" Type="http://schemas.openxmlformats.org/officeDocument/2006/relationships/hyperlink" Target="https://vi.wikipedia.org/wiki/M%C3%A3_l%E1%BB%B1c" TargetMode="External"/><Relationship Id="rId10" Type="http://schemas.openxmlformats.org/officeDocument/2006/relationships/hyperlink" Target="https://vi.wikipedia.org/w/index.php?title=Joukowski&amp;action=edit&amp;redlink=1" TargetMode="External"/><Relationship Id="rId19" Type="http://schemas.openxmlformats.org/officeDocument/2006/relationships/hyperlink" Target="https://vi.wikipedia.org/wiki/Anh" TargetMode="External"/><Relationship Id="rId4" Type="http://schemas.openxmlformats.org/officeDocument/2006/relationships/hyperlink" Target="https://vi.wikipedia.org/wiki/Hoa_K%E1%BB%B3" TargetMode="External"/><Relationship Id="rId9" Type="http://schemas.openxmlformats.org/officeDocument/2006/relationships/hyperlink" Target="https://vi.wikipedia.org/w/index.php?title=L%E1%BB%B1c_n%C3%A2ng_Joukowski&amp;action=edit&amp;redlink=1" TargetMode="External"/><Relationship Id="rId14" Type="http://schemas.openxmlformats.org/officeDocument/2006/relationships/hyperlink" Target="https://vi.wikipedia.org/wiki/C%C3%B4ng_su%E1%BA%A5t" TargetMode="External"/><Relationship Id="rId22" Type="http://schemas.openxmlformats.org/officeDocument/2006/relationships/hyperlink" Target="https://vi.wikipedia.org/wiki/%C4%90%E1%BB%99ng_c%C6%A1_h%C6%A1i_n%C6%B0%E1%BB%9Bc"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vi.wikipedia.org/wiki/Ng%C6%B0%E1%BB%9Di_M%E1%BB%B9" TargetMode="External"/><Relationship Id="rId3" Type="http://schemas.openxmlformats.org/officeDocument/2006/relationships/hyperlink" Target="https://vi.wikipedia.org/wiki/%C3%94_t%C3%B4" TargetMode="External"/><Relationship Id="rId7" Type="http://schemas.openxmlformats.org/officeDocument/2006/relationships/hyperlink" Target="https://vi.wikipedia.org/wiki/Anh_em_nh%C3%A0_Wright" TargetMode="External"/><Relationship Id="rId2" Type="http://schemas.openxmlformats.org/officeDocument/2006/relationships/hyperlink" Target="https://vi.wikipedia.org/wiki/Th%E1%BA%BF_k%E1%BB%B7_20" TargetMode="External"/><Relationship Id="rId1" Type="http://schemas.openxmlformats.org/officeDocument/2006/relationships/slideLayout" Target="../slideLayouts/slideLayout1.xml"/><Relationship Id="rId6" Type="http://schemas.openxmlformats.org/officeDocument/2006/relationships/hyperlink" Target="https://vi.wikipedia.org/wiki/1903" TargetMode="External"/><Relationship Id="rId5" Type="http://schemas.openxmlformats.org/officeDocument/2006/relationships/hyperlink" Target="https://vi.wikipedia.org/wiki/X%C4%83ng" TargetMode="External"/><Relationship Id="rId10" Type="http://schemas.openxmlformats.org/officeDocument/2006/relationships/hyperlink" Target="https://vi.wikipedia.org/wiki/M%C3%A1y_bay#cite_note-WDL-1" TargetMode="External"/><Relationship Id="rId4" Type="http://schemas.openxmlformats.org/officeDocument/2006/relationships/hyperlink" Target="https://vi.wikipedia.org/wiki/%C4%90%E1%BB%99ng_c%C6%A1_%C4%91%E1%BB%91t_trong" TargetMode="External"/><Relationship Id="rId9" Type="http://schemas.openxmlformats.org/officeDocument/2006/relationships/hyperlink" Target="https://vi.wikipedia.org/w/index.php?title=Thi%E1%BA%BFt_b%E1%BB%8B_ph%C3%B3ng&amp;action=edit&amp;redlink=1"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vi.wikipedia.org/wiki/13_th%C3%A1ng_11" TargetMode="External"/><Relationship Id="rId13" Type="http://schemas.openxmlformats.org/officeDocument/2006/relationships/hyperlink" Target="https://vi.wikipedia.org/w/index.php?title=L%E1%BB%B1c_n%C3%A2ng_c%C3%A1nh_m%C3%A1y_bay&amp;action=edit&amp;redlink=1" TargetMode="External"/><Relationship Id="rId3" Type="http://schemas.openxmlformats.org/officeDocument/2006/relationships/hyperlink" Target="https://vi.wikipedia.org/wiki/1906" TargetMode="External"/><Relationship Id="rId7" Type="http://schemas.openxmlformats.org/officeDocument/2006/relationships/hyperlink" Target="https://vi.wikipedia.org/w/index.php?title=C%C3%A1nh_qu%E1%BA%A1t&amp;action=edit&amp;redlink=1" TargetMode="External"/><Relationship Id="rId12" Type="http://schemas.openxmlformats.org/officeDocument/2006/relationships/hyperlink" Target="https://vi.wikipedia.org/wiki/Chi%E1%BA%BFn_tranh_th%E1%BA%BF_gi%E1%BB%9Bi_th%E1%BB%A9_hai" TargetMode="External"/><Relationship Id="rId2" Type="http://schemas.openxmlformats.org/officeDocument/2006/relationships/hyperlink" Target="https://vi.wikipedia.org/wiki/13_th%C3%A1ng_9" TargetMode="External"/><Relationship Id="rId1" Type="http://schemas.openxmlformats.org/officeDocument/2006/relationships/slideLayout" Target="../slideLayouts/slideLayout1.xml"/><Relationship Id="rId6" Type="http://schemas.openxmlformats.org/officeDocument/2006/relationships/hyperlink" Target="https://vi.wikipedia.org/w/index.php?title=14_Bis&amp;action=edit&amp;redlink=1" TargetMode="External"/><Relationship Id="rId11" Type="http://schemas.openxmlformats.org/officeDocument/2006/relationships/hyperlink" Target="https://vi.wikipedia.org/wiki/M%C3%A1y_bay_tr%E1%BB%B1c_th%C4%83ng" TargetMode="External"/><Relationship Id="rId5" Type="http://schemas.openxmlformats.org/officeDocument/2006/relationships/hyperlink" Target="https://vi.wikipedia.org/wiki/Paris" TargetMode="External"/><Relationship Id="rId15" Type="http://schemas.openxmlformats.org/officeDocument/2006/relationships/hyperlink" Target="https://vi.wikipedia.org/wiki/M%C3%A1y_bay#cite_note-gi%E1%BA%A3_thuy%E1%BA%BFt_Joukowski-Chaplygin-2" TargetMode="External"/><Relationship Id="rId10" Type="http://schemas.openxmlformats.org/officeDocument/2006/relationships/hyperlink" Target="https://vi.wikipedia.org/w/index.php?title=Paul_Cornu&amp;action=edit&amp;redlink=1" TargetMode="External"/><Relationship Id="rId4" Type="http://schemas.openxmlformats.org/officeDocument/2006/relationships/hyperlink" Target="https://vi.wikipedia.org/w/index.php?title=Alberto_Santos-Dumont&amp;action=edit&amp;redlink=1" TargetMode="External"/><Relationship Id="rId9" Type="http://schemas.openxmlformats.org/officeDocument/2006/relationships/hyperlink" Target="https://vi.wikipedia.org/wiki/Ph%C3%A1p" TargetMode="External"/><Relationship Id="rId14" Type="http://schemas.openxmlformats.org/officeDocument/2006/relationships/hyperlink" Target="https://vi.wikipedia.org/wiki/%C4%90%E1%BB%8Bnh_l%C3%BD_Kutta-Zhukovsk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xmlns="" id="{07322A9E-F1EC-405E-8971-BA906EFFCC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247255" y="1290909"/>
            <a:ext cx="7277099"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xmlns="" id="{A5704422-1118-4FD1-95AD-29A064EB80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502838" y="2010741"/>
            <a:ext cx="5530453"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xmlns="" id="{A88B2AAA-B805-498E-A9E6-98B8858554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88513" y="1780905"/>
            <a:ext cx="6026944"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xmlns="" id="{9B8051E0-19D7-43E1-BFD9-E6DBFEB3A3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95" y="542347"/>
            <a:ext cx="7750968"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xmlns="" id="{4EDB2B02-86A2-46F5-A4BE-B7D9B10411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2775" y="6178751"/>
            <a:ext cx="378619"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xmlns="" id="{43954639-FB5D-41F4-9560-6F6DFE7784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95" y="-59376"/>
            <a:ext cx="8318896"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xmlns="" id="{E898931C-0323-41FA-A036-20F818B1FF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95" y="-1916"/>
            <a:ext cx="79295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xmlns="" id="{89AFE9DD-0792-4B98-B4EB-97ACA17E6A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2775" y="-6705"/>
            <a:ext cx="446485"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xmlns="" id="{3981F5C4-9AE1-404E-AF44-A4E6DB374F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95" y="-1916"/>
            <a:ext cx="267890"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xmlns="" id="{763C1781-8726-4FAC-8C45-FF40376BE4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4069950" y="-1916"/>
            <a:ext cx="4341019"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a:extLst>
              <a:ext uri="{FF2B5EF4-FFF2-40B4-BE49-F238E27FC236}">
                <a16:creationId xmlns:a16="http://schemas.microsoft.com/office/drawing/2014/main" xmlns="" id="{301491B5-56C7-43DC-A3D9-861EECCA05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926260" y="2872"/>
            <a:ext cx="2213372"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xmlns="" id="{237E2353-22DF-46E0-A200-FB30F8F394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7515619" y="-1916"/>
            <a:ext cx="1624013"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3">
            <a:extLst>
              <a:ext uri="{FF2B5EF4-FFF2-40B4-BE49-F238E27FC236}">
                <a16:creationId xmlns:a16="http://schemas.microsoft.com/office/drawing/2014/main" xmlns="" id="{DD6138DB-057B-45F7-A5F4-E7BFDA20D0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8468119" y="-1916"/>
            <a:ext cx="671513"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Shape 37">
            <a:extLst>
              <a:ext uri="{FF2B5EF4-FFF2-40B4-BE49-F238E27FC236}">
                <a16:creationId xmlns:a16="http://schemas.microsoft.com/office/drawing/2014/main" xmlns="" id="{79A54AB1-B64F-4843-BFAB-81CB74E66B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931529">
            <a:off x="564058" y="2218040"/>
            <a:ext cx="3314068"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7" name="Picture 6" descr="A small plane sitting on top of a grass covered field&#10;&#10;Description automatically generated">
            <a:extLst>
              <a:ext uri="{FF2B5EF4-FFF2-40B4-BE49-F238E27FC236}">
                <a16:creationId xmlns:a16="http://schemas.microsoft.com/office/drawing/2014/main" xmlns="" id="{BCBBBAAD-0EC7-4B17-B847-8923C316D732}"/>
              </a:ext>
            </a:extLst>
          </p:cNvPr>
          <p:cNvPicPr>
            <a:picLocks noChangeAspect="1"/>
          </p:cNvPicPr>
          <p:nvPr/>
        </p:nvPicPr>
        <p:blipFill rotWithShape="1">
          <a:blip r:embed="rId2">
            <a:extLst>
              <a:ext uri="{28A0092B-C50C-407E-A947-70E740481C1C}">
                <a14:useLocalDpi xmlns:a14="http://schemas.microsoft.com/office/drawing/2010/main" val="0"/>
              </a:ext>
            </a:extLst>
          </a:blip>
          <a:srcRect l="13712" r="18191" b="-1"/>
          <a:stretch/>
        </p:blipFill>
        <p:spPr>
          <a:xfrm>
            <a:off x="906359" y="724792"/>
            <a:ext cx="5373392" cy="4931833"/>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25" name="Title 1">
            <a:extLst>
              <a:ext uri="{FF2B5EF4-FFF2-40B4-BE49-F238E27FC236}">
                <a16:creationId xmlns:a16="http://schemas.microsoft.com/office/drawing/2014/main" xmlns="" id="{87D3B883-6155-4AED-993F-D8949B46994E}"/>
              </a:ext>
            </a:extLst>
          </p:cNvPr>
          <p:cNvSpPr txBox="1">
            <a:spLocks/>
          </p:cNvSpPr>
          <p:nvPr/>
        </p:nvSpPr>
        <p:spPr>
          <a:xfrm>
            <a:off x="5456306" y="6286777"/>
            <a:ext cx="3775726" cy="4812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a:solidFill>
                  <a:schemeClr val="bg1"/>
                </a:solidFill>
                <a:effectLst>
                  <a:outerShdw blurRad="38100" dist="38100" dir="2700000" algn="tl">
                    <a:srgbClr val="000000">
                      <a:alpha val="43137"/>
                    </a:srgbClr>
                  </a:outerShdw>
                </a:effectLst>
              </a:rPr>
              <a:t>Trình bày: Khánh Trình R&amp;D</a:t>
            </a:r>
          </a:p>
        </p:txBody>
      </p:sp>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5283280" y="1486366"/>
            <a:ext cx="3285960" cy="1454827"/>
          </a:xfrm>
        </p:spPr>
        <p:txBody>
          <a:bodyPr>
            <a:noAutofit/>
          </a:bodyPr>
          <a:lstStyle/>
          <a:p>
            <a:pPr algn="l"/>
            <a:r>
              <a:rPr lang="en-US" sz="12000">
                <a:solidFill>
                  <a:schemeClr val="bg1"/>
                </a:solidFill>
                <a:effectLst>
                  <a:outerShdw blurRad="38100" dist="38100" dir="2700000" algn="tl">
                    <a:srgbClr val="000000">
                      <a:alpha val="43137"/>
                    </a:srgbClr>
                  </a:outerShdw>
                </a:effectLst>
              </a:rPr>
              <a:t>BAY</a:t>
            </a:r>
          </a:p>
        </p:txBody>
      </p:sp>
    </p:spTree>
    <p:extLst>
      <p:ext uri="{BB962C8B-B14F-4D97-AF65-F5344CB8AC3E}">
        <p14:creationId xmlns:p14="http://schemas.microsoft.com/office/powerpoint/2010/main" val="3266258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Dòng lịch sử của các ph</a:t>
            </a:r>
            <a:r>
              <a:rPr lang="vi-VN" sz="3600"/>
              <a:t>ư</a:t>
            </a:r>
            <a:r>
              <a:rPr lang="en-US" sz="3600"/>
              <a:t>ơng tiện bay</a:t>
            </a:r>
          </a:p>
        </p:txBody>
      </p:sp>
      <p:pic>
        <p:nvPicPr>
          <p:cNvPr id="7" name="Picture 6" descr="A person standing on top of a dirt field&#10;&#10;Description automatically generated">
            <a:extLst>
              <a:ext uri="{FF2B5EF4-FFF2-40B4-BE49-F238E27FC236}">
                <a16:creationId xmlns:a16="http://schemas.microsoft.com/office/drawing/2014/main" xmlns="" id="{A47F3DA5-705D-46A1-8DD2-D1EB2FB20A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3060661"/>
            <a:ext cx="5781821" cy="3586322"/>
          </a:xfrm>
          <a:prstGeom prst="rect">
            <a:avLst/>
          </a:prstGeom>
        </p:spPr>
      </p:pic>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a:t>Sự nâng cấp của máy bay qua thời gian</a:t>
            </a:r>
          </a:p>
        </p:txBody>
      </p:sp>
    </p:spTree>
    <p:extLst>
      <p:ext uri="{BB962C8B-B14F-4D97-AF65-F5344CB8AC3E}">
        <p14:creationId xmlns:p14="http://schemas.microsoft.com/office/powerpoint/2010/main" val="250703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Dòng lịch sử của các ph</a:t>
            </a:r>
            <a:r>
              <a:rPr lang="vi-VN" sz="3600"/>
              <a:t>ư</a:t>
            </a:r>
            <a:r>
              <a:rPr lang="en-US" sz="3600"/>
              <a:t>ơng tiện bay</a:t>
            </a:r>
          </a:p>
        </p:txBody>
      </p:sp>
      <p:pic>
        <p:nvPicPr>
          <p:cNvPr id="7" name="Picture 6" descr="A person standing on top of a dirt field&#10;&#10;Description automatically generated">
            <a:extLst>
              <a:ext uri="{FF2B5EF4-FFF2-40B4-BE49-F238E27FC236}">
                <a16:creationId xmlns:a16="http://schemas.microsoft.com/office/drawing/2014/main" xmlns="" id="{A47F3DA5-705D-46A1-8DD2-D1EB2FB20A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3060661"/>
            <a:ext cx="5781821" cy="3586322"/>
          </a:xfrm>
          <a:prstGeom prst="rect">
            <a:avLst/>
          </a:prstGeom>
        </p:spPr>
      </p:pic>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a:t>Các loại máy bay nổi bật hiện có trên thị tr</a:t>
            </a:r>
            <a:r>
              <a:rPr lang="vi-VN" sz="2800"/>
              <a:t>ư</a:t>
            </a:r>
            <a:r>
              <a:rPr lang="en-US" sz="2800"/>
              <a:t>ờng</a:t>
            </a:r>
          </a:p>
        </p:txBody>
      </p:sp>
    </p:spTree>
    <p:extLst>
      <p:ext uri="{BB962C8B-B14F-4D97-AF65-F5344CB8AC3E}">
        <p14:creationId xmlns:p14="http://schemas.microsoft.com/office/powerpoint/2010/main" val="367076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Các môn bay mạo hiểm</a:t>
            </a:r>
          </a:p>
        </p:txBody>
      </p:sp>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a:t>Bay bằng nhảy dù</a:t>
            </a:r>
          </a:p>
        </p:txBody>
      </p:sp>
    </p:spTree>
    <p:extLst>
      <p:ext uri="{BB962C8B-B14F-4D97-AF65-F5344CB8AC3E}">
        <p14:creationId xmlns:p14="http://schemas.microsoft.com/office/powerpoint/2010/main" val="428640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Các môn bay mạo hiểm</a:t>
            </a:r>
          </a:p>
        </p:txBody>
      </p:sp>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a:t>Bay bằng các bộ đồ cánh d</a:t>
            </a:r>
            <a:r>
              <a:rPr lang="vi-VN" sz="2800"/>
              <a:t>ơ</a:t>
            </a:r>
            <a:r>
              <a:rPr lang="en-US" sz="2800"/>
              <a:t>i</a:t>
            </a:r>
          </a:p>
        </p:txBody>
      </p:sp>
    </p:spTree>
    <p:extLst>
      <p:ext uri="{BB962C8B-B14F-4D97-AF65-F5344CB8AC3E}">
        <p14:creationId xmlns:p14="http://schemas.microsoft.com/office/powerpoint/2010/main" val="3069974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Bay Và Khoa học viễn t</a:t>
            </a:r>
            <a:r>
              <a:rPr lang="vi-VN" sz="3600"/>
              <a:t>ư</a:t>
            </a:r>
            <a:r>
              <a:rPr lang="en-US" sz="3600"/>
              <a:t>ởng</a:t>
            </a:r>
          </a:p>
        </p:txBody>
      </p:sp>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a:t>Trong phim và thực tế</a:t>
            </a:r>
          </a:p>
        </p:txBody>
      </p:sp>
    </p:spTree>
    <p:extLst>
      <p:ext uri="{BB962C8B-B14F-4D97-AF65-F5344CB8AC3E}">
        <p14:creationId xmlns:p14="http://schemas.microsoft.com/office/powerpoint/2010/main" val="339546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Bay Và Khoa học viễn t</a:t>
            </a:r>
            <a:r>
              <a:rPr lang="vi-VN" sz="3600"/>
              <a:t>ư</a:t>
            </a:r>
            <a:r>
              <a:rPr lang="en-US" sz="3600"/>
              <a:t>ởng</a:t>
            </a:r>
          </a:p>
        </p:txBody>
      </p:sp>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a:t>SpaceX, Công Ty Vận Tải Không Gian </a:t>
            </a:r>
          </a:p>
        </p:txBody>
      </p:sp>
    </p:spTree>
    <p:extLst>
      <p:ext uri="{BB962C8B-B14F-4D97-AF65-F5344CB8AC3E}">
        <p14:creationId xmlns:p14="http://schemas.microsoft.com/office/powerpoint/2010/main" val="318243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Bài Học Rút Ra</a:t>
            </a:r>
          </a:p>
        </p:txBody>
      </p:sp>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8718452"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a:t>Đủ khát vọng và niềm tin thì sẽ làm đ</a:t>
            </a:r>
            <a:r>
              <a:rPr lang="vi-VN" sz="2800"/>
              <a:t>ư</a:t>
            </a:r>
            <a:r>
              <a:rPr lang="en-US" sz="2800"/>
              <a:t>ợc, từ từ từng b</a:t>
            </a:r>
            <a:r>
              <a:rPr lang="vi-VN" sz="2800"/>
              <a:t>ư</a:t>
            </a:r>
            <a:r>
              <a:rPr lang="en-US" sz="2800"/>
              <a:t>ớc</a:t>
            </a:r>
          </a:p>
        </p:txBody>
      </p:sp>
      <p:sp>
        <p:nvSpPr>
          <p:cNvPr id="4" name="Title 1">
            <a:extLst>
              <a:ext uri="{FF2B5EF4-FFF2-40B4-BE49-F238E27FC236}">
                <a16:creationId xmlns:a16="http://schemas.microsoft.com/office/drawing/2014/main" xmlns="" id="{FD71BBFA-E87F-4811-B771-C0BC8657334C}"/>
              </a:ext>
            </a:extLst>
          </p:cNvPr>
          <p:cNvSpPr txBox="1">
            <a:spLocks/>
          </p:cNvSpPr>
          <p:nvPr/>
        </p:nvSpPr>
        <p:spPr>
          <a:xfrm>
            <a:off x="228600" y="2795954"/>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a:t>Elon Musk – Ng</a:t>
            </a:r>
            <a:r>
              <a:rPr lang="vi-VN" sz="2800"/>
              <a:t>ư</a:t>
            </a:r>
            <a:r>
              <a:rPr lang="en-US" sz="2800"/>
              <a:t>ời đàn ông Iron Man ngoài đời thực</a:t>
            </a:r>
          </a:p>
        </p:txBody>
      </p:sp>
      <p:sp>
        <p:nvSpPr>
          <p:cNvPr id="5" name="Title 1">
            <a:extLst>
              <a:ext uri="{FF2B5EF4-FFF2-40B4-BE49-F238E27FC236}">
                <a16:creationId xmlns:a16="http://schemas.microsoft.com/office/drawing/2014/main" xmlns="" id="{02536E1C-8878-4A59-94DB-9345AF2D28BE}"/>
              </a:ext>
            </a:extLst>
          </p:cNvPr>
          <p:cNvSpPr txBox="1">
            <a:spLocks/>
          </p:cNvSpPr>
          <p:nvPr/>
        </p:nvSpPr>
        <p:spPr>
          <a:xfrm>
            <a:off x="228600" y="1903360"/>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a:t>Không đ</a:t>
            </a:r>
            <a:r>
              <a:rPr lang="vi-VN" sz="2800"/>
              <a:t>ư</a:t>
            </a:r>
            <a:r>
              <a:rPr lang="en-US" sz="2800"/>
              <a:t>ợc đốt cháy giai đoạn</a:t>
            </a:r>
          </a:p>
        </p:txBody>
      </p:sp>
    </p:spTree>
    <p:extLst>
      <p:ext uri="{BB962C8B-B14F-4D97-AF65-F5344CB8AC3E}">
        <p14:creationId xmlns:p14="http://schemas.microsoft.com/office/powerpoint/2010/main" val="155483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Các ý trong bài</a:t>
            </a:r>
          </a:p>
        </p:txBody>
      </p:sp>
      <p:sp>
        <p:nvSpPr>
          <p:cNvPr id="3" name="Subtitle 2">
            <a:extLst>
              <a:ext uri="{FF2B5EF4-FFF2-40B4-BE49-F238E27FC236}">
                <a16:creationId xmlns:a16="http://schemas.microsoft.com/office/drawing/2014/main" xmlns="" id="{AD36FD9F-5A18-4C6F-8B20-2CC247A2E573}"/>
              </a:ext>
            </a:extLst>
          </p:cNvPr>
          <p:cNvSpPr>
            <a:spLocks noGrp="1"/>
          </p:cNvSpPr>
          <p:nvPr>
            <p:ph type="subTitle" idx="1"/>
          </p:nvPr>
        </p:nvSpPr>
        <p:spPr>
          <a:xfrm>
            <a:off x="685800" y="1421546"/>
            <a:ext cx="6858000" cy="3685026"/>
          </a:xfrm>
        </p:spPr>
        <p:txBody>
          <a:bodyPr/>
          <a:lstStyle/>
          <a:p>
            <a:pPr marL="342900" indent="-342900" algn="l">
              <a:buFontTx/>
              <a:buChar char="-"/>
            </a:pPr>
            <a:r>
              <a:rPr lang="en-US">
                <a:latin typeface="+mj-lt"/>
              </a:rPr>
              <a:t>Lời mở đầu</a:t>
            </a:r>
          </a:p>
          <a:p>
            <a:pPr marL="342900" indent="-342900" algn="l">
              <a:buFontTx/>
              <a:buChar char="-"/>
            </a:pPr>
            <a:r>
              <a:rPr lang="en-US">
                <a:latin typeface="+mj-lt"/>
              </a:rPr>
              <a:t>Khát vọng bay của loài ng</a:t>
            </a:r>
            <a:r>
              <a:rPr lang="vi-VN">
                <a:latin typeface="+mj-lt"/>
              </a:rPr>
              <a:t>ư</a:t>
            </a:r>
            <a:r>
              <a:rPr lang="en-US">
                <a:latin typeface="+mj-lt"/>
              </a:rPr>
              <a:t>ời</a:t>
            </a:r>
          </a:p>
          <a:p>
            <a:pPr marL="342900" indent="-342900" algn="l">
              <a:buFontTx/>
              <a:buChar char="-"/>
            </a:pPr>
            <a:r>
              <a:rPr lang="en-US">
                <a:latin typeface="+mj-lt"/>
              </a:rPr>
              <a:t>Đi qua dòng lịch sử của ph</a:t>
            </a:r>
            <a:r>
              <a:rPr lang="vi-VN">
                <a:latin typeface="+mj-lt"/>
              </a:rPr>
              <a:t>ư</a:t>
            </a:r>
            <a:r>
              <a:rPr lang="en-US">
                <a:latin typeface="+mj-lt"/>
              </a:rPr>
              <a:t>ơng tiện bay</a:t>
            </a:r>
          </a:p>
          <a:p>
            <a:pPr marL="342900" indent="-342900" algn="l">
              <a:buFontTx/>
              <a:buChar char="-"/>
            </a:pPr>
            <a:r>
              <a:rPr lang="en-US">
                <a:latin typeface="+mj-lt"/>
              </a:rPr>
              <a:t>Bay và mạo hiểm</a:t>
            </a:r>
          </a:p>
          <a:p>
            <a:pPr marL="342900" indent="-342900" algn="l">
              <a:buFontTx/>
              <a:buChar char="-"/>
            </a:pPr>
            <a:r>
              <a:rPr lang="en-US">
                <a:latin typeface="+mj-lt"/>
              </a:rPr>
              <a:t>Bay và Khoa học viễn t</a:t>
            </a:r>
            <a:r>
              <a:rPr lang="vi-VN">
                <a:latin typeface="+mj-lt"/>
              </a:rPr>
              <a:t>ư</a:t>
            </a:r>
            <a:r>
              <a:rPr lang="en-US">
                <a:latin typeface="+mj-lt"/>
              </a:rPr>
              <a:t>ởng</a:t>
            </a:r>
          </a:p>
          <a:p>
            <a:pPr marL="342900" indent="-342900" algn="l">
              <a:buFontTx/>
              <a:buChar char="-"/>
            </a:pPr>
            <a:r>
              <a:rPr lang="en-US">
                <a:latin typeface="+mj-lt"/>
              </a:rPr>
              <a:t>Bài học rút ra</a:t>
            </a:r>
          </a:p>
          <a:p>
            <a:pPr marL="342900" indent="-342900" algn="l">
              <a:buFontTx/>
              <a:buChar char="-"/>
            </a:pPr>
            <a:endParaRPr lang="en-US">
              <a:latin typeface="+mj-lt"/>
            </a:endParaRPr>
          </a:p>
        </p:txBody>
      </p:sp>
    </p:spTree>
    <p:extLst>
      <p:ext uri="{BB962C8B-B14F-4D97-AF65-F5344CB8AC3E}">
        <p14:creationId xmlns:p14="http://schemas.microsoft.com/office/powerpoint/2010/main" val="65355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snow, headdress, outdoor, helmet&#10;&#10;Description automatically generated">
            <a:extLst>
              <a:ext uri="{FF2B5EF4-FFF2-40B4-BE49-F238E27FC236}">
                <a16:creationId xmlns:a16="http://schemas.microsoft.com/office/drawing/2014/main" xmlns="" id="{995ABB34-E08A-4D61-AD86-DA6562E3ACB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11667" r="-1" b="-1"/>
          <a:stretch/>
        </p:blipFill>
        <p:spPr>
          <a:xfrm>
            <a:off x="20" y="1"/>
            <a:ext cx="9143980" cy="6857999"/>
          </a:xfrm>
          <a:prstGeom prst="rect">
            <a:avLst/>
          </a:prstGeom>
        </p:spPr>
      </p:pic>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1143000" y="334571"/>
            <a:ext cx="6858000" cy="2900518"/>
          </a:xfrm>
        </p:spPr>
        <p:txBody>
          <a:bodyPr>
            <a:normAutofit/>
          </a:bodyPr>
          <a:lstStyle/>
          <a:p>
            <a:r>
              <a:rPr lang="en-US" sz="6600">
                <a:solidFill>
                  <a:srgbClr val="69DCF8"/>
                </a:solidFill>
              </a:rPr>
              <a:t>Lời mở đầu</a:t>
            </a:r>
          </a:p>
        </p:txBody>
      </p:sp>
      <p:sp>
        <p:nvSpPr>
          <p:cNvPr id="3" name="Subtitle 2">
            <a:extLst>
              <a:ext uri="{FF2B5EF4-FFF2-40B4-BE49-F238E27FC236}">
                <a16:creationId xmlns:a16="http://schemas.microsoft.com/office/drawing/2014/main" xmlns="" id="{AD36FD9F-5A18-4C6F-8B20-2CC247A2E573}"/>
              </a:ext>
            </a:extLst>
          </p:cNvPr>
          <p:cNvSpPr>
            <a:spLocks noGrp="1"/>
          </p:cNvSpPr>
          <p:nvPr>
            <p:ph type="subTitle" idx="1"/>
          </p:nvPr>
        </p:nvSpPr>
        <p:spPr>
          <a:xfrm>
            <a:off x="1143000" y="3288319"/>
            <a:ext cx="6858000" cy="1098395"/>
          </a:xfrm>
        </p:spPr>
        <p:txBody>
          <a:bodyPr>
            <a:normAutofit/>
          </a:bodyPr>
          <a:lstStyle/>
          <a:p>
            <a:r>
              <a:rPr lang="en-US" sz="2800">
                <a:solidFill>
                  <a:srgbClr val="69DCF8"/>
                </a:solidFill>
                <a:latin typeface="+mj-lt"/>
              </a:rPr>
              <a:t>Nguồn cảm hứng</a:t>
            </a:r>
          </a:p>
          <a:p>
            <a:pPr marL="342900" indent="-342900">
              <a:buFontTx/>
              <a:buChar char="-"/>
            </a:pPr>
            <a:endParaRPr lang="en-US" sz="2800">
              <a:solidFill>
                <a:srgbClr val="69DCF8"/>
              </a:solidFill>
              <a:latin typeface="+mj-lt"/>
            </a:endParaRPr>
          </a:p>
        </p:txBody>
      </p:sp>
    </p:spTree>
    <p:extLst>
      <p:ext uri="{BB962C8B-B14F-4D97-AF65-F5344CB8AC3E}">
        <p14:creationId xmlns:p14="http://schemas.microsoft.com/office/powerpoint/2010/main" val="35160217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Khát Vọng Bay Của Loài Ng</a:t>
            </a:r>
            <a:r>
              <a:rPr lang="vi-VN" sz="3600"/>
              <a:t>ư</a:t>
            </a:r>
            <a:r>
              <a:rPr lang="en-US" sz="3600"/>
              <a:t>ời</a:t>
            </a:r>
          </a:p>
        </p:txBody>
      </p:sp>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802494"/>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a:t>Ước m</a:t>
            </a:r>
            <a:r>
              <a:rPr lang="vi-VN" sz="2800"/>
              <a:t>ơ</a:t>
            </a:r>
            <a:r>
              <a:rPr lang="en-US" sz="2800"/>
              <a:t> đ</a:t>
            </a:r>
            <a:r>
              <a:rPr lang="vi-VN" sz="2800"/>
              <a:t>ư</a:t>
            </a:r>
            <a:r>
              <a:rPr lang="en-US" sz="2800"/>
              <a:t>ợc bay như </a:t>
            </a:r>
            <a:r>
              <a:rPr lang="en-US" sz="2800" smtClean="0"/>
              <a:t>chim</a:t>
            </a:r>
            <a:endParaRPr lang="en-US" sz="2800"/>
          </a:p>
        </p:txBody>
      </p:sp>
      <p:sp>
        <p:nvSpPr>
          <p:cNvPr id="3" name="Rectangle 2"/>
          <p:cNvSpPr/>
          <p:nvPr/>
        </p:nvSpPr>
        <p:spPr>
          <a:xfrm>
            <a:off x="228600" y="1590704"/>
            <a:ext cx="5118463" cy="3539430"/>
          </a:xfrm>
          <a:prstGeom prst="rect">
            <a:avLst/>
          </a:prstGeom>
        </p:spPr>
        <p:txBody>
          <a:bodyPr wrap="square">
            <a:spAutoFit/>
          </a:bodyPr>
          <a:lstStyle/>
          <a:p>
            <a:r>
              <a:rPr lang="vi-VN" sz="1600">
                <a:solidFill>
                  <a:srgbClr val="202122"/>
                </a:solidFill>
                <a:latin typeface="Calibri" panose="020F0502020204030204" pitchFamily="34" charset="0"/>
              </a:rPr>
              <a:t>Ước mơ được như chim bay lên bầu trời đã ấp ủ trong lòng nhân loại ở mọi dân tộc, tôn giáo kể từ khi con người biết </a:t>
            </a:r>
            <a:r>
              <a:rPr lang="vi-VN" sz="1600">
                <a:solidFill>
                  <a:srgbClr val="202122"/>
                </a:solidFill>
                <a:latin typeface="Calibri" panose="020F0502020204030204" pitchFamily="34" charset="0"/>
              </a:rPr>
              <a:t>ước </a:t>
            </a:r>
            <a:r>
              <a:rPr lang="vi-VN" sz="1600" smtClean="0">
                <a:solidFill>
                  <a:srgbClr val="202122"/>
                </a:solidFill>
                <a:latin typeface="Calibri" panose="020F0502020204030204" pitchFamily="34" charset="0"/>
              </a:rPr>
              <a:t>mơ</a:t>
            </a:r>
            <a:r>
              <a:rPr lang="en-US" sz="1600" smtClean="0">
                <a:solidFill>
                  <a:srgbClr val="202122"/>
                </a:solidFill>
                <a:latin typeface="Calibri" panose="020F0502020204030204" pitchFamily="34" charset="0"/>
              </a:rPr>
              <a:t>.</a:t>
            </a:r>
          </a:p>
          <a:p>
            <a:endParaRPr lang="en-US" sz="1600">
              <a:solidFill>
                <a:srgbClr val="202122"/>
              </a:solidFill>
              <a:latin typeface="Calibri" panose="020F0502020204030204" pitchFamily="34" charset="0"/>
            </a:endParaRPr>
          </a:p>
          <a:p>
            <a:r>
              <a:rPr lang="en-US" sz="1600" smtClean="0">
                <a:solidFill>
                  <a:srgbClr val="202122"/>
                </a:solidFill>
                <a:latin typeface="Calibri" panose="020F0502020204030204" pitchFamily="34" charset="0"/>
              </a:rPr>
              <a:t>C</a:t>
            </a:r>
            <a:r>
              <a:rPr lang="vi-VN" sz="1600" smtClean="0">
                <a:solidFill>
                  <a:srgbClr val="202122"/>
                </a:solidFill>
                <a:latin typeface="Calibri" panose="020F0502020204030204" pitchFamily="34" charset="0"/>
              </a:rPr>
              <a:t>âu </a:t>
            </a:r>
            <a:r>
              <a:rPr lang="vi-VN" sz="1600">
                <a:solidFill>
                  <a:srgbClr val="202122"/>
                </a:solidFill>
                <a:latin typeface="Calibri" panose="020F0502020204030204" pitchFamily="34" charset="0"/>
              </a:rPr>
              <a:t>chuyện của cha con </a:t>
            </a:r>
            <a:r>
              <a:rPr lang="vi-VN" sz="1600">
                <a:solidFill>
                  <a:srgbClr val="A55858"/>
                </a:solidFill>
                <a:latin typeface="Calibri" panose="020F0502020204030204" pitchFamily="34" charset="0"/>
                <a:hlinkClick r:id="rId2" tooltip="Daedalus (trang chưa được viết)"/>
              </a:rPr>
              <a:t>Daedalus</a:t>
            </a:r>
            <a:r>
              <a:rPr lang="vi-VN" sz="1600">
                <a:solidFill>
                  <a:srgbClr val="202122"/>
                </a:solidFill>
                <a:latin typeface="Calibri" panose="020F0502020204030204" pitchFamily="34" charset="0"/>
              </a:rPr>
              <a:t> và </a:t>
            </a:r>
            <a:r>
              <a:rPr lang="vi-VN" sz="1600">
                <a:solidFill>
                  <a:srgbClr val="A55858"/>
                </a:solidFill>
                <a:latin typeface="Calibri" panose="020F0502020204030204" pitchFamily="34" charset="0"/>
                <a:hlinkClick r:id="rId3" tooltip="Icarus (trang chưa được viết)"/>
              </a:rPr>
              <a:t>Icarus</a:t>
            </a:r>
            <a:r>
              <a:rPr lang="vi-VN" sz="1600">
                <a:solidFill>
                  <a:srgbClr val="202122"/>
                </a:solidFill>
                <a:latin typeface="Calibri" panose="020F0502020204030204" pitchFamily="34" charset="0"/>
              </a:rPr>
              <a:t> với đôi cánh bằng lông chim gắn sáp trong </a:t>
            </a:r>
            <a:r>
              <a:rPr lang="vi-VN" sz="1600">
                <a:solidFill>
                  <a:srgbClr val="0B0080"/>
                </a:solidFill>
                <a:latin typeface="Calibri" panose="020F0502020204030204" pitchFamily="34" charset="0"/>
                <a:hlinkClick r:id="rId4" tooltip="Thần thoại Hy Lạp"/>
              </a:rPr>
              <a:t>thần thoại Hy Lạp</a:t>
            </a:r>
            <a:r>
              <a:rPr lang="vi-VN" sz="1600">
                <a:solidFill>
                  <a:srgbClr val="202122"/>
                </a:solidFill>
                <a:latin typeface="Calibri" panose="020F0502020204030204" pitchFamily="34" charset="0"/>
              </a:rPr>
              <a:t>, hoặc như hình tượng </a:t>
            </a:r>
            <a:r>
              <a:rPr lang="vi-VN" sz="1600">
                <a:solidFill>
                  <a:srgbClr val="0B0080"/>
                </a:solidFill>
                <a:latin typeface="Calibri" panose="020F0502020204030204" pitchFamily="34" charset="0"/>
                <a:hlinkClick r:id="rId5" tooltip="Tôn Ngộ Không"/>
              </a:rPr>
              <a:t>Tề thiên đại thánh</a:t>
            </a:r>
            <a:r>
              <a:rPr lang="vi-VN" sz="1600">
                <a:solidFill>
                  <a:srgbClr val="202122"/>
                </a:solidFill>
                <a:latin typeface="Calibri" panose="020F0502020204030204" pitchFamily="34" charset="0"/>
              </a:rPr>
              <a:t> của </a:t>
            </a:r>
            <a:r>
              <a:rPr lang="vi-VN" sz="1600">
                <a:solidFill>
                  <a:srgbClr val="0B0080"/>
                </a:solidFill>
                <a:latin typeface="Calibri" panose="020F0502020204030204" pitchFamily="34" charset="0"/>
                <a:hlinkClick r:id="rId6" tooltip="Trung Quốc"/>
              </a:rPr>
              <a:t>Trung Hoa</a:t>
            </a:r>
            <a:r>
              <a:rPr lang="vi-VN" sz="1600">
                <a:solidFill>
                  <a:srgbClr val="202122"/>
                </a:solidFill>
                <a:latin typeface="Calibri" panose="020F0502020204030204" pitchFamily="34" charset="0"/>
              </a:rPr>
              <a:t> "cân đẩu vân" đi vạn dặm trong </a:t>
            </a:r>
            <a:r>
              <a:rPr lang="vi-VN" sz="1600">
                <a:solidFill>
                  <a:srgbClr val="202122"/>
                </a:solidFill>
                <a:latin typeface="Calibri" panose="020F0502020204030204" pitchFamily="34" charset="0"/>
              </a:rPr>
              <a:t>chớp </a:t>
            </a:r>
            <a:r>
              <a:rPr lang="vi-VN" sz="1600" smtClean="0">
                <a:solidFill>
                  <a:srgbClr val="202122"/>
                </a:solidFill>
                <a:latin typeface="Calibri" panose="020F0502020204030204" pitchFamily="34" charset="0"/>
              </a:rPr>
              <a:t>mắt</a:t>
            </a:r>
            <a:r>
              <a:rPr lang="en-US" sz="1600" smtClean="0">
                <a:solidFill>
                  <a:srgbClr val="202122"/>
                </a:solidFill>
                <a:latin typeface="Calibri" panose="020F0502020204030204" pitchFamily="34" charset="0"/>
              </a:rPr>
              <a:t>, hay những thiên thần có cánh.</a:t>
            </a:r>
          </a:p>
          <a:p>
            <a:endParaRPr lang="en-US" sz="1600" smtClean="0">
              <a:solidFill>
                <a:srgbClr val="202122"/>
              </a:solidFill>
              <a:latin typeface="Calibri" panose="020F0502020204030204" pitchFamily="34" charset="0"/>
            </a:endParaRPr>
          </a:p>
          <a:p>
            <a:r>
              <a:rPr lang="en-US" sz="1600" smtClean="0">
                <a:solidFill>
                  <a:srgbClr val="202122"/>
                </a:solidFill>
                <a:latin typeface="Calibri" panose="020F0502020204030204" pitchFamily="34" charset="0"/>
              </a:rPr>
              <a:t>Tuổi thơ ai ai sinh ra cũng đều khát khao được bay</a:t>
            </a:r>
          </a:p>
          <a:p>
            <a:endParaRPr lang="en-US" sz="1600">
              <a:solidFill>
                <a:srgbClr val="202122"/>
              </a:solidFill>
              <a:latin typeface="Calibri" panose="020F0502020204030204" pitchFamily="34" charset="0"/>
            </a:endParaRPr>
          </a:p>
          <a:p>
            <a:r>
              <a:rPr lang="en-US" sz="1600" smtClean="0">
                <a:solidFill>
                  <a:srgbClr val="202122"/>
                </a:solidFill>
                <a:latin typeface="Calibri" panose="020F0502020204030204" pitchFamily="34" charset="0"/>
              </a:rPr>
              <a:t>Không bay bằng cách chính thống thì người ta tìm được những cách không chính thống để bay =&gt; Không nên</a:t>
            </a:r>
            <a:endParaRPr lang="en-US" sz="1600">
              <a:latin typeface="Calibri" panose="020F0502020204030204" pitchFamily="34" charset="0"/>
            </a:endParaRPr>
          </a:p>
          <a:p>
            <a:endParaRPr lang="en-US" sz="1600">
              <a:latin typeface="Calibri" panose="020F0502020204030204" pitchFamily="34" charset="0"/>
            </a:endParaRPr>
          </a:p>
        </p:txBody>
      </p:sp>
      <p:pic>
        <p:nvPicPr>
          <p:cNvPr id="1026" name="Picture 2" descr="Daedalus and Icarus: 9789604250257: Amazon.com: Book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643780" y="1493897"/>
            <a:ext cx="1161537" cy="15591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ảnh bay khiến Tôn Ngộ Không bất tỉnh tại trường quay và 'uẩn khúc' chưa  đượ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4446" y="3053007"/>
            <a:ext cx="3071887" cy="17479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ại Sao Các Thiên Thần Có Cánh? | Tỉnh Dòng Đa Minh Việt Nam"/>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02034" y="1493897"/>
            <a:ext cx="1604300" cy="155910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é Thả Diều Doremon Vui nhộn - Doraemon Kyte Flying with Surich ToyReview -  YouTub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34446" y="4695085"/>
            <a:ext cx="3071887" cy="17279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11"/>
          <a:stretch>
            <a:fillRect/>
          </a:stretch>
        </p:blipFill>
        <p:spPr>
          <a:xfrm>
            <a:off x="5643780" y="6190058"/>
            <a:ext cx="3062553" cy="637072"/>
          </a:xfrm>
          <a:prstGeom prst="rect">
            <a:avLst/>
          </a:prstGeom>
        </p:spPr>
      </p:pic>
      <p:pic>
        <p:nvPicPr>
          <p:cNvPr id="1034" name="Picture 10" descr="Hình ảnh Khá Bảnh đẹp"/>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13509" y="5023448"/>
            <a:ext cx="2413362" cy="14851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hững điều cần biết về thuốc lắ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57786" y="5066305"/>
            <a:ext cx="2232523" cy="1399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399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Dòng lịch sử của các ph</a:t>
            </a:r>
            <a:r>
              <a:rPr lang="vi-VN" sz="3600"/>
              <a:t>ư</a:t>
            </a:r>
            <a:r>
              <a:rPr lang="en-US" sz="3600"/>
              <a:t>ơng tiện bay</a:t>
            </a:r>
          </a:p>
        </p:txBody>
      </p:sp>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smtClean="0"/>
              <a:t>Trước thế kỷ 19</a:t>
            </a:r>
            <a:endParaRPr lang="en-US" sz="2800"/>
          </a:p>
        </p:txBody>
      </p:sp>
      <p:sp>
        <p:nvSpPr>
          <p:cNvPr id="5" name="Rectangle 4"/>
          <p:cNvSpPr/>
          <p:nvPr/>
        </p:nvSpPr>
        <p:spPr>
          <a:xfrm>
            <a:off x="228600" y="1716189"/>
            <a:ext cx="8514806" cy="830997"/>
          </a:xfrm>
          <a:prstGeom prst="rect">
            <a:avLst/>
          </a:prstGeom>
        </p:spPr>
        <p:txBody>
          <a:bodyPr wrap="square">
            <a:spAutoFit/>
          </a:bodyPr>
          <a:lstStyle/>
          <a:p>
            <a:r>
              <a:rPr lang="vi-VN" sz="1600">
                <a:solidFill>
                  <a:srgbClr val="202122"/>
                </a:solidFill>
                <a:latin typeface="Calibri" panose="020F0502020204030204" pitchFamily="34" charset="0"/>
              </a:rPr>
              <a:t> </a:t>
            </a:r>
            <a:r>
              <a:rPr lang="en-US" sz="1600" smtClean="0">
                <a:solidFill>
                  <a:srgbClr val="202122"/>
                </a:solidFill>
                <a:latin typeface="Calibri" panose="020F0502020204030204" pitchFamily="34" charset="0"/>
              </a:rPr>
              <a:t>T</a:t>
            </a:r>
            <a:r>
              <a:rPr lang="vi-VN" sz="1600" smtClean="0">
                <a:solidFill>
                  <a:srgbClr val="202122"/>
                </a:solidFill>
                <a:latin typeface="Calibri" panose="020F0502020204030204" pitchFamily="34" charset="0"/>
              </a:rPr>
              <a:t>rong </a:t>
            </a:r>
            <a:r>
              <a:rPr lang="vi-VN" sz="1600">
                <a:solidFill>
                  <a:srgbClr val="202122"/>
                </a:solidFill>
                <a:latin typeface="Calibri" panose="020F0502020204030204" pitchFamily="34" charset="0"/>
              </a:rPr>
              <a:t>hàng nghìn năm đối với con người ước </a:t>
            </a:r>
            <a:r>
              <a:rPr lang="vi-VN" sz="1600">
                <a:solidFill>
                  <a:srgbClr val="202122"/>
                </a:solidFill>
                <a:latin typeface="Calibri" panose="020F0502020204030204" pitchFamily="34" charset="0"/>
              </a:rPr>
              <a:t>mơ </a:t>
            </a:r>
            <a:r>
              <a:rPr lang="en-US" sz="1600" smtClean="0">
                <a:solidFill>
                  <a:srgbClr val="202122"/>
                </a:solidFill>
                <a:latin typeface="Calibri" panose="020F0502020204030204" pitchFamily="34" charset="0"/>
              </a:rPr>
              <a:t>bay</a:t>
            </a:r>
            <a:r>
              <a:rPr lang="vi-VN" sz="1600" smtClean="0">
                <a:solidFill>
                  <a:srgbClr val="202122"/>
                </a:solidFill>
                <a:latin typeface="Calibri" panose="020F0502020204030204" pitchFamily="34" charset="0"/>
              </a:rPr>
              <a:t> </a:t>
            </a:r>
            <a:r>
              <a:rPr lang="vi-VN" sz="1600">
                <a:solidFill>
                  <a:srgbClr val="202122"/>
                </a:solidFill>
                <a:latin typeface="Calibri" panose="020F0502020204030204" pitchFamily="34" charset="0"/>
              </a:rPr>
              <a:t>chỉ dừng lại ở ước mơ xa: có một vài người có các thí nghiệm bay nhưng rất tiếc đều thất bại và không gây được tiếng vang nào, và con người đã an phận là không thể bay được như chim... </a:t>
            </a:r>
            <a:endParaRPr lang="en-US" sz="1600">
              <a:latin typeface="Calibri" panose="020F0502020204030204" pitchFamily="34" charset="0"/>
            </a:endParaRPr>
          </a:p>
        </p:txBody>
      </p:sp>
      <p:sp>
        <p:nvSpPr>
          <p:cNvPr id="3" name="Rectangle 2"/>
          <p:cNvSpPr/>
          <p:nvPr/>
        </p:nvSpPr>
        <p:spPr>
          <a:xfrm>
            <a:off x="313508" y="4319451"/>
            <a:ext cx="8429897" cy="2431435"/>
          </a:xfrm>
          <a:prstGeom prst="rect">
            <a:avLst/>
          </a:prstGeom>
        </p:spPr>
        <p:txBody>
          <a:bodyPr wrap="square">
            <a:spAutoFit/>
          </a:bodyPr>
          <a:lstStyle/>
          <a:p>
            <a:r>
              <a:rPr lang="vi-VN" sz="1600">
                <a:solidFill>
                  <a:srgbClr val="202122"/>
                </a:solidFill>
                <a:latin typeface="Calibri" panose="020F0502020204030204" pitchFamily="34" charset="0"/>
              </a:rPr>
              <a:t>Mãi cho đến </a:t>
            </a:r>
            <a:r>
              <a:rPr lang="vi-VN" sz="1600">
                <a:solidFill>
                  <a:srgbClr val="0B0080"/>
                </a:solidFill>
                <a:latin typeface="Calibri" panose="020F0502020204030204" pitchFamily="34" charset="0"/>
                <a:hlinkClick r:id="rId2" tooltip="Phục Hưng"/>
              </a:rPr>
              <a:t>thời kỳ Phục hưng</a:t>
            </a:r>
            <a:r>
              <a:rPr lang="vi-VN" sz="1600">
                <a:solidFill>
                  <a:srgbClr val="202122"/>
                </a:solidFill>
                <a:latin typeface="Calibri" panose="020F0502020204030204" pitchFamily="34" charset="0"/>
              </a:rPr>
              <a:t>: trong các ghi chép của </a:t>
            </a:r>
            <a:r>
              <a:rPr lang="vi-VN" sz="1600">
                <a:solidFill>
                  <a:srgbClr val="0B0080"/>
                </a:solidFill>
                <a:latin typeface="Calibri" panose="020F0502020204030204" pitchFamily="34" charset="0"/>
                <a:hlinkClick r:id="rId3" tooltip="Leonardo da Vinci"/>
              </a:rPr>
              <a:t>Leonardo da Vinci</a:t>
            </a:r>
            <a:r>
              <a:rPr lang="vi-VN" sz="1600">
                <a:solidFill>
                  <a:srgbClr val="202122"/>
                </a:solidFill>
                <a:latin typeface="Calibri" panose="020F0502020204030204" pitchFamily="34" charset="0"/>
              </a:rPr>
              <a:t> ở </a:t>
            </a:r>
            <a:r>
              <a:rPr lang="vi-VN" sz="1600">
                <a:solidFill>
                  <a:srgbClr val="0B0080"/>
                </a:solidFill>
                <a:latin typeface="Calibri" panose="020F0502020204030204" pitchFamily="34" charset="0"/>
                <a:hlinkClick r:id="rId4" tooltip="Thế kỷ 15"/>
              </a:rPr>
              <a:t>thế kỷ 15</a:t>
            </a:r>
            <a:r>
              <a:rPr lang="vi-VN" sz="1600">
                <a:solidFill>
                  <a:srgbClr val="202122"/>
                </a:solidFill>
                <a:latin typeface="Calibri" panose="020F0502020204030204" pitchFamily="34" charset="0"/>
              </a:rPr>
              <a:t>, </a:t>
            </a:r>
            <a:r>
              <a:rPr lang="vi-VN" sz="1600">
                <a:solidFill>
                  <a:srgbClr val="0B0080"/>
                </a:solidFill>
                <a:latin typeface="Calibri" panose="020F0502020204030204" pitchFamily="34" charset="0"/>
                <a:hlinkClick r:id="rId5" tooltip="Thế kỷ 16"/>
              </a:rPr>
              <a:t>thế kỉ 16</a:t>
            </a:r>
            <a:r>
              <a:rPr lang="vi-VN" sz="1600">
                <a:solidFill>
                  <a:srgbClr val="202122"/>
                </a:solidFill>
                <a:latin typeface="Calibri" panose="020F0502020204030204" pitchFamily="34" charset="0"/>
              </a:rPr>
              <a:t> người ta tìm thấy các bản vẽ về thiết bị bay có nguyên tắc giống như </a:t>
            </a:r>
            <a:r>
              <a:rPr lang="vi-VN" sz="1600">
                <a:solidFill>
                  <a:srgbClr val="0B0080"/>
                </a:solidFill>
                <a:latin typeface="Calibri" panose="020F0502020204030204" pitchFamily="34" charset="0"/>
                <a:hlinkClick r:id="rId6" tooltip="Máy bay trực thăng"/>
              </a:rPr>
              <a:t>máy bay trực thăng</a:t>
            </a:r>
            <a:r>
              <a:rPr lang="vi-VN" sz="1600">
                <a:solidFill>
                  <a:srgbClr val="202122"/>
                </a:solidFill>
                <a:latin typeface="Calibri" panose="020F0502020204030204" pitchFamily="34" charset="0"/>
              </a:rPr>
              <a:t> ngày nay với cơ cấu quay cánh quạt bằng dây chun xoắn lại và có cả bản vẽ người </a:t>
            </a:r>
            <a:r>
              <a:rPr lang="vi-VN" sz="1600">
                <a:solidFill>
                  <a:srgbClr val="0B0080"/>
                </a:solidFill>
                <a:latin typeface="Calibri" panose="020F0502020204030204" pitchFamily="34" charset="0"/>
                <a:hlinkClick r:id="rId7" tooltip="Nhảy dù"/>
              </a:rPr>
              <a:t>nhảy dù</a:t>
            </a:r>
            <a:r>
              <a:rPr lang="vi-VN" sz="1600">
                <a:solidFill>
                  <a:srgbClr val="202122"/>
                </a:solidFill>
                <a:latin typeface="Calibri" panose="020F0502020204030204" pitchFamily="34" charset="0"/>
              </a:rPr>
              <a:t>. </a:t>
            </a:r>
            <a:endParaRPr lang="en-US" sz="1600" smtClean="0">
              <a:solidFill>
                <a:srgbClr val="202122"/>
              </a:solidFill>
              <a:latin typeface="Calibri" panose="020F0502020204030204" pitchFamily="34" charset="0"/>
            </a:endParaRPr>
          </a:p>
          <a:p>
            <a:endParaRPr lang="en-US" sz="800">
              <a:solidFill>
                <a:srgbClr val="202122"/>
              </a:solidFill>
              <a:latin typeface="Calibri" panose="020F0502020204030204" pitchFamily="34" charset="0"/>
            </a:endParaRPr>
          </a:p>
          <a:p>
            <a:r>
              <a:rPr lang="vi-VN" sz="1600" smtClean="0">
                <a:solidFill>
                  <a:srgbClr val="202122"/>
                </a:solidFill>
                <a:latin typeface="Calibri" panose="020F0502020204030204" pitchFamily="34" charset="0"/>
              </a:rPr>
              <a:t>Từ </a:t>
            </a:r>
            <a:r>
              <a:rPr lang="vi-VN" sz="1600">
                <a:solidFill>
                  <a:srgbClr val="202122"/>
                </a:solidFill>
                <a:latin typeface="Calibri" panose="020F0502020204030204" pitchFamily="34" charset="0"/>
              </a:rPr>
              <a:t>thời gian đó một số người táo bạo không chỉ ước mơ mà đã tin tưởng là có thể bay được: một loạt các nhà tiên phong hàng không đã có các thực nghiệm để bay vào không trung. Nhưng tất cả họ cho đến thế kỷ 19 đều thực hiện việc bay bằng cơ chế </a:t>
            </a:r>
            <a:r>
              <a:rPr lang="vi-VN" sz="1600" i="1">
                <a:solidFill>
                  <a:srgbClr val="202122"/>
                </a:solidFill>
                <a:latin typeface="Calibri" panose="020F0502020204030204" pitchFamily="34" charset="0"/>
              </a:rPr>
              <a:t>"vỗ cánh"</a:t>
            </a:r>
            <a:r>
              <a:rPr lang="vi-VN" sz="1600">
                <a:solidFill>
                  <a:srgbClr val="202122"/>
                </a:solidFill>
                <a:latin typeface="Calibri" panose="020F0502020204030204" pitchFamily="34" charset="0"/>
              </a:rPr>
              <a:t> mô phỏng động tác bay của chim và tất cả đều thực hiện việc bay bằng </a:t>
            </a:r>
            <a:r>
              <a:rPr lang="vi-VN" sz="1600" i="1">
                <a:solidFill>
                  <a:srgbClr val="202122"/>
                </a:solidFill>
                <a:latin typeface="Calibri" panose="020F0502020204030204" pitchFamily="34" charset="0"/>
              </a:rPr>
              <a:t>"sức mạnh cơ bắp"</a:t>
            </a:r>
            <a:r>
              <a:rPr lang="vi-VN" sz="1600">
                <a:solidFill>
                  <a:srgbClr val="202122"/>
                </a:solidFill>
                <a:latin typeface="Calibri" panose="020F0502020204030204" pitchFamily="34" charset="0"/>
              </a:rPr>
              <a:t> (dùng tay vẫy cánh hoặc dùng chân đạp cơ cấu truyền lực như khi đạp xe đạp), khi đó con người chưa có động cơ để thực hiện bay... Chỉ với sức mạnh cơ bắp con người lại gần như tin rằng không thể bay được.</a:t>
            </a:r>
            <a:endParaRPr lang="en-US" sz="1600">
              <a:latin typeface="Calibri" panose="020F0502020204030204" pitchFamily="34" charset="0"/>
            </a:endParaRPr>
          </a:p>
        </p:txBody>
      </p:sp>
      <p:pic>
        <p:nvPicPr>
          <p:cNvPr id="2050" name="Picture 2" descr="https://upload.wikimedia.org/wikipedia/commons/d/d4/Leonardo_flight_of_bird.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3508" y="2531490"/>
            <a:ext cx="959063" cy="15757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upload.wikimedia.org/wikipedia/commons/d/d4/Design_for_a_Flying_Machine.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57479" y="2533800"/>
            <a:ext cx="1821150" cy="158812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wikimedia.org/wikipedia/commons/c/c5/Leonardo_Design_for_a_Flying_Machine%2C_c._1488.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32996" y="2531490"/>
            <a:ext cx="2171100" cy="157579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upload.wikimedia.org/wikipedia/commons/d/da/Leonardo_Design_for_a_Flying_Machine%2C_c._1505.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58464" y="2531490"/>
            <a:ext cx="2225282" cy="1575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82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Dòng lịch sử của các ph</a:t>
            </a:r>
            <a:r>
              <a:rPr lang="vi-VN" sz="3600"/>
              <a:t>ư</a:t>
            </a:r>
            <a:r>
              <a:rPr lang="en-US" sz="3600"/>
              <a:t>ơng tiện bay</a:t>
            </a:r>
          </a:p>
        </p:txBody>
      </p:sp>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smtClean="0"/>
              <a:t>Trước thế kỷ 19</a:t>
            </a:r>
            <a:endParaRPr lang="en-US" sz="2800"/>
          </a:p>
        </p:txBody>
      </p:sp>
      <p:pic>
        <p:nvPicPr>
          <p:cNvPr id="3074" name="Picture 2" descr="https://upload.wikimedia.org/wikipedia/commons/8/80/Leonardo_helicop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52" y="2578341"/>
            <a:ext cx="3893176" cy="39792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99806" y="1922424"/>
            <a:ext cx="3130731" cy="369332"/>
          </a:xfrm>
          <a:prstGeom prst="rect">
            <a:avLst/>
          </a:prstGeom>
        </p:spPr>
        <p:txBody>
          <a:bodyPr wrap="square">
            <a:spAutoFit/>
          </a:bodyPr>
          <a:lstStyle/>
          <a:p>
            <a:r>
              <a:rPr lang="en-US" smtClean="0">
                <a:solidFill>
                  <a:srgbClr val="202122"/>
                </a:solidFill>
                <a:latin typeface="Calibri" panose="020F0502020204030204" pitchFamily="34" charset="0"/>
              </a:rPr>
              <a:t>Thiết kế của Leonardo da Vinci</a:t>
            </a:r>
            <a:endParaRPr lang="en-US">
              <a:latin typeface="Calibri" panose="020F0502020204030204" pitchFamily="34" charset="0"/>
            </a:endParaRPr>
          </a:p>
        </p:txBody>
      </p:sp>
      <p:pic>
        <p:nvPicPr>
          <p:cNvPr id="3076" name="Picture 4" descr="Product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238" y="2428511"/>
            <a:ext cx="4129042" cy="412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39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Dòng lịch sử của các ph</a:t>
            </a:r>
            <a:r>
              <a:rPr lang="vi-VN" sz="3600"/>
              <a:t>ư</a:t>
            </a:r>
            <a:r>
              <a:rPr lang="en-US" sz="3600"/>
              <a:t>ơng tiện bay</a:t>
            </a:r>
          </a:p>
        </p:txBody>
      </p:sp>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smtClean="0"/>
              <a:t>Thế kỷ 19</a:t>
            </a:r>
            <a:endParaRPr lang="en-US" sz="2800"/>
          </a:p>
        </p:txBody>
      </p:sp>
      <p:sp>
        <p:nvSpPr>
          <p:cNvPr id="4" name="Rectangle 3"/>
          <p:cNvSpPr/>
          <p:nvPr/>
        </p:nvSpPr>
        <p:spPr>
          <a:xfrm>
            <a:off x="228599" y="1635839"/>
            <a:ext cx="8619309" cy="1815882"/>
          </a:xfrm>
          <a:prstGeom prst="rect">
            <a:avLst/>
          </a:prstGeom>
        </p:spPr>
        <p:txBody>
          <a:bodyPr wrap="square">
            <a:spAutoFit/>
          </a:bodyPr>
          <a:lstStyle/>
          <a:p>
            <a:r>
              <a:rPr lang="vi-VN" sz="1600">
                <a:solidFill>
                  <a:srgbClr val="202122"/>
                </a:solidFill>
                <a:latin typeface="Calibri" panose="020F0502020204030204" pitchFamily="34" charset="0"/>
              </a:rPr>
              <a:t>Vào </a:t>
            </a:r>
            <a:r>
              <a:rPr lang="vi-VN" sz="1600">
                <a:solidFill>
                  <a:srgbClr val="0B0080"/>
                </a:solidFill>
                <a:latin typeface="Calibri" panose="020F0502020204030204" pitchFamily="34" charset="0"/>
                <a:hlinkClick r:id="rId2" tooltip="Thế kỷ 19"/>
              </a:rPr>
              <a:t>thế kỷ 19</a:t>
            </a:r>
            <a:r>
              <a:rPr lang="vi-VN" sz="1600">
                <a:solidFill>
                  <a:srgbClr val="202122"/>
                </a:solidFill>
                <a:latin typeface="Calibri" panose="020F0502020204030204" pitchFamily="34" charset="0"/>
              </a:rPr>
              <a:t> với cách mạng khoa học kỹ thuật bùng nổ ở </a:t>
            </a:r>
            <a:r>
              <a:rPr lang="vi-VN" sz="1600">
                <a:solidFill>
                  <a:srgbClr val="0B0080"/>
                </a:solidFill>
                <a:latin typeface="Calibri" panose="020F0502020204030204" pitchFamily="34" charset="0"/>
                <a:hlinkClick r:id="rId3" tooltip="Châu Âu"/>
              </a:rPr>
              <a:t>châu Âu</a:t>
            </a:r>
            <a:r>
              <a:rPr lang="vi-VN" sz="1600">
                <a:solidFill>
                  <a:srgbClr val="202122"/>
                </a:solidFill>
                <a:latin typeface="Calibri" panose="020F0502020204030204" pitchFamily="34" charset="0"/>
              </a:rPr>
              <a:t> và </a:t>
            </a:r>
            <a:r>
              <a:rPr lang="vi-VN" sz="1600">
                <a:solidFill>
                  <a:srgbClr val="0B0080"/>
                </a:solidFill>
                <a:latin typeface="Calibri" panose="020F0502020204030204" pitchFamily="34" charset="0"/>
                <a:hlinkClick r:id="rId4" tooltip="Hoa Kỳ"/>
              </a:rPr>
              <a:t>Mỹ</a:t>
            </a:r>
            <a:r>
              <a:rPr lang="vi-VN" sz="1600">
                <a:solidFill>
                  <a:srgbClr val="202122"/>
                </a:solidFill>
                <a:latin typeface="Calibri" panose="020F0502020204030204" pitchFamily="34" charset="0"/>
              </a:rPr>
              <a:t> con người đã có các nền tảng để bay vào không khí: đó là lý thuyết về thuỷ khí động lực học với các nhà khoa học đi đầu như </a:t>
            </a:r>
            <a:r>
              <a:rPr lang="vi-VN" sz="1600">
                <a:solidFill>
                  <a:srgbClr val="0B0080"/>
                </a:solidFill>
                <a:latin typeface="Calibri" panose="020F0502020204030204" pitchFamily="34" charset="0"/>
                <a:hlinkClick r:id="rId5" tooltip="Daniel Bernoulli"/>
              </a:rPr>
              <a:t>Daniel Bernoulli</a:t>
            </a:r>
            <a:r>
              <a:rPr lang="vi-VN" sz="1600">
                <a:solidFill>
                  <a:srgbClr val="202122"/>
                </a:solidFill>
                <a:latin typeface="Calibri" panose="020F0502020204030204" pitchFamily="34" charset="0"/>
              </a:rPr>
              <a:t>, </a:t>
            </a:r>
            <a:r>
              <a:rPr lang="vi-VN" sz="1600">
                <a:solidFill>
                  <a:srgbClr val="0B0080"/>
                </a:solidFill>
                <a:latin typeface="Calibri" panose="020F0502020204030204" pitchFamily="34" charset="0"/>
                <a:hlinkClick r:id="rId6" tooltip="George Cayley"/>
              </a:rPr>
              <a:t>George Cayley</a:t>
            </a:r>
            <a:r>
              <a:rPr lang="vi-VN" sz="1600">
                <a:solidFill>
                  <a:srgbClr val="202122"/>
                </a:solidFill>
                <a:latin typeface="Calibri" panose="020F0502020204030204" pitchFamily="34" charset="0"/>
              </a:rPr>
              <a:t>, và ở Nga có </a:t>
            </a:r>
            <a:r>
              <a:rPr lang="vi-VN" sz="1600">
                <a:solidFill>
                  <a:srgbClr val="A55858"/>
                </a:solidFill>
                <a:latin typeface="Calibri" panose="020F0502020204030204" pitchFamily="34" charset="0"/>
                <a:hlinkClick r:id="rId7" tooltip="Nikolai Yegorovich Joukowski (trang chưa được viết)"/>
              </a:rPr>
              <a:t>Nikolai </a:t>
            </a:r>
            <a:r>
              <a:rPr lang="vi-VN" sz="1600">
                <a:solidFill>
                  <a:srgbClr val="A55858"/>
                </a:solidFill>
                <a:latin typeface="Calibri" panose="020F0502020204030204" pitchFamily="34" charset="0"/>
                <a:hlinkClick r:id="rId7" tooltip="Nikolai Yegorovich Joukowski (trang chưa được viết)"/>
              </a:rPr>
              <a:t>Yegorovich </a:t>
            </a:r>
            <a:r>
              <a:rPr lang="vi-VN" sz="1600" smtClean="0">
                <a:solidFill>
                  <a:srgbClr val="A55858"/>
                </a:solidFill>
                <a:latin typeface="Calibri" panose="020F0502020204030204" pitchFamily="34" charset="0"/>
                <a:hlinkClick r:id="rId7" tooltip="Nikolai Yegorovich Joukowski (trang chưa được viết)"/>
              </a:rPr>
              <a:t>Joukowski</a:t>
            </a:r>
            <a:r>
              <a:rPr lang="en-US" sz="1600" smtClean="0">
                <a:solidFill>
                  <a:srgbClr val="202122"/>
                </a:solidFill>
                <a:latin typeface="Calibri" panose="020F0502020204030204" pitchFamily="34" charset="0"/>
              </a:rPr>
              <a:t> </a:t>
            </a:r>
            <a:r>
              <a:rPr lang="vi-VN" sz="1600" smtClean="0">
                <a:solidFill>
                  <a:srgbClr val="202122"/>
                </a:solidFill>
                <a:latin typeface="Calibri" panose="020F0502020204030204" pitchFamily="34" charset="0"/>
              </a:rPr>
              <a:t>trong </a:t>
            </a:r>
            <a:r>
              <a:rPr lang="vi-VN" sz="1600">
                <a:solidFill>
                  <a:srgbClr val="202122"/>
                </a:solidFill>
                <a:latin typeface="Calibri" panose="020F0502020204030204" pitchFamily="34" charset="0"/>
              </a:rPr>
              <a:t>đó liên quan trực tiếp để bay được là các lý thuyết và tính toán về </a:t>
            </a:r>
            <a:r>
              <a:rPr lang="vi-VN" sz="1600">
                <a:solidFill>
                  <a:srgbClr val="A55858"/>
                </a:solidFill>
                <a:latin typeface="Calibri" panose="020F0502020204030204" pitchFamily="34" charset="0"/>
                <a:hlinkClick r:id="rId8" tooltip="Lực nâng khí động lực học (trang chưa được viết)"/>
              </a:rPr>
              <a:t>lực nâng khí động lực học</a:t>
            </a:r>
            <a:r>
              <a:rPr lang="vi-VN" sz="1600">
                <a:solidFill>
                  <a:srgbClr val="202122"/>
                </a:solidFill>
                <a:latin typeface="Calibri" panose="020F0502020204030204" pitchFamily="34" charset="0"/>
              </a:rPr>
              <a:t> hay còn gọi là </a:t>
            </a:r>
            <a:r>
              <a:rPr lang="vi-VN" sz="1600">
                <a:solidFill>
                  <a:srgbClr val="A55858"/>
                </a:solidFill>
                <a:latin typeface="Calibri" panose="020F0502020204030204" pitchFamily="34" charset="0"/>
                <a:hlinkClick r:id="rId9" tooltip="Lực nâng Joukowski (trang chưa được viết)"/>
              </a:rPr>
              <a:t>lực nâng Joukowski</a:t>
            </a:r>
            <a:r>
              <a:rPr lang="vi-VN" sz="1600">
                <a:solidFill>
                  <a:srgbClr val="202122"/>
                </a:solidFill>
                <a:latin typeface="Calibri" panose="020F0502020204030204" pitchFamily="34" charset="0"/>
              </a:rPr>
              <a:t> đã được </a:t>
            </a:r>
            <a:r>
              <a:rPr lang="vi-VN" sz="1600">
                <a:solidFill>
                  <a:srgbClr val="A55858"/>
                </a:solidFill>
                <a:latin typeface="Calibri" panose="020F0502020204030204" pitchFamily="34" charset="0"/>
                <a:hlinkClick r:id="rId10" tooltip="Joukowski (trang chưa được viết)"/>
              </a:rPr>
              <a:t>Joukowski</a:t>
            </a:r>
            <a:r>
              <a:rPr lang="vi-VN" sz="1600">
                <a:solidFill>
                  <a:srgbClr val="202122"/>
                </a:solidFill>
                <a:latin typeface="Calibri" panose="020F0502020204030204" pitchFamily="34" charset="0"/>
              </a:rPr>
              <a:t> trình bày rất rõ ràng khi sáng lập ngành </a:t>
            </a:r>
            <a:r>
              <a:rPr lang="vi-VN" sz="1600">
                <a:solidFill>
                  <a:srgbClr val="0B0080"/>
                </a:solidFill>
                <a:latin typeface="Calibri" panose="020F0502020204030204" pitchFamily="34" charset="0"/>
                <a:hlinkClick r:id="rId11" tooltip="Khoa học"/>
              </a:rPr>
              <a:t>khoa học</a:t>
            </a:r>
            <a:r>
              <a:rPr lang="vi-VN" sz="1600">
                <a:solidFill>
                  <a:srgbClr val="202122"/>
                </a:solidFill>
                <a:latin typeface="Calibri" panose="020F0502020204030204" pitchFamily="34" charset="0"/>
              </a:rPr>
              <a:t> </a:t>
            </a:r>
            <a:r>
              <a:rPr lang="vi-VN" sz="1600">
                <a:solidFill>
                  <a:srgbClr val="A55858"/>
                </a:solidFill>
                <a:latin typeface="Calibri" panose="020F0502020204030204" pitchFamily="34" charset="0"/>
                <a:hlinkClick r:id="rId12" tooltip="Thuỷ khí động lực học (trang chưa được viết)"/>
              </a:rPr>
              <a:t>thuỷ khí động lực học</a:t>
            </a:r>
            <a:r>
              <a:rPr lang="vi-VN" sz="1600">
                <a:solidFill>
                  <a:srgbClr val="202122"/>
                </a:solidFill>
                <a:latin typeface="Calibri" panose="020F0502020204030204" pitchFamily="34" charset="0"/>
              </a:rPr>
              <a:t>. Sự ra đời của các thế hệ </a:t>
            </a:r>
            <a:r>
              <a:rPr lang="vi-VN" sz="1600">
                <a:solidFill>
                  <a:srgbClr val="0B0080"/>
                </a:solidFill>
                <a:latin typeface="Calibri" panose="020F0502020204030204" pitchFamily="34" charset="0"/>
                <a:hlinkClick r:id="rId13" tooltip="Động cơ"/>
              </a:rPr>
              <a:t>động cơ</a:t>
            </a:r>
            <a:r>
              <a:rPr lang="vi-VN" sz="1600">
                <a:solidFill>
                  <a:srgbClr val="202122"/>
                </a:solidFill>
                <a:latin typeface="Calibri" panose="020F0502020204030204" pitchFamily="34" charset="0"/>
              </a:rPr>
              <a:t> có </a:t>
            </a:r>
            <a:r>
              <a:rPr lang="vi-VN" sz="1600">
                <a:solidFill>
                  <a:srgbClr val="0B0080"/>
                </a:solidFill>
                <a:latin typeface="Calibri" panose="020F0502020204030204" pitchFamily="34" charset="0"/>
                <a:hlinkClick r:id="rId14" tooltip="Công suất"/>
              </a:rPr>
              <a:t>công suất</a:t>
            </a:r>
            <a:r>
              <a:rPr lang="vi-VN" sz="1600">
                <a:solidFill>
                  <a:srgbClr val="202122"/>
                </a:solidFill>
                <a:latin typeface="Calibri" panose="020F0502020204030204" pitchFamily="34" charset="0"/>
              </a:rPr>
              <a:t> lớn gấp nhiều lần sức người mở ra triển vọng thắng trọng lực để bay thực sự vào không khí.</a:t>
            </a:r>
            <a:endParaRPr lang="en-US" sz="1600">
              <a:latin typeface="Calibri" panose="020F0502020204030204" pitchFamily="34" charset="0"/>
            </a:endParaRPr>
          </a:p>
        </p:txBody>
      </p:sp>
      <p:sp>
        <p:nvSpPr>
          <p:cNvPr id="6" name="Rectangle 5"/>
          <p:cNvSpPr/>
          <p:nvPr/>
        </p:nvSpPr>
        <p:spPr>
          <a:xfrm>
            <a:off x="228599" y="3546158"/>
            <a:ext cx="4572000" cy="1077218"/>
          </a:xfrm>
          <a:prstGeom prst="rect">
            <a:avLst/>
          </a:prstGeom>
        </p:spPr>
        <p:txBody>
          <a:bodyPr>
            <a:spAutoFit/>
          </a:bodyPr>
          <a:lstStyle/>
          <a:p>
            <a:r>
              <a:rPr lang="vi-VN" sz="1600">
                <a:solidFill>
                  <a:srgbClr val="202122"/>
                </a:solidFill>
                <a:latin typeface="Calibri" panose="020F0502020204030204" pitchFamily="34" charset="0"/>
              </a:rPr>
              <a:t> </a:t>
            </a:r>
            <a:r>
              <a:rPr lang="en-US" sz="1600" smtClean="0">
                <a:solidFill>
                  <a:srgbClr val="0B0080"/>
                </a:solidFill>
                <a:latin typeface="Calibri" panose="020F0502020204030204" pitchFamily="34" charset="0"/>
              </a:rPr>
              <a:t>T</a:t>
            </a:r>
            <a:r>
              <a:rPr lang="vi-VN" sz="1600" smtClean="0">
                <a:solidFill>
                  <a:srgbClr val="0B0080"/>
                </a:solidFill>
                <a:latin typeface="Calibri" panose="020F0502020204030204" pitchFamily="34" charset="0"/>
                <a:hlinkClick r:id="rId15" tooltip="Tàu lượn"/>
              </a:rPr>
              <a:t>àu </a:t>
            </a:r>
            <a:r>
              <a:rPr lang="vi-VN" sz="1600">
                <a:solidFill>
                  <a:srgbClr val="0B0080"/>
                </a:solidFill>
                <a:latin typeface="Calibri" panose="020F0502020204030204" pitchFamily="34" charset="0"/>
                <a:hlinkClick r:id="rId15" tooltip="Tàu lượn"/>
              </a:rPr>
              <a:t>lượn</a:t>
            </a:r>
            <a:r>
              <a:rPr lang="vi-VN" sz="1600">
                <a:solidFill>
                  <a:srgbClr val="202122"/>
                </a:solidFill>
                <a:latin typeface="Calibri" panose="020F0502020204030204" pitchFamily="34" charset="0"/>
              </a:rPr>
              <a:t> như </a:t>
            </a:r>
            <a:r>
              <a:rPr lang="vi-VN" sz="1600">
                <a:solidFill>
                  <a:srgbClr val="A55858"/>
                </a:solidFill>
                <a:latin typeface="Calibri" panose="020F0502020204030204" pitchFamily="34" charset="0"/>
                <a:hlinkClick r:id="rId16" tooltip="Otto Liliental (trang chưa được viết)"/>
              </a:rPr>
              <a:t>Otto Liliental</a:t>
            </a:r>
            <a:r>
              <a:rPr lang="vi-VN" sz="1600">
                <a:solidFill>
                  <a:srgbClr val="202122"/>
                </a:solidFill>
                <a:latin typeface="Calibri" panose="020F0502020204030204" pitchFamily="34" charset="0"/>
              </a:rPr>
              <a:t> người </a:t>
            </a:r>
            <a:r>
              <a:rPr lang="vi-VN" sz="1600">
                <a:solidFill>
                  <a:srgbClr val="0B0080"/>
                </a:solidFill>
                <a:latin typeface="Calibri" panose="020F0502020204030204" pitchFamily="34" charset="0"/>
                <a:hlinkClick r:id="rId17" tooltip="Đức"/>
              </a:rPr>
              <a:t>Đức</a:t>
            </a:r>
            <a:r>
              <a:rPr lang="vi-VN" sz="1600">
                <a:solidFill>
                  <a:srgbClr val="202122"/>
                </a:solidFill>
                <a:latin typeface="Calibri" panose="020F0502020204030204" pitchFamily="34" charset="0"/>
              </a:rPr>
              <a:t> đã bay được bằng thiết bị với các cơ cấu bay và lái giống như diều Delta (</a:t>
            </a:r>
            <a:r>
              <a:rPr lang="vi-VN" sz="1600">
                <a:solidFill>
                  <a:srgbClr val="A55858"/>
                </a:solidFill>
                <a:latin typeface="Calibri" panose="020F0502020204030204" pitchFamily="34" charset="0"/>
                <a:hlinkClick r:id="rId18" tooltip="Deltaplane (trang chưa được viết)"/>
              </a:rPr>
              <a:t>Deltaplane</a:t>
            </a:r>
            <a:r>
              <a:rPr lang="vi-VN" sz="1600">
                <a:solidFill>
                  <a:srgbClr val="202122"/>
                </a:solidFill>
                <a:latin typeface="Calibri" panose="020F0502020204030204" pitchFamily="34" charset="0"/>
              </a:rPr>
              <a:t>) mà ngày nay là một ngành thể thao rất phát triển</a:t>
            </a:r>
            <a:endParaRPr lang="en-US" sz="1600">
              <a:latin typeface="Calibri" panose="020F0502020204030204" pitchFamily="34" charset="0"/>
            </a:endParaRPr>
          </a:p>
        </p:txBody>
      </p:sp>
      <p:sp>
        <p:nvSpPr>
          <p:cNvPr id="7" name="Rectangle 6"/>
          <p:cNvSpPr/>
          <p:nvPr/>
        </p:nvSpPr>
        <p:spPr>
          <a:xfrm>
            <a:off x="0" y="4717813"/>
            <a:ext cx="4572000" cy="830997"/>
          </a:xfrm>
          <a:prstGeom prst="rect">
            <a:avLst/>
          </a:prstGeom>
        </p:spPr>
        <p:txBody>
          <a:bodyPr>
            <a:spAutoFit/>
          </a:bodyPr>
          <a:lstStyle/>
          <a:p>
            <a:r>
              <a:rPr lang="vi-VN" sz="1600">
                <a:solidFill>
                  <a:srgbClr val="202122"/>
                </a:solidFill>
                <a:latin typeface="Calibri" panose="020F0502020204030204" pitchFamily="34" charset="0"/>
              </a:rPr>
              <a:t>Huân tước </a:t>
            </a:r>
            <a:r>
              <a:rPr lang="vi-VN" sz="1600">
                <a:solidFill>
                  <a:srgbClr val="0B0080"/>
                </a:solidFill>
                <a:latin typeface="Calibri" panose="020F0502020204030204" pitchFamily="34" charset="0"/>
                <a:hlinkClick r:id="rId6" tooltip="George Cayley"/>
              </a:rPr>
              <a:t>George Cayley</a:t>
            </a:r>
            <a:r>
              <a:rPr lang="vi-VN" sz="1600">
                <a:solidFill>
                  <a:srgbClr val="202122"/>
                </a:solidFill>
                <a:latin typeface="Calibri" panose="020F0502020204030204" pitchFamily="34" charset="0"/>
              </a:rPr>
              <a:t> người </a:t>
            </a:r>
            <a:r>
              <a:rPr lang="vi-VN" sz="1600">
                <a:solidFill>
                  <a:srgbClr val="0B0080"/>
                </a:solidFill>
                <a:latin typeface="Calibri" panose="020F0502020204030204" pitchFamily="34" charset="0"/>
                <a:hlinkClick r:id="rId19" tooltip="Anh"/>
              </a:rPr>
              <a:t>Anh</a:t>
            </a:r>
            <a:r>
              <a:rPr lang="vi-VN" sz="1600">
                <a:solidFill>
                  <a:srgbClr val="202122"/>
                </a:solidFill>
                <a:latin typeface="Calibri" panose="020F0502020204030204" pitchFamily="34" charset="0"/>
              </a:rPr>
              <a:t> đã dùng thiết bị có </a:t>
            </a:r>
            <a:r>
              <a:rPr lang="vi-VN" sz="1600">
                <a:solidFill>
                  <a:srgbClr val="0B0080"/>
                </a:solidFill>
                <a:latin typeface="Calibri" panose="020F0502020204030204" pitchFamily="34" charset="0"/>
                <a:hlinkClick r:id="rId13" tooltip="Động cơ"/>
              </a:rPr>
              <a:t>động cơ</a:t>
            </a:r>
            <a:r>
              <a:rPr lang="vi-VN" sz="1600">
                <a:solidFill>
                  <a:srgbClr val="202122"/>
                </a:solidFill>
                <a:latin typeface="Calibri" panose="020F0502020204030204" pitchFamily="34" charset="0"/>
              </a:rPr>
              <a:t> bay được nhưng vẫn không thể tự cất cánh mà vẫn phải dùng ngựa kéo.</a:t>
            </a:r>
            <a:endParaRPr lang="en-US" sz="1600">
              <a:latin typeface="Calibri" panose="020F0502020204030204" pitchFamily="34" charset="0"/>
            </a:endParaRPr>
          </a:p>
        </p:txBody>
      </p:sp>
      <p:sp>
        <p:nvSpPr>
          <p:cNvPr id="9" name="Rectangle 8"/>
          <p:cNvSpPr/>
          <p:nvPr/>
        </p:nvSpPr>
        <p:spPr>
          <a:xfrm>
            <a:off x="117566" y="5547281"/>
            <a:ext cx="4572000" cy="1077218"/>
          </a:xfrm>
          <a:prstGeom prst="rect">
            <a:avLst/>
          </a:prstGeom>
        </p:spPr>
        <p:txBody>
          <a:bodyPr>
            <a:spAutoFit/>
          </a:bodyPr>
          <a:lstStyle/>
          <a:p>
            <a:r>
              <a:rPr lang="vi-VN" sz="1600">
                <a:solidFill>
                  <a:srgbClr val="202122"/>
                </a:solidFill>
                <a:latin typeface="Calibri" panose="020F0502020204030204" pitchFamily="34" charset="0"/>
              </a:rPr>
              <a:t>Một người </a:t>
            </a:r>
            <a:r>
              <a:rPr lang="vi-VN" sz="1600">
                <a:solidFill>
                  <a:srgbClr val="0B0080"/>
                </a:solidFill>
                <a:latin typeface="Calibri" panose="020F0502020204030204" pitchFamily="34" charset="0"/>
                <a:hlinkClick r:id="rId20" tooltip="Pháp"/>
              </a:rPr>
              <a:t>Pháp</a:t>
            </a:r>
            <a:r>
              <a:rPr lang="vi-VN" sz="1600">
                <a:solidFill>
                  <a:srgbClr val="202122"/>
                </a:solidFill>
                <a:latin typeface="Calibri" panose="020F0502020204030204" pitchFamily="34" charset="0"/>
              </a:rPr>
              <a:t> là </a:t>
            </a:r>
            <a:r>
              <a:rPr lang="vi-VN" sz="1600">
                <a:solidFill>
                  <a:srgbClr val="A55858"/>
                </a:solidFill>
                <a:latin typeface="Calibri" panose="020F0502020204030204" pitchFamily="34" charset="0"/>
                <a:hlinkClick r:id="rId21" tooltip="Jean-Marie Le Bris (trang chưa được viết)"/>
              </a:rPr>
              <a:t>Jean-Marie Le Bris</a:t>
            </a:r>
            <a:r>
              <a:rPr lang="vi-VN" sz="1600">
                <a:solidFill>
                  <a:srgbClr val="202122"/>
                </a:solidFill>
                <a:latin typeface="Calibri" panose="020F0502020204030204" pitchFamily="34" charset="0"/>
              </a:rPr>
              <a:t> với máy bay </a:t>
            </a:r>
            <a:r>
              <a:rPr lang="vi-VN" sz="1600" i="1">
                <a:solidFill>
                  <a:srgbClr val="202122"/>
                </a:solidFill>
                <a:latin typeface="Calibri" panose="020F0502020204030204" pitchFamily="34" charset="0"/>
              </a:rPr>
              <a:t>L'Albatros artificial</a:t>
            </a:r>
            <a:r>
              <a:rPr lang="vi-VN" sz="1600">
                <a:solidFill>
                  <a:srgbClr val="202122"/>
                </a:solidFill>
                <a:latin typeface="Calibri" panose="020F0502020204030204" pitchFamily="34" charset="0"/>
              </a:rPr>
              <a:t> có động cơ với trợ lực sức ngựa kéo đã cất cánh và bay lên được độ cao 100 m và xa 200 m</a:t>
            </a:r>
            <a:endParaRPr lang="en-US" sz="1600">
              <a:latin typeface="Calibri" panose="020F0502020204030204" pitchFamily="34" charset="0"/>
            </a:endParaRPr>
          </a:p>
        </p:txBody>
      </p:sp>
      <p:sp>
        <p:nvSpPr>
          <p:cNvPr id="10" name="Rectangle 9"/>
          <p:cNvSpPr/>
          <p:nvPr/>
        </p:nvSpPr>
        <p:spPr>
          <a:xfrm>
            <a:off x="4572000" y="3684945"/>
            <a:ext cx="4572000" cy="2800767"/>
          </a:xfrm>
          <a:prstGeom prst="rect">
            <a:avLst/>
          </a:prstGeom>
        </p:spPr>
        <p:txBody>
          <a:bodyPr>
            <a:spAutoFit/>
          </a:bodyPr>
          <a:lstStyle/>
          <a:p>
            <a:r>
              <a:rPr lang="en-US" sz="1600" smtClean="0">
                <a:solidFill>
                  <a:srgbClr val="202122"/>
                </a:solidFill>
              </a:rPr>
              <a:t>C</a:t>
            </a:r>
            <a:r>
              <a:rPr lang="vi-VN" sz="1600" smtClean="0">
                <a:solidFill>
                  <a:srgbClr val="202122"/>
                </a:solidFill>
              </a:rPr>
              <a:t>hưa </a:t>
            </a:r>
            <a:r>
              <a:rPr lang="vi-VN" sz="1600">
                <a:solidFill>
                  <a:srgbClr val="202122"/>
                </a:solidFill>
              </a:rPr>
              <a:t>có một động cơ tốt vừa nhỏ nhẹ vừa phát huy được công suất lớn vì thời kỳ đó con người vẫn chỉ dùng </a:t>
            </a:r>
            <a:r>
              <a:rPr lang="vi-VN" sz="1600">
                <a:solidFill>
                  <a:srgbClr val="0B0080"/>
                </a:solidFill>
                <a:hlinkClick r:id="rId22" tooltip="Động cơ hơi nước"/>
              </a:rPr>
              <a:t>động cơ hơi nước</a:t>
            </a:r>
            <a:r>
              <a:rPr lang="vi-VN" sz="1600">
                <a:solidFill>
                  <a:srgbClr val="202122"/>
                </a:solidFill>
              </a:rPr>
              <a:t> rất nặng nề, có chỉ số công suất riêng (</a:t>
            </a:r>
            <a:r>
              <a:rPr lang="vi-VN" sz="1600">
                <a:solidFill>
                  <a:srgbClr val="0B0080"/>
                </a:solidFill>
                <a:hlinkClick r:id="rId23" tooltip="Mã lực"/>
              </a:rPr>
              <a:t>mã lực</a:t>
            </a:r>
            <a:r>
              <a:rPr lang="vi-VN" sz="1600">
                <a:solidFill>
                  <a:srgbClr val="202122"/>
                </a:solidFill>
              </a:rPr>
              <a:t>/</a:t>
            </a:r>
            <a:r>
              <a:rPr lang="vi-VN" sz="1600">
                <a:solidFill>
                  <a:srgbClr val="0B0080"/>
                </a:solidFill>
                <a:hlinkClick r:id="rId24" tooltip="Kilôgam"/>
              </a:rPr>
              <a:t>kg</a:t>
            </a:r>
            <a:r>
              <a:rPr lang="vi-VN" sz="1600">
                <a:solidFill>
                  <a:srgbClr val="202122"/>
                </a:solidFill>
              </a:rPr>
              <a:t>) thấp và chưa có nghiên cứu chuyên ngành về </a:t>
            </a:r>
            <a:r>
              <a:rPr lang="vi-VN" sz="1600">
                <a:solidFill>
                  <a:srgbClr val="0B0080"/>
                </a:solidFill>
                <a:hlinkClick r:id="rId25" tooltip="Khí động lực học"/>
              </a:rPr>
              <a:t>khí động lực học</a:t>
            </a:r>
            <a:r>
              <a:rPr lang="vi-VN" sz="1600">
                <a:solidFill>
                  <a:srgbClr val="202122"/>
                </a:solidFill>
              </a:rPr>
              <a:t> nên các nhà tiên phong của Hàng không chỉ làm theo kinh nghiệm mò mẫm, hiệu suất lực nâng không cao đòi hỏi diện tích cánh phải rất lớn, nặng nề và chưa có hình dạng thích hợp để bảo đảm vừa có lực nâng tốt vừa có độ vững chắc của kết cấu cánh.</a:t>
            </a:r>
            <a:endParaRPr lang="en-US" sz="1600"/>
          </a:p>
        </p:txBody>
      </p:sp>
    </p:spTree>
    <p:extLst>
      <p:ext uri="{BB962C8B-B14F-4D97-AF65-F5344CB8AC3E}">
        <p14:creationId xmlns:p14="http://schemas.microsoft.com/office/powerpoint/2010/main" val="16413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Dòng lịch sử của các ph</a:t>
            </a:r>
            <a:r>
              <a:rPr lang="vi-VN" sz="3600"/>
              <a:t>ư</a:t>
            </a:r>
            <a:r>
              <a:rPr lang="en-US" sz="3600"/>
              <a:t>ơng tiện bay</a:t>
            </a:r>
          </a:p>
        </p:txBody>
      </p:sp>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smtClean="0"/>
              <a:t>Thế kỷ 20</a:t>
            </a:r>
            <a:endParaRPr lang="en-US" sz="2800"/>
          </a:p>
        </p:txBody>
      </p:sp>
      <p:sp>
        <p:nvSpPr>
          <p:cNvPr id="3" name="Rectangle 2"/>
          <p:cNvSpPr/>
          <p:nvPr/>
        </p:nvSpPr>
        <p:spPr>
          <a:xfrm>
            <a:off x="418012" y="1923295"/>
            <a:ext cx="4572000" cy="1200329"/>
          </a:xfrm>
          <a:prstGeom prst="rect">
            <a:avLst/>
          </a:prstGeom>
        </p:spPr>
        <p:txBody>
          <a:bodyPr>
            <a:spAutoFit/>
          </a:bodyPr>
          <a:lstStyle/>
          <a:p>
            <a:r>
              <a:rPr lang="vi-VN">
                <a:solidFill>
                  <a:srgbClr val="202122"/>
                </a:solidFill>
              </a:rPr>
              <a:t>Đầu </a:t>
            </a:r>
            <a:r>
              <a:rPr lang="vi-VN">
                <a:solidFill>
                  <a:srgbClr val="0B0080"/>
                </a:solidFill>
                <a:hlinkClick r:id="rId2" tooltip="Thế kỷ 20"/>
              </a:rPr>
              <a:t>thế kỷ 20</a:t>
            </a:r>
            <a:r>
              <a:rPr lang="vi-VN">
                <a:solidFill>
                  <a:srgbClr val="202122"/>
                </a:solidFill>
              </a:rPr>
              <a:t> với sự xuất hiện của </a:t>
            </a:r>
            <a:r>
              <a:rPr lang="vi-VN">
                <a:solidFill>
                  <a:srgbClr val="0B0080"/>
                </a:solidFill>
                <a:hlinkClick r:id="rId3" tooltip="Ô tô"/>
              </a:rPr>
              <a:t>ô tô</a:t>
            </a:r>
            <a:r>
              <a:rPr lang="vi-VN">
                <a:solidFill>
                  <a:srgbClr val="202122"/>
                </a:solidFill>
              </a:rPr>
              <a:t> với </a:t>
            </a:r>
            <a:r>
              <a:rPr lang="vi-VN">
                <a:solidFill>
                  <a:srgbClr val="0B0080"/>
                </a:solidFill>
                <a:hlinkClick r:id="rId4" tooltip="Động cơ đốt trong"/>
              </a:rPr>
              <a:t>động cơ đốt trong</a:t>
            </a:r>
            <a:r>
              <a:rPr lang="vi-VN">
                <a:solidFill>
                  <a:srgbClr val="202122"/>
                </a:solidFill>
              </a:rPr>
              <a:t> chạy </a:t>
            </a:r>
            <a:r>
              <a:rPr lang="vi-VN">
                <a:solidFill>
                  <a:srgbClr val="0B0080"/>
                </a:solidFill>
                <a:hlinkClick r:id="rId5" tooltip="Xăng"/>
              </a:rPr>
              <a:t>xăng</a:t>
            </a:r>
            <a:r>
              <a:rPr lang="vi-VN">
                <a:solidFill>
                  <a:srgbClr val="202122"/>
                </a:solidFill>
              </a:rPr>
              <a:t> mạnh, lại gọn nhẹ thì việc bay được đã trở thành hiện thực trước mắt.</a:t>
            </a:r>
            <a:endParaRPr lang="en-US"/>
          </a:p>
        </p:txBody>
      </p:sp>
      <p:sp>
        <p:nvSpPr>
          <p:cNvPr id="5" name="Rectangle 4"/>
          <p:cNvSpPr/>
          <p:nvPr/>
        </p:nvSpPr>
        <p:spPr>
          <a:xfrm>
            <a:off x="418012" y="3192588"/>
            <a:ext cx="4572000" cy="3416320"/>
          </a:xfrm>
          <a:prstGeom prst="rect">
            <a:avLst/>
          </a:prstGeom>
        </p:spPr>
        <p:txBody>
          <a:bodyPr>
            <a:spAutoFit/>
          </a:bodyPr>
          <a:lstStyle/>
          <a:p>
            <a:r>
              <a:rPr lang="vi-VN">
                <a:solidFill>
                  <a:srgbClr val="202122"/>
                </a:solidFill>
              </a:rPr>
              <a:t>Năm </a:t>
            </a:r>
            <a:r>
              <a:rPr lang="vi-VN">
                <a:solidFill>
                  <a:srgbClr val="0B0080"/>
                </a:solidFill>
                <a:hlinkClick r:id="rId6" tooltip="1903"/>
              </a:rPr>
              <a:t>1903</a:t>
            </a:r>
            <a:r>
              <a:rPr lang="vi-VN">
                <a:solidFill>
                  <a:srgbClr val="202122"/>
                </a:solidFill>
              </a:rPr>
              <a:t> đánh dấu cho lịch sử Hàng không bằng chuyến bay của </a:t>
            </a:r>
            <a:r>
              <a:rPr lang="vi-VN">
                <a:solidFill>
                  <a:srgbClr val="0B0080"/>
                </a:solidFill>
                <a:hlinkClick r:id="rId7" tooltip="Anh em nhà Wright"/>
              </a:rPr>
              <a:t>anh em nhà Wright</a:t>
            </a:r>
            <a:r>
              <a:rPr lang="vi-VN">
                <a:solidFill>
                  <a:srgbClr val="202122"/>
                </a:solidFill>
              </a:rPr>
              <a:t> </a:t>
            </a:r>
            <a:r>
              <a:rPr lang="vi-VN">
                <a:solidFill>
                  <a:srgbClr val="0B0080"/>
                </a:solidFill>
                <a:hlinkClick r:id="rId8" tooltip="Người Mỹ"/>
              </a:rPr>
              <a:t>người Mỹ,</a:t>
            </a:r>
            <a:r>
              <a:rPr lang="vi-VN">
                <a:solidFill>
                  <a:srgbClr val="202122"/>
                </a:solidFill>
              </a:rPr>
              <a:t> máy bay của họ có động cơ khả dĩ duy trì bay trong một khoảng cách vài trăm mét, tuy rằng chưa thể tự cất cánh mà vẫn phải bằng </a:t>
            </a:r>
            <a:r>
              <a:rPr lang="vi-VN">
                <a:solidFill>
                  <a:srgbClr val="A55858"/>
                </a:solidFill>
                <a:hlinkClick r:id="rId9" tooltip="Thiết bị phóng (trang chưa được viết)"/>
              </a:rPr>
              <a:t>thiết bị phóng</a:t>
            </a:r>
            <a:r>
              <a:rPr lang="vi-VN">
                <a:solidFill>
                  <a:srgbClr val="202122"/>
                </a:solidFill>
              </a:rPr>
              <a:t> bằng vật nặng cho thả rơi và khi cất cánh, hạ cánh phải lựa theo chiều gió, nhưng thành công của họ cho thấy máy bay là hoàn toàn hiện thực và đã gây tiếng vang lớn trong dư luận, tạo động lực cho việc nghiên cứu phát triển ngành Hàng không.</a:t>
            </a:r>
            <a:r>
              <a:rPr lang="vi-VN" baseline="30000">
                <a:solidFill>
                  <a:srgbClr val="0B0080"/>
                </a:solidFill>
                <a:hlinkClick r:id="rId10"/>
              </a:rPr>
              <a:t>[1]</a:t>
            </a:r>
            <a:endParaRPr lang="en-US"/>
          </a:p>
        </p:txBody>
      </p:sp>
    </p:spTree>
    <p:extLst>
      <p:ext uri="{BB962C8B-B14F-4D97-AF65-F5344CB8AC3E}">
        <p14:creationId xmlns:p14="http://schemas.microsoft.com/office/powerpoint/2010/main" val="199917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DCDD3E-520A-4631-9934-E8D8CFCFDDCE}"/>
              </a:ext>
            </a:extLst>
          </p:cNvPr>
          <p:cNvSpPr>
            <a:spLocks noGrp="1"/>
          </p:cNvSpPr>
          <p:nvPr>
            <p:ph type="ctrTitle"/>
          </p:nvPr>
        </p:nvSpPr>
        <p:spPr>
          <a:xfrm>
            <a:off x="228600" y="211017"/>
            <a:ext cx="7772400" cy="633046"/>
          </a:xfrm>
        </p:spPr>
        <p:txBody>
          <a:bodyPr>
            <a:normAutofit/>
          </a:bodyPr>
          <a:lstStyle/>
          <a:p>
            <a:pPr algn="l"/>
            <a:r>
              <a:rPr lang="en-US" sz="3600"/>
              <a:t>Dòng lịch sử của các ph</a:t>
            </a:r>
            <a:r>
              <a:rPr lang="vi-VN" sz="3600"/>
              <a:t>ư</a:t>
            </a:r>
            <a:r>
              <a:rPr lang="en-US" sz="3600"/>
              <a:t>ơng tiện bay</a:t>
            </a:r>
          </a:p>
        </p:txBody>
      </p:sp>
      <p:sp>
        <p:nvSpPr>
          <p:cNvPr id="8" name="Title 1">
            <a:extLst>
              <a:ext uri="{FF2B5EF4-FFF2-40B4-BE49-F238E27FC236}">
                <a16:creationId xmlns:a16="http://schemas.microsoft.com/office/drawing/2014/main" xmlns="" id="{C7A08400-EBC2-4049-A1B3-BCFAAA9D143E}"/>
              </a:ext>
            </a:extLst>
          </p:cNvPr>
          <p:cNvSpPr txBox="1">
            <a:spLocks/>
          </p:cNvSpPr>
          <p:nvPr/>
        </p:nvSpPr>
        <p:spPr>
          <a:xfrm>
            <a:off x="228600" y="1002793"/>
            <a:ext cx="7772400" cy="6330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smtClean="0"/>
              <a:t>Thế kỷ 20</a:t>
            </a:r>
            <a:endParaRPr lang="en-US" sz="2800"/>
          </a:p>
        </p:txBody>
      </p:sp>
      <p:sp>
        <p:nvSpPr>
          <p:cNvPr id="4" name="Rectangle 3"/>
          <p:cNvSpPr/>
          <p:nvPr/>
        </p:nvSpPr>
        <p:spPr>
          <a:xfrm>
            <a:off x="422366" y="1118116"/>
            <a:ext cx="8042366" cy="5509200"/>
          </a:xfrm>
          <a:prstGeom prst="rect">
            <a:avLst/>
          </a:prstGeom>
        </p:spPr>
        <p:txBody>
          <a:bodyPr wrap="square">
            <a:spAutoFit/>
          </a:bodyPr>
          <a:lstStyle/>
          <a:p>
            <a:r>
              <a:rPr lang="vi-VN" sz="1600">
                <a:solidFill>
                  <a:srgbClr val="202122"/>
                </a:solidFill>
              </a:rPr>
              <a:t>Ngày </a:t>
            </a:r>
            <a:r>
              <a:rPr lang="vi-VN" sz="1600">
                <a:solidFill>
                  <a:srgbClr val="0B0080"/>
                </a:solidFill>
                <a:hlinkClick r:id="rId2" tooltip="13 tháng 9"/>
              </a:rPr>
              <a:t>13 tháng 9</a:t>
            </a:r>
            <a:r>
              <a:rPr lang="vi-VN" sz="1600">
                <a:solidFill>
                  <a:srgbClr val="202122"/>
                </a:solidFill>
              </a:rPr>
              <a:t> năm </a:t>
            </a:r>
            <a:r>
              <a:rPr lang="vi-VN" sz="1600">
                <a:solidFill>
                  <a:srgbClr val="0B0080"/>
                </a:solidFill>
                <a:hlinkClick r:id="rId3" tooltip="1906"/>
              </a:rPr>
              <a:t>1906</a:t>
            </a:r>
            <a:r>
              <a:rPr lang="vi-VN" sz="1600">
                <a:solidFill>
                  <a:srgbClr val="202122"/>
                </a:solidFill>
              </a:rPr>
              <a:t> </a:t>
            </a:r>
            <a:r>
              <a:rPr lang="vi-VN" sz="1600">
                <a:solidFill>
                  <a:srgbClr val="A55858"/>
                </a:solidFill>
                <a:hlinkClick r:id="rId4" tooltip="Alberto Santos-Dumont (trang chưa được viết)"/>
              </a:rPr>
              <a:t>Alberto Santos-Dumont</a:t>
            </a:r>
            <a:r>
              <a:rPr lang="vi-VN" sz="1600">
                <a:solidFill>
                  <a:srgbClr val="202122"/>
                </a:solidFill>
              </a:rPr>
              <a:t> tại </a:t>
            </a:r>
            <a:r>
              <a:rPr lang="vi-VN" sz="1600">
                <a:solidFill>
                  <a:srgbClr val="0B0080"/>
                </a:solidFill>
                <a:hlinkClick r:id="rId5" tooltip="Paris"/>
              </a:rPr>
              <a:t>Paris</a:t>
            </a:r>
            <a:r>
              <a:rPr lang="vi-VN" sz="1600">
                <a:solidFill>
                  <a:srgbClr val="202122"/>
                </a:solidFill>
              </a:rPr>
              <a:t> đã thực hiện chuyến bay trình diễn của máy bay </a:t>
            </a:r>
            <a:r>
              <a:rPr lang="vi-VN" sz="1600">
                <a:solidFill>
                  <a:srgbClr val="A55858"/>
                </a:solidFill>
                <a:hlinkClick r:id="rId6" tooltip="14 Bis (trang chưa được viết)"/>
              </a:rPr>
              <a:t>14 Bis</a:t>
            </a:r>
            <a:r>
              <a:rPr lang="vi-VN" sz="1600">
                <a:solidFill>
                  <a:srgbClr val="202122"/>
                </a:solidFill>
              </a:rPr>
              <a:t>, máy bay này đã tự cất cánh, tự bay và tự hạ cánh không cần thiết bị phóng, chiều gió hoặc các phương tiện phụ trợ từ bên ngoài, nhiều người coi đây thật sự là chuyến bay đầu tiên của máy bay theo đúng nghĩa. Sau đó các cá nhân tiên phong đua nhau sản xuất máy bay, tăng kích thước, tăng công suất, hoàn thiện kết cấu: thời kỳ này máy bay chưa có thân vỏ chỉ có khung xương bằng gỗ, cánh là khung gỗ căng vải, </a:t>
            </a:r>
            <a:r>
              <a:rPr lang="vi-VN" sz="1600">
                <a:solidFill>
                  <a:srgbClr val="A55858"/>
                </a:solidFill>
                <a:hlinkClick r:id="rId7" tooltip="Cánh quạt (trang chưa được viết)"/>
              </a:rPr>
              <a:t>cánh quạt</a:t>
            </a:r>
            <a:r>
              <a:rPr lang="vi-VN" sz="1600">
                <a:solidFill>
                  <a:srgbClr val="202122"/>
                </a:solidFill>
              </a:rPr>
              <a:t> đẩy đặt sau cánh và người lái, thổi gió về phía sau.</a:t>
            </a:r>
          </a:p>
          <a:p>
            <a:r>
              <a:rPr lang="vi-VN" sz="1600">
                <a:solidFill>
                  <a:srgbClr val="202122"/>
                </a:solidFill>
              </a:rPr>
              <a:t>Ngày </a:t>
            </a:r>
            <a:r>
              <a:rPr lang="vi-VN" sz="1600">
                <a:solidFill>
                  <a:srgbClr val="0B0080"/>
                </a:solidFill>
                <a:hlinkClick r:id="rId8" tooltip="13 tháng 11"/>
              </a:rPr>
              <a:t>13 tháng 11</a:t>
            </a:r>
            <a:r>
              <a:rPr lang="vi-VN" sz="1600">
                <a:solidFill>
                  <a:srgbClr val="202122"/>
                </a:solidFill>
              </a:rPr>
              <a:t> năm 1907 nhà sáng chế người </a:t>
            </a:r>
            <a:r>
              <a:rPr lang="vi-VN" sz="1600">
                <a:solidFill>
                  <a:srgbClr val="0B0080"/>
                </a:solidFill>
                <a:hlinkClick r:id="rId9" tooltip="Pháp"/>
              </a:rPr>
              <a:t>Pháp</a:t>
            </a:r>
            <a:r>
              <a:rPr lang="vi-VN" sz="1600">
                <a:solidFill>
                  <a:srgbClr val="202122"/>
                </a:solidFill>
              </a:rPr>
              <a:t> </a:t>
            </a:r>
            <a:r>
              <a:rPr lang="vi-VN" sz="1600">
                <a:solidFill>
                  <a:srgbClr val="A55858"/>
                </a:solidFill>
                <a:hlinkClick r:id="rId10" tooltip="Paul Cornu (trang chưa được viết)"/>
              </a:rPr>
              <a:t>Paul Cornu</a:t>
            </a:r>
            <a:r>
              <a:rPr lang="vi-VN" sz="1600">
                <a:solidFill>
                  <a:srgbClr val="202122"/>
                </a:solidFill>
              </a:rPr>
              <a:t> tự chế </a:t>
            </a:r>
            <a:r>
              <a:rPr lang="vi-VN" sz="1600" u="sng">
                <a:solidFill>
                  <a:srgbClr val="0B0080"/>
                </a:solidFill>
                <a:hlinkClick r:id="rId11"/>
              </a:rPr>
              <a:t>máy bay trực thăng</a:t>
            </a:r>
            <a:r>
              <a:rPr lang="vi-VN" sz="1600">
                <a:solidFill>
                  <a:srgbClr val="202122"/>
                </a:solidFill>
              </a:rPr>
              <a:t> bay lên được độ cao nửa mét và giữ được trong không khí 20 giây.</a:t>
            </a:r>
          </a:p>
          <a:p>
            <a:r>
              <a:rPr lang="vi-VN" sz="1600">
                <a:solidFill>
                  <a:srgbClr val="202122"/>
                </a:solidFill>
              </a:rPr>
              <a:t>Trong khi máy bay thông thường từ đây phát triển rất nhanh mạnh thì máy bay trực thăng tiến bộ chậm chạp hơn rất nhiều vì sự phức tạp kỹ thuật của nó. Chỉ đến sau </a:t>
            </a:r>
            <a:r>
              <a:rPr lang="vi-VN" sz="1600">
                <a:solidFill>
                  <a:srgbClr val="0B0080"/>
                </a:solidFill>
                <a:hlinkClick r:id="rId12" tooltip="Chiến tranh thế giới thứ hai"/>
              </a:rPr>
              <a:t>thế chiến II</a:t>
            </a:r>
            <a:r>
              <a:rPr lang="vi-VN" sz="1600">
                <a:solidFill>
                  <a:srgbClr val="202122"/>
                </a:solidFill>
              </a:rPr>
              <a:t> các khó khăn này mới được giải quyết và trực thăng mới có cơ hội phát triển mạnh.</a:t>
            </a:r>
          </a:p>
          <a:p>
            <a:r>
              <a:rPr lang="vi-VN" sz="1600">
                <a:solidFill>
                  <a:srgbClr val="202122"/>
                </a:solidFill>
              </a:rPr>
              <a:t>Tuy nhiên phải kể đến một nền tảng đóng vai trò quyết định cho sự phát triển đồ sộ sau này của ngành hàng không vũ trụ, đó chính là sự ra đời của lý thuyết </a:t>
            </a:r>
            <a:r>
              <a:rPr lang="vi-VN" sz="1600">
                <a:solidFill>
                  <a:srgbClr val="A55858"/>
                </a:solidFill>
                <a:hlinkClick r:id="rId13" tooltip="Lực nâng cánh máy bay (trang chưa được viết)"/>
              </a:rPr>
              <a:t>lực nâng cánh máy bay</a:t>
            </a:r>
            <a:r>
              <a:rPr lang="vi-VN" sz="1600">
                <a:solidFill>
                  <a:srgbClr val="202122"/>
                </a:solidFill>
              </a:rPr>
              <a:t>. Lý thuyết này đã được ông tổ của ngành hàng không Liên-Xô Joukowski xây dựng vào những năm đầu thế kỉ XX, được công bố lần đầu tiên tại hội nghị khoa học diễn ra vào năm 1909. Trong tài liệu khoa học hiện đại ngày nay chúng ta được biết đến với tên gọi định lý </a:t>
            </a:r>
            <a:r>
              <a:rPr lang="vi-VN" sz="1600">
                <a:solidFill>
                  <a:srgbClr val="0B0080"/>
                </a:solidFill>
                <a:hlinkClick r:id="rId14" tooltip="Định lý Kutta-Zhukovsky"/>
              </a:rPr>
              <a:t>Kutta–Joukowski theorem</a:t>
            </a:r>
            <a:r>
              <a:rPr lang="vi-VN" sz="1600">
                <a:solidFill>
                  <a:srgbClr val="202122"/>
                </a:solidFill>
              </a:rPr>
              <a:t>. Để chứng minh định lý này, Joukowski đã sử dụng giả thuyết Joukowski-Chaplygin để tính toán giá trị lưu số vector vận tốc </a:t>
            </a:r>
            <a:r>
              <a:rPr lang="vi-VN" sz="1600" baseline="30000">
                <a:solidFill>
                  <a:srgbClr val="0B0080"/>
                </a:solidFill>
                <a:hlinkClick r:id="rId15"/>
              </a:rPr>
              <a:t>[2]</a:t>
            </a:r>
            <a:r>
              <a:rPr lang="vi-VN" sz="1600">
                <a:solidFill>
                  <a:srgbClr val="202122"/>
                </a:solidFill>
              </a:rPr>
              <a:t>.</a:t>
            </a:r>
          </a:p>
        </p:txBody>
      </p:sp>
    </p:spTree>
    <p:extLst>
      <p:ext uri="{BB962C8B-B14F-4D97-AF65-F5344CB8AC3E}">
        <p14:creationId xmlns:p14="http://schemas.microsoft.com/office/powerpoint/2010/main" val="6428708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358</Words>
  <Application>Microsoft Office PowerPoint</Application>
  <PresentationFormat>On-screen Show (4:3)</PresentationFormat>
  <Paragraphs>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Rockwell</vt:lpstr>
      <vt:lpstr>Times New Roman</vt:lpstr>
      <vt:lpstr>Office Theme</vt:lpstr>
      <vt:lpstr>BAY</vt:lpstr>
      <vt:lpstr>Các ý trong bài</vt:lpstr>
      <vt:lpstr>Lời mở đầu</vt:lpstr>
      <vt:lpstr>Khát Vọng Bay Của Loài Người</vt:lpstr>
      <vt:lpstr>Dòng lịch sử của các phương tiện bay</vt:lpstr>
      <vt:lpstr>Dòng lịch sử của các phương tiện bay</vt:lpstr>
      <vt:lpstr>Dòng lịch sử của các phương tiện bay</vt:lpstr>
      <vt:lpstr>Dòng lịch sử của các phương tiện bay</vt:lpstr>
      <vt:lpstr>Dòng lịch sử của các phương tiện bay</vt:lpstr>
      <vt:lpstr>Dòng lịch sử của các phương tiện bay</vt:lpstr>
      <vt:lpstr>Dòng lịch sử của các phương tiện bay</vt:lpstr>
      <vt:lpstr>Các môn bay mạo hiểm</vt:lpstr>
      <vt:lpstr>Các môn bay mạo hiểm</vt:lpstr>
      <vt:lpstr>Bay Và Khoa học viễn tưởng</vt:lpstr>
      <vt:lpstr>Bay Và Khoa học viễn tưởng</vt:lpstr>
      <vt:lpstr>Bài Học Rút Ra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dc:title>
  <dc:creator>Khánh Trình</dc:creator>
  <cp:lastModifiedBy>TS-902</cp:lastModifiedBy>
  <cp:revision>54</cp:revision>
  <dcterms:created xsi:type="dcterms:W3CDTF">2020-11-19T12:54:40Z</dcterms:created>
  <dcterms:modified xsi:type="dcterms:W3CDTF">2020-11-20T06:08:47Z</dcterms:modified>
</cp:coreProperties>
</file>