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9402" y="856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39FD-2D0A-48F6-8121-83B724D0A1DD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play.google.com/store/apps/details?id=com.beatsportable.prototypes" TargetMode="External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velopment\Unity\Sandbox\Graphic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36286"/>
            <a:ext cx="47015400" cy="333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204" y="838200"/>
            <a:ext cx="39928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accent1">
                    <a:lumMod val="75000"/>
                  </a:schemeClr>
                </a:solidFill>
              </a:rPr>
              <a:t>Designing Rhythm Game Interfaces for Touchscreen Devices</a:t>
            </a:r>
            <a:endParaRPr lang="en-US" sz="1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01952" y="2286000"/>
            <a:ext cx="13105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Philip Peng, Faculty Advisor: Stephen H. Lane</a:t>
            </a:r>
          </a:p>
        </p:txBody>
      </p:sp>
      <p:pic>
        <p:nvPicPr>
          <p:cNvPr id="1027" name="Picture 3" descr="D:\Development\Unity\Sandbox\Graphics\Icon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031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evelopment\Unity\Sandbox\Graphics\Mod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458877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opment\Unity\Sandbox\Graphics\Mode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opment\Unity\Sandbox\Graphics\Mode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13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opment\Unity\Sandbox\Graphics\Mode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5166303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opment\Unity\Sandbox\Graphics\Mode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32" y="4518006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opment\Unity\Sandbox\Graphics\Mode_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907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opment\Unity\Sandbox\Graphics\Mode_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32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evelopment\Unity\Sandbox\Graphics\Mode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718" y="25157193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83855" y="4495800"/>
            <a:ext cx="1264920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b="1" u="sng" dirty="0" smtClean="0"/>
              <a:t>Abstract: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This project focuses on comparing different touchscreen interface designs for rhythm games. This is accomplished through the development of </a:t>
            </a:r>
            <a:r>
              <a:rPr lang="en-US" sz="3200" i="1" dirty="0" smtClean="0"/>
              <a:t>“Beats2 Prototypes”</a:t>
            </a:r>
            <a:r>
              <a:rPr lang="en-US" sz="3200" dirty="0" smtClean="0"/>
              <a:t>, a rhythm game for Android tablets</a:t>
            </a:r>
            <a:r>
              <a:rPr lang="en-US" sz="3200" dirty="0"/>
              <a:t>, </a:t>
            </a:r>
            <a:r>
              <a:rPr lang="en-US" sz="3200" dirty="0" smtClean="0"/>
              <a:t>and analysis </a:t>
            </a:r>
            <a:r>
              <a:rPr lang="en-US" sz="3200" dirty="0"/>
              <a:t>of collected gameplay data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2927" y="36914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1: Fall</a:t>
            </a:r>
            <a:endParaRPr lang="en-US" sz="4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4352" y="10509412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2: Spread</a:t>
            </a:r>
            <a:endParaRPr lang="en-US" sz="4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0641" y="17393903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3: Focus</a:t>
            </a:r>
            <a:endParaRPr lang="en-US" sz="4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2927" y="24442403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4: Grid</a:t>
            </a:r>
            <a:endParaRPr lang="en-US" sz="4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955835" y="38438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5: Slide</a:t>
            </a:r>
            <a:endParaRPr lang="en-US" sz="4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955835" y="1055159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6: Expand</a:t>
            </a:r>
            <a:endParaRPr lang="en-US" sz="4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965928" y="17337558"/>
            <a:ext cx="4244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7: Collapse</a:t>
            </a:r>
            <a:endParaRPr lang="en-US" sz="4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012182" y="24396862"/>
            <a:ext cx="419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8: Appears</a:t>
            </a:r>
            <a:endParaRPr lang="en-US" sz="4200" b="1" dirty="0"/>
          </a:p>
        </p:txBody>
      </p:sp>
      <p:pic>
        <p:nvPicPr>
          <p:cNvPr id="1066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54067" y="17147121"/>
            <a:ext cx="27424139" cy="1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4780638" y="3843830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graphicFrame>
        <p:nvGraphicFramePr>
          <p:cNvPr id="348" name="Table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9899"/>
              </p:ext>
            </p:extLst>
          </p:nvPr>
        </p:nvGraphicFramePr>
        <p:xfrm>
          <a:off x="4878784" y="11274685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3.84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3.94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3.75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3.97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4.00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3" name="TextBox 372"/>
          <p:cNvSpPr txBox="1"/>
          <p:nvPr/>
        </p:nvSpPr>
        <p:spPr>
          <a:xfrm>
            <a:off x="4763751" y="10549627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sp>
        <p:nvSpPr>
          <p:cNvPr id="399" name="TextBox 398"/>
          <p:cNvSpPr txBox="1"/>
          <p:nvPr/>
        </p:nvSpPr>
        <p:spPr>
          <a:xfrm>
            <a:off x="4769752" y="17426109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sp>
        <p:nvSpPr>
          <p:cNvPr id="425" name="TextBox 424"/>
          <p:cNvSpPr txBox="1"/>
          <p:nvPr/>
        </p:nvSpPr>
        <p:spPr>
          <a:xfrm>
            <a:off x="4752865" y="24441245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sp>
        <p:nvSpPr>
          <p:cNvPr id="455" name="TextBox 454"/>
          <p:cNvSpPr txBox="1"/>
          <p:nvPr/>
        </p:nvSpPr>
        <p:spPr>
          <a:xfrm>
            <a:off x="33143062" y="3825230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sp>
        <p:nvSpPr>
          <p:cNvPr id="481" name="TextBox 480"/>
          <p:cNvSpPr txBox="1"/>
          <p:nvPr/>
        </p:nvSpPr>
        <p:spPr>
          <a:xfrm>
            <a:off x="33105764" y="10490314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sp>
        <p:nvSpPr>
          <p:cNvPr id="507" name="TextBox 506"/>
          <p:cNvSpPr txBox="1"/>
          <p:nvPr/>
        </p:nvSpPr>
        <p:spPr>
          <a:xfrm>
            <a:off x="33180772" y="17373600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sp>
        <p:nvSpPr>
          <p:cNvPr id="533" name="TextBox 532"/>
          <p:cNvSpPr txBox="1"/>
          <p:nvPr/>
        </p:nvSpPr>
        <p:spPr>
          <a:xfrm>
            <a:off x="33180772" y="24384000"/>
            <a:ext cx="430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Feedback:</a:t>
            </a:r>
            <a:endParaRPr lang="en-US" sz="4000" i="1" u="sng" dirty="0"/>
          </a:p>
        </p:txBody>
      </p:sp>
      <p:sp>
        <p:nvSpPr>
          <p:cNvPr id="658" name="TextBox 657"/>
          <p:cNvSpPr txBox="1"/>
          <p:nvPr/>
        </p:nvSpPr>
        <p:spPr>
          <a:xfrm>
            <a:off x="7610079" y="31346897"/>
            <a:ext cx="26743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Senior Project Poster Day 2012 – Department of Computer and Information Science</a:t>
            </a:r>
          </a:p>
        </p:txBody>
      </p:sp>
      <p:sp>
        <p:nvSpPr>
          <p:cNvPr id="659" name="TextBox 658"/>
          <p:cNvSpPr txBox="1"/>
          <p:nvPr/>
        </p:nvSpPr>
        <p:spPr>
          <a:xfrm>
            <a:off x="751313" y="8587889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Dance Dance Revolution, Guitar Hero, </a:t>
            </a:r>
            <a:r>
              <a:rPr lang="en-US" sz="3600" i="1" dirty="0" err="1" smtClean="0"/>
              <a:t>Beatmania</a:t>
            </a:r>
            <a:r>
              <a:rPr lang="en-US" sz="3600" i="1" dirty="0" smtClean="0"/>
              <a:t> IIDX</a:t>
            </a:r>
            <a:endParaRPr lang="en-US" sz="3600" i="1" dirty="0"/>
          </a:p>
        </p:txBody>
      </p:sp>
      <p:sp>
        <p:nvSpPr>
          <p:cNvPr id="662" name="TextBox 661"/>
          <p:cNvSpPr txBox="1"/>
          <p:nvPr/>
        </p:nvSpPr>
        <p:spPr>
          <a:xfrm>
            <a:off x="655866" y="15382000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3" name="TextBox 662"/>
          <p:cNvSpPr txBox="1"/>
          <p:nvPr/>
        </p:nvSpPr>
        <p:spPr>
          <a:xfrm>
            <a:off x="718600" y="22002007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Gitaroo</a:t>
            </a:r>
            <a:r>
              <a:rPr lang="en-US" sz="3600" i="1" dirty="0" smtClean="0"/>
              <a:t> Man Lives!, </a:t>
            </a:r>
            <a:r>
              <a:rPr lang="en-US" sz="3600" i="1" dirty="0" err="1" smtClean="0"/>
              <a:t>Hatsune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Miku</a:t>
            </a:r>
            <a:r>
              <a:rPr lang="en-US" sz="3600" i="1" dirty="0" smtClean="0"/>
              <a:t>: Project DIVA</a:t>
            </a:r>
            <a:endParaRPr lang="en-US" sz="3600" i="1" dirty="0"/>
          </a:p>
        </p:txBody>
      </p:sp>
      <p:sp>
        <p:nvSpPr>
          <p:cNvPr id="664" name="TextBox 663"/>
          <p:cNvSpPr txBox="1"/>
          <p:nvPr/>
        </p:nvSpPr>
        <p:spPr>
          <a:xfrm>
            <a:off x="655865" y="29111825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notes </a:t>
            </a:r>
            <a:r>
              <a:rPr lang="en-US" sz="3600" dirty="0" smtClean="0"/>
              <a:t>grow in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at </a:t>
            </a:r>
            <a:r>
              <a:rPr lang="en-US" sz="36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jubeats</a:t>
            </a:r>
            <a:endParaRPr lang="en-US" sz="3600" i="1" dirty="0"/>
          </a:p>
        </p:txBody>
      </p:sp>
      <p:sp>
        <p:nvSpPr>
          <p:cNvPr id="665" name="TextBox 664"/>
          <p:cNvSpPr txBox="1"/>
          <p:nvPr/>
        </p:nvSpPr>
        <p:spPr>
          <a:xfrm>
            <a:off x="28936336" y="8569375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hitbox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appearing 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DJMax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Technika</a:t>
            </a:r>
            <a:endParaRPr lang="en-US" sz="3600" i="1" dirty="0"/>
          </a:p>
        </p:txBody>
      </p:sp>
      <p:sp>
        <p:nvSpPr>
          <p:cNvPr id="666" name="TextBox 665"/>
          <p:cNvSpPr txBox="1"/>
          <p:nvPr/>
        </p:nvSpPr>
        <p:spPr>
          <a:xfrm>
            <a:off x="28919450" y="15245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hitbox </a:t>
            </a:r>
            <a:r>
              <a:rPr lang="en-US" sz="3600" dirty="0" smtClean="0"/>
              <a:t>grows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7" name="TextBox 666"/>
          <p:cNvSpPr txBox="1"/>
          <p:nvPr/>
        </p:nvSpPr>
        <p:spPr>
          <a:xfrm>
            <a:off x="28927282" y="22103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Collapsing hitbox </a:t>
            </a:r>
            <a:r>
              <a:rPr lang="en-US" sz="3600" dirty="0" smtClean="0"/>
              <a:t>shrink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8" name="TextBox 667"/>
          <p:cNvSpPr txBox="1"/>
          <p:nvPr/>
        </p:nvSpPr>
        <p:spPr>
          <a:xfrm>
            <a:off x="28984542" y="29161889"/>
            <a:ext cx="14906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Collapsing hitboxes </a:t>
            </a:r>
            <a:r>
              <a:rPr lang="en-US" sz="3500" dirty="0" smtClean="0"/>
              <a:t>shrink around </a:t>
            </a:r>
            <a:r>
              <a:rPr lang="en-US" sz="3500" b="1" dirty="0" smtClean="0"/>
              <a:t>fixed notes</a:t>
            </a:r>
            <a:r>
              <a:rPr lang="en-US" sz="3500" dirty="0" smtClean="0"/>
              <a:t> appearing at </a:t>
            </a:r>
            <a:r>
              <a:rPr lang="en-US" sz="35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Osu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Tatakae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Ouendan</a:t>
            </a:r>
            <a:r>
              <a:rPr lang="en-US" sz="3600" i="1" dirty="0" smtClean="0"/>
              <a:t>!</a:t>
            </a:r>
            <a:endParaRPr lang="en-US" sz="3600" i="1" dirty="0"/>
          </a:p>
        </p:txBody>
      </p:sp>
      <p:pic>
        <p:nvPicPr>
          <p:cNvPr id="677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703393" y="17139261"/>
            <a:ext cx="27424139" cy="1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D:\Development\Unity\Sandbox\Graphics\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127" y="30485328"/>
            <a:ext cx="5800073" cy="18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9" name="TextBox 678"/>
          <p:cNvSpPr txBox="1"/>
          <p:nvPr/>
        </p:nvSpPr>
        <p:spPr>
          <a:xfrm>
            <a:off x="15001160" y="3048000"/>
            <a:ext cx="13150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http://beatsportable.com</a:t>
            </a:r>
          </a:p>
          <a:p>
            <a:pPr algn="ctr"/>
            <a:r>
              <a:rPr lang="en-US" sz="3200" dirty="0" smtClean="0">
                <a:hlinkClick r:id="rId14"/>
              </a:rPr>
              <a:t>https://play.google.com/store/apps/details?id=com.beatsportable.prototypes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13" y="30716308"/>
            <a:ext cx="4095750" cy="14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D:\Documents\2011-2012\Spring 2012\CIS 401\report\figure_prototype_gameflow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00" y="12115800"/>
            <a:ext cx="6101616" cy="916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848" y="17601457"/>
            <a:ext cx="38671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447" y="10658967"/>
            <a:ext cx="38766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848" y="24536400"/>
            <a:ext cx="41052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6767998" y="11876389"/>
            <a:ext cx="2040500" cy="488641"/>
            <a:chOff x="7205662" y="11876389"/>
            <a:chExt cx="2040500" cy="488641"/>
          </a:xfrm>
        </p:grpSpPr>
        <p:pic>
          <p:nvPicPr>
            <p:cNvPr id="30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2" y="1188401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4" y="1188401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6" y="1188353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099" y="118763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33" name="Table 3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4174"/>
              </p:ext>
            </p:extLst>
          </p:nvPr>
        </p:nvGraphicFramePr>
        <p:xfrm>
          <a:off x="4878429" y="4582362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3.69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4.18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3.76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2.43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2.33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705245" y="5181600"/>
            <a:ext cx="2045494" cy="491107"/>
            <a:chOff x="6705245" y="5181600"/>
            <a:chExt cx="2045494" cy="491107"/>
          </a:xfrm>
        </p:grpSpPr>
        <p:pic>
          <p:nvPicPr>
            <p:cNvPr id="33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245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307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419" y="519169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9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676" y="51816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0" name="Group 339"/>
          <p:cNvGrpSpPr/>
          <p:nvPr/>
        </p:nvGrpSpPr>
        <p:grpSpPr>
          <a:xfrm>
            <a:off x="6724675" y="7136931"/>
            <a:ext cx="1520642" cy="490328"/>
            <a:chOff x="36495523" y="13536374"/>
            <a:chExt cx="1520642" cy="490328"/>
          </a:xfrm>
        </p:grpSpPr>
        <p:pic>
          <p:nvPicPr>
            <p:cNvPr id="34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5523" y="1353637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5585" y="1353637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3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6102" y="135456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6" name="Table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1610"/>
              </p:ext>
            </p:extLst>
          </p:nvPr>
        </p:nvGraphicFramePr>
        <p:xfrm>
          <a:off x="4818489" y="18135600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3.79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3.76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3.42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3.79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3.54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2" name="Group 411"/>
          <p:cNvGrpSpPr/>
          <p:nvPr/>
        </p:nvGrpSpPr>
        <p:grpSpPr>
          <a:xfrm>
            <a:off x="6703884" y="21315101"/>
            <a:ext cx="2027080" cy="481014"/>
            <a:chOff x="36509977" y="15437262"/>
            <a:chExt cx="2027080" cy="481014"/>
          </a:xfrm>
        </p:grpSpPr>
        <p:pic>
          <p:nvPicPr>
            <p:cNvPr id="41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9977" y="1543726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0039" y="1543726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9151" y="1543726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6994" y="15437263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17" name="Table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64247"/>
              </p:ext>
            </p:extLst>
          </p:nvPr>
        </p:nvGraphicFramePr>
        <p:xfrm>
          <a:off x="4887316" y="25222200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4.27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3.81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4.14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3.85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3.98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9" name="Table 4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13766"/>
              </p:ext>
            </p:extLst>
          </p:nvPr>
        </p:nvGraphicFramePr>
        <p:xfrm>
          <a:off x="33187631" y="4601007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4.39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3.50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4.07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4.10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3.80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35067433" y="6512069"/>
            <a:ext cx="2019298" cy="481496"/>
            <a:chOff x="35067433" y="6512069"/>
            <a:chExt cx="2019298" cy="481496"/>
          </a:xfrm>
        </p:grpSpPr>
        <p:pic>
          <p:nvPicPr>
            <p:cNvPr id="47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7433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495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6607" y="6512551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86669" y="651206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87" name="Table 5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64859"/>
              </p:ext>
            </p:extLst>
          </p:nvPr>
        </p:nvGraphicFramePr>
        <p:xfrm>
          <a:off x="33196163" y="11328763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4.56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2.84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3.36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4.54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3.41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8" name="Group 617"/>
          <p:cNvGrpSpPr/>
          <p:nvPr/>
        </p:nvGrpSpPr>
        <p:grpSpPr>
          <a:xfrm>
            <a:off x="35049174" y="13272601"/>
            <a:ext cx="2027463" cy="497478"/>
            <a:chOff x="36477593" y="14201599"/>
            <a:chExt cx="2027463" cy="497478"/>
          </a:xfrm>
        </p:grpSpPr>
        <p:pic>
          <p:nvPicPr>
            <p:cNvPr id="62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593" y="1421806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7655" y="1421806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6767" y="1421806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9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4993" y="1420159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35042175" y="12579533"/>
            <a:ext cx="1521388" cy="488640"/>
            <a:chOff x="35042175" y="12579533"/>
            <a:chExt cx="1521388" cy="488640"/>
          </a:xfrm>
        </p:grpSpPr>
        <p:pic>
          <p:nvPicPr>
            <p:cNvPr id="64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2175" y="12587160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2237" y="1258667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5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3500" y="12579533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6" name="Group 645"/>
          <p:cNvGrpSpPr/>
          <p:nvPr/>
        </p:nvGrpSpPr>
        <p:grpSpPr>
          <a:xfrm>
            <a:off x="35081558" y="14508264"/>
            <a:ext cx="2027080" cy="481014"/>
            <a:chOff x="36509977" y="15437262"/>
            <a:chExt cx="2027080" cy="481014"/>
          </a:xfrm>
        </p:grpSpPr>
        <p:pic>
          <p:nvPicPr>
            <p:cNvPr id="64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9977" y="1543726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0039" y="1543726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9151" y="1543726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7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6994" y="15437263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60" name="Table 6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55637"/>
              </p:ext>
            </p:extLst>
          </p:nvPr>
        </p:nvGraphicFramePr>
        <p:xfrm>
          <a:off x="33224967" y="18089880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4.26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2.65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3.04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4.18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3.23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35103694" y="19354800"/>
            <a:ext cx="1521388" cy="488640"/>
            <a:chOff x="35103694" y="19354800"/>
            <a:chExt cx="1521388" cy="488640"/>
          </a:xfrm>
        </p:grpSpPr>
        <p:pic>
          <p:nvPicPr>
            <p:cNvPr id="67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3694" y="1936242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3756" y="1936194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5019" y="193548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98" name="Table 6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92092"/>
              </p:ext>
            </p:extLst>
          </p:nvPr>
        </p:nvGraphicFramePr>
        <p:xfrm>
          <a:off x="33233499" y="25157193"/>
          <a:ext cx="563681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16"/>
                <a:gridCol w="2895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Category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Avg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Challenge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3.93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4.13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4.33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Unique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4.02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4.20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6712986" y="5843587"/>
            <a:ext cx="2541708" cy="498962"/>
            <a:chOff x="6712986" y="5843587"/>
            <a:chExt cx="2541708" cy="498962"/>
          </a:xfrm>
        </p:grpSpPr>
        <p:pic>
          <p:nvPicPr>
            <p:cNvPr id="34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986" y="586153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048" y="586153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60" y="586153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4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631" y="5843587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938" y="586153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6" name="Group 725"/>
          <p:cNvGrpSpPr/>
          <p:nvPr/>
        </p:nvGrpSpPr>
        <p:grpSpPr>
          <a:xfrm>
            <a:off x="6730476" y="6490767"/>
            <a:ext cx="2045494" cy="491107"/>
            <a:chOff x="6705245" y="5181600"/>
            <a:chExt cx="2045494" cy="491107"/>
          </a:xfrm>
        </p:grpSpPr>
        <p:pic>
          <p:nvPicPr>
            <p:cNvPr id="72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245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307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419" y="519169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0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676" y="51816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6754255" y="7771534"/>
            <a:ext cx="1522534" cy="498961"/>
            <a:chOff x="7783353" y="7771534"/>
            <a:chExt cx="1522534" cy="498961"/>
          </a:xfrm>
        </p:grpSpPr>
        <p:pic>
          <p:nvPicPr>
            <p:cNvPr id="73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353" y="778948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5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824" y="7771534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131" y="778948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060762"/>
            <a:ext cx="3914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0742714"/>
            <a:ext cx="39147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7544307"/>
            <a:ext cx="39147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24574500"/>
            <a:ext cx="38290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72" y="3839853"/>
            <a:ext cx="38671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6754255" y="12514748"/>
            <a:ext cx="2050014" cy="481014"/>
            <a:chOff x="6754255" y="12514748"/>
            <a:chExt cx="2050014" cy="481014"/>
          </a:xfrm>
        </p:grpSpPr>
        <p:pic>
          <p:nvPicPr>
            <p:cNvPr id="73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255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317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429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207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3" name="Group 742"/>
          <p:cNvGrpSpPr/>
          <p:nvPr/>
        </p:nvGrpSpPr>
        <p:grpSpPr>
          <a:xfrm>
            <a:off x="6754255" y="13167344"/>
            <a:ext cx="2040500" cy="488641"/>
            <a:chOff x="7205662" y="11876389"/>
            <a:chExt cx="2040500" cy="488641"/>
          </a:xfrm>
        </p:grpSpPr>
        <p:pic>
          <p:nvPicPr>
            <p:cNvPr id="74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2" y="1188401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4" y="1188401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6" y="1188353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7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099" y="118763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8" name="Group 747"/>
          <p:cNvGrpSpPr/>
          <p:nvPr/>
        </p:nvGrpSpPr>
        <p:grpSpPr>
          <a:xfrm>
            <a:off x="6747828" y="13844586"/>
            <a:ext cx="2050014" cy="481014"/>
            <a:chOff x="6754255" y="12514748"/>
            <a:chExt cx="2050014" cy="481014"/>
          </a:xfrm>
        </p:grpSpPr>
        <p:pic>
          <p:nvPicPr>
            <p:cNvPr id="74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255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317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429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207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3" name="Group 752"/>
          <p:cNvGrpSpPr/>
          <p:nvPr/>
        </p:nvGrpSpPr>
        <p:grpSpPr>
          <a:xfrm>
            <a:off x="6758257" y="14454185"/>
            <a:ext cx="2050014" cy="481014"/>
            <a:chOff x="6754255" y="12514748"/>
            <a:chExt cx="2050014" cy="481014"/>
          </a:xfrm>
        </p:grpSpPr>
        <p:pic>
          <p:nvPicPr>
            <p:cNvPr id="75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255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317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429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207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8" name="Group 757"/>
          <p:cNvGrpSpPr/>
          <p:nvPr/>
        </p:nvGrpSpPr>
        <p:grpSpPr>
          <a:xfrm>
            <a:off x="6689430" y="18789959"/>
            <a:ext cx="2040500" cy="488641"/>
            <a:chOff x="7205662" y="11876389"/>
            <a:chExt cx="2040500" cy="488641"/>
          </a:xfrm>
        </p:grpSpPr>
        <p:pic>
          <p:nvPicPr>
            <p:cNvPr id="75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2" y="1188401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4" y="1188401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6" y="1188353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2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099" y="118763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3" name="Group 762"/>
          <p:cNvGrpSpPr/>
          <p:nvPr/>
        </p:nvGrpSpPr>
        <p:grpSpPr>
          <a:xfrm>
            <a:off x="6698921" y="19431000"/>
            <a:ext cx="2040500" cy="488641"/>
            <a:chOff x="7205662" y="11876389"/>
            <a:chExt cx="2040500" cy="488641"/>
          </a:xfrm>
        </p:grpSpPr>
        <p:pic>
          <p:nvPicPr>
            <p:cNvPr id="76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2" y="1188401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4" y="1188401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6" y="1188353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7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099" y="118763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2" name="Group 771"/>
          <p:cNvGrpSpPr/>
          <p:nvPr/>
        </p:nvGrpSpPr>
        <p:grpSpPr>
          <a:xfrm>
            <a:off x="6705600" y="20050181"/>
            <a:ext cx="2027080" cy="481014"/>
            <a:chOff x="36509977" y="15437262"/>
            <a:chExt cx="2027080" cy="481014"/>
          </a:xfrm>
        </p:grpSpPr>
        <p:pic>
          <p:nvPicPr>
            <p:cNvPr id="77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9977" y="1543726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0039" y="15437263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9151" y="1543726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6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6994" y="15437263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7" name="Group 776"/>
          <p:cNvGrpSpPr/>
          <p:nvPr/>
        </p:nvGrpSpPr>
        <p:grpSpPr>
          <a:xfrm>
            <a:off x="6705600" y="20726400"/>
            <a:ext cx="2040500" cy="488641"/>
            <a:chOff x="7205662" y="11876389"/>
            <a:chExt cx="2040500" cy="488641"/>
          </a:xfrm>
        </p:grpSpPr>
        <p:pic>
          <p:nvPicPr>
            <p:cNvPr id="77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2" y="1188401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4" y="1188401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6" y="1188353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1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099" y="118763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6738938" y="25831800"/>
            <a:ext cx="2527525" cy="497478"/>
            <a:chOff x="6738938" y="25831800"/>
            <a:chExt cx="2527525" cy="497478"/>
          </a:xfrm>
        </p:grpSpPr>
        <p:pic>
          <p:nvPicPr>
            <p:cNvPr id="44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258482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062" y="258482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174" y="2584826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5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400" y="258318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938" y="258482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3" name="Group 782"/>
          <p:cNvGrpSpPr/>
          <p:nvPr/>
        </p:nvGrpSpPr>
        <p:grpSpPr>
          <a:xfrm>
            <a:off x="6741860" y="26489684"/>
            <a:ext cx="2040500" cy="488641"/>
            <a:chOff x="7205662" y="11876389"/>
            <a:chExt cx="2040500" cy="488641"/>
          </a:xfrm>
        </p:grpSpPr>
        <p:pic>
          <p:nvPicPr>
            <p:cNvPr id="78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2" y="1188401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4" y="1188401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6" y="1188353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7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099" y="118763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8" name="Group 787"/>
          <p:cNvGrpSpPr/>
          <p:nvPr/>
        </p:nvGrpSpPr>
        <p:grpSpPr>
          <a:xfrm>
            <a:off x="6731522" y="27127200"/>
            <a:ext cx="2527525" cy="497478"/>
            <a:chOff x="6738938" y="25831800"/>
            <a:chExt cx="2527525" cy="497478"/>
          </a:xfrm>
        </p:grpSpPr>
        <p:pic>
          <p:nvPicPr>
            <p:cNvPr id="78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258482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062" y="258482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174" y="2584826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2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400" y="258318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938" y="258482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4" name="Group 793"/>
          <p:cNvGrpSpPr/>
          <p:nvPr/>
        </p:nvGrpSpPr>
        <p:grpSpPr>
          <a:xfrm>
            <a:off x="6747828" y="27781559"/>
            <a:ext cx="2040500" cy="488641"/>
            <a:chOff x="7205662" y="11876389"/>
            <a:chExt cx="2040500" cy="488641"/>
          </a:xfrm>
        </p:grpSpPr>
        <p:pic>
          <p:nvPicPr>
            <p:cNvPr id="79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2" y="1188401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4" y="1188401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6" y="1188353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8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099" y="1187638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9" name="Group 798"/>
          <p:cNvGrpSpPr/>
          <p:nvPr/>
        </p:nvGrpSpPr>
        <p:grpSpPr>
          <a:xfrm>
            <a:off x="6737200" y="28367832"/>
            <a:ext cx="2050014" cy="481014"/>
            <a:chOff x="6754255" y="12514748"/>
            <a:chExt cx="2050014" cy="481014"/>
          </a:xfrm>
        </p:grpSpPr>
        <p:pic>
          <p:nvPicPr>
            <p:cNvPr id="80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255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317" y="1251474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429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207" y="1251474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35043251" y="5191694"/>
            <a:ext cx="2494690" cy="501989"/>
            <a:chOff x="35043251" y="5191694"/>
            <a:chExt cx="2494690" cy="501989"/>
          </a:xfrm>
        </p:grpSpPr>
        <p:pic>
          <p:nvPicPr>
            <p:cNvPr id="48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7299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361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4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7878" y="520100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316" y="5212670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3251" y="520100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35052998" y="5863578"/>
            <a:ext cx="2000625" cy="501989"/>
            <a:chOff x="35052998" y="5863578"/>
            <a:chExt cx="2000625" cy="501989"/>
          </a:xfrm>
        </p:grpSpPr>
        <p:pic>
          <p:nvPicPr>
            <p:cNvPr id="80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981" y="586357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3043" y="586357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9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560" y="5872893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998" y="588455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2" name="Group 811"/>
          <p:cNvGrpSpPr/>
          <p:nvPr/>
        </p:nvGrpSpPr>
        <p:grpSpPr>
          <a:xfrm>
            <a:off x="35090102" y="7214704"/>
            <a:ext cx="2019298" cy="481496"/>
            <a:chOff x="35067433" y="6512069"/>
            <a:chExt cx="2019298" cy="481496"/>
          </a:xfrm>
        </p:grpSpPr>
        <p:pic>
          <p:nvPicPr>
            <p:cNvPr id="81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7433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495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6607" y="6512551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86669" y="651206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5094862" y="7817159"/>
            <a:ext cx="2040500" cy="488641"/>
            <a:chOff x="35094862" y="7817159"/>
            <a:chExt cx="2040500" cy="488641"/>
          </a:xfrm>
        </p:grpSpPr>
        <p:pic>
          <p:nvPicPr>
            <p:cNvPr id="81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94862" y="782478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3974" y="782478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4036" y="782430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" name="Picture 41" descr="D:\Documents\2011-2012\Spring 2012\CIS 401\poster\Stars\75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5299" y="781715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3" name="Group 822"/>
          <p:cNvGrpSpPr/>
          <p:nvPr/>
        </p:nvGrpSpPr>
        <p:grpSpPr>
          <a:xfrm>
            <a:off x="35035729" y="11979112"/>
            <a:ext cx="2494690" cy="501989"/>
            <a:chOff x="35043251" y="5191694"/>
            <a:chExt cx="2494690" cy="501989"/>
          </a:xfrm>
        </p:grpSpPr>
        <p:pic>
          <p:nvPicPr>
            <p:cNvPr id="82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7299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361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6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7878" y="520100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316" y="5212670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3251" y="520100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9" name="Group 828"/>
          <p:cNvGrpSpPr/>
          <p:nvPr/>
        </p:nvGrpSpPr>
        <p:grpSpPr>
          <a:xfrm>
            <a:off x="35052000" y="13899811"/>
            <a:ext cx="2494690" cy="501989"/>
            <a:chOff x="35043251" y="5191694"/>
            <a:chExt cx="2494690" cy="501989"/>
          </a:xfrm>
        </p:grpSpPr>
        <p:pic>
          <p:nvPicPr>
            <p:cNvPr id="83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7299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361" y="519169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2" name="Picture 40" descr="D:\Documents\2011-2012\Spring 2012\CIS 401\poster\Stars\50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7878" y="5201009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316" y="5212670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3251" y="520100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35085338" y="18700640"/>
            <a:ext cx="2528216" cy="501760"/>
            <a:chOff x="35085338" y="18700640"/>
            <a:chExt cx="2528216" cy="501760"/>
          </a:xfrm>
        </p:grpSpPr>
        <p:pic>
          <p:nvPicPr>
            <p:cNvPr id="68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6091" y="1871710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6153" y="1871710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5265" y="1871710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3491" y="1870064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5338" y="1872138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35102238" y="20016786"/>
            <a:ext cx="1519236" cy="481014"/>
            <a:chOff x="35102238" y="20016786"/>
            <a:chExt cx="1519236" cy="481014"/>
          </a:xfrm>
        </p:grpSpPr>
        <p:pic>
          <p:nvPicPr>
            <p:cNvPr id="83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2238" y="2001678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2300" y="2001678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1412" y="2001678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35085338" y="20649542"/>
            <a:ext cx="2557462" cy="498136"/>
            <a:chOff x="35085338" y="20649542"/>
            <a:chExt cx="2557462" cy="498136"/>
          </a:xfrm>
        </p:grpSpPr>
        <p:pic>
          <p:nvPicPr>
            <p:cNvPr id="84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337" y="206666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5399" y="206666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4511" y="2066666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6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2737" y="206502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5338" y="2064954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35081937" y="21283613"/>
            <a:ext cx="2027463" cy="497478"/>
            <a:chOff x="35081937" y="21283613"/>
            <a:chExt cx="2027463" cy="497478"/>
          </a:xfrm>
        </p:grpSpPr>
        <p:pic>
          <p:nvPicPr>
            <p:cNvPr id="84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1937" y="2130007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1999" y="21300078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1111" y="2130007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2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9337" y="21283613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551" y="12496800"/>
            <a:ext cx="4445905" cy="842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4" name="TextBox 853"/>
          <p:cNvSpPr txBox="1"/>
          <p:nvPr/>
        </p:nvSpPr>
        <p:spPr>
          <a:xfrm>
            <a:off x="15283856" y="7086600"/>
            <a:ext cx="1264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b="1" u="sng" dirty="0" smtClean="0"/>
              <a:t>Implementation:</a:t>
            </a:r>
          </a:p>
        </p:txBody>
      </p:sp>
      <p:sp>
        <p:nvSpPr>
          <p:cNvPr id="855" name="TextBox 854"/>
          <p:cNvSpPr txBox="1"/>
          <p:nvPr/>
        </p:nvSpPr>
        <p:spPr>
          <a:xfrm>
            <a:off x="21922779" y="20955000"/>
            <a:ext cx="508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Fig 4. Timing accuracy chart</a:t>
            </a:r>
            <a:endParaRPr lang="en-US" sz="3200" i="1" dirty="0"/>
          </a:p>
        </p:txBody>
      </p:sp>
      <p:sp>
        <p:nvSpPr>
          <p:cNvPr id="856" name="TextBox 855"/>
          <p:cNvSpPr txBox="1"/>
          <p:nvPr/>
        </p:nvSpPr>
        <p:spPr>
          <a:xfrm>
            <a:off x="15446257" y="21056025"/>
            <a:ext cx="700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Fig 3. App </a:t>
            </a:r>
            <a:r>
              <a:rPr lang="en-US" sz="3200" i="1" dirty="0" err="1" smtClean="0"/>
              <a:t>gameflow</a:t>
            </a:r>
            <a:r>
              <a:rPr lang="en-US" sz="3200" i="1" dirty="0" smtClean="0"/>
              <a:t> diagram</a:t>
            </a:r>
            <a:endParaRPr lang="en-US" sz="3200" i="1" dirty="0"/>
          </a:p>
        </p:txBody>
      </p:sp>
      <p:pic>
        <p:nvPicPr>
          <p:cNvPr id="1051" name="Picture 27" descr="D:\Documents\2011-2012\Spring 2012\CIS 401\report\figure_chart_results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724" y="23622000"/>
            <a:ext cx="9029463" cy="723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8" name="TextBox 857"/>
          <p:cNvSpPr txBox="1"/>
          <p:nvPr/>
        </p:nvSpPr>
        <p:spPr>
          <a:xfrm>
            <a:off x="15475028" y="21793200"/>
            <a:ext cx="1245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Results:</a:t>
            </a:r>
          </a:p>
          <a:p>
            <a:r>
              <a:rPr lang="en-US" sz="3200" dirty="0" smtClean="0"/>
              <a:t>Using collected data on accuracy charts and feedback ratings, the following relative ratings of each rhythm game mode were concluded:</a:t>
            </a:r>
          </a:p>
        </p:txBody>
      </p:sp>
      <p:pic>
        <p:nvPicPr>
          <p:cNvPr id="1052" name="Picture 28" descr="D:\Documents\2011-2012\Spring 2012\CIS 401\report\figure_screenshot_main.jp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856" y="7696200"/>
            <a:ext cx="6167447" cy="38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Documents\2011-2012\Spring 2012\CIS 401\report\figure_screenshot_gameplay_1.jp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609" y="7696200"/>
            <a:ext cx="6167447" cy="38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15283856" y="11506200"/>
            <a:ext cx="6319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Fig 1. Screenshot of mode </a:t>
            </a:r>
            <a:r>
              <a:rPr lang="en-US" sz="3200" i="1" dirty="0"/>
              <a:t>s</a:t>
            </a:r>
            <a:r>
              <a:rPr lang="en-US" sz="3200" i="1" dirty="0" smtClean="0"/>
              <a:t>election</a:t>
            </a:r>
            <a:endParaRPr lang="en-US" sz="3200" i="1" dirty="0"/>
          </a:p>
        </p:txBody>
      </p:sp>
      <p:sp>
        <p:nvSpPr>
          <p:cNvPr id="861" name="TextBox 860"/>
          <p:cNvSpPr txBox="1"/>
          <p:nvPr/>
        </p:nvSpPr>
        <p:spPr>
          <a:xfrm>
            <a:off x="21842304" y="11506200"/>
            <a:ext cx="6319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Fig 2. Screenshot of gameplay</a:t>
            </a:r>
            <a:endParaRPr lang="en-US" sz="3200" i="1" dirty="0"/>
          </a:p>
        </p:txBody>
      </p:sp>
      <p:grpSp>
        <p:nvGrpSpPr>
          <p:cNvPr id="276" name="Group 275"/>
          <p:cNvGrpSpPr/>
          <p:nvPr/>
        </p:nvGrpSpPr>
        <p:grpSpPr>
          <a:xfrm>
            <a:off x="35052000" y="25755600"/>
            <a:ext cx="2019298" cy="481496"/>
            <a:chOff x="35067433" y="6512069"/>
            <a:chExt cx="2019298" cy="481496"/>
          </a:xfrm>
        </p:grpSpPr>
        <p:pic>
          <p:nvPicPr>
            <p:cNvPr id="27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7433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495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6607" y="6512551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86669" y="651206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52998" y="26401121"/>
            <a:ext cx="2513602" cy="497479"/>
            <a:chOff x="35052998" y="26401121"/>
            <a:chExt cx="2513602" cy="497479"/>
          </a:xfrm>
        </p:grpSpPr>
        <p:pic>
          <p:nvPicPr>
            <p:cNvPr id="71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9137" y="2641758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9199" y="26417587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8311" y="26417586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3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6537" y="26401122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998" y="26401121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35052000" y="27086264"/>
            <a:ext cx="2557462" cy="498136"/>
            <a:chOff x="35085338" y="20649542"/>
            <a:chExt cx="2557462" cy="498136"/>
          </a:xfrm>
        </p:grpSpPr>
        <p:pic>
          <p:nvPicPr>
            <p:cNvPr id="284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337" y="206666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5399" y="206666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4511" y="2066666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7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2737" y="206502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5338" y="2064954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9" name="Group 288"/>
          <p:cNvGrpSpPr/>
          <p:nvPr/>
        </p:nvGrpSpPr>
        <p:grpSpPr>
          <a:xfrm>
            <a:off x="35052000" y="27736800"/>
            <a:ext cx="2019298" cy="481496"/>
            <a:chOff x="35067433" y="6512069"/>
            <a:chExt cx="2019298" cy="481496"/>
          </a:xfrm>
        </p:grpSpPr>
        <p:pic>
          <p:nvPicPr>
            <p:cNvPr id="290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7433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1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495" y="651255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2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6607" y="6512551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86669" y="6512069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4" name="Group 293"/>
          <p:cNvGrpSpPr/>
          <p:nvPr/>
        </p:nvGrpSpPr>
        <p:grpSpPr>
          <a:xfrm>
            <a:off x="35072411" y="28343452"/>
            <a:ext cx="2557462" cy="498136"/>
            <a:chOff x="35085338" y="20649542"/>
            <a:chExt cx="2557462" cy="498136"/>
          </a:xfrm>
        </p:grpSpPr>
        <p:pic>
          <p:nvPicPr>
            <p:cNvPr id="295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337" y="206666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6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5399" y="20666665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4511" y="20666664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8" name="Picture 39" descr="D:\Documents\2011-2012\Spring 2012\CIS 401\poster\Stars\25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2737" y="20650200"/>
              <a:ext cx="500063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9" name="Picture 37" descr="D:\Documents\2011-2012\Spring 2012\CIS 401\poster\Stars\100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5338" y="20649542"/>
              <a:ext cx="500062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9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411</Words>
  <Application>Microsoft Office PowerPoint</Application>
  <PresentationFormat>Custom</PresentationFormat>
  <Paragraphs>150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Keripo</cp:lastModifiedBy>
  <cp:revision>164</cp:revision>
  <dcterms:created xsi:type="dcterms:W3CDTF">2012-04-18T23:08:36Z</dcterms:created>
  <dcterms:modified xsi:type="dcterms:W3CDTF">2012-04-22T09:54:14Z</dcterms:modified>
</cp:coreProperties>
</file>