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-114" y="285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6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5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2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3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0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4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39FD-2D0A-48F6-8121-83B724D0A1DD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2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evelopment\Unity\Sandbox\Graphics\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00" y="0"/>
            <a:ext cx="46329600" cy="329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43804" y="956608"/>
            <a:ext cx="39928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solidFill>
                  <a:schemeClr val="accent1">
                    <a:lumMod val="75000"/>
                  </a:schemeClr>
                </a:solidFill>
              </a:rPr>
              <a:t>Designing Rhythm Game Interfaces for Touchscreen Devices</a:t>
            </a:r>
            <a:endParaRPr lang="en-US" sz="1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93482" y="2514600"/>
            <a:ext cx="13105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Philip Peng, Faculty Advisor: Stephen H. Lane</a:t>
            </a:r>
          </a:p>
        </p:txBody>
      </p:sp>
      <p:pic>
        <p:nvPicPr>
          <p:cNvPr id="1027" name="Picture 3" descr="D:\Development\Unity\Sandbox\Graphics\Icon_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0319"/>
            <a:ext cx="31242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evelopment\Unity\Sandbox\Graphics\Mod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4458877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evelopment\Unity\Sandbox\Graphics\Mode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1274685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evelopment\Unity\Sandbox\Graphics\Mode_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13" y="18056485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evelopment\Unity\Sandbox\Graphics\Mode_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4842274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evelopment\Unity\Sandbox\Graphics\Mode_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3032" y="4518006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evelopment\Unity\Sandbox\Graphics\Mode_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3507" y="11274685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evelopment\Unity\Sandbox\Graphics\Mode_7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3032" y="18056485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Development\Unity\Sandbox\Graphics\Mode_8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5318" y="24833164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786669" y="3956269"/>
            <a:ext cx="1210253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3200" b="1" u="sng" dirty="0" smtClean="0"/>
              <a:t>Abstract:</a:t>
            </a:r>
          </a:p>
          <a:p>
            <a:pPr>
              <a:spcAft>
                <a:spcPts val="600"/>
              </a:spcAft>
            </a:pPr>
            <a:r>
              <a:rPr lang="en-US" sz="3200" dirty="0" smtClean="0"/>
              <a:t>This project focuses on comparing different user interface designs </a:t>
            </a:r>
            <a:r>
              <a:rPr lang="en-US" sz="3200" dirty="0"/>
              <a:t>for rhythm </a:t>
            </a:r>
            <a:r>
              <a:rPr lang="en-US" sz="3200" dirty="0" smtClean="0"/>
              <a:t>games on </a:t>
            </a:r>
            <a:r>
              <a:rPr lang="en-US" sz="3200" dirty="0"/>
              <a:t>touchscreen devices. </a:t>
            </a:r>
            <a:r>
              <a:rPr lang="en-US" sz="3200" dirty="0" smtClean="0"/>
              <a:t>This is accomplished through the development of prototype rhythm games  and analyzing collecting </a:t>
            </a:r>
            <a:r>
              <a:rPr lang="en-US" sz="3200" dirty="0"/>
              <a:t>gameplay </a:t>
            </a:r>
            <a:r>
              <a:rPr lang="en-US" sz="3200" dirty="0" smtClean="0"/>
              <a:t>data.</a:t>
            </a:r>
          </a:p>
          <a:p>
            <a:pPr>
              <a:spcAft>
                <a:spcPts val="600"/>
              </a:spcAft>
            </a:pPr>
            <a:endParaRPr lang="en-US" sz="1200" b="1" u="sng" dirty="0"/>
          </a:p>
          <a:p>
            <a:pPr>
              <a:spcAft>
                <a:spcPts val="600"/>
              </a:spcAft>
            </a:pPr>
            <a:r>
              <a:rPr lang="en-US" sz="3200" b="1" u="sng" dirty="0" smtClean="0"/>
              <a:t>Implementation</a:t>
            </a:r>
            <a:r>
              <a:rPr lang="en-US" sz="3200" b="1" u="sng" dirty="0"/>
              <a:t>:</a:t>
            </a:r>
          </a:p>
          <a:p>
            <a:pPr>
              <a:spcAft>
                <a:spcPts val="600"/>
              </a:spcAft>
            </a:pPr>
            <a:r>
              <a:rPr lang="en-US" sz="3200" dirty="0"/>
              <a:t>“Beats2 Prototypes”, a rhythm game designed for Android tablets, was published on Google Play. This poster presents the eight interface designs prototyped in the app and their respective data collection summaries</a:t>
            </a:r>
            <a:r>
              <a:rPr lang="en-US" sz="32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1527" y="3691430"/>
            <a:ext cx="415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1: Fall</a:t>
            </a:r>
            <a:endParaRPr lang="en-US" sz="4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52952" y="10509412"/>
            <a:ext cx="415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2: Spread</a:t>
            </a:r>
            <a:endParaRPr lang="en-US" sz="4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39241" y="17393903"/>
            <a:ext cx="415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3: Focus</a:t>
            </a:r>
            <a:endParaRPr lang="en-US" sz="4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81527" y="24118374"/>
            <a:ext cx="415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4: Grid</a:t>
            </a:r>
            <a:endParaRPr lang="en-US" sz="4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184435" y="3843830"/>
            <a:ext cx="415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5: Slide</a:t>
            </a:r>
            <a:endParaRPr lang="en-US" sz="4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9184435" y="10551590"/>
            <a:ext cx="415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6: Expand</a:t>
            </a:r>
            <a:endParaRPr lang="en-US" sz="4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9194528" y="17337558"/>
            <a:ext cx="42441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7: Collapse</a:t>
            </a:r>
            <a:endParaRPr lang="en-US" sz="4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240782" y="24072833"/>
            <a:ext cx="419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8: Appears</a:t>
            </a:r>
            <a:endParaRPr lang="en-US" sz="4200" b="1" dirty="0"/>
          </a:p>
        </p:txBody>
      </p:sp>
      <p:pic>
        <p:nvPicPr>
          <p:cNvPr id="1066" name="Picture 42" descr="D:\Development\Unity\Sandbox\Graphics\Slider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25712" y="17900488"/>
            <a:ext cx="28049460" cy="1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9" name="TextBox 658"/>
          <p:cNvSpPr txBox="1"/>
          <p:nvPr/>
        </p:nvSpPr>
        <p:spPr>
          <a:xfrm>
            <a:off x="979913" y="8587889"/>
            <a:ext cx="1387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Moving notes </a:t>
            </a:r>
            <a:r>
              <a:rPr lang="en-US" sz="3600" dirty="0" smtClean="0"/>
              <a:t>fall toward </a:t>
            </a:r>
            <a:r>
              <a:rPr lang="en-US" sz="3600" b="1" dirty="0" smtClean="0"/>
              <a:t>fixed hitboxes </a:t>
            </a:r>
            <a:r>
              <a:rPr lang="en-US" sz="3600" dirty="0" smtClean="0"/>
              <a:t>from </a:t>
            </a:r>
            <a:r>
              <a:rPr lang="en-US" sz="3600" b="1" dirty="0" smtClean="0"/>
              <a:t>top to bottom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smtClean="0"/>
              <a:t>Dance Dance Revolution, Guitar Hero, </a:t>
            </a:r>
            <a:r>
              <a:rPr lang="en-US" sz="3600" i="1" dirty="0" err="1" smtClean="0"/>
              <a:t>Beatmania</a:t>
            </a:r>
            <a:r>
              <a:rPr lang="en-US" sz="3600" i="1" dirty="0" smtClean="0"/>
              <a:t> IIDX</a:t>
            </a:r>
            <a:endParaRPr lang="en-US" sz="3600" i="1" dirty="0"/>
          </a:p>
        </p:txBody>
      </p:sp>
      <p:sp>
        <p:nvSpPr>
          <p:cNvPr id="662" name="TextBox 661"/>
          <p:cNvSpPr txBox="1"/>
          <p:nvPr/>
        </p:nvSpPr>
        <p:spPr>
          <a:xfrm>
            <a:off x="884466" y="15382000"/>
            <a:ext cx="1387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Moving notes </a:t>
            </a:r>
            <a:r>
              <a:rPr lang="en-US" sz="3600" dirty="0" smtClean="0"/>
              <a:t>slide toward </a:t>
            </a:r>
            <a:r>
              <a:rPr lang="en-US" sz="3600" b="1" dirty="0" smtClean="0"/>
              <a:t>fixed hitboxes </a:t>
            </a:r>
            <a:r>
              <a:rPr lang="en-US" sz="3600" dirty="0" smtClean="0"/>
              <a:t>from </a:t>
            </a:r>
            <a:r>
              <a:rPr lang="en-US" sz="3600" b="1" dirty="0" smtClean="0"/>
              <a:t>centre to corners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smtClean="0"/>
              <a:t>none</a:t>
            </a:r>
            <a:endParaRPr lang="en-US" sz="3600" i="1" dirty="0"/>
          </a:p>
        </p:txBody>
      </p:sp>
      <p:sp>
        <p:nvSpPr>
          <p:cNvPr id="663" name="TextBox 662"/>
          <p:cNvSpPr txBox="1"/>
          <p:nvPr/>
        </p:nvSpPr>
        <p:spPr>
          <a:xfrm>
            <a:off x="947200" y="22002007"/>
            <a:ext cx="1387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Moving notes </a:t>
            </a:r>
            <a:r>
              <a:rPr lang="en-US" sz="3600" dirty="0" smtClean="0"/>
              <a:t>slide toward </a:t>
            </a:r>
            <a:r>
              <a:rPr lang="en-US" sz="3600" b="1" dirty="0" smtClean="0"/>
              <a:t>fixed hitboxes </a:t>
            </a:r>
            <a:r>
              <a:rPr lang="en-US" sz="3600" dirty="0" smtClean="0"/>
              <a:t>from </a:t>
            </a:r>
            <a:r>
              <a:rPr lang="en-US" sz="3600" b="1" dirty="0" smtClean="0"/>
              <a:t>corners to centre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err="1" smtClean="0"/>
              <a:t>Gitaroo</a:t>
            </a:r>
            <a:r>
              <a:rPr lang="en-US" sz="3600" i="1" dirty="0" smtClean="0"/>
              <a:t> Man Lives!, </a:t>
            </a:r>
            <a:r>
              <a:rPr lang="en-US" sz="3600" i="1" dirty="0" err="1" smtClean="0"/>
              <a:t>Hatsune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Miku</a:t>
            </a:r>
            <a:r>
              <a:rPr lang="en-US" sz="3600" i="1" dirty="0" smtClean="0"/>
              <a:t>: Project DIVA</a:t>
            </a:r>
            <a:endParaRPr lang="en-US" sz="3600" i="1" dirty="0"/>
          </a:p>
        </p:txBody>
      </p:sp>
      <p:sp>
        <p:nvSpPr>
          <p:cNvPr id="664" name="TextBox 663"/>
          <p:cNvSpPr txBox="1"/>
          <p:nvPr/>
        </p:nvSpPr>
        <p:spPr>
          <a:xfrm>
            <a:off x="884465" y="28787796"/>
            <a:ext cx="1387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Expanding notes </a:t>
            </a:r>
            <a:r>
              <a:rPr lang="en-US" sz="3600" dirty="0" smtClean="0"/>
              <a:t>grow in </a:t>
            </a:r>
            <a:r>
              <a:rPr lang="en-US" sz="3600" b="1" dirty="0" smtClean="0"/>
              <a:t>fixed hitboxes </a:t>
            </a:r>
            <a:r>
              <a:rPr lang="en-US" sz="3600" dirty="0" smtClean="0"/>
              <a:t>at </a:t>
            </a:r>
            <a:r>
              <a:rPr lang="en-US" sz="3600" b="1" dirty="0" smtClean="0"/>
              <a:t>grid points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err="1" smtClean="0"/>
              <a:t>jubeats</a:t>
            </a:r>
            <a:endParaRPr lang="en-US" sz="3600" i="1" dirty="0"/>
          </a:p>
        </p:txBody>
      </p:sp>
      <p:sp>
        <p:nvSpPr>
          <p:cNvPr id="665" name="TextBox 664"/>
          <p:cNvSpPr txBox="1"/>
          <p:nvPr/>
        </p:nvSpPr>
        <p:spPr>
          <a:xfrm>
            <a:off x="29164936" y="8569375"/>
            <a:ext cx="1387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Moving hitbox </a:t>
            </a:r>
            <a:r>
              <a:rPr lang="en-US" sz="3600" dirty="0" smtClean="0"/>
              <a:t>fall toward </a:t>
            </a:r>
            <a:r>
              <a:rPr lang="en-US" sz="3600" b="1" dirty="0" smtClean="0"/>
              <a:t>fixed notes </a:t>
            </a:r>
            <a:r>
              <a:rPr lang="en-US" sz="3600" dirty="0" smtClean="0"/>
              <a:t>appearing from </a:t>
            </a:r>
            <a:r>
              <a:rPr lang="en-US" sz="3600" b="1" dirty="0" smtClean="0"/>
              <a:t>top to bottom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err="1" smtClean="0"/>
              <a:t>DJMax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Technika</a:t>
            </a:r>
            <a:endParaRPr lang="en-US" sz="3600" i="1" dirty="0"/>
          </a:p>
        </p:txBody>
      </p:sp>
      <p:sp>
        <p:nvSpPr>
          <p:cNvPr id="666" name="TextBox 665"/>
          <p:cNvSpPr txBox="1"/>
          <p:nvPr/>
        </p:nvSpPr>
        <p:spPr>
          <a:xfrm>
            <a:off x="29148050" y="15245328"/>
            <a:ext cx="13555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Expanding hitbox </a:t>
            </a:r>
            <a:r>
              <a:rPr lang="en-US" sz="3600" dirty="0" smtClean="0"/>
              <a:t>grows toward </a:t>
            </a:r>
            <a:r>
              <a:rPr lang="en-US" sz="3600" b="1" dirty="0" smtClean="0"/>
              <a:t>fixed notes </a:t>
            </a:r>
            <a:r>
              <a:rPr lang="en-US" sz="3600" dirty="0" smtClean="0"/>
              <a:t>from </a:t>
            </a:r>
            <a:r>
              <a:rPr lang="en-US" sz="3600" b="1" dirty="0" smtClean="0"/>
              <a:t>centre to corners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smtClean="0"/>
              <a:t>none</a:t>
            </a:r>
            <a:endParaRPr lang="en-US" sz="3600" i="1" dirty="0"/>
          </a:p>
        </p:txBody>
      </p:sp>
      <p:sp>
        <p:nvSpPr>
          <p:cNvPr id="667" name="TextBox 666"/>
          <p:cNvSpPr txBox="1"/>
          <p:nvPr/>
        </p:nvSpPr>
        <p:spPr>
          <a:xfrm>
            <a:off x="29155882" y="22103328"/>
            <a:ext cx="13555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Collapsing hitbox </a:t>
            </a:r>
            <a:r>
              <a:rPr lang="en-US" sz="3600" dirty="0" smtClean="0"/>
              <a:t>shrink toward </a:t>
            </a:r>
            <a:r>
              <a:rPr lang="en-US" sz="3600" b="1" dirty="0" smtClean="0"/>
              <a:t>fixed notes </a:t>
            </a:r>
            <a:r>
              <a:rPr lang="en-US" sz="3600" dirty="0" smtClean="0"/>
              <a:t>from </a:t>
            </a:r>
            <a:r>
              <a:rPr lang="en-US" sz="3600" b="1" dirty="0" smtClean="0"/>
              <a:t>corners to centre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smtClean="0"/>
              <a:t>none</a:t>
            </a:r>
            <a:endParaRPr lang="en-US" sz="3600" i="1" dirty="0"/>
          </a:p>
        </p:txBody>
      </p:sp>
      <p:sp>
        <p:nvSpPr>
          <p:cNvPr id="668" name="TextBox 667"/>
          <p:cNvSpPr txBox="1"/>
          <p:nvPr/>
        </p:nvSpPr>
        <p:spPr>
          <a:xfrm>
            <a:off x="29213142" y="28837860"/>
            <a:ext cx="1490665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/>
              <a:t>Collapsing hitboxes </a:t>
            </a:r>
            <a:r>
              <a:rPr lang="en-US" sz="3500" dirty="0" smtClean="0"/>
              <a:t>shrink around </a:t>
            </a:r>
            <a:r>
              <a:rPr lang="en-US" sz="3500" b="1" dirty="0" smtClean="0"/>
              <a:t>fixed notes</a:t>
            </a:r>
            <a:r>
              <a:rPr lang="en-US" sz="3500" dirty="0" smtClean="0"/>
              <a:t> appearing at </a:t>
            </a:r>
            <a:r>
              <a:rPr lang="en-US" sz="3500" b="1" dirty="0" smtClean="0"/>
              <a:t>grid points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err="1" smtClean="0"/>
              <a:t>Osu</a:t>
            </a:r>
            <a:r>
              <a:rPr lang="en-US" sz="3600" i="1" dirty="0" smtClean="0"/>
              <a:t>! </a:t>
            </a:r>
            <a:r>
              <a:rPr lang="en-US" sz="3600" i="1" dirty="0" err="1" smtClean="0"/>
              <a:t>Tatakae</a:t>
            </a:r>
            <a:r>
              <a:rPr lang="en-US" sz="3600" i="1" dirty="0" smtClean="0"/>
              <a:t>! </a:t>
            </a:r>
            <a:r>
              <a:rPr lang="en-US" sz="3600" i="1" dirty="0" err="1" smtClean="0"/>
              <a:t>Ouendan</a:t>
            </a:r>
            <a:r>
              <a:rPr lang="en-US" sz="3600" i="1" dirty="0" smtClean="0"/>
              <a:t>!</a:t>
            </a:r>
            <a:endParaRPr lang="en-US" sz="3600" i="1" dirty="0"/>
          </a:p>
        </p:txBody>
      </p:sp>
      <p:pic>
        <p:nvPicPr>
          <p:cNvPr id="677" name="Picture 42" descr="D:\Development\Unity\Sandbox\Graphics\Slider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539828" y="17892628"/>
            <a:ext cx="28049460" cy="1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9" name="TextBox 678"/>
          <p:cNvSpPr txBox="1"/>
          <p:nvPr/>
        </p:nvSpPr>
        <p:spPr>
          <a:xfrm>
            <a:off x="18474682" y="3360003"/>
            <a:ext cx="6786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2"/>
                </a:solidFill>
              </a:rPr>
              <a:t>http://beatsportable.com</a:t>
            </a:r>
          </a:p>
        </p:txBody>
      </p:sp>
      <p:pic>
        <p:nvPicPr>
          <p:cNvPr id="1068" name="Picture 4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923" y="30502728"/>
            <a:ext cx="4093081" cy="1477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8" name="TextBox 857"/>
          <p:cNvSpPr txBox="1"/>
          <p:nvPr/>
        </p:nvSpPr>
        <p:spPr>
          <a:xfrm>
            <a:off x="15763729" y="23545800"/>
            <a:ext cx="4543571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u="sng" dirty="0" smtClean="0"/>
              <a:t>Conclusion:</a:t>
            </a:r>
            <a:endParaRPr lang="en-US" sz="3200" dirty="0" smtClean="0"/>
          </a:p>
          <a:p>
            <a:pPr>
              <a:spcAft>
                <a:spcPts val="600"/>
              </a:spcAft>
            </a:pPr>
            <a:r>
              <a:rPr lang="en-US" sz="3200" dirty="0" smtClean="0"/>
              <a:t>Based on these results, each interface design was ranked relative to each </a:t>
            </a:r>
            <a:r>
              <a:rPr lang="en-US" sz="3200" dirty="0" smtClean="0"/>
              <a:t>other. Of the eight designs studied, </a:t>
            </a:r>
            <a:r>
              <a:rPr lang="en-US" sz="3200" b="1" dirty="0" smtClean="0"/>
              <a:t>Design #2</a:t>
            </a:r>
            <a:r>
              <a:rPr lang="en-US" sz="3200" dirty="0" smtClean="0"/>
              <a:t> is the best candidate for usage in future rhythm game development.</a:t>
            </a:r>
          </a:p>
          <a:p>
            <a:pPr>
              <a:spcAft>
                <a:spcPts val="600"/>
              </a:spcAft>
            </a:pPr>
            <a:r>
              <a:rPr lang="en-US" sz="3200" dirty="0"/>
              <a:t>These results can also be applied in the design of user interfaces for </a:t>
            </a:r>
            <a:r>
              <a:rPr lang="en-US" sz="3200" dirty="0" smtClean="0"/>
              <a:t>other</a:t>
            </a:r>
            <a:endParaRPr lang="en-US" sz="3200" dirty="0" smtClean="0"/>
          </a:p>
        </p:txBody>
      </p:sp>
      <p:sp>
        <p:nvSpPr>
          <p:cNvPr id="314" name="TextBox 313"/>
          <p:cNvSpPr txBox="1"/>
          <p:nvPr/>
        </p:nvSpPr>
        <p:spPr>
          <a:xfrm>
            <a:off x="15815491" y="9540240"/>
            <a:ext cx="4910909" cy="960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u="sng" dirty="0" smtClean="0"/>
              <a:t>Timing </a:t>
            </a:r>
            <a:r>
              <a:rPr lang="en-US" sz="3200" b="1" u="sng" dirty="0"/>
              <a:t>Accuracy:</a:t>
            </a:r>
          </a:p>
          <a:p>
            <a:pPr>
              <a:spcAft>
                <a:spcPts val="600"/>
              </a:spcAft>
            </a:pPr>
            <a:r>
              <a:rPr lang="en-US" sz="3200" dirty="0"/>
              <a:t>During gameplay, note hits are assigned </a:t>
            </a:r>
            <a:r>
              <a:rPr lang="en-US" sz="3200" dirty="0" smtClean="0"/>
              <a:t>timing </a:t>
            </a:r>
            <a:r>
              <a:rPr lang="en-US" sz="3200" dirty="0"/>
              <a:t>accuracy values based on the difference between expected and actual note hit times. The distribution of these values reflect on how the user interface affects the </a:t>
            </a:r>
            <a:r>
              <a:rPr lang="en-US" sz="3200" b="1" i="1" dirty="0" smtClean="0"/>
              <a:t>user responsiveness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endParaRPr lang="en-US" sz="1000" dirty="0" smtClean="0"/>
          </a:p>
          <a:p>
            <a:pPr>
              <a:spcAft>
                <a:spcPts val="600"/>
              </a:spcAft>
            </a:pPr>
            <a:r>
              <a:rPr lang="en-US" sz="3200" dirty="0" smtClean="0"/>
              <a:t>A high percent of “MARVELOUS” and “PERFECT” values means that the interface allows for accurate visual recognition (of note/</a:t>
            </a:r>
            <a:r>
              <a:rPr lang="en-US" sz="3200" dirty="0" err="1" smtClean="0"/>
              <a:t>tapbox</a:t>
            </a:r>
            <a:r>
              <a:rPr lang="en-US" sz="3200" dirty="0" smtClean="0"/>
              <a:t> elements) and high user reactivity (note tapping action).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1210255" y="9465469"/>
            <a:ext cx="6678944" cy="9601200"/>
            <a:chOff x="20522534" y="10405798"/>
            <a:chExt cx="7102083" cy="9921895"/>
          </a:xfrm>
        </p:grpSpPr>
        <p:pic>
          <p:nvPicPr>
            <p:cNvPr id="2" name="Picture 2" descr="D:\Documents\2011-2012\Spring 2012\CIS 401\report\figure_prototype_gameflow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2534" y="10405798"/>
              <a:ext cx="7102083" cy="9921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/>
            <p:cNvGrpSpPr/>
            <p:nvPr/>
          </p:nvGrpSpPr>
          <p:grpSpPr>
            <a:xfrm>
              <a:off x="24950703" y="10717843"/>
              <a:ext cx="2430830" cy="3315610"/>
              <a:chOff x="24596967" y="10161216"/>
              <a:chExt cx="3040002" cy="3988415"/>
            </a:xfrm>
          </p:grpSpPr>
          <p:pic>
            <p:nvPicPr>
              <p:cNvPr id="18" name="Picture 9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72747" y="10894246"/>
                <a:ext cx="1999339" cy="3083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24596967" y="10161216"/>
                <a:ext cx="3040002" cy="39884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TextBox 314"/>
              <p:cNvSpPr txBox="1"/>
              <p:nvPr/>
            </p:nvSpPr>
            <p:spPr>
              <a:xfrm>
                <a:off x="24596967" y="10220981"/>
                <a:ext cx="3040002" cy="57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u="sng" dirty="0" smtClean="0"/>
                  <a:t>Timing Accuracy</a:t>
                </a:r>
                <a:endParaRPr lang="en-US" sz="2400" i="1" u="sng" dirty="0"/>
              </a:p>
            </p:txBody>
          </p:sp>
        </p:grpSp>
      </p:grpSp>
      <p:sp>
        <p:nvSpPr>
          <p:cNvPr id="317" name="TextBox 316"/>
          <p:cNvSpPr txBox="1"/>
          <p:nvPr/>
        </p:nvSpPr>
        <p:spPr>
          <a:xfrm>
            <a:off x="15815491" y="18859158"/>
            <a:ext cx="1207370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u="sng" dirty="0" smtClean="0"/>
              <a:t>Feedback Ratings:</a:t>
            </a:r>
            <a:endParaRPr lang="en-US" sz="3200" b="1" u="sng" dirty="0"/>
          </a:p>
          <a:p>
            <a:pPr>
              <a:spcAft>
                <a:spcPts val="600"/>
              </a:spcAft>
            </a:pPr>
            <a:r>
              <a:rPr lang="en-US" sz="3200" dirty="0"/>
              <a:t>At the end of a song, the user is prompt to give qualitative feedback ratings on </a:t>
            </a:r>
            <a:r>
              <a:rPr lang="en-US" sz="3200" dirty="0" smtClean="0"/>
              <a:t>a 1-5 star scale. </a:t>
            </a:r>
            <a:r>
              <a:rPr lang="en-US" sz="3200" dirty="0"/>
              <a:t>These </a:t>
            </a:r>
            <a:r>
              <a:rPr lang="en-US" sz="3200" dirty="0" smtClean="0"/>
              <a:t>star </a:t>
            </a:r>
            <a:r>
              <a:rPr lang="en-US" sz="3200" dirty="0"/>
              <a:t>ratings reflect on various aspects of </a:t>
            </a:r>
            <a:r>
              <a:rPr lang="en-US" sz="3200" dirty="0" smtClean="0"/>
              <a:t>the </a:t>
            </a:r>
            <a:r>
              <a:rPr lang="en-US" sz="3200" b="1" i="1" dirty="0" smtClean="0"/>
              <a:t>gameplay experience</a:t>
            </a:r>
            <a:r>
              <a:rPr lang="en-US" sz="3200" dirty="0" smtClean="0"/>
              <a:t>.</a:t>
            </a:r>
          </a:p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en-US" sz="2800" b="1" dirty="0" smtClean="0"/>
              <a:t>Challenge</a:t>
            </a:r>
            <a:r>
              <a:rPr lang="en-US" sz="2800" dirty="0" smtClean="0"/>
              <a:t>: Difficulty of gameplay. More difficult = higher skill ceiling.</a:t>
            </a:r>
          </a:p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en-US" sz="2800" b="1" dirty="0" smtClean="0"/>
              <a:t>Intuitive</a:t>
            </a:r>
            <a:r>
              <a:rPr lang="en-US" sz="2800" dirty="0" smtClean="0"/>
              <a:t>: Usage learning curve. More intuitive = higher reactivity.</a:t>
            </a:r>
          </a:p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en-US" sz="2800" b="1" dirty="0" smtClean="0"/>
              <a:t>Fun</a:t>
            </a:r>
            <a:r>
              <a:rPr lang="en-US" sz="2800" dirty="0" smtClean="0"/>
              <a:t>: Game </a:t>
            </a:r>
            <a:r>
              <a:rPr lang="en-US" sz="2800" dirty="0" err="1" smtClean="0"/>
              <a:t>enjoyability</a:t>
            </a:r>
            <a:r>
              <a:rPr lang="en-US" sz="2800" dirty="0" smtClean="0"/>
              <a:t>. More fun = more returning users.</a:t>
            </a:r>
          </a:p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en-US" sz="2800" b="1" dirty="0" smtClean="0"/>
              <a:t>Unique</a:t>
            </a:r>
            <a:r>
              <a:rPr lang="en-US" sz="2800" dirty="0" smtClean="0"/>
              <a:t>: Novelty of design. More unique = more first time users.</a:t>
            </a:r>
          </a:p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en-US" sz="2800" b="1" dirty="0" smtClean="0"/>
              <a:t>Overall</a:t>
            </a:r>
            <a:r>
              <a:rPr lang="en-US" sz="2800" dirty="0" smtClean="0"/>
              <a:t>: General evaluation of gameplay experience.</a:t>
            </a:r>
            <a:endParaRPr lang="en-US" sz="2800" dirty="0"/>
          </a:p>
        </p:txBody>
      </p:sp>
      <p:pic>
        <p:nvPicPr>
          <p:cNvPr id="318" name="Picture 43" descr="D:\Development\Unity\Sandbox\Graphics\Logo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26528"/>
            <a:ext cx="5166433" cy="165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Development\Sandbox\trunk\prototypes\_Resources\Report\report\figure_chart_1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222" y="3691430"/>
            <a:ext cx="9868984" cy="476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Development\Sandbox\trunk\prototypes\_Resources\Report\report\figure_chart_2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75" y="10410668"/>
            <a:ext cx="9935925" cy="484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D:\Development\Sandbox\trunk\prototypes\_Resources\Report\report\figure_chart_3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25" y="17337558"/>
            <a:ext cx="9855598" cy="487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D:\Development\Sandbox\trunk\prototypes\_Resources\Report\report\figure_chart_4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466" y="24030435"/>
            <a:ext cx="9922534" cy="485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D:\Development\Sandbox\trunk\prototypes\_Resources\Report\report\figure_chart_5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242" y="3858990"/>
            <a:ext cx="9909148" cy="485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D:\Development\Sandbox\trunk\prototypes\_Resources\Report\report\figure_chart_6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6343" y="10642745"/>
            <a:ext cx="9802047" cy="473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9" descr="D:\Development\Sandbox\trunk\prototypes\_Resources\Report\report\figure_chart_7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9400" y="17393903"/>
            <a:ext cx="9775272" cy="477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D:\Development\Sandbox\trunk\prototypes\_Resources\Report\report\figure_chart_8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6834" y="24057210"/>
            <a:ext cx="9681556" cy="483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1" descr="D:\Development\Sandbox\trunk\prototypes\_Resources\Report\report\figure_chart_results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454" y="24040433"/>
            <a:ext cx="7100762" cy="533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5792231" y="29548931"/>
            <a:ext cx="126303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 smtClean="0"/>
              <a:t>future applications on touchscreen devices. As touchscreen technology become more and more commonplace, user interfaces for interacting with touchscreen elements in </a:t>
            </a:r>
            <a:r>
              <a:rPr lang="en-US" sz="3200" b="1" dirty="0" smtClean="0"/>
              <a:t>time-critical scenarios </a:t>
            </a:r>
            <a:r>
              <a:rPr lang="en-US" sz="3200" dirty="0" smtClean="0"/>
              <a:t>(such as military or medical applications) will benefit from designs improving user responsiveness.</a:t>
            </a:r>
            <a:endParaRPr lang="en-US" sz="32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0473691" y="25317452"/>
            <a:ext cx="7100761" cy="65722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490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Keripo</dc:creator>
  <cp:lastModifiedBy>Keripo</cp:lastModifiedBy>
  <cp:revision>251</cp:revision>
  <dcterms:created xsi:type="dcterms:W3CDTF">2012-04-18T23:08:36Z</dcterms:created>
  <dcterms:modified xsi:type="dcterms:W3CDTF">2012-05-01T01:57:17Z</dcterms:modified>
</cp:coreProperties>
</file>