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6" r:id="rId10"/>
    <p:sldId id="267" r:id="rId11"/>
    <p:sldId id="269" r:id="rId12"/>
    <p:sldId id="270" r:id="rId13"/>
    <p:sldId id="268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98" autoAdjust="0"/>
  </p:normalViewPr>
  <p:slideViewPr>
    <p:cSldViewPr>
      <p:cViewPr varScale="1">
        <p:scale>
          <a:sx n="72" d="100"/>
          <a:sy n="72" d="100"/>
        </p:scale>
        <p:origin x="-19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822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3DDD1-0E0C-42CA-A5E4-15FE6F3B37AA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DCA94-7EA8-4940-AF85-AD51E1CBF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8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all</a:t>
            </a:r>
            <a:r>
              <a:rPr lang="en-US" baseline="0" dirty="0" smtClean="0"/>
              <a:t> and thank you for coming to this presentation. My name is Philip Peng and today I will be presenting to you my senior design project, titled “Designing Rhythm Game Interfaces for Touchscreen Devices”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24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For element mobility, Designs #1-3 feature moving notes and fixed hitboxes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Designs #5-7 feature fixed notes and moving hitboxes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Designs #4 and 8 feature fixed notes and fixed hitboxes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For movement behaviour, Designs #1 and #5 feature top to bottom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Designs #2 and #6 feature centre to corners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Designs #3 and #7 feature corners to centre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Designs #4 and #8 feature fixed grid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After the design stage came the implementation stage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this stage, the actual prototype game was created, named “Beats2 Prototypes”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graphics and general gameplay itself was extremely simplified ,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With only four notes of the same colour were used and the user action to be performed were simple screen taps, the most basic touchscreen interaction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8 user interfaces designed earlier were featured as 8 different game modes in the game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 try to match the gameplay modes as closely as possible, the exact same timing backend and game data was used for all 8 modes.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The actual game itself was developed for the Unity3 game engine in C#. Unity3 was chosen due to its extremely useful cross-platform support.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With minimal code modification, Unity3 would allow the same game to run on your </a:t>
            </a:r>
            <a:r>
              <a:rPr lang="en-US" baseline="0" dirty="0" err="1" smtClean="0"/>
              <a:t>iPad</a:t>
            </a:r>
            <a:r>
              <a:rPr lang="en-US" baseline="0" dirty="0" smtClean="0"/>
              <a:t>, your Android phone, directly on your web browser, natively on your Windows computer, and much more.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flexibility is very important as more and more platforms supporting touch input are released in the future, such as Windows 8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target platform for this study were Android tablets. This was mainly because the touchscreen device that I own for which I could test my game on was the Samsung Galaxy Tab 10.1 (which you can see here), a 10-inch Android tablet.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While it was completely possible to also target </a:t>
            </a:r>
            <a:r>
              <a:rPr lang="en-US" baseline="0" dirty="0" err="1" smtClean="0"/>
              <a:t>iPads</a:t>
            </a:r>
            <a:r>
              <a:rPr lang="en-US" baseline="0" dirty="0" smtClean="0"/>
              <a:t>, I did not own one nor have the </a:t>
            </a:r>
            <a:r>
              <a:rPr lang="en-US" baseline="0" dirty="0" err="1" smtClean="0"/>
              <a:t>Macbook</a:t>
            </a:r>
            <a:r>
              <a:rPr lang="en-US" baseline="0" dirty="0" smtClean="0"/>
              <a:t> and development license needed for building for that target.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Now of course being a game, the best way to understand how it works is to watch it in action!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Here is a demo video I took showing each of the eight game modes.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can see it in its full high-definition glory on YouTube, but for your convenience, I’ve embedded it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So first off, some background information.</a:t>
            </a:r>
          </a:p>
          <a:p>
            <a:r>
              <a:rPr lang="en-US" dirty="0" smtClean="0"/>
              <a:t>- Over the past few years, we’ve seen </a:t>
            </a:r>
            <a:r>
              <a:rPr lang="en-US" baseline="0" dirty="0" smtClean="0"/>
              <a:t>a drastic rise in touchscreen devices on the consumer market.</a:t>
            </a:r>
          </a:p>
          <a:p>
            <a:r>
              <a:rPr lang="en-US" dirty="0" smtClean="0"/>
              <a:t>- According to a report by Information Display, consumer-device manufacturers are rapidly adopting touch-input technologies, with revenues increasing</a:t>
            </a:r>
            <a:r>
              <a:rPr lang="en-US" baseline="0" dirty="0" smtClean="0"/>
              <a:t> </a:t>
            </a:r>
            <a:r>
              <a:rPr lang="en-US" dirty="0" smtClean="0"/>
              <a:t>10x and unit production 3x faster than the display industry.</a:t>
            </a:r>
          </a:p>
          <a:p>
            <a:r>
              <a:rPr lang="en-US" dirty="0" smtClean="0"/>
              <a:t>- We</a:t>
            </a:r>
            <a:r>
              <a:rPr lang="en-US" baseline="0" dirty="0" smtClean="0"/>
              <a:t> see this directly, with Apple’s </a:t>
            </a:r>
            <a:r>
              <a:rPr lang="en-US" baseline="0" dirty="0" err="1" smtClean="0"/>
              <a:t>iPads</a:t>
            </a:r>
            <a:r>
              <a:rPr lang="en-US" baseline="0" dirty="0" smtClean="0"/>
              <a:t> and iPod Touches, and Android devices become commonplace, and Windows 8 slates expected to become mainstream in a few years.</a:t>
            </a:r>
          </a:p>
          <a:p>
            <a:r>
              <a:rPr lang="en-US" baseline="0" dirty="0" smtClean="0"/>
              <a:t>- All these modern personal devices feature touchscreen displays, forcing users to adopt a new device interaction approach different from the old mouse-keyboard combination we’ve gotten used to.</a:t>
            </a:r>
          </a:p>
          <a:p>
            <a:r>
              <a:rPr lang="en-US" baseline="0" dirty="0" smtClean="0"/>
              <a:t>- With this new input paradigm shift comes the need for new user interface designs when developing software applications for touchscreens.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In the final Evaluation stage, the app was released publically on the official Google Play app-store as well as my personal website.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By the end of the study, there were over 100 players in total, 30 of which were tablet users whose data was analyzed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 compare the interface designs of this study, a tracker was added to track gameplay statistics and user feedback.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Timing accuracy was used as a quantitatively measure of user responsiveness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Feedback ratings were used as a qualitative measure of gameplay experience.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rating categories requested of were loosely based on </a:t>
            </a:r>
            <a:r>
              <a:rPr lang="en-US" baseline="0" dirty="0" err="1" smtClean="0"/>
              <a:t>Swetser</a:t>
            </a:r>
            <a:r>
              <a:rPr lang="en-US" baseline="0" dirty="0" smtClean="0"/>
              <a:t> and Wyeth’s </a:t>
            </a:r>
            <a:r>
              <a:rPr lang="en-US" baseline="0" dirty="0" err="1" smtClean="0"/>
              <a:t>Gameflow</a:t>
            </a:r>
            <a:r>
              <a:rPr lang="en-US" baseline="0" dirty="0" smtClean="0"/>
              <a:t> model of evaluating player enjoyment in games.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These categories were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categories rated on a 1-5 star scale and normalized for relative comparison purposes.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 finally, here are the results, to be interpreted relative to each other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Shown here are the timing accuracy charts for Designs #1-4, with the highest two accuracy values being represented in gold and yellow.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Design #1 showed a good accuracy as expected due to its commonality in current rhythm game designs.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Design #2 showed an exceedingly strong accuracy rate, most likely due to the fact that placement of fingers during gameplay allowed for independent tap actions as well as a large visual space.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Design #3 showed far less accuracy compared to Design #2, most likely due to more screen space being covered.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Design #4 showed the least accuracy of the four, most likely due to the user having to focus on 16 possible note locations instead of 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For Designs #5-7, the hitboxes changed instead of notes.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change seemingly resulted in drastically lower accuracy rates than their counterparts in Designs #1-3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Design #8, which was similar to #4, had almost the exact same accuracy chart, indicating the two designs being on equal footing.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For feedback ratings, we had very different results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Design #1 was received quite poorly, rated extremely low for Unique and Overall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Designs #2 and #4 were well received, receiving a normalized 3 or higher rating in all categories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For Designs #5-7, all Challenge ratings were significantly higher and Intuitive ratings significantly lower than their #1-3 counterparts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Designs #6 and #7 shared the same shape in results, receiving very low ratings for Fun, Intuitive, and Overall.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Design #8 received roughly the same feedback ratings as #4 – high all around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Finally, here is the overall charts of the results, with each mode ranked Great, Good, Poor or Bad relative to each other in User Responsiveness and Gameplay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Note that the two categories were not correlated; for example, Design #1 is great for time-critical applications, but does not make for an interesting rhythm game.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Alternatively, Designs #4 and #8 aren’t may provide some </a:t>
            </a:r>
            <a:r>
              <a:rPr lang="en-US" baseline="0" dirty="0" err="1" smtClean="0"/>
              <a:t>hinderance</a:t>
            </a:r>
            <a:r>
              <a:rPr lang="en-US" baseline="0" dirty="0" smtClean="0"/>
              <a:t> in user responsiveness, but they provided a great gameplay experience.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general trend was that moving notes with fixed hitboxes lead to better user responsiveness than fixed notes with moving hitboxes.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Overall, however, the focus of this study was achieved, with Design #2 shown to be great in both user responsiveness and gameplay experience, making it the best candidate for future rhythm game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Lets take a look at the original project focus: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comparison of different user interface designs for the future development of rhythm games on touchscreen devices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Based on the comparison results, the focus of this study was achieved: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Design #2 shown to be great in both user responsiveness and gameplay experience, making it the best candidate for future rhythm game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Lets take a look at the original project focus: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comparison of different user interface designs for the future development of rhythm games on touchscreen devices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Based on the comparison results, the focus of this study was achieved: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Design #2 shown to be great in both user responsiveness and gameplay experience, making it the best candidate for future rhythm game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 application studied</a:t>
            </a:r>
            <a:r>
              <a:rPr lang="en-US" baseline="0" dirty="0" smtClean="0"/>
              <a:t> in this project are rhythm games.</a:t>
            </a:r>
          </a:p>
          <a:p>
            <a:r>
              <a:rPr lang="en-US" baseline="0" dirty="0" smtClean="0"/>
              <a:t>- For those unfamiliar to the genre, rhythm games are timing-critical music games that measure the player’s sense of rhythm.</a:t>
            </a:r>
          </a:p>
          <a:p>
            <a:r>
              <a:rPr lang="en-US" baseline="0" dirty="0" smtClean="0"/>
              <a:t>- Popular rhythm games include Konami’s Dance </a:t>
            </a:r>
            <a:r>
              <a:rPr lang="en-US" baseline="0" dirty="0" err="1" smtClean="0"/>
              <a:t>Dance</a:t>
            </a:r>
            <a:r>
              <a:rPr lang="en-US" baseline="0" dirty="0" smtClean="0"/>
              <a:t> Revolution, </a:t>
            </a:r>
            <a:r>
              <a:rPr lang="en-US" baseline="0" dirty="0" err="1" smtClean="0"/>
              <a:t>Harmonix’s</a:t>
            </a:r>
            <a:r>
              <a:rPr lang="en-US" baseline="0" dirty="0" smtClean="0"/>
              <a:t> Guitar Hero, and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Rhythm game gameplay often involve performing a specific action in response to note patterns whose timings are indicated by the background music and on-screen visual cues.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Better timing accuracy results in a higher score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designing a successful rhythm games, there are two main factors to take into consideration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1) the user’s ability to respond to notes during gameplay, and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2) the gameplay experience as a whole, the enjoyment factor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Both of these factors are closely determined by the game’s user interface design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Because of the close relationship between the visual-recognition and physical input components, rhythm games are a perfect vessel for studying user interfaces on touchscreen devices.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Combine rhythm</a:t>
            </a:r>
            <a:r>
              <a:rPr lang="en-US" baseline="0" dirty="0" smtClean="0"/>
              <a:t> games and touchscreens and the result is this study, which focuses 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comparison of different user interface designs for the future development of rhythm games on touchscreen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So how</a:t>
            </a:r>
            <a:r>
              <a:rPr lang="en-US" baseline="0" dirty="0" smtClean="0"/>
              <a:t> can we accomplish this goal? Straightforward: Make a prototype rhythm game and collect data!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This study was divided into three stages: Design, Prototype, and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The first part of the design stage was to look at currently existing commercial rhythm games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total of 22 of the most popular rhythm games were researched, then categorized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Based on the analysis, eight different rhythm game user interfaces were designed.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DCA94-7EA8-4940-AF85-AD51E1CBF1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0B99-5163-4175-BAC8-8690B7C368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51F7-A7F3-4BF2-8DB9-7C24A3EF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9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0B99-5163-4175-BAC8-8690B7C368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51F7-A7F3-4BF2-8DB9-7C24A3EF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3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0B99-5163-4175-BAC8-8690B7C368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51F7-A7F3-4BF2-8DB9-7C24A3EF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0B99-5163-4175-BAC8-8690B7C368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51F7-A7F3-4BF2-8DB9-7C24A3EF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0B99-5163-4175-BAC8-8690B7C368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51F7-A7F3-4BF2-8DB9-7C24A3EF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8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0B99-5163-4175-BAC8-8690B7C368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51F7-A7F3-4BF2-8DB9-7C24A3EF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4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0B99-5163-4175-BAC8-8690B7C368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51F7-A7F3-4BF2-8DB9-7C24A3EF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3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0B99-5163-4175-BAC8-8690B7C368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51F7-A7F3-4BF2-8DB9-7C24A3EF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8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0B99-5163-4175-BAC8-8690B7C368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51F7-A7F3-4BF2-8DB9-7C24A3EF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9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0B99-5163-4175-BAC8-8690B7C368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51F7-A7F3-4BF2-8DB9-7C24A3EF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0B99-5163-4175-BAC8-8690B7C368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51F7-A7F3-4BF2-8DB9-7C24A3EF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3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D0B99-5163-4175-BAC8-8690B7C36894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651F7-A7F3-4BF2-8DB9-7C24A3EF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9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it.to/beats2proto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n-pFAVSPj1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it.to/beats2protot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hyperlink" Target="http://beatsportable.com/2012/04/beats2-prototype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9.png"/><Relationship Id="rId5" Type="http://schemas.openxmlformats.org/officeDocument/2006/relationships/image" Target="../media/image13.png"/><Relationship Id="rId10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3.png"/><Relationship Id="rId5" Type="http://schemas.openxmlformats.org/officeDocument/2006/relationships/image" Target="../media/image17.png"/><Relationship Id="rId10" Type="http://schemas.openxmlformats.org/officeDocument/2006/relationships/image" Target="../media/image32.png"/><Relationship Id="rId4" Type="http://schemas.openxmlformats.org/officeDocument/2006/relationships/image" Target="../media/image1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7.png"/><Relationship Id="rId5" Type="http://schemas.openxmlformats.org/officeDocument/2006/relationships/image" Target="../media/image13.png"/><Relationship Id="rId10" Type="http://schemas.openxmlformats.org/officeDocument/2006/relationships/image" Target="../media/image36.png"/><Relationship Id="rId4" Type="http://schemas.openxmlformats.org/officeDocument/2006/relationships/image" Target="../media/image12.pn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41.png"/><Relationship Id="rId5" Type="http://schemas.openxmlformats.org/officeDocument/2006/relationships/image" Target="../media/image17.png"/><Relationship Id="rId10" Type="http://schemas.openxmlformats.org/officeDocument/2006/relationships/image" Target="../media/image40.png"/><Relationship Id="rId4" Type="http://schemas.openxmlformats.org/officeDocument/2006/relationships/image" Target="../media/image16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068050"/>
            <a:ext cx="845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Designing Rhythm Game Interfaces for Touchscreen Devices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70353" y="2743200"/>
            <a:ext cx="5873447" cy="1221893"/>
            <a:chOff x="1919641" y="2798355"/>
            <a:chExt cx="5388009" cy="1120904"/>
          </a:xfrm>
        </p:grpSpPr>
        <p:pic>
          <p:nvPicPr>
            <p:cNvPr id="4" name="Picture 43" descr="D:\Development\Unity\Sandbox\Graphics\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5363" y="2798355"/>
              <a:ext cx="3209471" cy="1027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D:\Development\Unity\Sandbox\Graphics\Mode_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641" y="2820126"/>
              <a:ext cx="1092816" cy="1099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D:\Development\Unity\Sandbox\Graphics\Mode_5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4834" y="2820126"/>
              <a:ext cx="1092816" cy="1099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54214" y="5782466"/>
            <a:ext cx="4978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University of Pennsylvania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SEAS Senior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Design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Project Competition, 2012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Department of Computer and Information Science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4227493"/>
            <a:ext cx="5060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Philip Peng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pengp@stwing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Stephen H. Lane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shlane@cis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4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94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Design - Interfaces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" y="1371600"/>
            <a:ext cx="82677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Eight different rhythm game interface designs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29" y="2006600"/>
            <a:ext cx="1707071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97" y="2057400"/>
            <a:ext cx="1669691" cy="191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280" y="1981200"/>
            <a:ext cx="1744452" cy="203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883" y="2025023"/>
            <a:ext cx="1682150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89563"/>
            <a:ext cx="1669690" cy="19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27261"/>
            <a:ext cx="1719532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96" y="4132055"/>
            <a:ext cx="1769373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83" y="4114800"/>
            <a:ext cx="1781834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2" y="4012240"/>
            <a:ext cx="7977516" cy="22318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Element Mobility: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Moving notes, fixed hitboxes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1" y="1905000"/>
            <a:ext cx="6019799" cy="216956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27165" y="1945505"/>
            <a:ext cx="1959635" cy="208855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Design - Interfaces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" y="1371600"/>
            <a:ext cx="82677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Eight different rhythm game interface designs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29" y="2006600"/>
            <a:ext cx="1707071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97" y="2057400"/>
            <a:ext cx="1669691" cy="191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280" y="1981200"/>
            <a:ext cx="1744452" cy="203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883" y="2025023"/>
            <a:ext cx="1682150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49055"/>
            <a:ext cx="1669690" cy="19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27261"/>
            <a:ext cx="1719532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96" y="4132055"/>
            <a:ext cx="1769373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83" y="4114800"/>
            <a:ext cx="1781834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1" y="1969445"/>
            <a:ext cx="7977516" cy="208855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Element Mobility: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Fixed notes, moving hitboxes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1" y="4057998"/>
            <a:ext cx="6019799" cy="216956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27165" y="4057998"/>
            <a:ext cx="1959635" cy="208855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Design - Interfaces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" y="1371600"/>
            <a:ext cx="82677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Eight different rhythm game interface designs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29" y="2006600"/>
            <a:ext cx="1707071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97" y="2057400"/>
            <a:ext cx="1669691" cy="191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280" y="1981200"/>
            <a:ext cx="1744452" cy="203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883" y="2025023"/>
            <a:ext cx="1682150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89563"/>
            <a:ext cx="1669690" cy="19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27261"/>
            <a:ext cx="1719532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96" y="4132055"/>
            <a:ext cx="1769373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83" y="4114800"/>
            <a:ext cx="1781834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1" y="1969445"/>
            <a:ext cx="5994398" cy="42454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Element Mobility: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Fixed notes, fixed hitboxes</a:t>
            </a:r>
          </a:p>
        </p:txBody>
      </p:sp>
      <p:sp>
        <p:nvSpPr>
          <p:cNvPr id="2" name="Rectangle 1"/>
          <p:cNvSpPr/>
          <p:nvPr/>
        </p:nvSpPr>
        <p:spPr>
          <a:xfrm>
            <a:off x="6603999" y="1981200"/>
            <a:ext cx="2033917" cy="42336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Design - Interfaces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" y="1371600"/>
            <a:ext cx="82677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Eight different rhythm game interface designs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29" y="2006600"/>
            <a:ext cx="1707071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97" y="2057400"/>
            <a:ext cx="1669691" cy="191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280" y="1981200"/>
            <a:ext cx="1744452" cy="203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883" y="2025023"/>
            <a:ext cx="1682150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89563"/>
            <a:ext cx="1669690" cy="19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27261"/>
            <a:ext cx="1719532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96" y="4132055"/>
            <a:ext cx="1769373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83" y="4114800"/>
            <a:ext cx="1781834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1" y="1905000"/>
            <a:ext cx="1981199" cy="433913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18280" y="2006599"/>
            <a:ext cx="5868837" cy="423753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Movement Behaviour: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Top to bottom</a:t>
            </a:r>
          </a:p>
        </p:txBody>
      </p:sp>
    </p:spTree>
    <p:extLst>
      <p:ext uri="{BB962C8B-B14F-4D97-AF65-F5344CB8AC3E}">
        <p14:creationId xmlns:p14="http://schemas.microsoft.com/office/powerpoint/2010/main" val="14714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Design - Interfaces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" y="1371600"/>
            <a:ext cx="82677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Eight different rhythm game interface designs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29" y="2006600"/>
            <a:ext cx="1707071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97" y="2057400"/>
            <a:ext cx="1669691" cy="191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280" y="1981200"/>
            <a:ext cx="1744452" cy="203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883" y="2025023"/>
            <a:ext cx="1682150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89563"/>
            <a:ext cx="1669690" cy="19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27261"/>
            <a:ext cx="1719532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96" y="4132055"/>
            <a:ext cx="1769373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83" y="4114800"/>
            <a:ext cx="1781834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10100" y="2006599"/>
            <a:ext cx="3977017" cy="422483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Movement Behaviour: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Centre to Corners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5046" y="1973312"/>
            <a:ext cx="1959635" cy="42581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78100" y="1892300"/>
            <a:ext cx="1981199" cy="433913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Design - Interfaces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" y="1371600"/>
            <a:ext cx="82677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Eight different rhythm game interface designs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29" y="2006600"/>
            <a:ext cx="1707071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97" y="2057400"/>
            <a:ext cx="1669691" cy="191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280" y="1981200"/>
            <a:ext cx="1744452" cy="203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883" y="2025023"/>
            <a:ext cx="1682150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89563"/>
            <a:ext cx="1669690" cy="19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27261"/>
            <a:ext cx="1719532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96" y="4132055"/>
            <a:ext cx="1769373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83" y="4114800"/>
            <a:ext cx="1781834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3082" y="2027467"/>
            <a:ext cx="3977017" cy="41957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Movement Behaviour: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Corners to centre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16382" y="1965144"/>
            <a:ext cx="1959635" cy="42581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1482" y="1905000"/>
            <a:ext cx="1981199" cy="433913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0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Design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- Interfaces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" y="1371600"/>
            <a:ext cx="82677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Eight different rhythm game interface designs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29" y="2006600"/>
            <a:ext cx="1707071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97" y="2057400"/>
            <a:ext cx="1669691" cy="191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280" y="1981200"/>
            <a:ext cx="1744452" cy="203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883" y="2025023"/>
            <a:ext cx="1682150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89563"/>
            <a:ext cx="1669690" cy="19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27261"/>
            <a:ext cx="1719532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96" y="4132055"/>
            <a:ext cx="1769373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83" y="4114800"/>
            <a:ext cx="1781834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0533" y="1993899"/>
            <a:ext cx="6079825" cy="425023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Movement Behaviour: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Fixed grid 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6630358" y="1932805"/>
            <a:ext cx="1981199" cy="433913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0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999" y="352514"/>
            <a:ext cx="8667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Implementation - Development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" y="1371600"/>
            <a:ext cx="8267700" cy="5116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Prototype game developed</a:t>
            </a:r>
          </a:p>
          <a:p>
            <a:pPr lvl="1"/>
            <a:r>
              <a:rPr lang="en-US" dirty="0" smtClean="0"/>
              <a:t>“Beats2 Prototypes”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git.to/beats2protot</a:t>
            </a:r>
            <a:endParaRPr lang="en-US" dirty="0" smtClean="0"/>
          </a:p>
          <a:p>
            <a:pPr lvl="1"/>
            <a:r>
              <a:rPr lang="en-US" dirty="0" smtClean="0"/>
              <a:t>Simple game for study</a:t>
            </a:r>
          </a:p>
          <a:p>
            <a:pPr lvl="2"/>
            <a:r>
              <a:rPr lang="en-US" dirty="0" smtClean="0"/>
              <a:t>4 notes of same colour</a:t>
            </a:r>
          </a:p>
          <a:p>
            <a:pPr lvl="2"/>
            <a:r>
              <a:rPr lang="en-US" dirty="0" smtClean="0"/>
              <a:t>Tap action</a:t>
            </a:r>
          </a:p>
          <a:p>
            <a:pPr lvl="1"/>
            <a:r>
              <a:rPr lang="en-US" dirty="0"/>
              <a:t>Featured 8 design as </a:t>
            </a:r>
            <a:r>
              <a:rPr lang="en-US" dirty="0" smtClean="0"/>
              <a:t>modes</a:t>
            </a:r>
          </a:p>
          <a:p>
            <a:pPr lvl="1"/>
            <a:r>
              <a:rPr lang="en-US" dirty="0" smtClean="0"/>
              <a:t>Use same backend and game data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1676400"/>
            <a:ext cx="3257550" cy="272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34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Implementation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- Technical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" y="1371600"/>
            <a:ext cx="4610100" cy="5116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Developed for Unity3</a:t>
            </a:r>
          </a:p>
          <a:p>
            <a:pPr lvl="1"/>
            <a:r>
              <a:rPr lang="en-US" dirty="0" smtClean="0"/>
              <a:t>C#, Cross-platform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Target device</a:t>
            </a:r>
          </a:p>
          <a:p>
            <a:pPr lvl="1"/>
            <a:r>
              <a:rPr lang="en-US" dirty="0" smtClean="0"/>
              <a:t>Android tablets</a:t>
            </a:r>
          </a:p>
          <a:p>
            <a:pPr lvl="1"/>
            <a:r>
              <a:rPr lang="en-US" dirty="0" smtClean="0"/>
              <a:t>Test device: Samsung Galaxy Tab 10.1</a:t>
            </a:r>
          </a:p>
          <a:p>
            <a:pPr lvl="1"/>
            <a:r>
              <a:rPr lang="en-US" dirty="0" smtClean="0"/>
              <a:t>Could run on </a:t>
            </a:r>
            <a:r>
              <a:rPr lang="en-US" dirty="0" err="1" smtClean="0"/>
              <a:t>iPad</a:t>
            </a:r>
            <a:r>
              <a:rPr lang="en-US" dirty="0" smtClean="0"/>
              <a:t> (but don’t have one)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http://www.indiegamemag.com/media/unity3d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74" y="9906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blogcdn.com/www.engadget.com/media/2010/07/10x0705o91b341l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87" y="3733800"/>
            <a:ext cx="343759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4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Demo Video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64067" y="6244131"/>
            <a:ext cx="7332133" cy="491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www.youtube.com/watch?v=n-pFAVSPj10</a:t>
            </a:r>
            <a:r>
              <a:rPr lang="en-US" sz="2400" dirty="0" smtClean="0"/>
              <a:t>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922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086tabletpc.com/upfile/proimage/201146217170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00880"/>
            <a:ext cx="3143250" cy="314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956"/>
            <a:ext cx="8229600" cy="527884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Touchscreen devices on the rise</a:t>
            </a:r>
          </a:p>
          <a:p>
            <a:pPr lvl="1"/>
            <a:r>
              <a:rPr lang="en-US" dirty="0" smtClean="0"/>
              <a:t>iPod Touch/</a:t>
            </a:r>
            <a:r>
              <a:rPr lang="en-US" dirty="0" err="1" smtClean="0"/>
              <a:t>iPad</a:t>
            </a:r>
            <a:endParaRPr lang="en-US" dirty="0" smtClean="0"/>
          </a:p>
          <a:p>
            <a:pPr lvl="1"/>
            <a:r>
              <a:rPr lang="en-US" dirty="0" smtClean="0"/>
              <a:t>Android phones/tablets</a:t>
            </a:r>
          </a:p>
          <a:p>
            <a:pPr lvl="1"/>
            <a:r>
              <a:rPr lang="en-US" dirty="0" smtClean="0"/>
              <a:t>Windows 8 slates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New input paradigm</a:t>
            </a:r>
          </a:p>
          <a:p>
            <a:pPr lvl="1"/>
            <a:r>
              <a:rPr lang="en-US" dirty="0" smtClean="0"/>
              <a:t>No mouse/keyboard</a:t>
            </a:r>
          </a:p>
          <a:p>
            <a:pPr lvl="1"/>
            <a:r>
              <a:rPr lang="en-US" dirty="0" smtClean="0"/>
              <a:t>New interface designs!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Touchscreens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images.apple.com/ipad/home/images/overview_her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3492500" cy="149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817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Evaluation – App Release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" y="1095915"/>
            <a:ext cx="8267700" cy="5116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Android app released publically</a:t>
            </a:r>
          </a:p>
          <a:p>
            <a:pPr lvl="1"/>
            <a:r>
              <a:rPr lang="en-US" sz="2400" dirty="0"/>
              <a:t>Google </a:t>
            </a:r>
            <a:r>
              <a:rPr lang="en-US" sz="2400" dirty="0" smtClean="0"/>
              <a:t>Play: </a:t>
            </a:r>
            <a:r>
              <a:rPr lang="en-US" sz="2000" dirty="0" smtClean="0">
                <a:hlinkClick r:id="rId3"/>
              </a:rPr>
              <a:t>http://git.to/beats2protot</a:t>
            </a:r>
            <a:r>
              <a:rPr lang="en-US" sz="2000" dirty="0" smtClean="0"/>
              <a:t> </a:t>
            </a:r>
            <a:endParaRPr lang="en-US" sz="1800" dirty="0" smtClean="0"/>
          </a:p>
          <a:p>
            <a:pPr lvl="1"/>
            <a:r>
              <a:rPr lang="en-US" sz="2400" dirty="0" smtClean="0"/>
              <a:t>Website:</a:t>
            </a:r>
            <a:r>
              <a:rPr lang="en-US" dirty="0" smtClean="0"/>
              <a:t> </a:t>
            </a: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://beatsportable.com/2012/04/beats2-prototypes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dirty="0" smtClean="0"/>
              <a:t>Total of 100+ players, 30 tablet users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50" y="3352800"/>
            <a:ext cx="8015500" cy="3379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3" descr="D:\Development\Unity\Sandbox\Graphics\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19200"/>
            <a:ext cx="2719900" cy="87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5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Evaluation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– User Responsiveness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" y="1163628"/>
            <a:ext cx="8267700" cy="5116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obtain data, built-in tracker implemented</a:t>
            </a:r>
          </a:p>
          <a:p>
            <a:r>
              <a:rPr lang="en-US" dirty="0" smtClean="0"/>
              <a:t>Timing Accuracy</a:t>
            </a:r>
            <a:br>
              <a:rPr lang="en-US" dirty="0" smtClean="0"/>
            </a:br>
            <a:r>
              <a:rPr lang="en-US" sz="2400" dirty="0" smtClean="0"/>
              <a:t>(quantitative measure of</a:t>
            </a:r>
            <a:br>
              <a:rPr lang="en-US" sz="2400" dirty="0" smtClean="0"/>
            </a:br>
            <a:r>
              <a:rPr lang="en-US" sz="2400" dirty="0" smtClean="0"/>
              <a:t>user responsiveness)</a:t>
            </a:r>
            <a:endParaRPr lang="en-US" dirty="0" smtClean="0"/>
          </a:p>
          <a:p>
            <a:pPr lvl="1"/>
            <a:r>
              <a:rPr lang="en-US" sz="2400" dirty="0" smtClean="0"/>
              <a:t>MARVELOUS</a:t>
            </a:r>
          </a:p>
          <a:p>
            <a:pPr lvl="1"/>
            <a:r>
              <a:rPr lang="en-US" sz="2400" dirty="0" smtClean="0"/>
              <a:t>PERFECT</a:t>
            </a:r>
          </a:p>
          <a:p>
            <a:pPr lvl="1"/>
            <a:r>
              <a:rPr lang="en-US" sz="2400" dirty="0" smtClean="0"/>
              <a:t>GREAT</a:t>
            </a:r>
          </a:p>
          <a:p>
            <a:pPr lvl="1"/>
            <a:r>
              <a:rPr lang="en-US" sz="2400" dirty="0" smtClean="0"/>
              <a:t>GOOD</a:t>
            </a:r>
          </a:p>
          <a:p>
            <a:pPr lvl="1"/>
            <a:r>
              <a:rPr lang="en-US" sz="2400" dirty="0" smtClean="0"/>
              <a:t>ALMOST</a:t>
            </a:r>
          </a:p>
          <a:p>
            <a:pPr lvl="1"/>
            <a:r>
              <a:rPr lang="en-US" sz="2400" dirty="0" smtClean="0"/>
              <a:t>MISS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105400" y="2014250"/>
            <a:ext cx="3086100" cy="3592773"/>
            <a:chOff x="5105400" y="2014250"/>
            <a:chExt cx="3086100" cy="3592773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2014250"/>
              <a:ext cx="3086100" cy="3592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410200" y="2014250"/>
              <a:ext cx="533400" cy="347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21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Evaluation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– Gameplay Experience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" y="1163628"/>
            <a:ext cx="8267700" cy="5116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Feedback Ratings</a:t>
            </a:r>
            <a:br>
              <a:rPr lang="en-US" dirty="0" smtClean="0"/>
            </a:br>
            <a:r>
              <a:rPr lang="en-US" sz="2400" dirty="0" smtClean="0"/>
              <a:t>(qualitative measure of gameplay experience, loosely based on </a:t>
            </a:r>
            <a:r>
              <a:rPr lang="en-US" sz="2400" dirty="0" err="1" smtClean="0"/>
              <a:t>Swetser</a:t>
            </a:r>
            <a:r>
              <a:rPr lang="en-US" sz="2400" dirty="0" smtClean="0"/>
              <a:t> &amp; Wyeth’s </a:t>
            </a:r>
            <a:r>
              <a:rPr lang="en-US" sz="2400" dirty="0" err="1" smtClean="0"/>
              <a:t>Gameflow</a:t>
            </a:r>
            <a:r>
              <a:rPr lang="en-US" sz="2400" dirty="0" smtClean="0"/>
              <a:t> model)</a:t>
            </a:r>
            <a:endParaRPr lang="en-US" dirty="0" smtClean="0"/>
          </a:p>
          <a:p>
            <a:pPr lvl="1"/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Intuitive</a:t>
            </a:r>
          </a:p>
          <a:p>
            <a:pPr lvl="1"/>
            <a:r>
              <a:rPr lang="en-US" dirty="0" smtClean="0"/>
              <a:t>Fun</a:t>
            </a:r>
          </a:p>
          <a:p>
            <a:pPr lvl="1"/>
            <a:r>
              <a:rPr lang="en-US" dirty="0" smtClean="0"/>
              <a:t>Unique</a:t>
            </a:r>
          </a:p>
          <a:p>
            <a:pPr lvl="1"/>
            <a:r>
              <a:rPr lang="en-US" dirty="0" smtClean="0"/>
              <a:t>Overall</a:t>
            </a:r>
          </a:p>
          <a:p>
            <a:pPr marL="457200" lvl="1" indent="0">
              <a:buNone/>
            </a:pPr>
            <a:r>
              <a:rPr lang="en-US" dirty="0" smtClean="0"/>
              <a:t>Rated on 1-5 scale,</a:t>
            </a:r>
            <a:br>
              <a:rPr lang="en-US" dirty="0" smtClean="0"/>
            </a:br>
            <a:r>
              <a:rPr lang="en-US" dirty="0" smtClean="0"/>
              <a:t>normalized for comparison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648200" y="2454442"/>
            <a:ext cx="4191000" cy="3402800"/>
            <a:chOff x="4648200" y="2454442"/>
            <a:chExt cx="4191000" cy="3402800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745" y="2454442"/>
              <a:ext cx="3983455" cy="3402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648200" y="2667000"/>
              <a:ext cx="533400" cy="347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61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Results – Timing Accuracy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84" y="1244164"/>
            <a:ext cx="191609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53610"/>
            <a:ext cx="1905576" cy="2189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357" y="1209198"/>
            <a:ext cx="1958051" cy="227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954" y="3757612"/>
            <a:ext cx="195322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127" y="1469629"/>
            <a:ext cx="19431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812" y="1469629"/>
            <a:ext cx="1981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127" y="4054391"/>
            <a:ext cx="20383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93" y="4054391"/>
            <a:ext cx="19716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4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Results – Timing Accuracy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46" y="1280471"/>
            <a:ext cx="1911374" cy="218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98" y="1352424"/>
            <a:ext cx="1968431" cy="225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81880"/>
            <a:ext cx="2025487" cy="225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061" y="3805943"/>
            <a:ext cx="2039751" cy="226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540" y="1508231"/>
            <a:ext cx="19621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7" y="1600200"/>
            <a:ext cx="19907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827" y="4063916"/>
            <a:ext cx="19335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886" y="4092491"/>
            <a:ext cx="19240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9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Results – Feedback Ratings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63" y="1379375"/>
            <a:ext cx="1730919" cy="1996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63" y="3646306"/>
            <a:ext cx="1721419" cy="197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07" y="1347788"/>
            <a:ext cx="1768823" cy="205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563" y="3649921"/>
            <a:ext cx="1764466" cy="206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98" y="1408358"/>
            <a:ext cx="2581349" cy="206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474" y="1408358"/>
            <a:ext cx="2538326" cy="203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98" y="3607242"/>
            <a:ext cx="2503908" cy="205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683" y="3658526"/>
            <a:ext cx="2521117" cy="204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3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Results – Feedback Ratings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2" y="1432693"/>
            <a:ext cx="1688654" cy="1928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725" y="1478130"/>
            <a:ext cx="1739063" cy="1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95" y="3642630"/>
            <a:ext cx="1789470" cy="1991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14" y="3645756"/>
            <a:ext cx="1802072" cy="2003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65" y="1424865"/>
            <a:ext cx="2457213" cy="1960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86" y="1478130"/>
            <a:ext cx="2482459" cy="197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175" y="3665237"/>
            <a:ext cx="2482459" cy="197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389" y="3671907"/>
            <a:ext cx="2507704" cy="197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4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Results – Overall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718" y="2342147"/>
            <a:ext cx="4580482" cy="340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419100" y="1066800"/>
            <a:ext cx="4000500" cy="5116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Overall results</a:t>
            </a:r>
            <a:r>
              <a:rPr lang="en-US" sz="2400" dirty="0" smtClean="0"/>
              <a:t>:</a:t>
            </a:r>
          </a:p>
          <a:p>
            <a:pPr lvl="1"/>
            <a:r>
              <a:rPr lang="en-US" dirty="0" smtClean="0"/>
              <a:t>User Responsiveness and Gameplay Experience not correlated but both important (e.g. #1 and #4/#8</a:t>
            </a:r>
          </a:p>
          <a:p>
            <a:pPr lvl="1"/>
            <a:r>
              <a:rPr lang="en-US" dirty="0" smtClean="0"/>
              <a:t>Moving Notes,</a:t>
            </a:r>
            <a:br>
              <a:rPr lang="en-US" dirty="0" smtClean="0"/>
            </a:br>
            <a:r>
              <a:rPr lang="en-US" dirty="0" smtClean="0"/>
              <a:t>Fixed Hitboxes  &gt;</a:t>
            </a:r>
            <a:br>
              <a:rPr lang="en-US" dirty="0" smtClean="0"/>
            </a:br>
            <a:r>
              <a:rPr lang="en-US" dirty="0" smtClean="0"/>
              <a:t>Fixed Notes,</a:t>
            </a:r>
            <a:br>
              <a:rPr lang="en-US" dirty="0" smtClean="0"/>
            </a:br>
            <a:r>
              <a:rPr lang="en-US" dirty="0" smtClean="0"/>
              <a:t>Moving Hitboxes</a:t>
            </a:r>
          </a:p>
        </p:txBody>
      </p:sp>
    </p:spTree>
    <p:extLst>
      <p:ext uri="{BB962C8B-B14F-4D97-AF65-F5344CB8AC3E}">
        <p14:creationId xmlns:p14="http://schemas.microsoft.com/office/powerpoint/2010/main" val="14710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Results – Conclusion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419099" y="1066800"/>
            <a:ext cx="7953255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Focus: </a:t>
            </a:r>
            <a:r>
              <a:rPr lang="en-US" i="1" dirty="0"/>
              <a:t>The comparison of different user interface designs for the future development of rhythm games on touchscreen devices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dirty="0" smtClean="0"/>
              <a:t>Answer</a:t>
            </a:r>
            <a:r>
              <a:rPr lang="en-US" sz="2400" dirty="0" smtClean="0"/>
              <a:t>: </a:t>
            </a:r>
            <a:r>
              <a:rPr lang="en-US" b="1" dirty="0" smtClean="0"/>
              <a:t>Design #2</a:t>
            </a:r>
            <a:r>
              <a:rPr lang="en-US" dirty="0" smtClean="0"/>
              <a:t> is the best candidate for future rhythm game development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11" y="3822880"/>
            <a:ext cx="1994546" cy="2322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811" y="3973219"/>
            <a:ext cx="2092524" cy="2092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86" y="3973220"/>
            <a:ext cx="2748725" cy="2198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8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Thanks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990600"/>
            <a:ext cx="7953255" cy="542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Faculty Advisor:</a:t>
            </a:r>
            <a:endParaRPr lang="en-US" dirty="0"/>
          </a:p>
          <a:p>
            <a:pPr lvl="1"/>
            <a:r>
              <a:rPr lang="en-US" dirty="0" smtClean="0"/>
              <a:t>Stephen H. Lane</a:t>
            </a:r>
          </a:p>
          <a:p>
            <a:r>
              <a:rPr lang="en-US" dirty="0" smtClean="0"/>
              <a:t>CIS 401 Professor and TAs:</a:t>
            </a:r>
          </a:p>
          <a:p>
            <a:pPr lvl="1"/>
            <a:r>
              <a:rPr lang="en-US" dirty="0" err="1" smtClean="0"/>
              <a:t>Insup</a:t>
            </a:r>
            <a:r>
              <a:rPr lang="en-US" dirty="0" smtClean="0"/>
              <a:t> Lee</a:t>
            </a:r>
          </a:p>
          <a:p>
            <a:pPr lvl="1"/>
            <a:r>
              <a:rPr lang="en-US" dirty="0"/>
              <a:t>Andrew G. </a:t>
            </a:r>
            <a:r>
              <a:rPr lang="en-US" dirty="0" smtClean="0"/>
              <a:t>West</a:t>
            </a:r>
          </a:p>
          <a:p>
            <a:pPr lvl="1"/>
            <a:r>
              <a:rPr lang="en-US" dirty="0"/>
              <a:t>Alex </a:t>
            </a:r>
            <a:r>
              <a:rPr lang="en-US" dirty="0" err="1" smtClean="0"/>
              <a:t>Roederer</a:t>
            </a:r>
            <a:endParaRPr lang="en-US" dirty="0" smtClean="0"/>
          </a:p>
          <a:p>
            <a:r>
              <a:rPr lang="en-US" dirty="0" smtClean="0"/>
              <a:t>Prototype Testers</a:t>
            </a:r>
          </a:p>
          <a:p>
            <a:pPr lvl="1"/>
            <a:r>
              <a:rPr lang="en-US" dirty="0" err="1" smtClean="0"/>
              <a:t>STWingers</a:t>
            </a:r>
            <a:endParaRPr lang="en-US" dirty="0" smtClean="0"/>
          </a:p>
          <a:p>
            <a:pPr lvl="1"/>
            <a:r>
              <a:rPr lang="en-US" dirty="0" smtClean="0"/>
              <a:t>Anonymous internet testers</a:t>
            </a:r>
          </a:p>
          <a:p>
            <a:pPr lvl="1"/>
            <a:r>
              <a:rPr lang="en-US" dirty="0" smtClean="0"/>
              <a:t>You (in advance if you download and try it out)</a:t>
            </a:r>
          </a:p>
        </p:txBody>
      </p:sp>
      <p:pic>
        <p:nvPicPr>
          <p:cNvPr id="27653" name="Picture 5" descr="D:\Videos\Beats Videos\Beats2 Prototypes - Demo\IMG_20120423_11042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407234"/>
            <a:ext cx="2982269" cy="223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D:\Videos\Beats Videos\Beats2 Prototypes - Demo\IMG_20120423_1018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838200"/>
            <a:ext cx="2982269" cy="223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1" name="Picture 3" descr="D:\Development\Sandbox\trunk\prototypes\_Resources\Graphics\Checkmar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381" y="2286000"/>
            <a:ext cx="1419819" cy="99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Development\Sandbox\trunk\prototypes\_Resources\Graphics\Checkmar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780" y="4876800"/>
            <a:ext cx="1419819" cy="99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13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955"/>
            <a:ext cx="8229600" cy="536624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Rhythm Games</a:t>
            </a:r>
          </a:p>
          <a:p>
            <a:pPr lvl="1"/>
            <a:r>
              <a:rPr lang="en-US" dirty="0" smtClean="0"/>
              <a:t>Timing-critical music games</a:t>
            </a:r>
          </a:p>
          <a:p>
            <a:pPr lvl="1"/>
            <a:r>
              <a:rPr lang="en-US" dirty="0" smtClean="0"/>
              <a:t>Measure player’s sense of</a:t>
            </a:r>
            <a:br>
              <a:rPr lang="en-US" dirty="0" smtClean="0"/>
            </a:br>
            <a:r>
              <a:rPr lang="en-US" dirty="0" smtClean="0"/>
              <a:t>rhythm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Popular examples:</a:t>
            </a:r>
          </a:p>
          <a:p>
            <a:pPr lvl="1"/>
            <a:r>
              <a:rPr lang="en-US" dirty="0" smtClean="0"/>
              <a:t>Dance </a:t>
            </a:r>
            <a:r>
              <a:rPr lang="en-US" dirty="0" err="1" smtClean="0"/>
              <a:t>Dance</a:t>
            </a:r>
            <a:r>
              <a:rPr lang="en-US" dirty="0" smtClean="0"/>
              <a:t> Revolution</a:t>
            </a:r>
          </a:p>
          <a:p>
            <a:pPr lvl="1"/>
            <a:r>
              <a:rPr lang="en-US" dirty="0" smtClean="0"/>
              <a:t>Guitar Hero</a:t>
            </a:r>
          </a:p>
          <a:p>
            <a:pPr lvl="1"/>
            <a:r>
              <a:rPr lang="en-US" dirty="0" err="1" smtClean="0"/>
              <a:t>Beatmania</a:t>
            </a:r>
            <a:r>
              <a:rPr lang="en-US" dirty="0" smtClean="0"/>
              <a:t> IIDX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Rhythm Games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xbox360.maxupdates.tv/wp-content/uploads/2011/05/Dance-Dance-revolution-in-the-Xbox-3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753" y="1121955"/>
            <a:ext cx="3352800" cy="245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http://blogs.tamu.edu/slashbot/files/2008/02/g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827" y="3886200"/>
            <a:ext cx="33528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4.wikia.nocookie.net/__cb20120204064315/catherinethegame/images/6/6d/Stopwat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1172">
            <a:off x="6201136" y="2105421"/>
            <a:ext cx="2283555" cy="307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Rhythm Games + Touch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19100" y="1371600"/>
            <a:ext cx="8229600" cy="53330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Gameplay</a:t>
            </a:r>
          </a:p>
          <a:p>
            <a:pPr lvl="1"/>
            <a:r>
              <a:rPr lang="en-US" dirty="0" smtClean="0"/>
              <a:t>Action performed in response to note patterns</a:t>
            </a:r>
          </a:p>
          <a:p>
            <a:pPr lvl="1"/>
            <a:r>
              <a:rPr lang="en-US" dirty="0" smtClean="0"/>
              <a:t>Better timing = higher score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Design Factors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User Responsiveness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Gameplay Experience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Visual-recognition/physical input relation</a:t>
            </a:r>
          </a:p>
          <a:p>
            <a:pPr lvl="1"/>
            <a:r>
              <a:rPr lang="en-US" dirty="0" smtClean="0"/>
              <a:t>Perfect for touchscreen UI study!</a:t>
            </a:r>
          </a:p>
        </p:txBody>
      </p:sp>
    </p:spTree>
    <p:extLst>
      <p:ext uri="{BB962C8B-B14F-4D97-AF65-F5344CB8AC3E}">
        <p14:creationId xmlns:p14="http://schemas.microsoft.com/office/powerpoint/2010/main" val="30813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686555" cy="3429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The study focus:</a:t>
            </a:r>
          </a:p>
          <a:p>
            <a:pPr marL="0" indent="0" algn="ctr">
              <a:buNone/>
            </a:pPr>
            <a:r>
              <a:rPr lang="en-US" sz="4000" i="1" dirty="0" smtClean="0"/>
              <a:t>The comparison of different user interface designs for the future development of rhythm games on touchscreen devices.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Project - Focus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7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1078"/>
            <a:ext cx="8305800" cy="291664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How?</a:t>
            </a:r>
          </a:p>
          <a:p>
            <a:pPr lvl="1"/>
            <a:r>
              <a:rPr lang="en-US" dirty="0" smtClean="0"/>
              <a:t>Make a prototype rhythm game and collect data!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Project - Solution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049115" y="2819400"/>
            <a:ext cx="7571978" cy="1575250"/>
            <a:chOff x="1919641" y="2798355"/>
            <a:chExt cx="5388009" cy="1120904"/>
          </a:xfrm>
        </p:grpSpPr>
        <p:pic>
          <p:nvPicPr>
            <p:cNvPr id="9" name="Picture 43" descr="D:\Development\Unity\Sandbox\Graphics\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5363" y="2798355"/>
              <a:ext cx="3209471" cy="1027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D:\Development\Unity\Sandbox\Graphics\Mode_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641" y="2820126"/>
              <a:ext cx="1092816" cy="1099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D:\Development\Unity\Sandbox\Graphics\Mode_5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4834" y="2820126"/>
              <a:ext cx="1092816" cy="1099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02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5181600" cy="2916644"/>
          </a:xfrm>
        </p:spPr>
        <p:txBody>
          <a:bodyPr>
            <a:noAutofit/>
          </a:bodyPr>
          <a:lstStyle/>
          <a:p>
            <a:r>
              <a:rPr lang="en-US" sz="4800" dirty="0" smtClean="0"/>
              <a:t>Three stages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400" dirty="0" smtClean="0"/>
              <a:t>Design</a:t>
            </a:r>
            <a:endParaRPr lang="en-US" sz="4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4400" dirty="0" smtClean="0"/>
              <a:t>Prototype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400" dirty="0" smtClean="0"/>
              <a:t>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Project – Three Stages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http://www.shorelinerecordsmanagement.com/Portals/85764/images/iStock_000005457175X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25700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4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Design – Analyzing Existing Games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19100" y="1371600"/>
            <a:ext cx="3924300" cy="441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Analyze and categorize existing rhythm games</a:t>
            </a:r>
          </a:p>
          <a:p>
            <a:pPr lvl="1"/>
            <a:r>
              <a:rPr lang="en-US" dirty="0" smtClean="0"/>
              <a:t>22 analyzed</a:t>
            </a:r>
          </a:p>
          <a:p>
            <a:pPr lvl="1"/>
            <a:r>
              <a:rPr lang="en-US" dirty="0" smtClean="0"/>
              <a:t>Layout, Notes, Hitbox, Movement, Design</a:t>
            </a:r>
          </a:p>
        </p:txBody>
      </p:sp>
      <p:pic>
        <p:nvPicPr>
          <p:cNvPr id="3074" name="Picture 2" descr="D:\Development\Sandbox\trunk\prototypes\_Resources\Report\report\figure_interface_analys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71" y="1134654"/>
            <a:ext cx="4167530" cy="496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52514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Design - Interfaces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" y="1371600"/>
            <a:ext cx="82677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Eight different rhythm game interface designs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44131"/>
            <a:ext cx="1352311" cy="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29" y="2006600"/>
            <a:ext cx="1707071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97" y="2057400"/>
            <a:ext cx="1669691" cy="191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280" y="1981200"/>
            <a:ext cx="1744452" cy="203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883" y="2025023"/>
            <a:ext cx="1682150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63205"/>
            <a:ext cx="1669690" cy="19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27261"/>
            <a:ext cx="1719532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96" y="4132055"/>
            <a:ext cx="1769373" cy="196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83" y="4114800"/>
            <a:ext cx="1781834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8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2140</Words>
  <Application>Microsoft Office PowerPoint</Application>
  <PresentationFormat>On-screen Show (4:3)</PresentationFormat>
  <Paragraphs>254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Keripo</dc:creator>
  <cp:lastModifiedBy>Keripo</cp:lastModifiedBy>
  <cp:revision>339</cp:revision>
  <dcterms:created xsi:type="dcterms:W3CDTF">2012-04-25T18:12:04Z</dcterms:created>
  <dcterms:modified xsi:type="dcterms:W3CDTF">2012-06-30T00:08:00Z</dcterms:modified>
</cp:coreProperties>
</file>