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266" y="9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39FD-2D0A-48F6-8121-83B724D0A1DD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velopment\Unity\Sandbox\Graphics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76200"/>
            <a:ext cx="46329600" cy="329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43804" y="956608"/>
            <a:ext cx="39928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accent1">
                    <a:lumMod val="75000"/>
                  </a:schemeClr>
                </a:solidFill>
              </a:rPr>
              <a:t>Designing Rhythm Game Interfaces for Touchscreen Devices</a:t>
            </a:r>
            <a:endParaRPr lang="en-US" sz="1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93482" y="2514600"/>
            <a:ext cx="13105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Philip Peng, Faculty Advisor: Stephen H. Lane</a:t>
            </a:r>
          </a:p>
        </p:txBody>
      </p:sp>
      <p:pic>
        <p:nvPicPr>
          <p:cNvPr id="1027" name="Picture 3" descr="D:\Development\Unity\Sandbox\Graphics\Icon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031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evelopment\Unity\Sandbox\Graphics\Mod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458877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opment\Unity\Sandbox\Graphics\Mode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12746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opment\Unity\Sandbox\Graphics\Mode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13" y="180564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opment\Unity\Sandbox\Graphics\Mode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4842274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opment\Unity\Sandbox\Graphics\Mode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032" y="4518006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opment\Unity\Sandbox\Graphics\Mode_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507" y="112746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opment\Unity\Sandbox\Graphics\Mode_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032" y="180564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evelopment\Unity\Sandbox\Graphics\Mode_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5318" y="24833164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786669" y="3735530"/>
            <a:ext cx="121025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200" b="1" u="sng" dirty="0" smtClean="0"/>
              <a:t>Abstract: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This project focuses on comparing different user interface designs </a:t>
            </a:r>
            <a:r>
              <a:rPr lang="en-US" sz="3200" dirty="0"/>
              <a:t>for rhythm </a:t>
            </a:r>
            <a:r>
              <a:rPr lang="en-US" sz="3200" dirty="0" smtClean="0"/>
              <a:t>games on </a:t>
            </a:r>
            <a:r>
              <a:rPr lang="en-US" sz="3200" dirty="0"/>
              <a:t>touchscreen devices. </a:t>
            </a:r>
            <a:r>
              <a:rPr lang="en-US" sz="3200" dirty="0" smtClean="0"/>
              <a:t>This is accomplished through the development of prototype rhythm games  and analyzing collecting </a:t>
            </a:r>
            <a:r>
              <a:rPr lang="en-US" sz="3200" dirty="0"/>
              <a:t>gameplay </a:t>
            </a:r>
            <a:r>
              <a:rPr lang="en-US" sz="3200" dirty="0" smtClean="0"/>
              <a:t>data.</a:t>
            </a:r>
          </a:p>
          <a:p>
            <a:pPr>
              <a:spcAft>
                <a:spcPts val="600"/>
              </a:spcAft>
            </a:pPr>
            <a:endParaRPr lang="en-US" sz="1200" b="1" u="sng" dirty="0"/>
          </a:p>
          <a:p>
            <a:pPr>
              <a:spcAft>
                <a:spcPts val="600"/>
              </a:spcAft>
            </a:pPr>
            <a:r>
              <a:rPr lang="en-US" sz="3200" b="1" u="sng" dirty="0" smtClean="0"/>
              <a:t>Implementation</a:t>
            </a:r>
            <a:r>
              <a:rPr lang="en-US" sz="3200" b="1" u="sng" dirty="0"/>
              <a:t>: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“Beats2 Prototypes”, a rhythm game designed for Android tablets, was published on Google Play. This poster presents the eight interface designs prototyped in the app and their respective data collection summaries</a:t>
            </a:r>
            <a:r>
              <a:rPr lang="en-US" sz="3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527" y="369143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1: Fall</a:t>
            </a:r>
            <a:endParaRPr lang="en-US" sz="4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2952" y="10509412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2: Spread</a:t>
            </a:r>
            <a:endParaRPr lang="en-US" sz="4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39241" y="17393903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3: Focus</a:t>
            </a:r>
            <a:endParaRPr lang="en-US" sz="4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1527" y="24118374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4: Grid</a:t>
            </a:r>
            <a:endParaRPr lang="en-US" sz="4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184435" y="384383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5: Slide</a:t>
            </a:r>
            <a:endParaRPr lang="en-US" sz="4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184435" y="1055159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6: Expand</a:t>
            </a:r>
            <a:endParaRPr lang="en-US" sz="4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194528" y="17337558"/>
            <a:ext cx="4244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7: Collapse</a:t>
            </a:r>
            <a:endParaRPr lang="en-US" sz="4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40782" y="24072833"/>
            <a:ext cx="419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8: Appears</a:t>
            </a:r>
            <a:endParaRPr lang="en-US" sz="4200" b="1" dirty="0"/>
          </a:p>
        </p:txBody>
      </p:sp>
      <p:pic>
        <p:nvPicPr>
          <p:cNvPr id="1066" name="Picture 42" descr="D:\Development\Unity\Sandbox\Graphics\Slid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25712" y="17679749"/>
            <a:ext cx="28049460" cy="1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9" name="TextBox 658"/>
          <p:cNvSpPr txBox="1"/>
          <p:nvPr/>
        </p:nvSpPr>
        <p:spPr>
          <a:xfrm>
            <a:off x="979913" y="8587889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fall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top to bottom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Dance Dance Revolution, Guitar Hero, </a:t>
            </a:r>
            <a:r>
              <a:rPr lang="en-US" sz="3600" i="1" dirty="0" err="1" smtClean="0"/>
              <a:t>Beatmania</a:t>
            </a:r>
            <a:r>
              <a:rPr lang="en-US" sz="3600" i="1" dirty="0" smtClean="0"/>
              <a:t> IIDX</a:t>
            </a:r>
            <a:endParaRPr lang="en-US" sz="3600" i="1" dirty="0"/>
          </a:p>
        </p:txBody>
      </p:sp>
      <p:sp>
        <p:nvSpPr>
          <p:cNvPr id="662" name="TextBox 661"/>
          <p:cNvSpPr txBox="1"/>
          <p:nvPr/>
        </p:nvSpPr>
        <p:spPr>
          <a:xfrm>
            <a:off x="884466" y="15382000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slide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centre to corners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3" name="TextBox 662"/>
          <p:cNvSpPr txBox="1"/>
          <p:nvPr/>
        </p:nvSpPr>
        <p:spPr>
          <a:xfrm>
            <a:off x="947200" y="22002007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slide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corners to centre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Gitaroo</a:t>
            </a:r>
            <a:r>
              <a:rPr lang="en-US" sz="3600" i="1" dirty="0" smtClean="0"/>
              <a:t> Man Lives!, </a:t>
            </a:r>
            <a:r>
              <a:rPr lang="en-US" sz="3600" i="1" dirty="0" err="1" smtClean="0"/>
              <a:t>Hatsune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Miku</a:t>
            </a:r>
            <a:r>
              <a:rPr lang="en-US" sz="3600" i="1" dirty="0" smtClean="0"/>
              <a:t>: Project DIVA</a:t>
            </a:r>
            <a:endParaRPr lang="en-US" sz="3600" i="1" dirty="0"/>
          </a:p>
        </p:txBody>
      </p:sp>
      <p:sp>
        <p:nvSpPr>
          <p:cNvPr id="664" name="TextBox 663"/>
          <p:cNvSpPr txBox="1"/>
          <p:nvPr/>
        </p:nvSpPr>
        <p:spPr>
          <a:xfrm>
            <a:off x="884465" y="28787796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Expanding notes </a:t>
            </a:r>
            <a:r>
              <a:rPr lang="en-US" sz="3600" dirty="0" smtClean="0"/>
              <a:t>grow in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at </a:t>
            </a:r>
            <a:r>
              <a:rPr lang="en-US" sz="3600" b="1" dirty="0" smtClean="0"/>
              <a:t>grid points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jubeats</a:t>
            </a:r>
            <a:endParaRPr lang="en-US" sz="3600" i="1" dirty="0"/>
          </a:p>
        </p:txBody>
      </p:sp>
      <p:sp>
        <p:nvSpPr>
          <p:cNvPr id="665" name="TextBox 664"/>
          <p:cNvSpPr txBox="1"/>
          <p:nvPr/>
        </p:nvSpPr>
        <p:spPr>
          <a:xfrm>
            <a:off x="29164936" y="8569375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hitbox </a:t>
            </a:r>
            <a:r>
              <a:rPr lang="en-US" sz="3600" dirty="0" smtClean="0"/>
              <a:t>fall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appearing from </a:t>
            </a:r>
            <a:r>
              <a:rPr lang="en-US" sz="3600" b="1" dirty="0" smtClean="0"/>
              <a:t>top to bottom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DJMax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Technika</a:t>
            </a:r>
            <a:endParaRPr lang="en-US" sz="3600" i="1" dirty="0"/>
          </a:p>
        </p:txBody>
      </p:sp>
      <p:sp>
        <p:nvSpPr>
          <p:cNvPr id="666" name="TextBox 665"/>
          <p:cNvSpPr txBox="1"/>
          <p:nvPr/>
        </p:nvSpPr>
        <p:spPr>
          <a:xfrm>
            <a:off x="29148050" y="15245328"/>
            <a:ext cx="135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Expanding hitbox </a:t>
            </a:r>
            <a:r>
              <a:rPr lang="en-US" sz="3600" dirty="0" smtClean="0"/>
              <a:t>grows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from </a:t>
            </a:r>
            <a:r>
              <a:rPr lang="en-US" sz="3600" b="1" dirty="0" smtClean="0"/>
              <a:t>centre to corners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7" name="TextBox 666"/>
          <p:cNvSpPr txBox="1"/>
          <p:nvPr/>
        </p:nvSpPr>
        <p:spPr>
          <a:xfrm>
            <a:off x="29155882" y="22103328"/>
            <a:ext cx="135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Collapsing hitbox </a:t>
            </a:r>
            <a:r>
              <a:rPr lang="en-US" sz="3600" dirty="0" smtClean="0"/>
              <a:t>shrink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from </a:t>
            </a:r>
            <a:r>
              <a:rPr lang="en-US" sz="3600" b="1" dirty="0" smtClean="0"/>
              <a:t>corners to centre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8" name="TextBox 667"/>
          <p:cNvSpPr txBox="1"/>
          <p:nvPr/>
        </p:nvSpPr>
        <p:spPr>
          <a:xfrm>
            <a:off x="29213142" y="28837860"/>
            <a:ext cx="149066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Collapsing hitboxes </a:t>
            </a:r>
            <a:r>
              <a:rPr lang="en-US" sz="3500" dirty="0" smtClean="0"/>
              <a:t>shrink around </a:t>
            </a:r>
            <a:r>
              <a:rPr lang="en-US" sz="3500" b="1" dirty="0" smtClean="0"/>
              <a:t>fixed notes</a:t>
            </a:r>
            <a:r>
              <a:rPr lang="en-US" sz="3500" dirty="0" smtClean="0"/>
              <a:t> appearing at </a:t>
            </a:r>
            <a:r>
              <a:rPr lang="en-US" sz="3500" b="1" dirty="0" smtClean="0"/>
              <a:t>grid points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Osu</a:t>
            </a:r>
            <a:r>
              <a:rPr lang="en-US" sz="3600" i="1" dirty="0" smtClean="0"/>
              <a:t>! </a:t>
            </a:r>
            <a:r>
              <a:rPr lang="en-US" sz="3600" i="1" dirty="0" err="1" smtClean="0"/>
              <a:t>Tatakae</a:t>
            </a:r>
            <a:r>
              <a:rPr lang="en-US" sz="3600" i="1" dirty="0" smtClean="0"/>
              <a:t>! </a:t>
            </a:r>
            <a:r>
              <a:rPr lang="en-US" sz="3600" i="1" dirty="0" err="1" smtClean="0"/>
              <a:t>Ouendan</a:t>
            </a:r>
            <a:r>
              <a:rPr lang="en-US" sz="3600" i="1" dirty="0" smtClean="0"/>
              <a:t>!</a:t>
            </a:r>
            <a:endParaRPr lang="en-US" sz="3600" i="1" dirty="0"/>
          </a:p>
        </p:txBody>
      </p:sp>
      <p:pic>
        <p:nvPicPr>
          <p:cNvPr id="677" name="Picture 42" descr="D:\Development\Unity\Sandbox\Graphics\Slid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539828" y="17671889"/>
            <a:ext cx="28049460" cy="1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923" y="30502728"/>
            <a:ext cx="4093081" cy="147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8" name="TextBox 857"/>
          <p:cNvSpPr txBox="1"/>
          <p:nvPr/>
        </p:nvSpPr>
        <p:spPr>
          <a:xfrm>
            <a:off x="15763729" y="23710166"/>
            <a:ext cx="454357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 smtClean="0"/>
              <a:t>Conclusion: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sz="3200" dirty="0" smtClean="0"/>
              <a:t>Based on these results, each interface design was ranked relative to each other. Of the eight designs studied, </a:t>
            </a:r>
            <a:r>
              <a:rPr lang="en-US" sz="3200" b="1" dirty="0" smtClean="0"/>
              <a:t>Design #2</a:t>
            </a:r>
            <a:r>
              <a:rPr lang="en-US" sz="3200" dirty="0" smtClean="0"/>
              <a:t> is the best candidate for usage in future rhythm game development.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These results can also be applied in the design of user interfaces for </a:t>
            </a:r>
            <a:r>
              <a:rPr lang="en-US" sz="3200" dirty="0" smtClean="0"/>
              <a:t>other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5815491" y="9319501"/>
            <a:ext cx="4910909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 smtClean="0"/>
              <a:t>Timing </a:t>
            </a:r>
            <a:r>
              <a:rPr lang="en-US" sz="3200" b="1" u="sng" dirty="0"/>
              <a:t>Accuracy: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During gameplay, note hits are assigned </a:t>
            </a:r>
            <a:r>
              <a:rPr lang="en-US" sz="3200" dirty="0" smtClean="0"/>
              <a:t>timing </a:t>
            </a:r>
            <a:r>
              <a:rPr lang="en-US" sz="3200" dirty="0"/>
              <a:t>accuracy values based on the difference between expected and actual note hit times. The distribution of these values reflect on how the user interface affects the </a:t>
            </a:r>
            <a:r>
              <a:rPr lang="en-US" sz="3200" b="1" i="1" dirty="0" smtClean="0"/>
              <a:t>user responsiveness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1000" dirty="0" smtClean="0"/>
          </a:p>
          <a:p>
            <a:pPr>
              <a:spcAft>
                <a:spcPts val="600"/>
              </a:spcAft>
            </a:pPr>
            <a:r>
              <a:rPr lang="en-US" sz="3200" dirty="0" smtClean="0"/>
              <a:t>A high percent of “MARVELOUS” and “PERFECT” values means that the interface allows for accurate visual recognition (of note/</a:t>
            </a:r>
            <a:r>
              <a:rPr lang="en-US" sz="3200" dirty="0" err="1" smtClean="0"/>
              <a:t>tapbox</a:t>
            </a:r>
            <a:r>
              <a:rPr lang="en-US" sz="3200" dirty="0" smtClean="0"/>
              <a:t> elements) and high user reactivity (note tapping action).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1210255" y="9244730"/>
            <a:ext cx="6678944" cy="9601200"/>
            <a:chOff x="20522534" y="10405798"/>
            <a:chExt cx="7102083" cy="9921895"/>
          </a:xfrm>
        </p:grpSpPr>
        <p:pic>
          <p:nvPicPr>
            <p:cNvPr id="2" name="Picture 2" descr="D:\Documents\2011-2012\Spring 2012\CIS 401\report\figure_prototype_gameflow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2534" y="10405798"/>
              <a:ext cx="7102083" cy="9921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24950703" y="10717843"/>
              <a:ext cx="2430830" cy="3315610"/>
              <a:chOff x="24596967" y="10161216"/>
              <a:chExt cx="3040002" cy="3988415"/>
            </a:xfrm>
          </p:grpSpPr>
          <p:pic>
            <p:nvPicPr>
              <p:cNvPr id="18" name="Picture 9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72747" y="10894246"/>
                <a:ext cx="1999339" cy="3083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24596967" y="10161216"/>
                <a:ext cx="3040002" cy="39884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4596967" y="10220981"/>
                <a:ext cx="3040002" cy="57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u="sng" dirty="0" smtClean="0"/>
                  <a:t>Timing Accuracy</a:t>
                </a:r>
                <a:endParaRPr lang="en-US" sz="2400" i="1" u="sng" dirty="0"/>
              </a:p>
            </p:txBody>
          </p:sp>
        </p:grpSp>
      </p:grpSp>
      <p:sp>
        <p:nvSpPr>
          <p:cNvPr id="317" name="TextBox 316"/>
          <p:cNvSpPr txBox="1"/>
          <p:nvPr/>
        </p:nvSpPr>
        <p:spPr>
          <a:xfrm>
            <a:off x="15815491" y="18638419"/>
            <a:ext cx="120737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 smtClean="0"/>
              <a:t>Feedback Ratings:</a:t>
            </a:r>
            <a:endParaRPr lang="en-US" sz="3200" b="1" u="sng" dirty="0"/>
          </a:p>
          <a:p>
            <a:pPr>
              <a:spcAft>
                <a:spcPts val="600"/>
              </a:spcAft>
            </a:pPr>
            <a:r>
              <a:rPr lang="en-US" sz="3200" dirty="0"/>
              <a:t>At the end of a song, the user is prompt to give qualitative feedback ratings on </a:t>
            </a:r>
            <a:r>
              <a:rPr lang="en-US" sz="3200" dirty="0" smtClean="0"/>
              <a:t>a 1-5 star scale. </a:t>
            </a:r>
            <a:r>
              <a:rPr lang="en-US" sz="3200" dirty="0"/>
              <a:t>These </a:t>
            </a:r>
            <a:r>
              <a:rPr lang="en-US" sz="3200" dirty="0" smtClean="0"/>
              <a:t>star </a:t>
            </a:r>
            <a:r>
              <a:rPr lang="en-US" sz="3200" dirty="0"/>
              <a:t>ratings reflect on various aspects of </a:t>
            </a:r>
            <a:r>
              <a:rPr lang="en-US" sz="3200" dirty="0" smtClean="0"/>
              <a:t>the </a:t>
            </a:r>
            <a:r>
              <a:rPr lang="en-US" sz="3200" b="1" i="1" dirty="0" smtClean="0"/>
              <a:t>gameplay experience</a:t>
            </a:r>
            <a:r>
              <a:rPr lang="en-US" sz="3200" dirty="0" smtClean="0"/>
              <a:t>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Challenge</a:t>
            </a:r>
            <a:r>
              <a:rPr lang="en-US" sz="3200" dirty="0" smtClean="0"/>
              <a:t>: Difficulty of gameplay. More difficult = higher skill ceiling.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Intuitive</a:t>
            </a:r>
            <a:r>
              <a:rPr lang="en-US" sz="3200" dirty="0" smtClean="0"/>
              <a:t>: Usage learning curve. More intuitive = higher reactivity.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Fun</a:t>
            </a:r>
            <a:r>
              <a:rPr lang="en-US" sz="3200" dirty="0" smtClean="0"/>
              <a:t>: Game </a:t>
            </a:r>
            <a:r>
              <a:rPr lang="en-US" sz="3200" dirty="0" err="1" smtClean="0"/>
              <a:t>enjoyability</a:t>
            </a:r>
            <a:r>
              <a:rPr lang="en-US" sz="3200" dirty="0" smtClean="0"/>
              <a:t>. More fun = more returning users.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Unique</a:t>
            </a:r>
            <a:r>
              <a:rPr lang="en-US" sz="3200" dirty="0" smtClean="0"/>
              <a:t>: Novelty of design. More unique = more first time users.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Overall</a:t>
            </a:r>
            <a:r>
              <a:rPr lang="en-US" sz="3200" dirty="0" smtClean="0"/>
              <a:t>: General evaluation of gameplay experience.</a:t>
            </a:r>
            <a:endParaRPr lang="en-US" sz="3200" dirty="0"/>
          </a:p>
        </p:txBody>
      </p:sp>
      <p:pic>
        <p:nvPicPr>
          <p:cNvPr id="318" name="Picture 43" descr="D:\Development\Unity\Sandbox\Graphics\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26528"/>
            <a:ext cx="5166433" cy="165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Development\Sandbox\trunk\prototypes\_Resources\Report\report\figure_chart_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22" y="3691430"/>
            <a:ext cx="9868984" cy="476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Development\Sandbox\trunk\prototypes\_Resources\Report\report\figure_chart_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75" y="10410668"/>
            <a:ext cx="9935925" cy="484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Development\Sandbox\trunk\prototypes\_Resources\Report\report\figure_chart_3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25" y="17337558"/>
            <a:ext cx="9855598" cy="48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:\Development\Sandbox\trunk\prototypes\_Resources\Report\report\figure_chart_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66" y="24030435"/>
            <a:ext cx="9922534" cy="48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D:\Development\Sandbox\trunk\prototypes\_Resources\Report\report\figure_chart_5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242" y="3858990"/>
            <a:ext cx="9909148" cy="48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D:\Development\Sandbox\trunk\prototypes\_Resources\Report\report\figure_chart_6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343" y="10642745"/>
            <a:ext cx="9802047" cy="473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D:\Development\Sandbox\trunk\prototypes\_Resources\Report\report\figure_chart_7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0" y="17393903"/>
            <a:ext cx="9775272" cy="47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D:\Development\Sandbox\trunk\prototypes\_Resources\Report\report\figure_chart_8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834" y="24057210"/>
            <a:ext cx="9681556" cy="48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D:\Development\Sandbox\trunk\prototypes\_Resources\Report\report\figure_chart_result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454" y="24204799"/>
            <a:ext cx="7100762" cy="53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5792231" y="29713297"/>
            <a:ext cx="12630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 smtClean="0"/>
              <a:t>future applications on touchscreen devices. As touchscreen technology become more and more commonplace, user interfaces for interacting with touchscreen elements in </a:t>
            </a:r>
            <a:r>
              <a:rPr lang="en-US" sz="3200" b="1" dirty="0" smtClean="0"/>
              <a:t>time-critical scenarios </a:t>
            </a:r>
            <a:r>
              <a:rPr lang="en-US" sz="3200" dirty="0" smtClean="0"/>
              <a:t>(such as military or medical applications) will benefit from designs improving user responsiveness.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73691" y="25481818"/>
            <a:ext cx="7100761" cy="6572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487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Keripo</dc:creator>
  <cp:lastModifiedBy>Keripo</cp:lastModifiedBy>
  <cp:revision>252</cp:revision>
  <dcterms:created xsi:type="dcterms:W3CDTF">2012-04-18T23:08:36Z</dcterms:created>
  <dcterms:modified xsi:type="dcterms:W3CDTF">2012-05-01T07:47:56Z</dcterms:modified>
</cp:coreProperties>
</file>