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4812" y="630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C339FD-2D0A-48F6-8121-83B724D0A1DD}"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31946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339FD-2D0A-48F6-8121-83B724D0A1DD}"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270029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339FD-2D0A-48F6-8121-83B724D0A1DD}"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269326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339FD-2D0A-48F6-8121-83B724D0A1DD}"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158631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339FD-2D0A-48F6-8121-83B724D0A1DD}"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308285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C339FD-2D0A-48F6-8121-83B724D0A1DD}"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10015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C339FD-2D0A-48F6-8121-83B724D0A1DD}" type="datetimeFigureOut">
              <a:rPr lang="en-US" smtClean="0"/>
              <a:t>4/23/2012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246522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C339FD-2D0A-48F6-8121-83B724D0A1DD}" type="datetimeFigureOut">
              <a:rPr lang="en-US" smtClean="0"/>
              <a:t>4/23/2012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329193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39FD-2D0A-48F6-8121-83B724D0A1DD}" type="datetimeFigureOut">
              <a:rPr lang="en-US" smtClean="0"/>
              <a:t>4/23/2012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198350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39FD-2D0A-48F6-8121-83B724D0A1DD}"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337029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39FD-2D0A-48F6-8121-83B724D0A1DD}"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7899C-30EB-479F-A311-A2AF3344C75B}" type="slidenum">
              <a:rPr lang="en-US" smtClean="0"/>
              <a:t>‹#›</a:t>
            </a:fld>
            <a:endParaRPr lang="en-US"/>
          </a:p>
        </p:txBody>
      </p:sp>
    </p:spTree>
    <p:extLst>
      <p:ext uri="{BB962C8B-B14F-4D97-AF65-F5344CB8AC3E}">
        <p14:creationId xmlns:p14="http://schemas.microsoft.com/office/powerpoint/2010/main" val="261794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84C339FD-2D0A-48F6-8121-83B724D0A1DD}" type="datetimeFigureOut">
              <a:rPr lang="en-US" smtClean="0"/>
              <a:t>4/23/2012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AB7899C-30EB-479F-A311-A2AF3344C75B}" type="slidenum">
              <a:rPr lang="en-US" smtClean="0"/>
              <a:t>‹#›</a:t>
            </a:fld>
            <a:endParaRPr lang="en-US"/>
          </a:p>
        </p:txBody>
      </p:sp>
    </p:spTree>
    <p:extLst>
      <p:ext uri="{BB962C8B-B14F-4D97-AF65-F5344CB8AC3E}">
        <p14:creationId xmlns:p14="http://schemas.microsoft.com/office/powerpoint/2010/main" val="50462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Development\Unity\Sandbox\Graphics\Backgrou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46329600" cy="32918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43804" y="956608"/>
            <a:ext cx="39928794" cy="1938992"/>
          </a:xfrm>
          <a:prstGeom prst="rect">
            <a:avLst/>
          </a:prstGeom>
          <a:noFill/>
        </p:spPr>
        <p:txBody>
          <a:bodyPr wrap="square" rtlCol="0">
            <a:spAutoFit/>
          </a:bodyPr>
          <a:lstStyle/>
          <a:p>
            <a:pPr algn="ctr"/>
            <a:r>
              <a:rPr lang="en-US" sz="12000" b="1" dirty="0" smtClean="0">
                <a:solidFill>
                  <a:schemeClr val="accent1">
                    <a:lumMod val="75000"/>
                  </a:schemeClr>
                </a:solidFill>
              </a:rPr>
              <a:t>Designing Rhythm Game Interfaces for Touchscreen Devices</a:t>
            </a:r>
            <a:endParaRPr lang="en-US" sz="12000" b="1" dirty="0">
              <a:solidFill>
                <a:schemeClr val="accent1">
                  <a:lumMod val="75000"/>
                </a:schemeClr>
              </a:solidFill>
            </a:endParaRPr>
          </a:p>
        </p:txBody>
      </p:sp>
      <p:sp>
        <p:nvSpPr>
          <p:cNvPr id="7" name="TextBox 6"/>
          <p:cNvSpPr txBox="1"/>
          <p:nvPr/>
        </p:nvSpPr>
        <p:spPr>
          <a:xfrm>
            <a:off x="15330552" y="2505670"/>
            <a:ext cx="13105318" cy="923330"/>
          </a:xfrm>
          <a:prstGeom prst="rect">
            <a:avLst/>
          </a:prstGeom>
          <a:noFill/>
        </p:spPr>
        <p:txBody>
          <a:bodyPr wrap="none" rtlCol="0">
            <a:spAutoFit/>
          </a:bodyPr>
          <a:lstStyle/>
          <a:p>
            <a:pPr algn="ctr"/>
            <a:r>
              <a:rPr lang="en-US" sz="5400" b="1" dirty="0" smtClean="0">
                <a:solidFill>
                  <a:srgbClr val="FF0000"/>
                </a:solidFill>
              </a:rPr>
              <a:t>Philip Peng, Faculty Advisor: Stephen H. Lane</a:t>
            </a:r>
          </a:p>
        </p:txBody>
      </p:sp>
      <p:pic>
        <p:nvPicPr>
          <p:cNvPr id="1027" name="Picture 3" descr="D:\Development\Unity\Sandbox\Graphics\Icon_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90319"/>
            <a:ext cx="3124200" cy="3124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Development\Unity\Sandbox\Graphics\Mode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4458877"/>
            <a:ext cx="3922847" cy="394552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Development\Unity\Sandbox\Graphics\Mode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99" y="11274685"/>
            <a:ext cx="3922847" cy="3945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Development\Unity\Sandbox\Graphics\Mode_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313" y="18056485"/>
            <a:ext cx="3922847" cy="394552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Development\Unity\Sandbox\Graphics\Mode_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599" y="25166303"/>
            <a:ext cx="3922847" cy="39455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Development\Unity\Sandbox\Graphics\Mode_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03032" y="4518006"/>
            <a:ext cx="3922847" cy="394552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Development\Unity\Sandbox\Graphics\Mode_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93507" y="11274685"/>
            <a:ext cx="3922847" cy="39455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Development\Unity\Sandbox\Graphics\Mode_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03032" y="18056485"/>
            <a:ext cx="3922847" cy="394552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D:\Development\Unity\Sandbox\Graphics\Mode_8.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45318" y="25157193"/>
            <a:ext cx="3922847" cy="39455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786669" y="4138297"/>
            <a:ext cx="12102531" cy="5509200"/>
          </a:xfrm>
          <a:prstGeom prst="rect">
            <a:avLst/>
          </a:prstGeom>
          <a:noFill/>
        </p:spPr>
        <p:txBody>
          <a:bodyPr wrap="square" rtlCol="0">
            <a:spAutoFit/>
          </a:bodyPr>
          <a:lstStyle/>
          <a:p>
            <a:pPr>
              <a:spcBef>
                <a:spcPts val="1200"/>
              </a:spcBef>
              <a:spcAft>
                <a:spcPts val="600"/>
              </a:spcAft>
            </a:pPr>
            <a:r>
              <a:rPr lang="en-US" sz="3200" b="1" u="sng" dirty="0" smtClean="0"/>
              <a:t>Abstract:</a:t>
            </a:r>
          </a:p>
          <a:p>
            <a:pPr>
              <a:spcAft>
                <a:spcPts val="600"/>
              </a:spcAft>
            </a:pPr>
            <a:r>
              <a:rPr lang="en-US" sz="3200" dirty="0" smtClean="0"/>
              <a:t>This project focuses on comparing different </a:t>
            </a:r>
            <a:r>
              <a:rPr lang="en-US" sz="3200" dirty="0" smtClean="0"/>
              <a:t>user interface </a:t>
            </a:r>
            <a:r>
              <a:rPr lang="en-US" sz="3200" dirty="0" smtClean="0"/>
              <a:t>designs </a:t>
            </a:r>
            <a:r>
              <a:rPr lang="en-US" sz="3200" dirty="0"/>
              <a:t>for rhythm </a:t>
            </a:r>
            <a:r>
              <a:rPr lang="en-US" sz="3200" dirty="0" smtClean="0"/>
              <a:t>games on </a:t>
            </a:r>
            <a:r>
              <a:rPr lang="en-US" sz="3200" dirty="0"/>
              <a:t>touchscreen devices. </a:t>
            </a:r>
            <a:r>
              <a:rPr lang="en-US" sz="3200" dirty="0" smtClean="0"/>
              <a:t>This is accomplished through the development of </a:t>
            </a:r>
            <a:r>
              <a:rPr lang="en-US" sz="3200" dirty="0" smtClean="0"/>
              <a:t>prototype rhythm games </a:t>
            </a:r>
            <a:r>
              <a:rPr lang="en-US" sz="3200" dirty="0" smtClean="0"/>
              <a:t> and analyzing </a:t>
            </a:r>
            <a:r>
              <a:rPr lang="en-US" sz="3200" dirty="0" smtClean="0"/>
              <a:t>collecting </a:t>
            </a:r>
            <a:r>
              <a:rPr lang="en-US" sz="3200" dirty="0"/>
              <a:t>gameplay </a:t>
            </a:r>
            <a:r>
              <a:rPr lang="en-US" sz="3200" dirty="0" smtClean="0"/>
              <a:t>data.</a:t>
            </a:r>
          </a:p>
          <a:p>
            <a:pPr>
              <a:spcAft>
                <a:spcPts val="600"/>
              </a:spcAft>
            </a:pPr>
            <a:endParaRPr lang="en-US" sz="1200" b="1" u="sng" dirty="0"/>
          </a:p>
          <a:p>
            <a:pPr>
              <a:spcAft>
                <a:spcPts val="600"/>
              </a:spcAft>
            </a:pPr>
            <a:r>
              <a:rPr lang="en-US" sz="3200" b="1" u="sng" dirty="0" smtClean="0"/>
              <a:t>Implementation</a:t>
            </a:r>
            <a:r>
              <a:rPr lang="en-US" sz="3200" b="1" u="sng" dirty="0"/>
              <a:t>:</a:t>
            </a:r>
          </a:p>
          <a:p>
            <a:pPr>
              <a:spcAft>
                <a:spcPts val="600"/>
              </a:spcAft>
            </a:pPr>
            <a:r>
              <a:rPr lang="en-US" sz="3200" dirty="0"/>
              <a:t>“Beats2 Prototypes”, a rhythm game designed for Android tablets, was published on Google Play. This poster presents the eight interface designs prototyped in the app and their respective data collection summaries</a:t>
            </a:r>
            <a:r>
              <a:rPr lang="en-US" sz="3200" dirty="0" smtClean="0"/>
              <a:t>.</a:t>
            </a:r>
            <a:endParaRPr lang="en-US" sz="3200" dirty="0" smtClean="0"/>
          </a:p>
        </p:txBody>
      </p:sp>
      <p:sp>
        <p:nvSpPr>
          <p:cNvPr id="9" name="TextBox 8"/>
          <p:cNvSpPr txBox="1"/>
          <p:nvPr/>
        </p:nvSpPr>
        <p:spPr>
          <a:xfrm>
            <a:off x="981527" y="3691430"/>
            <a:ext cx="4153502" cy="738664"/>
          </a:xfrm>
          <a:prstGeom prst="rect">
            <a:avLst/>
          </a:prstGeom>
          <a:noFill/>
        </p:spPr>
        <p:txBody>
          <a:bodyPr wrap="square" rtlCol="0">
            <a:spAutoFit/>
          </a:bodyPr>
          <a:lstStyle/>
          <a:p>
            <a:r>
              <a:rPr lang="en-US" sz="4200" b="1" dirty="0" smtClean="0"/>
              <a:t>Design 1: Fall</a:t>
            </a:r>
            <a:endParaRPr lang="en-US" sz="4200" b="1" dirty="0"/>
          </a:p>
        </p:txBody>
      </p:sp>
      <p:sp>
        <p:nvSpPr>
          <p:cNvPr id="23" name="TextBox 22"/>
          <p:cNvSpPr txBox="1"/>
          <p:nvPr/>
        </p:nvSpPr>
        <p:spPr>
          <a:xfrm>
            <a:off x="952952" y="10509412"/>
            <a:ext cx="4153502" cy="738664"/>
          </a:xfrm>
          <a:prstGeom prst="rect">
            <a:avLst/>
          </a:prstGeom>
          <a:noFill/>
        </p:spPr>
        <p:txBody>
          <a:bodyPr wrap="square" rtlCol="0">
            <a:spAutoFit/>
          </a:bodyPr>
          <a:lstStyle/>
          <a:p>
            <a:r>
              <a:rPr lang="en-US" sz="4200" b="1" dirty="0" smtClean="0"/>
              <a:t>Design 2: Spread</a:t>
            </a:r>
            <a:endParaRPr lang="en-US" sz="4200" b="1" dirty="0"/>
          </a:p>
        </p:txBody>
      </p:sp>
      <p:sp>
        <p:nvSpPr>
          <p:cNvPr id="24" name="TextBox 23"/>
          <p:cNvSpPr txBox="1"/>
          <p:nvPr/>
        </p:nvSpPr>
        <p:spPr>
          <a:xfrm>
            <a:off x="939241" y="17393903"/>
            <a:ext cx="4153502" cy="738664"/>
          </a:xfrm>
          <a:prstGeom prst="rect">
            <a:avLst/>
          </a:prstGeom>
          <a:noFill/>
        </p:spPr>
        <p:txBody>
          <a:bodyPr wrap="square" rtlCol="0">
            <a:spAutoFit/>
          </a:bodyPr>
          <a:lstStyle/>
          <a:p>
            <a:r>
              <a:rPr lang="en-US" sz="4200" b="1" dirty="0" smtClean="0"/>
              <a:t>Design 3: Focus</a:t>
            </a:r>
            <a:endParaRPr lang="en-US" sz="4200" b="1" dirty="0"/>
          </a:p>
        </p:txBody>
      </p:sp>
      <p:sp>
        <p:nvSpPr>
          <p:cNvPr id="25" name="TextBox 24"/>
          <p:cNvSpPr txBox="1"/>
          <p:nvPr/>
        </p:nvSpPr>
        <p:spPr>
          <a:xfrm>
            <a:off x="981527" y="24442403"/>
            <a:ext cx="4153502" cy="738664"/>
          </a:xfrm>
          <a:prstGeom prst="rect">
            <a:avLst/>
          </a:prstGeom>
          <a:noFill/>
        </p:spPr>
        <p:txBody>
          <a:bodyPr wrap="square" rtlCol="0">
            <a:spAutoFit/>
          </a:bodyPr>
          <a:lstStyle/>
          <a:p>
            <a:r>
              <a:rPr lang="en-US" sz="4200" b="1" dirty="0" smtClean="0"/>
              <a:t>Design 4: Grid</a:t>
            </a:r>
            <a:endParaRPr lang="en-US" sz="4200" b="1" dirty="0"/>
          </a:p>
        </p:txBody>
      </p:sp>
      <p:sp>
        <p:nvSpPr>
          <p:cNvPr id="26" name="TextBox 25"/>
          <p:cNvSpPr txBox="1"/>
          <p:nvPr/>
        </p:nvSpPr>
        <p:spPr>
          <a:xfrm>
            <a:off x="29184435" y="3843830"/>
            <a:ext cx="4153502" cy="738664"/>
          </a:xfrm>
          <a:prstGeom prst="rect">
            <a:avLst/>
          </a:prstGeom>
          <a:noFill/>
        </p:spPr>
        <p:txBody>
          <a:bodyPr wrap="square" rtlCol="0">
            <a:spAutoFit/>
          </a:bodyPr>
          <a:lstStyle/>
          <a:p>
            <a:r>
              <a:rPr lang="en-US" sz="4200" b="1" dirty="0" smtClean="0"/>
              <a:t>Design 5: Slide</a:t>
            </a:r>
            <a:endParaRPr lang="en-US" sz="4200" b="1" dirty="0"/>
          </a:p>
        </p:txBody>
      </p:sp>
      <p:sp>
        <p:nvSpPr>
          <p:cNvPr id="27" name="TextBox 26"/>
          <p:cNvSpPr txBox="1"/>
          <p:nvPr/>
        </p:nvSpPr>
        <p:spPr>
          <a:xfrm>
            <a:off x="29184435" y="10551590"/>
            <a:ext cx="4153502" cy="738664"/>
          </a:xfrm>
          <a:prstGeom prst="rect">
            <a:avLst/>
          </a:prstGeom>
          <a:noFill/>
        </p:spPr>
        <p:txBody>
          <a:bodyPr wrap="square" rtlCol="0">
            <a:spAutoFit/>
          </a:bodyPr>
          <a:lstStyle/>
          <a:p>
            <a:r>
              <a:rPr lang="en-US" sz="4200" b="1" dirty="0" smtClean="0"/>
              <a:t>Design 6: Expand</a:t>
            </a:r>
            <a:endParaRPr lang="en-US" sz="4200" b="1" dirty="0"/>
          </a:p>
        </p:txBody>
      </p:sp>
      <p:sp>
        <p:nvSpPr>
          <p:cNvPr id="28" name="TextBox 27"/>
          <p:cNvSpPr txBox="1"/>
          <p:nvPr/>
        </p:nvSpPr>
        <p:spPr>
          <a:xfrm>
            <a:off x="29194528" y="17337558"/>
            <a:ext cx="4244190" cy="738664"/>
          </a:xfrm>
          <a:prstGeom prst="rect">
            <a:avLst/>
          </a:prstGeom>
          <a:noFill/>
        </p:spPr>
        <p:txBody>
          <a:bodyPr wrap="square" rtlCol="0">
            <a:spAutoFit/>
          </a:bodyPr>
          <a:lstStyle/>
          <a:p>
            <a:r>
              <a:rPr lang="en-US" sz="4200" b="1" dirty="0" smtClean="0"/>
              <a:t>Design 7: Collapse</a:t>
            </a:r>
            <a:endParaRPr lang="en-US" sz="4200" b="1" dirty="0"/>
          </a:p>
        </p:txBody>
      </p:sp>
      <p:sp>
        <p:nvSpPr>
          <p:cNvPr id="29" name="TextBox 28"/>
          <p:cNvSpPr txBox="1"/>
          <p:nvPr/>
        </p:nvSpPr>
        <p:spPr>
          <a:xfrm>
            <a:off x="29240782" y="24396862"/>
            <a:ext cx="4194256" cy="738664"/>
          </a:xfrm>
          <a:prstGeom prst="rect">
            <a:avLst/>
          </a:prstGeom>
          <a:noFill/>
        </p:spPr>
        <p:txBody>
          <a:bodyPr wrap="square" rtlCol="0">
            <a:spAutoFit/>
          </a:bodyPr>
          <a:lstStyle/>
          <a:p>
            <a:r>
              <a:rPr lang="en-US" sz="4200" b="1" dirty="0" smtClean="0"/>
              <a:t>Design 8: Appears</a:t>
            </a:r>
            <a:endParaRPr lang="en-US" sz="4200" b="1" dirty="0"/>
          </a:p>
        </p:txBody>
      </p:sp>
      <p:pic>
        <p:nvPicPr>
          <p:cNvPr id="1066" name="Picture 42" descr="D:\Development\Unity\Sandbox\Graphics\Slider.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5400000">
            <a:off x="1604668" y="17369126"/>
            <a:ext cx="26980129" cy="166677"/>
          </a:xfrm>
          <a:prstGeom prst="rect">
            <a:avLst/>
          </a:prstGeom>
          <a:noFill/>
          <a:extLst>
            <a:ext uri="{909E8E84-426E-40DD-AFC4-6F175D3DCCD1}">
              <a14:hiddenFill xmlns:a14="http://schemas.microsoft.com/office/drawing/2010/main">
                <a:solidFill>
                  <a:srgbClr val="FFFFFF"/>
                </a:solidFill>
              </a14:hiddenFill>
            </a:ext>
          </a:extLst>
        </p:spPr>
      </p:pic>
      <p:sp>
        <p:nvSpPr>
          <p:cNvPr id="182" name="TextBox 181"/>
          <p:cNvSpPr txBox="1"/>
          <p:nvPr/>
        </p:nvSpPr>
        <p:spPr>
          <a:xfrm>
            <a:off x="5009238" y="3843830"/>
            <a:ext cx="4309628" cy="707886"/>
          </a:xfrm>
          <a:prstGeom prst="rect">
            <a:avLst/>
          </a:prstGeom>
          <a:noFill/>
        </p:spPr>
        <p:txBody>
          <a:bodyPr wrap="square" rtlCol="0">
            <a:spAutoFit/>
          </a:bodyPr>
          <a:lstStyle/>
          <a:p>
            <a:r>
              <a:rPr lang="en-US" sz="4000" i="1" u="sng" dirty="0" smtClean="0"/>
              <a:t>Feedback:</a:t>
            </a:r>
            <a:endParaRPr lang="en-US" sz="4000" i="1" u="sng" dirty="0"/>
          </a:p>
        </p:txBody>
      </p:sp>
      <p:graphicFrame>
        <p:nvGraphicFramePr>
          <p:cNvPr id="348" name="Table 347"/>
          <p:cNvGraphicFramePr>
            <a:graphicFrameLocks noGrp="1"/>
          </p:cNvGraphicFramePr>
          <p:nvPr>
            <p:extLst>
              <p:ext uri="{D42A27DB-BD31-4B8C-83A1-F6EECF244321}">
                <p14:modId xmlns:p14="http://schemas.microsoft.com/office/powerpoint/2010/main" val="4208472004"/>
              </p:ext>
            </p:extLst>
          </p:nvPr>
        </p:nvGraphicFramePr>
        <p:xfrm>
          <a:off x="5107384" y="11274685"/>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3.84</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3.94</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3.75</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3.97</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4.00</a:t>
                      </a:r>
                      <a:endParaRPr lang="en-US" sz="3200" dirty="0"/>
                    </a:p>
                  </a:txBody>
                  <a:tcPr/>
                </a:tc>
              </a:tr>
            </a:tbl>
          </a:graphicData>
        </a:graphic>
      </p:graphicFrame>
      <p:sp>
        <p:nvSpPr>
          <p:cNvPr id="373" name="TextBox 372"/>
          <p:cNvSpPr txBox="1"/>
          <p:nvPr/>
        </p:nvSpPr>
        <p:spPr>
          <a:xfrm>
            <a:off x="4992351" y="10549627"/>
            <a:ext cx="4309628" cy="707886"/>
          </a:xfrm>
          <a:prstGeom prst="rect">
            <a:avLst/>
          </a:prstGeom>
          <a:noFill/>
        </p:spPr>
        <p:txBody>
          <a:bodyPr wrap="square" rtlCol="0">
            <a:spAutoFit/>
          </a:bodyPr>
          <a:lstStyle/>
          <a:p>
            <a:r>
              <a:rPr lang="en-US" sz="4000" i="1" u="sng" dirty="0" smtClean="0"/>
              <a:t>Feedback:</a:t>
            </a:r>
            <a:endParaRPr lang="en-US" sz="4000" i="1" u="sng" dirty="0"/>
          </a:p>
        </p:txBody>
      </p:sp>
      <p:sp>
        <p:nvSpPr>
          <p:cNvPr id="399" name="TextBox 398"/>
          <p:cNvSpPr txBox="1"/>
          <p:nvPr/>
        </p:nvSpPr>
        <p:spPr>
          <a:xfrm>
            <a:off x="4998352" y="17426109"/>
            <a:ext cx="4309628" cy="707886"/>
          </a:xfrm>
          <a:prstGeom prst="rect">
            <a:avLst/>
          </a:prstGeom>
          <a:noFill/>
        </p:spPr>
        <p:txBody>
          <a:bodyPr wrap="square" rtlCol="0">
            <a:spAutoFit/>
          </a:bodyPr>
          <a:lstStyle/>
          <a:p>
            <a:r>
              <a:rPr lang="en-US" sz="4000" i="1" u="sng" dirty="0" smtClean="0"/>
              <a:t>Feedback:</a:t>
            </a:r>
            <a:endParaRPr lang="en-US" sz="4000" i="1" u="sng" dirty="0"/>
          </a:p>
        </p:txBody>
      </p:sp>
      <p:sp>
        <p:nvSpPr>
          <p:cNvPr id="425" name="TextBox 424"/>
          <p:cNvSpPr txBox="1"/>
          <p:nvPr/>
        </p:nvSpPr>
        <p:spPr>
          <a:xfrm>
            <a:off x="4981465" y="24441245"/>
            <a:ext cx="4309628" cy="707886"/>
          </a:xfrm>
          <a:prstGeom prst="rect">
            <a:avLst/>
          </a:prstGeom>
          <a:noFill/>
        </p:spPr>
        <p:txBody>
          <a:bodyPr wrap="square" rtlCol="0">
            <a:spAutoFit/>
          </a:bodyPr>
          <a:lstStyle/>
          <a:p>
            <a:r>
              <a:rPr lang="en-US" sz="4000" i="1" u="sng" dirty="0" smtClean="0"/>
              <a:t>Feedback:</a:t>
            </a:r>
            <a:endParaRPr lang="en-US" sz="4000" i="1" u="sng" dirty="0"/>
          </a:p>
        </p:txBody>
      </p:sp>
      <p:sp>
        <p:nvSpPr>
          <p:cNvPr id="455" name="TextBox 454"/>
          <p:cNvSpPr txBox="1"/>
          <p:nvPr/>
        </p:nvSpPr>
        <p:spPr>
          <a:xfrm>
            <a:off x="33371662" y="3825230"/>
            <a:ext cx="4309628" cy="707886"/>
          </a:xfrm>
          <a:prstGeom prst="rect">
            <a:avLst/>
          </a:prstGeom>
          <a:noFill/>
        </p:spPr>
        <p:txBody>
          <a:bodyPr wrap="square" rtlCol="0">
            <a:spAutoFit/>
          </a:bodyPr>
          <a:lstStyle/>
          <a:p>
            <a:r>
              <a:rPr lang="en-US" sz="4000" i="1" u="sng" dirty="0" smtClean="0"/>
              <a:t>Feedback:</a:t>
            </a:r>
            <a:endParaRPr lang="en-US" sz="4000" i="1" u="sng" dirty="0"/>
          </a:p>
        </p:txBody>
      </p:sp>
      <p:sp>
        <p:nvSpPr>
          <p:cNvPr id="481" name="TextBox 480"/>
          <p:cNvSpPr txBox="1"/>
          <p:nvPr/>
        </p:nvSpPr>
        <p:spPr>
          <a:xfrm>
            <a:off x="33334364" y="10490314"/>
            <a:ext cx="4309628" cy="707886"/>
          </a:xfrm>
          <a:prstGeom prst="rect">
            <a:avLst/>
          </a:prstGeom>
          <a:noFill/>
        </p:spPr>
        <p:txBody>
          <a:bodyPr wrap="square" rtlCol="0">
            <a:spAutoFit/>
          </a:bodyPr>
          <a:lstStyle/>
          <a:p>
            <a:r>
              <a:rPr lang="en-US" sz="4000" i="1" u="sng" dirty="0" smtClean="0"/>
              <a:t>Feedback:</a:t>
            </a:r>
            <a:endParaRPr lang="en-US" sz="4000" i="1" u="sng" dirty="0"/>
          </a:p>
        </p:txBody>
      </p:sp>
      <p:sp>
        <p:nvSpPr>
          <p:cNvPr id="507" name="TextBox 506"/>
          <p:cNvSpPr txBox="1"/>
          <p:nvPr/>
        </p:nvSpPr>
        <p:spPr>
          <a:xfrm>
            <a:off x="33409372" y="17373600"/>
            <a:ext cx="4309628" cy="707886"/>
          </a:xfrm>
          <a:prstGeom prst="rect">
            <a:avLst/>
          </a:prstGeom>
          <a:noFill/>
        </p:spPr>
        <p:txBody>
          <a:bodyPr wrap="square" rtlCol="0">
            <a:spAutoFit/>
          </a:bodyPr>
          <a:lstStyle/>
          <a:p>
            <a:r>
              <a:rPr lang="en-US" sz="4000" i="1" u="sng" dirty="0" smtClean="0"/>
              <a:t>Feedback:</a:t>
            </a:r>
            <a:endParaRPr lang="en-US" sz="4000" i="1" u="sng" dirty="0"/>
          </a:p>
        </p:txBody>
      </p:sp>
      <p:sp>
        <p:nvSpPr>
          <p:cNvPr id="533" name="TextBox 532"/>
          <p:cNvSpPr txBox="1"/>
          <p:nvPr/>
        </p:nvSpPr>
        <p:spPr>
          <a:xfrm>
            <a:off x="33409372" y="24384000"/>
            <a:ext cx="4309628" cy="707886"/>
          </a:xfrm>
          <a:prstGeom prst="rect">
            <a:avLst/>
          </a:prstGeom>
          <a:noFill/>
        </p:spPr>
        <p:txBody>
          <a:bodyPr wrap="square" rtlCol="0">
            <a:spAutoFit/>
          </a:bodyPr>
          <a:lstStyle/>
          <a:p>
            <a:r>
              <a:rPr lang="en-US" sz="4000" i="1" u="sng" dirty="0" smtClean="0"/>
              <a:t>Feedback:</a:t>
            </a:r>
            <a:endParaRPr lang="en-US" sz="4000" i="1" u="sng" dirty="0"/>
          </a:p>
        </p:txBody>
      </p:sp>
      <p:sp>
        <p:nvSpPr>
          <p:cNvPr id="658" name="TextBox 657"/>
          <p:cNvSpPr txBox="1"/>
          <p:nvPr/>
        </p:nvSpPr>
        <p:spPr>
          <a:xfrm>
            <a:off x="7838679" y="31369337"/>
            <a:ext cx="26743155" cy="1015663"/>
          </a:xfrm>
          <a:prstGeom prst="rect">
            <a:avLst/>
          </a:prstGeom>
          <a:noFill/>
        </p:spPr>
        <p:txBody>
          <a:bodyPr wrap="none" rtlCol="0">
            <a:spAutoFit/>
          </a:bodyPr>
          <a:lstStyle/>
          <a:p>
            <a:pPr algn="ctr"/>
            <a:r>
              <a:rPr lang="en-US" sz="6000" b="1" dirty="0" smtClean="0">
                <a:solidFill>
                  <a:srgbClr val="FF0000"/>
                </a:solidFill>
              </a:rPr>
              <a:t>Senior Project Poster Day 2012 – Department of Computer and Information Science</a:t>
            </a:r>
          </a:p>
        </p:txBody>
      </p:sp>
      <p:sp>
        <p:nvSpPr>
          <p:cNvPr id="659" name="TextBox 658"/>
          <p:cNvSpPr txBox="1"/>
          <p:nvPr/>
        </p:nvSpPr>
        <p:spPr>
          <a:xfrm>
            <a:off x="979913" y="8587889"/>
            <a:ext cx="13879087" cy="1200329"/>
          </a:xfrm>
          <a:prstGeom prst="rect">
            <a:avLst/>
          </a:prstGeom>
          <a:noFill/>
        </p:spPr>
        <p:txBody>
          <a:bodyPr wrap="square" rtlCol="0">
            <a:spAutoFit/>
          </a:bodyPr>
          <a:lstStyle/>
          <a:p>
            <a:r>
              <a:rPr lang="en-US" sz="3600" b="1" dirty="0" smtClean="0"/>
              <a:t>Moving notes </a:t>
            </a:r>
            <a:r>
              <a:rPr lang="en-US" sz="3600" dirty="0" smtClean="0"/>
              <a:t>fall toward </a:t>
            </a:r>
            <a:r>
              <a:rPr lang="en-US" sz="3600" b="1" dirty="0" smtClean="0"/>
              <a:t>fixed hitboxes </a:t>
            </a:r>
            <a:r>
              <a:rPr lang="en-US" sz="3600" dirty="0" smtClean="0"/>
              <a:t>from </a:t>
            </a:r>
            <a:r>
              <a:rPr lang="en-US" sz="3600" b="1" dirty="0" smtClean="0"/>
              <a:t>top to bottom</a:t>
            </a:r>
          </a:p>
          <a:p>
            <a:r>
              <a:rPr lang="en-US" sz="3600" b="1" dirty="0" smtClean="0"/>
              <a:t>Rhythm Games: </a:t>
            </a:r>
            <a:r>
              <a:rPr lang="en-US" sz="3600" i="1" dirty="0" smtClean="0"/>
              <a:t>Dance Dance Revolution, Guitar Hero, </a:t>
            </a:r>
            <a:r>
              <a:rPr lang="en-US" sz="3600" i="1" dirty="0" err="1" smtClean="0"/>
              <a:t>Beatmania</a:t>
            </a:r>
            <a:r>
              <a:rPr lang="en-US" sz="3600" i="1" dirty="0" smtClean="0"/>
              <a:t> IIDX</a:t>
            </a:r>
            <a:endParaRPr lang="en-US" sz="3600" i="1" dirty="0"/>
          </a:p>
        </p:txBody>
      </p:sp>
      <p:sp>
        <p:nvSpPr>
          <p:cNvPr id="662" name="TextBox 661"/>
          <p:cNvSpPr txBox="1"/>
          <p:nvPr/>
        </p:nvSpPr>
        <p:spPr>
          <a:xfrm>
            <a:off x="884466" y="15382000"/>
            <a:ext cx="13879087" cy="1200329"/>
          </a:xfrm>
          <a:prstGeom prst="rect">
            <a:avLst/>
          </a:prstGeom>
          <a:noFill/>
        </p:spPr>
        <p:txBody>
          <a:bodyPr wrap="square" rtlCol="0">
            <a:spAutoFit/>
          </a:bodyPr>
          <a:lstStyle/>
          <a:p>
            <a:r>
              <a:rPr lang="en-US" sz="3600" b="1" dirty="0" smtClean="0"/>
              <a:t>Moving notes </a:t>
            </a:r>
            <a:r>
              <a:rPr lang="en-US" sz="3600" dirty="0" smtClean="0"/>
              <a:t>slide toward </a:t>
            </a:r>
            <a:r>
              <a:rPr lang="en-US" sz="3600" b="1" dirty="0" smtClean="0"/>
              <a:t>fixed hitboxes </a:t>
            </a:r>
            <a:r>
              <a:rPr lang="en-US" sz="3600" dirty="0" smtClean="0"/>
              <a:t>from </a:t>
            </a:r>
            <a:r>
              <a:rPr lang="en-US" sz="3600" b="1" dirty="0" smtClean="0"/>
              <a:t>centre to corners</a:t>
            </a:r>
          </a:p>
          <a:p>
            <a:r>
              <a:rPr lang="en-US" sz="3600" b="1" dirty="0" smtClean="0"/>
              <a:t>Rhythm Games: </a:t>
            </a:r>
            <a:r>
              <a:rPr lang="en-US" sz="3600" i="1" dirty="0" smtClean="0"/>
              <a:t>none</a:t>
            </a:r>
            <a:endParaRPr lang="en-US" sz="3600" i="1" dirty="0"/>
          </a:p>
        </p:txBody>
      </p:sp>
      <p:sp>
        <p:nvSpPr>
          <p:cNvPr id="663" name="TextBox 662"/>
          <p:cNvSpPr txBox="1"/>
          <p:nvPr/>
        </p:nvSpPr>
        <p:spPr>
          <a:xfrm>
            <a:off x="947200" y="22002007"/>
            <a:ext cx="13879087" cy="1200329"/>
          </a:xfrm>
          <a:prstGeom prst="rect">
            <a:avLst/>
          </a:prstGeom>
          <a:noFill/>
        </p:spPr>
        <p:txBody>
          <a:bodyPr wrap="square" rtlCol="0">
            <a:spAutoFit/>
          </a:bodyPr>
          <a:lstStyle/>
          <a:p>
            <a:r>
              <a:rPr lang="en-US" sz="3600" b="1" dirty="0" smtClean="0"/>
              <a:t>Moving notes </a:t>
            </a:r>
            <a:r>
              <a:rPr lang="en-US" sz="3600" dirty="0" smtClean="0"/>
              <a:t>slide toward </a:t>
            </a:r>
            <a:r>
              <a:rPr lang="en-US" sz="3600" b="1" dirty="0" smtClean="0"/>
              <a:t>fixed hitboxes </a:t>
            </a:r>
            <a:r>
              <a:rPr lang="en-US" sz="3600" dirty="0" smtClean="0"/>
              <a:t>from </a:t>
            </a:r>
            <a:r>
              <a:rPr lang="en-US" sz="3600" b="1" dirty="0" smtClean="0"/>
              <a:t>corners to centre</a:t>
            </a:r>
          </a:p>
          <a:p>
            <a:r>
              <a:rPr lang="en-US" sz="3600" b="1" dirty="0" smtClean="0"/>
              <a:t>Rhythm Games: </a:t>
            </a:r>
            <a:r>
              <a:rPr lang="en-US" sz="3600" i="1" dirty="0" err="1" smtClean="0"/>
              <a:t>Gitaroo</a:t>
            </a:r>
            <a:r>
              <a:rPr lang="en-US" sz="3600" i="1" dirty="0" smtClean="0"/>
              <a:t> Man Lives!, </a:t>
            </a:r>
            <a:r>
              <a:rPr lang="en-US" sz="3600" i="1" dirty="0" err="1" smtClean="0"/>
              <a:t>Hatsune</a:t>
            </a:r>
            <a:r>
              <a:rPr lang="en-US" sz="3600" i="1" dirty="0" smtClean="0"/>
              <a:t> </a:t>
            </a:r>
            <a:r>
              <a:rPr lang="en-US" sz="3600" i="1" dirty="0" err="1" smtClean="0"/>
              <a:t>Miku</a:t>
            </a:r>
            <a:r>
              <a:rPr lang="en-US" sz="3600" i="1" dirty="0" smtClean="0"/>
              <a:t>: Project DIVA</a:t>
            </a:r>
            <a:endParaRPr lang="en-US" sz="3600" i="1" dirty="0"/>
          </a:p>
        </p:txBody>
      </p:sp>
      <p:sp>
        <p:nvSpPr>
          <p:cNvPr id="664" name="TextBox 663"/>
          <p:cNvSpPr txBox="1"/>
          <p:nvPr/>
        </p:nvSpPr>
        <p:spPr>
          <a:xfrm>
            <a:off x="884465" y="29111825"/>
            <a:ext cx="13879087" cy="1200329"/>
          </a:xfrm>
          <a:prstGeom prst="rect">
            <a:avLst/>
          </a:prstGeom>
          <a:noFill/>
        </p:spPr>
        <p:txBody>
          <a:bodyPr wrap="square" rtlCol="0">
            <a:spAutoFit/>
          </a:bodyPr>
          <a:lstStyle/>
          <a:p>
            <a:r>
              <a:rPr lang="en-US" sz="3600" b="1" dirty="0" smtClean="0"/>
              <a:t>Expanding notes </a:t>
            </a:r>
            <a:r>
              <a:rPr lang="en-US" sz="3600" dirty="0" smtClean="0"/>
              <a:t>grow in </a:t>
            </a:r>
            <a:r>
              <a:rPr lang="en-US" sz="3600" b="1" dirty="0" smtClean="0"/>
              <a:t>fixed hitboxes </a:t>
            </a:r>
            <a:r>
              <a:rPr lang="en-US" sz="3600" dirty="0" smtClean="0"/>
              <a:t>at </a:t>
            </a:r>
            <a:r>
              <a:rPr lang="en-US" sz="3600" b="1" dirty="0" smtClean="0"/>
              <a:t>grid points</a:t>
            </a:r>
          </a:p>
          <a:p>
            <a:r>
              <a:rPr lang="en-US" sz="3600" b="1" dirty="0" smtClean="0"/>
              <a:t>Rhythm Games: </a:t>
            </a:r>
            <a:r>
              <a:rPr lang="en-US" sz="3600" i="1" dirty="0" err="1" smtClean="0"/>
              <a:t>jubeats</a:t>
            </a:r>
            <a:endParaRPr lang="en-US" sz="3600" i="1" dirty="0"/>
          </a:p>
        </p:txBody>
      </p:sp>
      <p:sp>
        <p:nvSpPr>
          <p:cNvPr id="665" name="TextBox 664"/>
          <p:cNvSpPr txBox="1"/>
          <p:nvPr/>
        </p:nvSpPr>
        <p:spPr>
          <a:xfrm>
            <a:off x="29164936" y="8569375"/>
            <a:ext cx="13879087" cy="1200329"/>
          </a:xfrm>
          <a:prstGeom prst="rect">
            <a:avLst/>
          </a:prstGeom>
          <a:noFill/>
        </p:spPr>
        <p:txBody>
          <a:bodyPr wrap="square" rtlCol="0">
            <a:spAutoFit/>
          </a:bodyPr>
          <a:lstStyle/>
          <a:p>
            <a:r>
              <a:rPr lang="en-US" sz="3600" b="1" dirty="0" smtClean="0"/>
              <a:t>Moving hitbox </a:t>
            </a:r>
            <a:r>
              <a:rPr lang="en-US" sz="3600" dirty="0" smtClean="0"/>
              <a:t>fall toward </a:t>
            </a:r>
            <a:r>
              <a:rPr lang="en-US" sz="3600" b="1" dirty="0" smtClean="0"/>
              <a:t>fixed notes </a:t>
            </a:r>
            <a:r>
              <a:rPr lang="en-US" sz="3600" dirty="0" smtClean="0"/>
              <a:t>appearing from </a:t>
            </a:r>
            <a:r>
              <a:rPr lang="en-US" sz="3600" b="1" dirty="0" smtClean="0"/>
              <a:t>top to bottom</a:t>
            </a:r>
          </a:p>
          <a:p>
            <a:r>
              <a:rPr lang="en-US" sz="3600" b="1" dirty="0" smtClean="0"/>
              <a:t>Rhythm Games: </a:t>
            </a:r>
            <a:r>
              <a:rPr lang="en-US" sz="3600" i="1" dirty="0" err="1" smtClean="0"/>
              <a:t>DJMax</a:t>
            </a:r>
            <a:r>
              <a:rPr lang="en-US" sz="3600" i="1" dirty="0" smtClean="0"/>
              <a:t> </a:t>
            </a:r>
            <a:r>
              <a:rPr lang="en-US" sz="3600" i="1" dirty="0" err="1" smtClean="0"/>
              <a:t>Technika</a:t>
            </a:r>
            <a:endParaRPr lang="en-US" sz="3600" i="1" dirty="0"/>
          </a:p>
        </p:txBody>
      </p:sp>
      <p:sp>
        <p:nvSpPr>
          <p:cNvPr id="666" name="TextBox 665"/>
          <p:cNvSpPr txBox="1"/>
          <p:nvPr/>
        </p:nvSpPr>
        <p:spPr>
          <a:xfrm>
            <a:off x="29148050" y="15245328"/>
            <a:ext cx="13555312" cy="1200329"/>
          </a:xfrm>
          <a:prstGeom prst="rect">
            <a:avLst/>
          </a:prstGeom>
          <a:noFill/>
        </p:spPr>
        <p:txBody>
          <a:bodyPr wrap="square" rtlCol="0">
            <a:spAutoFit/>
          </a:bodyPr>
          <a:lstStyle/>
          <a:p>
            <a:r>
              <a:rPr lang="en-US" sz="3600" b="1" dirty="0" smtClean="0"/>
              <a:t>Expanding hitbox </a:t>
            </a:r>
            <a:r>
              <a:rPr lang="en-US" sz="3600" dirty="0" smtClean="0"/>
              <a:t>grows toward </a:t>
            </a:r>
            <a:r>
              <a:rPr lang="en-US" sz="3600" b="1" dirty="0" smtClean="0"/>
              <a:t>fixed notes </a:t>
            </a:r>
            <a:r>
              <a:rPr lang="en-US" sz="3600" dirty="0" smtClean="0"/>
              <a:t>from </a:t>
            </a:r>
            <a:r>
              <a:rPr lang="en-US" sz="3600" b="1" dirty="0" smtClean="0"/>
              <a:t>centre to corners</a:t>
            </a:r>
          </a:p>
          <a:p>
            <a:r>
              <a:rPr lang="en-US" sz="3600" b="1" dirty="0" smtClean="0"/>
              <a:t>Rhythm Games: </a:t>
            </a:r>
            <a:r>
              <a:rPr lang="en-US" sz="3600" i="1" dirty="0" smtClean="0"/>
              <a:t>none</a:t>
            </a:r>
            <a:endParaRPr lang="en-US" sz="3600" i="1" dirty="0"/>
          </a:p>
        </p:txBody>
      </p:sp>
      <p:sp>
        <p:nvSpPr>
          <p:cNvPr id="667" name="TextBox 666"/>
          <p:cNvSpPr txBox="1"/>
          <p:nvPr/>
        </p:nvSpPr>
        <p:spPr>
          <a:xfrm>
            <a:off x="29155882" y="22103328"/>
            <a:ext cx="13555312" cy="1200329"/>
          </a:xfrm>
          <a:prstGeom prst="rect">
            <a:avLst/>
          </a:prstGeom>
          <a:noFill/>
        </p:spPr>
        <p:txBody>
          <a:bodyPr wrap="square" rtlCol="0">
            <a:spAutoFit/>
          </a:bodyPr>
          <a:lstStyle/>
          <a:p>
            <a:r>
              <a:rPr lang="en-US" sz="3600" b="1" dirty="0" smtClean="0"/>
              <a:t>Collapsing hitbox </a:t>
            </a:r>
            <a:r>
              <a:rPr lang="en-US" sz="3600" dirty="0" smtClean="0"/>
              <a:t>shrink toward </a:t>
            </a:r>
            <a:r>
              <a:rPr lang="en-US" sz="3600" b="1" dirty="0" smtClean="0"/>
              <a:t>fixed notes </a:t>
            </a:r>
            <a:r>
              <a:rPr lang="en-US" sz="3600" dirty="0" smtClean="0"/>
              <a:t>from </a:t>
            </a:r>
            <a:r>
              <a:rPr lang="en-US" sz="3600" b="1" dirty="0" smtClean="0"/>
              <a:t>corners to centre</a:t>
            </a:r>
          </a:p>
          <a:p>
            <a:r>
              <a:rPr lang="en-US" sz="3600" b="1" dirty="0" smtClean="0"/>
              <a:t>Rhythm Games: </a:t>
            </a:r>
            <a:r>
              <a:rPr lang="en-US" sz="3600" i="1" dirty="0" smtClean="0"/>
              <a:t>none</a:t>
            </a:r>
            <a:endParaRPr lang="en-US" sz="3600" i="1" dirty="0"/>
          </a:p>
        </p:txBody>
      </p:sp>
      <p:sp>
        <p:nvSpPr>
          <p:cNvPr id="668" name="TextBox 667"/>
          <p:cNvSpPr txBox="1"/>
          <p:nvPr/>
        </p:nvSpPr>
        <p:spPr>
          <a:xfrm>
            <a:off x="29213142" y="29161889"/>
            <a:ext cx="14906658" cy="1184940"/>
          </a:xfrm>
          <a:prstGeom prst="rect">
            <a:avLst/>
          </a:prstGeom>
          <a:noFill/>
        </p:spPr>
        <p:txBody>
          <a:bodyPr wrap="square" rtlCol="0">
            <a:spAutoFit/>
          </a:bodyPr>
          <a:lstStyle/>
          <a:p>
            <a:r>
              <a:rPr lang="en-US" sz="3500" b="1" dirty="0" smtClean="0"/>
              <a:t>Collapsing hitboxes </a:t>
            </a:r>
            <a:r>
              <a:rPr lang="en-US" sz="3500" dirty="0" smtClean="0"/>
              <a:t>shrink around </a:t>
            </a:r>
            <a:r>
              <a:rPr lang="en-US" sz="3500" b="1" dirty="0" smtClean="0"/>
              <a:t>fixed notes</a:t>
            </a:r>
            <a:r>
              <a:rPr lang="en-US" sz="3500" dirty="0" smtClean="0"/>
              <a:t> appearing at </a:t>
            </a:r>
            <a:r>
              <a:rPr lang="en-US" sz="3500" b="1" dirty="0" smtClean="0"/>
              <a:t>grid points</a:t>
            </a:r>
          </a:p>
          <a:p>
            <a:r>
              <a:rPr lang="en-US" sz="3600" b="1" dirty="0" smtClean="0"/>
              <a:t>Rhythm Games: </a:t>
            </a:r>
            <a:r>
              <a:rPr lang="en-US" sz="3600" i="1" dirty="0" err="1" smtClean="0"/>
              <a:t>Osu</a:t>
            </a:r>
            <a:r>
              <a:rPr lang="en-US" sz="3600" i="1" dirty="0" smtClean="0"/>
              <a:t>! </a:t>
            </a:r>
            <a:r>
              <a:rPr lang="en-US" sz="3600" i="1" dirty="0" err="1" smtClean="0"/>
              <a:t>Tatakae</a:t>
            </a:r>
            <a:r>
              <a:rPr lang="en-US" sz="3600" i="1" dirty="0" smtClean="0"/>
              <a:t>! </a:t>
            </a:r>
            <a:r>
              <a:rPr lang="en-US" sz="3600" i="1" dirty="0" err="1" smtClean="0"/>
              <a:t>Ouendan</a:t>
            </a:r>
            <a:r>
              <a:rPr lang="en-US" sz="3600" i="1" dirty="0" smtClean="0"/>
              <a:t>!</a:t>
            </a:r>
            <a:endParaRPr lang="en-US" sz="3600" i="1" dirty="0"/>
          </a:p>
        </p:txBody>
      </p:sp>
      <p:pic>
        <p:nvPicPr>
          <p:cNvPr id="677" name="Picture 42" descr="D:\Development\Unity\Sandbox\Graphics\Slider.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5400000">
            <a:off x="15153994" y="17361266"/>
            <a:ext cx="26980129" cy="166677"/>
          </a:xfrm>
          <a:prstGeom prst="rect">
            <a:avLst/>
          </a:prstGeom>
          <a:noFill/>
          <a:extLst>
            <a:ext uri="{909E8E84-426E-40DD-AFC4-6F175D3DCCD1}">
              <a14:hiddenFill xmlns:a14="http://schemas.microsoft.com/office/drawing/2010/main">
                <a:solidFill>
                  <a:srgbClr val="FFFFFF"/>
                </a:solidFill>
              </a14:hiddenFill>
            </a:ext>
          </a:extLst>
        </p:spPr>
      </p:pic>
      <p:sp>
        <p:nvSpPr>
          <p:cNvPr id="679" name="TextBox 678"/>
          <p:cNvSpPr txBox="1"/>
          <p:nvPr/>
        </p:nvSpPr>
        <p:spPr>
          <a:xfrm>
            <a:off x="18411752" y="3207603"/>
            <a:ext cx="6786986" cy="830997"/>
          </a:xfrm>
          <a:prstGeom prst="rect">
            <a:avLst/>
          </a:prstGeom>
          <a:noFill/>
        </p:spPr>
        <p:txBody>
          <a:bodyPr wrap="none" rtlCol="0">
            <a:spAutoFit/>
          </a:bodyPr>
          <a:lstStyle/>
          <a:p>
            <a:pPr algn="ctr"/>
            <a:r>
              <a:rPr lang="en-US" sz="4800" b="1" dirty="0" smtClean="0">
                <a:solidFill>
                  <a:schemeClr val="tx2"/>
                </a:solidFill>
              </a:rPr>
              <a:t>http://</a:t>
            </a:r>
            <a:r>
              <a:rPr lang="en-US" sz="4800" b="1" dirty="0" smtClean="0">
                <a:solidFill>
                  <a:schemeClr val="tx2"/>
                </a:solidFill>
              </a:rPr>
              <a:t>beatsportable.com</a:t>
            </a:r>
            <a:endParaRPr lang="en-US" sz="4800" b="1" dirty="0" smtClean="0">
              <a:solidFill>
                <a:schemeClr val="tx2"/>
              </a:solidFill>
            </a:endParaRPr>
          </a:p>
        </p:txBody>
      </p:sp>
      <p:pic>
        <p:nvPicPr>
          <p:cNvPr id="1068" name="Picture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95923" y="30861000"/>
            <a:ext cx="4093081" cy="1477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05448" y="17601457"/>
            <a:ext cx="38671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053047" y="10658967"/>
            <a:ext cx="38766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05448" y="24536400"/>
            <a:ext cx="41052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Group 40"/>
          <p:cNvGrpSpPr/>
          <p:nvPr/>
        </p:nvGrpSpPr>
        <p:grpSpPr>
          <a:xfrm>
            <a:off x="6996598" y="11876389"/>
            <a:ext cx="2040500" cy="488641"/>
            <a:chOff x="7205662" y="11876389"/>
            <a:chExt cx="2040500" cy="488641"/>
          </a:xfrm>
        </p:grpSpPr>
        <p:pic>
          <p:nvPicPr>
            <p:cNvPr id="30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662" y="1188401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774" y="1188401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6" y="1188353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46099" y="118763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33" name="Table 332"/>
          <p:cNvGraphicFramePr>
            <a:graphicFrameLocks noGrp="1"/>
          </p:cNvGraphicFramePr>
          <p:nvPr>
            <p:extLst>
              <p:ext uri="{D42A27DB-BD31-4B8C-83A1-F6EECF244321}">
                <p14:modId xmlns:p14="http://schemas.microsoft.com/office/powerpoint/2010/main" val="3197020630"/>
              </p:ext>
            </p:extLst>
          </p:nvPr>
        </p:nvGraphicFramePr>
        <p:xfrm>
          <a:off x="5107029" y="4582362"/>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3.69</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4.18</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3.76</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2.43</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2.33</a:t>
                      </a:r>
                      <a:endParaRPr lang="en-US" sz="3200" dirty="0"/>
                    </a:p>
                  </a:txBody>
                  <a:tcPr/>
                </a:tc>
              </a:tr>
            </a:tbl>
          </a:graphicData>
        </a:graphic>
      </p:graphicFrame>
      <p:grpSp>
        <p:nvGrpSpPr>
          <p:cNvPr id="38" name="Group 37"/>
          <p:cNvGrpSpPr/>
          <p:nvPr/>
        </p:nvGrpSpPr>
        <p:grpSpPr>
          <a:xfrm>
            <a:off x="6933845" y="5181600"/>
            <a:ext cx="2045494" cy="491107"/>
            <a:chOff x="6705245" y="5181600"/>
            <a:chExt cx="2045494" cy="491107"/>
          </a:xfrm>
        </p:grpSpPr>
        <p:pic>
          <p:nvPicPr>
            <p:cNvPr id="33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05245"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307"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419" y="519169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50676" y="5181600"/>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0" name="Group 339"/>
          <p:cNvGrpSpPr/>
          <p:nvPr/>
        </p:nvGrpSpPr>
        <p:grpSpPr>
          <a:xfrm>
            <a:off x="6953275" y="7136931"/>
            <a:ext cx="1520642" cy="490328"/>
            <a:chOff x="36495523" y="13536374"/>
            <a:chExt cx="1520642" cy="490328"/>
          </a:xfrm>
        </p:grpSpPr>
        <p:pic>
          <p:nvPicPr>
            <p:cNvPr id="34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95523" y="1353637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995585" y="1353637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516102" y="135456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66" name="Table 365"/>
          <p:cNvGraphicFramePr>
            <a:graphicFrameLocks noGrp="1"/>
          </p:cNvGraphicFramePr>
          <p:nvPr>
            <p:extLst>
              <p:ext uri="{D42A27DB-BD31-4B8C-83A1-F6EECF244321}">
                <p14:modId xmlns:p14="http://schemas.microsoft.com/office/powerpoint/2010/main" val="297937071"/>
              </p:ext>
            </p:extLst>
          </p:nvPr>
        </p:nvGraphicFramePr>
        <p:xfrm>
          <a:off x="5047089" y="18135600"/>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3.79</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3.76</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3.42</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3.79</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3.54</a:t>
                      </a:r>
                      <a:endParaRPr lang="en-US" sz="3200" dirty="0"/>
                    </a:p>
                  </a:txBody>
                  <a:tcPr/>
                </a:tc>
              </a:tr>
            </a:tbl>
          </a:graphicData>
        </a:graphic>
      </p:graphicFrame>
      <p:grpSp>
        <p:nvGrpSpPr>
          <p:cNvPr id="412" name="Group 411"/>
          <p:cNvGrpSpPr/>
          <p:nvPr/>
        </p:nvGrpSpPr>
        <p:grpSpPr>
          <a:xfrm>
            <a:off x="6932484" y="21315101"/>
            <a:ext cx="2027080" cy="481014"/>
            <a:chOff x="36509977" y="15437262"/>
            <a:chExt cx="2027080" cy="481014"/>
          </a:xfrm>
        </p:grpSpPr>
        <p:pic>
          <p:nvPicPr>
            <p:cNvPr id="41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09977" y="1543726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10039" y="1543726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1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529151" y="1543726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036994" y="15437263"/>
              <a:ext cx="500063" cy="48101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17" name="Table 416"/>
          <p:cNvGraphicFramePr>
            <a:graphicFrameLocks noGrp="1"/>
          </p:cNvGraphicFramePr>
          <p:nvPr>
            <p:extLst>
              <p:ext uri="{D42A27DB-BD31-4B8C-83A1-F6EECF244321}">
                <p14:modId xmlns:p14="http://schemas.microsoft.com/office/powerpoint/2010/main" val="3192181272"/>
              </p:ext>
            </p:extLst>
          </p:nvPr>
        </p:nvGraphicFramePr>
        <p:xfrm>
          <a:off x="5115916" y="25222200"/>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4.27</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3.81</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4.14</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3.85</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3.98</a:t>
                      </a:r>
                      <a:endParaRPr lang="en-US" sz="3200" dirty="0"/>
                    </a:p>
                  </a:txBody>
                  <a:tcPr/>
                </a:tc>
              </a:tr>
            </a:tbl>
          </a:graphicData>
        </a:graphic>
      </p:graphicFrame>
      <p:graphicFrame>
        <p:nvGraphicFramePr>
          <p:cNvPr id="469" name="Table 468"/>
          <p:cNvGraphicFramePr>
            <a:graphicFrameLocks noGrp="1"/>
          </p:cNvGraphicFramePr>
          <p:nvPr>
            <p:extLst>
              <p:ext uri="{D42A27DB-BD31-4B8C-83A1-F6EECF244321}">
                <p14:modId xmlns:p14="http://schemas.microsoft.com/office/powerpoint/2010/main" val="1214194508"/>
              </p:ext>
            </p:extLst>
          </p:nvPr>
        </p:nvGraphicFramePr>
        <p:xfrm>
          <a:off x="33416231" y="4601007"/>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4.39</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3.50</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4.07</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4.10</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3.80</a:t>
                      </a:r>
                      <a:endParaRPr lang="en-US" sz="3200" dirty="0"/>
                    </a:p>
                  </a:txBody>
                  <a:tcPr/>
                </a:tc>
              </a:tr>
            </a:tbl>
          </a:graphicData>
        </a:graphic>
      </p:graphicFrame>
      <p:grpSp>
        <p:nvGrpSpPr>
          <p:cNvPr id="47" name="Group 46"/>
          <p:cNvGrpSpPr/>
          <p:nvPr/>
        </p:nvGrpSpPr>
        <p:grpSpPr>
          <a:xfrm>
            <a:off x="35296033" y="6512069"/>
            <a:ext cx="2019298" cy="481496"/>
            <a:chOff x="35067433" y="6512069"/>
            <a:chExt cx="2019298" cy="481496"/>
          </a:xfrm>
        </p:grpSpPr>
        <p:pic>
          <p:nvPicPr>
            <p:cNvPr id="47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67433"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7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67495"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86607" y="6512551"/>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7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86669" y="6512069"/>
              <a:ext cx="500062" cy="48101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87" name="Table 586"/>
          <p:cNvGraphicFramePr>
            <a:graphicFrameLocks noGrp="1"/>
          </p:cNvGraphicFramePr>
          <p:nvPr>
            <p:extLst>
              <p:ext uri="{D42A27DB-BD31-4B8C-83A1-F6EECF244321}">
                <p14:modId xmlns:p14="http://schemas.microsoft.com/office/powerpoint/2010/main" val="843552711"/>
              </p:ext>
            </p:extLst>
          </p:nvPr>
        </p:nvGraphicFramePr>
        <p:xfrm>
          <a:off x="33424763" y="11328763"/>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4.56</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2.84</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3.36</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4.54</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3.41</a:t>
                      </a:r>
                      <a:endParaRPr lang="en-US" sz="3200" dirty="0"/>
                    </a:p>
                  </a:txBody>
                  <a:tcPr/>
                </a:tc>
              </a:tr>
            </a:tbl>
          </a:graphicData>
        </a:graphic>
      </p:graphicFrame>
      <p:grpSp>
        <p:nvGrpSpPr>
          <p:cNvPr id="618" name="Group 617"/>
          <p:cNvGrpSpPr/>
          <p:nvPr/>
        </p:nvGrpSpPr>
        <p:grpSpPr>
          <a:xfrm>
            <a:off x="35277774" y="13272601"/>
            <a:ext cx="2027463" cy="497478"/>
            <a:chOff x="36477593" y="14201599"/>
            <a:chExt cx="2027463" cy="497478"/>
          </a:xfrm>
        </p:grpSpPr>
        <p:pic>
          <p:nvPicPr>
            <p:cNvPr id="62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77593" y="1421806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3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977655" y="1421806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3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96767" y="1421806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39"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004993" y="1420159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35270775" y="12579533"/>
            <a:ext cx="1521388" cy="488640"/>
            <a:chOff x="35042175" y="12579533"/>
            <a:chExt cx="1521388" cy="488640"/>
          </a:xfrm>
        </p:grpSpPr>
        <p:pic>
          <p:nvPicPr>
            <p:cNvPr id="64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42175" y="12587160"/>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4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42237" y="1258667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45"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63500" y="12579533"/>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6" name="Group 645"/>
          <p:cNvGrpSpPr/>
          <p:nvPr/>
        </p:nvGrpSpPr>
        <p:grpSpPr>
          <a:xfrm>
            <a:off x="35310158" y="14508264"/>
            <a:ext cx="2027080" cy="481014"/>
            <a:chOff x="36509977" y="15437262"/>
            <a:chExt cx="2027080" cy="481014"/>
          </a:xfrm>
        </p:grpSpPr>
        <p:pic>
          <p:nvPicPr>
            <p:cNvPr id="64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09977" y="1543726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4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10039" y="1543726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5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529151" y="1543726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57"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036994" y="15437263"/>
              <a:ext cx="500063" cy="48101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660" name="Table 659"/>
          <p:cNvGraphicFramePr>
            <a:graphicFrameLocks noGrp="1"/>
          </p:cNvGraphicFramePr>
          <p:nvPr>
            <p:extLst>
              <p:ext uri="{D42A27DB-BD31-4B8C-83A1-F6EECF244321}">
                <p14:modId xmlns:p14="http://schemas.microsoft.com/office/powerpoint/2010/main" val="1035856339"/>
              </p:ext>
            </p:extLst>
          </p:nvPr>
        </p:nvGraphicFramePr>
        <p:xfrm>
          <a:off x="33453567" y="18089880"/>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4.26</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2.65</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3.04</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4.18</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3.23</a:t>
                      </a:r>
                      <a:endParaRPr lang="en-US" sz="3200" dirty="0"/>
                    </a:p>
                  </a:txBody>
                  <a:tcPr/>
                </a:tc>
              </a:tr>
            </a:tbl>
          </a:graphicData>
        </a:graphic>
      </p:graphicFrame>
      <p:grpSp>
        <p:nvGrpSpPr>
          <p:cNvPr id="51" name="Group 50"/>
          <p:cNvGrpSpPr/>
          <p:nvPr/>
        </p:nvGrpSpPr>
        <p:grpSpPr>
          <a:xfrm>
            <a:off x="35332294" y="19354800"/>
            <a:ext cx="1521388" cy="488640"/>
            <a:chOff x="35103694" y="19354800"/>
            <a:chExt cx="1521388" cy="488640"/>
          </a:xfrm>
        </p:grpSpPr>
        <p:pic>
          <p:nvPicPr>
            <p:cNvPr id="67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103694" y="1936242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7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03756" y="1936194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75"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125019" y="19354800"/>
              <a:ext cx="500063" cy="48101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698" name="Table 697"/>
          <p:cNvGraphicFramePr>
            <a:graphicFrameLocks noGrp="1"/>
          </p:cNvGraphicFramePr>
          <p:nvPr>
            <p:extLst>
              <p:ext uri="{D42A27DB-BD31-4B8C-83A1-F6EECF244321}">
                <p14:modId xmlns:p14="http://schemas.microsoft.com/office/powerpoint/2010/main" val="2326613084"/>
              </p:ext>
            </p:extLst>
          </p:nvPr>
        </p:nvGraphicFramePr>
        <p:xfrm>
          <a:off x="33462099" y="25157193"/>
          <a:ext cx="5636816" cy="3779520"/>
        </p:xfrm>
        <a:graphic>
          <a:graphicData uri="http://schemas.openxmlformats.org/drawingml/2006/table">
            <a:tbl>
              <a:tblPr firstRow="1" bandRow="1">
                <a:tableStyleId>{5C22544A-7EE6-4342-B048-85BDC9FD1C3A}</a:tableStyleId>
              </a:tblPr>
              <a:tblGrid>
                <a:gridCol w="1750616"/>
                <a:gridCol w="2895600"/>
                <a:gridCol w="990600"/>
              </a:tblGrid>
              <a:tr h="370840">
                <a:tc>
                  <a:txBody>
                    <a:bodyPr/>
                    <a:lstStyle/>
                    <a:p>
                      <a:r>
                        <a:rPr lang="en-US" sz="3200" dirty="0" smtClean="0"/>
                        <a:t>Category</a:t>
                      </a:r>
                      <a:endParaRPr lang="en-US" sz="3200" dirty="0"/>
                    </a:p>
                  </a:txBody>
                  <a:tcPr/>
                </a:tc>
                <a:tc>
                  <a:txBody>
                    <a:bodyPr/>
                    <a:lstStyle/>
                    <a:p>
                      <a:r>
                        <a:rPr lang="en-US" sz="3200" dirty="0" smtClean="0"/>
                        <a:t>Ratings</a:t>
                      </a:r>
                      <a:endParaRPr lang="en-US" sz="3200" dirty="0"/>
                    </a:p>
                  </a:txBody>
                  <a:tcPr/>
                </a:tc>
                <a:tc>
                  <a:txBody>
                    <a:bodyPr/>
                    <a:lstStyle/>
                    <a:p>
                      <a:r>
                        <a:rPr lang="en-US" sz="3200" dirty="0" err="1" smtClean="0"/>
                        <a:t>Avg</a:t>
                      </a:r>
                      <a:endParaRPr lang="en-US" sz="3200" dirty="0"/>
                    </a:p>
                  </a:txBody>
                  <a:tcPr/>
                </a:tc>
              </a:tr>
              <a:tr h="370840">
                <a:tc>
                  <a:txBody>
                    <a:bodyPr/>
                    <a:lstStyle/>
                    <a:p>
                      <a:r>
                        <a:rPr lang="en-US" sz="2800" dirty="0" smtClean="0"/>
                        <a:t>Challenge</a:t>
                      </a:r>
                      <a:endParaRPr lang="en-US" sz="2800" dirty="0"/>
                    </a:p>
                  </a:txBody>
                  <a:tcPr/>
                </a:tc>
                <a:tc>
                  <a:txBody>
                    <a:bodyPr/>
                    <a:lstStyle/>
                    <a:p>
                      <a:endParaRPr lang="en-US" sz="3600" dirty="0"/>
                    </a:p>
                  </a:txBody>
                  <a:tcPr/>
                </a:tc>
                <a:tc>
                  <a:txBody>
                    <a:bodyPr/>
                    <a:lstStyle/>
                    <a:p>
                      <a:r>
                        <a:rPr lang="en-US" sz="3200" dirty="0" smtClean="0"/>
                        <a:t>3.93</a:t>
                      </a:r>
                      <a:endParaRPr lang="en-US" sz="3200" dirty="0"/>
                    </a:p>
                  </a:txBody>
                  <a:tcPr/>
                </a:tc>
              </a:tr>
              <a:tr h="370840">
                <a:tc>
                  <a:txBody>
                    <a:bodyPr/>
                    <a:lstStyle/>
                    <a:p>
                      <a:r>
                        <a:rPr lang="en-US" sz="2800" dirty="0" smtClean="0"/>
                        <a:t>Intuitive</a:t>
                      </a:r>
                    </a:p>
                  </a:txBody>
                  <a:tcPr/>
                </a:tc>
                <a:tc>
                  <a:txBody>
                    <a:bodyPr/>
                    <a:lstStyle/>
                    <a:p>
                      <a:endParaRPr lang="en-US" sz="3600" dirty="0"/>
                    </a:p>
                  </a:txBody>
                  <a:tcPr/>
                </a:tc>
                <a:tc>
                  <a:txBody>
                    <a:bodyPr/>
                    <a:lstStyle/>
                    <a:p>
                      <a:r>
                        <a:rPr lang="en-US" sz="3200" dirty="0" smtClean="0"/>
                        <a:t>4.13</a:t>
                      </a:r>
                      <a:endParaRPr lang="en-US" sz="3200" dirty="0"/>
                    </a:p>
                  </a:txBody>
                  <a:tcPr/>
                </a:tc>
              </a:tr>
              <a:tr h="370840">
                <a:tc>
                  <a:txBody>
                    <a:bodyPr/>
                    <a:lstStyle/>
                    <a:p>
                      <a:r>
                        <a:rPr lang="en-US" sz="2800" dirty="0" smtClean="0"/>
                        <a:t>Fun</a:t>
                      </a:r>
                      <a:endParaRPr lang="en-US" sz="2800" dirty="0"/>
                    </a:p>
                  </a:txBody>
                  <a:tcPr/>
                </a:tc>
                <a:tc>
                  <a:txBody>
                    <a:bodyPr/>
                    <a:lstStyle/>
                    <a:p>
                      <a:endParaRPr lang="en-US" sz="3600" dirty="0"/>
                    </a:p>
                  </a:txBody>
                  <a:tcPr/>
                </a:tc>
                <a:tc>
                  <a:txBody>
                    <a:bodyPr/>
                    <a:lstStyle/>
                    <a:p>
                      <a:r>
                        <a:rPr lang="en-US" sz="3200" dirty="0" smtClean="0"/>
                        <a:t>4.33</a:t>
                      </a:r>
                      <a:endParaRPr lang="en-US" sz="3200" dirty="0"/>
                    </a:p>
                  </a:txBody>
                  <a:tcPr/>
                </a:tc>
              </a:tr>
              <a:tr h="370840">
                <a:tc>
                  <a:txBody>
                    <a:bodyPr/>
                    <a:lstStyle/>
                    <a:p>
                      <a:r>
                        <a:rPr lang="en-US" sz="2800" dirty="0" smtClean="0"/>
                        <a:t>Unique</a:t>
                      </a:r>
                      <a:endParaRPr lang="en-US" sz="2800" dirty="0"/>
                    </a:p>
                  </a:txBody>
                  <a:tcPr/>
                </a:tc>
                <a:tc>
                  <a:txBody>
                    <a:bodyPr/>
                    <a:lstStyle/>
                    <a:p>
                      <a:endParaRPr lang="en-US" sz="3600" dirty="0"/>
                    </a:p>
                  </a:txBody>
                  <a:tcPr/>
                </a:tc>
                <a:tc>
                  <a:txBody>
                    <a:bodyPr/>
                    <a:lstStyle/>
                    <a:p>
                      <a:r>
                        <a:rPr lang="en-US" sz="3200" dirty="0" smtClean="0"/>
                        <a:t>4.02</a:t>
                      </a:r>
                      <a:endParaRPr lang="en-US" sz="3200" dirty="0"/>
                    </a:p>
                  </a:txBody>
                  <a:tcPr/>
                </a:tc>
              </a:tr>
              <a:tr h="370840">
                <a:tc>
                  <a:txBody>
                    <a:bodyPr/>
                    <a:lstStyle/>
                    <a:p>
                      <a:r>
                        <a:rPr lang="en-US" sz="2800" dirty="0" smtClean="0"/>
                        <a:t>Overall</a:t>
                      </a:r>
                      <a:endParaRPr lang="en-US" sz="2800" dirty="0"/>
                    </a:p>
                  </a:txBody>
                  <a:tcPr/>
                </a:tc>
                <a:tc>
                  <a:txBody>
                    <a:bodyPr/>
                    <a:lstStyle/>
                    <a:p>
                      <a:endParaRPr lang="en-US" sz="3600" dirty="0"/>
                    </a:p>
                  </a:txBody>
                  <a:tcPr/>
                </a:tc>
                <a:tc>
                  <a:txBody>
                    <a:bodyPr/>
                    <a:lstStyle/>
                    <a:p>
                      <a:r>
                        <a:rPr lang="en-US" sz="3200" dirty="0" smtClean="0"/>
                        <a:t>4.20</a:t>
                      </a:r>
                      <a:endParaRPr lang="en-US" sz="3200" dirty="0"/>
                    </a:p>
                  </a:txBody>
                  <a:tcPr/>
                </a:tc>
              </a:tr>
            </a:tbl>
          </a:graphicData>
        </a:graphic>
      </p:graphicFrame>
      <p:grpSp>
        <p:nvGrpSpPr>
          <p:cNvPr id="39" name="Group 38"/>
          <p:cNvGrpSpPr/>
          <p:nvPr/>
        </p:nvGrpSpPr>
        <p:grpSpPr>
          <a:xfrm>
            <a:off x="6941586" y="5843587"/>
            <a:ext cx="2541708" cy="498962"/>
            <a:chOff x="6712986" y="5843587"/>
            <a:chExt cx="2541708" cy="498962"/>
          </a:xfrm>
        </p:grpSpPr>
        <p:pic>
          <p:nvPicPr>
            <p:cNvPr id="34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12986" y="586153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13048" y="586153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32160" y="586153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54631" y="5843587"/>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72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62938" y="5861535"/>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6" name="Group 725"/>
          <p:cNvGrpSpPr/>
          <p:nvPr/>
        </p:nvGrpSpPr>
        <p:grpSpPr>
          <a:xfrm>
            <a:off x="6959076" y="6490767"/>
            <a:ext cx="2045494" cy="491107"/>
            <a:chOff x="6705245" y="5181600"/>
            <a:chExt cx="2045494" cy="491107"/>
          </a:xfrm>
        </p:grpSpPr>
        <p:pic>
          <p:nvPicPr>
            <p:cNvPr id="72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05245"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2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307"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2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419" y="519169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30"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50676" y="5181600"/>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a:off x="6982855" y="7771534"/>
            <a:ext cx="1522534" cy="498961"/>
            <a:chOff x="7783353" y="7771534"/>
            <a:chExt cx="1522534" cy="498961"/>
          </a:xfrm>
        </p:grpSpPr>
        <p:pic>
          <p:nvPicPr>
            <p:cNvPr id="73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83353" y="778948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35"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05824" y="7771534"/>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73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14131" y="7789482"/>
              <a:ext cx="500062" cy="481013"/>
            </a:xfrm>
            <a:prstGeom prst="rect">
              <a:avLst/>
            </a:prstGeom>
            <a:noFill/>
            <a:extLst>
              <a:ext uri="{909E8E84-426E-40DD-AFC4-6F175D3DCCD1}">
                <a14:hiddenFill xmlns:a14="http://schemas.microsoft.com/office/drawing/2010/main">
                  <a:solidFill>
                    <a:srgbClr val="FFFFFF"/>
                  </a:solidFill>
                </a14:hiddenFill>
              </a:ext>
            </a:extLst>
          </p:spPr>
        </p:pic>
      </p:grpSp>
      <p:pic>
        <p:nvPicPr>
          <p:cNvPr id="1040" name="Picture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820400" y="4060762"/>
            <a:ext cx="3914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820400" y="10742714"/>
            <a:ext cx="391477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44200" y="17544307"/>
            <a:ext cx="39147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25150" y="24574500"/>
            <a:ext cx="38290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062572" y="3839853"/>
            <a:ext cx="38671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 name="Group 41"/>
          <p:cNvGrpSpPr/>
          <p:nvPr/>
        </p:nvGrpSpPr>
        <p:grpSpPr>
          <a:xfrm>
            <a:off x="6982855" y="12514748"/>
            <a:ext cx="2050014" cy="481014"/>
            <a:chOff x="6754255" y="12514748"/>
            <a:chExt cx="2050014" cy="481014"/>
          </a:xfrm>
        </p:grpSpPr>
        <p:pic>
          <p:nvPicPr>
            <p:cNvPr id="73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54255"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3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54317"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4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73429"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4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04207"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3" name="Group 742"/>
          <p:cNvGrpSpPr/>
          <p:nvPr/>
        </p:nvGrpSpPr>
        <p:grpSpPr>
          <a:xfrm>
            <a:off x="6982855" y="13167344"/>
            <a:ext cx="2040500" cy="488641"/>
            <a:chOff x="7205662" y="11876389"/>
            <a:chExt cx="2040500" cy="488641"/>
          </a:xfrm>
        </p:grpSpPr>
        <p:pic>
          <p:nvPicPr>
            <p:cNvPr id="74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662" y="1188401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4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774" y="1188401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4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6" y="1188353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47"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46099" y="118763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8" name="Group 747"/>
          <p:cNvGrpSpPr/>
          <p:nvPr/>
        </p:nvGrpSpPr>
        <p:grpSpPr>
          <a:xfrm>
            <a:off x="6976428" y="13844586"/>
            <a:ext cx="2050014" cy="481014"/>
            <a:chOff x="6754255" y="12514748"/>
            <a:chExt cx="2050014" cy="481014"/>
          </a:xfrm>
        </p:grpSpPr>
        <p:pic>
          <p:nvPicPr>
            <p:cNvPr id="74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54255"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5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54317"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5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73429"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5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04207"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3" name="Group 752"/>
          <p:cNvGrpSpPr/>
          <p:nvPr/>
        </p:nvGrpSpPr>
        <p:grpSpPr>
          <a:xfrm>
            <a:off x="6986857" y="14454185"/>
            <a:ext cx="2050014" cy="481014"/>
            <a:chOff x="6754255" y="12514748"/>
            <a:chExt cx="2050014" cy="481014"/>
          </a:xfrm>
        </p:grpSpPr>
        <p:pic>
          <p:nvPicPr>
            <p:cNvPr id="75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54255"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5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54317"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5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73429"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5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04207"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8" name="Group 757"/>
          <p:cNvGrpSpPr/>
          <p:nvPr/>
        </p:nvGrpSpPr>
        <p:grpSpPr>
          <a:xfrm>
            <a:off x="6918030" y="18789959"/>
            <a:ext cx="2040500" cy="488641"/>
            <a:chOff x="7205662" y="11876389"/>
            <a:chExt cx="2040500" cy="488641"/>
          </a:xfrm>
        </p:grpSpPr>
        <p:pic>
          <p:nvPicPr>
            <p:cNvPr id="75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662" y="1188401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6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774" y="1188401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6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6" y="1188353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62"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46099" y="118763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63" name="Group 762"/>
          <p:cNvGrpSpPr/>
          <p:nvPr/>
        </p:nvGrpSpPr>
        <p:grpSpPr>
          <a:xfrm>
            <a:off x="6927521" y="19431000"/>
            <a:ext cx="2040500" cy="488641"/>
            <a:chOff x="7205662" y="11876389"/>
            <a:chExt cx="2040500" cy="488641"/>
          </a:xfrm>
        </p:grpSpPr>
        <p:pic>
          <p:nvPicPr>
            <p:cNvPr id="76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662" y="1188401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6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774" y="1188401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6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6" y="1188353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67"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46099" y="118763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2" name="Group 771"/>
          <p:cNvGrpSpPr/>
          <p:nvPr/>
        </p:nvGrpSpPr>
        <p:grpSpPr>
          <a:xfrm>
            <a:off x="6934200" y="20050181"/>
            <a:ext cx="2027080" cy="481014"/>
            <a:chOff x="36509977" y="15437262"/>
            <a:chExt cx="2027080" cy="481014"/>
          </a:xfrm>
        </p:grpSpPr>
        <p:pic>
          <p:nvPicPr>
            <p:cNvPr id="77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09977" y="1543726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7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10039" y="15437263"/>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7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529151" y="1543726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76"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036994" y="15437263"/>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7" name="Group 776"/>
          <p:cNvGrpSpPr/>
          <p:nvPr/>
        </p:nvGrpSpPr>
        <p:grpSpPr>
          <a:xfrm>
            <a:off x="6934200" y="20726400"/>
            <a:ext cx="2040500" cy="488641"/>
            <a:chOff x="7205662" y="11876389"/>
            <a:chExt cx="2040500" cy="488641"/>
          </a:xfrm>
        </p:grpSpPr>
        <p:pic>
          <p:nvPicPr>
            <p:cNvPr id="77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662" y="1188401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7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774" y="1188401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8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6" y="1188353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81"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46099" y="118763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6967538" y="25831800"/>
            <a:ext cx="2527525" cy="497478"/>
            <a:chOff x="6738938" y="25831800"/>
            <a:chExt cx="2527525" cy="497478"/>
          </a:xfrm>
        </p:grpSpPr>
        <p:pic>
          <p:nvPicPr>
            <p:cNvPr id="44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39000" y="258482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39062" y="258482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58174" y="2584826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66400" y="25831800"/>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78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8938" y="25848265"/>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3" name="Group 782"/>
          <p:cNvGrpSpPr/>
          <p:nvPr/>
        </p:nvGrpSpPr>
        <p:grpSpPr>
          <a:xfrm>
            <a:off x="6970460" y="26489684"/>
            <a:ext cx="2040500" cy="488641"/>
            <a:chOff x="7205662" y="11876389"/>
            <a:chExt cx="2040500" cy="488641"/>
          </a:xfrm>
        </p:grpSpPr>
        <p:pic>
          <p:nvPicPr>
            <p:cNvPr id="78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662" y="1188401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8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774" y="1188401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8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6" y="1188353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87"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46099" y="118763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8" name="Group 787"/>
          <p:cNvGrpSpPr/>
          <p:nvPr/>
        </p:nvGrpSpPr>
        <p:grpSpPr>
          <a:xfrm>
            <a:off x="6960122" y="27127200"/>
            <a:ext cx="2527525" cy="497478"/>
            <a:chOff x="6738938" y="25831800"/>
            <a:chExt cx="2527525" cy="497478"/>
          </a:xfrm>
        </p:grpSpPr>
        <p:pic>
          <p:nvPicPr>
            <p:cNvPr id="78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39000" y="258482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9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39062" y="258482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9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58174" y="2584826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92"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66400" y="25831800"/>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79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8938" y="25848265"/>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4" name="Group 793"/>
          <p:cNvGrpSpPr/>
          <p:nvPr/>
        </p:nvGrpSpPr>
        <p:grpSpPr>
          <a:xfrm>
            <a:off x="6976428" y="27781559"/>
            <a:ext cx="2040500" cy="488641"/>
            <a:chOff x="7205662" y="11876389"/>
            <a:chExt cx="2040500" cy="488641"/>
          </a:xfrm>
        </p:grpSpPr>
        <p:pic>
          <p:nvPicPr>
            <p:cNvPr id="79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5662" y="1188401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9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4774" y="1188401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9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6" y="1188353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98"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46099" y="1187638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9" name="Group 798"/>
          <p:cNvGrpSpPr/>
          <p:nvPr/>
        </p:nvGrpSpPr>
        <p:grpSpPr>
          <a:xfrm>
            <a:off x="6965800" y="28367832"/>
            <a:ext cx="2050014" cy="481014"/>
            <a:chOff x="6754255" y="12514748"/>
            <a:chExt cx="2050014" cy="481014"/>
          </a:xfrm>
        </p:grpSpPr>
        <p:pic>
          <p:nvPicPr>
            <p:cNvPr id="80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54255"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0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54317" y="12514749"/>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0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73429"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0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04207" y="12514748"/>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35271851" y="5191694"/>
            <a:ext cx="2494690" cy="501989"/>
            <a:chOff x="35043251" y="5191694"/>
            <a:chExt cx="2494690" cy="501989"/>
          </a:xfrm>
        </p:grpSpPr>
        <p:pic>
          <p:nvPicPr>
            <p:cNvPr id="48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17299"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8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17361"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484"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37878" y="5201009"/>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80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37316" y="5212670"/>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0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43251" y="5201008"/>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35281598" y="5863578"/>
            <a:ext cx="2000625" cy="501989"/>
            <a:chOff x="35052998" y="5863578"/>
            <a:chExt cx="2000625" cy="501989"/>
          </a:xfrm>
        </p:grpSpPr>
        <p:pic>
          <p:nvPicPr>
            <p:cNvPr id="80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32981" y="586357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0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33043" y="586357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09"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53560" y="5872893"/>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81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52998" y="5884554"/>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2" name="Group 811"/>
          <p:cNvGrpSpPr/>
          <p:nvPr/>
        </p:nvGrpSpPr>
        <p:grpSpPr>
          <a:xfrm>
            <a:off x="35318702" y="7214704"/>
            <a:ext cx="2019298" cy="481496"/>
            <a:chOff x="35067433" y="6512069"/>
            <a:chExt cx="2019298" cy="481496"/>
          </a:xfrm>
        </p:grpSpPr>
        <p:pic>
          <p:nvPicPr>
            <p:cNvPr id="81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67433"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1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67495"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1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86607" y="6512551"/>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1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86669" y="6512069"/>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p:cNvGrpSpPr/>
          <p:nvPr/>
        </p:nvGrpSpPr>
        <p:grpSpPr>
          <a:xfrm>
            <a:off x="35323462" y="7817159"/>
            <a:ext cx="2040500" cy="488641"/>
            <a:chOff x="35094862" y="7817159"/>
            <a:chExt cx="2040500" cy="488641"/>
          </a:xfrm>
        </p:grpSpPr>
        <p:pic>
          <p:nvPicPr>
            <p:cNvPr id="81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94862" y="782478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2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13974" y="782478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2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14036" y="782430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22" name="Picture 41" descr="D:\Documents\2011-2012\Spring 2012\CIS 401\poster\Stars\7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635299" y="7817159"/>
              <a:ext cx="500063"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3" name="Group 822"/>
          <p:cNvGrpSpPr/>
          <p:nvPr/>
        </p:nvGrpSpPr>
        <p:grpSpPr>
          <a:xfrm>
            <a:off x="35264329" y="11979112"/>
            <a:ext cx="2494690" cy="501989"/>
            <a:chOff x="35043251" y="5191694"/>
            <a:chExt cx="2494690" cy="501989"/>
          </a:xfrm>
        </p:grpSpPr>
        <p:pic>
          <p:nvPicPr>
            <p:cNvPr id="82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17299"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2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17361"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26"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37878" y="5201009"/>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82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37316" y="5212670"/>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2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43251" y="5201008"/>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9" name="Group 828"/>
          <p:cNvGrpSpPr/>
          <p:nvPr/>
        </p:nvGrpSpPr>
        <p:grpSpPr>
          <a:xfrm>
            <a:off x="35280600" y="13899811"/>
            <a:ext cx="2494690" cy="501989"/>
            <a:chOff x="35043251" y="5191694"/>
            <a:chExt cx="2494690" cy="501989"/>
          </a:xfrm>
        </p:grpSpPr>
        <p:pic>
          <p:nvPicPr>
            <p:cNvPr id="83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17299"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3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17361" y="519169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32" name="Picture 40" descr="D:\Documents\2011-2012\Spring 2012\CIS 401\poster\Stars\5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37878" y="5201009"/>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83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37316" y="5212670"/>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3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43251" y="5201008"/>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Group 49"/>
          <p:cNvGrpSpPr/>
          <p:nvPr/>
        </p:nvGrpSpPr>
        <p:grpSpPr>
          <a:xfrm>
            <a:off x="35313938" y="18700640"/>
            <a:ext cx="2528216" cy="501760"/>
            <a:chOff x="35085338" y="18700640"/>
            <a:chExt cx="2528216" cy="501760"/>
          </a:xfrm>
        </p:grpSpPr>
        <p:pic>
          <p:nvPicPr>
            <p:cNvPr id="68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86091" y="1871710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8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86153" y="1871710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8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05265" y="1871710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686"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113491" y="18700640"/>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83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85338" y="18721387"/>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35330838" y="20016786"/>
            <a:ext cx="1519236" cy="481014"/>
            <a:chOff x="35102238" y="20016786"/>
            <a:chExt cx="1519236" cy="481014"/>
          </a:xfrm>
        </p:grpSpPr>
        <p:pic>
          <p:nvPicPr>
            <p:cNvPr id="83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102238" y="2001678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3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02300" y="2001678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3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21412" y="20016786"/>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35313938" y="20649542"/>
            <a:ext cx="2557462" cy="498136"/>
            <a:chOff x="35085338" y="20649542"/>
            <a:chExt cx="2557462" cy="498136"/>
          </a:xfrm>
        </p:grpSpPr>
        <p:pic>
          <p:nvPicPr>
            <p:cNvPr id="84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15337" y="206666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4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15399" y="206666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4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34511" y="2066666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46"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142737" y="20650200"/>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84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85338" y="20649542"/>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p:cNvGrpSpPr/>
          <p:nvPr/>
        </p:nvGrpSpPr>
        <p:grpSpPr>
          <a:xfrm>
            <a:off x="35310537" y="21283613"/>
            <a:ext cx="2027463" cy="497478"/>
            <a:chOff x="35081937" y="21283613"/>
            <a:chExt cx="2027463" cy="497478"/>
          </a:xfrm>
        </p:grpSpPr>
        <p:pic>
          <p:nvPicPr>
            <p:cNvPr id="84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81937" y="2130007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5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81999" y="21300078"/>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5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01111" y="2130007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852"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09337" y="21283613"/>
              <a:ext cx="500063" cy="481013"/>
            </a:xfrm>
            <a:prstGeom prst="rect">
              <a:avLst/>
            </a:prstGeom>
            <a:noFill/>
            <a:extLst>
              <a:ext uri="{909E8E84-426E-40DD-AFC4-6F175D3DCCD1}">
                <a14:hiddenFill xmlns:a14="http://schemas.microsoft.com/office/drawing/2010/main">
                  <a:solidFill>
                    <a:srgbClr val="FFFFFF"/>
                  </a:solidFill>
                </a14:hiddenFill>
              </a:ext>
            </a:extLst>
          </p:spPr>
        </p:pic>
      </p:grpSp>
      <p:sp>
        <p:nvSpPr>
          <p:cNvPr id="858" name="TextBox 857"/>
          <p:cNvSpPr txBox="1"/>
          <p:nvPr/>
        </p:nvSpPr>
        <p:spPr>
          <a:xfrm>
            <a:off x="15763729" y="24569686"/>
            <a:ext cx="4480299" cy="6155531"/>
          </a:xfrm>
          <a:prstGeom prst="rect">
            <a:avLst/>
          </a:prstGeom>
          <a:noFill/>
        </p:spPr>
        <p:txBody>
          <a:bodyPr wrap="square" rtlCol="0">
            <a:spAutoFit/>
          </a:bodyPr>
          <a:lstStyle/>
          <a:p>
            <a:pPr>
              <a:spcAft>
                <a:spcPts val="600"/>
              </a:spcAft>
            </a:pPr>
            <a:r>
              <a:rPr lang="en-US" sz="3200" b="1" u="sng" dirty="0" smtClean="0"/>
              <a:t>Conclusion:</a:t>
            </a:r>
            <a:endParaRPr lang="en-US" sz="3200" dirty="0" smtClean="0"/>
          </a:p>
          <a:p>
            <a:pPr>
              <a:spcAft>
                <a:spcPts val="600"/>
              </a:spcAft>
            </a:pPr>
            <a:r>
              <a:rPr lang="en-US" sz="3200" dirty="0" smtClean="0"/>
              <a:t>Based on these results, each interface design was ranked relative to each other in terms of timing accuracy and game </a:t>
            </a:r>
            <a:r>
              <a:rPr lang="en-US" sz="3200" dirty="0" err="1" smtClean="0"/>
              <a:t>enjoyability</a:t>
            </a:r>
            <a:r>
              <a:rPr lang="en-US" sz="3200" dirty="0" smtClean="0"/>
              <a:t>.</a:t>
            </a:r>
          </a:p>
          <a:p>
            <a:pPr>
              <a:spcAft>
                <a:spcPts val="600"/>
              </a:spcAft>
            </a:pPr>
            <a:r>
              <a:rPr lang="en-US" sz="3200" dirty="0" smtClean="0"/>
              <a:t>Of the eight designs studied, Design #2 is the best candidate for usage in future rhythm game development.</a:t>
            </a:r>
          </a:p>
        </p:txBody>
      </p:sp>
      <p:grpSp>
        <p:nvGrpSpPr>
          <p:cNvPr id="276" name="Group 275"/>
          <p:cNvGrpSpPr/>
          <p:nvPr/>
        </p:nvGrpSpPr>
        <p:grpSpPr>
          <a:xfrm>
            <a:off x="35280600" y="25755600"/>
            <a:ext cx="2019298" cy="481496"/>
            <a:chOff x="35067433" y="6512069"/>
            <a:chExt cx="2019298" cy="481496"/>
          </a:xfrm>
        </p:grpSpPr>
        <p:pic>
          <p:nvPicPr>
            <p:cNvPr id="27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67433"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67495"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86607" y="6512551"/>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86669" y="6512069"/>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5281598" y="26401121"/>
            <a:ext cx="2513602" cy="497479"/>
            <a:chOff x="35052998" y="26401121"/>
            <a:chExt cx="2513602" cy="497479"/>
          </a:xfrm>
        </p:grpSpPr>
        <p:pic>
          <p:nvPicPr>
            <p:cNvPr id="71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39137" y="2641758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1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39199" y="26417587"/>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1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58311" y="26417586"/>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713"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66537" y="26401122"/>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52998" y="26401121"/>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3" name="Group 282"/>
          <p:cNvGrpSpPr/>
          <p:nvPr/>
        </p:nvGrpSpPr>
        <p:grpSpPr>
          <a:xfrm>
            <a:off x="35280600" y="27086264"/>
            <a:ext cx="2557462" cy="498136"/>
            <a:chOff x="35085338" y="20649542"/>
            <a:chExt cx="2557462" cy="498136"/>
          </a:xfrm>
        </p:grpSpPr>
        <p:pic>
          <p:nvPicPr>
            <p:cNvPr id="284"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15337" y="206666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15399" y="206666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34511" y="2066666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142737" y="20650200"/>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85338" y="20649542"/>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9" name="Group 288"/>
          <p:cNvGrpSpPr/>
          <p:nvPr/>
        </p:nvGrpSpPr>
        <p:grpSpPr>
          <a:xfrm>
            <a:off x="35280600" y="27736800"/>
            <a:ext cx="2019298" cy="481496"/>
            <a:chOff x="35067433" y="6512069"/>
            <a:chExt cx="2019298" cy="481496"/>
          </a:xfrm>
        </p:grpSpPr>
        <p:pic>
          <p:nvPicPr>
            <p:cNvPr id="290"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67433"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67495" y="6512552"/>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86607" y="6512551"/>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86669" y="6512069"/>
              <a:ext cx="500062" cy="481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4" name="Group 293"/>
          <p:cNvGrpSpPr/>
          <p:nvPr/>
        </p:nvGrpSpPr>
        <p:grpSpPr>
          <a:xfrm>
            <a:off x="35301011" y="28343452"/>
            <a:ext cx="2557462" cy="498136"/>
            <a:chOff x="35085338" y="20649542"/>
            <a:chExt cx="2557462" cy="498136"/>
          </a:xfrm>
        </p:grpSpPr>
        <p:pic>
          <p:nvPicPr>
            <p:cNvPr id="295"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15337" y="206666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15399" y="20666665"/>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34511" y="20666664"/>
              <a:ext cx="500062" cy="481013"/>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39" descr="D:\Documents\2011-2012\Spring 2012\CIS 401\poster\Stars\2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142737" y="20650200"/>
              <a:ext cx="500063" cy="481013"/>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37" descr="D:\Documents\2011-2012\Spring 2012\CIS 401\poster\Stars\10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85338" y="20649542"/>
              <a:ext cx="500062" cy="481013"/>
            </a:xfrm>
            <a:prstGeom prst="rect">
              <a:avLst/>
            </a:prstGeom>
            <a:noFill/>
            <a:extLst>
              <a:ext uri="{909E8E84-426E-40DD-AFC4-6F175D3DCCD1}">
                <a14:hiddenFill xmlns:a14="http://schemas.microsoft.com/office/drawing/2010/main">
                  <a:solidFill>
                    <a:srgbClr val="FFFFFF"/>
                  </a:solidFill>
                </a14:hiddenFill>
              </a:ext>
            </a:extLst>
          </p:spPr>
        </p:pic>
      </p:grpSp>
      <p:sp>
        <p:nvSpPr>
          <p:cNvPr id="282" name="TextBox 281"/>
          <p:cNvSpPr txBox="1"/>
          <p:nvPr/>
        </p:nvSpPr>
        <p:spPr>
          <a:xfrm>
            <a:off x="10868445" y="3886200"/>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00" name="TextBox 299"/>
          <p:cNvSpPr txBox="1"/>
          <p:nvPr/>
        </p:nvSpPr>
        <p:spPr>
          <a:xfrm>
            <a:off x="10882522" y="10569714"/>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01" name="TextBox 300"/>
          <p:cNvSpPr txBox="1"/>
          <p:nvPr/>
        </p:nvSpPr>
        <p:spPr>
          <a:xfrm>
            <a:off x="10882522" y="17437152"/>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02" name="TextBox 301"/>
          <p:cNvSpPr txBox="1"/>
          <p:nvPr/>
        </p:nvSpPr>
        <p:spPr>
          <a:xfrm>
            <a:off x="10763670" y="24473181"/>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03" name="TextBox 302"/>
          <p:cNvSpPr txBox="1"/>
          <p:nvPr/>
        </p:nvSpPr>
        <p:spPr>
          <a:xfrm>
            <a:off x="39243758" y="24396862"/>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04" name="TextBox 303"/>
          <p:cNvSpPr txBox="1"/>
          <p:nvPr/>
        </p:nvSpPr>
        <p:spPr>
          <a:xfrm>
            <a:off x="39205448" y="17437152"/>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05" name="TextBox 304"/>
          <p:cNvSpPr txBox="1"/>
          <p:nvPr/>
        </p:nvSpPr>
        <p:spPr>
          <a:xfrm>
            <a:off x="39100882" y="10507807"/>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06" name="TextBox 305"/>
          <p:cNvSpPr txBox="1"/>
          <p:nvPr/>
        </p:nvSpPr>
        <p:spPr>
          <a:xfrm>
            <a:off x="39071674" y="3810120"/>
            <a:ext cx="3790530" cy="707886"/>
          </a:xfrm>
          <a:prstGeom prst="rect">
            <a:avLst/>
          </a:prstGeom>
          <a:solidFill>
            <a:schemeClr val="bg1"/>
          </a:solidFill>
        </p:spPr>
        <p:txBody>
          <a:bodyPr wrap="square" rtlCol="0">
            <a:spAutoFit/>
          </a:bodyPr>
          <a:lstStyle/>
          <a:p>
            <a:r>
              <a:rPr lang="en-US" sz="4000" i="1" u="sng" dirty="0" smtClean="0"/>
              <a:t>Hit </a:t>
            </a:r>
            <a:r>
              <a:rPr lang="en-US" sz="4000" i="1" u="sng" dirty="0" smtClean="0"/>
              <a:t>Accuracy</a:t>
            </a:r>
            <a:endParaRPr lang="en-US" sz="4000" i="1" u="sng" dirty="0"/>
          </a:p>
        </p:txBody>
      </p:sp>
      <p:sp>
        <p:nvSpPr>
          <p:cNvPr id="314" name="TextBox 313"/>
          <p:cNvSpPr txBox="1"/>
          <p:nvPr/>
        </p:nvSpPr>
        <p:spPr>
          <a:xfrm>
            <a:off x="15815491" y="9748266"/>
            <a:ext cx="4910909" cy="9602629"/>
          </a:xfrm>
          <a:prstGeom prst="rect">
            <a:avLst/>
          </a:prstGeom>
          <a:noFill/>
        </p:spPr>
        <p:txBody>
          <a:bodyPr wrap="square" rtlCol="0">
            <a:spAutoFit/>
          </a:bodyPr>
          <a:lstStyle/>
          <a:p>
            <a:pPr>
              <a:spcAft>
                <a:spcPts val="600"/>
              </a:spcAft>
            </a:pPr>
            <a:r>
              <a:rPr lang="en-US" sz="3200" b="1" u="sng" dirty="0"/>
              <a:t>Hit Accuracy:</a:t>
            </a:r>
          </a:p>
          <a:p>
            <a:pPr>
              <a:spcAft>
                <a:spcPts val="600"/>
              </a:spcAft>
            </a:pPr>
            <a:r>
              <a:rPr lang="en-US" sz="3200" dirty="0"/>
              <a:t>During gameplay, note hits are assigned hit accuracy values based on the difference between expected and actual note hit times. The distribution of these values reflect on how the user interface affects the user’s timing </a:t>
            </a:r>
            <a:r>
              <a:rPr lang="en-US" sz="3200" dirty="0" smtClean="0"/>
              <a:t>accuracy.</a:t>
            </a:r>
            <a:br>
              <a:rPr lang="en-US" sz="3200" dirty="0" smtClean="0"/>
            </a:br>
            <a:endParaRPr lang="en-US" sz="1000" dirty="0" smtClean="0"/>
          </a:p>
          <a:p>
            <a:pPr>
              <a:spcAft>
                <a:spcPts val="600"/>
              </a:spcAft>
            </a:pPr>
            <a:r>
              <a:rPr lang="en-US" sz="3200" dirty="0" smtClean="0"/>
              <a:t>A high percent of “MARVELOUS” and “PERFECT” values means that the interface allows for accurate visual recognition (note timing window) and fast user reactivity (note tapping action).</a:t>
            </a:r>
          </a:p>
        </p:txBody>
      </p:sp>
      <p:grpSp>
        <p:nvGrpSpPr>
          <p:cNvPr id="21" name="Group 20"/>
          <p:cNvGrpSpPr/>
          <p:nvPr/>
        </p:nvGrpSpPr>
        <p:grpSpPr>
          <a:xfrm>
            <a:off x="21210255" y="9753600"/>
            <a:ext cx="6678944" cy="9601200"/>
            <a:chOff x="20522534" y="10405798"/>
            <a:chExt cx="7102083" cy="9921895"/>
          </a:xfrm>
        </p:grpSpPr>
        <p:pic>
          <p:nvPicPr>
            <p:cNvPr id="2" name="Picture 2" descr="D:\Documents\2011-2012\Spring 2012\CIS 401\report\figure_prototype_gameflow.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522534" y="10405798"/>
              <a:ext cx="7102083" cy="99218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25146000" y="10717843"/>
              <a:ext cx="2071642" cy="3315610"/>
              <a:chOff x="24841200" y="10161216"/>
              <a:chExt cx="2590800" cy="3988415"/>
            </a:xfrm>
          </p:grpSpPr>
          <p:pic>
            <p:nvPicPr>
              <p:cNvPr id="18" name="Picture 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172747" y="10894246"/>
                <a:ext cx="1999339" cy="3083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4841200" y="10161216"/>
                <a:ext cx="2590800" cy="3988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TextBox 314"/>
              <p:cNvSpPr txBox="1"/>
              <p:nvPr/>
            </p:nvSpPr>
            <p:spPr>
              <a:xfrm>
                <a:off x="25018809" y="10220980"/>
                <a:ext cx="2307213" cy="577359"/>
              </a:xfrm>
              <a:prstGeom prst="rect">
                <a:avLst/>
              </a:prstGeom>
              <a:noFill/>
            </p:spPr>
            <p:txBody>
              <a:bodyPr wrap="square" rtlCol="0">
                <a:spAutoFit/>
              </a:bodyPr>
              <a:lstStyle/>
              <a:p>
                <a:r>
                  <a:rPr lang="en-US" sz="2400" i="1" u="sng" dirty="0" smtClean="0"/>
                  <a:t>Hit Accuracy</a:t>
                </a:r>
                <a:endParaRPr lang="en-US" sz="2400" i="1" u="sng" dirty="0"/>
              </a:p>
            </p:txBody>
          </p:sp>
        </p:grpSp>
      </p:grpSp>
      <p:sp>
        <p:nvSpPr>
          <p:cNvPr id="317" name="TextBox 316"/>
          <p:cNvSpPr txBox="1"/>
          <p:nvPr/>
        </p:nvSpPr>
        <p:spPr>
          <a:xfrm>
            <a:off x="15815491" y="19223489"/>
            <a:ext cx="12073709" cy="4985980"/>
          </a:xfrm>
          <a:prstGeom prst="rect">
            <a:avLst/>
          </a:prstGeom>
          <a:noFill/>
        </p:spPr>
        <p:txBody>
          <a:bodyPr wrap="square" rtlCol="0">
            <a:spAutoFit/>
          </a:bodyPr>
          <a:lstStyle/>
          <a:p>
            <a:pPr>
              <a:spcAft>
                <a:spcPts val="600"/>
              </a:spcAft>
            </a:pPr>
            <a:r>
              <a:rPr lang="en-US" sz="3200" b="1" u="sng" dirty="0"/>
              <a:t>Feedback:</a:t>
            </a:r>
          </a:p>
          <a:p>
            <a:pPr>
              <a:spcAft>
                <a:spcPts val="600"/>
              </a:spcAft>
            </a:pPr>
            <a:r>
              <a:rPr lang="en-US" sz="3200" dirty="0"/>
              <a:t>At the end of a song, the user is prompt to give qualitative feedback ratings on the gameplay experience. These 1-5 star ratings reflect on various aspects of </a:t>
            </a:r>
            <a:r>
              <a:rPr lang="en-US" sz="3200" dirty="0" smtClean="0"/>
              <a:t>game experience.</a:t>
            </a:r>
          </a:p>
          <a:p>
            <a:pPr marL="457200" indent="-457200">
              <a:spcAft>
                <a:spcPts val="600"/>
              </a:spcAft>
              <a:buFontTx/>
              <a:buChar char="-"/>
            </a:pPr>
            <a:r>
              <a:rPr lang="en-US" sz="3200" b="1" dirty="0" smtClean="0"/>
              <a:t>Challenge</a:t>
            </a:r>
            <a:r>
              <a:rPr lang="en-US" sz="3200" dirty="0" smtClean="0"/>
              <a:t>: Difficulty of gameplay. More difficult = higher skill ceiling.</a:t>
            </a:r>
          </a:p>
          <a:p>
            <a:pPr marL="457200" indent="-457200">
              <a:spcAft>
                <a:spcPts val="600"/>
              </a:spcAft>
              <a:buFontTx/>
              <a:buChar char="-"/>
            </a:pPr>
            <a:r>
              <a:rPr lang="en-US" sz="3200" b="1" dirty="0" smtClean="0"/>
              <a:t>Intuitive</a:t>
            </a:r>
            <a:r>
              <a:rPr lang="en-US" sz="3200" dirty="0" smtClean="0"/>
              <a:t>: Usage learning curve. More intuitive = higher reactivity.</a:t>
            </a:r>
          </a:p>
          <a:p>
            <a:pPr marL="457200" indent="-457200">
              <a:spcAft>
                <a:spcPts val="600"/>
              </a:spcAft>
              <a:buFontTx/>
              <a:buChar char="-"/>
            </a:pPr>
            <a:r>
              <a:rPr lang="en-US" sz="3200" b="1" dirty="0" smtClean="0"/>
              <a:t>Fun</a:t>
            </a:r>
            <a:r>
              <a:rPr lang="en-US" sz="3200" dirty="0" smtClean="0"/>
              <a:t>: Game </a:t>
            </a:r>
            <a:r>
              <a:rPr lang="en-US" sz="3200" dirty="0" err="1" smtClean="0"/>
              <a:t>enjoyability</a:t>
            </a:r>
            <a:r>
              <a:rPr lang="en-US" sz="3200" dirty="0" smtClean="0"/>
              <a:t>. More fun = more returning users.</a:t>
            </a:r>
          </a:p>
          <a:p>
            <a:pPr marL="457200" indent="-457200">
              <a:spcAft>
                <a:spcPts val="600"/>
              </a:spcAft>
              <a:buFontTx/>
              <a:buChar char="-"/>
            </a:pPr>
            <a:r>
              <a:rPr lang="en-US" sz="3200" b="1" dirty="0" smtClean="0"/>
              <a:t>Unique</a:t>
            </a:r>
            <a:r>
              <a:rPr lang="en-US" sz="3200" dirty="0" smtClean="0"/>
              <a:t>: Novelty of design. More unique = more first time users.</a:t>
            </a:r>
          </a:p>
          <a:p>
            <a:pPr marL="457200" indent="-457200">
              <a:spcAft>
                <a:spcPts val="600"/>
              </a:spcAft>
              <a:buFontTx/>
              <a:buChar char="-"/>
            </a:pPr>
            <a:r>
              <a:rPr lang="en-US" sz="3200" b="1" dirty="0" smtClean="0"/>
              <a:t>Overall</a:t>
            </a:r>
            <a:r>
              <a:rPr lang="en-US" sz="3200" dirty="0" smtClean="0"/>
              <a:t>: General evaluation of gameplay experience.</a:t>
            </a:r>
            <a:endParaRPr lang="en-US" sz="3200" dirty="0"/>
          </a:p>
        </p:txBody>
      </p:sp>
      <p:pic>
        <p:nvPicPr>
          <p:cNvPr id="30" name="Picture 1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421600" y="24936966"/>
            <a:ext cx="7391399" cy="574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43" descr="D:\Development\Unity\Sandbox\Graphics\Logo.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33400" y="30784800"/>
            <a:ext cx="5166433" cy="165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676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590</Words>
  <Application>Microsoft Office PowerPoint</Application>
  <PresentationFormat>Custom</PresentationFormat>
  <Paragraphs>167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Keripo</dc:creator>
  <cp:lastModifiedBy>Keripo</cp:lastModifiedBy>
  <cp:revision>226</cp:revision>
  <dcterms:created xsi:type="dcterms:W3CDTF">2012-04-18T23:08:36Z</dcterms:created>
  <dcterms:modified xsi:type="dcterms:W3CDTF">2012-04-24T00:19:45Z</dcterms:modified>
</cp:coreProperties>
</file>