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0"/>
  </p:notesMasterIdLst>
  <p:sldIdLst>
    <p:sldId id="256" r:id="rId2"/>
    <p:sldId id="258" r:id="rId3"/>
    <p:sldId id="266" r:id="rId4"/>
    <p:sldId id="268" r:id="rId5"/>
    <p:sldId id="321" r:id="rId6"/>
    <p:sldId id="270" r:id="rId7"/>
    <p:sldId id="322" r:id="rId8"/>
    <p:sldId id="271" r:id="rId9"/>
    <p:sldId id="323" r:id="rId10"/>
    <p:sldId id="276" r:id="rId11"/>
    <p:sldId id="280" r:id="rId12"/>
    <p:sldId id="326" r:id="rId13"/>
    <p:sldId id="281" r:id="rId14"/>
    <p:sldId id="327" r:id="rId15"/>
    <p:sldId id="282" r:id="rId16"/>
    <p:sldId id="328" r:id="rId17"/>
    <p:sldId id="283" r:id="rId18"/>
    <p:sldId id="285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5A801-0EAA-4250-96C2-76D6FB235647}">
  <a:tblStyle styleId="{4C45A801-0EAA-4250-96C2-76D6FB2356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cc7554a0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cc7554a0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c7554a049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c7554a049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19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07aaa41fe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07aaa41fe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99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c7554a04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c7554a04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7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07aaa41fe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07aaa41fe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7aaa41fe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7aaa41fe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17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160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0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7" r:id="rId7"/>
    <p:sldLayoutId id="2147483668" r:id="rId8"/>
    <p:sldLayoutId id="2147483669" r:id="rId9"/>
    <p:sldLayoutId id="2147483675" r:id="rId10"/>
    <p:sldLayoutId id="2147483696" r:id="rId11"/>
    <p:sldLayoutId id="2147483697" r:id="rId12"/>
    <p:sldLayoutId id="2147483698" r:id="rId13"/>
    <p:sldLayoutId id="214748369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329609" y="931486"/>
            <a:ext cx="851668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Understanding the Vehicle CO2 emissions in Canada</a:t>
            </a:r>
            <a:endParaRPr sz="44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414670" y="2984086"/>
            <a:ext cx="8102009" cy="1024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</a:rPr>
              <a:t>Find out the correlation between vehicles and CO2 emissions during 7 years, and the solutions to improve environment in Canada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400" dirty="0">
              <a:solidFill>
                <a:schemeClr val="dk1"/>
              </a:solidFill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400" dirty="0"/>
              <a:t>December 12, 2023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C84740-BEC8-10EC-AB39-7A7BEB2E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8471"/>
            <a:ext cx="4400934" cy="3988128"/>
          </a:xfrm>
          <a:prstGeom prst="rect">
            <a:avLst/>
          </a:prstGeom>
        </p:spPr>
      </p:pic>
      <p:sp>
        <p:nvSpPr>
          <p:cNvPr id="5" name="Google Shape;589;p71">
            <a:extLst>
              <a:ext uri="{FF2B5EF4-FFF2-40B4-BE49-F238E27FC236}">
                <a16:creationId xmlns:a16="http://schemas.microsoft.com/office/drawing/2014/main" id="{248DFCAD-EA65-0C49-DA67-195E8181523E}"/>
              </a:ext>
            </a:extLst>
          </p:cNvPr>
          <p:cNvSpPr txBox="1"/>
          <p:nvPr/>
        </p:nvSpPr>
        <p:spPr>
          <a:xfrm>
            <a:off x="4848444" y="4322429"/>
            <a:ext cx="1020728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  <a:latin typeface="Vidaloka"/>
                <a:ea typeface="Vidaloka"/>
                <a:cs typeface="Vidaloka"/>
                <a:sym typeface="Vidaloka"/>
              </a:rPr>
              <a:t>R = 0.85 </a:t>
            </a:r>
            <a:endParaRPr sz="1800" u="sng" dirty="0">
              <a:solidFill>
                <a:srgbClr val="FF0000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" name="Google Shape;589;p71">
            <a:extLst>
              <a:ext uri="{FF2B5EF4-FFF2-40B4-BE49-F238E27FC236}">
                <a16:creationId xmlns:a16="http://schemas.microsoft.com/office/drawing/2014/main" id="{92988889-CD54-333A-0060-38C8681048CB}"/>
              </a:ext>
            </a:extLst>
          </p:cNvPr>
          <p:cNvSpPr txBox="1"/>
          <p:nvPr/>
        </p:nvSpPr>
        <p:spPr>
          <a:xfrm>
            <a:off x="6262103" y="4322429"/>
            <a:ext cx="1020728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 = 0.83 </a:t>
            </a:r>
            <a:endParaRPr sz="1800" u="sng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" name="Google Shape;589;p71">
            <a:extLst>
              <a:ext uri="{FF2B5EF4-FFF2-40B4-BE49-F238E27FC236}">
                <a16:creationId xmlns:a16="http://schemas.microsoft.com/office/drawing/2014/main" id="{39E0FF73-0F9B-3EFB-D06B-6A8F2FB7B05F}"/>
              </a:ext>
            </a:extLst>
          </p:cNvPr>
          <p:cNvSpPr txBox="1"/>
          <p:nvPr/>
        </p:nvSpPr>
        <p:spPr>
          <a:xfrm>
            <a:off x="7775658" y="4311577"/>
            <a:ext cx="1020728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 = 0.5 </a:t>
            </a:r>
            <a:endParaRPr sz="1800" u="sng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8" name="Google Shape;588;p71">
            <a:extLst>
              <a:ext uri="{FF2B5EF4-FFF2-40B4-BE49-F238E27FC236}">
                <a16:creationId xmlns:a16="http://schemas.microsoft.com/office/drawing/2014/main" id="{12846721-3EF3-7D8F-EAF3-48B2CDB38F03}"/>
              </a:ext>
            </a:extLst>
          </p:cNvPr>
          <p:cNvSpPr txBox="1"/>
          <p:nvPr/>
        </p:nvSpPr>
        <p:spPr>
          <a:xfrm>
            <a:off x="517089" y="1703935"/>
            <a:ext cx="327873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The correlation between Engine Size and CO2 emission is the highest -&gt; Engine size affects CO2 emissions the most.</a:t>
            </a:r>
          </a:p>
        </p:txBody>
      </p:sp>
      <p:sp>
        <p:nvSpPr>
          <p:cNvPr id="9" name="Google Shape;641;p74">
            <a:extLst>
              <a:ext uri="{FF2B5EF4-FFF2-40B4-BE49-F238E27FC236}">
                <a16:creationId xmlns:a16="http://schemas.microsoft.com/office/drawing/2014/main" id="{4A81EEAE-28D1-3F7A-70E5-82E7EA35A336}"/>
              </a:ext>
            </a:extLst>
          </p:cNvPr>
          <p:cNvSpPr txBox="1">
            <a:spLocks/>
          </p:cNvSpPr>
          <p:nvPr/>
        </p:nvSpPr>
        <p:spPr>
          <a:xfrm>
            <a:off x="290074" y="966425"/>
            <a:ext cx="350575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2000"/>
              <a:buFont typeface="Vidaloka"/>
              <a:buNone/>
            </a:pPr>
            <a:r>
              <a:rPr lang="en" sz="2000" dirty="0">
                <a:solidFill>
                  <a:schemeClr val="accent1"/>
                </a:solidFill>
                <a:latin typeface="Vidaloka"/>
                <a:sym typeface="Vidaloka"/>
              </a:rPr>
              <a:t>Which parts in vehicle affect CO2 emissions the most?</a:t>
            </a:r>
          </a:p>
        </p:txBody>
      </p:sp>
      <p:sp>
        <p:nvSpPr>
          <p:cNvPr id="10" name="Google Shape;588;p71">
            <a:extLst>
              <a:ext uri="{FF2B5EF4-FFF2-40B4-BE49-F238E27FC236}">
                <a16:creationId xmlns:a16="http://schemas.microsoft.com/office/drawing/2014/main" id="{22353328-0D98-6895-34A7-B2746F4DBAA9}"/>
              </a:ext>
            </a:extLst>
          </p:cNvPr>
          <p:cNvSpPr txBox="1"/>
          <p:nvPr/>
        </p:nvSpPr>
        <p:spPr>
          <a:xfrm>
            <a:off x="290074" y="3249176"/>
            <a:ext cx="327873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How engine size affects CO2 emissions in Canada?</a:t>
            </a:r>
            <a:endParaRPr lang="en" i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2;p83">
            <a:extLst>
              <a:ext uri="{FF2B5EF4-FFF2-40B4-BE49-F238E27FC236}">
                <a16:creationId xmlns:a16="http://schemas.microsoft.com/office/drawing/2014/main" id="{15EDB8F2-F472-19D4-2C3E-C2A1F895E649}"/>
              </a:ext>
            </a:extLst>
          </p:cNvPr>
          <p:cNvSpPr txBox="1"/>
          <p:nvPr/>
        </p:nvSpPr>
        <p:spPr>
          <a:xfrm flipH="1">
            <a:off x="361201" y="1700883"/>
            <a:ext cx="4455348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Fact in Canada: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Car with big engine size is popular 	than small one </a:t>
            </a:r>
            <a:r>
              <a:rPr lang="en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(nearly 50% bigger).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The bigger the car is, the more CO2 is emitted.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320941-245C-D8CF-D8AF-7021DE42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669" y="490603"/>
            <a:ext cx="3944985" cy="4162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22;p83">
            <a:extLst>
              <a:ext uri="{FF2B5EF4-FFF2-40B4-BE49-F238E27FC236}">
                <a16:creationId xmlns:a16="http://schemas.microsoft.com/office/drawing/2014/main" id="{15EDB8F2-F472-19D4-2C3E-C2A1F895E649}"/>
              </a:ext>
            </a:extLst>
          </p:cNvPr>
          <p:cNvSpPr txBox="1"/>
          <p:nvPr/>
        </p:nvSpPr>
        <p:spPr>
          <a:xfrm flipH="1">
            <a:off x="393099" y="1700883"/>
            <a:ext cx="445534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Natural gas emit the least CO2, but 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it's quite fuel consuming (the 2</a:t>
            </a:r>
            <a:r>
              <a:rPr lang="en-US" baseline="300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highest).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Ethanol is the most ineffective fuel type.</a:t>
            </a:r>
          </a:p>
          <a:p>
            <a:pPr lvl="0">
              <a:lnSpc>
                <a:spcPct val="150000"/>
              </a:lnSpc>
            </a:pP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641;p74">
            <a:extLst>
              <a:ext uri="{FF2B5EF4-FFF2-40B4-BE49-F238E27FC236}">
                <a16:creationId xmlns:a16="http://schemas.microsoft.com/office/drawing/2014/main" id="{2C42339C-D318-CE73-C860-D2348E8FFFD0}"/>
              </a:ext>
            </a:extLst>
          </p:cNvPr>
          <p:cNvSpPr txBox="1">
            <a:spLocks/>
          </p:cNvSpPr>
          <p:nvPr/>
        </p:nvSpPr>
        <p:spPr>
          <a:xfrm>
            <a:off x="290073" y="966425"/>
            <a:ext cx="4455349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2000"/>
              <a:buFont typeface="Vidaloka"/>
              <a:buNone/>
            </a:pPr>
            <a:r>
              <a:rPr lang="en" sz="2000" dirty="0">
                <a:solidFill>
                  <a:schemeClr val="accent1"/>
                </a:solidFill>
                <a:latin typeface="Vidaloka"/>
                <a:sym typeface="Vidaloka"/>
              </a:rPr>
              <a:t>Which type of fuel is effective in saving environment?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922EE-92D2-C240-6128-220FED7BA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37" y="358208"/>
            <a:ext cx="3583173" cy="4427083"/>
          </a:xfrm>
          <a:prstGeom prst="rect">
            <a:avLst/>
          </a:prstGeom>
        </p:spPr>
      </p:pic>
      <p:sp>
        <p:nvSpPr>
          <p:cNvPr id="11" name="Google Shape;722;p83">
            <a:extLst>
              <a:ext uri="{FF2B5EF4-FFF2-40B4-BE49-F238E27FC236}">
                <a16:creationId xmlns:a16="http://schemas.microsoft.com/office/drawing/2014/main" id="{48787F0D-4B50-FED2-22E5-A89E94A21074}"/>
              </a:ext>
            </a:extLst>
          </p:cNvPr>
          <p:cNvSpPr txBox="1"/>
          <p:nvPr/>
        </p:nvSpPr>
        <p:spPr>
          <a:xfrm flipH="1">
            <a:off x="393098" y="2851673"/>
            <a:ext cx="4455346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→ To protect the environment, users will have to spend more money to regularly refill fuel.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577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231D0C-3F73-8C48-5277-B6910B761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21" y="919361"/>
            <a:ext cx="6149521" cy="3826046"/>
          </a:xfrm>
          <a:prstGeom prst="rect">
            <a:avLst/>
          </a:prstGeom>
        </p:spPr>
      </p:pic>
      <p:sp>
        <p:nvSpPr>
          <p:cNvPr id="6" name="Google Shape;722;p83">
            <a:extLst>
              <a:ext uri="{FF2B5EF4-FFF2-40B4-BE49-F238E27FC236}">
                <a16:creationId xmlns:a16="http://schemas.microsoft.com/office/drawing/2014/main" id="{D115F108-A36A-C01A-AD9D-063D319EFC3D}"/>
              </a:ext>
            </a:extLst>
          </p:cNvPr>
          <p:cNvSpPr txBox="1"/>
          <p:nvPr/>
        </p:nvSpPr>
        <p:spPr>
          <a:xfrm flipH="1">
            <a:off x="81158" y="1189458"/>
            <a:ext cx="2725837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Compact, Mid-size and SUV-Small 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are the most friendly-environmental vehicle class (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Most used but emits little CO2)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722;p83">
            <a:extLst>
              <a:ext uri="{FF2B5EF4-FFF2-40B4-BE49-F238E27FC236}">
                <a16:creationId xmlns:a16="http://schemas.microsoft.com/office/drawing/2014/main" id="{1D4180B1-FBE4-F65B-DC4D-ABB407EC4E52}"/>
              </a:ext>
            </a:extLst>
          </p:cNvPr>
          <p:cNvSpPr txBox="1"/>
          <p:nvPr/>
        </p:nvSpPr>
        <p:spPr>
          <a:xfrm flipH="1">
            <a:off x="81158" y="3058041"/>
            <a:ext cx="2725836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VAN (cargo, passenger) 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is the most harmful class to environment (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Uses the least but emits the most CO2)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641;p74">
            <a:extLst>
              <a:ext uri="{FF2B5EF4-FFF2-40B4-BE49-F238E27FC236}">
                <a16:creationId xmlns:a16="http://schemas.microsoft.com/office/drawing/2014/main" id="{A5F0042A-5713-0805-B100-BACC18D19373}"/>
              </a:ext>
            </a:extLst>
          </p:cNvPr>
          <p:cNvSpPr txBox="1">
            <a:spLocks/>
          </p:cNvSpPr>
          <p:nvPr/>
        </p:nvSpPr>
        <p:spPr>
          <a:xfrm>
            <a:off x="0" y="280825"/>
            <a:ext cx="692179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2000"/>
              <a:buFont typeface="Vidaloka"/>
              <a:buNone/>
            </a:pPr>
            <a:r>
              <a:rPr lang="en" sz="2000" dirty="0">
                <a:solidFill>
                  <a:schemeClr val="accent1"/>
                </a:solidFill>
                <a:latin typeface="Vidaloka"/>
                <a:sym typeface="Vidaloka"/>
              </a:rPr>
              <a:t>The impact of vehicle class on CO2 emissions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649669" y="2317463"/>
            <a:ext cx="546351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Recommendations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44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5"/>
          <p:cNvSpPr txBox="1">
            <a:spLocks noGrp="1"/>
          </p:cNvSpPr>
          <p:nvPr>
            <p:ph type="title"/>
          </p:nvPr>
        </p:nvSpPr>
        <p:spPr>
          <a:xfrm>
            <a:off x="426171" y="615145"/>
            <a:ext cx="28167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" name="Google Shape;588;p71">
            <a:extLst>
              <a:ext uri="{FF2B5EF4-FFF2-40B4-BE49-F238E27FC236}">
                <a16:creationId xmlns:a16="http://schemas.microsoft.com/office/drawing/2014/main" id="{56E3BD56-ECD2-EBDD-F0F0-3C530B546AA4}"/>
              </a:ext>
            </a:extLst>
          </p:cNvPr>
          <p:cNvSpPr txBox="1"/>
          <p:nvPr/>
        </p:nvSpPr>
        <p:spPr>
          <a:xfrm>
            <a:off x="1706524" y="1918762"/>
            <a:ext cx="6969643" cy="24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WHY</a:t>
            </a:r>
            <a:r>
              <a:rPr lang="en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The high levels of CO2 emissions from vehicles contribute significantly to climate change.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u="sng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 + Reduce the amount of vehicles: reduce private vehicles, encourage public transportations.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+ Develop the Small engine size vehicle and small vehicle class.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+ Encourage vehicles using natural gas fuel type </a:t>
            </a:r>
            <a:endParaRPr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589;p71">
            <a:extLst>
              <a:ext uri="{FF2B5EF4-FFF2-40B4-BE49-F238E27FC236}">
                <a16:creationId xmlns:a16="http://schemas.microsoft.com/office/drawing/2014/main" id="{60876125-D837-B906-8A64-437A831EC980}"/>
              </a:ext>
            </a:extLst>
          </p:cNvPr>
          <p:cNvSpPr txBox="1"/>
          <p:nvPr/>
        </p:nvSpPr>
        <p:spPr>
          <a:xfrm>
            <a:off x="803192" y="1426162"/>
            <a:ext cx="206271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Analytical goal:</a:t>
            </a:r>
            <a:endParaRPr sz="2000" u="sng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649669" y="2317463"/>
            <a:ext cx="5463511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Furthur exploration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73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6"/>
          <p:cNvSpPr txBox="1">
            <a:spLocks noGrp="1"/>
          </p:cNvSpPr>
          <p:nvPr>
            <p:ph type="title"/>
          </p:nvPr>
        </p:nvSpPr>
        <p:spPr>
          <a:xfrm>
            <a:off x="266659" y="1029815"/>
            <a:ext cx="6548811" cy="735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" sz="2000" dirty="0"/>
              <a:t>Furthur exploration for </a:t>
            </a:r>
            <a:r>
              <a:rPr lang="en-US" sz="2000" dirty="0"/>
              <a:t>developing friendly – environmental vehicles phase 2</a:t>
            </a:r>
            <a:endParaRPr sz="2000" dirty="0"/>
          </a:p>
        </p:txBody>
      </p:sp>
      <p:sp>
        <p:nvSpPr>
          <p:cNvPr id="2" name="Google Shape;588;p71">
            <a:extLst>
              <a:ext uri="{FF2B5EF4-FFF2-40B4-BE49-F238E27FC236}">
                <a16:creationId xmlns:a16="http://schemas.microsoft.com/office/drawing/2014/main" id="{6A79B962-8DCC-F496-1EEA-FA3465C86DEB}"/>
              </a:ext>
            </a:extLst>
          </p:cNvPr>
          <p:cNvSpPr txBox="1"/>
          <p:nvPr/>
        </p:nvSpPr>
        <p:spPr>
          <a:xfrm>
            <a:off x="1313119" y="1942757"/>
            <a:ext cx="5810695" cy="24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What is the impact of long driving distance vs. short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- What is the impact of transportation infrastructure on operating green vehicles?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68;p123">
            <a:extLst>
              <a:ext uri="{FF2B5EF4-FFF2-40B4-BE49-F238E27FC236}">
                <a16:creationId xmlns:a16="http://schemas.microsoft.com/office/drawing/2014/main" id="{64879332-D815-8F4A-EB9D-33C46F299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84013" y="1992679"/>
            <a:ext cx="4375974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you.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</a:t>
            </a:r>
            <a:endParaRPr dirty="0"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4864800" y="3723950"/>
            <a:ext cx="2909624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 exploration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63425"/>
            <a:ext cx="2624001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&amp; recommendations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9;p71">
            <a:extLst>
              <a:ext uri="{FF2B5EF4-FFF2-40B4-BE49-F238E27FC236}">
                <a16:creationId xmlns:a16="http://schemas.microsoft.com/office/drawing/2014/main" id="{89A1DF9B-2374-B60D-DE09-9A57BB190F5B}"/>
              </a:ext>
            </a:extLst>
          </p:cNvPr>
          <p:cNvSpPr txBox="1"/>
          <p:nvPr/>
        </p:nvSpPr>
        <p:spPr>
          <a:xfrm>
            <a:off x="0" y="276447"/>
            <a:ext cx="3094074" cy="459193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" name="Google Shape;588;p71">
            <a:extLst>
              <a:ext uri="{FF2B5EF4-FFF2-40B4-BE49-F238E27FC236}">
                <a16:creationId xmlns:a16="http://schemas.microsoft.com/office/drawing/2014/main" id="{81034F34-E7F1-40CF-AC86-09C1E257CDD1}"/>
              </a:ext>
            </a:extLst>
          </p:cNvPr>
          <p:cNvSpPr txBox="1"/>
          <p:nvPr/>
        </p:nvSpPr>
        <p:spPr>
          <a:xfrm>
            <a:off x="205207" y="2171535"/>
            <a:ext cx="2425302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Vehilce emit a large amount of CO2 that make the environment become worse in Canada.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589;p71">
            <a:extLst>
              <a:ext uri="{FF2B5EF4-FFF2-40B4-BE49-F238E27FC236}">
                <a16:creationId xmlns:a16="http://schemas.microsoft.com/office/drawing/2014/main" id="{080681F7-5832-E10A-ED7A-CD4B8880C6C8}"/>
              </a:ext>
            </a:extLst>
          </p:cNvPr>
          <p:cNvSpPr txBox="1"/>
          <p:nvPr/>
        </p:nvSpPr>
        <p:spPr>
          <a:xfrm>
            <a:off x="205207" y="1680265"/>
            <a:ext cx="2649635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Problems</a:t>
            </a:r>
            <a:endParaRPr sz="2000" u="sng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3" name="Google Shape;589;p71">
            <a:extLst>
              <a:ext uri="{FF2B5EF4-FFF2-40B4-BE49-F238E27FC236}">
                <a16:creationId xmlns:a16="http://schemas.microsoft.com/office/drawing/2014/main" id="{2BBCFA1D-2B26-F47B-B8DD-53E18D521A24}"/>
              </a:ext>
            </a:extLst>
          </p:cNvPr>
          <p:cNvSpPr txBox="1"/>
          <p:nvPr/>
        </p:nvSpPr>
        <p:spPr>
          <a:xfrm>
            <a:off x="3551274" y="1678935"/>
            <a:ext cx="1265274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Solution:</a:t>
            </a:r>
            <a:endParaRPr sz="2000" u="sng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" name="Google Shape;588;p71">
            <a:extLst>
              <a:ext uri="{FF2B5EF4-FFF2-40B4-BE49-F238E27FC236}">
                <a16:creationId xmlns:a16="http://schemas.microsoft.com/office/drawing/2014/main" id="{AD1F2A5A-E8D0-D671-93FB-5AE4026BD49A}"/>
              </a:ext>
            </a:extLst>
          </p:cNvPr>
          <p:cNvSpPr txBox="1"/>
          <p:nvPr/>
        </p:nvSpPr>
        <p:spPr>
          <a:xfrm>
            <a:off x="3551274" y="2171535"/>
            <a:ext cx="5029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Build the route to develop friendly – environmental vehicles to reduce the CO2 emission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171750" y="2416838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4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89;p71">
            <a:extLst>
              <a:ext uri="{FF2B5EF4-FFF2-40B4-BE49-F238E27FC236}">
                <a16:creationId xmlns:a16="http://schemas.microsoft.com/office/drawing/2014/main" id="{DDD98BD5-176B-305F-2F3C-447FE8CDCE80}"/>
              </a:ext>
            </a:extLst>
          </p:cNvPr>
          <p:cNvSpPr txBox="1"/>
          <p:nvPr/>
        </p:nvSpPr>
        <p:spPr>
          <a:xfrm>
            <a:off x="1618918" y="2450964"/>
            <a:ext cx="2509285" cy="1020342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Examine the vehicle factors affecting CO2 emissions</a:t>
            </a:r>
            <a:endParaRPr sz="16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3" name="Google Shape;593;p71">
            <a:extLst>
              <a:ext uri="{FF2B5EF4-FFF2-40B4-BE49-F238E27FC236}">
                <a16:creationId xmlns:a16="http://schemas.microsoft.com/office/drawing/2014/main" id="{3E580B08-BD2C-47DB-4181-DD36AFB831C7}"/>
              </a:ext>
            </a:extLst>
          </p:cNvPr>
          <p:cNvSpPr txBox="1"/>
          <p:nvPr/>
        </p:nvSpPr>
        <p:spPr>
          <a:xfrm>
            <a:off x="4561591" y="2450964"/>
            <a:ext cx="2509285" cy="1020342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Share the overview impact of each vehicle class on CO2 emissions</a:t>
            </a:r>
            <a:endParaRPr sz="16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4" name="Google Shape;589;p71">
            <a:extLst>
              <a:ext uri="{FF2B5EF4-FFF2-40B4-BE49-F238E27FC236}">
                <a16:creationId xmlns:a16="http://schemas.microsoft.com/office/drawing/2014/main" id="{6B44CE6E-74E0-5DDF-E23C-25353575801C}"/>
              </a:ext>
            </a:extLst>
          </p:cNvPr>
          <p:cNvSpPr txBox="1"/>
          <p:nvPr/>
        </p:nvSpPr>
        <p:spPr>
          <a:xfrm>
            <a:off x="435933" y="1002074"/>
            <a:ext cx="206271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Analytical goal:</a:t>
            </a:r>
            <a:endParaRPr sz="2000" u="sng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588;p71">
            <a:extLst>
              <a:ext uri="{FF2B5EF4-FFF2-40B4-BE49-F238E27FC236}">
                <a16:creationId xmlns:a16="http://schemas.microsoft.com/office/drawing/2014/main" id="{C59B598C-E64A-CD9A-D997-3EA41A2F65CB}"/>
              </a:ext>
            </a:extLst>
          </p:cNvPr>
          <p:cNvSpPr txBox="1"/>
          <p:nvPr/>
        </p:nvSpPr>
        <p:spPr>
          <a:xfrm>
            <a:off x="1249324" y="1417219"/>
            <a:ext cx="6308916" cy="8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u="sng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WHY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The impact of vehicle on CO2 emissions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u="sng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Identify the specifications of an friendly-environment vehicle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89;p71">
            <a:extLst>
              <a:ext uri="{FF2B5EF4-FFF2-40B4-BE49-F238E27FC236}">
                <a16:creationId xmlns:a16="http://schemas.microsoft.com/office/drawing/2014/main" id="{DDD98BD5-176B-305F-2F3C-447FE8CDCE80}"/>
              </a:ext>
            </a:extLst>
          </p:cNvPr>
          <p:cNvSpPr txBox="1"/>
          <p:nvPr/>
        </p:nvSpPr>
        <p:spPr>
          <a:xfrm>
            <a:off x="1618918" y="2450964"/>
            <a:ext cx="2509285" cy="1020342"/>
          </a:xfrm>
          <a:prstGeom prst="roundRect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2">
                    <a:lumMod val="75000"/>
                  </a:schemeClr>
                </a:solidFill>
                <a:latin typeface="Vidaloka"/>
                <a:ea typeface="Vidaloka"/>
                <a:cs typeface="Vidaloka"/>
                <a:sym typeface="Vidaloka"/>
              </a:rPr>
              <a:t>Examine the vehicle factors affecting CO2 emissions</a:t>
            </a:r>
            <a:endParaRPr sz="1600" dirty="0">
              <a:solidFill>
                <a:schemeClr val="tx2">
                  <a:lumMod val="75000"/>
                </a:schemeClr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3" name="Google Shape;593;p71">
            <a:extLst>
              <a:ext uri="{FF2B5EF4-FFF2-40B4-BE49-F238E27FC236}">
                <a16:creationId xmlns:a16="http://schemas.microsoft.com/office/drawing/2014/main" id="{3E580B08-BD2C-47DB-4181-DD36AFB831C7}"/>
              </a:ext>
            </a:extLst>
          </p:cNvPr>
          <p:cNvSpPr txBox="1"/>
          <p:nvPr/>
        </p:nvSpPr>
        <p:spPr>
          <a:xfrm>
            <a:off x="4561591" y="2450964"/>
            <a:ext cx="2509285" cy="1020342"/>
          </a:xfrm>
          <a:prstGeom prst="roundRect">
            <a:avLst/>
          </a:prstGeom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Vidaloka"/>
                <a:ea typeface="Vidaloka"/>
                <a:cs typeface="Vidaloka"/>
                <a:sym typeface="Vidaloka"/>
              </a:rPr>
              <a:t>Share the overview impact of each vehicle class on CO2 emissions</a:t>
            </a:r>
            <a:endParaRPr sz="1600" dirty="0">
              <a:solidFill>
                <a:schemeClr val="tx2">
                  <a:lumMod val="75000"/>
                </a:schemeClr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4" name="Google Shape;589;p71">
            <a:extLst>
              <a:ext uri="{FF2B5EF4-FFF2-40B4-BE49-F238E27FC236}">
                <a16:creationId xmlns:a16="http://schemas.microsoft.com/office/drawing/2014/main" id="{6B44CE6E-74E0-5DDF-E23C-25353575801C}"/>
              </a:ext>
            </a:extLst>
          </p:cNvPr>
          <p:cNvSpPr txBox="1"/>
          <p:nvPr/>
        </p:nvSpPr>
        <p:spPr>
          <a:xfrm>
            <a:off x="435933" y="1002074"/>
            <a:ext cx="206271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Analytical goal:</a:t>
            </a:r>
            <a:endParaRPr sz="2000" u="sng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588;p71">
            <a:extLst>
              <a:ext uri="{FF2B5EF4-FFF2-40B4-BE49-F238E27FC236}">
                <a16:creationId xmlns:a16="http://schemas.microsoft.com/office/drawing/2014/main" id="{C59B598C-E64A-CD9A-D997-3EA41A2F65CB}"/>
              </a:ext>
            </a:extLst>
          </p:cNvPr>
          <p:cNvSpPr txBox="1"/>
          <p:nvPr/>
        </p:nvSpPr>
        <p:spPr>
          <a:xfrm>
            <a:off x="1249324" y="1417219"/>
            <a:ext cx="6308916" cy="87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u="sng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WHY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The impact of vehicle on CO2 emissions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u="sng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: Identify the specifications of an friendly-environment vehicle</a:t>
            </a:r>
            <a:endParaRPr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2134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4"/>
          <p:cNvSpPr txBox="1">
            <a:spLocks noGrp="1"/>
          </p:cNvSpPr>
          <p:nvPr>
            <p:ph type="subTitle" idx="4"/>
          </p:nvPr>
        </p:nvSpPr>
        <p:spPr>
          <a:xfrm>
            <a:off x="846698" y="987711"/>
            <a:ext cx="350575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2000"/>
              <a:buFont typeface="Vidaloka"/>
            </a:pPr>
            <a:r>
              <a:rPr lang="en" sz="4400" dirty="0">
                <a:solidFill>
                  <a:schemeClr val="accent1"/>
                </a:solidFill>
                <a:latin typeface="Vidaloka"/>
                <a:sym typeface="Vidaloka"/>
              </a:rPr>
              <a:t>R = 0.92 </a:t>
            </a:r>
            <a:r>
              <a:rPr lang="en" sz="2800" dirty="0">
                <a:solidFill>
                  <a:schemeClr val="accent1"/>
                </a:solidFill>
                <a:latin typeface="Vidaloka"/>
                <a:sym typeface="Vidaloka"/>
              </a:rPr>
              <a:t> positive correlation</a:t>
            </a:r>
            <a:endParaRPr lang="en" sz="4400" dirty="0">
              <a:solidFill>
                <a:schemeClr val="accent1"/>
              </a:solidFill>
              <a:latin typeface="Vidaloka"/>
              <a:sym typeface="Vidalok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2A459E-EA13-8226-88F4-10B92752F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28" y="537677"/>
            <a:ext cx="4076000" cy="4068146"/>
          </a:xfrm>
          <a:prstGeom prst="rect">
            <a:avLst/>
          </a:prstGeom>
        </p:spPr>
      </p:pic>
      <p:sp>
        <p:nvSpPr>
          <p:cNvPr id="20" name="Google Shape;588;p71">
            <a:extLst>
              <a:ext uri="{FF2B5EF4-FFF2-40B4-BE49-F238E27FC236}">
                <a16:creationId xmlns:a16="http://schemas.microsoft.com/office/drawing/2014/main" id="{2B5D60ED-327D-F485-8CB0-D3A16DC97822}"/>
              </a:ext>
            </a:extLst>
          </p:cNvPr>
          <p:cNvSpPr txBox="1"/>
          <p:nvPr/>
        </p:nvSpPr>
        <p:spPr>
          <a:xfrm>
            <a:off x="857331" y="2294349"/>
            <a:ext cx="327873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The more cars, the more fuel would be consumed.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The more fuel consumption, the more CO2 emission.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" grpId="0" build="p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89;p71">
            <a:extLst>
              <a:ext uri="{FF2B5EF4-FFF2-40B4-BE49-F238E27FC236}">
                <a16:creationId xmlns:a16="http://schemas.microsoft.com/office/drawing/2014/main" id="{DDD98BD5-176B-305F-2F3C-447FE8CDCE80}"/>
              </a:ext>
            </a:extLst>
          </p:cNvPr>
          <p:cNvSpPr txBox="1"/>
          <p:nvPr/>
        </p:nvSpPr>
        <p:spPr>
          <a:xfrm>
            <a:off x="1618918" y="2450964"/>
            <a:ext cx="2509285" cy="1020342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Examine the vehicle factors affecting CO2 emissions</a:t>
            </a:r>
            <a:endParaRPr sz="16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3" name="Google Shape;593;p71">
            <a:extLst>
              <a:ext uri="{FF2B5EF4-FFF2-40B4-BE49-F238E27FC236}">
                <a16:creationId xmlns:a16="http://schemas.microsoft.com/office/drawing/2014/main" id="{3E580B08-BD2C-47DB-4181-DD36AFB831C7}"/>
              </a:ext>
            </a:extLst>
          </p:cNvPr>
          <p:cNvSpPr txBox="1"/>
          <p:nvPr/>
        </p:nvSpPr>
        <p:spPr>
          <a:xfrm>
            <a:off x="4561591" y="2450964"/>
            <a:ext cx="2509285" cy="1020342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Share the overview impact of each vehicle class on CO2 emissions</a:t>
            </a:r>
            <a:endParaRPr sz="16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4" name="Google Shape;589;p71">
            <a:extLst>
              <a:ext uri="{FF2B5EF4-FFF2-40B4-BE49-F238E27FC236}">
                <a16:creationId xmlns:a16="http://schemas.microsoft.com/office/drawing/2014/main" id="{6B44CE6E-74E0-5DDF-E23C-25353575801C}"/>
              </a:ext>
            </a:extLst>
          </p:cNvPr>
          <p:cNvSpPr txBox="1"/>
          <p:nvPr/>
        </p:nvSpPr>
        <p:spPr>
          <a:xfrm>
            <a:off x="435933" y="1002074"/>
            <a:ext cx="206271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Analytical goal:</a:t>
            </a:r>
            <a:endParaRPr sz="2000" u="sng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588;p71">
            <a:extLst>
              <a:ext uri="{FF2B5EF4-FFF2-40B4-BE49-F238E27FC236}">
                <a16:creationId xmlns:a16="http://schemas.microsoft.com/office/drawing/2014/main" id="{C59B598C-E64A-CD9A-D997-3EA41A2F65CB}"/>
              </a:ext>
            </a:extLst>
          </p:cNvPr>
          <p:cNvSpPr txBox="1"/>
          <p:nvPr/>
        </p:nvSpPr>
        <p:spPr>
          <a:xfrm>
            <a:off x="1249324" y="1417219"/>
            <a:ext cx="6308916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u="sng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WHY</a:t>
            </a:r>
            <a:r>
              <a:rPr lang="en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: The impact of vehicle on CO2 emissions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u="sng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</a:t>
            </a:r>
            <a:r>
              <a:rPr lang="en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Identify the specifications of an friendly-environment vehicle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9630406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533</Words>
  <Application>Microsoft Office PowerPoint</Application>
  <PresentationFormat>On-screen Show (16:9)</PresentationFormat>
  <Paragraphs>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Montserrat</vt:lpstr>
      <vt:lpstr>Arial</vt:lpstr>
      <vt:lpstr>Vidaloka</vt:lpstr>
      <vt:lpstr>Minimalist Business Slides XL by Slidesgo</vt:lpstr>
      <vt:lpstr>Understanding the Vehicle CO2 emissions in Canada</vt:lpstr>
      <vt:lpstr>Table of contents</vt:lpstr>
      <vt:lpstr>Introduction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&amp; Recommendations</vt:lpstr>
      <vt:lpstr>Conclusions</vt:lpstr>
      <vt:lpstr>Furthur exploration</vt:lpstr>
      <vt:lpstr>Furthur exploration for developing friendly – environmental vehicles phase 2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Vehicle CO2 emissions in Canada</dc:title>
  <cp:lastModifiedBy>Lê Hồ Ngọc Anh</cp:lastModifiedBy>
  <cp:revision>10</cp:revision>
  <dcterms:modified xsi:type="dcterms:W3CDTF">2023-12-15T03:55:40Z</dcterms:modified>
</cp:coreProperties>
</file>