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8" r:id="rId4"/>
    <p:sldId id="274" r:id="rId5"/>
    <p:sldId id="273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75" r:id="rId14"/>
    <p:sldId id="277" r:id="rId15"/>
    <p:sldId id="27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1PvJOdJCPIPC1j013fsPZFZZ0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710F"/>
    <a:srgbClr val="E17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69403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4595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84" name="Google Shape;28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445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0" name="Google Shape;33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5133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67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518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197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93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36" name="Google Shape;13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757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6" name="Google Shape;17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91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17" name="Google Shape;21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854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39" name="Google Shape;23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98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67" name="Google Shape;26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104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705100" y="2308225"/>
            <a:ext cx="6718300" cy="1325563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AWS Intro</a:t>
            </a:r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 smtClean="0">
                <a:solidFill>
                  <a:prstClr val="white"/>
                </a:solidFill>
              </a:rPr>
              <a:t>Hoa Nguyen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1B7243-26D6-423B-95C5-D80B081066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6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74625"/>
            <a:ext cx="10515600" cy="1133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571625"/>
            <a:ext cx="10515600" cy="4351338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84C73-8338-43C0-89BE-77FA25D3905D}" type="datetime1">
              <a:rPr lang="en-US" smtClean="0"/>
              <a:pPr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 smtClean="0">
                <a:solidFill>
                  <a:prstClr val="white"/>
                </a:solidFill>
              </a:rPr>
              <a:t>Hoa Nguyen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87400" y="13843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8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00100" y="174625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787400" y="1571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18"/>
          <p:cNvCxnSpPr/>
          <p:nvPr/>
        </p:nvCxnSpPr>
        <p:spPr>
          <a:xfrm>
            <a:off x="787400" y="1384300"/>
            <a:ext cx="1051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;p10"/>
          <p:cNvSpPr/>
          <p:nvPr userDrawn="1"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8" name="Google Shape;18;p10"/>
          <p:cNvSpPr/>
          <p:nvPr userDrawn="1"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 smtClean="0">
                <a:solidFill>
                  <a:prstClr val="white"/>
                </a:solidFill>
              </a:rPr>
              <a:t>Hoa Nguyen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7243-26D6-423B-95C5-D80B081066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Container on AWS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/>
          </p:nvPr>
        </p:nvSpPr>
        <p:spPr>
          <a:xfrm>
            <a:off x="800100" y="174625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Container Orchestration?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3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1280885" y="2855685"/>
            <a:ext cx="2249714" cy="232228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3"/>
          <p:cNvCxnSpPr>
            <a:stCxn id="291" idx="3"/>
            <a:endCxn id="292" idx="0"/>
          </p:cNvCxnSpPr>
          <p:nvPr/>
        </p:nvCxnSpPr>
        <p:spPr>
          <a:xfrm>
            <a:off x="2467428" y="3367579"/>
            <a:ext cx="522300" cy="602700"/>
          </a:xfrm>
          <a:prstGeom prst="bentConnector2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3" name="Google Shape;293;p13"/>
          <p:cNvGrpSpPr/>
          <p:nvPr/>
        </p:nvGrpSpPr>
        <p:grpSpPr>
          <a:xfrm>
            <a:off x="1886857" y="3034015"/>
            <a:ext cx="595086" cy="1003933"/>
            <a:chOff x="1886857" y="3034015"/>
            <a:chExt cx="595086" cy="1003933"/>
          </a:xfrm>
        </p:grpSpPr>
        <p:pic>
          <p:nvPicPr>
            <p:cNvPr id="291" name="Google Shape;291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1175" y="3034015"/>
              <a:ext cx="566253" cy="667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13"/>
            <p:cNvSpPr txBox="1"/>
            <p:nvPr/>
          </p:nvSpPr>
          <p:spPr>
            <a:xfrm>
              <a:off x="1886857" y="3730171"/>
              <a:ext cx="59508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13"/>
          <p:cNvGrpSpPr/>
          <p:nvPr/>
        </p:nvGrpSpPr>
        <p:grpSpPr>
          <a:xfrm>
            <a:off x="2286000" y="3970187"/>
            <a:ext cx="986970" cy="667127"/>
            <a:chOff x="2286000" y="3970187"/>
            <a:chExt cx="986970" cy="667127"/>
          </a:xfrm>
        </p:grpSpPr>
        <p:pic>
          <p:nvPicPr>
            <p:cNvPr id="292" name="Google Shape;2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06717" y="3970187"/>
              <a:ext cx="566253" cy="667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13"/>
            <p:cNvSpPr txBox="1"/>
            <p:nvPr/>
          </p:nvSpPr>
          <p:spPr>
            <a:xfrm>
              <a:off x="2286000" y="4172857"/>
              <a:ext cx="59508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7" name="Google Shape;29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6058" y="1611085"/>
            <a:ext cx="460984" cy="5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13"/>
          <p:cNvCxnSpPr>
            <a:stCxn id="297" idx="2"/>
            <a:endCxn id="289" idx="0"/>
          </p:cNvCxnSpPr>
          <p:nvPr/>
        </p:nvCxnSpPr>
        <p:spPr>
          <a:xfrm rot="5400000">
            <a:off x="2502850" y="2021885"/>
            <a:ext cx="736500" cy="93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9" name="Google Shape;299;p13"/>
          <p:cNvGrpSpPr/>
          <p:nvPr/>
        </p:nvGrpSpPr>
        <p:grpSpPr>
          <a:xfrm>
            <a:off x="3938211" y="1625600"/>
            <a:ext cx="4621747" cy="522514"/>
            <a:chOff x="3938211" y="1625600"/>
            <a:chExt cx="4621747" cy="522514"/>
          </a:xfrm>
        </p:grpSpPr>
        <p:pic>
          <p:nvPicPr>
            <p:cNvPr id="300" name="Google Shape;300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38211" y="1632857"/>
              <a:ext cx="460984" cy="5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70364" y="1640114"/>
              <a:ext cx="460984" cy="5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02517" y="1632857"/>
              <a:ext cx="460984" cy="5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34670" y="1625600"/>
              <a:ext cx="460984" cy="5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66823" y="1632857"/>
              <a:ext cx="460984" cy="5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98974" y="1625600"/>
              <a:ext cx="460984" cy="5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6" name="Google Shape;306;p13"/>
          <p:cNvGrpSpPr/>
          <p:nvPr/>
        </p:nvGrpSpPr>
        <p:grpSpPr>
          <a:xfrm>
            <a:off x="3903939" y="2841173"/>
            <a:ext cx="7495822" cy="2358571"/>
            <a:chOff x="3903939" y="2841173"/>
            <a:chExt cx="7495822" cy="2358571"/>
          </a:xfrm>
        </p:grpSpPr>
        <p:grpSp>
          <p:nvGrpSpPr>
            <p:cNvPr id="307" name="Google Shape;307;p13"/>
            <p:cNvGrpSpPr/>
            <p:nvPr/>
          </p:nvGrpSpPr>
          <p:grpSpPr>
            <a:xfrm>
              <a:off x="3903939" y="2870200"/>
              <a:ext cx="2249714" cy="2322286"/>
              <a:chOff x="3845075" y="2870200"/>
              <a:chExt cx="2249714" cy="2322286"/>
            </a:xfrm>
          </p:grpSpPr>
          <p:sp>
            <p:nvSpPr>
              <p:cNvPr id="308" name="Google Shape;308;p13"/>
              <p:cNvSpPr/>
              <p:nvPr/>
            </p:nvSpPr>
            <p:spPr>
              <a:xfrm>
                <a:off x="3845075" y="2870200"/>
                <a:ext cx="2249714" cy="2322286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Host</a:t>
                </a: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9" name="Google Shape;309;p13"/>
              <p:cNvGrpSpPr/>
              <p:nvPr/>
            </p:nvGrpSpPr>
            <p:grpSpPr>
              <a:xfrm>
                <a:off x="4695371" y="3041272"/>
                <a:ext cx="595086" cy="1003933"/>
                <a:chOff x="1886857" y="3034015"/>
                <a:chExt cx="595086" cy="1003933"/>
              </a:xfrm>
            </p:grpSpPr>
            <p:pic>
              <p:nvPicPr>
                <p:cNvPr id="310" name="Google Shape;310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1901175" y="3034015"/>
                  <a:ext cx="566253" cy="66712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1" name="Google Shape;311;p13"/>
                <p:cNvSpPr txBox="1"/>
                <p:nvPr/>
              </p:nvSpPr>
              <p:spPr>
                <a:xfrm>
                  <a:off x="1886857" y="3730171"/>
                  <a:ext cx="59508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2" name="Google Shape;312;p13"/>
            <p:cNvGrpSpPr/>
            <p:nvPr/>
          </p:nvGrpSpPr>
          <p:grpSpPr>
            <a:xfrm>
              <a:off x="9150047" y="2877458"/>
              <a:ext cx="2249714" cy="2322286"/>
              <a:chOff x="3845075" y="2870200"/>
              <a:chExt cx="2249714" cy="2322286"/>
            </a:xfrm>
          </p:grpSpPr>
          <p:sp>
            <p:nvSpPr>
              <p:cNvPr id="313" name="Google Shape;313;p13"/>
              <p:cNvSpPr/>
              <p:nvPr/>
            </p:nvSpPr>
            <p:spPr>
              <a:xfrm>
                <a:off x="3845075" y="2870200"/>
                <a:ext cx="2249714" cy="2322286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Host</a:t>
                </a: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4" name="Google Shape;314;p13"/>
              <p:cNvGrpSpPr/>
              <p:nvPr/>
            </p:nvGrpSpPr>
            <p:grpSpPr>
              <a:xfrm>
                <a:off x="4695371" y="3041272"/>
                <a:ext cx="595086" cy="1003933"/>
                <a:chOff x="1886857" y="3034015"/>
                <a:chExt cx="595086" cy="1003933"/>
              </a:xfrm>
            </p:grpSpPr>
            <p:pic>
              <p:nvPicPr>
                <p:cNvPr id="315" name="Google Shape;315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1901175" y="3034015"/>
                  <a:ext cx="566253" cy="66712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6" name="Google Shape;316;p13"/>
                <p:cNvSpPr txBox="1"/>
                <p:nvPr/>
              </p:nvSpPr>
              <p:spPr>
                <a:xfrm>
                  <a:off x="1886857" y="3730171"/>
                  <a:ext cx="59508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7" name="Google Shape;317;p13"/>
            <p:cNvGrpSpPr/>
            <p:nvPr/>
          </p:nvGrpSpPr>
          <p:grpSpPr>
            <a:xfrm>
              <a:off x="6526993" y="2841173"/>
              <a:ext cx="2249714" cy="2322286"/>
              <a:chOff x="3845075" y="2870200"/>
              <a:chExt cx="2249714" cy="2322286"/>
            </a:xfrm>
          </p:grpSpPr>
          <p:sp>
            <p:nvSpPr>
              <p:cNvPr id="318" name="Google Shape;318;p13"/>
              <p:cNvSpPr/>
              <p:nvPr/>
            </p:nvSpPr>
            <p:spPr>
              <a:xfrm>
                <a:off x="3845075" y="2870200"/>
                <a:ext cx="2249714" cy="2322286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Host</a:t>
                </a:r>
                <a:endParaRPr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9" name="Google Shape;319;p13"/>
              <p:cNvGrpSpPr/>
              <p:nvPr/>
            </p:nvGrpSpPr>
            <p:grpSpPr>
              <a:xfrm>
                <a:off x="4695371" y="3041272"/>
                <a:ext cx="595086" cy="1003933"/>
                <a:chOff x="1886857" y="3034015"/>
                <a:chExt cx="595086" cy="1003933"/>
              </a:xfrm>
            </p:grpSpPr>
            <p:pic>
              <p:nvPicPr>
                <p:cNvPr id="320" name="Google Shape;320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1901175" y="3034015"/>
                  <a:ext cx="566253" cy="66712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1" name="Google Shape;321;p13"/>
                <p:cNvSpPr txBox="1"/>
                <p:nvPr/>
              </p:nvSpPr>
              <p:spPr>
                <a:xfrm>
                  <a:off x="1886857" y="3730171"/>
                  <a:ext cx="59508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22" name="Google Shape;322;p13"/>
          <p:cNvGrpSpPr/>
          <p:nvPr/>
        </p:nvGrpSpPr>
        <p:grpSpPr>
          <a:xfrm>
            <a:off x="3272834" y="3679372"/>
            <a:ext cx="7025052" cy="624514"/>
            <a:chOff x="3272834" y="3679372"/>
            <a:chExt cx="7025052" cy="624514"/>
          </a:xfrm>
        </p:grpSpPr>
        <p:cxnSp>
          <p:nvCxnSpPr>
            <p:cNvPr id="323" name="Google Shape;323;p13"/>
            <p:cNvCxnSpPr/>
            <p:nvPr/>
          </p:nvCxnSpPr>
          <p:spPr>
            <a:xfrm flipH="1">
              <a:off x="3272971" y="3788229"/>
              <a:ext cx="1836059" cy="515522"/>
            </a:xfrm>
            <a:prstGeom prst="bentConnector3">
              <a:avLst>
                <a:gd name="adj1" fmla="val 198"/>
              </a:avLst>
            </a:prstGeom>
            <a:noFill/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4" name="Google Shape;324;p13"/>
            <p:cNvCxnSpPr>
              <a:stCxn id="320" idx="2"/>
              <a:endCxn id="292" idx="3"/>
            </p:cNvCxnSpPr>
            <p:nvPr/>
          </p:nvCxnSpPr>
          <p:spPr>
            <a:xfrm rot="5400000">
              <a:off x="5161634" y="1790572"/>
              <a:ext cx="624300" cy="4401900"/>
            </a:xfrm>
            <a:prstGeom prst="bentConnector2">
              <a:avLst/>
            </a:prstGeom>
            <a:noFill/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5" name="Google Shape;325;p13"/>
            <p:cNvCxnSpPr>
              <a:stCxn id="316" idx="0"/>
              <a:endCxn id="292" idx="3"/>
            </p:cNvCxnSpPr>
            <p:nvPr/>
          </p:nvCxnSpPr>
          <p:spPr>
            <a:xfrm rot="5400000">
              <a:off x="6505886" y="511886"/>
              <a:ext cx="559200" cy="7024800"/>
            </a:xfrm>
            <a:prstGeom prst="bentConnector4">
              <a:avLst>
                <a:gd name="adj1" fmla="val 101899"/>
                <a:gd name="adj2" fmla="val 52118"/>
              </a:avLst>
            </a:prstGeom>
            <a:noFill/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26" name="Google Shape;326;p13"/>
          <p:cNvSpPr txBox="1"/>
          <p:nvPr/>
        </p:nvSpPr>
        <p:spPr>
          <a:xfrm>
            <a:off x="1320800" y="5493948"/>
            <a:ext cx="10348685" cy="353943"/>
          </a:xfrm>
          <a:prstGeom prst="rect">
            <a:avLst/>
          </a:prstGeom>
          <a:solidFill>
            <a:srgbClr val="2583C5"/>
          </a:solidFill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D9F0EA"/>
                </a:solidFill>
                <a:latin typeface="Calibri"/>
                <a:ea typeface="Calibri"/>
                <a:cs typeface="Calibri"/>
                <a:sym typeface="Calibri"/>
              </a:rPr>
              <a:t>Orchestration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"/>
          <p:cNvSpPr txBox="1">
            <a:spLocks noGrp="1"/>
          </p:cNvSpPr>
          <p:nvPr>
            <p:ph type="title"/>
          </p:nvPr>
        </p:nvSpPr>
        <p:spPr>
          <a:xfrm>
            <a:off x="800100" y="174625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Container Orchestration?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5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  <p:pic>
        <p:nvPicPr>
          <p:cNvPr id="335" name="Google Shape;33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0744" y="1710191"/>
            <a:ext cx="3269116" cy="3702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5703" y="2316384"/>
            <a:ext cx="3090182" cy="261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phic 18">
            <a:extLst>
              <a:ext uri="{FF2B5EF4-FFF2-40B4-BE49-F238E27FC236}">
                <a16:creationId xmlns:a16="http://schemas.microsoft.com/office/drawing/2014/main" xmlns="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162425"/>
            <a:ext cx="1398587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7" y="5646737"/>
            <a:ext cx="2290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</a:t>
            </a:r>
            <a:b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Service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ECS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59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SzPts val="4000"/>
            </a:pPr>
            <a:r>
              <a:rPr lang="en-US" smtClean="0"/>
              <a:t>ECS - </a:t>
            </a:r>
            <a:r>
              <a:rPr lang="en-US">
                <a:sym typeface="Calibri"/>
              </a:rPr>
              <a:t>Elastic Container </a:t>
            </a:r>
            <a:r>
              <a:rPr lang="en-US">
                <a:sym typeface="Calibri"/>
              </a:rPr>
              <a:t>Service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 smtClean="0">
                <a:solidFill>
                  <a:prstClr val="white"/>
                </a:solidFill>
              </a:rPr>
              <a:t>Hoa Nguyen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571625"/>
            <a:ext cx="5541963" cy="4351338"/>
          </a:xfrm>
        </p:spPr>
        <p:txBody>
          <a:bodyPr>
            <a:normAutofit/>
          </a:bodyPr>
          <a:lstStyle/>
          <a:p>
            <a:pPr marL="91438" lvl="0" indent="-127000">
              <a:lnSpc>
                <a:spcPct val="150000"/>
              </a:lnSpc>
              <a:spcBef>
                <a:spcPts val="1400"/>
              </a:spcBef>
              <a:buClr>
                <a:srgbClr val="FFCA08"/>
              </a:buClr>
              <a:buSzPts val="2000"/>
              <a:buFont typeface="Arial"/>
              <a:buChar char="•"/>
            </a:pPr>
            <a:r>
              <a:rPr lang="en-US" sz="2200" kern="0" smtClean="0">
                <a:solidFill>
                  <a:srgbClr val="3F3F3F"/>
                </a:solidFill>
                <a:sym typeface="Calibri"/>
              </a:rPr>
              <a:t> ECS is AWS managed orchestration service</a:t>
            </a:r>
            <a:endParaRPr lang="en-US" sz="2200" kern="0" smtClean="0">
              <a:solidFill>
                <a:srgbClr val="3F3F3F"/>
              </a:solidFill>
              <a:sym typeface="Calibri"/>
            </a:endParaRPr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Clr>
                <a:srgbClr val="FFCA08"/>
              </a:buClr>
              <a:buSzPts val="2000"/>
              <a:buFont typeface="Arial"/>
              <a:buChar char="•"/>
            </a:pPr>
            <a:r>
              <a:rPr lang="en-US" sz="2200" kern="0" smtClean="0">
                <a:solidFill>
                  <a:srgbClr val="3F3F3F"/>
                </a:solidFill>
                <a:sym typeface="Calibri"/>
              </a:rPr>
              <a:t> Manage Cluster and scheduler, placement containers</a:t>
            </a:r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Clr>
                <a:srgbClr val="FFCA08"/>
              </a:buClr>
              <a:buSzPts val="2000"/>
              <a:buFont typeface="Arial"/>
              <a:buChar char="•"/>
            </a:pPr>
            <a:r>
              <a:rPr lang="en-US" sz="2200" kern="0">
                <a:solidFill>
                  <a:srgbClr val="3F3F3F"/>
                </a:solidFill>
                <a:sym typeface="Calibri"/>
              </a:rPr>
              <a:t> </a:t>
            </a:r>
            <a:r>
              <a:rPr lang="en-US" sz="2200" kern="0" smtClean="0">
                <a:solidFill>
                  <a:srgbClr val="3F3F3F"/>
                </a:solidFill>
                <a:sym typeface="Calibri"/>
              </a:rPr>
              <a:t>ECS manages EC2 and ECS Fargate instances</a:t>
            </a:r>
            <a:endParaRPr lang="en-US" sz="2200" kern="0" smtClean="0">
              <a:solidFill>
                <a:srgbClr val="3F3F3F"/>
              </a:solidFill>
              <a:sym typeface="Calibri"/>
            </a:endParaRPr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Clr>
                <a:srgbClr val="FFCA08"/>
              </a:buClr>
              <a:buSzPts val="2000"/>
              <a:buFont typeface="Arial"/>
              <a:buChar char="•"/>
            </a:pPr>
            <a:r>
              <a:rPr lang="en-US" sz="2200" kern="0">
                <a:solidFill>
                  <a:srgbClr val="3F3F3F"/>
                </a:solidFill>
                <a:sym typeface="Calibri"/>
              </a:rPr>
              <a:t> </a:t>
            </a:r>
            <a:r>
              <a:rPr lang="en-US" sz="2200" kern="0" smtClean="0">
                <a:solidFill>
                  <a:srgbClr val="3F3F3F"/>
                </a:solidFill>
                <a:sym typeface="Calibri"/>
              </a:rPr>
              <a:t>Deploy, Update or Rollback services</a:t>
            </a:r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Clr>
                <a:srgbClr val="FFCA08"/>
              </a:buClr>
              <a:buSzPts val="2000"/>
              <a:buFont typeface="Arial"/>
              <a:buChar char="•"/>
            </a:pPr>
            <a:r>
              <a:rPr lang="en-US" sz="2200" kern="0" smtClean="0">
                <a:solidFill>
                  <a:srgbClr val="3F3F3F"/>
                </a:solidFill>
                <a:sym typeface="Calibri"/>
              </a:rPr>
              <a:t> ECS is free</a:t>
            </a:r>
          </a:p>
        </p:txBody>
      </p:sp>
      <p:pic>
        <p:nvPicPr>
          <p:cNvPr id="6" name="Graphic 18">
            <a:extLst>
              <a:ext uri="{FF2B5EF4-FFF2-40B4-BE49-F238E27FC236}">
                <a16:creationId xmlns:a16="http://schemas.microsoft.com/office/drawing/2014/main" xmlns="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088" y="185738"/>
            <a:ext cx="1017586" cy="101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286626" y="2628902"/>
            <a:ext cx="3827096" cy="523875"/>
          </a:xfrm>
          <a:prstGeom prst="rect">
            <a:avLst/>
          </a:prstGeom>
          <a:solidFill>
            <a:srgbClr val="E0710F"/>
          </a:solidFill>
          <a:ln>
            <a:solidFill>
              <a:srgbClr val="E17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Scheduling and Orchestration</a:t>
            </a:r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24651" y="3495679"/>
            <a:ext cx="2266950" cy="523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Cluster Management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5938" y="3490917"/>
            <a:ext cx="2266950" cy="523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743948" y="1514477"/>
            <a:ext cx="3157539" cy="900113"/>
            <a:chOff x="8758236" y="1471613"/>
            <a:chExt cx="3157539" cy="900113"/>
          </a:xfrm>
        </p:grpSpPr>
        <p:pic>
          <p:nvPicPr>
            <p:cNvPr id="7" name="Graphic 18">
              <a:extLst>
                <a:ext uri="{FF2B5EF4-FFF2-40B4-BE49-F238E27FC236}">
                  <a16:creationId xmlns:a16="http://schemas.microsoft.com/office/drawing/2014/main" xmlns="" id="{BF37C822-FC3E-9E4A-BB66-12AA7CB10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236" y="1471613"/>
              <a:ext cx="900113" cy="9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729788" y="1800225"/>
              <a:ext cx="2185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Calibri" panose="020F0502020204030204" pitchFamily="34" charset="0"/>
                  <a:cs typeface="Calibri" panose="020F0502020204030204" pitchFamily="34" charset="0"/>
                </a:rPr>
                <a:t>Amazon ECS</a:t>
              </a: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8" name="Straight Arrow Connector 37"/>
          <p:cNvCxnSpPr>
            <a:stCxn id="7" idx="2"/>
            <a:endCxn id="8" idx="0"/>
          </p:cNvCxnSpPr>
          <p:nvPr/>
        </p:nvCxnSpPr>
        <p:spPr>
          <a:xfrm>
            <a:off x="9194005" y="2414590"/>
            <a:ext cx="6169" cy="21431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189239" y="3152780"/>
            <a:ext cx="6169" cy="21431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9" idx="0"/>
            <a:endCxn id="10" idx="0"/>
          </p:cNvCxnSpPr>
          <p:nvPr/>
        </p:nvCxnSpPr>
        <p:spPr>
          <a:xfrm rot="5400000" flipH="1" flipV="1">
            <a:off x="9196388" y="2152655"/>
            <a:ext cx="4762" cy="2681287"/>
          </a:xfrm>
          <a:prstGeom prst="bentConnector3">
            <a:avLst>
              <a:gd name="adj1" fmla="val 340031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210426" y="4502151"/>
            <a:ext cx="4562474" cy="1000130"/>
            <a:chOff x="7210426" y="4502151"/>
            <a:chExt cx="4562474" cy="1000130"/>
          </a:xfrm>
        </p:grpSpPr>
        <p:pic>
          <p:nvPicPr>
            <p:cNvPr id="25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0426" y="459263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9063" y="460692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6275" y="459263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826" y="503079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1463" y="504508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8675" y="503079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7451" y="45021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6088" y="45164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3300" y="45021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9851" y="494030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8488" y="495459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Graphic 38">
              <a:extLst>
                <a:ext uri="{FF2B5EF4-FFF2-40B4-BE49-F238E27FC236}">
                  <a16:creationId xmlns:a16="http://schemas.microsoft.com/office/drawing/2014/main" xmlns="" id="{0DC089F3-9079-1B40-8113-314D91818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5700" y="494030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4" name="Group 53"/>
          <p:cNvGrpSpPr/>
          <p:nvPr/>
        </p:nvGrpSpPr>
        <p:grpSpPr>
          <a:xfrm>
            <a:off x="6357938" y="4229102"/>
            <a:ext cx="5686425" cy="2014537"/>
            <a:chOff x="6357938" y="4229102"/>
            <a:chExt cx="5686425" cy="2014537"/>
          </a:xfrm>
        </p:grpSpPr>
        <p:sp>
          <p:nvSpPr>
            <p:cNvPr id="11" name="Rectangle 10"/>
            <p:cNvSpPr/>
            <p:nvPr/>
          </p:nvSpPr>
          <p:spPr>
            <a:xfrm>
              <a:off x="6357938" y="4229102"/>
              <a:ext cx="5686425" cy="2014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29400" y="4400552"/>
              <a:ext cx="2628900" cy="1743075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7" name="Graphic 23">
              <a:extLst>
                <a:ext uri="{FF2B5EF4-FFF2-40B4-BE49-F238E27FC236}">
                  <a16:creationId xmlns:a16="http://schemas.microsoft.com/office/drawing/2014/main" xmlns="" id="{E5F6AC04-C349-254C-8012-835D0BB04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251" y="4281490"/>
              <a:ext cx="576262" cy="576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6915151" y="5529262"/>
              <a:ext cx="1000132" cy="500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latin typeface="Calibri" panose="020F0502020204030204" pitchFamily="34" charset="0"/>
                  <a:cs typeface="Calibri" panose="020F0502020204030204" pitchFamily="34" charset="0"/>
                </a:rPr>
                <a:t>ECS Agent</a:t>
              </a:r>
              <a:endParaRPr lang="en-US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81957" y="5524500"/>
              <a:ext cx="947731" cy="500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latin typeface="Calibri" panose="020F0502020204030204" pitchFamily="34" charset="0"/>
                  <a:cs typeface="Calibri" panose="020F0502020204030204" pitchFamily="34" charset="0"/>
                </a:rPr>
                <a:t>Docker</a:t>
              </a:r>
              <a:endParaRPr lang="en-US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353550" y="4381502"/>
              <a:ext cx="2628900" cy="1743075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458325" y="5510212"/>
              <a:ext cx="1181108" cy="500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latin typeface="Calibri" panose="020F0502020204030204" pitchFamily="34" charset="0"/>
                  <a:cs typeface="Calibri" panose="020F0502020204030204" pitchFamily="34" charset="0"/>
                </a:rPr>
                <a:t>FargateAgent</a:t>
              </a:r>
              <a:endParaRPr lang="en-US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706107" y="5505450"/>
              <a:ext cx="1181093" cy="500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Container Engine</a:t>
              </a:r>
              <a:endParaRPr lang="en-US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4" name="Graphic 14">
              <a:extLst>
                <a:ext uri="{FF2B5EF4-FFF2-40B4-BE49-F238E27FC236}">
                  <a16:creationId xmlns:a16="http://schemas.microsoft.com/office/drawing/2014/main" xmlns="" id="{B98AB9A1-98AA-DF41-A3E2-BE832F62D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8625" y="4271965"/>
              <a:ext cx="596899" cy="596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7143750" y="4286250"/>
              <a:ext cx="134302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EC2 instances</a:t>
              </a:r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910762" y="4252913"/>
              <a:ext cx="134302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Fargate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50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SzPts val="4000"/>
            </a:pPr>
            <a:r>
              <a:rPr lang="en-US" smtClean="0"/>
              <a:t>ECS components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 smtClean="0">
                <a:solidFill>
                  <a:prstClr val="white"/>
                </a:solidFill>
              </a:rPr>
              <a:t>Hoa Nguyen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571625"/>
            <a:ext cx="5584825" cy="435133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1400"/>
              </a:spcBef>
              <a:buClr>
                <a:srgbClr val="FFCA08"/>
              </a:buClr>
              <a:buSzPts val="2000"/>
              <a:buNone/>
            </a:pPr>
            <a:r>
              <a:rPr lang="en-US" sz="2400" b="1" kern="0" smtClean="0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Cluster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Clr>
                <a:srgbClr val="FFCA08"/>
              </a:buClr>
              <a:buSzPts val="2000"/>
              <a:buNone/>
            </a:pPr>
            <a:r>
              <a:rPr lang="en-US" sz="2400" smtClean="0"/>
              <a:t>A </a:t>
            </a:r>
            <a:r>
              <a:rPr lang="en-US" sz="2400"/>
              <a:t>logical grouping of tasks </a:t>
            </a:r>
            <a:r>
              <a:rPr lang="en-US" sz="2400"/>
              <a:t>or </a:t>
            </a:r>
            <a:r>
              <a:rPr lang="en-US" sz="2400" smtClean="0"/>
              <a:t>services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Clr>
                <a:srgbClr val="FFCA08"/>
              </a:buClr>
              <a:buSzPts val="2000"/>
              <a:buNone/>
            </a:pPr>
            <a:endParaRPr lang="en-US" sz="2400" smtClean="0"/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Clr>
                <a:srgbClr val="FFCA08"/>
              </a:buClr>
              <a:buSzPts val="2000"/>
              <a:buNone/>
            </a:pPr>
            <a:r>
              <a:rPr lang="en-US" sz="2400" b="1" kern="0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Task Definition: </a:t>
            </a:r>
            <a:r>
              <a:rPr lang="en-US" sz="2200" kern="0" smtClean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Defines your application</a:t>
            </a:r>
          </a:p>
          <a:p>
            <a:pPr lvl="0">
              <a:lnSpc>
                <a:spcPct val="100000"/>
              </a:lnSpc>
              <a:spcBef>
                <a:spcPts val="1400"/>
              </a:spcBef>
              <a:buClr>
                <a:srgbClr val="FFCA08"/>
              </a:buClr>
              <a:buSzPts val="2000"/>
              <a:buFontTx/>
              <a:buChar char="-"/>
            </a:pPr>
            <a:r>
              <a:rPr lang="en-US" sz="2200" kern="0" smtClean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Docker Images, Resouces Ultilization (RAM, CPU), </a:t>
            </a:r>
            <a:r>
              <a:rPr lang="en-US" sz="2200" kern="0" smtClean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Networking mode,  Logging configuration…</a:t>
            </a:r>
          </a:p>
          <a:p>
            <a:pPr lvl="0">
              <a:lnSpc>
                <a:spcPct val="100000"/>
              </a:lnSpc>
              <a:spcBef>
                <a:spcPts val="1400"/>
              </a:spcBef>
              <a:buClr>
                <a:srgbClr val="FFCA08"/>
              </a:buClr>
              <a:buSzPts val="2000"/>
              <a:buFontTx/>
              <a:buChar char="-"/>
            </a:pPr>
            <a:endParaRPr lang="en-US" sz="2200" kern="0" smtClean="0">
              <a:solidFill>
                <a:srgbClr val="3F3F3F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Clr>
                <a:srgbClr val="FFCA08"/>
              </a:buClr>
              <a:buSzPts val="2000"/>
              <a:buNone/>
            </a:pPr>
            <a:r>
              <a:rPr lang="en-US" sz="2400" b="1" kern="0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Container Definition: </a:t>
            </a:r>
            <a:r>
              <a:rPr lang="en-US" sz="2200" kern="0" smtClean="0">
                <a:latin typeface="Calibri"/>
                <a:cs typeface="Calibri"/>
                <a:sym typeface="Calibri"/>
              </a:rPr>
              <a:t>Define indivisual containers in Task Definition</a:t>
            </a:r>
            <a:endParaRPr lang="en-US" sz="2200" b="1" kern="0">
              <a:latin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07175" y="1552575"/>
            <a:ext cx="55848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Clr>
                <a:srgbClr val="FFCA08"/>
              </a:buClr>
              <a:buSzPts val="2000"/>
              <a:buFont typeface="Arial" panose="020B0604020202020204" pitchFamily="34" charset="0"/>
              <a:buNone/>
            </a:pPr>
            <a:r>
              <a:rPr lang="en-US" sz="2400" b="1" kern="0" smtClean="0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Task</a:t>
            </a:r>
            <a:endParaRPr lang="en-US" sz="2400" b="1" kern="0">
              <a:solidFill>
                <a:schemeClr val="accent2"/>
              </a:solidFill>
              <a:latin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buClr>
                <a:srgbClr val="FFCA08"/>
              </a:buClr>
              <a:buSzPts val="2000"/>
              <a:buFont typeface="Arial" panose="020B0604020202020204" pitchFamily="34" charset="0"/>
              <a:buNone/>
            </a:pPr>
            <a:r>
              <a:rPr lang="en-US" sz="2400" smtClean="0"/>
              <a:t>A logical grouping of tasks or services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Clr>
                <a:srgbClr val="FFCA08"/>
              </a:buClr>
              <a:buSzPts val="2000"/>
              <a:buFont typeface="Arial" panose="020B0604020202020204" pitchFamily="34" charset="0"/>
              <a:buNone/>
            </a:pPr>
            <a:endParaRPr lang="en-US" sz="2400" smtClean="0"/>
          </a:p>
          <a:p>
            <a:pPr marL="0" indent="0">
              <a:lnSpc>
                <a:spcPct val="100000"/>
              </a:lnSpc>
              <a:spcBef>
                <a:spcPts val="1400"/>
              </a:spcBef>
              <a:buClr>
                <a:srgbClr val="FFCA08"/>
              </a:buClr>
              <a:buSzPts val="2000"/>
              <a:buFont typeface="Arial" panose="020B0604020202020204" pitchFamily="34" charset="0"/>
              <a:buNone/>
            </a:pPr>
            <a:r>
              <a:rPr lang="en-US" sz="2400" b="1" kern="0" smtClean="0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Service: </a:t>
            </a:r>
            <a:r>
              <a:rPr lang="en-US" sz="2200" kern="0" smtClean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Defines your application</a:t>
            </a:r>
          </a:p>
          <a:p>
            <a:pPr>
              <a:lnSpc>
                <a:spcPct val="100000"/>
              </a:lnSpc>
              <a:spcBef>
                <a:spcPts val="1400"/>
              </a:spcBef>
              <a:buClr>
                <a:srgbClr val="FFCA08"/>
              </a:buClr>
              <a:buSzPts val="2000"/>
              <a:buFontTx/>
              <a:buChar char="-"/>
            </a:pPr>
            <a:r>
              <a:rPr lang="en-US" sz="2200" kern="0" smtClean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Docker Images, Resouces Ultilization (RAM, CPU), Networking mode,  Logging configuration…</a:t>
            </a:r>
          </a:p>
          <a:p>
            <a:pPr>
              <a:lnSpc>
                <a:spcPct val="100000"/>
              </a:lnSpc>
              <a:spcBef>
                <a:spcPts val="1400"/>
              </a:spcBef>
              <a:buClr>
                <a:srgbClr val="FFCA08"/>
              </a:buClr>
              <a:buSzPts val="2000"/>
              <a:buFontTx/>
              <a:buChar char="-"/>
            </a:pPr>
            <a:endParaRPr lang="en-US" sz="2200" b="1" kern="0">
              <a:solidFill>
                <a:srgbClr val="3F3F3F"/>
              </a:solidFill>
              <a:latin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buClr>
                <a:srgbClr val="FFCA08"/>
              </a:buClr>
              <a:buSzPts val="2000"/>
              <a:buNone/>
            </a:pPr>
            <a:r>
              <a:rPr lang="en-US" sz="2400" b="1" kern="0" smtClean="0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Registry: </a:t>
            </a:r>
            <a:r>
              <a:rPr lang="en-US" sz="2200" kern="0" smtClean="0">
                <a:latin typeface="Calibri"/>
                <a:cs typeface="Calibri"/>
                <a:sym typeface="Calibri"/>
              </a:rPr>
              <a:t>Define indivisual containers in Task Definition</a:t>
            </a:r>
            <a:endParaRPr lang="en-US" sz="2200" b="1" kern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08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00100" y="174625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mtClean="0">
                <a:latin typeface="Calibri"/>
                <a:ea typeface="Calibri"/>
                <a:cs typeface="Calibri"/>
                <a:sym typeface="Calibri"/>
              </a:rPr>
              <a:t>Contents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642938" y="1762125"/>
            <a:ext cx="1095851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en-US" sz="2400" smtClean="0">
                <a:latin typeface="Calibri"/>
                <a:ea typeface="Calibri"/>
                <a:cs typeface="Calibri"/>
                <a:sym typeface="Calibri"/>
              </a:rPr>
              <a:t>Container Introduction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en-US" sz="2400" smtClean="0">
                <a:latin typeface="Calibri"/>
                <a:ea typeface="Calibri"/>
                <a:cs typeface="Calibri"/>
                <a:sym typeface="Calibri"/>
              </a:rPr>
              <a:t>ECS Introduction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en-US" sz="2400" smtClean="0">
                <a:latin typeface="Calibri"/>
                <a:ea typeface="Calibri"/>
                <a:cs typeface="Calibri"/>
                <a:sym typeface="Calibri"/>
              </a:rPr>
              <a:t>EKS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Container Intro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88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00100" y="174625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mtClean="0">
                <a:latin typeface="Calibri"/>
                <a:ea typeface="Calibri"/>
                <a:cs typeface="Calibri"/>
                <a:sym typeface="Calibri"/>
              </a:rPr>
              <a:t>Problem without Container?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127000" y="1762125"/>
            <a:ext cx="4572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Problem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Tính tương thích của các thư viện và dependencies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Tính toàn vẹn giữa các môi trường (test/production) không đảm bảo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4987940" y="1691927"/>
            <a:ext cx="6521887" cy="1137201"/>
            <a:chOff x="4594240" y="1628427"/>
            <a:chExt cx="6521887" cy="1137201"/>
          </a:xfrm>
        </p:grpSpPr>
        <p:sp>
          <p:nvSpPr>
            <p:cNvPr id="110" name="Google Shape;110;p4"/>
            <p:cNvSpPr txBox="1"/>
            <p:nvPr/>
          </p:nvSpPr>
          <p:spPr>
            <a:xfrm>
              <a:off x="5437149" y="1628427"/>
              <a:ext cx="5678978" cy="384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46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baseline="30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Web Server	 Database	  Messaging                      Tools</a:t>
              </a: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1" name="Google Shape;111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94240" y="2052957"/>
              <a:ext cx="1793882" cy="463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47921" y="1994040"/>
              <a:ext cx="808749" cy="771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459375" y="2085310"/>
              <a:ext cx="640260" cy="518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673220" y="2116044"/>
              <a:ext cx="1400129" cy="3635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4"/>
          <p:cNvGrpSpPr/>
          <p:nvPr/>
        </p:nvGrpSpPr>
        <p:grpSpPr>
          <a:xfrm>
            <a:off x="4991807" y="5130872"/>
            <a:ext cx="7001085" cy="384078"/>
            <a:chOff x="4687007" y="5130872"/>
            <a:chExt cx="7001085" cy="384078"/>
          </a:xfrm>
        </p:grpSpPr>
        <p:sp>
          <p:nvSpPr>
            <p:cNvPr id="116" name="Google Shape;116;p4"/>
            <p:cNvSpPr/>
            <p:nvPr/>
          </p:nvSpPr>
          <p:spPr>
            <a:xfrm>
              <a:off x="4687007" y="5149693"/>
              <a:ext cx="7001085" cy="349407"/>
            </a:xfrm>
            <a:custGeom>
              <a:avLst/>
              <a:gdLst/>
              <a:ahLst/>
              <a:cxnLst/>
              <a:rect l="l" t="t" r="r" b="b"/>
              <a:pathLst>
                <a:path w="3098800" h="152400" extrusionOk="0">
                  <a:moveTo>
                    <a:pt x="3098292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98292" y="152400"/>
                  </a:lnTo>
                  <a:lnTo>
                    <a:pt x="3098292" y="0"/>
                  </a:lnTo>
                  <a:close/>
                </a:path>
              </a:pathLst>
            </a:custGeom>
            <a:solidFill>
              <a:srgbClr val="28C4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687007" y="5149693"/>
              <a:ext cx="7001085" cy="328495"/>
            </a:xfrm>
            <a:custGeom>
              <a:avLst/>
              <a:gdLst/>
              <a:ahLst/>
              <a:cxnLst/>
              <a:rect l="l" t="t" r="r" b="b"/>
              <a:pathLst>
                <a:path w="3098800" h="152400" extrusionOk="0">
                  <a:moveTo>
                    <a:pt x="0" y="152400"/>
                  </a:moveTo>
                  <a:lnTo>
                    <a:pt x="3098292" y="152400"/>
                  </a:lnTo>
                  <a:lnTo>
                    <a:pt x="309829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9525" cap="flat" cmpd="sng">
              <a:solidFill>
                <a:srgbClr val="1A8F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7228115" y="5130872"/>
              <a:ext cx="2365828" cy="384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4600" rIns="0" bIns="0" anchor="ctr" anchorCtr="0">
              <a:sp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OS</a:t>
              </a: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4"/>
          <p:cNvGrpSpPr/>
          <p:nvPr/>
        </p:nvGrpSpPr>
        <p:grpSpPr>
          <a:xfrm>
            <a:off x="4991807" y="4544736"/>
            <a:ext cx="6962922" cy="396778"/>
            <a:chOff x="4687007" y="4544736"/>
            <a:chExt cx="6962922" cy="396778"/>
          </a:xfrm>
        </p:grpSpPr>
        <p:grpSp>
          <p:nvGrpSpPr>
            <p:cNvPr id="120" name="Google Shape;120;p4"/>
            <p:cNvGrpSpPr/>
            <p:nvPr/>
          </p:nvGrpSpPr>
          <p:grpSpPr>
            <a:xfrm>
              <a:off x="4687007" y="4569220"/>
              <a:ext cx="3598098" cy="325406"/>
              <a:chOff x="2907030" y="3271265"/>
              <a:chExt cx="1592580" cy="154305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2907030" y="3271265"/>
                <a:ext cx="1592580" cy="154305"/>
              </a:xfrm>
              <a:custGeom>
                <a:avLst/>
                <a:gdLst/>
                <a:ahLst/>
                <a:cxnLst/>
                <a:rect l="l" t="t" r="r" b="b"/>
                <a:pathLst>
                  <a:path w="1592579" h="154304" extrusionOk="0">
                    <a:moveTo>
                      <a:pt x="1592580" y="0"/>
                    </a:moveTo>
                    <a:lnTo>
                      <a:pt x="0" y="0"/>
                    </a:lnTo>
                    <a:lnTo>
                      <a:pt x="0" y="153924"/>
                    </a:lnTo>
                    <a:lnTo>
                      <a:pt x="1592580" y="153924"/>
                    </a:lnTo>
                    <a:lnTo>
                      <a:pt x="1592580" y="0"/>
                    </a:lnTo>
                    <a:close/>
                  </a:path>
                </a:pathLst>
              </a:custGeom>
              <a:solidFill>
                <a:srgbClr val="2583C5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907030" y="3271265"/>
                <a:ext cx="1592580" cy="154305"/>
              </a:xfrm>
              <a:custGeom>
                <a:avLst/>
                <a:gdLst/>
                <a:ahLst/>
                <a:cxnLst/>
                <a:rect l="l" t="t" r="r" b="b"/>
                <a:pathLst>
                  <a:path w="1592579" h="154304" extrusionOk="0">
                    <a:moveTo>
                      <a:pt x="0" y="153924"/>
                    </a:moveTo>
                    <a:lnTo>
                      <a:pt x="1592580" y="153924"/>
                    </a:lnTo>
                    <a:lnTo>
                      <a:pt x="1592580" y="0"/>
                    </a:lnTo>
                    <a:lnTo>
                      <a:pt x="0" y="0"/>
                    </a:lnTo>
                    <a:lnTo>
                      <a:pt x="0" y="15392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185F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" name="Google Shape;123;p4"/>
            <p:cNvSpPr txBox="1"/>
            <p:nvPr/>
          </p:nvSpPr>
          <p:spPr>
            <a:xfrm>
              <a:off x="5714999" y="4557436"/>
              <a:ext cx="1204892" cy="384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4600" rIns="0" bIns="0" anchor="ctr" anchorCtr="0">
              <a:sp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Libraries</a:t>
              </a: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" name="Google Shape;124;p4"/>
            <p:cNvGrpSpPr/>
            <p:nvPr/>
          </p:nvGrpSpPr>
          <p:grpSpPr>
            <a:xfrm>
              <a:off x="8495137" y="4569220"/>
              <a:ext cx="3154792" cy="325406"/>
              <a:chOff x="4592574" y="3271265"/>
              <a:chExt cx="1396365" cy="154305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4592574" y="3271265"/>
                <a:ext cx="1396365" cy="154305"/>
              </a:xfrm>
              <a:custGeom>
                <a:avLst/>
                <a:gdLst/>
                <a:ahLst/>
                <a:cxnLst/>
                <a:rect l="l" t="t" r="r" b="b"/>
                <a:pathLst>
                  <a:path w="1396364" h="154304" extrusionOk="0">
                    <a:moveTo>
                      <a:pt x="1395984" y="0"/>
                    </a:moveTo>
                    <a:lnTo>
                      <a:pt x="0" y="0"/>
                    </a:lnTo>
                    <a:lnTo>
                      <a:pt x="0" y="153924"/>
                    </a:lnTo>
                    <a:lnTo>
                      <a:pt x="1395984" y="153924"/>
                    </a:lnTo>
                    <a:lnTo>
                      <a:pt x="1395984" y="0"/>
                    </a:lnTo>
                    <a:close/>
                  </a:path>
                </a:pathLst>
              </a:custGeom>
              <a:solidFill>
                <a:srgbClr val="42B996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4592574" y="3271265"/>
                <a:ext cx="1396365" cy="154305"/>
              </a:xfrm>
              <a:custGeom>
                <a:avLst/>
                <a:gdLst/>
                <a:ahLst/>
                <a:cxnLst/>
                <a:rect l="l" t="t" r="r" b="b"/>
                <a:pathLst>
                  <a:path w="1396364" h="154304" extrusionOk="0">
                    <a:moveTo>
                      <a:pt x="0" y="153924"/>
                    </a:moveTo>
                    <a:lnTo>
                      <a:pt x="1395984" y="153924"/>
                    </a:lnTo>
                    <a:lnTo>
                      <a:pt x="1395984" y="0"/>
                    </a:lnTo>
                    <a:lnTo>
                      <a:pt x="0" y="0"/>
                    </a:lnTo>
                    <a:lnTo>
                      <a:pt x="0" y="15392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2D876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" name="Google Shape;127;p4"/>
            <p:cNvSpPr txBox="1"/>
            <p:nvPr/>
          </p:nvSpPr>
          <p:spPr>
            <a:xfrm>
              <a:off x="9470437" y="4544736"/>
              <a:ext cx="2111961" cy="384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4600" rIns="0" bIns="0" anchor="ctr" anchorCtr="0">
              <a:sp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Dependencies</a:t>
              </a: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6761505" y="3160438"/>
            <a:ext cx="3615526" cy="1391726"/>
            <a:chOff x="3695949" y="2633343"/>
            <a:chExt cx="1600293" cy="659946"/>
          </a:xfrm>
        </p:grpSpPr>
        <p:pic>
          <p:nvPicPr>
            <p:cNvPr id="129" name="Google Shape;129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67219" y="2633343"/>
              <a:ext cx="629023" cy="6533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95949" y="2639930"/>
              <a:ext cx="630353" cy="6533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4"/>
          <p:cNvSpPr/>
          <p:nvPr/>
        </p:nvSpPr>
        <p:spPr>
          <a:xfrm>
            <a:off x="5814435" y="2729271"/>
            <a:ext cx="4830462" cy="2350154"/>
          </a:xfrm>
          <a:custGeom>
            <a:avLst/>
            <a:gdLst/>
            <a:ahLst/>
            <a:cxnLst/>
            <a:rect l="l" t="t" r="r" b="b"/>
            <a:pathLst>
              <a:path w="2138045" h="1114425" extrusionOk="0">
                <a:moveTo>
                  <a:pt x="2138045" y="67945"/>
                </a:moveTo>
                <a:lnTo>
                  <a:pt x="2131872" y="67056"/>
                </a:lnTo>
                <a:lnTo>
                  <a:pt x="2131415" y="66636"/>
                </a:lnTo>
                <a:lnTo>
                  <a:pt x="2129028" y="61595"/>
                </a:lnTo>
                <a:lnTo>
                  <a:pt x="2123236" y="64338"/>
                </a:lnTo>
                <a:lnTo>
                  <a:pt x="2123236" y="85648"/>
                </a:lnTo>
                <a:lnTo>
                  <a:pt x="2017737" y="834809"/>
                </a:lnTo>
                <a:lnTo>
                  <a:pt x="2014372" y="834339"/>
                </a:lnTo>
                <a:lnTo>
                  <a:pt x="2014093" y="832231"/>
                </a:lnTo>
                <a:lnTo>
                  <a:pt x="2011578" y="833945"/>
                </a:lnTo>
                <a:lnTo>
                  <a:pt x="2005711" y="833120"/>
                </a:lnTo>
                <a:lnTo>
                  <a:pt x="2007019" y="837057"/>
                </a:lnTo>
                <a:lnTo>
                  <a:pt x="2003933" y="839152"/>
                </a:lnTo>
                <a:lnTo>
                  <a:pt x="1991093" y="820280"/>
                </a:lnTo>
                <a:lnTo>
                  <a:pt x="1991093" y="841895"/>
                </a:lnTo>
                <a:lnTo>
                  <a:pt x="1990331" y="843775"/>
                </a:lnTo>
                <a:lnTo>
                  <a:pt x="1975065" y="832612"/>
                </a:lnTo>
                <a:lnTo>
                  <a:pt x="1975065" y="847826"/>
                </a:lnTo>
                <a:lnTo>
                  <a:pt x="1577606" y="687730"/>
                </a:lnTo>
                <a:lnTo>
                  <a:pt x="1648853" y="609092"/>
                </a:lnTo>
                <a:lnTo>
                  <a:pt x="1975065" y="847826"/>
                </a:lnTo>
                <a:lnTo>
                  <a:pt x="1975065" y="832612"/>
                </a:lnTo>
                <a:lnTo>
                  <a:pt x="1657134" y="599960"/>
                </a:lnTo>
                <a:lnTo>
                  <a:pt x="1753870" y="493217"/>
                </a:lnTo>
                <a:lnTo>
                  <a:pt x="1991093" y="841895"/>
                </a:lnTo>
                <a:lnTo>
                  <a:pt x="1991093" y="820280"/>
                </a:lnTo>
                <a:lnTo>
                  <a:pt x="1762302" y="483920"/>
                </a:lnTo>
                <a:lnTo>
                  <a:pt x="2123236" y="85648"/>
                </a:lnTo>
                <a:lnTo>
                  <a:pt x="2123236" y="64338"/>
                </a:lnTo>
                <a:lnTo>
                  <a:pt x="2107095" y="71983"/>
                </a:lnTo>
                <a:lnTo>
                  <a:pt x="2107095" y="85369"/>
                </a:lnTo>
                <a:lnTo>
                  <a:pt x="1755254" y="473557"/>
                </a:lnTo>
                <a:lnTo>
                  <a:pt x="1746834" y="461187"/>
                </a:lnTo>
                <a:lnTo>
                  <a:pt x="1746834" y="482866"/>
                </a:lnTo>
                <a:lnTo>
                  <a:pt x="1647253" y="592721"/>
                </a:lnTo>
                <a:lnTo>
                  <a:pt x="1638973" y="586663"/>
                </a:lnTo>
                <a:lnTo>
                  <a:pt x="1638973" y="601865"/>
                </a:lnTo>
                <a:lnTo>
                  <a:pt x="1565554" y="682866"/>
                </a:lnTo>
                <a:lnTo>
                  <a:pt x="1556804" y="679348"/>
                </a:lnTo>
                <a:lnTo>
                  <a:pt x="1556804" y="692518"/>
                </a:lnTo>
                <a:lnTo>
                  <a:pt x="1204302" y="1081455"/>
                </a:lnTo>
                <a:lnTo>
                  <a:pt x="1202182" y="1080998"/>
                </a:lnTo>
                <a:lnTo>
                  <a:pt x="1197902" y="1077099"/>
                </a:lnTo>
                <a:lnTo>
                  <a:pt x="1304950" y="591070"/>
                </a:lnTo>
                <a:lnTo>
                  <a:pt x="1556804" y="692518"/>
                </a:lnTo>
                <a:lnTo>
                  <a:pt x="1556804" y="679348"/>
                </a:lnTo>
                <a:lnTo>
                  <a:pt x="1307617" y="578954"/>
                </a:lnTo>
                <a:lnTo>
                  <a:pt x="1335951" y="450253"/>
                </a:lnTo>
                <a:lnTo>
                  <a:pt x="1394180" y="422694"/>
                </a:lnTo>
                <a:lnTo>
                  <a:pt x="1638973" y="601865"/>
                </a:lnTo>
                <a:lnTo>
                  <a:pt x="1638973" y="586663"/>
                </a:lnTo>
                <a:lnTo>
                  <a:pt x="1406779" y="416737"/>
                </a:lnTo>
                <a:lnTo>
                  <a:pt x="1629994" y="311111"/>
                </a:lnTo>
                <a:lnTo>
                  <a:pt x="1746834" y="482866"/>
                </a:lnTo>
                <a:lnTo>
                  <a:pt x="1746834" y="461187"/>
                </a:lnTo>
                <a:lnTo>
                  <a:pt x="1641182" y="305828"/>
                </a:lnTo>
                <a:lnTo>
                  <a:pt x="2107095" y="85369"/>
                </a:lnTo>
                <a:lnTo>
                  <a:pt x="2107095" y="71983"/>
                </a:lnTo>
                <a:lnTo>
                  <a:pt x="1634274" y="295668"/>
                </a:lnTo>
                <a:lnTo>
                  <a:pt x="1623085" y="279222"/>
                </a:lnTo>
                <a:lnTo>
                  <a:pt x="1623085" y="300964"/>
                </a:lnTo>
                <a:lnTo>
                  <a:pt x="1395615" y="408571"/>
                </a:lnTo>
                <a:lnTo>
                  <a:pt x="1383030" y="399376"/>
                </a:lnTo>
                <a:lnTo>
                  <a:pt x="1383030" y="414528"/>
                </a:lnTo>
                <a:lnTo>
                  <a:pt x="1339265" y="435241"/>
                </a:lnTo>
                <a:lnTo>
                  <a:pt x="1349260" y="389826"/>
                </a:lnTo>
                <a:lnTo>
                  <a:pt x="1383030" y="414528"/>
                </a:lnTo>
                <a:lnTo>
                  <a:pt x="1383030" y="399376"/>
                </a:lnTo>
                <a:lnTo>
                  <a:pt x="1352143" y="376770"/>
                </a:lnTo>
                <a:lnTo>
                  <a:pt x="1431010" y="18630"/>
                </a:lnTo>
                <a:lnTo>
                  <a:pt x="1623085" y="300964"/>
                </a:lnTo>
                <a:lnTo>
                  <a:pt x="1623085" y="279222"/>
                </a:lnTo>
                <a:lnTo>
                  <a:pt x="1433957" y="1143"/>
                </a:lnTo>
                <a:lnTo>
                  <a:pt x="1428635" y="4749"/>
                </a:lnTo>
                <a:lnTo>
                  <a:pt x="1427607" y="4521"/>
                </a:lnTo>
                <a:lnTo>
                  <a:pt x="1423670" y="0"/>
                </a:lnTo>
                <a:lnTo>
                  <a:pt x="1417980" y="4965"/>
                </a:lnTo>
                <a:lnTo>
                  <a:pt x="1417980" y="21082"/>
                </a:lnTo>
                <a:lnTo>
                  <a:pt x="1341399" y="368909"/>
                </a:lnTo>
                <a:lnTo>
                  <a:pt x="1338529" y="366814"/>
                </a:lnTo>
                <a:lnTo>
                  <a:pt x="1338529" y="381965"/>
                </a:lnTo>
                <a:lnTo>
                  <a:pt x="1325359" y="441820"/>
                </a:lnTo>
                <a:lnTo>
                  <a:pt x="1322057" y="443382"/>
                </a:lnTo>
                <a:lnTo>
                  <a:pt x="1322057" y="456831"/>
                </a:lnTo>
                <a:lnTo>
                  <a:pt x="1296187" y="574344"/>
                </a:lnTo>
                <a:lnTo>
                  <a:pt x="1293520" y="573278"/>
                </a:lnTo>
                <a:lnTo>
                  <a:pt x="1293520" y="586460"/>
                </a:lnTo>
                <a:lnTo>
                  <a:pt x="1185887" y="1075397"/>
                </a:lnTo>
                <a:lnTo>
                  <a:pt x="1182090" y="1076579"/>
                </a:lnTo>
                <a:lnTo>
                  <a:pt x="1178775" y="1075855"/>
                </a:lnTo>
                <a:lnTo>
                  <a:pt x="1166609" y="1036497"/>
                </a:lnTo>
                <a:lnTo>
                  <a:pt x="1166609" y="1077442"/>
                </a:lnTo>
                <a:lnTo>
                  <a:pt x="1161681" y="1082954"/>
                </a:lnTo>
                <a:lnTo>
                  <a:pt x="1159294" y="1083703"/>
                </a:lnTo>
                <a:lnTo>
                  <a:pt x="756958" y="724217"/>
                </a:lnTo>
                <a:lnTo>
                  <a:pt x="1019060" y="600202"/>
                </a:lnTo>
                <a:lnTo>
                  <a:pt x="1166609" y="1077442"/>
                </a:lnTo>
                <a:lnTo>
                  <a:pt x="1166609" y="1036497"/>
                </a:lnTo>
                <a:lnTo>
                  <a:pt x="1030147" y="594944"/>
                </a:lnTo>
                <a:lnTo>
                  <a:pt x="1160945" y="533057"/>
                </a:lnTo>
                <a:lnTo>
                  <a:pt x="1293520" y="586460"/>
                </a:lnTo>
                <a:lnTo>
                  <a:pt x="1293520" y="573278"/>
                </a:lnTo>
                <a:lnTo>
                  <a:pt x="1176020" y="525932"/>
                </a:lnTo>
                <a:lnTo>
                  <a:pt x="1322057" y="456831"/>
                </a:lnTo>
                <a:lnTo>
                  <a:pt x="1322057" y="443382"/>
                </a:lnTo>
                <a:lnTo>
                  <a:pt x="1160653" y="519734"/>
                </a:lnTo>
                <a:lnTo>
                  <a:pt x="1145578" y="513664"/>
                </a:lnTo>
                <a:lnTo>
                  <a:pt x="1145578" y="526872"/>
                </a:lnTo>
                <a:lnTo>
                  <a:pt x="1026515" y="583196"/>
                </a:lnTo>
                <a:lnTo>
                  <a:pt x="1015428" y="547319"/>
                </a:lnTo>
                <a:lnTo>
                  <a:pt x="1015428" y="588454"/>
                </a:lnTo>
                <a:lnTo>
                  <a:pt x="747077" y="715403"/>
                </a:lnTo>
                <a:lnTo>
                  <a:pt x="735139" y="704748"/>
                </a:lnTo>
                <a:lnTo>
                  <a:pt x="735139" y="721055"/>
                </a:lnTo>
                <a:lnTo>
                  <a:pt x="470217" y="846378"/>
                </a:lnTo>
                <a:lnTo>
                  <a:pt x="675411" y="667702"/>
                </a:lnTo>
                <a:lnTo>
                  <a:pt x="735139" y="721055"/>
                </a:lnTo>
                <a:lnTo>
                  <a:pt x="735139" y="704748"/>
                </a:lnTo>
                <a:lnTo>
                  <a:pt x="684669" y="659638"/>
                </a:lnTo>
                <a:lnTo>
                  <a:pt x="934694" y="441921"/>
                </a:lnTo>
                <a:lnTo>
                  <a:pt x="975169" y="458228"/>
                </a:lnTo>
                <a:lnTo>
                  <a:pt x="1015428" y="588454"/>
                </a:lnTo>
                <a:lnTo>
                  <a:pt x="1015428" y="547319"/>
                </a:lnTo>
                <a:lnTo>
                  <a:pt x="989711" y="464096"/>
                </a:lnTo>
                <a:lnTo>
                  <a:pt x="1145578" y="526872"/>
                </a:lnTo>
                <a:lnTo>
                  <a:pt x="1145578" y="513664"/>
                </a:lnTo>
                <a:lnTo>
                  <a:pt x="985037" y="448995"/>
                </a:lnTo>
                <a:lnTo>
                  <a:pt x="972642" y="408876"/>
                </a:lnTo>
                <a:lnTo>
                  <a:pt x="1156525" y="248742"/>
                </a:lnTo>
                <a:lnTo>
                  <a:pt x="1338529" y="381965"/>
                </a:lnTo>
                <a:lnTo>
                  <a:pt x="1338529" y="366814"/>
                </a:lnTo>
                <a:lnTo>
                  <a:pt x="1165974" y="240512"/>
                </a:lnTo>
                <a:lnTo>
                  <a:pt x="1417980" y="21082"/>
                </a:lnTo>
                <a:lnTo>
                  <a:pt x="1417980" y="4965"/>
                </a:lnTo>
                <a:lnTo>
                  <a:pt x="1155890" y="233146"/>
                </a:lnTo>
                <a:lnTo>
                  <a:pt x="1146441" y="226237"/>
                </a:lnTo>
                <a:lnTo>
                  <a:pt x="1146441" y="241376"/>
                </a:lnTo>
                <a:lnTo>
                  <a:pt x="970495" y="394576"/>
                </a:lnTo>
                <a:lnTo>
                  <a:pt x="970495" y="443128"/>
                </a:lnTo>
                <a:lnTo>
                  <a:pt x="945070" y="432879"/>
                </a:lnTo>
                <a:lnTo>
                  <a:pt x="962609" y="417614"/>
                </a:lnTo>
                <a:lnTo>
                  <a:pt x="970495" y="443128"/>
                </a:lnTo>
                <a:lnTo>
                  <a:pt x="970495" y="394576"/>
                </a:lnTo>
                <a:lnTo>
                  <a:pt x="968705" y="396125"/>
                </a:lnTo>
                <a:lnTo>
                  <a:pt x="958672" y="363664"/>
                </a:lnTo>
                <a:lnTo>
                  <a:pt x="958672" y="404863"/>
                </a:lnTo>
                <a:lnTo>
                  <a:pt x="932370" y="427761"/>
                </a:lnTo>
                <a:lnTo>
                  <a:pt x="921981" y="423583"/>
                </a:lnTo>
                <a:lnTo>
                  <a:pt x="921981" y="436803"/>
                </a:lnTo>
                <a:lnTo>
                  <a:pt x="675487" y="651421"/>
                </a:lnTo>
                <a:lnTo>
                  <a:pt x="666229" y="643153"/>
                </a:lnTo>
                <a:lnTo>
                  <a:pt x="666229" y="659485"/>
                </a:lnTo>
                <a:lnTo>
                  <a:pt x="456882" y="841756"/>
                </a:lnTo>
                <a:lnTo>
                  <a:pt x="455930" y="839724"/>
                </a:lnTo>
                <a:lnTo>
                  <a:pt x="453402" y="842937"/>
                </a:lnTo>
                <a:lnTo>
                  <a:pt x="453085" y="842772"/>
                </a:lnTo>
                <a:lnTo>
                  <a:pt x="452183" y="841730"/>
                </a:lnTo>
                <a:lnTo>
                  <a:pt x="577430" y="580161"/>
                </a:lnTo>
                <a:lnTo>
                  <a:pt x="666229" y="659485"/>
                </a:lnTo>
                <a:lnTo>
                  <a:pt x="666229" y="643153"/>
                </a:lnTo>
                <a:lnTo>
                  <a:pt x="582904" y="568706"/>
                </a:lnTo>
                <a:lnTo>
                  <a:pt x="690689" y="343623"/>
                </a:lnTo>
                <a:lnTo>
                  <a:pt x="921981" y="436803"/>
                </a:lnTo>
                <a:lnTo>
                  <a:pt x="921981" y="423583"/>
                </a:lnTo>
                <a:lnTo>
                  <a:pt x="695998" y="332524"/>
                </a:lnTo>
                <a:lnTo>
                  <a:pt x="842010" y="27559"/>
                </a:lnTo>
                <a:lnTo>
                  <a:pt x="958672" y="404863"/>
                </a:lnTo>
                <a:lnTo>
                  <a:pt x="958672" y="363664"/>
                </a:lnTo>
                <a:lnTo>
                  <a:pt x="854938" y="28016"/>
                </a:lnTo>
                <a:lnTo>
                  <a:pt x="1146441" y="241376"/>
                </a:lnTo>
                <a:lnTo>
                  <a:pt x="1146441" y="226237"/>
                </a:lnTo>
                <a:lnTo>
                  <a:pt x="847217" y="7239"/>
                </a:lnTo>
                <a:lnTo>
                  <a:pt x="843648" y="12204"/>
                </a:lnTo>
                <a:lnTo>
                  <a:pt x="843026" y="12395"/>
                </a:lnTo>
                <a:lnTo>
                  <a:pt x="837184" y="9525"/>
                </a:lnTo>
                <a:lnTo>
                  <a:pt x="684682" y="327964"/>
                </a:lnTo>
                <a:lnTo>
                  <a:pt x="679373" y="325831"/>
                </a:lnTo>
                <a:lnTo>
                  <a:pt x="679373" y="339064"/>
                </a:lnTo>
                <a:lnTo>
                  <a:pt x="573443" y="560247"/>
                </a:lnTo>
                <a:lnTo>
                  <a:pt x="567956" y="555358"/>
                </a:lnTo>
                <a:lnTo>
                  <a:pt x="567956" y="571703"/>
                </a:lnTo>
                <a:lnTo>
                  <a:pt x="440931" y="836955"/>
                </a:lnTo>
                <a:lnTo>
                  <a:pt x="430034" y="831735"/>
                </a:lnTo>
                <a:lnTo>
                  <a:pt x="430022" y="830961"/>
                </a:lnTo>
                <a:lnTo>
                  <a:pt x="419201" y="836650"/>
                </a:lnTo>
                <a:lnTo>
                  <a:pt x="26339" y="87833"/>
                </a:lnTo>
                <a:lnTo>
                  <a:pt x="567956" y="571703"/>
                </a:lnTo>
                <a:lnTo>
                  <a:pt x="567956" y="555358"/>
                </a:lnTo>
                <a:lnTo>
                  <a:pt x="35699" y="79794"/>
                </a:lnTo>
                <a:lnTo>
                  <a:pt x="679373" y="339064"/>
                </a:lnTo>
                <a:lnTo>
                  <a:pt x="679373" y="325831"/>
                </a:lnTo>
                <a:lnTo>
                  <a:pt x="7747" y="55245"/>
                </a:lnTo>
                <a:lnTo>
                  <a:pt x="5473" y="60921"/>
                </a:lnTo>
                <a:lnTo>
                  <a:pt x="0" y="63754"/>
                </a:lnTo>
                <a:lnTo>
                  <a:pt x="408393" y="842327"/>
                </a:lnTo>
                <a:lnTo>
                  <a:pt x="397637" y="847979"/>
                </a:lnTo>
                <a:lnTo>
                  <a:pt x="430631" y="871766"/>
                </a:lnTo>
                <a:lnTo>
                  <a:pt x="430657" y="872617"/>
                </a:lnTo>
                <a:lnTo>
                  <a:pt x="430657" y="872744"/>
                </a:lnTo>
                <a:lnTo>
                  <a:pt x="433844" y="871931"/>
                </a:lnTo>
                <a:lnTo>
                  <a:pt x="471551" y="872744"/>
                </a:lnTo>
                <a:lnTo>
                  <a:pt x="467575" y="864362"/>
                </a:lnTo>
                <a:lnTo>
                  <a:pt x="467106" y="863396"/>
                </a:lnTo>
                <a:lnTo>
                  <a:pt x="470281" y="862584"/>
                </a:lnTo>
                <a:lnTo>
                  <a:pt x="468604" y="860666"/>
                </a:lnTo>
                <a:lnTo>
                  <a:pt x="745007" y="729881"/>
                </a:lnTo>
                <a:lnTo>
                  <a:pt x="1152169" y="1093609"/>
                </a:lnTo>
                <a:lnTo>
                  <a:pt x="1144016" y="1102741"/>
                </a:lnTo>
                <a:lnTo>
                  <a:pt x="1183233" y="1113345"/>
                </a:lnTo>
                <a:lnTo>
                  <a:pt x="1183513" y="1114425"/>
                </a:lnTo>
                <a:lnTo>
                  <a:pt x="1183970" y="1113866"/>
                </a:lnTo>
                <a:lnTo>
                  <a:pt x="1184275" y="1114171"/>
                </a:lnTo>
                <a:lnTo>
                  <a:pt x="1184414" y="1113307"/>
                </a:lnTo>
                <a:lnTo>
                  <a:pt x="1184694" y="1112951"/>
                </a:lnTo>
                <a:lnTo>
                  <a:pt x="1221613" y="1098677"/>
                </a:lnTo>
                <a:lnTo>
                  <a:pt x="1217561" y="1094994"/>
                </a:lnTo>
                <a:lnTo>
                  <a:pt x="1212608" y="1090485"/>
                </a:lnTo>
                <a:lnTo>
                  <a:pt x="1568856" y="697369"/>
                </a:lnTo>
                <a:lnTo>
                  <a:pt x="1980831" y="863295"/>
                </a:lnTo>
                <a:lnTo>
                  <a:pt x="1979041" y="865759"/>
                </a:lnTo>
                <a:lnTo>
                  <a:pt x="1981276" y="866152"/>
                </a:lnTo>
                <a:lnTo>
                  <a:pt x="1977644" y="875157"/>
                </a:lnTo>
                <a:lnTo>
                  <a:pt x="2015972" y="872058"/>
                </a:lnTo>
                <a:lnTo>
                  <a:pt x="2019300" y="872617"/>
                </a:lnTo>
                <a:lnTo>
                  <a:pt x="2019554" y="872744"/>
                </a:lnTo>
                <a:lnTo>
                  <a:pt x="2019300" y="870927"/>
                </a:lnTo>
                <a:lnTo>
                  <a:pt x="2038921" y="842518"/>
                </a:lnTo>
                <a:lnTo>
                  <a:pt x="2041906" y="838200"/>
                </a:lnTo>
                <a:lnTo>
                  <a:pt x="2029790" y="836510"/>
                </a:lnTo>
                <a:lnTo>
                  <a:pt x="2138045" y="67945"/>
                </a:lnTo>
                <a:close/>
              </a:path>
            </a:pathLst>
          </a:custGeom>
          <a:solidFill>
            <a:srgbClr val="FF57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4991805" y="5719793"/>
            <a:ext cx="7001085" cy="378950"/>
          </a:xfrm>
          <a:prstGeom prst="rect">
            <a:avLst/>
          </a:prstGeom>
          <a:solidFill>
            <a:srgbClr val="61A29F"/>
          </a:solidFill>
          <a:ln w="9525" cap="flat" cmpd="sng">
            <a:solidFill>
              <a:srgbClr val="4677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Hardware Infrastructure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817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800100" y="174625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Container solve the problem?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  <p:grpSp>
        <p:nvGrpSpPr>
          <p:cNvPr id="141" name="Google Shape;141;p3"/>
          <p:cNvGrpSpPr/>
          <p:nvPr/>
        </p:nvGrpSpPr>
        <p:grpSpPr>
          <a:xfrm>
            <a:off x="4005944" y="4931978"/>
            <a:ext cx="8161121" cy="349407"/>
            <a:chOff x="4687007" y="5149693"/>
            <a:chExt cx="7001085" cy="349407"/>
          </a:xfrm>
        </p:grpSpPr>
        <p:sp>
          <p:nvSpPr>
            <p:cNvPr id="142" name="Google Shape;142;p3"/>
            <p:cNvSpPr/>
            <p:nvPr/>
          </p:nvSpPr>
          <p:spPr>
            <a:xfrm>
              <a:off x="4687007" y="5149693"/>
              <a:ext cx="7001085" cy="349407"/>
            </a:xfrm>
            <a:custGeom>
              <a:avLst/>
              <a:gdLst/>
              <a:ahLst/>
              <a:cxnLst/>
              <a:rect l="l" t="t" r="r" b="b"/>
              <a:pathLst>
                <a:path w="3098800" h="152400" extrusionOk="0">
                  <a:moveTo>
                    <a:pt x="3098292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98292" y="152400"/>
                  </a:lnTo>
                  <a:lnTo>
                    <a:pt x="3098292" y="0"/>
                  </a:lnTo>
                  <a:close/>
                </a:path>
              </a:pathLst>
            </a:custGeom>
            <a:solidFill>
              <a:srgbClr val="28C4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OS</a:t>
              </a: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687007" y="5149693"/>
              <a:ext cx="7001085" cy="328495"/>
            </a:xfrm>
            <a:custGeom>
              <a:avLst/>
              <a:gdLst/>
              <a:ahLst/>
              <a:cxnLst/>
              <a:rect l="l" t="t" r="r" b="b"/>
              <a:pathLst>
                <a:path w="3098800" h="152400" extrusionOk="0">
                  <a:moveTo>
                    <a:pt x="0" y="152400"/>
                  </a:moveTo>
                  <a:lnTo>
                    <a:pt x="3098292" y="152400"/>
                  </a:lnTo>
                  <a:lnTo>
                    <a:pt x="309829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9525" cap="flat" cmpd="sng">
              <a:solidFill>
                <a:srgbClr val="1A8F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3"/>
          <p:cNvSpPr txBox="1"/>
          <p:nvPr/>
        </p:nvSpPr>
        <p:spPr>
          <a:xfrm>
            <a:off x="4005942" y="5502078"/>
            <a:ext cx="8161121" cy="378950"/>
          </a:xfrm>
          <a:prstGeom prst="rect">
            <a:avLst/>
          </a:prstGeom>
          <a:solidFill>
            <a:srgbClr val="61A29F"/>
          </a:solidFill>
          <a:ln w="9525" cap="flat" cmpd="sng">
            <a:solidFill>
              <a:srgbClr val="4677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Hardware Infrastructure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3"/>
          <p:cNvGrpSpPr/>
          <p:nvPr/>
        </p:nvGrpSpPr>
        <p:grpSpPr>
          <a:xfrm>
            <a:off x="3980544" y="4347778"/>
            <a:ext cx="8161121" cy="349407"/>
            <a:chOff x="4687007" y="5149693"/>
            <a:chExt cx="7001085" cy="349407"/>
          </a:xfrm>
        </p:grpSpPr>
        <p:sp>
          <p:nvSpPr>
            <p:cNvPr id="146" name="Google Shape;146;p3"/>
            <p:cNvSpPr/>
            <p:nvPr/>
          </p:nvSpPr>
          <p:spPr>
            <a:xfrm>
              <a:off x="4687007" y="5149693"/>
              <a:ext cx="7001085" cy="349407"/>
            </a:xfrm>
            <a:custGeom>
              <a:avLst/>
              <a:gdLst/>
              <a:ahLst/>
              <a:cxnLst/>
              <a:rect l="l" t="t" r="r" b="b"/>
              <a:pathLst>
                <a:path w="3098800" h="152400" extrusionOk="0">
                  <a:moveTo>
                    <a:pt x="3098292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98292" y="152400"/>
                  </a:lnTo>
                  <a:lnTo>
                    <a:pt x="3098292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Docker</a:t>
              </a: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687007" y="5149693"/>
              <a:ext cx="7001085" cy="328495"/>
            </a:xfrm>
            <a:custGeom>
              <a:avLst/>
              <a:gdLst/>
              <a:ahLst/>
              <a:cxnLst/>
              <a:rect l="l" t="t" r="r" b="b"/>
              <a:pathLst>
                <a:path w="3098800" h="152400" extrusionOk="0">
                  <a:moveTo>
                    <a:pt x="0" y="152400"/>
                  </a:moveTo>
                  <a:lnTo>
                    <a:pt x="3098292" y="152400"/>
                  </a:lnTo>
                  <a:lnTo>
                    <a:pt x="309829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9525" cap="flat" cmpd="sng">
              <a:solidFill>
                <a:srgbClr val="1A8F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8" name="Google Shape;1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124" y="2685283"/>
            <a:ext cx="808749" cy="77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9545" y="2819986"/>
            <a:ext cx="1625599" cy="4892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3"/>
          <p:cNvGrpSpPr/>
          <p:nvPr/>
        </p:nvGrpSpPr>
        <p:grpSpPr>
          <a:xfrm>
            <a:off x="3968571" y="2071189"/>
            <a:ext cx="1955800" cy="2108200"/>
            <a:chOff x="4965700" y="2387600"/>
            <a:chExt cx="2095500" cy="2082800"/>
          </a:xfrm>
        </p:grpSpPr>
        <p:sp>
          <p:nvSpPr>
            <p:cNvPr id="151" name="Google Shape;151;p3"/>
            <p:cNvSpPr/>
            <p:nvPr/>
          </p:nvSpPr>
          <p:spPr>
            <a:xfrm>
              <a:off x="4965700" y="2387600"/>
              <a:ext cx="2082800" cy="2082800"/>
            </a:xfrm>
            <a:prstGeom prst="rect">
              <a:avLst/>
            </a:prstGeom>
            <a:noFill/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 Server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 txBox="1"/>
            <p:nvPr/>
          </p:nvSpPr>
          <p:spPr>
            <a:xfrm>
              <a:off x="5522421" y="2452114"/>
              <a:ext cx="1538779" cy="384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46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baseline="30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Web Server</a:t>
              </a: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3" name="Google Shape;153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02719" y="3131538"/>
              <a:ext cx="1527160" cy="410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3"/>
            <p:cNvSpPr/>
            <p:nvPr/>
          </p:nvSpPr>
          <p:spPr>
            <a:xfrm>
              <a:off x="5156200" y="4064000"/>
              <a:ext cx="838200" cy="3302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Libs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108700" y="4064000"/>
              <a:ext cx="838200" cy="330200"/>
            </a:xfrm>
            <a:prstGeom prst="rect">
              <a:avLst/>
            </a:prstGeom>
            <a:solidFill>
              <a:srgbClr val="548135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6010731" y="2079897"/>
            <a:ext cx="1955800" cy="2108200"/>
            <a:chOff x="4965700" y="2387600"/>
            <a:chExt cx="2095500" cy="2082800"/>
          </a:xfrm>
        </p:grpSpPr>
        <p:sp>
          <p:nvSpPr>
            <p:cNvPr id="157" name="Google Shape;157;p3"/>
            <p:cNvSpPr/>
            <p:nvPr/>
          </p:nvSpPr>
          <p:spPr>
            <a:xfrm>
              <a:off x="4965700" y="2387600"/>
              <a:ext cx="2082800" cy="2082800"/>
            </a:xfrm>
            <a:prstGeom prst="rect">
              <a:avLst/>
            </a:prstGeom>
            <a:noFill/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 Server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5522421" y="2452114"/>
              <a:ext cx="1538779" cy="384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46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baseline="30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156200" y="4064000"/>
              <a:ext cx="838200" cy="3302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Libs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108700" y="4064000"/>
              <a:ext cx="838200" cy="330200"/>
            </a:xfrm>
            <a:prstGeom prst="rect">
              <a:avLst/>
            </a:prstGeom>
            <a:solidFill>
              <a:srgbClr val="548135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10105573" y="2082800"/>
            <a:ext cx="2086427" cy="2108200"/>
            <a:chOff x="4965700" y="2387600"/>
            <a:chExt cx="2235458" cy="2082800"/>
          </a:xfrm>
        </p:grpSpPr>
        <p:sp>
          <p:nvSpPr>
            <p:cNvPr id="162" name="Google Shape;162;p3"/>
            <p:cNvSpPr/>
            <p:nvPr/>
          </p:nvSpPr>
          <p:spPr>
            <a:xfrm>
              <a:off x="4965700" y="2387600"/>
              <a:ext cx="2082800" cy="2082800"/>
            </a:xfrm>
            <a:prstGeom prst="rect">
              <a:avLst/>
            </a:prstGeom>
            <a:noFill/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5662379" y="2452114"/>
              <a:ext cx="1538779" cy="384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46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baseline="30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Tools</a:t>
              </a: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156200" y="4064000"/>
              <a:ext cx="838200" cy="3302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Libs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108700" y="4064000"/>
              <a:ext cx="838200" cy="330200"/>
            </a:xfrm>
            <a:prstGeom prst="rect">
              <a:avLst/>
            </a:prstGeom>
            <a:solidFill>
              <a:srgbClr val="548135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051802" y="2090057"/>
            <a:ext cx="1955800" cy="2108200"/>
            <a:chOff x="4965700" y="2387600"/>
            <a:chExt cx="2095500" cy="2082800"/>
          </a:xfrm>
        </p:grpSpPr>
        <p:sp>
          <p:nvSpPr>
            <p:cNvPr id="167" name="Google Shape;167;p3"/>
            <p:cNvSpPr/>
            <p:nvPr/>
          </p:nvSpPr>
          <p:spPr>
            <a:xfrm>
              <a:off x="4965700" y="2387600"/>
              <a:ext cx="2082800" cy="2082800"/>
            </a:xfrm>
            <a:prstGeom prst="rect">
              <a:avLst/>
            </a:prstGeom>
            <a:noFill/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 Server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 txBox="1"/>
            <p:nvPr/>
          </p:nvSpPr>
          <p:spPr>
            <a:xfrm>
              <a:off x="5522421" y="2452114"/>
              <a:ext cx="1538779" cy="384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46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baseline="30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Messaging</a:t>
              </a: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156200" y="4064000"/>
              <a:ext cx="838200" cy="3302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Libs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108700" y="4064000"/>
              <a:ext cx="838200" cy="330200"/>
            </a:xfrm>
            <a:prstGeom prst="rect">
              <a:avLst/>
            </a:prstGeom>
            <a:solidFill>
              <a:srgbClr val="548135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1" name="Google Shape;171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89791" y="2774739"/>
            <a:ext cx="802553" cy="67966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"/>
          <p:cNvSpPr txBox="1"/>
          <p:nvPr/>
        </p:nvSpPr>
        <p:spPr>
          <a:xfrm>
            <a:off x="0" y="1863724"/>
            <a:ext cx="369025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marR="0" lvl="0" indent="-34289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9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Ứng dụng được đóng gói thành các Container riêng biệt cùng với Libraries và Dependencies</a:t>
            </a:r>
            <a:endParaRPr/>
          </a:p>
          <a:p>
            <a:pPr marL="457200" marR="0" lvl="0" indent="-34289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9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Đảm bảo tính toàn vẹn khi triển khai lên các môi trường (dev/staging/prod)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>
            <a:spLocks noGrp="1"/>
          </p:cNvSpPr>
          <p:nvPr>
            <p:ph type="title"/>
          </p:nvPr>
        </p:nvSpPr>
        <p:spPr>
          <a:xfrm>
            <a:off x="800100" y="174625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are Containers?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  <p:grpSp>
        <p:nvGrpSpPr>
          <p:cNvPr id="181" name="Google Shape;181;p5"/>
          <p:cNvGrpSpPr/>
          <p:nvPr/>
        </p:nvGrpSpPr>
        <p:grpSpPr>
          <a:xfrm>
            <a:off x="4005944" y="4931978"/>
            <a:ext cx="8161121" cy="349407"/>
            <a:chOff x="4687007" y="5149693"/>
            <a:chExt cx="7001085" cy="349407"/>
          </a:xfrm>
        </p:grpSpPr>
        <p:sp>
          <p:nvSpPr>
            <p:cNvPr id="182" name="Google Shape;182;p5"/>
            <p:cNvSpPr/>
            <p:nvPr/>
          </p:nvSpPr>
          <p:spPr>
            <a:xfrm>
              <a:off x="4687007" y="5149693"/>
              <a:ext cx="7001085" cy="349407"/>
            </a:xfrm>
            <a:custGeom>
              <a:avLst/>
              <a:gdLst/>
              <a:ahLst/>
              <a:cxnLst/>
              <a:rect l="l" t="t" r="r" b="b"/>
              <a:pathLst>
                <a:path w="3098800" h="152400" extrusionOk="0">
                  <a:moveTo>
                    <a:pt x="3098292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98292" y="152400"/>
                  </a:lnTo>
                  <a:lnTo>
                    <a:pt x="3098292" y="0"/>
                  </a:lnTo>
                  <a:close/>
                </a:path>
              </a:pathLst>
            </a:custGeom>
            <a:solidFill>
              <a:srgbClr val="28C4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OS</a:t>
              </a: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687007" y="5149693"/>
              <a:ext cx="7001085" cy="328495"/>
            </a:xfrm>
            <a:custGeom>
              <a:avLst/>
              <a:gdLst/>
              <a:ahLst/>
              <a:cxnLst/>
              <a:rect l="l" t="t" r="r" b="b"/>
              <a:pathLst>
                <a:path w="3098800" h="152400" extrusionOk="0">
                  <a:moveTo>
                    <a:pt x="0" y="152400"/>
                  </a:moveTo>
                  <a:lnTo>
                    <a:pt x="3098292" y="152400"/>
                  </a:lnTo>
                  <a:lnTo>
                    <a:pt x="309829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9525" cap="flat" cmpd="sng">
              <a:solidFill>
                <a:srgbClr val="1A8F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5"/>
          <p:cNvSpPr txBox="1"/>
          <p:nvPr/>
        </p:nvSpPr>
        <p:spPr>
          <a:xfrm>
            <a:off x="4005942" y="5502078"/>
            <a:ext cx="8161121" cy="378950"/>
          </a:xfrm>
          <a:prstGeom prst="rect">
            <a:avLst/>
          </a:prstGeom>
          <a:solidFill>
            <a:srgbClr val="61A29F"/>
          </a:solidFill>
          <a:ln w="9525" cap="flat" cmpd="sng">
            <a:solidFill>
              <a:srgbClr val="4677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Hardware Infrastructure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5"/>
          <p:cNvGrpSpPr/>
          <p:nvPr/>
        </p:nvGrpSpPr>
        <p:grpSpPr>
          <a:xfrm>
            <a:off x="3980544" y="4347778"/>
            <a:ext cx="8161121" cy="349407"/>
            <a:chOff x="4687007" y="5149693"/>
            <a:chExt cx="7001085" cy="349407"/>
          </a:xfrm>
        </p:grpSpPr>
        <p:sp>
          <p:nvSpPr>
            <p:cNvPr id="186" name="Google Shape;186;p5"/>
            <p:cNvSpPr/>
            <p:nvPr/>
          </p:nvSpPr>
          <p:spPr>
            <a:xfrm>
              <a:off x="4687007" y="5149693"/>
              <a:ext cx="7001085" cy="349407"/>
            </a:xfrm>
            <a:custGeom>
              <a:avLst/>
              <a:gdLst/>
              <a:ahLst/>
              <a:cxnLst/>
              <a:rect l="l" t="t" r="r" b="b"/>
              <a:pathLst>
                <a:path w="3098800" h="152400" extrusionOk="0">
                  <a:moveTo>
                    <a:pt x="3098292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98292" y="152400"/>
                  </a:lnTo>
                  <a:lnTo>
                    <a:pt x="3098292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Docker</a:t>
              </a: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4687007" y="5149693"/>
              <a:ext cx="7001085" cy="328495"/>
            </a:xfrm>
            <a:custGeom>
              <a:avLst/>
              <a:gdLst/>
              <a:ahLst/>
              <a:cxnLst/>
              <a:rect l="l" t="t" r="r" b="b"/>
              <a:pathLst>
                <a:path w="3098800" h="152400" extrusionOk="0">
                  <a:moveTo>
                    <a:pt x="0" y="152400"/>
                  </a:moveTo>
                  <a:lnTo>
                    <a:pt x="3098292" y="152400"/>
                  </a:lnTo>
                  <a:lnTo>
                    <a:pt x="309829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9525" cap="flat" cmpd="sng">
              <a:solidFill>
                <a:srgbClr val="1A8F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5"/>
          <p:cNvSpPr txBox="1"/>
          <p:nvPr/>
        </p:nvSpPr>
        <p:spPr>
          <a:xfrm>
            <a:off x="0" y="1863724"/>
            <a:ext cx="369025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marR="0" lvl="0" indent="-34289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9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là nhưng môi trường tách biệt về mặt processs, network interface và các mount points</a:t>
            </a:r>
            <a:endParaRPr/>
          </a:p>
          <a:p>
            <a:pPr marL="457200" marR="0" lvl="0" indent="-34289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9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Container sử dụng chung một OS Kernel của Server cài Docker</a:t>
            </a:r>
            <a:endParaRPr/>
          </a:p>
        </p:txBody>
      </p:sp>
      <p:grpSp>
        <p:nvGrpSpPr>
          <p:cNvPr id="189" name="Google Shape;189;p5"/>
          <p:cNvGrpSpPr/>
          <p:nvPr/>
        </p:nvGrpSpPr>
        <p:grpSpPr>
          <a:xfrm>
            <a:off x="3968571" y="2071189"/>
            <a:ext cx="2083886" cy="2108200"/>
            <a:chOff x="3968571" y="2071189"/>
            <a:chExt cx="2083886" cy="2108200"/>
          </a:xfrm>
        </p:grpSpPr>
        <p:grpSp>
          <p:nvGrpSpPr>
            <p:cNvPr id="190" name="Google Shape;190;p5"/>
            <p:cNvGrpSpPr/>
            <p:nvPr/>
          </p:nvGrpSpPr>
          <p:grpSpPr>
            <a:xfrm>
              <a:off x="3968571" y="2071189"/>
              <a:ext cx="1955800" cy="2108200"/>
              <a:chOff x="4965700" y="2387600"/>
              <a:chExt cx="2095500" cy="2082800"/>
            </a:xfrm>
          </p:grpSpPr>
          <p:sp>
            <p:nvSpPr>
              <p:cNvPr id="191" name="Google Shape;191;p5"/>
              <p:cNvSpPr/>
              <p:nvPr/>
            </p:nvSpPr>
            <p:spPr>
              <a:xfrm>
                <a:off x="4965700" y="2387600"/>
                <a:ext cx="2082800" cy="2082800"/>
              </a:xfrm>
              <a:prstGeom prst="rect">
                <a:avLst/>
              </a:prstGeom>
              <a:noFill/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Web Server</a:t>
                </a: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"/>
              <p:cNvSpPr txBox="1"/>
              <p:nvPr/>
            </p:nvSpPr>
            <p:spPr>
              <a:xfrm>
                <a:off x="5522421" y="2452114"/>
                <a:ext cx="1538779" cy="384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46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i="0" u="none" strike="noStrike" cap="none" baseline="30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Web Server</a:t>
                </a: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93" name="Google Shape;193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333821" y="2844749"/>
                <a:ext cx="1527160" cy="4103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4" name="Google Shape;194;p5"/>
            <p:cNvSpPr txBox="1"/>
            <p:nvPr/>
          </p:nvSpPr>
          <p:spPr>
            <a:xfrm>
              <a:off x="4354285" y="3062514"/>
              <a:ext cx="1698172" cy="106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Processes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Mounts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5"/>
          <p:cNvGrpSpPr/>
          <p:nvPr/>
        </p:nvGrpSpPr>
        <p:grpSpPr>
          <a:xfrm>
            <a:off x="6010731" y="2079897"/>
            <a:ext cx="2240640" cy="2108200"/>
            <a:chOff x="6010731" y="2079897"/>
            <a:chExt cx="2240640" cy="2108200"/>
          </a:xfrm>
        </p:grpSpPr>
        <p:pic>
          <p:nvPicPr>
            <p:cNvPr id="196" name="Google Shape;196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183088" y="2529700"/>
              <a:ext cx="1625599" cy="4892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" name="Google Shape;197;p5"/>
            <p:cNvGrpSpPr/>
            <p:nvPr/>
          </p:nvGrpSpPr>
          <p:grpSpPr>
            <a:xfrm>
              <a:off x="6010731" y="2079897"/>
              <a:ext cx="2240640" cy="2108200"/>
              <a:chOff x="6010731" y="2079897"/>
              <a:chExt cx="2240640" cy="2108200"/>
            </a:xfrm>
          </p:grpSpPr>
          <p:grpSp>
            <p:nvGrpSpPr>
              <p:cNvPr id="198" name="Google Shape;198;p5"/>
              <p:cNvGrpSpPr/>
              <p:nvPr/>
            </p:nvGrpSpPr>
            <p:grpSpPr>
              <a:xfrm>
                <a:off x="6010731" y="2079897"/>
                <a:ext cx="1955800" cy="2108200"/>
                <a:chOff x="4965700" y="2387600"/>
                <a:chExt cx="2095500" cy="2082800"/>
              </a:xfrm>
            </p:grpSpPr>
            <p:sp>
              <p:nvSpPr>
                <p:cNvPr id="199" name="Google Shape;199;p5"/>
                <p:cNvSpPr/>
                <p:nvPr/>
              </p:nvSpPr>
              <p:spPr>
                <a:xfrm>
                  <a:off x="4965700" y="2387600"/>
                  <a:ext cx="2082800" cy="2082800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42719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 baseline="30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Web Server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5"/>
                <p:cNvSpPr txBox="1"/>
                <p:nvPr/>
              </p:nvSpPr>
              <p:spPr>
                <a:xfrm>
                  <a:off x="5522421" y="2452114"/>
                  <a:ext cx="1538779" cy="3840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14600" rIns="0" bIns="0" anchor="t" anchorCtr="0">
                  <a:spAutoFit/>
                </a:bodyPr>
                <a:lstStyle/>
                <a:p>
                  <a:pPr marL="1270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0" i="0" u="none" strike="noStrike" cap="none" baseline="30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Database</a:t>
                  </a: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1" name="Google Shape;201;p5"/>
              <p:cNvSpPr txBox="1"/>
              <p:nvPr/>
            </p:nvSpPr>
            <p:spPr>
              <a:xfrm>
                <a:off x="6553199" y="3026228"/>
                <a:ext cx="1698172" cy="1061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Processes</a:t>
                </a:r>
                <a:endParaRPr/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Mounts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2" name="Google Shape;202;p5"/>
          <p:cNvGrpSpPr/>
          <p:nvPr/>
        </p:nvGrpSpPr>
        <p:grpSpPr>
          <a:xfrm>
            <a:off x="8051802" y="2090057"/>
            <a:ext cx="2253340" cy="2108200"/>
            <a:chOff x="8051802" y="2090057"/>
            <a:chExt cx="2253340" cy="2108200"/>
          </a:xfrm>
        </p:grpSpPr>
        <p:grpSp>
          <p:nvGrpSpPr>
            <p:cNvPr id="203" name="Google Shape;203;p5"/>
            <p:cNvGrpSpPr/>
            <p:nvPr/>
          </p:nvGrpSpPr>
          <p:grpSpPr>
            <a:xfrm>
              <a:off x="8051802" y="2090057"/>
              <a:ext cx="1955800" cy="2108200"/>
              <a:chOff x="4965700" y="2387600"/>
              <a:chExt cx="2095500" cy="208280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4965700" y="2387600"/>
                <a:ext cx="2082800" cy="2082800"/>
              </a:xfrm>
              <a:prstGeom prst="rect">
                <a:avLst/>
              </a:prstGeom>
              <a:noFill/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Web Server</a:t>
                </a: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5"/>
              <p:cNvSpPr txBox="1"/>
              <p:nvPr/>
            </p:nvSpPr>
            <p:spPr>
              <a:xfrm>
                <a:off x="5522421" y="2452114"/>
                <a:ext cx="1538779" cy="384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46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i="0" u="none" strike="noStrike" cap="none" baseline="30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Messaging</a:t>
                </a: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06" name="Google Shape;206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60762" y="2600569"/>
              <a:ext cx="671923" cy="5200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5"/>
            <p:cNvSpPr txBox="1"/>
            <p:nvPr/>
          </p:nvSpPr>
          <p:spPr>
            <a:xfrm>
              <a:off x="8606970" y="3048000"/>
              <a:ext cx="1698172" cy="106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Processes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Mounts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5"/>
          <p:cNvGrpSpPr/>
          <p:nvPr/>
        </p:nvGrpSpPr>
        <p:grpSpPr>
          <a:xfrm>
            <a:off x="10105573" y="2082800"/>
            <a:ext cx="2195283" cy="2108200"/>
            <a:chOff x="10105573" y="2082800"/>
            <a:chExt cx="2195283" cy="2108200"/>
          </a:xfrm>
        </p:grpSpPr>
        <p:pic>
          <p:nvPicPr>
            <p:cNvPr id="209" name="Google Shape;209;p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688153" y="2540140"/>
              <a:ext cx="647505" cy="6094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0" name="Google Shape;210;p5"/>
            <p:cNvGrpSpPr/>
            <p:nvPr/>
          </p:nvGrpSpPr>
          <p:grpSpPr>
            <a:xfrm>
              <a:off x="10105573" y="2082800"/>
              <a:ext cx="2086427" cy="2108200"/>
              <a:chOff x="4965700" y="2387600"/>
              <a:chExt cx="2235458" cy="2082800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4965700" y="2387600"/>
                <a:ext cx="2082800" cy="2082800"/>
              </a:xfrm>
              <a:prstGeom prst="rect">
                <a:avLst/>
              </a:prstGeom>
              <a:noFill/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er</a:t>
                </a: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5"/>
              <p:cNvSpPr txBox="1"/>
              <p:nvPr/>
            </p:nvSpPr>
            <p:spPr>
              <a:xfrm>
                <a:off x="5662379" y="2452114"/>
                <a:ext cx="1538779" cy="384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46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i="0" u="none" strike="noStrike" cap="none" baseline="30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Tools</a:t>
                </a: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5"/>
            <p:cNvSpPr txBox="1"/>
            <p:nvPr/>
          </p:nvSpPr>
          <p:spPr>
            <a:xfrm>
              <a:off x="10602684" y="3026228"/>
              <a:ext cx="1698172" cy="106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Processes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Mounts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>
            <a:spLocks noGrp="1"/>
          </p:cNvSpPr>
          <p:nvPr>
            <p:ph type="title"/>
          </p:nvPr>
        </p:nvSpPr>
        <p:spPr>
          <a:xfrm>
            <a:off x="800100" y="174625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Operating System?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6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  <p:grpSp>
        <p:nvGrpSpPr>
          <p:cNvPr id="222" name="Google Shape;222;p6"/>
          <p:cNvGrpSpPr/>
          <p:nvPr/>
        </p:nvGrpSpPr>
        <p:grpSpPr>
          <a:xfrm>
            <a:off x="3947888" y="4746172"/>
            <a:ext cx="8161121" cy="535214"/>
            <a:chOff x="4687007" y="5149693"/>
            <a:chExt cx="7001085" cy="349407"/>
          </a:xfrm>
        </p:grpSpPr>
        <p:sp>
          <p:nvSpPr>
            <p:cNvPr id="223" name="Google Shape;223;p6"/>
            <p:cNvSpPr/>
            <p:nvPr/>
          </p:nvSpPr>
          <p:spPr>
            <a:xfrm>
              <a:off x="4687007" y="5149693"/>
              <a:ext cx="7001085" cy="349407"/>
            </a:xfrm>
            <a:custGeom>
              <a:avLst/>
              <a:gdLst/>
              <a:ahLst/>
              <a:cxnLst/>
              <a:rect l="l" t="t" r="r" b="b"/>
              <a:pathLst>
                <a:path w="3098800" h="152400" extrusionOk="0">
                  <a:moveTo>
                    <a:pt x="3098292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98292" y="152400"/>
                  </a:lnTo>
                  <a:lnTo>
                    <a:pt x="3098292" y="0"/>
                  </a:lnTo>
                  <a:close/>
                </a:path>
              </a:pathLst>
            </a:custGeom>
            <a:solidFill>
              <a:srgbClr val="28C4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OS Kernel</a:t>
              </a: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4687007" y="5149693"/>
              <a:ext cx="7001085" cy="328495"/>
            </a:xfrm>
            <a:custGeom>
              <a:avLst/>
              <a:gdLst/>
              <a:ahLst/>
              <a:cxnLst/>
              <a:rect l="l" t="t" r="r" b="b"/>
              <a:pathLst>
                <a:path w="3098800" h="152400" extrusionOk="0">
                  <a:moveTo>
                    <a:pt x="0" y="152400"/>
                  </a:moveTo>
                  <a:lnTo>
                    <a:pt x="3098292" y="152400"/>
                  </a:lnTo>
                  <a:lnTo>
                    <a:pt x="309829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9525" cap="flat" cmpd="sng">
              <a:solidFill>
                <a:srgbClr val="1A8F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6"/>
          <p:cNvSpPr txBox="1"/>
          <p:nvPr/>
        </p:nvSpPr>
        <p:spPr>
          <a:xfrm>
            <a:off x="3947886" y="5502078"/>
            <a:ext cx="8161121" cy="378950"/>
          </a:xfrm>
          <a:prstGeom prst="rect">
            <a:avLst/>
          </a:prstGeom>
          <a:solidFill>
            <a:srgbClr val="61A29F"/>
          </a:solidFill>
          <a:ln w="9525" cap="flat" cmpd="sng">
            <a:solidFill>
              <a:srgbClr val="4677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Hardware Infrastructure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0" y="1863724"/>
            <a:ext cx="369025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marR="0" lvl="0" indent="-34289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9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Hệ điều hành (OS) bản chất là một tập hợp các Software và OS Kernel</a:t>
            </a:r>
            <a:endParaRPr/>
          </a:p>
          <a:p>
            <a:pPr marL="457200" marR="0" lvl="0" indent="-34289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9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OS (Ubuntu, Fedora, SUSE, CentOS) dùng chung một nhân Linux Kernel và custom các software (drivers, UI interfaces, File managers….)</a:t>
            </a:r>
            <a:endParaRPr/>
          </a:p>
        </p:txBody>
      </p:sp>
      <p:sp>
        <p:nvSpPr>
          <p:cNvPr id="227" name="Google Shape;227;p6"/>
          <p:cNvSpPr/>
          <p:nvPr/>
        </p:nvSpPr>
        <p:spPr>
          <a:xfrm>
            <a:off x="3943795" y="3614058"/>
            <a:ext cx="8161121" cy="1021442"/>
          </a:xfrm>
          <a:custGeom>
            <a:avLst/>
            <a:gdLst/>
            <a:ahLst/>
            <a:cxnLst/>
            <a:rect l="l" t="t" r="r" b="b"/>
            <a:pathLst>
              <a:path w="3098800" h="152400" extrusionOk="0">
                <a:moveTo>
                  <a:pt x="3098292" y="0"/>
                </a:moveTo>
                <a:lnTo>
                  <a:pt x="0" y="0"/>
                </a:lnTo>
                <a:lnTo>
                  <a:pt x="0" y="152400"/>
                </a:lnTo>
                <a:lnTo>
                  <a:pt x="3098292" y="152400"/>
                </a:lnTo>
                <a:lnTo>
                  <a:pt x="3098292" y="0"/>
                </a:lnTo>
                <a:close/>
              </a:path>
            </a:pathLst>
          </a:custGeom>
          <a:solidFill>
            <a:srgbClr val="28C4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4223657" y="3715657"/>
            <a:ext cx="1378858" cy="798286"/>
          </a:xfrm>
          <a:prstGeom prst="rect">
            <a:avLst/>
          </a:prstGeom>
          <a:solidFill>
            <a:srgbClr val="FE72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3715" y="2410503"/>
            <a:ext cx="1117601" cy="111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27347" y="2506840"/>
            <a:ext cx="1731055" cy="784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7753" y="2322285"/>
            <a:ext cx="1191305" cy="119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91818" y="2540000"/>
            <a:ext cx="1842126" cy="96860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6"/>
          <p:cNvSpPr/>
          <p:nvPr/>
        </p:nvSpPr>
        <p:spPr>
          <a:xfrm>
            <a:off x="6219371" y="3708400"/>
            <a:ext cx="1378858" cy="798286"/>
          </a:xfrm>
          <a:prstGeom prst="rect">
            <a:avLst/>
          </a:prstGeom>
          <a:solidFill>
            <a:srgbClr val="2941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8476342" y="3701142"/>
            <a:ext cx="1378858" cy="798286"/>
          </a:xfrm>
          <a:prstGeom prst="rect">
            <a:avLst/>
          </a:prstGeom>
          <a:solidFill>
            <a:srgbClr val="02D3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10370455" y="3708399"/>
            <a:ext cx="1378858" cy="798286"/>
          </a:xfrm>
          <a:prstGeom prst="rect">
            <a:avLst/>
          </a:prstGeom>
          <a:solidFill>
            <a:srgbClr val="9727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"/>
          <p:cNvSpPr txBox="1">
            <a:spLocks noGrp="1"/>
          </p:cNvSpPr>
          <p:nvPr>
            <p:ph type="title"/>
          </p:nvPr>
        </p:nvSpPr>
        <p:spPr>
          <a:xfrm>
            <a:off x="800100" y="174625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Sharing common Kernel?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7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  <p:grpSp>
        <p:nvGrpSpPr>
          <p:cNvPr id="244" name="Google Shape;244;p7"/>
          <p:cNvGrpSpPr/>
          <p:nvPr/>
        </p:nvGrpSpPr>
        <p:grpSpPr>
          <a:xfrm>
            <a:off x="3904345" y="3918857"/>
            <a:ext cx="8161121" cy="535214"/>
            <a:chOff x="4687007" y="5149693"/>
            <a:chExt cx="7001085" cy="349407"/>
          </a:xfrm>
        </p:grpSpPr>
        <p:sp>
          <p:nvSpPr>
            <p:cNvPr id="245" name="Google Shape;245;p7"/>
            <p:cNvSpPr/>
            <p:nvPr/>
          </p:nvSpPr>
          <p:spPr>
            <a:xfrm>
              <a:off x="4687007" y="5149693"/>
              <a:ext cx="7001085" cy="349407"/>
            </a:xfrm>
            <a:custGeom>
              <a:avLst/>
              <a:gdLst/>
              <a:ahLst/>
              <a:cxnLst/>
              <a:rect l="l" t="t" r="r" b="b"/>
              <a:pathLst>
                <a:path w="3098800" h="152400" extrusionOk="0">
                  <a:moveTo>
                    <a:pt x="3098292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98292" y="152400"/>
                  </a:lnTo>
                  <a:lnTo>
                    <a:pt x="3098292" y="0"/>
                  </a:lnTo>
                  <a:close/>
                </a:path>
              </a:pathLst>
            </a:custGeom>
            <a:solidFill>
              <a:srgbClr val="28C4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Docker</a:t>
              </a: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687007" y="5149693"/>
              <a:ext cx="7001085" cy="328495"/>
            </a:xfrm>
            <a:custGeom>
              <a:avLst/>
              <a:gdLst/>
              <a:ahLst/>
              <a:cxnLst/>
              <a:rect l="l" t="t" r="r" b="b"/>
              <a:pathLst>
                <a:path w="3098800" h="152400" extrusionOk="0">
                  <a:moveTo>
                    <a:pt x="0" y="152400"/>
                  </a:moveTo>
                  <a:lnTo>
                    <a:pt x="3098292" y="152400"/>
                  </a:lnTo>
                  <a:lnTo>
                    <a:pt x="309829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9525" cap="flat" cmpd="sng">
              <a:solidFill>
                <a:srgbClr val="1A8F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7"/>
          <p:cNvSpPr txBox="1"/>
          <p:nvPr/>
        </p:nvSpPr>
        <p:spPr>
          <a:xfrm>
            <a:off x="3947886" y="5502078"/>
            <a:ext cx="8161121" cy="378950"/>
          </a:xfrm>
          <a:prstGeom prst="rect">
            <a:avLst/>
          </a:prstGeom>
          <a:solidFill>
            <a:srgbClr val="61A29F"/>
          </a:solidFill>
          <a:ln w="9525" cap="flat" cmpd="sng">
            <a:solidFill>
              <a:srgbClr val="4677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Hardware Infrastructure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0" y="1863724"/>
            <a:ext cx="369025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98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có thể chạy bất cứ Container với OS bất kỳ, miễn là các OS này cùng dùng chung Kernel (Ở đây là Linuxs)</a:t>
            </a: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3929279" y="4601027"/>
            <a:ext cx="8161121" cy="818243"/>
            <a:chOff x="4030879" y="3817256"/>
            <a:chExt cx="8161121" cy="818243"/>
          </a:xfrm>
        </p:grpSpPr>
        <p:sp>
          <p:nvSpPr>
            <p:cNvPr id="250" name="Google Shape;250;p7"/>
            <p:cNvSpPr/>
            <p:nvPr/>
          </p:nvSpPr>
          <p:spPr>
            <a:xfrm>
              <a:off x="4030879" y="3817256"/>
              <a:ext cx="8161121" cy="818243"/>
            </a:xfrm>
            <a:custGeom>
              <a:avLst/>
              <a:gdLst/>
              <a:ahLst/>
              <a:cxnLst/>
              <a:rect l="l" t="t" r="r" b="b"/>
              <a:pathLst>
                <a:path w="3098800" h="152400" extrusionOk="0">
                  <a:moveTo>
                    <a:pt x="3098292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98292" y="152400"/>
                  </a:lnTo>
                  <a:lnTo>
                    <a:pt x="3098292" y="0"/>
                  </a:lnTo>
                  <a:close/>
                </a:path>
              </a:pathLst>
            </a:custGeom>
            <a:solidFill>
              <a:srgbClr val="28C4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Ubuntu OS</a:t>
              </a: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1" name="Google Shape;25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08097" y="3937000"/>
              <a:ext cx="607103" cy="6071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2" name="Google Shape;252;p7"/>
          <p:cNvSpPr/>
          <p:nvPr/>
        </p:nvSpPr>
        <p:spPr>
          <a:xfrm>
            <a:off x="3983086" y="1621246"/>
            <a:ext cx="1943947" cy="2108200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6025246" y="1629954"/>
            <a:ext cx="1943947" cy="2108200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/>
          <p:nvPr/>
        </p:nvSpPr>
        <p:spPr>
          <a:xfrm>
            <a:off x="8066317" y="1640114"/>
            <a:ext cx="1943947" cy="2108200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10120086" y="1632857"/>
            <a:ext cx="1943946" cy="2108200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3868" y="1741715"/>
            <a:ext cx="990664" cy="99066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7"/>
          <p:cNvSpPr/>
          <p:nvPr/>
        </p:nvSpPr>
        <p:spPr>
          <a:xfrm>
            <a:off x="4397829" y="2830284"/>
            <a:ext cx="1146629" cy="609601"/>
          </a:xfrm>
          <a:prstGeom prst="rect">
            <a:avLst/>
          </a:prstGeom>
          <a:solidFill>
            <a:srgbClr val="FE72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7888" y="1770744"/>
            <a:ext cx="1002618" cy="100261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7"/>
          <p:cNvSpPr/>
          <p:nvPr/>
        </p:nvSpPr>
        <p:spPr>
          <a:xfrm>
            <a:off x="6350000" y="2844800"/>
            <a:ext cx="1240972" cy="609600"/>
          </a:xfrm>
          <a:prstGeom prst="rect">
            <a:avLst/>
          </a:prstGeom>
          <a:solidFill>
            <a:srgbClr val="2941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25747" y="1839182"/>
            <a:ext cx="1731055" cy="78495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7"/>
          <p:cNvSpPr/>
          <p:nvPr/>
        </p:nvSpPr>
        <p:spPr>
          <a:xfrm>
            <a:off x="8519885" y="2830284"/>
            <a:ext cx="1175658" cy="609602"/>
          </a:xfrm>
          <a:prstGeom prst="rect">
            <a:avLst/>
          </a:prstGeom>
          <a:solidFill>
            <a:srgbClr val="02D3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62790" y="1724062"/>
            <a:ext cx="1682468" cy="88465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7"/>
          <p:cNvSpPr/>
          <p:nvPr/>
        </p:nvSpPr>
        <p:spPr>
          <a:xfrm>
            <a:off x="10515598" y="2819676"/>
            <a:ext cx="1259352" cy="591182"/>
          </a:xfrm>
          <a:prstGeom prst="rect">
            <a:avLst/>
          </a:prstGeom>
          <a:solidFill>
            <a:srgbClr val="9727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"/>
          <p:cNvSpPr txBox="1">
            <a:spLocks noGrp="1"/>
          </p:cNvSpPr>
          <p:nvPr>
            <p:ph type="title"/>
          </p:nvPr>
        </p:nvSpPr>
        <p:spPr>
          <a:xfrm>
            <a:off x="800100" y="174625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Virtual Machine vs Container?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8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  <p:pic>
        <p:nvPicPr>
          <p:cNvPr id="272" name="Google Shape;27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9661" y="1944915"/>
            <a:ext cx="7622682" cy="385898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8"/>
          <p:cNvSpPr txBox="1"/>
          <p:nvPr/>
        </p:nvSpPr>
        <p:spPr>
          <a:xfrm>
            <a:off x="145144" y="1704066"/>
            <a:ext cx="3657600" cy="469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chỉ đóng gói phần software (libraries + dependencies + application) và sử dụng chung OS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 sử dụng OS riêng của nó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 không phụ thuộc vào underlying OS hoặc Kernel nên có thể chạy tùy ý 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anguyen.potx" id="{756DB43C-7571-4DC5-95E7-62D1B50A79CD}" vid="{C6018143-84A8-4A43-8F61-365F65AF0F7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531</Words>
  <Application>Microsoft Office PowerPoint</Application>
  <PresentationFormat>Widescreen</PresentationFormat>
  <Paragraphs>167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Amazon Ember</vt:lpstr>
      <vt:lpstr>Arial</vt:lpstr>
      <vt:lpstr>Calibri</vt:lpstr>
      <vt:lpstr>Times New Roman</vt:lpstr>
      <vt:lpstr>1_Custom Design</vt:lpstr>
      <vt:lpstr>2_Custom Design</vt:lpstr>
      <vt:lpstr>Container on AWS</vt:lpstr>
      <vt:lpstr>Contents</vt:lpstr>
      <vt:lpstr>Container Intro</vt:lpstr>
      <vt:lpstr>Problem without Container?</vt:lpstr>
      <vt:lpstr>How Container solve the problem?</vt:lpstr>
      <vt:lpstr>What are Containers?</vt:lpstr>
      <vt:lpstr>Operating System?</vt:lpstr>
      <vt:lpstr>Sharing common Kernel?</vt:lpstr>
      <vt:lpstr>Virtual Machine vs Container?</vt:lpstr>
      <vt:lpstr>Container Orchestration?</vt:lpstr>
      <vt:lpstr>Container Orchestration?</vt:lpstr>
      <vt:lpstr>ECS</vt:lpstr>
      <vt:lpstr>ECS - Elastic Container Service</vt:lpstr>
      <vt:lpstr>ECS components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on AWS</dc:title>
  <dc:creator>NguyenHien-pc</dc:creator>
  <cp:lastModifiedBy>NguyenHien-pc</cp:lastModifiedBy>
  <cp:revision>28</cp:revision>
  <dcterms:created xsi:type="dcterms:W3CDTF">2021-06-28T15:30:44Z</dcterms:created>
  <dcterms:modified xsi:type="dcterms:W3CDTF">2021-11-24T00:34:40Z</dcterms:modified>
</cp:coreProperties>
</file>