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E519C-E71E-4FD0-BF84-B773AFB3E66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6322C14-3B6E-4D05-96D2-1E4F812BE6A6}">
      <dgm:prSet/>
      <dgm:spPr/>
      <dgm:t>
        <a:bodyPr/>
        <a:lstStyle/>
        <a:p>
          <a:r>
            <a:rPr lang="en-US"/>
            <a:t>Filter for complete genome/sequence OTUs only. (limited on the amount of expertise on how to deal with non-complete genome sequences)</a:t>
          </a:r>
        </a:p>
      </dgm:t>
    </dgm:pt>
    <dgm:pt modelId="{C412BA19-AE2E-47B6-AD4E-6954D9A472E6}" type="parTrans" cxnId="{AD7304F3-0B5B-45BF-AFBF-CF86761A02A5}">
      <dgm:prSet/>
      <dgm:spPr/>
      <dgm:t>
        <a:bodyPr/>
        <a:lstStyle/>
        <a:p>
          <a:endParaRPr lang="en-US"/>
        </a:p>
      </dgm:t>
    </dgm:pt>
    <dgm:pt modelId="{1E623B47-9BB2-4AEB-A5F7-0FE8954853CB}" type="sibTrans" cxnId="{AD7304F3-0B5B-45BF-AFBF-CF86761A02A5}">
      <dgm:prSet/>
      <dgm:spPr/>
      <dgm:t>
        <a:bodyPr/>
        <a:lstStyle/>
        <a:p>
          <a:endParaRPr lang="en-US"/>
        </a:p>
      </dgm:t>
    </dgm:pt>
    <dgm:pt modelId="{C2CAEC4F-51E1-4D0D-AFAE-A11940F9EC5D}">
      <dgm:prSet/>
      <dgm:spPr/>
      <dgm:t>
        <a:bodyPr/>
        <a:lstStyle/>
        <a:p>
          <a:r>
            <a:rPr lang="en-US"/>
            <a:t>Filter OTUs for those with counts higher than the total number of OTUs. (common standard as it helps reduce possible errors from sequencing)</a:t>
          </a:r>
        </a:p>
      </dgm:t>
    </dgm:pt>
    <dgm:pt modelId="{89F92BE4-F10B-432B-976C-0AED461A21A2}" type="parTrans" cxnId="{CC4C1F41-5FFE-4B8F-BD95-BD21F678C2A3}">
      <dgm:prSet/>
      <dgm:spPr/>
      <dgm:t>
        <a:bodyPr/>
        <a:lstStyle/>
        <a:p>
          <a:endParaRPr lang="en-US"/>
        </a:p>
      </dgm:t>
    </dgm:pt>
    <dgm:pt modelId="{84FFADFC-3193-4AC7-954A-55B42D87EAFE}" type="sibTrans" cxnId="{CC4C1F41-5FFE-4B8F-BD95-BD21F678C2A3}">
      <dgm:prSet/>
      <dgm:spPr/>
      <dgm:t>
        <a:bodyPr/>
        <a:lstStyle/>
        <a:p>
          <a:endParaRPr lang="en-US"/>
        </a:p>
      </dgm:t>
    </dgm:pt>
    <dgm:pt modelId="{E7587FC7-156F-4E7E-834E-EE76ACB9734C}">
      <dgm:prSet/>
      <dgm:spPr/>
      <dgm:t>
        <a:bodyPr/>
        <a:lstStyle/>
        <a:p>
          <a:r>
            <a:rPr lang="en-US"/>
            <a:t>Filter for OTUs with less zeros than the total number of samples (patients). (Possibly reduce the errors from sequencing) </a:t>
          </a:r>
        </a:p>
      </dgm:t>
    </dgm:pt>
    <dgm:pt modelId="{E3938BE0-663C-44CD-82F2-CA3A6040F044}" type="parTrans" cxnId="{BAD845B5-17D8-46FA-991C-77663935B8C5}">
      <dgm:prSet/>
      <dgm:spPr/>
      <dgm:t>
        <a:bodyPr/>
        <a:lstStyle/>
        <a:p>
          <a:endParaRPr lang="en-US"/>
        </a:p>
      </dgm:t>
    </dgm:pt>
    <dgm:pt modelId="{CC1A7B24-04DC-4DAB-96B1-2C56BAE97DF8}" type="sibTrans" cxnId="{BAD845B5-17D8-46FA-991C-77663935B8C5}">
      <dgm:prSet/>
      <dgm:spPr/>
      <dgm:t>
        <a:bodyPr/>
        <a:lstStyle/>
        <a:p>
          <a:endParaRPr lang="en-US"/>
        </a:p>
      </dgm:t>
    </dgm:pt>
    <dgm:pt modelId="{568AB412-7155-4F59-8447-6D01D0E5EC45}">
      <dgm:prSet/>
      <dgm:spPr/>
      <dgm:t>
        <a:bodyPr/>
        <a:lstStyle/>
        <a:p>
          <a:r>
            <a:rPr lang="en-US"/>
            <a:t>Around 11,000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127 </a:t>
          </a:r>
        </a:p>
      </dgm:t>
    </dgm:pt>
    <dgm:pt modelId="{3370C43B-1381-4DC6-B8B1-1F624A187F5E}" type="parTrans" cxnId="{91950999-91B3-43B6-A46A-23B1513C4A1C}">
      <dgm:prSet/>
      <dgm:spPr/>
      <dgm:t>
        <a:bodyPr/>
        <a:lstStyle/>
        <a:p>
          <a:endParaRPr lang="en-US"/>
        </a:p>
      </dgm:t>
    </dgm:pt>
    <dgm:pt modelId="{11088EBE-7E5F-4489-911C-0995A55C7DA0}" type="sibTrans" cxnId="{91950999-91B3-43B6-A46A-23B1513C4A1C}">
      <dgm:prSet/>
      <dgm:spPr/>
      <dgm:t>
        <a:bodyPr/>
        <a:lstStyle/>
        <a:p>
          <a:endParaRPr lang="en-US"/>
        </a:p>
      </dgm:t>
    </dgm:pt>
    <dgm:pt modelId="{4BD8CEE3-97EC-4680-8598-3610B148A087}" type="pres">
      <dgm:prSet presAssocID="{7DCE519C-E71E-4FD0-BF84-B773AFB3E668}" presName="vert0" presStyleCnt="0">
        <dgm:presLayoutVars>
          <dgm:dir/>
          <dgm:animOne val="branch"/>
          <dgm:animLvl val="lvl"/>
        </dgm:presLayoutVars>
      </dgm:prSet>
      <dgm:spPr/>
    </dgm:pt>
    <dgm:pt modelId="{0CB7281A-2831-4626-AE1D-C19C92C5BFF0}" type="pres">
      <dgm:prSet presAssocID="{06322C14-3B6E-4D05-96D2-1E4F812BE6A6}" presName="thickLine" presStyleLbl="alignNode1" presStyleIdx="0" presStyleCnt="4"/>
      <dgm:spPr/>
    </dgm:pt>
    <dgm:pt modelId="{55A59785-6589-474A-94FD-30317C3AE1F7}" type="pres">
      <dgm:prSet presAssocID="{06322C14-3B6E-4D05-96D2-1E4F812BE6A6}" presName="horz1" presStyleCnt="0"/>
      <dgm:spPr/>
    </dgm:pt>
    <dgm:pt modelId="{250FFA3A-3F5F-4A6D-8938-16E8D8D064F5}" type="pres">
      <dgm:prSet presAssocID="{06322C14-3B6E-4D05-96D2-1E4F812BE6A6}" presName="tx1" presStyleLbl="revTx" presStyleIdx="0" presStyleCnt="4"/>
      <dgm:spPr/>
    </dgm:pt>
    <dgm:pt modelId="{B77D2451-AFA4-463B-8C19-3763B096FFA0}" type="pres">
      <dgm:prSet presAssocID="{06322C14-3B6E-4D05-96D2-1E4F812BE6A6}" presName="vert1" presStyleCnt="0"/>
      <dgm:spPr/>
    </dgm:pt>
    <dgm:pt modelId="{D6B3670C-A927-4E9F-B166-7FECF80C2F96}" type="pres">
      <dgm:prSet presAssocID="{C2CAEC4F-51E1-4D0D-AFAE-A11940F9EC5D}" presName="thickLine" presStyleLbl="alignNode1" presStyleIdx="1" presStyleCnt="4"/>
      <dgm:spPr/>
    </dgm:pt>
    <dgm:pt modelId="{AD08CF41-772D-4451-86C8-0D78E6071269}" type="pres">
      <dgm:prSet presAssocID="{C2CAEC4F-51E1-4D0D-AFAE-A11940F9EC5D}" presName="horz1" presStyleCnt="0"/>
      <dgm:spPr/>
    </dgm:pt>
    <dgm:pt modelId="{4BD26CD0-F8DF-4DF7-84E8-70BEB449E8BF}" type="pres">
      <dgm:prSet presAssocID="{C2CAEC4F-51E1-4D0D-AFAE-A11940F9EC5D}" presName="tx1" presStyleLbl="revTx" presStyleIdx="1" presStyleCnt="4"/>
      <dgm:spPr/>
    </dgm:pt>
    <dgm:pt modelId="{4D36FD79-345A-43F8-AF46-057681B38B64}" type="pres">
      <dgm:prSet presAssocID="{C2CAEC4F-51E1-4D0D-AFAE-A11940F9EC5D}" presName="vert1" presStyleCnt="0"/>
      <dgm:spPr/>
    </dgm:pt>
    <dgm:pt modelId="{389A54DF-2E13-446B-A6C2-130B2F37E104}" type="pres">
      <dgm:prSet presAssocID="{E7587FC7-156F-4E7E-834E-EE76ACB9734C}" presName="thickLine" presStyleLbl="alignNode1" presStyleIdx="2" presStyleCnt="4"/>
      <dgm:spPr/>
    </dgm:pt>
    <dgm:pt modelId="{B6273E9B-7B05-4AD9-9A71-F793AD882388}" type="pres">
      <dgm:prSet presAssocID="{E7587FC7-156F-4E7E-834E-EE76ACB9734C}" presName="horz1" presStyleCnt="0"/>
      <dgm:spPr/>
    </dgm:pt>
    <dgm:pt modelId="{FC395EB4-088C-4A8F-B4FC-467F3C10AB70}" type="pres">
      <dgm:prSet presAssocID="{E7587FC7-156F-4E7E-834E-EE76ACB9734C}" presName="tx1" presStyleLbl="revTx" presStyleIdx="2" presStyleCnt="4"/>
      <dgm:spPr/>
    </dgm:pt>
    <dgm:pt modelId="{2DCF2621-9DF7-4A6F-9BB6-8F7D4AA24DCD}" type="pres">
      <dgm:prSet presAssocID="{E7587FC7-156F-4E7E-834E-EE76ACB9734C}" presName="vert1" presStyleCnt="0"/>
      <dgm:spPr/>
    </dgm:pt>
    <dgm:pt modelId="{17166A9C-149A-4E3F-8A28-E607D038D3F0}" type="pres">
      <dgm:prSet presAssocID="{568AB412-7155-4F59-8447-6D01D0E5EC45}" presName="thickLine" presStyleLbl="alignNode1" presStyleIdx="3" presStyleCnt="4"/>
      <dgm:spPr/>
    </dgm:pt>
    <dgm:pt modelId="{E1CB8013-9B75-4CDB-8984-D1881E8E0B97}" type="pres">
      <dgm:prSet presAssocID="{568AB412-7155-4F59-8447-6D01D0E5EC45}" presName="horz1" presStyleCnt="0"/>
      <dgm:spPr/>
    </dgm:pt>
    <dgm:pt modelId="{190FE3ED-5BD9-47EA-B3AC-A594E012F90E}" type="pres">
      <dgm:prSet presAssocID="{568AB412-7155-4F59-8447-6D01D0E5EC45}" presName="tx1" presStyleLbl="revTx" presStyleIdx="3" presStyleCnt="4"/>
      <dgm:spPr/>
    </dgm:pt>
    <dgm:pt modelId="{2846DCAA-50FD-4687-AFC2-8BDDF76CFF59}" type="pres">
      <dgm:prSet presAssocID="{568AB412-7155-4F59-8447-6D01D0E5EC45}" presName="vert1" presStyleCnt="0"/>
      <dgm:spPr/>
    </dgm:pt>
  </dgm:ptLst>
  <dgm:cxnLst>
    <dgm:cxn modelId="{CAB3893A-4754-440A-8BB6-EAABA5695A13}" type="presOf" srcId="{E7587FC7-156F-4E7E-834E-EE76ACB9734C}" destId="{FC395EB4-088C-4A8F-B4FC-467F3C10AB70}" srcOrd="0" destOrd="0" presId="urn:microsoft.com/office/officeart/2008/layout/LinedList"/>
    <dgm:cxn modelId="{E7D7663B-EF72-4236-85F0-7A55628432EC}" type="presOf" srcId="{C2CAEC4F-51E1-4D0D-AFAE-A11940F9EC5D}" destId="{4BD26CD0-F8DF-4DF7-84E8-70BEB449E8BF}" srcOrd="0" destOrd="0" presId="urn:microsoft.com/office/officeart/2008/layout/LinedList"/>
    <dgm:cxn modelId="{CC4C1F41-5FFE-4B8F-BD95-BD21F678C2A3}" srcId="{7DCE519C-E71E-4FD0-BF84-B773AFB3E668}" destId="{C2CAEC4F-51E1-4D0D-AFAE-A11940F9EC5D}" srcOrd="1" destOrd="0" parTransId="{89F92BE4-F10B-432B-976C-0AED461A21A2}" sibTransId="{84FFADFC-3193-4AC7-954A-55B42D87EAFE}"/>
    <dgm:cxn modelId="{8F675F8A-BAE4-4633-93BD-DC58A84F0D37}" type="presOf" srcId="{7DCE519C-E71E-4FD0-BF84-B773AFB3E668}" destId="{4BD8CEE3-97EC-4680-8598-3610B148A087}" srcOrd="0" destOrd="0" presId="urn:microsoft.com/office/officeart/2008/layout/LinedList"/>
    <dgm:cxn modelId="{173D5495-63B6-4BD9-B891-3C90A79A4F08}" type="presOf" srcId="{06322C14-3B6E-4D05-96D2-1E4F812BE6A6}" destId="{250FFA3A-3F5F-4A6D-8938-16E8D8D064F5}" srcOrd="0" destOrd="0" presId="urn:microsoft.com/office/officeart/2008/layout/LinedList"/>
    <dgm:cxn modelId="{91950999-91B3-43B6-A46A-23B1513C4A1C}" srcId="{7DCE519C-E71E-4FD0-BF84-B773AFB3E668}" destId="{568AB412-7155-4F59-8447-6D01D0E5EC45}" srcOrd="3" destOrd="0" parTransId="{3370C43B-1381-4DC6-B8B1-1F624A187F5E}" sibTransId="{11088EBE-7E5F-4489-911C-0995A55C7DA0}"/>
    <dgm:cxn modelId="{BAD845B5-17D8-46FA-991C-77663935B8C5}" srcId="{7DCE519C-E71E-4FD0-BF84-B773AFB3E668}" destId="{E7587FC7-156F-4E7E-834E-EE76ACB9734C}" srcOrd="2" destOrd="0" parTransId="{E3938BE0-663C-44CD-82F2-CA3A6040F044}" sibTransId="{CC1A7B24-04DC-4DAB-96B1-2C56BAE97DF8}"/>
    <dgm:cxn modelId="{AD7304F3-0B5B-45BF-AFBF-CF86761A02A5}" srcId="{7DCE519C-E71E-4FD0-BF84-B773AFB3E668}" destId="{06322C14-3B6E-4D05-96D2-1E4F812BE6A6}" srcOrd="0" destOrd="0" parTransId="{C412BA19-AE2E-47B6-AD4E-6954D9A472E6}" sibTransId="{1E623B47-9BB2-4AEB-A5F7-0FE8954853CB}"/>
    <dgm:cxn modelId="{073B37F9-5F2F-4800-889C-B356742A4975}" type="presOf" srcId="{568AB412-7155-4F59-8447-6D01D0E5EC45}" destId="{190FE3ED-5BD9-47EA-B3AC-A594E012F90E}" srcOrd="0" destOrd="0" presId="urn:microsoft.com/office/officeart/2008/layout/LinedList"/>
    <dgm:cxn modelId="{0FB8C09A-A85C-4FB7-AD48-4396BA11A0AD}" type="presParOf" srcId="{4BD8CEE3-97EC-4680-8598-3610B148A087}" destId="{0CB7281A-2831-4626-AE1D-C19C92C5BFF0}" srcOrd="0" destOrd="0" presId="urn:microsoft.com/office/officeart/2008/layout/LinedList"/>
    <dgm:cxn modelId="{DC6DCE2F-DAC8-4D98-990A-8392B6EA819B}" type="presParOf" srcId="{4BD8CEE3-97EC-4680-8598-3610B148A087}" destId="{55A59785-6589-474A-94FD-30317C3AE1F7}" srcOrd="1" destOrd="0" presId="urn:microsoft.com/office/officeart/2008/layout/LinedList"/>
    <dgm:cxn modelId="{8263D298-25FC-410F-AE49-23566473BA67}" type="presParOf" srcId="{55A59785-6589-474A-94FD-30317C3AE1F7}" destId="{250FFA3A-3F5F-4A6D-8938-16E8D8D064F5}" srcOrd="0" destOrd="0" presId="urn:microsoft.com/office/officeart/2008/layout/LinedList"/>
    <dgm:cxn modelId="{5657F1B7-6093-4D93-9CA3-87B4B7B544B0}" type="presParOf" srcId="{55A59785-6589-474A-94FD-30317C3AE1F7}" destId="{B77D2451-AFA4-463B-8C19-3763B096FFA0}" srcOrd="1" destOrd="0" presId="urn:microsoft.com/office/officeart/2008/layout/LinedList"/>
    <dgm:cxn modelId="{0B11E1BE-9DEE-4CF3-8DA0-A425618415EC}" type="presParOf" srcId="{4BD8CEE3-97EC-4680-8598-3610B148A087}" destId="{D6B3670C-A927-4E9F-B166-7FECF80C2F96}" srcOrd="2" destOrd="0" presId="urn:microsoft.com/office/officeart/2008/layout/LinedList"/>
    <dgm:cxn modelId="{A2136701-4971-4A74-990A-288844F7DDD2}" type="presParOf" srcId="{4BD8CEE3-97EC-4680-8598-3610B148A087}" destId="{AD08CF41-772D-4451-86C8-0D78E6071269}" srcOrd="3" destOrd="0" presId="urn:microsoft.com/office/officeart/2008/layout/LinedList"/>
    <dgm:cxn modelId="{9A80C902-CB19-4E5E-9162-F51FAC1F4C6B}" type="presParOf" srcId="{AD08CF41-772D-4451-86C8-0D78E6071269}" destId="{4BD26CD0-F8DF-4DF7-84E8-70BEB449E8BF}" srcOrd="0" destOrd="0" presId="urn:microsoft.com/office/officeart/2008/layout/LinedList"/>
    <dgm:cxn modelId="{2020726C-34E6-4BEC-B626-89DA3806E3F1}" type="presParOf" srcId="{AD08CF41-772D-4451-86C8-0D78E6071269}" destId="{4D36FD79-345A-43F8-AF46-057681B38B64}" srcOrd="1" destOrd="0" presId="urn:microsoft.com/office/officeart/2008/layout/LinedList"/>
    <dgm:cxn modelId="{57841BA1-D0B3-4A43-BA7A-6D6D81FFF667}" type="presParOf" srcId="{4BD8CEE3-97EC-4680-8598-3610B148A087}" destId="{389A54DF-2E13-446B-A6C2-130B2F37E104}" srcOrd="4" destOrd="0" presId="urn:microsoft.com/office/officeart/2008/layout/LinedList"/>
    <dgm:cxn modelId="{50F46FA0-CCD7-4D04-B6CF-908757773F09}" type="presParOf" srcId="{4BD8CEE3-97EC-4680-8598-3610B148A087}" destId="{B6273E9B-7B05-4AD9-9A71-F793AD882388}" srcOrd="5" destOrd="0" presId="urn:microsoft.com/office/officeart/2008/layout/LinedList"/>
    <dgm:cxn modelId="{1EE06ABF-194E-4BCC-89DF-05BDBBF3B99C}" type="presParOf" srcId="{B6273E9B-7B05-4AD9-9A71-F793AD882388}" destId="{FC395EB4-088C-4A8F-B4FC-467F3C10AB70}" srcOrd="0" destOrd="0" presId="urn:microsoft.com/office/officeart/2008/layout/LinedList"/>
    <dgm:cxn modelId="{127A54B1-DF15-430D-98C6-B59A523075D9}" type="presParOf" srcId="{B6273E9B-7B05-4AD9-9A71-F793AD882388}" destId="{2DCF2621-9DF7-4A6F-9BB6-8F7D4AA24DCD}" srcOrd="1" destOrd="0" presId="urn:microsoft.com/office/officeart/2008/layout/LinedList"/>
    <dgm:cxn modelId="{995C6124-DC38-4E9C-AA22-91945C29B396}" type="presParOf" srcId="{4BD8CEE3-97EC-4680-8598-3610B148A087}" destId="{17166A9C-149A-4E3F-8A28-E607D038D3F0}" srcOrd="6" destOrd="0" presId="urn:microsoft.com/office/officeart/2008/layout/LinedList"/>
    <dgm:cxn modelId="{ADF6647E-5211-49FD-875B-906F7BE6C416}" type="presParOf" srcId="{4BD8CEE3-97EC-4680-8598-3610B148A087}" destId="{E1CB8013-9B75-4CDB-8984-D1881E8E0B97}" srcOrd="7" destOrd="0" presId="urn:microsoft.com/office/officeart/2008/layout/LinedList"/>
    <dgm:cxn modelId="{8558C713-C5C2-46E4-96AC-42796CDADC2E}" type="presParOf" srcId="{E1CB8013-9B75-4CDB-8984-D1881E8E0B97}" destId="{190FE3ED-5BD9-47EA-B3AC-A594E012F90E}" srcOrd="0" destOrd="0" presId="urn:microsoft.com/office/officeart/2008/layout/LinedList"/>
    <dgm:cxn modelId="{D38F2FC8-4BE3-47FD-AFCF-9683E2CB104D}" type="presParOf" srcId="{E1CB8013-9B75-4CDB-8984-D1881E8E0B97}" destId="{2846DCAA-50FD-4687-AFC2-8BDDF76CFF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7281A-2831-4626-AE1D-C19C92C5BFF0}">
      <dsp:nvSpPr>
        <dsp:cNvPr id="0" name=""/>
        <dsp:cNvSpPr/>
      </dsp:nvSpPr>
      <dsp:spPr>
        <a:xfrm>
          <a:off x="0" y="0"/>
          <a:ext cx="81753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FA3A-3F5F-4A6D-8938-16E8D8D064F5}">
      <dsp:nvSpPr>
        <dsp:cNvPr id="0" name=""/>
        <dsp:cNvSpPr/>
      </dsp:nvSpPr>
      <dsp:spPr>
        <a:xfrm>
          <a:off x="0" y="0"/>
          <a:ext cx="8175358" cy="67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 for complete genome/sequence OTUs only. (limited on the amount of expertise on how to deal with non-complete genome sequences)</a:t>
          </a:r>
        </a:p>
      </dsp:txBody>
      <dsp:txXfrm>
        <a:off x="0" y="0"/>
        <a:ext cx="8175358" cy="678607"/>
      </dsp:txXfrm>
    </dsp:sp>
    <dsp:sp modelId="{D6B3670C-A927-4E9F-B166-7FECF80C2F96}">
      <dsp:nvSpPr>
        <dsp:cNvPr id="0" name=""/>
        <dsp:cNvSpPr/>
      </dsp:nvSpPr>
      <dsp:spPr>
        <a:xfrm>
          <a:off x="0" y="678607"/>
          <a:ext cx="81753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26CD0-F8DF-4DF7-84E8-70BEB449E8BF}">
      <dsp:nvSpPr>
        <dsp:cNvPr id="0" name=""/>
        <dsp:cNvSpPr/>
      </dsp:nvSpPr>
      <dsp:spPr>
        <a:xfrm>
          <a:off x="0" y="678607"/>
          <a:ext cx="8175358" cy="67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 OTUs for those with counts higher than the total number of OTUs. (common standard as it helps reduce possible errors from sequencing)</a:t>
          </a:r>
        </a:p>
      </dsp:txBody>
      <dsp:txXfrm>
        <a:off x="0" y="678607"/>
        <a:ext cx="8175358" cy="678607"/>
      </dsp:txXfrm>
    </dsp:sp>
    <dsp:sp modelId="{389A54DF-2E13-446B-A6C2-130B2F37E104}">
      <dsp:nvSpPr>
        <dsp:cNvPr id="0" name=""/>
        <dsp:cNvSpPr/>
      </dsp:nvSpPr>
      <dsp:spPr>
        <a:xfrm>
          <a:off x="0" y="1357215"/>
          <a:ext cx="81753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95EB4-088C-4A8F-B4FC-467F3C10AB70}">
      <dsp:nvSpPr>
        <dsp:cNvPr id="0" name=""/>
        <dsp:cNvSpPr/>
      </dsp:nvSpPr>
      <dsp:spPr>
        <a:xfrm>
          <a:off x="0" y="1357215"/>
          <a:ext cx="8175358" cy="67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 for OTUs with less zeros than the total number of samples (patients). (Possibly reduce the errors from sequencing) </a:t>
          </a:r>
        </a:p>
      </dsp:txBody>
      <dsp:txXfrm>
        <a:off x="0" y="1357215"/>
        <a:ext cx="8175358" cy="678607"/>
      </dsp:txXfrm>
    </dsp:sp>
    <dsp:sp modelId="{17166A9C-149A-4E3F-8A28-E607D038D3F0}">
      <dsp:nvSpPr>
        <dsp:cNvPr id="0" name=""/>
        <dsp:cNvSpPr/>
      </dsp:nvSpPr>
      <dsp:spPr>
        <a:xfrm>
          <a:off x="0" y="2035823"/>
          <a:ext cx="81753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E3ED-5BD9-47EA-B3AC-A594E012F90E}">
      <dsp:nvSpPr>
        <dsp:cNvPr id="0" name=""/>
        <dsp:cNvSpPr/>
      </dsp:nvSpPr>
      <dsp:spPr>
        <a:xfrm>
          <a:off x="0" y="2035823"/>
          <a:ext cx="8175358" cy="67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Around 11,000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127 </a:t>
          </a:r>
        </a:p>
      </dsp:txBody>
      <dsp:txXfrm>
        <a:off x="0" y="2035823"/>
        <a:ext cx="8175358" cy="67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630326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630326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19239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19239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337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256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998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8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644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767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4252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570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43428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710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0401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enterococcus-faecali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ncbi.nlm.nih.gov/pmc/articles/PMC5891635/" TargetMode="External"/><Relationship Id="rId4" Type="http://schemas.openxmlformats.org/officeDocument/2006/relationships/hyperlink" Target="https://www.healthline.com/nutrition/lactobacillus-acidophi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3727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Microbiome of Type 2 Diabetes Patients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Anh-Minh Nguyen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Introduction - Dataset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100" b="1">
                <a:solidFill>
                  <a:srgbClr val="FFFFFF"/>
                </a:solidFill>
              </a:rPr>
              <a:t>“A metagenome-wide association study of gut microbiota in type 2 diabetes”</a:t>
            </a:r>
            <a:br>
              <a:rPr lang="en-US" sz="1100" b="1">
                <a:solidFill>
                  <a:srgbClr val="FFFFFF"/>
                </a:solidFill>
              </a:rPr>
            </a:br>
            <a:r>
              <a:rPr lang="en-US" sz="1100" b="1">
                <a:solidFill>
                  <a:srgbClr val="FFFFFF"/>
                </a:solidFill>
              </a:rPr>
              <a:t>By Qin et al. (2012)</a:t>
            </a:r>
          </a:p>
          <a:p>
            <a:pPr marL="457200" lvl="0" indent="-342900" defTabSz="914400">
              <a:spcBef>
                <a:spcPts val="120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100">
                <a:solidFill>
                  <a:srgbClr val="FFFFFF"/>
                </a:solidFill>
              </a:rPr>
              <a:t>metagenome-wide association study</a:t>
            </a:r>
          </a:p>
          <a:p>
            <a:pPr marL="457200" lvl="0" indent="-34290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100">
                <a:solidFill>
                  <a:srgbClr val="FFFFFF"/>
                </a:solidFill>
              </a:rPr>
              <a:t>whole-genome shotgun (WGS) sequencing</a:t>
            </a:r>
          </a:p>
          <a:p>
            <a:pPr marL="457200" lvl="0" indent="-34290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100">
                <a:solidFill>
                  <a:srgbClr val="FFFFFF"/>
                </a:solidFill>
              </a:rPr>
              <a:t>Chinese individuals living in the south of China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1222738-07DC-4392-9459-28AC72CE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42" y="480060"/>
            <a:ext cx="3095701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>
                <a:solidFill>
                  <a:schemeClr val="accent2"/>
                </a:solidFill>
              </a:rPr>
              <a:t>Rationale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83153" y="1517971"/>
            <a:ext cx="5023286" cy="2883848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200" dirty="0"/>
              <a:t>Realistic implementation: Blood sugar test vs stool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200" dirty="0"/>
              <a:t>Definition of healthy biome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200" dirty="0"/>
              <a:t>Limitations of sequencing and identifying microbiota (Fresh </a:t>
            </a:r>
            <a:r>
              <a:rPr lang="en-US" sz="1200" dirty="0" err="1"/>
              <a:t>faecal</a:t>
            </a:r>
            <a:r>
              <a:rPr lang="en-US" sz="1200" dirty="0"/>
              <a:t> samples were obtained at home, used the 85% identity as the threshold for genus assignment, as well as another threshold of 80% of the alignment coverage, etc.)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-"/>
            </a:pPr>
            <a:r>
              <a:rPr lang="en-US" sz="1200" dirty="0"/>
              <a:t>Age and sex are two important variables</a:t>
            </a:r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None/>
            </a:pPr>
            <a:endParaRPr lang="en-US" sz="1200" dirty="0"/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None/>
            </a:pPr>
            <a:r>
              <a:rPr lang="en-US" sz="1200" dirty="0"/>
              <a:t>Questions</a:t>
            </a:r>
          </a:p>
          <a:p>
            <a:pPr marL="342900" marR="0" lvl="0" indent="-342900" defTabSz="9144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200" dirty="0">
                <a:effectLst/>
              </a:rPr>
              <a:t>For each OTU, is it associated with hba1c (blood sugar) adjusting for age and sex? (Linear regression model for each OTU) </a:t>
            </a:r>
            <a:br>
              <a:rPr lang="en-US" sz="1200" dirty="0">
                <a:effectLst/>
              </a:rPr>
            </a:br>
            <a:r>
              <a:rPr lang="en-US" sz="1200" dirty="0">
                <a:effectLst/>
              </a:rPr>
              <a:t>Provide inference for significant OTUs</a:t>
            </a:r>
          </a:p>
          <a:p>
            <a:pPr marL="342900" marR="0" lvl="0" indent="-342900" defTabSz="9144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200" dirty="0">
                <a:effectLst/>
              </a:rPr>
              <a:t>For each OTU, is it associated with T2D status, adjusting for age and sex? </a:t>
            </a:r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1646C-730B-4821-8E8B-7F326D3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700" spc="-5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12E6-B328-41E1-A18E-8A40C633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512" y="454422"/>
            <a:ext cx="4810247" cy="4234656"/>
          </a:xfr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/>
              <a:t>Build a trivariate linear regression model for each OTU, so the outcomes is hba1c (blood sugar) and the predictors are age, sex, and the specified OTU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/>
              <a:t>Build a trivariate logistic regression model for each OTU, so the outcome is T2D status, and the predictors are age, sex, and the specified OTU.</a:t>
            </a:r>
          </a:p>
          <a:p>
            <a:pPr marL="114300" indent="0" defTabSz="914400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dirty="0"/>
              <a:t>Additional notes: 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/>
              <a:t>Log transform (after pseudo +1) all OTUs because a small difference could be non-significant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/>
              <a:t>Converted hba1c from % to nmol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</a:rPr>
              <a:t>Hypothesis testing: α = 0.01 Importance of strict significance level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/>
              <a:t>Bonferroni Correction</a:t>
            </a:r>
          </a:p>
        </p:txBody>
      </p:sp>
    </p:spTree>
    <p:extLst>
      <p:ext uri="{BB962C8B-B14F-4D97-AF65-F5344CB8AC3E}">
        <p14:creationId xmlns:p14="http://schemas.microsoft.com/office/powerpoint/2010/main" val="6644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88BB-8917-479E-ACC2-52969119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4800" spc="-5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586B6FB-500C-456E-9D97-9F5EE9143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93608"/>
              </p:ext>
            </p:extLst>
          </p:nvPr>
        </p:nvGraphicFramePr>
        <p:xfrm>
          <a:off x="482599" y="482600"/>
          <a:ext cx="8175358" cy="2714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5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3EB24-96C7-429D-9C75-DB2E121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09" y="476209"/>
            <a:ext cx="4803797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 spc="-50"/>
              <a:t>Results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F31191-7788-4AB8-8E0F-DA15D1C3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964857"/>
            <a:ext cx="3015223" cy="7990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1564641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C6FE5F-7673-4417-B4BC-FB9AD6E3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2919995"/>
            <a:ext cx="3015222" cy="8442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80B8-3656-498A-9AE1-D67CDD8C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8509" y="1649185"/>
            <a:ext cx="4803797" cy="2752635"/>
          </a:xfrm>
        </p:spPr>
        <p:txBody>
          <a:bodyPr vert="horz" lIns="0" tIns="45720" rIns="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No significant OTUs associated with hba1c</a:t>
            </a:r>
          </a:p>
          <a:p>
            <a:pPr defTabSz="914400">
              <a:spcAft>
                <a:spcPts val="600"/>
              </a:spcAft>
            </a:pPr>
            <a:r>
              <a:rPr lang="en-US"/>
              <a:t>4 significant OTUs associated with Type 2 Diabetes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99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47677-4352-419A-9334-38012081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2" y="722997"/>
            <a:ext cx="2441018" cy="3703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300" spc="-50"/>
              <a:t>Discussion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A728C-3DE1-4507-AA0A-03C83822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161" y="722630"/>
            <a:ext cx="4601323" cy="3704138"/>
          </a:xfr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300"/>
              <a:t>Lactobacillus acidophilus (PROBIOTIC: It does this by producing an enzyme called lactase. Lactase breaks down lactose, a sugar found in milk, into lactic acid)</a:t>
            </a:r>
          </a:p>
          <a:p>
            <a:pPr defTabSz="914400">
              <a:spcAft>
                <a:spcPts val="600"/>
              </a:spcAft>
            </a:pPr>
            <a:r>
              <a:rPr lang="en-US" sz="1300"/>
              <a:t>Enterococcus faecalis (BAD BIOTIC: sepsis, endocarditis, and meningitis)</a:t>
            </a:r>
          </a:p>
          <a:p>
            <a:pPr defTabSz="914400">
              <a:spcAft>
                <a:spcPts val="600"/>
              </a:spcAft>
            </a:pPr>
            <a:r>
              <a:rPr lang="en-US" sz="1300"/>
              <a:t>Acidaminococcus intestini (BAD BIOTIC: phylum Firmicutes)</a:t>
            </a:r>
          </a:p>
          <a:p>
            <a:pPr defTabSz="914400">
              <a:spcAft>
                <a:spcPts val="600"/>
              </a:spcAft>
            </a:pPr>
            <a:r>
              <a:rPr lang="en-US" sz="1300"/>
              <a:t>Streptococcus gallolyticus (BAD BIOTIC: main causative agent of septicemia and infective endocarditis)</a:t>
            </a:r>
          </a:p>
          <a:p>
            <a:pPr defTabSz="914400">
              <a:spcAft>
                <a:spcPts val="600"/>
              </a:spcAft>
            </a:pPr>
            <a:endParaRPr lang="en-US" sz="1300"/>
          </a:p>
          <a:p>
            <a:pPr marL="114300" indent="0" defTabSz="914400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300"/>
              <a:t>Limitations/Potential Problems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300"/>
              <a:t>Did not account for interactions between OTUs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300"/>
              <a:t>3 main sources of error in my opinion (stool, sequencing, classification)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300"/>
              <a:t>Directionality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300"/>
              <a:t>Inexperience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-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0188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680D436-0FA6-476E-8509-9A5AB264F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112" b="98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B3957E-8E29-4036-B2E9-89382CF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B1C5-19E5-4126-BD1D-CBBB7835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</p:spPr>
        <p:txBody>
          <a:bodyPr vert="horz" lIns="0" tIns="45720" rIns="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>
                <a:hlinkClick r:id="rId3"/>
              </a:rPr>
              <a:t>https://www.healthline.com/health/enterococcus-faecalis</a:t>
            </a: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dirty="0">
                <a:hlinkClick r:id="rId4"/>
              </a:rPr>
              <a:t>https://www.healthline.com/nutrition/lactobacillus-acidophilus</a:t>
            </a: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dirty="0">
                <a:hlinkClick r:id="rId5"/>
              </a:rPr>
              <a:t>https://www.ncbi.nlm.nih.gov/pmc/articles/PMC5891635/</a:t>
            </a:r>
            <a:endParaRPr lang="en-US" dirty="0"/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772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</TotalTime>
  <Words>496</Words>
  <Application>Microsoft Office PowerPoint</Application>
  <PresentationFormat>On-screen Show (16:9)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Microbiome of Type 2 Diabetes Patients</vt:lpstr>
      <vt:lpstr>Introduction - Dataset</vt:lpstr>
      <vt:lpstr>Rationale</vt:lpstr>
      <vt:lpstr>Methods</vt:lpstr>
      <vt:lpstr>Data Preparation</vt:lpstr>
      <vt:lpstr>Results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</dc:title>
  <dc:creator>Anh-Minh Nguyen</dc:creator>
  <cp:lastModifiedBy>Anh-Minh Nguyen</cp:lastModifiedBy>
  <cp:revision>13</cp:revision>
  <dcterms:modified xsi:type="dcterms:W3CDTF">2021-06-02T02:10:22Z</dcterms:modified>
</cp:coreProperties>
</file>