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9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4E5F"/>
    <a:srgbClr val="0070C0"/>
    <a:srgbClr val="3333CC"/>
    <a:srgbClr val="CC00CC"/>
    <a:srgbClr val="333399"/>
    <a:srgbClr val="7C99AF"/>
    <a:srgbClr val="CDE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B4F5-D659-457F-90F6-E1E534E57B4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A882-40BB-4EFD-AB6D-0A7B28DD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9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B4F5-D659-457F-90F6-E1E534E57B4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A882-40BB-4EFD-AB6D-0A7B28DD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0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B4F5-D659-457F-90F6-E1E534E57B4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A882-40BB-4EFD-AB6D-0A7B28DD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6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B4F5-D659-457F-90F6-E1E534E57B4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A882-40BB-4EFD-AB6D-0A7B28DD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1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B4F5-D659-457F-90F6-E1E534E57B4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A882-40BB-4EFD-AB6D-0A7B28DD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9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B4F5-D659-457F-90F6-E1E534E57B4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A882-40BB-4EFD-AB6D-0A7B28DD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B4F5-D659-457F-90F6-E1E534E57B4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A882-40BB-4EFD-AB6D-0A7B28DD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1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B4F5-D659-457F-90F6-E1E534E57B4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A882-40BB-4EFD-AB6D-0A7B28DD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7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B4F5-D659-457F-90F6-E1E534E57B4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A882-40BB-4EFD-AB6D-0A7B28DD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8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B4F5-D659-457F-90F6-E1E534E57B4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A882-40BB-4EFD-AB6D-0A7B28DD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6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B4F5-D659-457F-90F6-E1E534E57B4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A882-40BB-4EFD-AB6D-0A7B28DD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9B4F5-D659-457F-90F6-E1E534E57B4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A882-40BB-4EFD-AB6D-0A7B28DD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7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5086531" y="-1773664"/>
            <a:ext cx="18665470" cy="12324150"/>
            <a:chOff x="-2985677" y="-2478125"/>
            <a:chExt cx="18665470" cy="12324150"/>
          </a:xfrm>
        </p:grpSpPr>
        <p:sp>
          <p:nvSpPr>
            <p:cNvPr id="11" name="Rectangle 10"/>
            <p:cNvSpPr/>
            <p:nvPr/>
          </p:nvSpPr>
          <p:spPr>
            <a:xfrm rot="2700000">
              <a:off x="-2985677" y="1304740"/>
              <a:ext cx="8541285" cy="854128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2700000">
              <a:off x="4742460" y="3442269"/>
              <a:ext cx="1717820" cy="171782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2700000">
              <a:off x="3527778" y="2227586"/>
              <a:ext cx="1717820" cy="1717820"/>
            </a:xfrm>
            <a:prstGeom prst="rect">
              <a:avLst/>
            </a:prstGeom>
            <a:solidFill>
              <a:srgbClr val="27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2700000">
              <a:off x="6990256" y="-2478125"/>
              <a:ext cx="8689537" cy="868953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2700000">
              <a:off x="4742460" y="1012904"/>
              <a:ext cx="1717820" cy="171782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7247284" y="3683972"/>
              <a:ext cx="1566896" cy="15668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2700000">
              <a:off x="3156661" y="1510725"/>
              <a:ext cx="711838" cy="7118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5191721" y="4775256"/>
              <a:ext cx="294424" cy="2944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2700000">
              <a:off x="4382885" y="1868014"/>
              <a:ext cx="2436967" cy="2436967"/>
            </a:xfrm>
            <a:prstGeom prst="rect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2700000">
              <a:off x="5022732" y="5361359"/>
              <a:ext cx="434420" cy="434420"/>
            </a:xfrm>
            <a:prstGeom prst="rect">
              <a:avLst/>
            </a:prstGeom>
            <a:solidFill>
              <a:srgbClr val="27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32228" y="469040"/>
            <a:ext cx="6009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ĐẠI HỌC QUỐC GIA THÀNH PHỐ HỒ CHÍ MINH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TRƯỜNG ĐẠI HỌC CÔNG NGHỆ THÔNG TIN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4423" y="2707998"/>
            <a:ext cx="7795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274E5F"/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rPr>
              <a:t>ON-LINE GUEST PROFILING AND HOTEL RECOMMENDATION</a:t>
            </a:r>
          </a:p>
          <a:p>
            <a:pPr algn="ctr"/>
            <a:r>
              <a:rPr lang="en-US" sz="2000" b="1" dirty="0">
                <a:solidFill>
                  <a:srgbClr val="274E5F"/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rPr>
              <a:t>(LẬP HỒ SƠ TRỰC TUYẾN VÀ GIỚI THIỆU KHÁCH SẠN)</a:t>
            </a:r>
            <a:br>
              <a:rPr lang="en-US" sz="2800" b="1" dirty="0">
                <a:solidFill>
                  <a:srgbClr val="274E5F"/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274E5F"/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rPr>
              <a:t>Tạp</a:t>
            </a:r>
            <a:r>
              <a:rPr lang="en-US" sz="1600" b="1" dirty="0">
                <a:solidFill>
                  <a:srgbClr val="274E5F"/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274E5F"/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rPr>
              <a:t>chí</a:t>
            </a:r>
            <a:r>
              <a:rPr lang="en-US" sz="1600" b="1" dirty="0">
                <a:solidFill>
                  <a:srgbClr val="274E5F"/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rPr>
              <a:t> ELSEVIER, 2019</a:t>
            </a:r>
            <a:endParaRPr lang="en-US" sz="1600" b="1" dirty="0">
              <a:solidFill>
                <a:srgbClr val="0070C0"/>
              </a:solidFill>
              <a:latin typeface="Arial" panose="020B0604020202020204" pitchFamily="34" charset="0"/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C6E3DAA3-1EE0-4A30-B02C-70F84FD163A6}"/>
              </a:ext>
            </a:extLst>
          </p:cNvPr>
          <p:cNvSpPr txBox="1"/>
          <p:nvPr/>
        </p:nvSpPr>
        <p:spPr>
          <a:xfrm>
            <a:off x="6837675" y="4464925"/>
            <a:ext cx="516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Giảng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: PGS. Lê </a:t>
            </a:r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Đình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Duy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338CE493-156C-460C-B8CD-C44DDA01D1A0}"/>
              </a:ext>
            </a:extLst>
          </p:cNvPr>
          <p:cNvSpPr txBox="1"/>
          <p:nvPr/>
        </p:nvSpPr>
        <p:spPr>
          <a:xfrm>
            <a:off x="6837675" y="4864967"/>
            <a:ext cx="5164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>
                <a:solidFill>
                  <a:srgbClr val="0070C0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Nhóm</a:t>
            </a:r>
            <a:r>
              <a:rPr lang="en-US" sz="2000" u="sng" dirty="0">
                <a:solidFill>
                  <a:srgbClr val="0070C0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u="sng" dirty="0" err="1">
                <a:solidFill>
                  <a:srgbClr val="0070C0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báo</a:t>
            </a:r>
            <a:r>
              <a:rPr lang="en-US" sz="2000" u="sng" dirty="0">
                <a:solidFill>
                  <a:srgbClr val="0070C0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u="sng" dirty="0" err="1">
                <a:solidFill>
                  <a:srgbClr val="0070C0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cáo</a:t>
            </a:r>
            <a:r>
              <a:rPr lang="en-US" sz="2000" u="sng" dirty="0">
                <a:solidFill>
                  <a:srgbClr val="0070C0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:</a:t>
            </a:r>
            <a:b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Phan </a:t>
            </a:r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Trọng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Tín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(MSHV: CH2002013)</a:t>
            </a:r>
            <a:b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Nguyễn Thanh Phong (MSHV: CH2002014)</a:t>
            </a:r>
            <a:b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Huỳnh Thị </a:t>
            </a:r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Tố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Ngọc (MSHV: CH2002011)</a:t>
            </a:r>
          </a:p>
        </p:txBody>
      </p:sp>
    </p:spTree>
    <p:extLst>
      <p:ext uri="{BB962C8B-B14F-4D97-AF65-F5344CB8AC3E}">
        <p14:creationId xmlns:p14="http://schemas.microsoft.com/office/powerpoint/2010/main" val="229787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6077459" y="-4539855"/>
            <a:ext cx="26782595" cy="18452317"/>
            <a:chOff x="-6140212" y="-4575715"/>
            <a:chExt cx="26782595" cy="18452317"/>
          </a:xfrm>
        </p:grpSpPr>
        <p:sp>
          <p:nvSpPr>
            <p:cNvPr id="11" name="Rectangle 10"/>
            <p:cNvSpPr/>
            <p:nvPr/>
          </p:nvSpPr>
          <p:spPr>
            <a:xfrm rot="2700000">
              <a:off x="-6140212" y="5335317"/>
              <a:ext cx="8541285" cy="854128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2700000">
              <a:off x="11952846" y="-4575715"/>
              <a:ext cx="8689537" cy="868953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10673931" y="6238000"/>
              <a:ext cx="1566896" cy="15668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2700000">
              <a:off x="-211950" y="2707093"/>
              <a:ext cx="711838" cy="7118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948556">
              <a:off x="11847268" y="2125732"/>
              <a:ext cx="1636645" cy="16366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2700000">
              <a:off x="1810704" y="6640790"/>
              <a:ext cx="434420" cy="434420"/>
            </a:xfrm>
            <a:prstGeom prst="rect">
              <a:avLst/>
            </a:prstGeom>
            <a:solidFill>
              <a:srgbClr val="27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2700000">
              <a:off x="-1023686" y="4659407"/>
              <a:ext cx="1566896" cy="15668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4857416">
              <a:off x="11127381" y="-836050"/>
              <a:ext cx="2129237" cy="2129237"/>
            </a:xfrm>
            <a:prstGeom prst="rect">
              <a:avLst/>
            </a:prstGeom>
            <a:solidFill>
              <a:srgbClr val="27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8B66F779-7FC1-4F57-BA6D-DF3CF26AEACC}"/>
              </a:ext>
            </a:extLst>
          </p:cNvPr>
          <p:cNvCxnSpPr>
            <a:cxnSpLocks/>
          </p:cNvCxnSpPr>
          <p:nvPr/>
        </p:nvCxnSpPr>
        <p:spPr>
          <a:xfrm>
            <a:off x="826118" y="833239"/>
            <a:ext cx="778564" cy="11256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21">
            <a:extLst>
              <a:ext uri="{FF2B5EF4-FFF2-40B4-BE49-F238E27FC236}">
                <a16:creationId xmlns:a16="http://schemas.microsoft.com/office/drawing/2014/main" id="{8DF40DFD-AFA3-4397-B626-C62F2319A046}"/>
              </a:ext>
            </a:extLst>
          </p:cNvPr>
          <p:cNvSpPr txBox="1"/>
          <p:nvPr/>
        </p:nvSpPr>
        <p:spPr>
          <a:xfrm>
            <a:off x="728283" y="308642"/>
            <a:ext cx="1023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4E5F"/>
                </a:solidFill>
                <a:latin typeface="Times New Roman" panose="02020603050405020304" pitchFamily="18" charset="0"/>
                <a:ea typeface="Roboto Slab" pitchFamily="2" charset="0"/>
                <a:cs typeface="Times New Roman" panose="02020603050405020304" pitchFamily="18" charset="0"/>
              </a:rPr>
              <a:t>BÀI TOÁN ĐẶT RA?</a:t>
            </a:r>
            <a:endParaRPr lang="en-US" sz="3000" b="1" dirty="0">
              <a:solidFill>
                <a:srgbClr val="0070C0"/>
              </a:solidFill>
              <a:latin typeface="Times New Roman" panose="02020603050405020304" pitchFamily="18" charset="0"/>
              <a:ea typeface="Roboto Slab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0E9214D0-BEF3-45E6-B05F-D58E7A6B55B2}"/>
              </a:ext>
            </a:extLst>
          </p:cNvPr>
          <p:cNvSpPr/>
          <p:nvPr/>
        </p:nvSpPr>
        <p:spPr>
          <a:xfrm>
            <a:off x="4605315" y="1331942"/>
            <a:ext cx="2897344" cy="389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Stochastic Gradient Descent (SGD)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36553902-32C4-4F0A-B02C-B9F70658AF63}"/>
              </a:ext>
            </a:extLst>
          </p:cNvPr>
          <p:cNvSpPr/>
          <p:nvPr/>
        </p:nvSpPr>
        <p:spPr>
          <a:xfrm>
            <a:off x="889788" y="1737126"/>
            <a:ext cx="2401758" cy="30911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>
                <a:solidFill>
                  <a:schemeClr val="tx1"/>
                </a:solidFill>
                <a:latin typeface="+mj-lt"/>
              </a:rPr>
              <a:t>Bộ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dữ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liệu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có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nguồn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gốc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từ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c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ộ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ng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đồng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về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ngành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khách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sạn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của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Expedia như thông tin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khách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sạn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,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đánh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giá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,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bình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luận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775C4272-B6DB-45F4-B58E-B5BEE91F65C0}"/>
              </a:ext>
            </a:extLst>
          </p:cNvPr>
          <p:cNvSpPr/>
          <p:nvPr/>
        </p:nvSpPr>
        <p:spPr>
          <a:xfrm>
            <a:off x="8774312" y="1734210"/>
            <a:ext cx="2401758" cy="30911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ũi tên: Phải 5">
            <a:extLst>
              <a:ext uri="{FF2B5EF4-FFF2-40B4-BE49-F238E27FC236}">
                <a16:creationId xmlns:a16="http://schemas.microsoft.com/office/drawing/2014/main" id="{173A8F57-C3CA-4361-B940-A52A65D19DE2}"/>
              </a:ext>
            </a:extLst>
          </p:cNvPr>
          <p:cNvSpPr/>
          <p:nvPr/>
        </p:nvSpPr>
        <p:spPr>
          <a:xfrm>
            <a:off x="3529254" y="3005722"/>
            <a:ext cx="753035" cy="548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̃i tên: Phải 19">
            <a:extLst>
              <a:ext uri="{FF2B5EF4-FFF2-40B4-BE49-F238E27FC236}">
                <a16:creationId xmlns:a16="http://schemas.microsoft.com/office/drawing/2014/main" id="{E3F80936-9DFD-4D25-9978-16507D1C2A25}"/>
              </a:ext>
            </a:extLst>
          </p:cNvPr>
          <p:cNvSpPr/>
          <p:nvPr/>
        </p:nvSpPr>
        <p:spPr>
          <a:xfrm>
            <a:off x="7761968" y="3005722"/>
            <a:ext cx="753035" cy="548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6077459" y="-4539855"/>
            <a:ext cx="26782595" cy="18452317"/>
            <a:chOff x="-6140212" y="-4575715"/>
            <a:chExt cx="26782595" cy="18452317"/>
          </a:xfrm>
        </p:grpSpPr>
        <p:sp>
          <p:nvSpPr>
            <p:cNvPr id="11" name="Rectangle 10"/>
            <p:cNvSpPr/>
            <p:nvPr/>
          </p:nvSpPr>
          <p:spPr>
            <a:xfrm rot="2700000">
              <a:off x="-6140212" y="5335317"/>
              <a:ext cx="8541285" cy="854128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2700000">
              <a:off x="11952846" y="-4575715"/>
              <a:ext cx="8689537" cy="868953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10673931" y="6238000"/>
              <a:ext cx="1566896" cy="15668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2700000">
              <a:off x="-211950" y="2707093"/>
              <a:ext cx="711838" cy="7118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948556">
              <a:off x="11847268" y="2125732"/>
              <a:ext cx="1636645" cy="16366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2700000">
              <a:off x="1810704" y="6640790"/>
              <a:ext cx="434420" cy="434420"/>
            </a:xfrm>
            <a:prstGeom prst="rect">
              <a:avLst/>
            </a:prstGeom>
            <a:solidFill>
              <a:srgbClr val="27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2700000">
              <a:off x="-1023686" y="4659407"/>
              <a:ext cx="1566896" cy="15668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4857416">
              <a:off x="11127381" y="-836050"/>
              <a:ext cx="2129237" cy="2129237"/>
            </a:xfrm>
            <a:prstGeom prst="rect">
              <a:avLst/>
            </a:prstGeom>
            <a:solidFill>
              <a:srgbClr val="27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8B66F779-7FC1-4F57-BA6D-DF3CF26AEACC}"/>
              </a:ext>
            </a:extLst>
          </p:cNvPr>
          <p:cNvCxnSpPr>
            <a:cxnSpLocks/>
          </p:cNvCxnSpPr>
          <p:nvPr/>
        </p:nvCxnSpPr>
        <p:spPr>
          <a:xfrm>
            <a:off x="826118" y="833239"/>
            <a:ext cx="778564" cy="11256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21">
            <a:extLst>
              <a:ext uri="{FF2B5EF4-FFF2-40B4-BE49-F238E27FC236}">
                <a16:creationId xmlns:a16="http://schemas.microsoft.com/office/drawing/2014/main" id="{8DF40DFD-AFA3-4397-B626-C62F2319A046}"/>
              </a:ext>
            </a:extLst>
          </p:cNvPr>
          <p:cNvSpPr txBox="1"/>
          <p:nvPr/>
        </p:nvSpPr>
        <p:spPr>
          <a:xfrm>
            <a:off x="728283" y="308642"/>
            <a:ext cx="1023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4E5F"/>
                </a:solidFill>
                <a:latin typeface="Times New Roman" panose="02020603050405020304" pitchFamily="18" charset="0"/>
                <a:ea typeface="Roboto Slab" pitchFamily="2" charset="0"/>
                <a:cs typeface="Times New Roman" panose="02020603050405020304" pitchFamily="18" charset="0"/>
              </a:rPr>
              <a:t>CÁC NGHIÊN CỨU LIÊN QUAN</a:t>
            </a:r>
            <a:endParaRPr lang="en-US" sz="3000" b="1" dirty="0">
              <a:solidFill>
                <a:srgbClr val="0070C0"/>
              </a:solidFill>
              <a:latin typeface="Times New Roman" panose="02020603050405020304" pitchFamily="18" charset="0"/>
              <a:ea typeface="Roboto Slab" pitchFamily="2" charset="0"/>
              <a:cs typeface="Times New Roman" panose="02020603050405020304" pitchFamily="18" charset="0"/>
            </a:endParaRPr>
          </a:p>
        </p:txBody>
      </p:sp>
      <p:pic>
        <p:nvPicPr>
          <p:cNvPr id="24" name="image12.png">
            <a:extLst>
              <a:ext uri="{FF2B5EF4-FFF2-40B4-BE49-F238E27FC236}">
                <a16:creationId xmlns:a16="http://schemas.microsoft.com/office/drawing/2014/main" id="{DD3D8634-5F56-4269-8195-57539352A21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35212" y="1261725"/>
            <a:ext cx="7746987" cy="46963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8963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6077459" y="-4539855"/>
            <a:ext cx="26782595" cy="18452317"/>
            <a:chOff x="-6140212" y="-4575715"/>
            <a:chExt cx="26782595" cy="18452317"/>
          </a:xfrm>
        </p:grpSpPr>
        <p:sp>
          <p:nvSpPr>
            <p:cNvPr id="11" name="Rectangle 10"/>
            <p:cNvSpPr/>
            <p:nvPr/>
          </p:nvSpPr>
          <p:spPr>
            <a:xfrm rot="2700000">
              <a:off x="-6140212" y="5335317"/>
              <a:ext cx="8541285" cy="854128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2700000">
              <a:off x="11952846" y="-4575715"/>
              <a:ext cx="8689537" cy="868953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10673931" y="6238000"/>
              <a:ext cx="1566896" cy="15668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2700000">
              <a:off x="-211950" y="2707093"/>
              <a:ext cx="711838" cy="7118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948556">
              <a:off x="11847268" y="2125732"/>
              <a:ext cx="1636645" cy="16366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2700000">
              <a:off x="1810704" y="6640790"/>
              <a:ext cx="434420" cy="434420"/>
            </a:xfrm>
            <a:prstGeom prst="rect">
              <a:avLst/>
            </a:prstGeom>
            <a:solidFill>
              <a:srgbClr val="27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2700000">
              <a:off x="-1023686" y="4659407"/>
              <a:ext cx="1566896" cy="15668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4857416">
              <a:off x="11127381" y="-836050"/>
              <a:ext cx="2129237" cy="2129237"/>
            </a:xfrm>
            <a:prstGeom prst="rect">
              <a:avLst/>
            </a:prstGeom>
            <a:solidFill>
              <a:srgbClr val="27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8B66F779-7FC1-4F57-BA6D-DF3CF26AEACC}"/>
              </a:ext>
            </a:extLst>
          </p:cNvPr>
          <p:cNvCxnSpPr>
            <a:cxnSpLocks/>
          </p:cNvCxnSpPr>
          <p:nvPr/>
        </p:nvCxnSpPr>
        <p:spPr>
          <a:xfrm>
            <a:off x="826118" y="833239"/>
            <a:ext cx="778564" cy="11256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21">
            <a:extLst>
              <a:ext uri="{FF2B5EF4-FFF2-40B4-BE49-F238E27FC236}">
                <a16:creationId xmlns:a16="http://schemas.microsoft.com/office/drawing/2014/main" id="{8DF40DFD-AFA3-4397-B626-C62F2319A046}"/>
              </a:ext>
            </a:extLst>
          </p:cNvPr>
          <p:cNvSpPr txBox="1"/>
          <p:nvPr/>
        </p:nvSpPr>
        <p:spPr>
          <a:xfrm>
            <a:off x="728283" y="308642"/>
            <a:ext cx="1023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4E5F"/>
                </a:solidFill>
                <a:latin typeface="Times New Roman" panose="02020603050405020304" pitchFamily="18" charset="0"/>
                <a:ea typeface="Roboto Slab" pitchFamily="2" charset="0"/>
                <a:cs typeface="Times New Roman" panose="02020603050405020304" pitchFamily="18" charset="0"/>
              </a:rPr>
              <a:t>THUẬT TOÁN SGD</a:t>
            </a:r>
            <a:endParaRPr lang="en-US" sz="3000" b="1" dirty="0">
              <a:solidFill>
                <a:srgbClr val="0070C0"/>
              </a:solidFill>
              <a:latin typeface="Times New Roman" panose="02020603050405020304" pitchFamily="18" charset="0"/>
              <a:ea typeface="Roboto Slab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8ABAECE2-B428-4C95-9F00-351362B869C8}"/>
              </a:ext>
            </a:extLst>
          </p:cNvPr>
          <p:cNvGrpSpPr/>
          <p:nvPr/>
        </p:nvGrpSpPr>
        <p:grpSpPr>
          <a:xfrm>
            <a:off x="1604682" y="1248956"/>
            <a:ext cx="9565341" cy="3346545"/>
            <a:chOff x="1954306" y="1891553"/>
            <a:chExt cx="9565341" cy="3346545"/>
          </a:xfrm>
        </p:grpSpPr>
        <p:pic>
          <p:nvPicPr>
            <p:cNvPr id="14" name="Hình ảnh 13">
              <a:extLst>
                <a:ext uri="{FF2B5EF4-FFF2-40B4-BE49-F238E27FC236}">
                  <a16:creationId xmlns:a16="http://schemas.microsoft.com/office/drawing/2014/main" id="{E5326D59-0C0A-42B0-BF97-1461AEFD7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0667" y="2332973"/>
              <a:ext cx="8763000" cy="2905125"/>
            </a:xfrm>
            <a:prstGeom prst="rect">
              <a:avLst/>
            </a:prstGeom>
          </p:spPr>
        </p:pic>
        <p:sp>
          <p:nvSpPr>
            <p:cNvPr id="22" name="Hình chữ nhật 21">
              <a:extLst>
                <a:ext uri="{FF2B5EF4-FFF2-40B4-BE49-F238E27FC236}">
                  <a16:creationId xmlns:a16="http://schemas.microsoft.com/office/drawing/2014/main" id="{68FC7916-C125-4EC0-9F69-ECBA0233AFB2}"/>
                </a:ext>
              </a:extLst>
            </p:cNvPr>
            <p:cNvSpPr/>
            <p:nvPr/>
          </p:nvSpPr>
          <p:spPr>
            <a:xfrm>
              <a:off x="1954306" y="1891553"/>
              <a:ext cx="9565341" cy="1075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073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3813" y="2731819"/>
            <a:ext cx="7380074" cy="122254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-6140212" y="-4575715"/>
            <a:ext cx="26782595" cy="18452317"/>
            <a:chOff x="-6140212" y="-4575715"/>
            <a:chExt cx="26782595" cy="18452317"/>
          </a:xfrm>
        </p:grpSpPr>
        <p:sp>
          <p:nvSpPr>
            <p:cNvPr id="11" name="Rectangle 10"/>
            <p:cNvSpPr/>
            <p:nvPr/>
          </p:nvSpPr>
          <p:spPr>
            <a:xfrm rot="2700000">
              <a:off x="-6140212" y="5335317"/>
              <a:ext cx="8541285" cy="854128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2700000">
              <a:off x="11952846" y="-4575715"/>
              <a:ext cx="8689537" cy="868953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10673931" y="6238000"/>
              <a:ext cx="1566896" cy="15668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2700000">
              <a:off x="-211950" y="2707093"/>
              <a:ext cx="711838" cy="7118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948556">
              <a:off x="11847268" y="2125732"/>
              <a:ext cx="1636645" cy="16366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2700000">
              <a:off x="1810704" y="6640790"/>
              <a:ext cx="434420" cy="434420"/>
            </a:xfrm>
            <a:prstGeom prst="rect">
              <a:avLst/>
            </a:prstGeom>
            <a:solidFill>
              <a:srgbClr val="27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2700000">
              <a:off x="-1023686" y="4659407"/>
              <a:ext cx="1566896" cy="15668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4857416">
              <a:off x="11127381" y="-836050"/>
              <a:ext cx="2129237" cy="2129237"/>
            </a:xfrm>
            <a:prstGeom prst="rect">
              <a:avLst/>
            </a:prstGeom>
            <a:solidFill>
              <a:srgbClr val="27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63813" y="2927594"/>
            <a:ext cx="7380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274E5F"/>
                </a:solidFill>
                <a:latin typeface="Roboto Slab" pitchFamily="2" charset="0"/>
                <a:ea typeface="Roboto Slab" pitchFamily="2" charset="0"/>
              </a:rPr>
              <a:t>Trân</a:t>
            </a:r>
            <a:r>
              <a:rPr lang="en-US" sz="4800" dirty="0">
                <a:solidFill>
                  <a:srgbClr val="274E5F"/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4800" dirty="0" err="1">
                <a:solidFill>
                  <a:srgbClr val="274E5F"/>
                </a:solidFill>
                <a:latin typeface="Roboto Slab" pitchFamily="2" charset="0"/>
                <a:ea typeface="Roboto Slab" pitchFamily="2" charset="0"/>
              </a:rPr>
              <a:t>trọng</a:t>
            </a:r>
            <a:r>
              <a:rPr lang="en-US" sz="4800" dirty="0">
                <a:solidFill>
                  <a:srgbClr val="274E5F"/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4800" dirty="0" err="1">
                <a:solidFill>
                  <a:srgbClr val="274E5F"/>
                </a:solidFill>
                <a:latin typeface="Roboto Slab" pitchFamily="2" charset="0"/>
                <a:ea typeface="Roboto Slab" pitchFamily="2" charset="0"/>
              </a:rPr>
              <a:t>và</a:t>
            </a:r>
            <a:r>
              <a:rPr lang="en-US" sz="4800" dirty="0">
                <a:solidFill>
                  <a:srgbClr val="274E5F"/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4800" dirty="0" err="1">
                <a:solidFill>
                  <a:srgbClr val="274E5F"/>
                </a:solidFill>
                <a:latin typeface="Roboto Slab" pitchFamily="2" charset="0"/>
                <a:ea typeface="Roboto Slab" pitchFamily="2" charset="0"/>
              </a:rPr>
              <a:t>Cảm</a:t>
            </a:r>
            <a:r>
              <a:rPr lang="en-US" sz="4800" dirty="0">
                <a:solidFill>
                  <a:srgbClr val="274E5F"/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4800" dirty="0" err="1">
                <a:solidFill>
                  <a:srgbClr val="274E5F"/>
                </a:solidFill>
                <a:latin typeface="Roboto Slab" pitchFamily="2" charset="0"/>
                <a:ea typeface="Roboto Slab" pitchFamily="2" charset="0"/>
              </a:rPr>
              <a:t>ơn</a:t>
            </a:r>
            <a:r>
              <a:rPr lang="en-US" sz="4800" dirty="0">
                <a:solidFill>
                  <a:srgbClr val="274E5F"/>
                </a:solidFill>
                <a:latin typeface="Roboto Slab" pitchFamily="2" charset="0"/>
                <a:ea typeface="Roboto Slab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6014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143</Words>
  <Application>Microsoft Office PowerPoint</Application>
  <PresentationFormat>Màn hình rộng</PresentationFormat>
  <Paragraphs>13</Paragraphs>
  <Slides>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 Slab</vt:lpstr>
      <vt:lpstr>Times New Roman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 phan</dc:creator>
  <cp:lastModifiedBy>Nguyễn Thanh Phong</cp:lastModifiedBy>
  <cp:revision>310</cp:revision>
  <dcterms:created xsi:type="dcterms:W3CDTF">2020-09-30T07:34:37Z</dcterms:created>
  <dcterms:modified xsi:type="dcterms:W3CDTF">2021-05-24T06:26:40Z</dcterms:modified>
</cp:coreProperties>
</file>