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7" r:id="rId4"/>
    <p:sldId id="274" r:id="rId5"/>
    <p:sldId id="275" r:id="rId6"/>
    <p:sldId id="286" r:id="rId7"/>
    <p:sldId id="277" r:id="rId8"/>
    <p:sldId id="278" r:id="rId9"/>
    <p:sldId id="279" r:id="rId10"/>
    <p:sldId id="280" r:id="rId11"/>
    <p:sldId id="281" r:id="rId12"/>
    <p:sldId id="282" r:id="rId13"/>
    <p:sldId id="268" r:id="rId14"/>
    <p:sldId id="283" r:id="rId15"/>
    <p:sldId id="284" r:id="rId16"/>
    <p:sldId id="285" r:id="rId17"/>
    <p:sldId id="272" r:id="rId18"/>
    <p:sldId id="273" r:id="rId19"/>
  </p:sldIdLst>
  <p:sldSz cx="18288000" cy="10287000"/>
  <p:notesSz cx="6858000" cy="9144000"/>
  <p:embeddedFontLst>
    <p:embeddedFont>
      <p:font typeface="Canva Sans Bold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>
        <p:scale>
          <a:sx n="33" d="100"/>
          <a:sy n="33" d="100"/>
        </p:scale>
        <p:origin x="1733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58759" y="1991036"/>
            <a:ext cx="6304927" cy="630492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67467" t="-32250" r="-73332" b="-28483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45097" y="3618518"/>
            <a:ext cx="10858589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 b="1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FILM ANALYSIS </a:t>
            </a:r>
          </a:p>
          <a:p>
            <a:pPr algn="just">
              <a:lnSpc>
                <a:spcPts val="9600"/>
              </a:lnSpc>
            </a:pPr>
            <a:r>
              <a:rPr lang="en-US" sz="8000" b="1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 ESSAY WRITING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1777655" y="2379098"/>
            <a:ext cx="810350" cy="810350"/>
          </a:xfrm>
          <a:custGeom>
            <a:avLst/>
            <a:gdLst/>
            <a:ahLst/>
            <a:cxnLst/>
            <a:rect l="l" t="t" r="r" b="b"/>
            <a:pathLst>
              <a:path w="810350" h="810350">
                <a:moveTo>
                  <a:pt x="0" y="0"/>
                </a:moveTo>
                <a:lnTo>
                  <a:pt x="810351" y="0"/>
                </a:lnTo>
                <a:lnTo>
                  <a:pt x="810351" y="810350"/>
                </a:lnTo>
                <a:lnTo>
                  <a:pt x="0" y="810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Teach narrative structure explicitly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 examples of well-structured analyses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45269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Deeper understanding of storytelling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Improved analytical essays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Better grades on assignments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three-act structure in class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Showing a sample essay that analyses structure well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8702635-7727-5634-7FF7-A4790A410DBB}"/>
              </a:ext>
            </a:extLst>
          </p:cNvPr>
          <p:cNvSpPr/>
          <p:nvPr/>
        </p:nvSpPr>
        <p:spPr>
          <a:xfrm>
            <a:off x="4557129" y="229506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932464" y="618748"/>
            <a:ext cx="848831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Solutions for Inadequate Analysis of Structure</a:t>
            </a:r>
          </a:p>
        </p:txBody>
      </p:sp>
    </p:spTree>
    <p:extLst>
      <p:ext uri="{BB962C8B-B14F-4D97-AF65-F5344CB8AC3E}">
        <p14:creationId xmlns:p14="http://schemas.microsoft.com/office/powerpoint/2010/main" val="117460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Brief Description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Considering the historical and cultural context of a film enriches your understanding of its themes and characters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45269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Analyzing how World War II influenced the characters 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cultural significance of a holiday depicted in a film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impact of the political climate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031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nuanced and deeper analysis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Understanding of motivations and film themes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A877442-51AA-5A3A-7DA0-862B1AD9DA21}"/>
              </a:ext>
            </a:extLst>
          </p:cNvPr>
          <p:cNvSpPr/>
          <p:nvPr/>
        </p:nvSpPr>
        <p:spPr>
          <a:xfrm>
            <a:off x="4557129" y="229506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932464" y="618748"/>
            <a:ext cx="848831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Insufficient Consideration of Context</a:t>
            </a:r>
          </a:p>
        </p:txBody>
      </p:sp>
    </p:spTree>
    <p:extLst>
      <p:ext uri="{BB962C8B-B14F-4D97-AF65-F5344CB8AC3E}">
        <p14:creationId xmlns:p14="http://schemas.microsoft.com/office/powerpoint/2010/main" val="377903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628900"/>
            <a:ext cx="444756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Brief Description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3282947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Students often overlook the historical and cultural background of a film, which can lead to shallow analyses.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975181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5778174"/>
            <a:ext cx="14526904" cy="2108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Ignoring the impact of World War II on the characters in a film set in the 1940s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considering the cultural significance of a festival depicted in the movie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Overlooking the social norms of the time period in which the film is set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371ECC9-2580-FFFE-8960-046DEC3C0426}"/>
              </a:ext>
            </a:extLst>
          </p:cNvPr>
          <p:cNvSpPr/>
          <p:nvPr/>
        </p:nvSpPr>
        <p:spPr>
          <a:xfrm>
            <a:off x="4548195" y="261396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932464" y="618748"/>
            <a:ext cx="848831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Recognizing When You Overlook Context</a:t>
            </a:r>
          </a:p>
        </p:txBody>
      </p:sp>
    </p:spTree>
    <p:extLst>
      <p:ext uri="{BB962C8B-B14F-4D97-AF65-F5344CB8AC3E}">
        <p14:creationId xmlns:p14="http://schemas.microsoft.com/office/powerpoint/2010/main" val="45911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681766"/>
            <a:ext cx="16607350" cy="8923468"/>
            <a:chOff x="0" y="0"/>
            <a:chExt cx="4373952" cy="23502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350214"/>
            </a:xfrm>
            <a:custGeom>
              <a:avLst/>
              <a:gdLst/>
              <a:ahLst/>
              <a:cxnLst/>
              <a:rect l="l" t="t" r="r" b="b"/>
              <a:pathLst>
                <a:path w="4373952" h="2350214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326439"/>
                  </a:lnTo>
                  <a:cubicBezTo>
                    <a:pt x="4373952" y="2339569"/>
                    <a:pt x="4363308" y="2350214"/>
                    <a:pt x="4350177" y="2350214"/>
                  </a:cubicBezTo>
                  <a:lnTo>
                    <a:pt x="23775" y="2350214"/>
                  </a:lnTo>
                  <a:cubicBezTo>
                    <a:pt x="10644" y="2350214"/>
                    <a:pt x="0" y="2339569"/>
                    <a:pt x="0" y="2326439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388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03035" y="1614825"/>
            <a:ext cx="282058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62840" y="2579268"/>
            <a:ext cx="13739034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Leads to a superficial understanding of the film's themes</a:t>
            </a:r>
          </a:p>
          <a:p>
            <a:pPr algn="just">
              <a:lnSpc>
                <a:spcPts val="4500"/>
              </a:lnSpc>
            </a:pP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Misses deeper insights into characters' motivations</a:t>
            </a:r>
          </a:p>
          <a:p>
            <a:pPr algn="just">
              <a:lnSpc>
                <a:spcPts val="4500"/>
              </a:lnSpc>
            </a:pP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just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 in a less engaging and less informative analysis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28B501F-3707-5C68-E7DC-E63D8F82CFE2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Symptoms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Focus only on the plot without mentioning historical events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reference the time period or cultural background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Causes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45269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background knowledge about the film's setting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Failure to see the relevance of historical and cultural context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Limited research on the film's background before analysis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198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Consequences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Missed opportunities for deeper insights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Less engaging and informative essays or reviews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65B385A-4786-AE0B-D011-982F64D3E3C5}"/>
              </a:ext>
            </a:extLst>
          </p:cNvPr>
          <p:cNvSpPr/>
          <p:nvPr/>
        </p:nvSpPr>
        <p:spPr>
          <a:xfrm>
            <a:off x="4489263" y="243764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932464" y="618748"/>
            <a:ext cx="8488310" cy="1299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2B15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Does This Insufficient Consideration of Context Occur?</a:t>
            </a:r>
          </a:p>
        </p:txBody>
      </p:sp>
    </p:spTree>
    <p:extLst>
      <p:ext uri="{BB962C8B-B14F-4D97-AF65-F5344CB8AC3E}">
        <p14:creationId xmlns:p14="http://schemas.microsoft.com/office/powerpoint/2010/main" val="180367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id="{28BDEF14-8F17-5538-FECE-C93F1F98BD85}"/>
              </a:ext>
            </a:extLst>
          </p:cNvPr>
          <p:cNvGrpSpPr/>
          <p:nvPr/>
        </p:nvGrpSpPr>
        <p:grpSpPr>
          <a:xfrm>
            <a:off x="4516303" y="404802"/>
            <a:ext cx="9204222" cy="1632397"/>
            <a:chOff x="0" y="0"/>
            <a:chExt cx="2424157" cy="42993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04A772E-A5DE-5849-1CB0-1E2279E3A28C}"/>
                </a:ext>
              </a:extLst>
            </p:cNvPr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812F4076-9212-748E-FDE8-0A38F94CB39D}"/>
                </a:ext>
              </a:extLst>
            </p:cNvPr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C9145590-31B0-B930-E171-4E9DC1A69F1B}"/>
              </a:ext>
            </a:extLst>
          </p:cNvPr>
          <p:cNvSpPr txBox="1"/>
          <p:nvPr/>
        </p:nvSpPr>
        <p:spPr>
          <a:xfrm>
            <a:off x="1721308" y="2240257"/>
            <a:ext cx="282058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1275DBB-F486-7EB4-399D-3128E303D282}"/>
              </a:ext>
            </a:extLst>
          </p:cNvPr>
          <p:cNvSpPr txBox="1"/>
          <p:nvPr/>
        </p:nvSpPr>
        <p:spPr>
          <a:xfrm>
            <a:off x="1496733" y="2935582"/>
            <a:ext cx="14930333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Teach the importance of context in film analysis.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 historical background information relevant to the film.</a:t>
            </a:r>
          </a:p>
          <a:p>
            <a:pPr marL="647700" lvl="1" indent="-323850" algn="just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Encourage students to research the cultural and societal background of the film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93EA5964-EE6F-5C3A-AE35-E1E494B12E16}"/>
              </a:ext>
            </a:extLst>
          </p:cNvPr>
          <p:cNvSpPr txBox="1"/>
          <p:nvPr/>
        </p:nvSpPr>
        <p:spPr>
          <a:xfrm>
            <a:off x="3131598" y="6355057"/>
            <a:ext cx="282058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A3AF2DFC-33DE-83DB-3EAC-F4C2F6F0BF37}"/>
              </a:ext>
            </a:extLst>
          </p:cNvPr>
          <p:cNvSpPr txBox="1"/>
          <p:nvPr/>
        </p:nvSpPr>
        <p:spPr>
          <a:xfrm>
            <a:off x="3357667" y="7050382"/>
            <a:ext cx="11118175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Richer, more nuanced analyses.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Deeper understanding of themes and characters.</a:t>
            </a:r>
          </a:p>
          <a:p>
            <a:pPr marL="647700" lvl="1" indent="-323850" algn="just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engaging and informative essays or reviews.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F43991B-9190-05A3-7FD9-F06AE077D645}"/>
              </a:ext>
            </a:extLst>
          </p:cNvPr>
          <p:cNvSpPr/>
          <p:nvPr/>
        </p:nvSpPr>
        <p:spPr>
          <a:xfrm>
            <a:off x="4514849" y="203956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0D7439C2-1642-8A62-91D8-432CCC7C9A71}"/>
              </a:ext>
            </a:extLst>
          </p:cNvPr>
          <p:cNvSpPr txBox="1"/>
          <p:nvPr/>
        </p:nvSpPr>
        <p:spPr>
          <a:xfrm>
            <a:off x="5624703" y="533612"/>
            <a:ext cx="7037140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 for Insufficient Consideration of Context</a:t>
            </a:r>
          </a:p>
        </p:txBody>
      </p:sp>
    </p:spTree>
    <p:extLst>
      <p:ext uri="{BB962C8B-B14F-4D97-AF65-F5344CB8AC3E}">
        <p14:creationId xmlns:p14="http://schemas.microsoft.com/office/powerpoint/2010/main" val="17045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7FEFE79-73DE-FB88-6452-48CE13EF5BE1}"/>
              </a:ext>
            </a:extLst>
          </p:cNvPr>
          <p:cNvSpPr txBox="1"/>
          <p:nvPr/>
        </p:nvSpPr>
        <p:spPr>
          <a:xfrm>
            <a:off x="2562840" y="2613249"/>
            <a:ext cx="282058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F10BEA7-F88B-F2BF-3340-11E7F3E0570C}"/>
              </a:ext>
            </a:extLst>
          </p:cNvPr>
          <p:cNvSpPr txBox="1"/>
          <p:nvPr/>
        </p:nvSpPr>
        <p:spPr>
          <a:xfrm>
            <a:off x="2362200" y="3519251"/>
            <a:ext cx="12249378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Including a section on the historical background of the film in the analysis.</a:t>
            </a:r>
          </a:p>
          <a:p>
            <a:pPr algn="just">
              <a:lnSpc>
                <a:spcPts val="4500"/>
              </a:lnSpc>
            </a:pP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Discussing how cultural norms of the time period influence the characters' actions.</a:t>
            </a:r>
          </a:p>
          <a:p>
            <a:pPr algn="just">
              <a:lnSpc>
                <a:spcPts val="4500"/>
              </a:lnSpc>
            </a:pP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just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Referencing significant historical events that impact the film's plot.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CE1D04-A18B-F267-B80E-6F5C74A25E1C}"/>
              </a:ext>
            </a:extLst>
          </p:cNvPr>
          <p:cNvGrpSpPr/>
          <p:nvPr/>
        </p:nvGrpSpPr>
        <p:grpSpPr>
          <a:xfrm>
            <a:off x="4724400" y="276099"/>
            <a:ext cx="9448800" cy="2434236"/>
            <a:chOff x="-89305" y="-102465"/>
            <a:chExt cx="2076193" cy="53269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C2F5060-2424-7513-A7A0-DA7BA22182CB}"/>
                </a:ext>
              </a:extLst>
            </p:cNvPr>
            <p:cNvSpPr/>
            <p:nvPr/>
          </p:nvSpPr>
          <p:spPr>
            <a:xfrm>
              <a:off x="-89305" y="-102465"/>
              <a:ext cx="1986888" cy="430232"/>
            </a:xfrm>
            <a:custGeom>
              <a:avLst/>
              <a:gdLst/>
              <a:ahLst/>
              <a:cxnLst/>
              <a:rect l="l" t="t" r="r" b="b"/>
              <a:pathLst>
                <a:path w="1986888" h="430232">
                  <a:moveTo>
                    <a:pt x="52338" y="0"/>
                  </a:moveTo>
                  <a:lnTo>
                    <a:pt x="1934550" y="0"/>
                  </a:lnTo>
                  <a:cubicBezTo>
                    <a:pt x="1948431" y="0"/>
                    <a:pt x="1961743" y="5514"/>
                    <a:pt x="1971559" y="15330"/>
                  </a:cubicBezTo>
                  <a:cubicBezTo>
                    <a:pt x="1981374" y="25145"/>
                    <a:pt x="1986888" y="38457"/>
                    <a:pt x="1986888" y="52338"/>
                  </a:cubicBezTo>
                  <a:lnTo>
                    <a:pt x="1986888" y="377894"/>
                  </a:lnTo>
                  <a:cubicBezTo>
                    <a:pt x="1986888" y="406799"/>
                    <a:pt x="1963456" y="430232"/>
                    <a:pt x="1934550" y="430232"/>
                  </a:cubicBezTo>
                  <a:lnTo>
                    <a:pt x="52338" y="430232"/>
                  </a:lnTo>
                  <a:cubicBezTo>
                    <a:pt x="23433" y="430232"/>
                    <a:pt x="0" y="406799"/>
                    <a:pt x="0" y="377894"/>
                  </a:cubicBezTo>
                  <a:lnTo>
                    <a:pt x="0" y="52338"/>
                  </a:lnTo>
                  <a:cubicBezTo>
                    <a:pt x="0" y="23433"/>
                    <a:pt x="23433" y="0"/>
                    <a:pt x="52338" y="0"/>
                  </a:cubicBezTo>
                  <a:close/>
                </a:path>
              </a:pathLst>
            </a:custGeom>
            <a:solidFill>
              <a:srgbClr val="9AC9FF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7CF36-6638-C629-918E-4B0F8A98FBB5}"/>
                </a:ext>
              </a:extLst>
            </p:cNvPr>
            <p:cNvSpPr txBox="1"/>
            <p:nvPr/>
          </p:nvSpPr>
          <p:spPr>
            <a:xfrm>
              <a:off x="0" y="-38100"/>
              <a:ext cx="1986888" cy="46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E80BEB16-CA7E-B8AD-7724-C16D2D4F0A9D}"/>
              </a:ext>
            </a:extLst>
          </p:cNvPr>
          <p:cNvSpPr txBox="1"/>
          <p:nvPr/>
        </p:nvSpPr>
        <p:spPr>
          <a:xfrm>
            <a:off x="5943600" y="570224"/>
            <a:ext cx="7037140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 for Insufficient Consideration of Context</a:t>
            </a:r>
          </a:p>
        </p:txBody>
      </p:sp>
    </p:spTree>
    <p:extLst>
      <p:ext uri="{BB962C8B-B14F-4D97-AF65-F5344CB8AC3E}">
        <p14:creationId xmlns:p14="http://schemas.microsoft.com/office/powerpoint/2010/main" val="295042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11562"/>
            <a:ext cx="16230600" cy="7846385"/>
            <a:chOff x="0" y="0"/>
            <a:chExt cx="4274726" cy="2066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066537"/>
            </a:xfrm>
            <a:custGeom>
              <a:avLst/>
              <a:gdLst/>
              <a:ahLst/>
              <a:cxnLst/>
              <a:rect l="l" t="t" r="r" b="b"/>
              <a:pathLst>
                <a:path w="4274726" h="206653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42211"/>
                  </a:lnTo>
                  <a:cubicBezTo>
                    <a:pt x="4274726" y="2055646"/>
                    <a:pt x="4263834" y="2066537"/>
                    <a:pt x="4250399" y="2066537"/>
                  </a:cubicBezTo>
                  <a:lnTo>
                    <a:pt x="24327" y="2066537"/>
                  </a:lnTo>
                  <a:cubicBezTo>
                    <a:pt x="10891" y="2066537"/>
                    <a:pt x="0" y="2055646"/>
                    <a:pt x="0" y="204221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104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72017" y="394793"/>
            <a:ext cx="7543966" cy="1633537"/>
            <a:chOff x="0" y="0"/>
            <a:chExt cx="1986888" cy="4302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86888" cy="430232"/>
            </a:xfrm>
            <a:custGeom>
              <a:avLst/>
              <a:gdLst/>
              <a:ahLst/>
              <a:cxnLst/>
              <a:rect l="l" t="t" r="r" b="b"/>
              <a:pathLst>
                <a:path w="1986888" h="430232">
                  <a:moveTo>
                    <a:pt x="52338" y="0"/>
                  </a:moveTo>
                  <a:lnTo>
                    <a:pt x="1934550" y="0"/>
                  </a:lnTo>
                  <a:cubicBezTo>
                    <a:pt x="1948431" y="0"/>
                    <a:pt x="1961743" y="5514"/>
                    <a:pt x="1971559" y="15330"/>
                  </a:cubicBezTo>
                  <a:cubicBezTo>
                    <a:pt x="1981374" y="25145"/>
                    <a:pt x="1986888" y="38457"/>
                    <a:pt x="1986888" y="52338"/>
                  </a:cubicBezTo>
                  <a:lnTo>
                    <a:pt x="1986888" y="377894"/>
                  </a:lnTo>
                  <a:cubicBezTo>
                    <a:pt x="1986888" y="406799"/>
                    <a:pt x="1963456" y="430232"/>
                    <a:pt x="1934550" y="430232"/>
                  </a:cubicBezTo>
                  <a:lnTo>
                    <a:pt x="52338" y="430232"/>
                  </a:lnTo>
                  <a:cubicBezTo>
                    <a:pt x="23433" y="430232"/>
                    <a:pt x="0" y="406799"/>
                    <a:pt x="0" y="377894"/>
                  </a:cubicBezTo>
                  <a:lnTo>
                    <a:pt x="0" y="52338"/>
                  </a:lnTo>
                  <a:cubicBezTo>
                    <a:pt x="0" y="23433"/>
                    <a:pt x="23433" y="0"/>
                    <a:pt x="52338" y="0"/>
                  </a:cubicBezTo>
                  <a:close/>
                </a:path>
              </a:pathLst>
            </a:custGeom>
            <a:solidFill>
              <a:srgbClr val="9AC9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86888" cy="46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9"/>
          <p:cNvSpPr txBox="1"/>
          <p:nvPr/>
        </p:nvSpPr>
        <p:spPr>
          <a:xfrm>
            <a:off x="7037456" y="667367"/>
            <a:ext cx="4213089" cy="112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9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Conclusion: Key Takeaways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954" y="2058974"/>
            <a:ext cx="15562093" cy="568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and analyze various film techniques and their impact.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subject-specific terminology consistently to strengthen essays.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Thoroughly analyze the structure of films to understand narrative and pacing.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 historical and cultural context into film analysis for deeper insights.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Explore and consider alternative interpretations to create more nuanced arguments.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 the flow of your written expression for clearer and more engaging essays.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Practice critical thinking and explore different viewpoints to deepen your analysis.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Seek feedback and revise your work to enhance the quality of your essays.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1949" y="259694"/>
            <a:ext cx="7087456" cy="9767612"/>
            <a:chOff x="0" y="0"/>
            <a:chExt cx="660400" cy="910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910133"/>
            </a:xfrm>
            <a:custGeom>
              <a:avLst/>
              <a:gdLst/>
              <a:ahLst/>
              <a:cxnLst/>
              <a:rect l="l" t="t" r="r" b="b"/>
              <a:pathLst>
                <a:path w="660400" h="910133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0664"/>
                  </a:cubicBezTo>
                  <a:lnTo>
                    <a:pt x="660400" y="910133"/>
                  </a:lnTo>
                  <a:lnTo>
                    <a:pt x="0" y="910133"/>
                  </a:lnTo>
                  <a:lnTo>
                    <a:pt x="0" y="33109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9AC9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821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425671" y="2004947"/>
            <a:ext cx="6304927" cy="63049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18876" t="-9479" r="-39249" b="-9009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8" name="Freeform 8"/>
          <p:cNvSpPr/>
          <p:nvPr/>
        </p:nvSpPr>
        <p:spPr>
          <a:xfrm>
            <a:off x="2696539" y="2004947"/>
            <a:ext cx="810350" cy="810350"/>
          </a:xfrm>
          <a:custGeom>
            <a:avLst/>
            <a:gdLst/>
            <a:ahLst/>
            <a:cxnLst/>
            <a:rect l="l" t="t" r="r" b="b"/>
            <a:pathLst>
              <a:path w="810350" h="810350">
                <a:moveTo>
                  <a:pt x="0" y="0"/>
                </a:moveTo>
                <a:lnTo>
                  <a:pt x="810350" y="0"/>
                </a:lnTo>
                <a:lnTo>
                  <a:pt x="810350" y="810351"/>
                </a:lnTo>
                <a:lnTo>
                  <a:pt x="0" y="810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9" name="Group 9"/>
          <p:cNvGrpSpPr/>
          <p:nvPr/>
        </p:nvGrpSpPr>
        <p:grpSpPr>
          <a:xfrm>
            <a:off x="-1403338" y="8549080"/>
            <a:ext cx="3475840" cy="34758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101714" y="9171406"/>
            <a:ext cx="534212" cy="53421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03886" y="-594687"/>
            <a:ext cx="1537234" cy="153723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25671" y="458568"/>
            <a:ext cx="483979" cy="48397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696539" y="3076873"/>
            <a:ext cx="6885085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59"/>
              </a:lnSpc>
              <a:spcBef>
                <a:spcPct val="0"/>
              </a:spcBef>
            </a:pPr>
            <a:r>
              <a:rPr lang="en-US" sz="488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4950" y="3732203"/>
            <a:ext cx="842477" cy="873048"/>
            <a:chOff x="0" y="0"/>
            <a:chExt cx="812800" cy="8422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50" y="5198512"/>
            <a:ext cx="842477" cy="873048"/>
            <a:chOff x="0" y="0"/>
            <a:chExt cx="812800" cy="8422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20250" y="5198512"/>
            <a:ext cx="842477" cy="873048"/>
            <a:chOff x="0" y="0"/>
            <a:chExt cx="812800" cy="8422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20250" y="6770848"/>
            <a:ext cx="842477" cy="873048"/>
            <a:chOff x="0" y="0"/>
            <a:chExt cx="812800" cy="84229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06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04950" y="6770848"/>
            <a:ext cx="842477" cy="873048"/>
            <a:chOff x="0" y="0"/>
            <a:chExt cx="812800" cy="8422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20250" y="3732203"/>
            <a:ext cx="842477" cy="873048"/>
            <a:chOff x="0" y="0"/>
            <a:chExt cx="812800" cy="84229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42294"/>
            </a:xfrm>
            <a:custGeom>
              <a:avLst/>
              <a:gdLst/>
              <a:ahLst/>
              <a:cxnLst/>
              <a:rect l="l" t="t" r="r" b="b"/>
              <a:pathLst>
                <a:path w="812800" h="842294">
                  <a:moveTo>
                    <a:pt x="406400" y="0"/>
                  </a:moveTo>
                  <a:cubicBezTo>
                    <a:pt x="181951" y="0"/>
                    <a:pt x="0" y="188554"/>
                    <a:pt x="0" y="421147"/>
                  </a:cubicBezTo>
                  <a:cubicBezTo>
                    <a:pt x="0" y="653740"/>
                    <a:pt x="181951" y="842294"/>
                    <a:pt x="406400" y="842294"/>
                  </a:cubicBezTo>
                  <a:cubicBezTo>
                    <a:pt x="630849" y="842294"/>
                    <a:pt x="812800" y="653740"/>
                    <a:pt x="812800" y="421147"/>
                  </a:cubicBezTo>
                  <a:cubicBezTo>
                    <a:pt x="812800" y="188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9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2290"/>
              <a:ext cx="660400" cy="7510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25268" y="1312917"/>
            <a:ext cx="5037464" cy="1268429"/>
            <a:chOff x="0" y="0"/>
            <a:chExt cx="1326739" cy="3340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26739" cy="334072"/>
            </a:xfrm>
            <a:custGeom>
              <a:avLst/>
              <a:gdLst/>
              <a:ahLst/>
              <a:cxnLst/>
              <a:rect l="l" t="t" r="r" b="b"/>
              <a:pathLst>
                <a:path w="1326739" h="334072">
                  <a:moveTo>
                    <a:pt x="52254" y="0"/>
                  </a:moveTo>
                  <a:lnTo>
                    <a:pt x="1274486" y="0"/>
                  </a:lnTo>
                  <a:cubicBezTo>
                    <a:pt x="1288344" y="0"/>
                    <a:pt x="1301635" y="5505"/>
                    <a:pt x="1311435" y="15305"/>
                  </a:cubicBezTo>
                  <a:cubicBezTo>
                    <a:pt x="1321234" y="25104"/>
                    <a:pt x="1326739" y="38395"/>
                    <a:pt x="1326739" y="52254"/>
                  </a:cubicBezTo>
                  <a:lnTo>
                    <a:pt x="1326739" y="281818"/>
                  </a:lnTo>
                  <a:cubicBezTo>
                    <a:pt x="1326739" y="310677"/>
                    <a:pt x="1303345" y="334072"/>
                    <a:pt x="1274486" y="334072"/>
                  </a:cubicBezTo>
                  <a:lnTo>
                    <a:pt x="52254" y="334072"/>
                  </a:lnTo>
                  <a:cubicBezTo>
                    <a:pt x="23395" y="334072"/>
                    <a:pt x="0" y="310677"/>
                    <a:pt x="0" y="281818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1326739" cy="33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7255"/>
                </a:lnSpc>
                <a:spcBef>
                  <a:spcPct val="0"/>
                </a:spcBef>
              </a:pPr>
              <a:r>
                <a:rPr lang="en-US" sz="6046" b="1">
                  <a:solidFill>
                    <a:srgbClr val="2B151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Purposes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638371" y="3633422"/>
            <a:ext cx="5644717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and analyze film techniques and their impact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38371" y="5099731"/>
            <a:ext cx="5870857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film techniques affect storytelling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38371" y="6672067"/>
            <a:ext cx="5644717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key terms to make your essays stronger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58002" y="3582266"/>
            <a:ext cx="5644717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Analyze a film’s structure to uncover its deeper meaning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58002" y="5095875"/>
            <a:ext cx="5644717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historical and cultural context to your analysis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58002" y="6614160"/>
            <a:ext cx="5644717" cy="15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 at films from different perspectives to create more thoughtful arguments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Brief Description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4630400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Improving film analysis essays by addressing common challenges, enhancing your understanding of film techniques, structure and context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a director's choice of camera angles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“Narrative arc" instead of "storyline"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role of historical context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Impacts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323869"/>
            <a:ext cx="13110304" cy="2159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Strengthened arguments and more professional essay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Deeper understanding of films and more insightful analysis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Improved grades due to stronger analytical skills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969CCEB2-64A1-70EE-DD29-7F1CEA451185}"/>
              </a:ext>
            </a:extLst>
          </p:cNvPr>
          <p:cNvSpPr/>
          <p:nvPr/>
        </p:nvSpPr>
        <p:spPr>
          <a:xfrm>
            <a:off x="4489263" y="605526"/>
            <a:ext cx="9256848" cy="1473851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357592" y="908007"/>
            <a:ext cx="9021711" cy="771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93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613249"/>
            <a:ext cx="282058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Symptoms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193386" y="3438129"/>
            <a:ext cx="735850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Inconsistent use of key term.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Incorrect use of terms.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General words are used instead of specific terms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74661" y="5852683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Causes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DEABD51-2397-9A17-C29B-574F9537CA76}"/>
              </a:ext>
            </a:extLst>
          </p:cNvPr>
          <p:cNvSpPr txBox="1"/>
          <p:nvPr/>
        </p:nvSpPr>
        <p:spPr>
          <a:xfrm>
            <a:off x="2193386" y="6774374"/>
            <a:ext cx="10417715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exposure to relevant terminology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Insufficient practice using the terms.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Uncertainty about the meaning of specific terms.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7470EEA-32B6-544E-36E2-6F46F12E191F}"/>
              </a:ext>
            </a:extLst>
          </p:cNvPr>
          <p:cNvSpPr/>
          <p:nvPr/>
        </p:nvSpPr>
        <p:spPr>
          <a:xfrm>
            <a:off x="4548195" y="251888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5257801" y="470124"/>
            <a:ext cx="8488310" cy="1383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When and Why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Struggle with Terminology</a:t>
            </a:r>
          </a:p>
        </p:txBody>
      </p:sp>
    </p:spTree>
    <p:extLst>
      <p:ext uri="{BB962C8B-B14F-4D97-AF65-F5344CB8AC3E}">
        <p14:creationId xmlns:p14="http://schemas.microsoft.com/office/powerpoint/2010/main" val="234909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52214E3-70CC-8F19-A3F6-2CC916942C5E}"/>
              </a:ext>
            </a:extLst>
          </p:cNvPr>
          <p:cNvSpPr txBox="1"/>
          <p:nvPr/>
        </p:nvSpPr>
        <p:spPr>
          <a:xfrm>
            <a:off x="3047272" y="3465195"/>
            <a:ext cx="12193455" cy="167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Reduced clarity in essays.</a:t>
            </a:r>
          </a:p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Lower grades due to weak arguments.</a:t>
            </a:r>
          </a:p>
          <a:p>
            <a:pPr marL="647700" lvl="1" indent="-323850" algn="just">
              <a:lnSpc>
                <a:spcPts val="456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Difficulty in conveying a strong grasp of the subject matter.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3289D5B-A86C-EEE2-2025-62515F9BDEBF}"/>
              </a:ext>
            </a:extLst>
          </p:cNvPr>
          <p:cNvSpPr/>
          <p:nvPr/>
        </p:nvSpPr>
        <p:spPr>
          <a:xfrm>
            <a:off x="4489263" y="334052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6400800" y="1028700"/>
            <a:ext cx="872024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Consequences</a:t>
            </a:r>
            <a:endParaRPr lang="en-US" sz="3999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5457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Teach narrative structure explicitly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 examples of well-structured analyses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Deeper understanding of storytelling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Improved analytical essays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Better grades on assignments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Discussing the three-act structure in class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Showing a sample essay that analyses structure well</a:t>
            </a:r>
          </a:p>
          <a:p>
            <a:pPr marL="323850" lvl="1" algn="just">
              <a:lnSpc>
                <a:spcPts val="42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44E9B20-3071-6356-F8C4-64CC7F9C9373}"/>
              </a:ext>
            </a:extLst>
          </p:cNvPr>
          <p:cNvSpPr/>
          <p:nvPr/>
        </p:nvSpPr>
        <p:spPr>
          <a:xfrm>
            <a:off x="4240886" y="334053"/>
            <a:ext cx="9988737" cy="1741764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724400" y="333574"/>
            <a:ext cx="9021711" cy="1630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 for Inadequate Analysis of Structure</a:t>
            </a:r>
          </a:p>
        </p:txBody>
      </p:sp>
    </p:spTree>
    <p:extLst>
      <p:ext uri="{BB962C8B-B14F-4D97-AF65-F5344CB8AC3E}">
        <p14:creationId xmlns:p14="http://schemas.microsoft.com/office/powerpoint/2010/main" val="366698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Brief Description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Analyzing the structure of a film is essential for understanding how its narrative unfolds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Breaking down a film’s 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Flashbacks or foreshadowing affect 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Scene transitions and their impact on the flow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Impacts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Understanding of storytelling techniques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Stronger, more insightful essays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Higher grades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D291EB-5DC2-058B-2C5B-4293BD6BC42E}"/>
              </a:ext>
            </a:extLst>
          </p:cNvPr>
          <p:cNvSpPr/>
          <p:nvPr/>
        </p:nvSpPr>
        <p:spPr>
          <a:xfrm>
            <a:off x="4515576" y="194485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4899845" y="318766"/>
            <a:ext cx="8488310" cy="1630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Role of Structure in Film Analysis</a:t>
            </a:r>
          </a:p>
        </p:txBody>
      </p:sp>
    </p:spTree>
    <p:extLst>
      <p:ext uri="{BB962C8B-B14F-4D97-AF65-F5344CB8AC3E}">
        <p14:creationId xmlns:p14="http://schemas.microsoft.com/office/powerpoint/2010/main" val="185816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Brief Description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Students often focus only on the plot of a film and overlook key narrative techniques, leading to incomplete analysis.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45269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essay does not thoroughly analyze the use of structure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student has not sufficiently analyzed the use of structure in their answer.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essay lacks a thorough analysis of the structure used by the author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Impacts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031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Essays miss critical elements of storytelling.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Lower grades on assignments due to incomplete analysis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9F045F-9389-EDDC-DC4F-1119B386EB35}"/>
              </a:ext>
            </a:extLst>
          </p:cNvPr>
          <p:cNvSpPr/>
          <p:nvPr/>
        </p:nvSpPr>
        <p:spPr>
          <a:xfrm>
            <a:off x="4541889" y="187612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5029200" y="360090"/>
            <a:ext cx="8488310" cy="1630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Recognizing When You Miss Structure in Your Essays</a:t>
            </a:r>
          </a:p>
        </p:txBody>
      </p:sp>
    </p:spTree>
    <p:extLst>
      <p:ext uri="{BB962C8B-B14F-4D97-AF65-F5344CB8AC3E}">
        <p14:creationId xmlns:p14="http://schemas.microsoft.com/office/powerpoint/2010/main" val="26205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944" y="1028700"/>
            <a:ext cx="16607350" cy="8576534"/>
            <a:chOff x="0" y="0"/>
            <a:chExt cx="4373952" cy="2258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3952" cy="2258840"/>
            </a:xfrm>
            <a:custGeom>
              <a:avLst/>
              <a:gdLst/>
              <a:ahLst/>
              <a:cxnLst/>
              <a:rect l="l" t="t" r="r" b="b"/>
              <a:pathLst>
                <a:path w="4373952" h="2258840">
                  <a:moveTo>
                    <a:pt x="23775" y="0"/>
                  </a:moveTo>
                  <a:lnTo>
                    <a:pt x="4350177" y="0"/>
                  </a:lnTo>
                  <a:cubicBezTo>
                    <a:pt x="4356483" y="0"/>
                    <a:pt x="4362530" y="2505"/>
                    <a:pt x="4366988" y="6964"/>
                  </a:cubicBezTo>
                  <a:cubicBezTo>
                    <a:pt x="4371447" y="11422"/>
                    <a:pt x="4373952" y="17469"/>
                    <a:pt x="4373952" y="23775"/>
                  </a:cubicBezTo>
                  <a:lnTo>
                    <a:pt x="4373952" y="2235065"/>
                  </a:lnTo>
                  <a:cubicBezTo>
                    <a:pt x="4373952" y="2248196"/>
                    <a:pt x="4363308" y="2258840"/>
                    <a:pt x="4350177" y="2258840"/>
                  </a:cubicBezTo>
                  <a:lnTo>
                    <a:pt x="23775" y="2258840"/>
                  </a:lnTo>
                  <a:cubicBezTo>
                    <a:pt x="10644" y="2258840"/>
                    <a:pt x="0" y="2248196"/>
                    <a:pt x="0" y="2235065"/>
                  </a:cubicBezTo>
                  <a:lnTo>
                    <a:pt x="0" y="23775"/>
                  </a:lnTo>
                  <a:cubicBezTo>
                    <a:pt x="0" y="10644"/>
                    <a:pt x="10644" y="0"/>
                    <a:pt x="23775" y="0"/>
                  </a:cubicBezTo>
                  <a:close/>
                </a:path>
              </a:pathLst>
            </a:custGeom>
            <a:solidFill>
              <a:srgbClr val="FEE1D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73952" cy="2296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41889" y="374650"/>
            <a:ext cx="9204222" cy="1632397"/>
            <a:chOff x="0" y="0"/>
            <a:chExt cx="2424157" cy="4299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4157" cy="429932"/>
            </a:xfrm>
            <a:custGeom>
              <a:avLst/>
              <a:gdLst/>
              <a:ahLst/>
              <a:cxnLst/>
              <a:rect l="l" t="t" r="r" b="b"/>
              <a:pathLst>
                <a:path w="2424157" h="429932">
                  <a:moveTo>
                    <a:pt x="42897" y="0"/>
                  </a:moveTo>
                  <a:lnTo>
                    <a:pt x="2381260" y="0"/>
                  </a:lnTo>
                  <a:cubicBezTo>
                    <a:pt x="2392637" y="0"/>
                    <a:pt x="2403548" y="4520"/>
                    <a:pt x="2411593" y="12564"/>
                  </a:cubicBezTo>
                  <a:cubicBezTo>
                    <a:pt x="2419638" y="20609"/>
                    <a:pt x="2424157" y="31520"/>
                    <a:pt x="2424157" y="42897"/>
                  </a:cubicBezTo>
                  <a:lnTo>
                    <a:pt x="2424157" y="387034"/>
                  </a:lnTo>
                  <a:cubicBezTo>
                    <a:pt x="2424157" y="398411"/>
                    <a:pt x="2419638" y="409323"/>
                    <a:pt x="2411593" y="417367"/>
                  </a:cubicBezTo>
                  <a:cubicBezTo>
                    <a:pt x="2403548" y="425412"/>
                    <a:pt x="2392637" y="429932"/>
                    <a:pt x="2381260" y="429932"/>
                  </a:cubicBezTo>
                  <a:lnTo>
                    <a:pt x="42897" y="429932"/>
                  </a:lnTo>
                  <a:cubicBezTo>
                    <a:pt x="31520" y="429932"/>
                    <a:pt x="20609" y="425412"/>
                    <a:pt x="12564" y="417367"/>
                  </a:cubicBezTo>
                  <a:cubicBezTo>
                    <a:pt x="4520" y="409323"/>
                    <a:pt x="0" y="398411"/>
                    <a:pt x="0" y="387034"/>
                  </a:cubicBezTo>
                  <a:lnTo>
                    <a:pt x="0" y="42897"/>
                  </a:lnTo>
                  <a:cubicBezTo>
                    <a:pt x="0" y="31520"/>
                    <a:pt x="4520" y="20609"/>
                    <a:pt x="12564" y="12564"/>
                  </a:cubicBezTo>
                  <a:cubicBezTo>
                    <a:pt x="20609" y="4520"/>
                    <a:pt x="31520" y="0"/>
                    <a:pt x="428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24157" cy="468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62840" y="2245168"/>
            <a:ext cx="444756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Symptoms</a:t>
            </a:r>
          </a:p>
          <a:p>
            <a:pPr algn="l">
              <a:lnSpc>
                <a:spcPts val="420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615D067-A9F4-2057-7078-C16E9E000401}"/>
              </a:ext>
            </a:extLst>
          </p:cNvPr>
          <p:cNvSpPr/>
          <p:nvPr/>
        </p:nvSpPr>
        <p:spPr>
          <a:xfrm>
            <a:off x="0" y="7924633"/>
            <a:ext cx="2646803" cy="2266626"/>
          </a:xfrm>
          <a:custGeom>
            <a:avLst/>
            <a:gdLst/>
            <a:ahLst/>
            <a:cxnLst/>
            <a:rect l="l" t="t" r="r" b="b"/>
            <a:pathLst>
              <a:path w="2646803" h="2266626">
                <a:moveTo>
                  <a:pt x="0" y="0"/>
                </a:moveTo>
                <a:lnTo>
                  <a:pt x="2646803" y="0"/>
                </a:lnTo>
                <a:lnTo>
                  <a:pt x="2646803" y="2266627"/>
                </a:lnTo>
                <a:lnTo>
                  <a:pt x="0" y="226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744549F-F0D6-E18B-072E-0670C659059E}"/>
              </a:ext>
            </a:extLst>
          </p:cNvPr>
          <p:cNvSpPr txBox="1"/>
          <p:nvPr/>
        </p:nvSpPr>
        <p:spPr>
          <a:xfrm>
            <a:off x="2286000" y="2899215"/>
            <a:ext cx="13531774" cy="103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Essays focus only on plot details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discussion on narrative techniques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B011AFF-3F5A-71C0-AD23-DE6E9D635EB8}"/>
              </a:ext>
            </a:extLst>
          </p:cNvPr>
          <p:cNvSpPr txBox="1"/>
          <p:nvPr/>
        </p:nvSpPr>
        <p:spPr>
          <a:xfrm>
            <a:off x="2562840" y="4081532"/>
            <a:ext cx="6182318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Causes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DD96609-73D3-22A3-3A6E-EDC066703D3D}"/>
              </a:ext>
            </a:extLst>
          </p:cNvPr>
          <p:cNvSpPr txBox="1"/>
          <p:nvPr/>
        </p:nvSpPr>
        <p:spPr>
          <a:xfrm>
            <a:off x="2313296" y="4884525"/>
            <a:ext cx="14526904" cy="1569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instruction on narrative structure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understanding the importance of structure.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Rushing through the analysis process.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01C68-2F10-58DC-F895-B4FDB52CDC22}"/>
              </a:ext>
            </a:extLst>
          </p:cNvPr>
          <p:cNvSpPr txBox="1"/>
          <p:nvPr/>
        </p:nvSpPr>
        <p:spPr>
          <a:xfrm>
            <a:off x="2562840" y="6623794"/>
            <a:ext cx="6182318" cy="13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500" b="1" dirty="0">
                <a:solidFill>
                  <a:srgbClr val="EF52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Consequences</a:t>
            </a:r>
          </a:p>
          <a:p>
            <a:pPr algn="l">
              <a:lnSpc>
                <a:spcPts val="5320"/>
              </a:lnSpc>
            </a:pPr>
            <a:endParaRPr lang="en-US" sz="3500" b="1" dirty="0">
              <a:solidFill>
                <a:srgbClr val="EF524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842F0DE-B9AD-D20D-49AB-B5979B6144FD}"/>
              </a:ext>
            </a:extLst>
          </p:cNvPr>
          <p:cNvSpPr txBox="1"/>
          <p:nvPr/>
        </p:nvSpPr>
        <p:spPr>
          <a:xfrm>
            <a:off x="2313296" y="7426787"/>
            <a:ext cx="13110304" cy="1031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Essays that miss key elements of the film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Poorer grades on assignments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F06DDA4-799F-7C3E-030A-BB5B90E3D920}"/>
              </a:ext>
            </a:extLst>
          </p:cNvPr>
          <p:cNvSpPr/>
          <p:nvPr/>
        </p:nvSpPr>
        <p:spPr>
          <a:xfrm>
            <a:off x="4557129" y="278678"/>
            <a:ext cx="9256848" cy="1966007"/>
          </a:xfrm>
          <a:custGeom>
            <a:avLst/>
            <a:gdLst/>
            <a:ahLst/>
            <a:cxnLst/>
            <a:rect l="l" t="t" r="r" b="b"/>
            <a:pathLst>
              <a:path w="1986888" h="430232">
                <a:moveTo>
                  <a:pt x="52338" y="0"/>
                </a:moveTo>
                <a:lnTo>
                  <a:pt x="1934550" y="0"/>
                </a:lnTo>
                <a:cubicBezTo>
                  <a:pt x="1948431" y="0"/>
                  <a:pt x="1961743" y="5514"/>
                  <a:pt x="1971559" y="15330"/>
                </a:cubicBezTo>
                <a:cubicBezTo>
                  <a:pt x="1981374" y="25145"/>
                  <a:pt x="1986888" y="38457"/>
                  <a:pt x="1986888" y="52338"/>
                </a:cubicBezTo>
                <a:lnTo>
                  <a:pt x="1986888" y="377894"/>
                </a:lnTo>
                <a:cubicBezTo>
                  <a:pt x="1986888" y="406799"/>
                  <a:pt x="1963456" y="430232"/>
                  <a:pt x="1934550" y="430232"/>
                </a:cubicBezTo>
                <a:lnTo>
                  <a:pt x="52338" y="430232"/>
                </a:lnTo>
                <a:cubicBezTo>
                  <a:pt x="23433" y="430232"/>
                  <a:pt x="0" y="406799"/>
                  <a:pt x="0" y="377894"/>
                </a:cubicBezTo>
                <a:lnTo>
                  <a:pt x="0" y="52338"/>
                </a:lnTo>
                <a:cubicBezTo>
                  <a:pt x="0" y="23433"/>
                  <a:pt x="23433" y="0"/>
                  <a:pt x="52338" y="0"/>
                </a:cubicBezTo>
                <a:close/>
              </a:path>
            </a:pathLst>
          </a:custGeom>
          <a:solidFill>
            <a:srgbClr val="9AC9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Box 11"/>
          <p:cNvSpPr txBox="1"/>
          <p:nvPr/>
        </p:nvSpPr>
        <p:spPr>
          <a:xfrm>
            <a:off x="5029200" y="360090"/>
            <a:ext cx="8488310" cy="1630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Improving Analysis of Film Structure</a:t>
            </a:r>
          </a:p>
        </p:txBody>
      </p:sp>
    </p:spTree>
    <p:extLst>
      <p:ext uri="{BB962C8B-B14F-4D97-AF65-F5344CB8AC3E}">
        <p14:creationId xmlns:p14="http://schemas.microsoft.com/office/powerpoint/2010/main" val="75579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902</Words>
  <Application>Microsoft Office PowerPoint</Application>
  <PresentationFormat>Custom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Montserrat Bold</vt:lpstr>
      <vt:lpstr>Canva Sans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analysis</dc:title>
  <cp:lastModifiedBy>GIA HUNG TRAN</cp:lastModifiedBy>
  <cp:revision>11</cp:revision>
  <dcterms:created xsi:type="dcterms:W3CDTF">2006-08-16T00:00:00Z</dcterms:created>
  <dcterms:modified xsi:type="dcterms:W3CDTF">2024-09-17T10:53:43Z</dcterms:modified>
  <dc:identifier>DAGQt3Ilco0</dc:identifier>
</cp:coreProperties>
</file>