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2" r:id="rId1"/>
  </p:sldMasterIdLst>
  <p:notesMasterIdLst>
    <p:notesMasterId r:id="rId18"/>
  </p:notesMasterIdLst>
  <p:handoutMasterIdLst>
    <p:handoutMasterId r:id="rId19"/>
  </p:handoutMasterIdLst>
  <p:sldIdLst>
    <p:sldId id="256" r:id="rId2"/>
    <p:sldId id="257" r:id="rId3"/>
    <p:sldId id="281" r:id="rId4"/>
    <p:sldId id="282" r:id="rId5"/>
    <p:sldId id="284" r:id="rId6"/>
    <p:sldId id="270" r:id="rId7"/>
    <p:sldId id="268" r:id="rId8"/>
    <p:sldId id="271" r:id="rId9"/>
    <p:sldId id="267" r:id="rId10"/>
    <p:sldId id="262" r:id="rId11"/>
    <p:sldId id="269" r:id="rId12"/>
    <p:sldId id="278" r:id="rId13"/>
    <p:sldId id="263" r:id="rId14"/>
    <p:sldId id="279" r:id="rId15"/>
    <p:sldId id="265" r:id="rId16"/>
    <p:sldId id="266" r:id="rId1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30" autoAdjust="0"/>
    <p:restoredTop sz="91466" autoAdjust="0"/>
  </p:normalViewPr>
  <p:slideViewPr>
    <p:cSldViewPr snapToGrid="0" snapToObjects="1">
      <p:cViewPr varScale="1">
        <p:scale>
          <a:sx n="82" d="100"/>
          <a:sy n="82" d="100"/>
        </p:scale>
        <p:origin x="341" y="72"/>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Software Engineering - CO3001</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t>Jan 2018</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1125133008"/>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Software Engineering - CO3001</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a:t>Jan 2018</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2097415266"/>
      </p:ext>
    </p:extLst>
  </p:cSld>
  <p:clrMap bg1="lt1" tx1="dk1" bg2="lt2" tx2="dk2" accent1="accent1" accent2="accent2" accent3="accent3" accent4="accent4" accent5="accent5" accent6="accent6" hlink="hlink" folHlink="folHlink"/>
  <p:hf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Aims: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goal of this course is to provide undergraduate students with techniques, methods and processes for the development of software-intensive systems.</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a:t>
            </a:fld>
            <a:endParaRPr lang="en-US"/>
          </a:p>
        </p:txBody>
      </p:sp>
      <p:sp>
        <p:nvSpPr>
          <p:cNvPr id="5" name="Date Placeholder 4"/>
          <p:cNvSpPr>
            <a:spLocks noGrp="1"/>
          </p:cNvSpPr>
          <p:nvPr>
            <p:ph type="dt" idx="11"/>
          </p:nvPr>
        </p:nvSpPr>
        <p:spPr/>
        <p:txBody>
          <a:bodyPr/>
          <a:lstStyle/>
          <a:p>
            <a:r>
              <a:rPr lang="en-US"/>
              <a:t>Jan 2018</a:t>
            </a:r>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185165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15</a:t>
            </a:fld>
            <a:endParaRPr lang="en-US"/>
          </a:p>
        </p:txBody>
      </p:sp>
      <p:sp>
        <p:nvSpPr>
          <p:cNvPr id="5" name="Date Placeholder 4"/>
          <p:cNvSpPr>
            <a:spLocks noGrp="1"/>
          </p:cNvSpPr>
          <p:nvPr>
            <p:ph type="dt" idx="11"/>
          </p:nvPr>
        </p:nvSpPr>
        <p:spPr/>
        <p:txBody>
          <a:bodyPr/>
          <a:lstStyle/>
          <a:p>
            <a:r>
              <a:rPr lang="en-US"/>
              <a:t>Jan 2018</a:t>
            </a:r>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473159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16</a:t>
            </a:fld>
            <a:endParaRPr lang="en-US"/>
          </a:p>
        </p:txBody>
      </p:sp>
      <p:sp>
        <p:nvSpPr>
          <p:cNvPr id="5" name="Date Placeholder 4"/>
          <p:cNvSpPr>
            <a:spLocks noGrp="1"/>
          </p:cNvSpPr>
          <p:nvPr>
            <p:ph type="dt" idx="11"/>
          </p:nvPr>
        </p:nvSpPr>
        <p:spPr/>
        <p:txBody>
          <a:bodyPr/>
          <a:lstStyle/>
          <a:p>
            <a:r>
              <a:rPr lang="en-US"/>
              <a:t>Jan 2018</a:t>
            </a:r>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53872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FB0ECAB7-9B6B-5346-B204-C62D656A4347}" type="slidenum">
              <a:rPr lang="en-US" smtClean="0"/>
              <a:t>3</a:t>
            </a:fld>
            <a:endParaRPr lang="en-US"/>
          </a:p>
        </p:txBody>
      </p:sp>
    </p:spTree>
    <p:extLst>
      <p:ext uri="{BB962C8B-B14F-4D97-AF65-F5344CB8AC3E}">
        <p14:creationId xmlns:p14="http://schemas.microsoft.com/office/powerpoint/2010/main" val="246354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FB0ECAB7-9B6B-5346-B204-C62D656A4347}" type="slidenum">
              <a:rPr lang="en-US" smtClean="0"/>
              <a:t>4</a:t>
            </a:fld>
            <a:endParaRPr lang="en-US"/>
          </a:p>
        </p:txBody>
      </p:sp>
    </p:spTree>
    <p:extLst>
      <p:ext uri="{BB962C8B-B14F-4D97-AF65-F5344CB8AC3E}">
        <p14:creationId xmlns:p14="http://schemas.microsoft.com/office/powerpoint/2010/main" val="3038971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088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Course outline: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an introductory course to the field of software engineering. The goal of this course is to provide undergraduate students with techniques, methods and processes for the development of software-intensive systems. They will get familiar with various engineering activities for software development including requirements elicitation, software specification, architectural &amp; detailed design using design patterns, implementation, and software testing. The UML modeling language is extensively used in the course.</a:t>
            </a:r>
          </a:p>
        </p:txBody>
      </p:sp>
      <p:sp>
        <p:nvSpPr>
          <p:cNvPr id="4" name="Slide Number Placeholder 3"/>
          <p:cNvSpPr>
            <a:spLocks noGrp="1"/>
          </p:cNvSpPr>
          <p:nvPr>
            <p:ph type="sldNum" sz="quarter" idx="10"/>
          </p:nvPr>
        </p:nvSpPr>
        <p:spPr/>
        <p:txBody>
          <a:bodyPr/>
          <a:lstStyle/>
          <a:p>
            <a:fld id="{CB4F38C2-4548-F541-8261-4C1D96E7A166}" type="slidenum">
              <a:rPr lang="en-US" smtClean="0"/>
              <a:pPr/>
              <a:t>6</a:t>
            </a:fld>
            <a:endParaRPr lang="en-US"/>
          </a:p>
        </p:txBody>
      </p:sp>
      <p:sp>
        <p:nvSpPr>
          <p:cNvPr id="5" name="Date Placeholder 4"/>
          <p:cNvSpPr>
            <a:spLocks noGrp="1"/>
          </p:cNvSpPr>
          <p:nvPr>
            <p:ph type="dt" idx="11"/>
          </p:nvPr>
        </p:nvSpPr>
        <p:spPr/>
        <p:txBody>
          <a:bodyPr/>
          <a:lstStyle/>
          <a:p>
            <a:r>
              <a:rPr lang="en-US"/>
              <a:t>Jan 2018</a:t>
            </a:r>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745089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Learning outcomes:</a:t>
            </a:r>
          </a:p>
          <a:p>
            <a:r>
              <a:rPr lang="en-US" sz="1200" kern="1200" dirty="0">
                <a:solidFill>
                  <a:schemeClr val="tx1"/>
                </a:solidFill>
                <a:effectLst/>
                <a:latin typeface="+mn-lt"/>
                <a:ea typeface="+mn-ea"/>
                <a:cs typeface="+mn-cs"/>
              </a:rPr>
              <a:t>Upon completing this course, a learner shall be able to: (1) Understand that software systems need to be developed methodologically and professionally; (2) Elicit requirements &amp; perform architectural design; (3) Carry out detailed design, coding, testing; and (4) Use the UML language effectively in software development.</a:t>
            </a:r>
          </a:p>
          <a:p>
            <a:endParaRPr lang="en-US" dirty="0"/>
          </a:p>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7</a:t>
            </a:fld>
            <a:endParaRPr lang="en-US"/>
          </a:p>
        </p:txBody>
      </p:sp>
      <p:pic>
        <p:nvPicPr>
          <p:cNvPr id="6" name="Picture 5"/>
          <p:cNvPicPr>
            <a:picLocks noChangeAspect="1"/>
          </p:cNvPicPr>
          <p:nvPr/>
        </p:nvPicPr>
        <p:blipFill>
          <a:blip r:embed="rId3"/>
          <a:stretch>
            <a:fillRect/>
          </a:stretch>
        </p:blipFill>
        <p:spPr>
          <a:xfrm>
            <a:off x="771601" y="5594730"/>
            <a:ext cx="5400599" cy="3234151"/>
          </a:xfrm>
          <a:prstGeom prst="rect">
            <a:avLst/>
          </a:prstGeom>
          <a:ln>
            <a:solidFill>
              <a:schemeClr val="tx1"/>
            </a:solidFill>
          </a:ln>
        </p:spPr>
      </p:pic>
      <p:sp>
        <p:nvSpPr>
          <p:cNvPr id="7" name="Date Placeholder 6"/>
          <p:cNvSpPr>
            <a:spLocks noGrp="1"/>
          </p:cNvSpPr>
          <p:nvPr>
            <p:ph type="dt" idx="11"/>
          </p:nvPr>
        </p:nvSpPr>
        <p:spPr/>
        <p:txBody>
          <a:bodyPr/>
          <a:lstStyle/>
          <a:p>
            <a:r>
              <a:rPr lang="en-US"/>
              <a:t>Jan 2018</a:t>
            </a:r>
          </a:p>
        </p:txBody>
      </p:sp>
      <p:sp>
        <p:nvSpPr>
          <p:cNvPr id="8" name="Header Placeholder 7"/>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005500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10</a:t>
            </a:fld>
            <a:endParaRPr lang="en-US"/>
          </a:p>
        </p:txBody>
      </p:sp>
      <p:sp>
        <p:nvSpPr>
          <p:cNvPr id="5" name="Date Placeholder 4"/>
          <p:cNvSpPr>
            <a:spLocks noGrp="1"/>
          </p:cNvSpPr>
          <p:nvPr>
            <p:ph type="dt" idx="11"/>
          </p:nvPr>
        </p:nvSpPr>
        <p:spPr/>
        <p:txBody>
          <a:bodyPr/>
          <a:lstStyle/>
          <a:p>
            <a:r>
              <a:rPr lang="en-US"/>
              <a:t>Jan 2018</a:t>
            </a:r>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166971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
        <p:nvSpPr>
          <p:cNvPr id="5" name="Date Placeholder 4"/>
          <p:cNvSpPr>
            <a:spLocks noGrp="1"/>
          </p:cNvSpPr>
          <p:nvPr>
            <p:ph type="dt" idx="11"/>
          </p:nvPr>
        </p:nvSpPr>
        <p:spPr/>
        <p:txBody>
          <a:bodyPr/>
          <a:lstStyle/>
          <a:p>
            <a:r>
              <a:rPr lang="en-US"/>
              <a:t>Jan 2018</a:t>
            </a:r>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115614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14</a:t>
            </a:fld>
            <a:endParaRPr lang="en-US"/>
          </a:p>
        </p:txBody>
      </p:sp>
      <p:pic>
        <p:nvPicPr>
          <p:cNvPr id="8" name="Picture 7"/>
          <p:cNvPicPr>
            <a:picLocks noChangeAspect="1"/>
          </p:cNvPicPr>
          <p:nvPr/>
        </p:nvPicPr>
        <p:blipFill rotWithShape="1">
          <a:blip r:embed="rId3"/>
          <a:srcRect r="39414"/>
          <a:stretch/>
        </p:blipFill>
        <p:spPr>
          <a:xfrm>
            <a:off x="367791" y="4299482"/>
            <a:ext cx="2947418" cy="4509455"/>
          </a:xfrm>
          <a:prstGeom prst="rect">
            <a:avLst/>
          </a:prstGeom>
        </p:spPr>
      </p:pic>
      <p:pic>
        <p:nvPicPr>
          <p:cNvPr id="9" name="Picture 8"/>
          <p:cNvPicPr>
            <a:picLocks noChangeAspect="1"/>
          </p:cNvPicPr>
          <p:nvPr/>
        </p:nvPicPr>
        <p:blipFill rotWithShape="1">
          <a:blip r:embed="rId3"/>
          <a:srcRect r="37657"/>
          <a:stretch/>
        </p:blipFill>
        <p:spPr>
          <a:xfrm>
            <a:off x="3429000" y="4309533"/>
            <a:ext cx="3227443" cy="4482471"/>
          </a:xfrm>
          <a:prstGeom prst="rect">
            <a:avLst/>
          </a:prstGeom>
        </p:spPr>
      </p:pic>
      <p:sp>
        <p:nvSpPr>
          <p:cNvPr id="10" name="Date Placeholder 9"/>
          <p:cNvSpPr>
            <a:spLocks noGrp="1"/>
          </p:cNvSpPr>
          <p:nvPr>
            <p:ph type="dt" idx="11"/>
          </p:nvPr>
        </p:nvSpPr>
        <p:spPr/>
        <p:txBody>
          <a:bodyPr/>
          <a:lstStyle/>
          <a:p>
            <a:r>
              <a:rPr lang="en-US"/>
              <a:t>Jan 2018</a:t>
            </a:r>
          </a:p>
        </p:txBody>
      </p:sp>
      <p:sp>
        <p:nvSpPr>
          <p:cNvPr id="11" name="Header Placeholder 10"/>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655478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6349" y="1"/>
            <a:ext cx="12192000" cy="5293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6350" y="-24063"/>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3897256"/>
            <a:ext cx="7772400" cy="1463040"/>
          </a:xfrm>
        </p:spPr>
        <p:txBody>
          <a:bodyPr anchor="ctr">
            <a:normAutofit/>
          </a:bodyPr>
          <a:lstStyle>
            <a:lvl1pPr algn="r">
              <a:defRPr sz="3600" spc="200" baseline="0"/>
            </a:lvl1pPr>
          </a:lstStyle>
          <a:p>
            <a:r>
              <a:rPr lang="en-US"/>
              <a:t>Click to edit Master title style</a:t>
            </a:r>
            <a:endParaRPr lang="en-US" dirty="0"/>
          </a:p>
        </p:txBody>
      </p:sp>
      <p:sp>
        <p:nvSpPr>
          <p:cNvPr id="3" name="Subtitle 2"/>
          <p:cNvSpPr>
            <a:spLocks noGrp="1"/>
          </p:cNvSpPr>
          <p:nvPr>
            <p:ph type="subTitle" idx="1" hasCustomPrompt="1"/>
          </p:nvPr>
        </p:nvSpPr>
        <p:spPr>
          <a:xfrm>
            <a:off x="8610600" y="3897256"/>
            <a:ext cx="3200400" cy="1463040"/>
          </a:xfrm>
        </p:spPr>
        <p:txBody>
          <a:bodyPr lIns="91440" rIns="91440" anchor="ctr">
            <a:normAutofit/>
          </a:bodyPr>
          <a:lstStyle>
            <a:lvl1pPr marL="0" indent="0" algn="l">
              <a:lnSpc>
                <a:spcPct val="100000"/>
              </a:lnSpc>
              <a:spcBef>
                <a:spcPts val="0"/>
              </a:spcBef>
              <a:buNone/>
              <a:defRPr sz="160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Thang</a:t>
            </a:r>
            <a:r>
              <a:rPr lang="en-US" dirty="0"/>
              <a:t> Bui</a:t>
            </a:r>
          </a:p>
        </p:txBody>
      </p:sp>
      <p:cxnSp>
        <p:nvCxnSpPr>
          <p:cNvPr id="8" name="Straight Connector 7"/>
          <p:cNvCxnSpPr/>
          <p:nvPr/>
        </p:nvCxnSpPr>
        <p:spPr>
          <a:xfrm flipV="1">
            <a:off x="8386843" y="4201225"/>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4709"/>
            <a:ext cx="1278800" cy="871990"/>
          </a:xfrm>
          <a:prstGeom prst="rect">
            <a:avLst/>
          </a:prstGeom>
        </p:spPr>
      </p:pic>
      <p:sp>
        <p:nvSpPr>
          <p:cNvPr id="11" name="Title 1"/>
          <p:cNvSpPr txBox="1">
            <a:spLocks/>
          </p:cNvSpPr>
          <p:nvPr/>
        </p:nvSpPr>
        <p:spPr>
          <a:xfrm>
            <a:off x="3322651" y="529389"/>
            <a:ext cx="7772400" cy="2317424"/>
          </a:xfrm>
          <a:prstGeom prst="rect">
            <a:avLst/>
          </a:prstGeom>
        </p:spPr>
        <p:txBody>
          <a:bodyPr vert="horz" lIns="91440" tIns="45720" rIns="91440" bIns="45720" rtlCol="0" anchor="ctr">
            <a:noAutofit/>
          </a:bodyPr>
          <a:lstStyle>
            <a:lvl1pPr algn="r" defTabSz="914400" rtl="0" eaLnBrk="1" latinLnBrk="0" hangingPunct="1">
              <a:lnSpc>
                <a:spcPct val="80000"/>
              </a:lnSpc>
              <a:spcBef>
                <a:spcPct val="0"/>
              </a:spcBef>
              <a:buNone/>
              <a:defRPr sz="4400" kern="1200" cap="all" spc="200" baseline="0">
                <a:solidFill>
                  <a:schemeClr val="tx1">
                    <a:lumMod val="95000"/>
                    <a:lumOff val="5000"/>
                  </a:schemeClr>
                </a:solidFill>
                <a:latin typeface="+mj-lt"/>
                <a:ea typeface="+mj-ea"/>
                <a:cs typeface="+mj-cs"/>
              </a:defRPr>
            </a:lvl1pPr>
          </a:lstStyle>
          <a:p>
            <a:pPr fontAlgn="auto">
              <a:spcAft>
                <a:spcPts val="0"/>
              </a:spcAft>
            </a:pPr>
            <a:r>
              <a:rPr lang="en-US" sz="8000" dirty="0"/>
              <a:t>Software engineering</a:t>
            </a:r>
          </a:p>
        </p:txBody>
      </p:sp>
      <p:sp>
        <p:nvSpPr>
          <p:cNvPr id="12" name="Rectangle 11"/>
          <p:cNvSpPr/>
          <p:nvPr/>
        </p:nvSpPr>
        <p:spPr>
          <a:xfrm>
            <a:off x="1191768" y="6525692"/>
            <a:ext cx="7418832" cy="276999"/>
          </a:xfrm>
          <a:prstGeom prst="rect">
            <a:avLst/>
          </a:prstGeom>
        </p:spPr>
        <p:txBody>
          <a:bodyPr wrap="square">
            <a:spAutoFit/>
          </a:bodyPr>
          <a:lstStyle/>
          <a:p>
            <a:r>
              <a:rPr lang="en-US" sz="1200" dirty="0"/>
              <a:t>Adapted from https://iansommerville.com/software-engineering-book/slides/</a:t>
            </a:r>
          </a:p>
        </p:txBody>
      </p:sp>
      <p:sp>
        <p:nvSpPr>
          <p:cNvPr id="13" name="TextBox 12"/>
          <p:cNvSpPr txBox="1"/>
          <p:nvPr/>
        </p:nvSpPr>
        <p:spPr>
          <a:xfrm>
            <a:off x="9284299" y="2410485"/>
            <a:ext cx="1358064" cy="707886"/>
          </a:xfrm>
          <a:prstGeom prst="rect">
            <a:avLst/>
          </a:prstGeom>
          <a:noFill/>
        </p:spPr>
        <p:txBody>
          <a:bodyPr wrap="none" rtlCol="0">
            <a:spAutoFit/>
          </a:bodyPr>
          <a:lstStyle/>
          <a:p>
            <a:r>
              <a:rPr lang="en-US" sz="4000" dirty="0">
                <a:latin typeface="+mj-lt"/>
              </a:rPr>
              <a:t>CO3001</a:t>
            </a:r>
          </a:p>
        </p:txBody>
      </p:sp>
    </p:spTree>
    <p:extLst>
      <p:ext uri="{BB962C8B-B14F-4D97-AF65-F5344CB8AC3E}">
        <p14:creationId xmlns:p14="http://schemas.microsoft.com/office/powerpoint/2010/main" val="283700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Feb 2020</a:t>
            </a:r>
          </a:p>
        </p:txBody>
      </p:sp>
      <p:sp>
        <p:nvSpPr>
          <p:cNvPr id="5" name="Footer Placeholder 4"/>
          <p:cNvSpPr>
            <a:spLocks noGrp="1"/>
          </p:cNvSpPr>
          <p:nvPr>
            <p:ph type="ftr" sz="quarter" idx="11"/>
          </p:nvPr>
        </p:nvSpPr>
        <p:spPr/>
        <p:txBody>
          <a:bodyPr/>
          <a:lstStyle/>
          <a:p>
            <a:pPr>
              <a:defRPr/>
            </a:pPr>
            <a:r>
              <a:rPr lang="en-US"/>
              <a:t>Course Outline</a:t>
            </a:r>
          </a:p>
        </p:txBody>
      </p:sp>
      <p:sp>
        <p:nvSpPr>
          <p:cNvPr id="6" name="Slide Number Placeholder 5"/>
          <p:cNvSpPr>
            <a:spLocks noGrp="1"/>
          </p:cNvSpPr>
          <p:nvPr>
            <p:ph type="sldNum" sz="quarter" idx="12"/>
          </p:nvPr>
        </p:nvSpPr>
        <p:spPr/>
        <p:txBody>
          <a:bodyPr/>
          <a:lstStyle/>
          <a:p>
            <a:pPr>
              <a:defRPr/>
            </a:pPr>
            <a:fld id="{3463E0A2-0798-9745-87DA-7E77F2F38D9A}" type="slidenum">
              <a:rPr lang="en-US" smtClean="0"/>
              <a:pPr>
                <a:defRPr/>
              </a:pPr>
              <a:t>‹#›</a:t>
            </a:fld>
            <a:endParaRPr lang="en-US"/>
          </a:p>
        </p:txBody>
      </p:sp>
    </p:spTree>
    <p:extLst>
      <p:ext uri="{BB962C8B-B14F-4D97-AF65-F5344CB8AC3E}">
        <p14:creationId xmlns:p14="http://schemas.microsoft.com/office/powerpoint/2010/main" val="18968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2"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Feb 2020</a:t>
            </a:r>
          </a:p>
        </p:txBody>
      </p:sp>
      <p:sp>
        <p:nvSpPr>
          <p:cNvPr id="5" name="Footer Placeholder 4"/>
          <p:cNvSpPr>
            <a:spLocks noGrp="1"/>
          </p:cNvSpPr>
          <p:nvPr>
            <p:ph type="ftr" sz="quarter" idx="11"/>
          </p:nvPr>
        </p:nvSpPr>
        <p:spPr/>
        <p:txBody>
          <a:bodyPr/>
          <a:lstStyle/>
          <a:p>
            <a:pPr>
              <a:defRPr/>
            </a:pPr>
            <a:r>
              <a:rPr lang="en-US"/>
              <a:t>Course Outline</a:t>
            </a:r>
          </a:p>
        </p:txBody>
      </p:sp>
      <p:sp>
        <p:nvSpPr>
          <p:cNvPr id="6" name="Slide Number Placeholder 5"/>
          <p:cNvSpPr>
            <a:spLocks noGrp="1"/>
          </p:cNvSpPr>
          <p:nvPr>
            <p:ph type="sldNum" sz="quarter" idx="12"/>
          </p:nvPr>
        </p:nvSpPr>
        <p:spPr/>
        <p:txBody>
          <a:bodyPr/>
          <a:lstStyle/>
          <a:p>
            <a:pPr>
              <a:defRPr/>
            </a:pPr>
            <a:fld id="{5B7A154E-9DB1-494A-8AF2-8A9764AB2719}" type="slidenum">
              <a:rPr lang="en-US" smtClean="0"/>
              <a:pPr>
                <a:defRPr/>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2542729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smtClean="0">
                <a:latin typeface="Arial" pitchFamily="34" charset="0"/>
                <a:cs typeface="Arial" pitchFamily="34" charset="0"/>
              </a:defRPr>
            </a:lvl1pPr>
          </a:lstStyle>
          <a:p>
            <a:pPr>
              <a:defRPr/>
            </a:pPr>
            <a:r>
              <a:rPr lang="en-US"/>
              <a:t>Feb 2020</a:t>
            </a:r>
          </a:p>
        </p:txBody>
      </p:sp>
      <p:sp>
        <p:nvSpPr>
          <p:cNvPr id="3" name="Footer Placeholder 2"/>
          <p:cNvSpPr>
            <a:spLocks noGrp="1"/>
          </p:cNvSpPr>
          <p:nvPr>
            <p:ph type="ftr" sz="quarter" idx="11"/>
          </p:nvPr>
        </p:nvSpPr>
        <p:spPr/>
        <p:txBody>
          <a:bodyPr/>
          <a:lstStyle>
            <a:lvl1pPr>
              <a:defRPr/>
            </a:lvl1pPr>
          </a:lstStyle>
          <a:p>
            <a:pPr>
              <a:defRPr/>
            </a:pPr>
            <a:r>
              <a:rPr lang="en-US"/>
              <a:t>Course Outline</a:t>
            </a: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FC0CE10A-1ABB-4B47-8A20-2A1E99C99C63}" type="slidenum">
              <a:rPr lang="en-US" smtClean="0"/>
              <a:pPr>
                <a:defRPr/>
              </a:pPr>
              <a:t>‹#›</a:t>
            </a:fld>
            <a:endParaRPr lang="en-US" dirty="0"/>
          </a:p>
        </p:txBody>
      </p:sp>
      <p:sp>
        <p:nvSpPr>
          <p:cNvPr id="7" name="Content Placeholder 2"/>
          <p:cNvSpPr>
            <a:spLocks noGrp="1"/>
          </p:cNvSpPr>
          <p:nvPr>
            <p:ph idx="1"/>
          </p:nvPr>
        </p:nvSpPr>
        <p:spPr>
          <a:xfrm>
            <a:off x="609600" y="673100"/>
            <a:ext cx="10972800" cy="580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56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Feb 2020</a:t>
            </a:r>
          </a:p>
        </p:txBody>
      </p:sp>
      <p:sp>
        <p:nvSpPr>
          <p:cNvPr id="5" name="Footer Placeholder 4"/>
          <p:cNvSpPr>
            <a:spLocks noGrp="1"/>
          </p:cNvSpPr>
          <p:nvPr>
            <p:ph type="ftr" sz="quarter" idx="11"/>
          </p:nvPr>
        </p:nvSpPr>
        <p:spPr/>
        <p:txBody>
          <a:bodyPr/>
          <a:lstStyle/>
          <a:p>
            <a:pPr>
              <a:defRPr/>
            </a:pPr>
            <a:r>
              <a:rPr lang="en-US"/>
              <a:t>Course Outline</a:t>
            </a:r>
          </a:p>
        </p:txBody>
      </p:sp>
      <p:sp>
        <p:nvSpPr>
          <p:cNvPr id="6" name="Slide Number Placeholder 5"/>
          <p:cNvSpPr>
            <a:spLocks noGrp="1"/>
          </p:cNvSpPr>
          <p:nvPr>
            <p:ph type="sldNum" sz="quarter" idx="12"/>
          </p:nvPr>
        </p:nvSpPr>
        <p:spPr/>
        <p:txBody>
          <a:bodyPr/>
          <a:lstStyle/>
          <a:p>
            <a:pPr>
              <a:defRPr/>
            </a:pPr>
            <a:fld id="{6A4D3DC4-9E7F-1C47-B729-896D53019E3D}" type="slidenum">
              <a:rPr lang="en-US" smtClean="0"/>
              <a:pPr>
                <a:defRPr/>
              </a:pPr>
              <a:t>‹#›</a:t>
            </a:fld>
            <a:endParaRPr lang="en-US"/>
          </a:p>
        </p:txBody>
      </p:sp>
    </p:spTree>
    <p:extLst>
      <p:ext uri="{BB962C8B-B14F-4D97-AF65-F5344CB8AC3E}">
        <p14:creationId xmlns:p14="http://schemas.microsoft.com/office/powerpoint/2010/main" val="164981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92000" cy="57751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6350" y="1"/>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3885224"/>
            <a:ext cx="77724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3885224"/>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Feb 2020</a:t>
            </a:r>
          </a:p>
        </p:txBody>
      </p:sp>
      <p:sp>
        <p:nvSpPr>
          <p:cNvPr id="5" name="Footer Placeholder 4"/>
          <p:cNvSpPr>
            <a:spLocks noGrp="1"/>
          </p:cNvSpPr>
          <p:nvPr>
            <p:ph type="ftr" sz="quarter" idx="11"/>
          </p:nvPr>
        </p:nvSpPr>
        <p:spPr/>
        <p:txBody>
          <a:bodyPr/>
          <a:lstStyle/>
          <a:p>
            <a:pPr>
              <a:defRPr/>
            </a:pPr>
            <a:r>
              <a:rPr lang="en-US"/>
              <a:t>Course Outline</a:t>
            </a:r>
          </a:p>
        </p:txBody>
      </p:sp>
      <p:sp>
        <p:nvSpPr>
          <p:cNvPr id="6" name="Slide Number Placeholder 5"/>
          <p:cNvSpPr>
            <a:spLocks noGrp="1"/>
          </p:cNvSpPr>
          <p:nvPr>
            <p:ph type="sldNum" sz="quarter" idx="12"/>
          </p:nvPr>
        </p:nvSpPr>
        <p:spPr/>
        <p:txBody>
          <a:bodyPr/>
          <a:lstStyle/>
          <a:p>
            <a:pPr>
              <a:defRPr/>
            </a:pPr>
            <a:fld id="{D7DFF1E1-6940-BA49-963A-85FADE0EAFB2}" type="slidenum">
              <a:rPr lang="en-US" smtClean="0"/>
              <a:pPr>
                <a:defRPr/>
              </a:pPr>
              <a:t>‹#›</a:t>
            </a:fld>
            <a:endParaRPr lang="en-US"/>
          </a:p>
        </p:txBody>
      </p:sp>
      <p:cxnSp>
        <p:nvCxnSpPr>
          <p:cNvPr id="8" name="Straight Connector 7"/>
          <p:cNvCxnSpPr/>
          <p:nvPr/>
        </p:nvCxnSpPr>
        <p:spPr>
          <a:xfrm flipV="1">
            <a:off x="8386843" y="4189193"/>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26766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96254"/>
            <a:ext cx="10786873" cy="12272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1524002"/>
            <a:ext cx="4965192" cy="4785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1011" y="1524002"/>
            <a:ext cx="5329988" cy="4785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Feb 2020</a:t>
            </a:r>
          </a:p>
        </p:txBody>
      </p:sp>
      <p:sp>
        <p:nvSpPr>
          <p:cNvPr id="6" name="Footer Placeholder 5"/>
          <p:cNvSpPr>
            <a:spLocks noGrp="1"/>
          </p:cNvSpPr>
          <p:nvPr>
            <p:ph type="ftr" sz="quarter" idx="11"/>
          </p:nvPr>
        </p:nvSpPr>
        <p:spPr/>
        <p:txBody>
          <a:bodyPr/>
          <a:lstStyle/>
          <a:p>
            <a:pPr>
              <a:defRPr/>
            </a:pPr>
            <a:r>
              <a:rPr lang="en-US"/>
              <a:t>Course Outline</a:t>
            </a:r>
          </a:p>
        </p:txBody>
      </p:sp>
      <p:sp>
        <p:nvSpPr>
          <p:cNvPr id="7" name="Slide Number Placeholder 6"/>
          <p:cNvSpPr>
            <a:spLocks noGrp="1"/>
          </p:cNvSpPr>
          <p:nvPr>
            <p:ph type="sldNum" sz="quarter" idx="12"/>
          </p:nvPr>
        </p:nvSpPr>
        <p:spPr/>
        <p:txBody>
          <a:bodyPr/>
          <a:lstStyle/>
          <a:p>
            <a:pPr>
              <a:defRPr/>
            </a:pPr>
            <a:fld id="{C2FAEA27-515E-094A-842B-7E18C3B58789}" type="slidenum">
              <a:rPr lang="en-US" smtClean="0"/>
              <a:pPr>
                <a:defRPr/>
              </a:pPr>
              <a:t>‹#›</a:t>
            </a:fld>
            <a:endParaRPr lang="en-US"/>
          </a:p>
        </p:txBody>
      </p:sp>
    </p:spTree>
    <p:extLst>
      <p:ext uri="{BB962C8B-B14F-4D97-AF65-F5344CB8AC3E}">
        <p14:creationId xmlns:p14="http://schemas.microsoft.com/office/powerpoint/2010/main" val="621236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84222"/>
            <a:ext cx="10786873" cy="12392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1524002"/>
            <a:ext cx="513604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346962"/>
            <a:ext cx="5136040" cy="3962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843" y="1524002"/>
            <a:ext cx="5394157"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6416843" y="2346962"/>
            <a:ext cx="5394157" cy="3962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Feb 2020</a:t>
            </a:r>
          </a:p>
        </p:txBody>
      </p:sp>
      <p:sp>
        <p:nvSpPr>
          <p:cNvPr id="8" name="Footer Placeholder 7"/>
          <p:cNvSpPr>
            <a:spLocks noGrp="1"/>
          </p:cNvSpPr>
          <p:nvPr>
            <p:ph type="ftr" sz="quarter" idx="11"/>
          </p:nvPr>
        </p:nvSpPr>
        <p:spPr/>
        <p:txBody>
          <a:bodyPr/>
          <a:lstStyle/>
          <a:p>
            <a:pPr>
              <a:defRPr/>
            </a:pPr>
            <a:r>
              <a:rPr lang="en-US"/>
              <a:t>Course Outline</a:t>
            </a:r>
          </a:p>
        </p:txBody>
      </p:sp>
      <p:sp>
        <p:nvSpPr>
          <p:cNvPr id="9" name="Slide Number Placeholder 8"/>
          <p:cNvSpPr>
            <a:spLocks noGrp="1"/>
          </p:cNvSpPr>
          <p:nvPr>
            <p:ph type="sldNum" sz="quarter" idx="12"/>
          </p:nvPr>
        </p:nvSpPr>
        <p:spPr/>
        <p:txBody>
          <a:bodyPr/>
          <a:lstStyle/>
          <a:p>
            <a:pPr>
              <a:defRPr/>
            </a:pPr>
            <a:fld id="{1CB38100-995D-D845-AEB2-0A3B47AC4C36}" type="slidenum">
              <a:rPr lang="en-US" smtClean="0"/>
              <a:pPr>
                <a:defRPr/>
              </a:pPr>
              <a:t>‹#›</a:t>
            </a:fld>
            <a:endParaRPr lang="en-US"/>
          </a:p>
        </p:txBody>
      </p:sp>
    </p:spTree>
    <p:extLst>
      <p:ext uri="{BB962C8B-B14F-4D97-AF65-F5344CB8AC3E}">
        <p14:creationId xmlns:p14="http://schemas.microsoft.com/office/powerpoint/2010/main" val="341186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Feb 2020</a:t>
            </a:r>
          </a:p>
        </p:txBody>
      </p:sp>
      <p:sp>
        <p:nvSpPr>
          <p:cNvPr id="4" name="Footer Placeholder 3"/>
          <p:cNvSpPr>
            <a:spLocks noGrp="1"/>
          </p:cNvSpPr>
          <p:nvPr>
            <p:ph type="ftr" sz="quarter" idx="11"/>
          </p:nvPr>
        </p:nvSpPr>
        <p:spPr/>
        <p:txBody>
          <a:bodyPr/>
          <a:lstStyle/>
          <a:p>
            <a:pPr>
              <a:defRPr/>
            </a:pPr>
            <a:r>
              <a:rPr lang="en-US"/>
              <a:t>Course Outline</a:t>
            </a:r>
          </a:p>
        </p:txBody>
      </p:sp>
      <p:sp>
        <p:nvSpPr>
          <p:cNvPr id="5" name="Slide Number Placeholder 4"/>
          <p:cNvSpPr>
            <a:spLocks noGrp="1"/>
          </p:cNvSpPr>
          <p:nvPr>
            <p:ph type="sldNum" sz="quarter" idx="12"/>
          </p:nvPr>
        </p:nvSpPr>
        <p:spPr/>
        <p:txBody>
          <a:bodyPr/>
          <a:lstStyle/>
          <a:p>
            <a:pPr>
              <a:defRPr/>
            </a:pPr>
            <a:fld id="{5323AA34-E435-CB43-B1EC-D16A672B4041}" type="slidenum">
              <a:rPr lang="en-US" smtClean="0"/>
              <a:pPr>
                <a:defRPr/>
              </a:pPr>
              <a:t>‹#›</a:t>
            </a:fld>
            <a:endParaRPr lang="en-US"/>
          </a:p>
        </p:txBody>
      </p:sp>
    </p:spTree>
    <p:extLst>
      <p:ext uri="{BB962C8B-B14F-4D97-AF65-F5344CB8AC3E}">
        <p14:creationId xmlns:p14="http://schemas.microsoft.com/office/powerpoint/2010/main" val="303634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Feb 2020</a:t>
            </a:r>
          </a:p>
        </p:txBody>
      </p:sp>
      <p:sp>
        <p:nvSpPr>
          <p:cNvPr id="3" name="Footer Placeholder 2"/>
          <p:cNvSpPr>
            <a:spLocks noGrp="1"/>
          </p:cNvSpPr>
          <p:nvPr>
            <p:ph type="ftr" sz="quarter" idx="11"/>
          </p:nvPr>
        </p:nvSpPr>
        <p:spPr/>
        <p:txBody>
          <a:bodyPr/>
          <a:lstStyle/>
          <a:p>
            <a:pPr>
              <a:defRPr/>
            </a:pPr>
            <a:r>
              <a:rPr lang="en-US"/>
              <a:t>Course Outline</a:t>
            </a:r>
          </a:p>
        </p:txBody>
      </p:sp>
      <p:sp>
        <p:nvSpPr>
          <p:cNvPr id="4" name="Slide Number Placeholder 3"/>
          <p:cNvSpPr>
            <a:spLocks noGrp="1"/>
          </p:cNvSpPr>
          <p:nvPr>
            <p:ph type="sldNum" sz="quarter" idx="12"/>
          </p:nvPr>
        </p:nvSpPr>
        <p:spPr/>
        <p:txBody>
          <a:bodyPr/>
          <a:lstStyle/>
          <a:p>
            <a:pPr>
              <a:defRPr/>
            </a:pPr>
            <a:fld id="{483CC7AD-8559-7E43-A1EB-295EC20609A1}" type="slidenum">
              <a:rPr lang="en-US" smtClean="0"/>
              <a:pPr>
                <a:defRPr/>
              </a:pPr>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365338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Feb 2020</a:t>
            </a:r>
          </a:p>
        </p:txBody>
      </p:sp>
      <p:sp>
        <p:nvSpPr>
          <p:cNvPr id="6" name="Footer Placeholder 5"/>
          <p:cNvSpPr>
            <a:spLocks noGrp="1"/>
          </p:cNvSpPr>
          <p:nvPr>
            <p:ph type="ftr" sz="quarter" idx="11"/>
          </p:nvPr>
        </p:nvSpPr>
        <p:spPr/>
        <p:txBody>
          <a:bodyPr/>
          <a:lstStyle/>
          <a:p>
            <a:pPr>
              <a:defRPr/>
            </a:pPr>
            <a:r>
              <a:rPr lang="en-US"/>
              <a:t>Course Outline</a:t>
            </a:r>
          </a:p>
        </p:txBody>
      </p:sp>
      <p:sp>
        <p:nvSpPr>
          <p:cNvPr id="7" name="Slide Number Placeholder 6"/>
          <p:cNvSpPr>
            <a:spLocks noGrp="1"/>
          </p:cNvSpPr>
          <p:nvPr>
            <p:ph type="sldNum" sz="quarter" idx="12"/>
          </p:nvPr>
        </p:nvSpPr>
        <p:spPr/>
        <p:txBody>
          <a:bodyPr/>
          <a:lstStyle/>
          <a:p>
            <a:pPr>
              <a:defRPr/>
            </a:pPr>
            <a:fld id="{9CCF4E67-007C-EC49-A171-0CCACA5728AA}" type="slidenum">
              <a:rPr lang="en-US" smtClean="0"/>
              <a:pPr>
                <a:defRPr/>
              </a:pPr>
              <a:t>‹#›</a:t>
            </a:fld>
            <a:endParaRPr lang="en-US"/>
          </a:p>
        </p:txBody>
      </p:sp>
    </p:spTree>
    <p:extLst>
      <p:ext uri="{BB962C8B-B14F-4D97-AF65-F5344CB8AC3E}">
        <p14:creationId xmlns:p14="http://schemas.microsoft.com/office/powerpoint/2010/main" val="362922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Feb 2020</a:t>
            </a:r>
          </a:p>
        </p:txBody>
      </p:sp>
      <p:sp>
        <p:nvSpPr>
          <p:cNvPr id="6" name="Footer Placeholder 5"/>
          <p:cNvSpPr>
            <a:spLocks noGrp="1"/>
          </p:cNvSpPr>
          <p:nvPr>
            <p:ph type="ftr" sz="quarter" idx="11"/>
          </p:nvPr>
        </p:nvSpPr>
        <p:spPr/>
        <p:txBody>
          <a:bodyPr/>
          <a:lstStyle/>
          <a:p>
            <a:pPr>
              <a:defRPr/>
            </a:pPr>
            <a:r>
              <a:rPr lang="en-US"/>
              <a:t>Course Outline</a:t>
            </a:r>
          </a:p>
        </p:txBody>
      </p:sp>
      <p:sp>
        <p:nvSpPr>
          <p:cNvPr id="7" name="Slide Number Placeholder 6"/>
          <p:cNvSpPr>
            <a:spLocks noGrp="1"/>
          </p:cNvSpPr>
          <p:nvPr>
            <p:ph type="sldNum" sz="quarter" idx="12"/>
          </p:nvPr>
        </p:nvSpPr>
        <p:spPr/>
        <p:txBody>
          <a:bodyPr/>
          <a:lstStyle/>
          <a:p>
            <a:pPr>
              <a:defRPr/>
            </a:pPr>
            <a:fld id="{6F498F28-1EFD-694F-A2AA-842B8894902D}" type="slidenum">
              <a:rPr lang="en-US" smtClean="0"/>
              <a:pPr>
                <a:defRPr/>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231319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7" y="96254"/>
            <a:ext cx="10786871" cy="12151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1528012"/>
            <a:ext cx="10786872" cy="4781349"/>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r>
              <a:rPr lang="en-US"/>
              <a:t>Feb 2020</a:t>
            </a:r>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US"/>
              <a:t>Course Outline</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FC0CE10A-1ABB-4B47-8A20-2A1E99C99C63}" type="slidenum">
              <a:rPr lang="en-US" smtClean="0"/>
              <a:pPr>
                <a:defRPr/>
              </a:pPr>
              <a:t>‹#›</a:t>
            </a:fld>
            <a:endParaRPr lang="en-US" dirty="0"/>
          </a:p>
        </p:txBody>
      </p:sp>
      <p:cxnSp>
        <p:nvCxnSpPr>
          <p:cNvPr id="7" name="Straight Connector 6"/>
          <p:cNvCxnSpPr/>
          <p:nvPr/>
        </p:nvCxnSpPr>
        <p:spPr>
          <a:xfrm flipV="1">
            <a:off x="762000" y="224745"/>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152509634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hf hdr="0"/>
  <p:txStyles>
    <p:titleStyle>
      <a:lvl1pPr algn="l" defTabSz="914400" rtl="0" eaLnBrk="1" latinLnBrk="0" hangingPunct="1">
        <a:lnSpc>
          <a:spcPct val="80000"/>
        </a:lnSpc>
        <a:spcBef>
          <a:spcPct val="0"/>
        </a:spcBef>
        <a:buNone/>
        <a:defRPr sz="3600" kern="1200" cap="all" spc="100" baseline="0">
          <a:solidFill>
            <a:schemeClr val="tx1">
              <a:lumMod val="95000"/>
              <a:lumOff val="5000"/>
            </a:schemeClr>
          </a:solidFill>
          <a:latin typeface="+mj-lt"/>
          <a:ea typeface="+mj-ea"/>
          <a:cs typeface="+mj-cs"/>
        </a:defRPr>
      </a:lvl1pPr>
    </p:titleStyle>
    <p:bodyStyle>
      <a:lvl1pPr marL="400050" indent="-40005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solidFill>
          <a:latin typeface="+mn-lt"/>
          <a:ea typeface="+mn-ea"/>
          <a:cs typeface="+mn-cs"/>
        </a:defRPr>
      </a:lvl1pPr>
      <a:lvl2pPr marL="627063" indent="-227013"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2pPr>
      <a:lvl3pPr marL="801688" indent="-174625"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3pPr>
      <a:lvl4pPr marL="976313" indent="-174625"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4pPr>
      <a:lvl5pPr marL="1139825" indent="-163513"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learning.cse.hcmut.edu.v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www.softwarestartups.org/" TargetMode="External"/><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tiff"/><Relationship Id="rId10" Type="http://schemas.openxmlformats.org/officeDocument/2006/relationships/image" Target="../media/image8.png"/><Relationship Id="rId4" Type="http://schemas.openxmlformats.org/officeDocument/2006/relationships/hyperlink" Target="mailto:tore.dyba@sintef.no" TargetMode="External"/><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Course Outline</a:t>
            </a:r>
          </a:p>
        </p:txBody>
      </p:sp>
      <p:sp>
        <p:nvSpPr>
          <p:cNvPr id="3" name="Subtitle 2"/>
          <p:cNvSpPr>
            <a:spLocks noGrp="1"/>
          </p:cNvSpPr>
          <p:nvPr>
            <p:ph type="subTitle" idx="1"/>
          </p:nvPr>
        </p:nvSpPr>
        <p:spPr/>
        <p:txBody>
          <a:bodyPr/>
          <a:lstStyle/>
          <a:p>
            <a:r>
              <a:rPr lang="en-US" dirty="0"/>
              <a:t>Anh Nguyen-Duc</a:t>
            </a:r>
          </a:p>
          <a:p>
            <a:r>
              <a:rPr lang="en-US" dirty="0"/>
              <a:t>Tho Quan-Thanh</a:t>
            </a:r>
          </a:p>
        </p:txBody>
      </p:sp>
      <p:sp>
        <p:nvSpPr>
          <p:cNvPr id="4" name="TextBox 3"/>
          <p:cNvSpPr txBox="1"/>
          <p:nvPr/>
        </p:nvSpPr>
        <p:spPr>
          <a:xfrm>
            <a:off x="4727848" y="5248612"/>
            <a:ext cx="2736304" cy="369332"/>
          </a:xfrm>
          <a:prstGeom prst="rect">
            <a:avLst/>
          </a:prstGeom>
          <a:noFill/>
        </p:spPr>
        <p:txBody>
          <a:bodyPr wrap="square" rtlCol="0">
            <a:spAutoFit/>
          </a:bodyPr>
          <a:lstStyle/>
          <a:p>
            <a:pPr algn="ctr"/>
            <a:r>
              <a:rPr lang="en-US" b="1" dirty="0">
                <a:solidFill>
                  <a:srgbClr val="0000FF"/>
                </a:solidFill>
              </a:rPr>
              <a:t>WEEK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p:cNvSpPr>
          <p:nvPr>
            <p:ph type="title"/>
          </p:nvPr>
        </p:nvSpPr>
        <p:spPr/>
        <p:txBody>
          <a:bodyPr/>
          <a:lstStyle>
            <a:lvl1pPr>
              <a:tabLst>
                <a:tab pos="1485900" algn="l"/>
              </a:tabLst>
            </a:lvl1pPr>
          </a:lstStyle>
          <a:p>
            <a:pPr lvl="0"/>
            <a:r>
              <a:rPr lang="en-US" dirty="0"/>
              <a:t>Teaching activities</a:t>
            </a:r>
          </a:p>
        </p:txBody>
      </p:sp>
      <p:sp>
        <p:nvSpPr>
          <p:cNvPr id="106" name="Shape 106"/>
          <p:cNvSpPr>
            <a:spLocks noGrp="1"/>
          </p:cNvSpPr>
          <p:nvPr>
            <p:ph idx="1"/>
          </p:nvPr>
        </p:nvSpPr>
        <p:spPr/>
        <p:txBody>
          <a:bodyPr>
            <a:normAutofit/>
          </a:bodyPr>
          <a:lstStyle/>
          <a:p>
            <a:r>
              <a:rPr lang="en-US" dirty="0"/>
              <a:t>Flipped classroom: read materials before the lectures </a:t>
            </a:r>
          </a:p>
          <a:p>
            <a:r>
              <a:rPr lang="en-US" dirty="0"/>
              <a:t>Rehearsal section</a:t>
            </a:r>
          </a:p>
          <a:p>
            <a:r>
              <a:rPr lang="en-US" dirty="0"/>
              <a:t>In-class activities</a:t>
            </a:r>
          </a:p>
          <a:p>
            <a:r>
              <a:rPr lang="en-US" dirty="0"/>
              <a:t>Student presentation</a:t>
            </a:r>
          </a:p>
          <a:p>
            <a:r>
              <a:rPr lang="en-US" dirty="0"/>
              <a:t>Capstone projects</a:t>
            </a:r>
          </a:p>
          <a:p>
            <a:r>
              <a:rPr lang="en-US" dirty="0"/>
              <a:t>Final exam</a:t>
            </a:r>
          </a:p>
        </p:txBody>
      </p:sp>
      <p:sp>
        <p:nvSpPr>
          <p:cNvPr id="5" name="Date Placeholder 4"/>
          <p:cNvSpPr>
            <a:spLocks noGrp="1"/>
          </p:cNvSpPr>
          <p:nvPr>
            <p:ph type="dt" sz="half" idx="10"/>
          </p:nvPr>
        </p:nvSpPr>
        <p:spPr/>
        <p:txBody>
          <a:bodyPr/>
          <a:lstStyle/>
          <a:p>
            <a:r>
              <a:rPr lang="en-US"/>
              <a:t>Feb 2020</a:t>
            </a:r>
          </a:p>
        </p:txBody>
      </p:sp>
      <p:sp>
        <p:nvSpPr>
          <p:cNvPr id="6" name="Footer Placeholder 5"/>
          <p:cNvSpPr>
            <a:spLocks noGrp="1"/>
          </p:cNvSpPr>
          <p:nvPr>
            <p:ph type="ftr" sz="quarter" idx="11"/>
          </p:nvPr>
        </p:nvSpPr>
        <p:spPr/>
        <p:txBody>
          <a:bodyPr/>
          <a:lstStyle/>
          <a:p>
            <a:r>
              <a:rPr lang="en-US"/>
              <a:t>Course Outline</a:t>
            </a:r>
          </a:p>
        </p:txBody>
      </p:sp>
      <p:sp>
        <p:nvSpPr>
          <p:cNvPr id="107" name="Shape 107"/>
          <p:cNvSpPr>
            <a:spLocks noGrp="1"/>
          </p:cNvSpPr>
          <p:nvPr>
            <p:ph type="sldNum" sz="quarter" idx="12"/>
          </p:nvPr>
        </p:nvSpPr>
        <p:spPr/>
        <p:txBody>
          <a:bodyPr/>
          <a:lstStyle/>
          <a:p>
            <a:pPr lvl="0"/>
            <a:fld id="{86CB4B4D-7CA3-9044-876B-883B54F8677D}" type="slidenum">
              <a:rPr lang="en-US" smtClean="0"/>
              <a:pPr lvl="0"/>
              <a:t>10</a:t>
            </a:fld>
            <a:endParaRPr lang="en-US"/>
          </a:p>
        </p:txBody>
      </p:sp>
    </p:spTree>
    <p:extLst>
      <p:ext uri="{BB962C8B-B14F-4D97-AF65-F5344CB8AC3E}">
        <p14:creationId xmlns:p14="http://schemas.microsoft.com/office/powerpoint/2010/main" val="227920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Evaluation</a:t>
            </a:r>
            <a:endParaRPr lang="en-US" dirty="0"/>
          </a:p>
        </p:txBody>
      </p:sp>
      <p:sp>
        <p:nvSpPr>
          <p:cNvPr id="3" name="Content Placeholder 2"/>
          <p:cNvSpPr>
            <a:spLocks noGrp="1"/>
          </p:cNvSpPr>
          <p:nvPr>
            <p:ph idx="1"/>
          </p:nvPr>
        </p:nvSpPr>
        <p:spPr/>
        <p:txBody>
          <a:bodyPr/>
          <a:lstStyle/>
          <a:p>
            <a:r>
              <a:rPr lang="en-US" dirty="0"/>
              <a:t>In-class/online activities/quizzes: 10%</a:t>
            </a:r>
          </a:p>
          <a:p>
            <a:r>
              <a:rPr lang="en-US" dirty="0"/>
              <a:t>Student presentation: 10%</a:t>
            </a:r>
          </a:p>
          <a:p>
            <a:r>
              <a:rPr lang="en-US" dirty="0"/>
              <a:t>Group-based project: 30%</a:t>
            </a:r>
          </a:p>
          <a:p>
            <a:r>
              <a:rPr lang="en-US" dirty="0"/>
              <a:t>Final writing exam: 50%</a:t>
            </a:r>
          </a:p>
        </p:txBody>
      </p:sp>
      <p:sp>
        <p:nvSpPr>
          <p:cNvPr id="4" name="Date Placeholder 3"/>
          <p:cNvSpPr>
            <a:spLocks noGrp="1"/>
          </p:cNvSpPr>
          <p:nvPr>
            <p:ph type="dt" sz="half" idx="10"/>
          </p:nvPr>
        </p:nvSpPr>
        <p:spPr/>
        <p:txBody>
          <a:bodyPr/>
          <a:lstStyle/>
          <a:p>
            <a:r>
              <a:rPr lang="en-US"/>
              <a:t>Feb 2020</a:t>
            </a:r>
          </a:p>
        </p:txBody>
      </p:sp>
      <p:sp>
        <p:nvSpPr>
          <p:cNvPr id="5" name="Footer Placeholder 4"/>
          <p:cNvSpPr>
            <a:spLocks noGrp="1"/>
          </p:cNvSpPr>
          <p:nvPr>
            <p:ph type="ftr" sz="quarter" idx="11"/>
          </p:nvPr>
        </p:nvSpPr>
        <p:spPr/>
        <p:txBody>
          <a:bodyPr/>
          <a:lstStyle/>
          <a:p>
            <a:r>
              <a:rPr lang="en-US"/>
              <a:t>Course Outline</a:t>
            </a:r>
          </a:p>
        </p:txBody>
      </p:sp>
      <p:sp>
        <p:nvSpPr>
          <p:cNvPr id="6" name="Slide Number Placeholder 5"/>
          <p:cNvSpPr>
            <a:spLocks noGrp="1"/>
          </p:cNvSpPr>
          <p:nvPr>
            <p:ph type="sldNum" sz="quarter" idx="12"/>
          </p:nvPr>
        </p:nvSpPr>
        <p:spPr/>
        <p:txBody>
          <a:bodyPr/>
          <a:lstStyle/>
          <a:p>
            <a:fld id="{6A4D3DC4-9E7F-1C47-B729-896D53019E3D}" type="slidenum">
              <a:rPr lang="en-US" smtClean="0"/>
              <a:pPr/>
              <a:t>11</a:t>
            </a:fld>
            <a:endParaRPr lang="en-US"/>
          </a:p>
        </p:txBody>
      </p:sp>
    </p:spTree>
    <p:extLst>
      <p:ext uri="{BB962C8B-B14F-4D97-AF65-F5344CB8AC3E}">
        <p14:creationId xmlns:p14="http://schemas.microsoft.com/office/powerpoint/2010/main" val="441294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Quizzes</a:t>
            </a:r>
          </a:p>
        </p:txBody>
      </p:sp>
      <p:sp>
        <p:nvSpPr>
          <p:cNvPr id="3" name="Content Placeholder 2"/>
          <p:cNvSpPr>
            <a:spLocks noGrp="1"/>
          </p:cNvSpPr>
          <p:nvPr>
            <p:ph idx="1"/>
          </p:nvPr>
        </p:nvSpPr>
        <p:spPr/>
        <p:txBody>
          <a:bodyPr>
            <a:normAutofit lnSpcReduction="10000"/>
          </a:bodyPr>
          <a:lstStyle/>
          <a:p>
            <a:r>
              <a:rPr lang="en-US" dirty="0"/>
              <a:t>Online, every week. Two categories:</a:t>
            </a:r>
          </a:p>
          <a:p>
            <a:pPr lvl="1"/>
            <a:r>
              <a:rPr lang="en-US" dirty="0"/>
              <a:t>Before the lecture: </a:t>
            </a:r>
          </a:p>
          <a:p>
            <a:pPr lvl="2"/>
            <a:r>
              <a:rPr lang="en-US" dirty="0"/>
              <a:t>Read slides, prepare yourself and take the quizzes before the lecture. </a:t>
            </a:r>
          </a:p>
          <a:p>
            <a:pPr lvl="2"/>
            <a:r>
              <a:rPr lang="en-US" dirty="0"/>
              <a:t>The questions are simple, just review the content of the coming lecture.</a:t>
            </a:r>
          </a:p>
          <a:p>
            <a:pPr lvl="1"/>
            <a:r>
              <a:rPr lang="en-US" dirty="0"/>
              <a:t>After the lecture (named "... - advanced"): </a:t>
            </a:r>
          </a:p>
          <a:p>
            <a:pPr lvl="2"/>
            <a:r>
              <a:rPr lang="en-US" dirty="0"/>
              <a:t>Summarize the content of the lecture, give to cases for you to apply the knowledge of the lecture. </a:t>
            </a:r>
          </a:p>
          <a:p>
            <a:pPr lvl="2"/>
            <a:r>
              <a:rPr lang="en-US" dirty="0"/>
              <a:t>The questions are some more advanced. Take your time to reflect the lecture before taking the quizzes.</a:t>
            </a:r>
          </a:p>
          <a:p>
            <a:r>
              <a:rPr lang="en-US" dirty="0"/>
              <a:t>Duration limit of 10', valid in a few days. </a:t>
            </a:r>
          </a:p>
          <a:p>
            <a:pPr lvl="1"/>
            <a:r>
              <a:rPr lang="en-US" dirty="0"/>
              <a:t>You can take a quiz twice to get the highest score.</a:t>
            </a:r>
          </a:p>
          <a:p>
            <a:r>
              <a:rPr lang="en-US" dirty="0"/>
              <a:t>Please check the course website regularly</a:t>
            </a:r>
          </a:p>
        </p:txBody>
      </p:sp>
      <p:sp>
        <p:nvSpPr>
          <p:cNvPr id="4" name="Date Placeholder 3"/>
          <p:cNvSpPr>
            <a:spLocks noGrp="1"/>
          </p:cNvSpPr>
          <p:nvPr>
            <p:ph type="dt" sz="half" idx="10"/>
          </p:nvPr>
        </p:nvSpPr>
        <p:spPr/>
        <p:txBody>
          <a:bodyPr/>
          <a:lstStyle/>
          <a:p>
            <a:pPr>
              <a:defRPr/>
            </a:pPr>
            <a:r>
              <a:rPr lang="en-US"/>
              <a:t>Feb 2020</a:t>
            </a:r>
          </a:p>
        </p:txBody>
      </p:sp>
      <p:sp>
        <p:nvSpPr>
          <p:cNvPr id="5" name="Footer Placeholder 4"/>
          <p:cNvSpPr>
            <a:spLocks noGrp="1"/>
          </p:cNvSpPr>
          <p:nvPr>
            <p:ph type="ftr" sz="quarter" idx="11"/>
          </p:nvPr>
        </p:nvSpPr>
        <p:spPr/>
        <p:txBody>
          <a:bodyPr/>
          <a:lstStyle/>
          <a:p>
            <a:pPr>
              <a:defRPr/>
            </a:pPr>
            <a:r>
              <a:rPr lang="en-US"/>
              <a:t>Course Outline</a:t>
            </a:r>
          </a:p>
        </p:txBody>
      </p:sp>
      <p:sp>
        <p:nvSpPr>
          <p:cNvPr id="6" name="Slide Number Placeholder 5"/>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extLst>
      <p:ext uri="{BB962C8B-B14F-4D97-AF65-F5344CB8AC3E}">
        <p14:creationId xmlns:p14="http://schemas.microsoft.com/office/powerpoint/2010/main" val="4243807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title"/>
          </p:nvPr>
        </p:nvSpPr>
        <p:spPr/>
        <p:txBody>
          <a:bodyPr/>
          <a:lstStyle>
            <a:lvl1pPr>
              <a:tabLst>
                <a:tab pos="1485900" algn="l"/>
              </a:tabLst>
            </a:lvl1pPr>
          </a:lstStyle>
          <a:p>
            <a:pPr lvl="0"/>
            <a:r>
              <a:rPr lang="en-US"/>
              <a:t>Project</a:t>
            </a:r>
            <a:endParaRPr lang="en-US" dirty="0"/>
          </a:p>
        </p:txBody>
      </p:sp>
      <p:sp>
        <p:nvSpPr>
          <p:cNvPr id="110" name="Shape 110"/>
          <p:cNvSpPr>
            <a:spLocks noGrp="1"/>
          </p:cNvSpPr>
          <p:nvPr>
            <p:ph idx="1"/>
          </p:nvPr>
        </p:nvSpPr>
        <p:spPr/>
        <p:txBody>
          <a:bodyPr>
            <a:normAutofit/>
          </a:bodyPr>
          <a:lstStyle/>
          <a:p>
            <a:endParaRPr lang="en-US" dirty="0"/>
          </a:p>
        </p:txBody>
      </p:sp>
      <p:sp>
        <p:nvSpPr>
          <p:cNvPr id="5" name="Date Placeholder 4"/>
          <p:cNvSpPr>
            <a:spLocks noGrp="1"/>
          </p:cNvSpPr>
          <p:nvPr>
            <p:ph type="dt" sz="half" idx="10"/>
          </p:nvPr>
        </p:nvSpPr>
        <p:spPr/>
        <p:txBody>
          <a:bodyPr/>
          <a:lstStyle/>
          <a:p>
            <a:r>
              <a:rPr lang="en-US"/>
              <a:t>Feb 2020</a:t>
            </a:r>
          </a:p>
        </p:txBody>
      </p:sp>
      <p:sp>
        <p:nvSpPr>
          <p:cNvPr id="6" name="Footer Placeholder 5"/>
          <p:cNvSpPr>
            <a:spLocks noGrp="1"/>
          </p:cNvSpPr>
          <p:nvPr>
            <p:ph type="ftr" sz="quarter" idx="11"/>
          </p:nvPr>
        </p:nvSpPr>
        <p:spPr/>
        <p:txBody>
          <a:bodyPr/>
          <a:lstStyle/>
          <a:p>
            <a:r>
              <a:rPr lang="en-US"/>
              <a:t>Course Outline</a:t>
            </a:r>
          </a:p>
        </p:txBody>
      </p:sp>
      <p:sp>
        <p:nvSpPr>
          <p:cNvPr id="111" name="Shape 111"/>
          <p:cNvSpPr>
            <a:spLocks noGrp="1"/>
          </p:cNvSpPr>
          <p:nvPr>
            <p:ph type="sldNum" sz="quarter" idx="12"/>
          </p:nvPr>
        </p:nvSpPr>
        <p:spPr/>
        <p:txBody>
          <a:bodyPr/>
          <a:lstStyle/>
          <a:p>
            <a:pPr lvl="0"/>
            <a:fld id="{86CB4B4D-7CA3-9044-876B-883B54F8677D}" type="slidenum">
              <a:rPr lang="en-US" smtClean="0"/>
              <a:pPr lvl="0"/>
              <a:t>13</a:t>
            </a:fld>
            <a:endParaRPr lang="en-US"/>
          </a:p>
        </p:txBody>
      </p:sp>
    </p:spTree>
    <p:extLst>
      <p:ext uri="{BB962C8B-B14F-4D97-AF65-F5344CB8AC3E}">
        <p14:creationId xmlns:p14="http://schemas.microsoft.com/office/powerpoint/2010/main" val="2654479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p:cNvSpPr>
          <p:nvPr>
            <p:ph type="title"/>
          </p:nvPr>
        </p:nvSpPr>
        <p:spPr>
          <a:xfrm>
            <a:off x="1024130" y="262314"/>
            <a:ext cx="8090153" cy="1070808"/>
          </a:xfrm>
        </p:spPr>
        <p:txBody>
          <a:bodyPr/>
          <a:lstStyle>
            <a:lvl1pPr>
              <a:tabLst>
                <a:tab pos="1485900" algn="l"/>
              </a:tabLst>
            </a:lvl1pPr>
          </a:lstStyle>
          <a:p>
            <a:pPr lvl="0"/>
            <a:r>
              <a:rPr lang="en-US" dirty="0"/>
              <a:t>Tentative </a:t>
            </a:r>
            <a:r>
              <a:rPr lang="en-US" dirty="0" err="1"/>
              <a:t>schedulE</a:t>
            </a:r>
            <a:endParaRPr lang="en-US" dirty="0"/>
          </a:p>
        </p:txBody>
      </p:sp>
      <p:sp>
        <p:nvSpPr>
          <p:cNvPr id="5" name="Date Placeholder 4"/>
          <p:cNvSpPr>
            <a:spLocks noGrp="1"/>
          </p:cNvSpPr>
          <p:nvPr>
            <p:ph type="dt" sz="half" idx="10"/>
          </p:nvPr>
        </p:nvSpPr>
        <p:spPr/>
        <p:txBody>
          <a:bodyPr/>
          <a:lstStyle/>
          <a:p>
            <a:r>
              <a:rPr lang="en-US"/>
              <a:t>Feb 2020</a:t>
            </a:r>
          </a:p>
        </p:txBody>
      </p:sp>
      <p:sp>
        <p:nvSpPr>
          <p:cNvPr id="6" name="Footer Placeholder 5"/>
          <p:cNvSpPr>
            <a:spLocks noGrp="1"/>
          </p:cNvSpPr>
          <p:nvPr>
            <p:ph type="ftr" sz="quarter" idx="11"/>
          </p:nvPr>
        </p:nvSpPr>
        <p:spPr/>
        <p:txBody>
          <a:bodyPr/>
          <a:lstStyle/>
          <a:p>
            <a:r>
              <a:rPr lang="en-US"/>
              <a:t>Course Outline</a:t>
            </a:r>
          </a:p>
        </p:txBody>
      </p:sp>
      <p:sp>
        <p:nvSpPr>
          <p:cNvPr id="114" name="Shape 114"/>
          <p:cNvSpPr>
            <a:spLocks noGrp="1"/>
          </p:cNvSpPr>
          <p:nvPr>
            <p:ph type="sldNum" sz="quarter" idx="12"/>
          </p:nvPr>
        </p:nvSpPr>
        <p:spPr/>
        <p:txBody>
          <a:bodyPr/>
          <a:lstStyle/>
          <a:p>
            <a:pPr lvl="0"/>
            <a:fld id="{86CB4B4D-7CA3-9044-876B-883B54F8677D}" type="slidenum">
              <a:rPr lang="en-US" smtClean="0"/>
              <a:pPr lvl="0"/>
              <a:t>14</a:t>
            </a:fld>
            <a:endParaRPr lang="en-US"/>
          </a:p>
        </p:txBody>
      </p:sp>
      <p:graphicFrame>
        <p:nvGraphicFramePr>
          <p:cNvPr id="7" name="Content Placeholder 6">
            <a:extLst>
              <a:ext uri="{FF2B5EF4-FFF2-40B4-BE49-F238E27FC236}">
                <a16:creationId xmlns:a16="http://schemas.microsoft.com/office/drawing/2014/main" id="{5FDCC597-18E9-D90A-A61F-ED9DE5F05C8A}"/>
              </a:ext>
            </a:extLst>
          </p:cNvPr>
          <p:cNvGraphicFramePr>
            <a:graphicFrameLocks noGrp="1"/>
          </p:cNvGraphicFramePr>
          <p:nvPr>
            <p:ph idx="1"/>
            <p:extLst>
              <p:ext uri="{D42A27DB-BD31-4B8C-83A1-F6EECF244321}">
                <p14:modId xmlns:p14="http://schemas.microsoft.com/office/powerpoint/2010/main" val="1867016351"/>
              </p:ext>
            </p:extLst>
          </p:nvPr>
        </p:nvGraphicFramePr>
        <p:xfrm>
          <a:off x="1619693" y="1290009"/>
          <a:ext cx="8952613" cy="5180695"/>
        </p:xfrm>
        <a:graphic>
          <a:graphicData uri="http://schemas.openxmlformats.org/drawingml/2006/table">
            <a:tbl>
              <a:tblPr>
                <a:tableStyleId>{ED083AE6-46FA-4A59-8FB0-9F97EB10719F}</a:tableStyleId>
              </a:tblPr>
              <a:tblGrid>
                <a:gridCol w="1048250">
                  <a:extLst>
                    <a:ext uri="{9D8B030D-6E8A-4147-A177-3AD203B41FA5}">
                      <a16:colId xmlns:a16="http://schemas.microsoft.com/office/drawing/2014/main" val="2760801877"/>
                    </a:ext>
                  </a:extLst>
                </a:gridCol>
                <a:gridCol w="1524829">
                  <a:extLst>
                    <a:ext uri="{9D8B030D-6E8A-4147-A177-3AD203B41FA5}">
                      <a16:colId xmlns:a16="http://schemas.microsoft.com/office/drawing/2014/main" val="1547287725"/>
                    </a:ext>
                  </a:extLst>
                </a:gridCol>
                <a:gridCol w="6379534">
                  <a:extLst>
                    <a:ext uri="{9D8B030D-6E8A-4147-A177-3AD203B41FA5}">
                      <a16:colId xmlns:a16="http://schemas.microsoft.com/office/drawing/2014/main" val="3488299727"/>
                    </a:ext>
                  </a:extLst>
                </a:gridCol>
              </a:tblGrid>
              <a:tr h="370581">
                <a:tc>
                  <a:txBody>
                    <a:bodyPr/>
                    <a:lstStyle/>
                    <a:p>
                      <a:pPr algn="ctr" fontAlgn="ctr"/>
                      <a:r>
                        <a:rPr lang="nb-NO" sz="1600" u="none" strike="noStrike">
                          <a:effectLst/>
                        </a:rPr>
                        <a:t>Wk</a:t>
                      </a:r>
                      <a:endParaRPr lang="nb-NO" sz="1600" b="1"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dirty="0" err="1">
                          <a:effectLst/>
                        </a:rPr>
                        <a:t>Tuần</a:t>
                      </a:r>
                      <a:r>
                        <a:rPr lang="nb-NO" sz="1600" u="none" strike="noStrike" dirty="0">
                          <a:effectLst/>
                        </a:rPr>
                        <a:t> DL 2023</a:t>
                      </a:r>
                      <a:endParaRPr lang="nb-NO" sz="1600" b="1" i="0" u="none" strike="noStrike" dirty="0">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nb-NO" sz="1600" u="none" strike="noStrike" dirty="0" err="1">
                          <a:effectLst/>
                        </a:rPr>
                        <a:t>Topic</a:t>
                      </a:r>
                      <a:endParaRPr lang="nb-NO" sz="1600" b="1"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3673494122"/>
                  </a:ext>
                </a:extLst>
              </a:tr>
              <a:tr h="123527">
                <a:tc>
                  <a:txBody>
                    <a:bodyPr/>
                    <a:lstStyle/>
                    <a:p>
                      <a:pPr algn="ctr" fontAlgn="ctr"/>
                      <a:r>
                        <a:rPr lang="nb-NO" sz="1600" u="none" strike="noStrike">
                          <a:effectLst/>
                        </a:rPr>
                        <a:t>1</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35</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nb-NO" sz="1600" u="none" strike="noStrike" dirty="0">
                          <a:effectLst/>
                        </a:rPr>
                        <a:t>Ch1. </a:t>
                      </a:r>
                      <a:r>
                        <a:rPr lang="nb-NO" sz="1600" u="none" strike="noStrike" dirty="0" err="1">
                          <a:effectLst/>
                        </a:rPr>
                        <a:t>Introduction</a:t>
                      </a:r>
                      <a:endParaRPr lang="nb-NO" sz="1600" b="0"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2294630050"/>
                  </a:ext>
                </a:extLst>
              </a:tr>
              <a:tr h="214830">
                <a:tc>
                  <a:txBody>
                    <a:bodyPr/>
                    <a:lstStyle/>
                    <a:p>
                      <a:pPr algn="ctr" fontAlgn="ctr"/>
                      <a:r>
                        <a:rPr lang="nb-NO" sz="1600" u="none" strike="noStrike">
                          <a:effectLst/>
                        </a:rPr>
                        <a:t>2</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36</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nb-NO" sz="1600" u="none" strike="noStrike" dirty="0">
                          <a:effectLst/>
                        </a:rPr>
                        <a:t>Ch2. Software </a:t>
                      </a:r>
                      <a:r>
                        <a:rPr lang="nb-NO" sz="1600" u="none" strike="noStrike" dirty="0" err="1">
                          <a:effectLst/>
                        </a:rPr>
                        <a:t>process</a:t>
                      </a:r>
                      <a:endParaRPr lang="nb-NO" sz="1600" b="0"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2428459235"/>
                  </a:ext>
                </a:extLst>
              </a:tr>
              <a:tr h="248397">
                <a:tc>
                  <a:txBody>
                    <a:bodyPr/>
                    <a:lstStyle/>
                    <a:p>
                      <a:pPr algn="ctr" fontAlgn="ctr"/>
                      <a:r>
                        <a:rPr lang="nb-NO" sz="1600" u="none" strike="noStrike">
                          <a:effectLst/>
                        </a:rPr>
                        <a:t>3</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37</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nb-NO" sz="1600" u="none" strike="noStrike" dirty="0">
                          <a:effectLst/>
                        </a:rPr>
                        <a:t>Ch3. </a:t>
                      </a:r>
                      <a:r>
                        <a:rPr lang="nb-NO" sz="1600" u="none" strike="noStrike" dirty="0" err="1">
                          <a:effectLst/>
                        </a:rPr>
                        <a:t>Req</a:t>
                      </a:r>
                      <a:r>
                        <a:rPr lang="nb-NO" sz="1600" u="none" strike="noStrike" dirty="0">
                          <a:effectLst/>
                        </a:rPr>
                        <a:t>. </a:t>
                      </a:r>
                      <a:r>
                        <a:rPr lang="nb-NO" sz="1600" u="none" strike="noStrike" dirty="0" err="1">
                          <a:effectLst/>
                        </a:rPr>
                        <a:t>engineering</a:t>
                      </a:r>
                      <a:endParaRPr lang="nb-NO" sz="1600" b="0"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1407513165"/>
                  </a:ext>
                </a:extLst>
              </a:tr>
              <a:tr h="534389">
                <a:tc>
                  <a:txBody>
                    <a:bodyPr/>
                    <a:lstStyle/>
                    <a:p>
                      <a:pPr algn="ctr" fontAlgn="ctr"/>
                      <a:r>
                        <a:rPr lang="nb-NO" sz="1600" u="none" strike="noStrike">
                          <a:effectLst/>
                        </a:rPr>
                        <a:t>4</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38</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nb-NO" sz="1600" u="none" strike="noStrike" dirty="0">
                          <a:effectLst/>
                        </a:rPr>
                        <a:t>Ch4. </a:t>
                      </a:r>
                      <a:r>
                        <a:rPr lang="nb-NO" sz="1600" u="none" strike="noStrike" dirty="0" err="1">
                          <a:effectLst/>
                        </a:rPr>
                        <a:t>Req</a:t>
                      </a:r>
                      <a:r>
                        <a:rPr lang="nb-NO" sz="1600" u="none" strike="noStrike" dirty="0">
                          <a:effectLst/>
                        </a:rPr>
                        <a:t>. </a:t>
                      </a:r>
                      <a:r>
                        <a:rPr lang="nb-NO" sz="1600" u="none" strike="noStrike" dirty="0" err="1">
                          <a:effectLst/>
                        </a:rPr>
                        <a:t>engineering</a:t>
                      </a:r>
                      <a:r>
                        <a:rPr lang="nb-NO" sz="1600" u="none" strike="noStrike" dirty="0">
                          <a:effectLst/>
                        </a:rPr>
                        <a:t> (</a:t>
                      </a:r>
                      <a:r>
                        <a:rPr lang="nb-NO" sz="1600" u="none" strike="noStrike" dirty="0" err="1">
                          <a:effectLst/>
                        </a:rPr>
                        <a:t>cont</a:t>
                      </a:r>
                      <a:r>
                        <a:rPr lang="nb-NO" sz="1600" u="none" strike="noStrike" dirty="0">
                          <a:effectLst/>
                        </a:rPr>
                        <a:t>.)</a:t>
                      </a:r>
                      <a:endParaRPr lang="nb-NO" sz="1600" b="0"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2318654217"/>
                  </a:ext>
                </a:extLst>
              </a:tr>
              <a:tr h="315531">
                <a:tc>
                  <a:txBody>
                    <a:bodyPr/>
                    <a:lstStyle/>
                    <a:p>
                      <a:pPr algn="ctr" fontAlgn="ctr"/>
                      <a:r>
                        <a:rPr lang="nb-NO" sz="1600" u="none" strike="noStrike">
                          <a:effectLst/>
                        </a:rPr>
                        <a:t>5</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39</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en-US" sz="1600" u="none" strike="noStrike" dirty="0">
                          <a:effectLst/>
                        </a:rPr>
                        <a:t>Ch5. Introduction to OPP (</a:t>
                      </a:r>
                      <a:r>
                        <a:rPr lang="en-US" sz="1600" u="none" strike="noStrike" dirty="0" err="1">
                          <a:effectLst/>
                        </a:rPr>
                        <a:t>đọc</a:t>
                      </a:r>
                      <a:r>
                        <a:rPr lang="en-US" sz="1600" u="none" strike="noStrike" dirty="0">
                          <a:effectLst/>
                        </a:rPr>
                        <a:t> </a:t>
                      </a:r>
                      <a:r>
                        <a:rPr lang="en-US" sz="1600" u="none" strike="noStrike" dirty="0" err="1">
                          <a:effectLst/>
                        </a:rPr>
                        <a:t>thêm</a:t>
                      </a:r>
                      <a:r>
                        <a:rPr lang="en-US" sz="1600" u="none" strike="noStrike" dirty="0">
                          <a:effectLst/>
                        </a:rPr>
                        <a:t>). Ch6. System modeling </a:t>
                      </a:r>
                      <a:endParaRPr lang="en-US" sz="1600" b="0"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2839921640"/>
                  </a:ext>
                </a:extLst>
              </a:tr>
              <a:tr h="315531">
                <a:tc>
                  <a:txBody>
                    <a:bodyPr/>
                    <a:lstStyle/>
                    <a:p>
                      <a:pPr algn="ctr" fontAlgn="ctr"/>
                      <a:r>
                        <a:rPr lang="nb-NO" sz="1600" u="none" strike="noStrike">
                          <a:effectLst/>
                        </a:rPr>
                        <a:t>6</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40</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en-US" sz="1600" u="none" strike="noStrike">
                          <a:effectLst/>
                        </a:rPr>
                        <a:t>Ch5. Introduction to OPP (đọc thêm). Ch6. System modeling  (cont.)</a:t>
                      </a:r>
                      <a:endParaRPr lang="en-US" sz="1600" b="0" i="0" u="none" strike="noStrike">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739147064"/>
                  </a:ext>
                </a:extLst>
              </a:tr>
              <a:tr h="322245">
                <a:tc>
                  <a:txBody>
                    <a:bodyPr/>
                    <a:lstStyle/>
                    <a:p>
                      <a:pPr algn="ctr" fontAlgn="ctr"/>
                      <a:r>
                        <a:rPr lang="nb-NO" sz="1600" u="none" strike="noStrike">
                          <a:effectLst/>
                        </a:rPr>
                        <a:t>7</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41</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nb-NO" sz="1600" u="none" strike="noStrike" dirty="0" err="1">
                          <a:effectLst/>
                        </a:rPr>
                        <a:t>Review</a:t>
                      </a:r>
                      <a:r>
                        <a:rPr lang="nb-NO" sz="1600" u="none" strike="noStrike" dirty="0">
                          <a:effectLst/>
                        </a:rPr>
                        <a:t> Project #1</a:t>
                      </a:r>
                      <a:endParaRPr lang="nb-NO" sz="1600" b="0"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248298273"/>
                  </a:ext>
                </a:extLst>
              </a:tr>
              <a:tr h="228257">
                <a:tc>
                  <a:txBody>
                    <a:bodyPr/>
                    <a:lstStyle/>
                    <a:p>
                      <a:pPr algn="ctr" fontAlgn="ctr"/>
                      <a:r>
                        <a:rPr lang="nb-NO" sz="1600" u="none" strike="noStrike">
                          <a:effectLst/>
                        </a:rPr>
                        <a:t> </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42</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nb-NO" sz="1600" u="none" strike="noStrike" dirty="0">
                          <a:effectLst/>
                        </a:rPr>
                        <a:t>Midterm break</a:t>
                      </a:r>
                      <a:endParaRPr lang="nb-NO" sz="1600" b="0"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3207635841"/>
                  </a:ext>
                </a:extLst>
              </a:tr>
              <a:tr h="228257">
                <a:tc>
                  <a:txBody>
                    <a:bodyPr/>
                    <a:lstStyle/>
                    <a:p>
                      <a:pPr algn="ctr" fontAlgn="ctr"/>
                      <a:r>
                        <a:rPr lang="nb-NO" sz="1600" u="none" strike="noStrike">
                          <a:effectLst/>
                        </a:rPr>
                        <a:t>8</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43</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nb-NO" sz="1600" u="none" strike="noStrike">
                          <a:effectLst/>
                        </a:rPr>
                        <a:t>Ch7. Architecture design</a:t>
                      </a:r>
                      <a:endParaRPr lang="nb-NO" sz="1600" b="0" i="0" u="none" strike="noStrike">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1857583954"/>
                  </a:ext>
                </a:extLst>
              </a:tr>
              <a:tr h="354469">
                <a:tc>
                  <a:txBody>
                    <a:bodyPr/>
                    <a:lstStyle/>
                    <a:p>
                      <a:pPr algn="ctr" fontAlgn="ctr"/>
                      <a:r>
                        <a:rPr lang="nb-NO" sz="1600" u="none" strike="noStrike">
                          <a:effectLst/>
                        </a:rPr>
                        <a:t>9</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44</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nb-NO" sz="1600" u="none" strike="noStrike" dirty="0" err="1">
                          <a:effectLst/>
                        </a:rPr>
                        <a:t>Review</a:t>
                      </a:r>
                      <a:r>
                        <a:rPr lang="nb-NO" sz="1600" u="none" strike="noStrike" dirty="0">
                          <a:effectLst/>
                        </a:rPr>
                        <a:t> Project #2</a:t>
                      </a:r>
                      <a:endParaRPr lang="nb-NO" sz="1600" b="0"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3001291739"/>
                  </a:ext>
                </a:extLst>
              </a:tr>
              <a:tr h="208116">
                <a:tc>
                  <a:txBody>
                    <a:bodyPr/>
                    <a:lstStyle/>
                    <a:p>
                      <a:pPr algn="ctr" fontAlgn="ctr"/>
                      <a:r>
                        <a:rPr lang="nb-NO" sz="1600" u="none" strike="noStrike">
                          <a:effectLst/>
                        </a:rPr>
                        <a:t>10</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45</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nb-NO" sz="1600" u="none" strike="noStrike" dirty="0">
                          <a:effectLst/>
                        </a:rPr>
                        <a:t>Ch8. Design and </a:t>
                      </a:r>
                      <a:r>
                        <a:rPr lang="nb-NO" sz="1600" u="none" strike="noStrike" dirty="0" err="1">
                          <a:effectLst/>
                        </a:rPr>
                        <a:t>Implementation</a:t>
                      </a:r>
                      <a:endParaRPr lang="nb-NO" sz="1600" b="0"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2443568974"/>
                  </a:ext>
                </a:extLst>
              </a:tr>
              <a:tr h="214830">
                <a:tc>
                  <a:txBody>
                    <a:bodyPr/>
                    <a:lstStyle/>
                    <a:p>
                      <a:pPr algn="ctr" fontAlgn="ctr"/>
                      <a:r>
                        <a:rPr lang="nb-NO" sz="1600" u="none" strike="noStrike">
                          <a:effectLst/>
                        </a:rPr>
                        <a:t>11</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46</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nb-NO" sz="1600" u="none" strike="noStrike" dirty="0">
                          <a:effectLst/>
                        </a:rPr>
                        <a:t>Ch9. </a:t>
                      </a:r>
                      <a:r>
                        <a:rPr lang="nb-NO" sz="1600" u="none" strike="noStrike" dirty="0" err="1">
                          <a:effectLst/>
                        </a:rPr>
                        <a:t>Quality</a:t>
                      </a:r>
                      <a:r>
                        <a:rPr lang="nb-NO" sz="1600" u="none" strike="noStrike" dirty="0">
                          <a:effectLst/>
                        </a:rPr>
                        <a:t> </a:t>
                      </a:r>
                      <a:r>
                        <a:rPr lang="nb-NO" sz="1600" u="none" strike="noStrike" dirty="0" err="1">
                          <a:effectLst/>
                        </a:rPr>
                        <a:t>assurance</a:t>
                      </a:r>
                      <a:endParaRPr lang="nb-NO" sz="1600" b="0"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547429193"/>
                  </a:ext>
                </a:extLst>
              </a:tr>
              <a:tr h="354469">
                <a:tc>
                  <a:txBody>
                    <a:bodyPr/>
                    <a:lstStyle/>
                    <a:p>
                      <a:pPr algn="ctr" fontAlgn="ctr"/>
                      <a:r>
                        <a:rPr lang="nb-NO" sz="1600" u="none" strike="noStrike">
                          <a:effectLst/>
                        </a:rPr>
                        <a:t>12</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47</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nb-NO" sz="1600" u="none" strike="noStrike" dirty="0" err="1">
                          <a:effectLst/>
                        </a:rPr>
                        <a:t>Review</a:t>
                      </a:r>
                      <a:r>
                        <a:rPr lang="nb-NO" sz="1600" u="none" strike="noStrike" dirty="0">
                          <a:effectLst/>
                        </a:rPr>
                        <a:t> Project #3</a:t>
                      </a:r>
                      <a:endParaRPr lang="nb-NO" sz="1600" b="0"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1645732640"/>
                  </a:ext>
                </a:extLst>
              </a:tr>
              <a:tr h="187976">
                <a:tc>
                  <a:txBody>
                    <a:bodyPr/>
                    <a:lstStyle/>
                    <a:p>
                      <a:pPr algn="ctr" fontAlgn="ctr"/>
                      <a:r>
                        <a:rPr lang="nb-NO" sz="1600" u="none" strike="noStrike">
                          <a:effectLst/>
                        </a:rPr>
                        <a:t>13</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48</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nb-NO" sz="1600" u="none" strike="noStrike" dirty="0">
                          <a:effectLst/>
                        </a:rPr>
                        <a:t>Ch10. Agile Software Development</a:t>
                      </a:r>
                      <a:endParaRPr lang="nb-NO" sz="1600" b="0"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3232043808"/>
                  </a:ext>
                </a:extLst>
              </a:tr>
              <a:tr h="187976">
                <a:tc>
                  <a:txBody>
                    <a:bodyPr/>
                    <a:lstStyle/>
                    <a:p>
                      <a:pPr algn="ctr" fontAlgn="ctr"/>
                      <a:r>
                        <a:rPr lang="nb-NO" sz="1600" u="none" strike="noStrike">
                          <a:effectLst/>
                        </a:rPr>
                        <a:t>14</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49</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nb-NO" sz="1600" u="none" strike="noStrike" dirty="0">
                          <a:effectLst/>
                        </a:rPr>
                        <a:t>Student </a:t>
                      </a:r>
                      <a:r>
                        <a:rPr lang="nb-NO" sz="1600" u="none" strike="noStrike" dirty="0" err="1">
                          <a:effectLst/>
                        </a:rPr>
                        <a:t>presentation</a:t>
                      </a:r>
                      <a:r>
                        <a:rPr lang="nb-NO" sz="1600" u="none" strike="noStrike" dirty="0">
                          <a:effectLst/>
                        </a:rPr>
                        <a:t> (</a:t>
                      </a:r>
                      <a:r>
                        <a:rPr lang="nb-NO" sz="1600" u="none" strike="noStrike" dirty="0" err="1">
                          <a:effectLst/>
                        </a:rPr>
                        <a:t>Task</a:t>
                      </a:r>
                      <a:r>
                        <a:rPr lang="nb-NO" sz="1600" u="none" strike="noStrike" dirty="0">
                          <a:effectLst/>
                        </a:rPr>
                        <a:t> 5.2)</a:t>
                      </a:r>
                      <a:endParaRPr lang="nb-NO" sz="1600" b="0"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365065417"/>
                  </a:ext>
                </a:extLst>
              </a:tr>
              <a:tr h="370581">
                <a:tc>
                  <a:txBody>
                    <a:bodyPr/>
                    <a:lstStyle/>
                    <a:p>
                      <a:pPr algn="ctr" fontAlgn="ctr"/>
                      <a:r>
                        <a:rPr lang="nb-NO" sz="1600" u="none" strike="noStrike">
                          <a:effectLst/>
                        </a:rPr>
                        <a:t>15</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algn="ctr" fontAlgn="ctr"/>
                      <a:r>
                        <a:rPr lang="nb-NO" sz="1600" u="none" strike="noStrike">
                          <a:effectLst/>
                        </a:rPr>
                        <a:t>50</a:t>
                      </a:r>
                      <a:endParaRPr lang="nb-NO" sz="1600" b="0" i="0" u="none" strike="noStrike">
                        <a:solidFill>
                          <a:srgbClr val="000000"/>
                        </a:solidFill>
                        <a:effectLst/>
                        <a:latin typeface="Arial" panose="020B0604020202020204" pitchFamily="34" charset="0"/>
                      </a:endParaRPr>
                    </a:p>
                  </a:txBody>
                  <a:tcPr marL="5371" marR="5371" marT="5371" marB="0" anchor="ctr"/>
                </a:tc>
                <a:tc>
                  <a:txBody>
                    <a:bodyPr/>
                    <a:lstStyle/>
                    <a:p>
                      <a:pPr indent="144000" algn="l" fontAlgn="ctr"/>
                      <a:r>
                        <a:rPr lang="en-US" sz="1600" u="none" strike="noStrike" dirty="0">
                          <a:effectLst/>
                        </a:rPr>
                        <a:t>Ch11. Continuous Integration/ Deployment  (CI/CD), Ch12. Security in SE</a:t>
                      </a:r>
                      <a:endParaRPr lang="en-US" sz="1600" b="0" i="0" u="none" strike="noStrike" dirty="0">
                        <a:solidFill>
                          <a:srgbClr val="000000"/>
                        </a:solidFill>
                        <a:effectLst/>
                        <a:latin typeface="Arial" panose="020B0604020202020204" pitchFamily="34" charset="0"/>
                      </a:endParaRPr>
                    </a:p>
                  </a:txBody>
                  <a:tcPr marL="5371" marR="5371" marT="5371" marB="0" anchor="ctr"/>
                </a:tc>
                <a:extLst>
                  <a:ext uri="{0D108BD9-81ED-4DB2-BD59-A6C34878D82A}">
                    <a16:rowId xmlns:a16="http://schemas.microsoft.com/office/drawing/2014/main" val="187366572"/>
                  </a:ext>
                </a:extLst>
              </a:tr>
            </a:tbl>
          </a:graphicData>
        </a:graphic>
      </p:graphicFrame>
    </p:spTree>
    <p:extLst>
      <p:ext uri="{BB962C8B-B14F-4D97-AF65-F5344CB8AC3E}">
        <p14:creationId xmlns:p14="http://schemas.microsoft.com/office/powerpoint/2010/main" val="2895801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title"/>
          </p:nvPr>
        </p:nvSpPr>
        <p:spPr/>
        <p:txBody>
          <a:bodyPr/>
          <a:lstStyle>
            <a:lvl1pPr>
              <a:tabLst>
                <a:tab pos="1485900" algn="l"/>
              </a:tabLst>
            </a:lvl1pPr>
          </a:lstStyle>
          <a:p>
            <a:pPr lvl="0"/>
            <a:r>
              <a:rPr lang="en-US"/>
              <a:t>Contact</a:t>
            </a:r>
          </a:p>
        </p:txBody>
      </p:sp>
      <p:sp>
        <p:nvSpPr>
          <p:cNvPr id="118" name="Shape 118"/>
          <p:cNvSpPr>
            <a:spLocks noGrp="1"/>
          </p:cNvSpPr>
          <p:nvPr>
            <p:ph idx="1"/>
          </p:nvPr>
        </p:nvSpPr>
        <p:spPr/>
        <p:txBody>
          <a:bodyPr>
            <a:normAutofit/>
          </a:bodyPr>
          <a:lstStyle/>
          <a:p>
            <a:r>
              <a:rPr lang="en-US" dirty="0"/>
              <a:t>Lecturers:</a:t>
            </a:r>
          </a:p>
          <a:p>
            <a:pPr lvl="1"/>
            <a:r>
              <a:rPr lang="en-US" dirty="0" err="1"/>
              <a:t>Nguyễn</a:t>
            </a:r>
            <a:r>
              <a:rPr lang="en-US" dirty="0"/>
              <a:t> </a:t>
            </a:r>
            <a:r>
              <a:rPr lang="en-US" dirty="0" err="1"/>
              <a:t>Đức</a:t>
            </a:r>
            <a:r>
              <a:rPr lang="en-US" dirty="0"/>
              <a:t> Anh (angu@usn.no)</a:t>
            </a:r>
          </a:p>
          <a:p>
            <a:pPr lvl="1"/>
            <a:r>
              <a:rPr lang="en-US" dirty="0" err="1"/>
              <a:t>Quản</a:t>
            </a:r>
            <a:r>
              <a:rPr lang="en-US" dirty="0"/>
              <a:t> </a:t>
            </a:r>
            <a:r>
              <a:rPr lang="en-US" dirty="0" err="1"/>
              <a:t>Thành</a:t>
            </a:r>
            <a:r>
              <a:rPr lang="en-US" dirty="0"/>
              <a:t> </a:t>
            </a:r>
            <a:r>
              <a:rPr lang="en-US" dirty="0" err="1"/>
              <a:t>Thơ</a:t>
            </a:r>
            <a:r>
              <a:rPr lang="en-US" dirty="0"/>
              <a:t> (qttho@hcmut.edu.vn)</a:t>
            </a:r>
          </a:p>
          <a:p>
            <a:pPr lvl="1"/>
            <a:endParaRPr lang="en-US" dirty="0"/>
          </a:p>
          <a:p>
            <a:r>
              <a:rPr lang="en-US" dirty="0"/>
              <a:t>Course website:</a:t>
            </a:r>
          </a:p>
          <a:p>
            <a:pPr lvl="1"/>
            <a:r>
              <a:rPr lang="en-US" dirty="0">
                <a:hlinkClick r:id="rId3"/>
              </a:rPr>
              <a:t>http://e-learning.hcmut.edu.vn</a:t>
            </a:r>
          </a:p>
        </p:txBody>
      </p:sp>
      <p:sp>
        <p:nvSpPr>
          <p:cNvPr id="5" name="Date Placeholder 4"/>
          <p:cNvSpPr>
            <a:spLocks noGrp="1"/>
          </p:cNvSpPr>
          <p:nvPr>
            <p:ph type="dt" sz="half" idx="10"/>
          </p:nvPr>
        </p:nvSpPr>
        <p:spPr/>
        <p:txBody>
          <a:bodyPr/>
          <a:lstStyle/>
          <a:p>
            <a:r>
              <a:rPr lang="en-US"/>
              <a:t>Feb 2020</a:t>
            </a:r>
          </a:p>
        </p:txBody>
      </p:sp>
      <p:sp>
        <p:nvSpPr>
          <p:cNvPr id="6" name="Footer Placeholder 5"/>
          <p:cNvSpPr>
            <a:spLocks noGrp="1"/>
          </p:cNvSpPr>
          <p:nvPr>
            <p:ph type="ftr" sz="quarter" idx="11"/>
          </p:nvPr>
        </p:nvSpPr>
        <p:spPr/>
        <p:txBody>
          <a:bodyPr/>
          <a:lstStyle/>
          <a:p>
            <a:r>
              <a:rPr lang="en-US"/>
              <a:t>Course Outline</a:t>
            </a:r>
          </a:p>
        </p:txBody>
      </p:sp>
      <p:sp>
        <p:nvSpPr>
          <p:cNvPr id="119" name="Shape 119"/>
          <p:cNvSpPr>
            <a:spLocks noGrp="1"/>
          </p:cNvSpPr>
          <p:nvPr>
            <p:ph type="sldNum" sz="quarter" idx="12"/>
          </p:nvPr>
        </p:nvSpPr>
        <p:spPr/>
        <p:txBody>
          <a:bodyPr/>
          <a:lstStyle/>
          <a:p>
            <a:pPr lvl="0"/>
            <a:fld id="{86CB4B4D-7CA3-9044-876B-883B54F8677D}" type="slidenum">
              <a:rPr lang="en-US" smtClean="0"/>
              <a:pPr lvl="0"/>
              <a:t>15</a:t>
            </a:fld>
            <a:endParaRPr lang="en-US"/>
          </a:p>
        </p:txBody>
      </p:sp>
    </p:spTree>
    <p:extLst>
      <p:ext uri="{BB962C8B-B14F-4D97-AF65-F5344CB8AC3E}">
        <p14:creationId xmlns:p14="http://schemas.microsoft.com/office/powerpoint/2010/main" val="2496731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Reference sources of the slides</a:t>
            </a:r>
            <a:endParaRPr lang="en-US" dirty="0"/>
          </a:p>
        </p:txBody>
      </p:sp>
      <p:sp>
        <p:nvSpPr>
          <p:cNvPr id="122" name="Shape 122"/>
          <p:cNvSpPr>
            <a:spLocks noGrp="1"/>
          </p:cNvSpPr>
          <p:nvPr>
            <p:ph idx="1"/>
          </p:nvPr>
        </p:nvSpPr>
        <p:spPr/>
        <p:txBody>
          <a:bodyPr>
            <a:normAutofit/>
          </a:bodyPr>
          <a:lstStyle/>
          <a:p>
            <a:pPr lvl="0"/>
            <a:r>
              <a:rPr lang="en-US" sz="2800" dirty="0"/>
              <a:t>Slides in this course are adapted mainly from </a:t>
            </a:r>
            <a:r>
              <a:rPr lang="en-US" sz="2800" dirty="0" err="1"/>
              <a:t>Sommerville</a:t>
            </a:r>
            <a:r>
              <a:rPr lang="en-US" sz="2800" dirty="0"/>
              <a:t> 2015 [1]. Some slides are adapted from </a:t>
            </a:r>
            <a:r>
              <a:rPr lang="en-US" sz="2800" dirty="0" err="1"/>
              <a:t>Braude</a:t>
            </a:r>
            <a:r>
              <a:rPr lang="en-US" sz="2800" dirty="0"/>
              <a:t> 2001 [2].</a:t>
            </a:r>
          </a:p>
          <a:p>
            <a:pPr lvl="0"/>
            <a:r>
              <a:rPr lang="en-US" sz="2800" dirty="0"/>
              <a:t>Slides of chapter “7.3. More on Implementation” are adapted from </a:t>
            </a:r>
            <a:r>
              <a:rPr lang="en-US" sz="2800" dirty="0" err="1"/>
              <a:t>Braude</a:t>
            </a:r>
            <a:r>
              <a:rPr lang="en-US" sz="2800" dirty="0"/>
              <a:t> 2001 [2].</a:t>
            </a:r>
          </a:p>
        </p:txBody>
      </p:sp>
      <p:sp>
        <p:nvSpPr>
          <p:cNvPr id="5" name="Date Placeholder 4"/>
          <p:cNvSpPr>
            <a:spLocks noGrp="1"/>
          </p:cNvSpPr>
          <p:nvPr>
            <p:ph type="dt" sz="half" idx="10"/>
          </p:nvPr>
        </p:nvSpPr>
        <p:spPr/>
        <p:txBody>
          <a:bodyPr/>
          <a:lstStyle/>
          <a:p>
            <a:r>
              <a:rPr lang="en-US"/>
              <a:t>Feb 2020</a:t>
            </a:r>
          </a:p>
        </p:txBody>
      </p:sp>
      <p:sp>
        <p:nvSpPr>
          <p:cNvPr id="6" name="Footer Placeholder 5"/>
          <p:cNvSpPr>
            <a:spLocks noGrp="1"/>
          </p:cNvSpPr>
          <p:nvPr>
            <p:ph type="ftr" sz="quarter" idx="11"/>
          </p:nvPr>
        </p:nvSpPr>
        <p:spPr/>
        <p:txBody>
          <a:bodyPr/>
          <a:lstStyle/>
          <a:p>
            <a:r>
              <a:rPr lang="en-US"/>
              <a:t>Course Outline</a:t>
            </a:r>
          </a:p>
        </p:txBody>
      </p:sp>
      <p:sp>
        <p:nvSpPr>
          <p:cNvPr id="123" name="Shape 123"/>
          <p:cNvSpPr>
            <a:spLocks noGrp="1"/>
          </p:cNvSpPr>
          <p:nvPr>
            <p:ph type="sldNum" sz="quarter" idx="12"/>
          </p:nvPr>
        </p:nvSpPr>
        <p:spPr/>
        <p:txBody>
          <a:bodyPr/>
          <a:lstStyle/>
          <a:p>
            <a:pPr lvl="0"/>
            <a:fld id="{86CB4B4D-7CA3-9044-876B-883B54F8677D}" type="slidenum">
              <a:rPr lang="en-US" smtClean="0"/>
              <a:pPr lvl="0"/>
              <a:t>16</a:t>
            </a:fld>
            <a:endParaRPr lang="en-US"/>
          </a:p>
        </p:txBody>
      </p:sp>
      <p:sp>
        <p:nvSpPr>
          <p:cNvPr id="2" name="Rectangle 1"/>
          <p:cNvSpPr/>
          <p:nvPr/>
        </p:nvSpPr>
        <p:spPr>
          <a:xfrm>
            <a:off x="712270" y="5154752"/>
            <a:ext cx="10864851" cy="830997"/>
          </a:xfrm>
          <a:prstGeom prst="rect">
            <a:avLst/>
          </a:prstGeom>
        </p:spPr>
        <p:txBody>
          <a:bodyPr wrap="square">
            <a:spAutoFit/>
          </a:bodyPr>
          <a:lstStyle/>
          <a:p>
            <a:r>
              <a:rPr lang="en-US" sz="1600" dirty="0"/>
              <a:t>[1] Ian </a:t>
            </a:r>
            <a:r>
              <a:rPr lang="en-US" sz="1600" dirty="0" err="1"/>
              <a:t>Sommerville</a:t>
            </a:r>
            <a:r>
              <a:rPr lang="en-US" sz="1600" dirty="0"/>
              <a:t> (2015), Software Engineering (10th ed.), ISBN 978-0133943030, Pearson</a:t>
            </a:r>
          </a:p>
          <a:p>
            <a:pPr lvl="1"/>
            <a:r>
              <a:rPr lang="en-US" sz="1600" dirty="0"/>
              <a:t>https://iansommerville.com/software-engineering-book/slides</a:t>
            </a:r>
          </a:p>
          <a:p>
            <a:r>
              <a:rPr lang="en-US" sz="1600" dirty="0"/>
              <a:t>[2] E.J. </a:t>
            </a:r>
            <a:r>
              <a:rPr lang="en-US" sz="1600" dirty="0" err="1"/>
              <a:t>Braude</a:t>
            </a:r>
            <a:r>
              <a:rPr lang="en-US" sz="1600" dirty="0"/>
              <a:t> (2001), Software Engineering: An Object-Oriented Perspective, ISBN 978-0-471-32208-5, John Wiley.</a:t>
            </a:r>
          </a:p>
        </p:txBody>
      </p:sp>
    </p:spTree>
    <p:extLst>
      <p:ext uri="{BB962C8B-B14F-4D97-AF65-F5344CB8AC3E}">
        <p14:creationId xmlns:p14="http://schemas.microsoft.com/office/powerpoint/2010/main" val="14020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Aims</a:t>
            </a:r>
            <a:endParaRPr lang="en-US" dirty="0"/>
          </a:p>
        </p:txBody>
      </p:sp>
      <p:sp>
        <p:nvSpPr>
          <p:cNvPr id="11" name="Content Placeholder 10"/>
          <p:cNvSpPr>
            <a:spLocks noGrp="1"/>
          </p:cNvSpPr>
          <p:nvPr>
            <p:ph idx="1"/>
          </p:nvPr>
        </p:nvSpPr>
        <p:spPr/>
        <p:txBody>
          <a:bodyPr/>
          <a:lstStyle/>
          <a:p>
            <a:r>
              <a:rPr lang="en-US" dirty="0"/>
              <a:t>The goal of this course is to provide undergraduate students with </a:t>
            </a:r>
          </a:p>
          <a:p>
            <a:pPr lvl="1"/>
            <a:r>
              <a:rPr lang="en-US" dirty="0"/>
              <a:t>Knowledge (concepts, terms, processes, models)</a:t>
            </a:r>
          </a:p>
          <a:p>
            <a:pPr lvl="1"/>
            <a:r>
              <a:rPr lang="en-US" dirty="0"/>
              <a:t>Skill (methods, techniques)</a:t>
            </a:r>
          </a:p>
          <a:p>
            <a:r>
              <a:rPr lang="en-US" dirty="0"/>
              <a:t>for requirement, analysis, design, implementation and testing of software-intensive systems.</a:t>
            </a:r>
          </a:p>
        </p:txBody>
      </p:sp>
      <p:sp>
        <p:nvSpPr>
          <p:cNvPr id="4" name="Date Placeholder 3"/>
          <p:cNvSpPr>
            <a:spLocks noGrp="1"/>
          </p:cNvSpPr>
          <p:nvPr>
            <p:ph type="dt" sz="half" idx="10"/>
          </p:nvPr>
        </p:nvSpPr>
        <p:spPr/>
        <p:txBody>
          <a:bodyPr/>
          <a:lstStyle/>
          <a:p>
            <a:r>
              <a:rPr lang="en-US" dirty="0"/>
              <a:t>Feb 2020</a:t>
            </a:r>
          </a:p>
        </p:txBody>
      </p:sp>
      <p:sp>
        <p:nvSpPr>
          <p:cNvPr id="5" name="Footer Placeholder 4"/>
          <p:cNvSpPr>
            <a:spLocks noGrp="1"/>
          </p:cNvSpPr>
          <p:nvPr>
            <p:ph type="ftr" sz="quarter" idx="11"/>
          </p:nvPr>
        </p:nvSpPr>
        <p:spPr/>
        <p:txBody>
          <a:bodyPr/>
          <a:lstStyle/>
          <a:p>
            <a:r>
              <a:rPr lang="en-US"/>
              <a:t>Course Outline</a:t>
            </a:r>
            <a:endParaRPr lang="en-US" dirty="0"/>
          </a:p>
        </p:txBody>
      </p:sp>
      <p:sp>
        <p:nvSpPr>
          <p:cNvPr id="6" name="Slide Number Placeholder 5"/>
          <p:cNvSpPr>
            <a:spLocks noGrp="1"/>
          </p:cNvSpPr>
          <p:nvPr>
            <p:ph type="sldNum" sz="quarter" idx="12"/>
          </p:nvPr>
        </p:nvSpPr>
        <p:spPr/>
        <p:txBody>
          <a:bodyPr/>
          <a:lstStyle/>
          <a:p>
            <a:fld id="{6A4D3DC4-9E7F-1C47-B729-896D53019E3D}" type="slidenum">
              <a:rPr lang="en-US" smtClean="0"/>
              <a:pPr/>
              <a:t>2</a:t>
            </a:fld>
            <a:endParaRPr lang="en-US"/>
          </a:p>
        </p:txBody>
      </p:sp>
    </p:spTree>
    <p:extLst>
      <p:ext uri="{BB962C8B-B14F-4D97-AF65-F5344CB8AC3E}">
        <p14:creationId xmlns:p14="http://schemas.microsoft.com/office/powerpoint/2010/main" val="1390384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28385D78-4187-AD4C-B928-A8579EE9A756}" type="slidenum">
              <a:rPr lang="nb-NO" smtClean="0"/>
              <a:t>3</a:t>
            </a:fld>
            <a:endParaRPr lang="nb-NO"/>
          </a:p>
        </p:txBody>
      </p:sp>
      <p:sp>
        <p:nvSpPr>
          <p:cNvPr id="12" name="Title 4"/>
          <p:cNvSpPr txBox="1">
            <a:spLocks/>
          </p:cNvSpPr>
          <p:nvPr/>
        </p:nvSpPr>
        <p:spPr>
          <a:xfrm>
            <a:off x="1303860" y="247000"/>
            <a:ext cx="2880320" cy="914400"/>
          </a:xfrm>
          <a:prstGeom prst="rect">
            <a:avLst/>
          </a:prstGeom>
        </p:spPr>
        <p:txBody>
          <a:bodyPr vert="horz" lIns="0" tIns="0" rIns="0" bIns="0" rtlCol="0" anchor="ctr">
            <a:normAutofit fontScale="85000" lnSpcReduction="10000"/>
          </a:bodyPr>
          <a:lstStyle>
            <a:lvl1pPr algn="l" defTabSz="457200" rtl="0" eaLnBrk="1" latinLnBrk="0" hangingPunct="1">
              <a:spcBef>
                <a:spcPct val="0"/>
              </a:spcBef>
              <a:buNone/>
              <a:defRPr sz="2400" b="1" kern="1200">
                <a:solidFill>
                  <a:schemeClr val="tx1"/>
                </a:solidFill>
                <a:latin typeface="Times New Roman"/>
                <a:ea typeface="+mj-ea"/>
                <a:cs typeface="Times New Roman"/>
              </a:defRPr>
            </a:lvl1pPr>
          </a:lstStyle>
          <a:p>
            <a:r>
              <a:rPr lang="en-US" sz="4400" dirty="0">
                <a:latin typeface="+mj-lt"/>
              </a:rPr>
              <a:t>Anh Nguyen-Duc</a:t>
            </a:r>
          </a:p>
        </p:txBody>
      </p:sp>
      <p:sp>
        <p:nvSpPr>
          <p:cNvPr id="13" name="Content Placeholder 5"/>
          <p:cNvSpPr>
            <a:spLocks noGrp="1"/>
          </p:cNvSpPr>
          <p:nvPr>
            <p:ph idx="1"/>
          </p:nvPr>
        </p:nvSpPr>
        <p:spPr>
          <a:xfrm>
            <a:off x="6970265" y="200218"/>
            <a:ext cx="5171429" cy="5498809"/>
          </a:xfrm>
        </p:spPr>
        <p:txBody>
          <a:bodyPr>
            <a:noAutofit/>
          </a:bodyPr>
          <a:lstStyle/>
          <a:p>
            <a:pPr>
              <a:spcBef>
                <a:spcPts val="0"/>
              </a:spcBef>
            </a:pPr>
            <a:r>
              <a:rPr lang="en-US" sz="2400" b="1" dirty="0"/>
              <a:t>Academic experience:</a:t>
            </a:r>
          </a:p>
          <a:p>
            <a:pPr marL="630222" lvl="1" indent="-271457">
              <a:spcBef>
                <a:spcPts val="0"/>
              </a:spcBef>
            </a:pPr>
            <a:r>
              <a:rPr lang="en-US" sz="1800" dirty="0" err="1"/>
              <a:t>Assc</a:t>
            </a:r>
            <a:r>
              <a:rPr lang="en-US" sz="1800" dirty="0"/>
              <a:t>. Prof. in University of South Eastern Norway</a:t>
            </a:r>
          </a:p>
          <a:p>
            <a:pPr marL="630222" lvl="1" indent="-271457">
              <a:spcBef>
                <a:spcPts val="0"/>
              </a:spcBef>
            </a:pPr>
            <a:r>
              <a:rPr lang="en-US" sz="1800" dirty="0"/>
              <a:t>Dr. in Experimental Software Engineering</a:t>
            </a:r>
          </a:p>
          <a:p>
            <a:pPr>
              <a:spcBef>
                <a:spcPts val="600"/>
              </a:spcBef>
            </a:pPr>
            <a:r>
              <a:rPr lang="en-US" sz="2400" b="1" dirty="0"/>
              <a:t>Academic services:</a:t>
            </a:r>
          </a:p>
          <a:p>
            <a:pPr marL="633398" lvl="1">
              <a:spcBef>
                <a:spcPts val="0"/>
              </a:spcBef>
            </a:pPr>
            <a:r>
              <a:rPr lang="en-US" sz="1800" dirty="0"/>
              <a:t>Vice chair of  </a:t>
            </a:r>
            <a:r>
              <a:rPr lang="en-US" sz="1800" dirty="0">
                <a:hlinkClick r:id="rId3"/>
              </a:rPr>
              <a:t>Software Startup Research Network</a:t>
            </a:r>
          </a:p>
          <a:p>
            <a:pPr marL="633398" lvl="1">
              <a:spcBef>
                <a:spcPts val="0"/>
              </a:spcBef>
            </a:pPr>
            <a:r>
              <a:rPr lang="en-US" sz="1800" dirty="0"/>
              <a:t>Co-Founder of  </a:t>
            </a:r>
            <a:r>
              <a:rPr lang="en-US" sz="1800" dirty="0" err="1">
                <a:hlinkClick r:id="rId3"/>
              </a:rPr>
              <a:t>VietSE</a:t>
            </a:r>
            <a:r>
              <a:rPr lang="en-US" sz="1800" dirty="0">
                <a:hlinkClick r:id="rId3"/>
              </a:rPr>
              <a:t> – Vietnamese Software Engineering Network</a:t>
            </a:r>
            <a:endParaRPr lang="en-US" sz="1800" dirty="0"/>
          </a:p>
          <a:p>
            <a:pPr marL="633398" lvl="1">
              <a:spcBef>
                <a:spcPts val="0"/>
              </a:spcBef>
            </a:pPr>
            <a:r>
              <a:rPr lang="en-US" sz="1800" dirty="0"/>
              <a:t>Steering member NOKOBIT (</a:t>
            </a:r>
            <a:r>
              <a:rPr lang="nb-NO" sz="1800" dirty="0"/>
              <a:t>Norsk konferanse for organisasjoners bruk av informasjonsteknologi)</a:t>
            </a:r>
          </a:p>
          <a:p>
            <a:pPr marL="633398" lvl="1">
              <a:spcBef>
                <a:spcPts val="0"/>
              </a:spcBef>
            </a:pPr>
            <a:r>
              <a:rPr lang="en-US" sz="1800" dirty="0"/>
              <a:t>Co-chairs of NOKOBIT 2020, ICSOB 2019, IWSS 2018, 2017, PROFES 2016, ICE 2016</a:t>
            </a:r>
          </a:p>
          <a:p>
            <a:pPr marL="633398" lvl="1">
              <a:spcBef>
                <a:spcPts val="0"/>
              </a:spcBef>
            </a:pPr>
            <a:r>
              <a:rPr lang="nb-NO" sz="1800" dirty="0"/>
              <a:t>Book </a:t>
            </a:r>
            <a:r>
              <a:rPr lang="nb-NO" sz="1800" dirty="0" err="1"/>
              <a:t>author</a:t>
            </a:r>
            <a:r>
              <a:rPr lang="nb-NO" sz="1800" dirty="0"/>
              <a:t> – </a:t>
            </a:r>
            <a:r>
              <a:rPr lang="nb-NO" sz="1800" dirty="0" err="1"/>
              <a:t>Fundamentals</a:t>
            </a:r>
            <a:r>
              <a:rPr lang="nb-NO" sz="1800" dirty="0"/>
              <a:t> </a:t>
            </a:r>
            <a:r>
              <a:rPr lang="nb-NO" sz="1800" dirty="0" err="1"/>
              <a:t>of</a:t>
            </a:r>
            <a:r>
              <a:rPr lang="nb-NO" sz="1800" dirty="0"/>
              <a:t> Software </a:t>
            </a:r>
            <a:r>
              <a:rPr lang="nb-NO" sz="1800" dirty="0" err="1"/>
              <a:t>Startups</a:t>
            </a:r>
            <a:endParaRPr lang="en-US" sz="1800" dirty="0"/>
          </a:p>
          <a:p>
            <a:pPr marL="633398" lvl="1">
              <a:spcBef>
                <a:spcPts val="0"/>
              </a:spcBef>
            </a:pPr>
            <a:r>
              <a:rPr lang="en-US" sz="1800" dirty="0"/>
              <a:t>Guest editors &amp; PCs in 20+ SE conferences and journals</a:t>
            </a:r>
          </a:p>
          <a:p>
            <a:pPr>
              <a:spcBef>
                <a:spcPts val="600"/>
              </a:spcBef>
            </a:pPr>
            <a:r>
              <a:rPr lang="en-US" sz="2400" b="1" dirty="0"/>
              <a:t>Research interests:</a:t>
            </a:r>
          </a:p>
          <a:p>
            <a:pPr marL="634985" lvl="1">
              <a:spcBef>
                <a:spcPts val="0"/>
              </a:spcBef>
            </a:pPr>
            <a:r>
              <a:rPr lang="en-US" sz="1800" dirty="0"/>
              <a:t>Software Startups</a:t>
            </a:r>
          </a:p>
          <a:p>
            <a:pPr marL="634985" lvl="1">
              <a:spcBef>
                <a:spcPts val="0"/>
              </a:spcBef>
            </a:pPr>
            <a:r>
              <a:rPr lang="en-US" sz="1800" dirty="0"/>
              <a:t>Lean Startup Education</a:t>
            </a:r>
          </a:p>
          <a:p>
            <a:pPr marL="634985" lvl="1">
              <a:spcBef>
                <a:spcPts val="0"/>
              </a:spcBef>
            </a:pPr>
            <a:r>
              <a:rPr lang="en-US" sz="1800" dirty="0"/>
              <a:t>Global Software Development</a:t>
            </a:r>
          </a:p>
          <a:p>
            <a:pPr marL="634985" lvl="1">
              <a:spcBef>
                <a:spcPts val="0"/>
              </a:spcBef>
            </a:pPr>
            <a:r>
              <a:rPr lang="en-US" sz="1800" dirty="0"/>
              <a:t>Security in Internet-of-things</a:t>
            </a:r>
          </a:p>
          <a:p>
            <a:pPr marL="363529" lvl="1" indent="0">
              <a:buNone/>
            </a:pPr>
            <a:endParaRPr lang="en-US" sz="1600" dirty="0">
              <a:ea typeface="ＭＳ Ｐゴシック" pitchFamily="-106" charset="-128"/>
            </a:endParaRPr>
          </a:p>
        </p:txBody>
      </p:sp>
      <p:sp>
        <p:nvSpPr>
          <p:cNvPr id="14" name="Slide Number Placeholder 3"/>
          <p:cNvSpPr txBox="1">
            <a:spLocks/>
          </p:cNvSpPr>
          <p:nvPr/>
        </p:nvSpPr>
        <p:spPr>
          <a:xfrm>
            <a:off x="9953652" y="8129700"/>
            <a:ext cx="514296" cy="285752"/>
          </a:xfrm>
          <a:prstGeom prst="rect">
            <a:avLst/>
          </a:prstGeom>
        </p:spPr>
        <p:txBody>
          <a:bodyPr vert="horz" lIns="0" tIns="0" rIns="0" bIns="0" rtlCol="0" anchor="ctr"/>
          <a:lstStyle>
            <a:defPPr>
              <a:defRPr lang="en-US"/>
            </a:defPPr>
            <a:lvl1pPr marL="0" algn="l"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8A22E89-C42C-6B41-BAA1-67C4F33A10F3}" type="slidenum">
              <a:rPr lang="en-GB"/>
              <a:pPr>
                <a:defRPr/>
              </a:pPr>
              <a:t>3</a:t>
            </a:fld>
            <a:endParaRPr lang="en-GB" sz="1400">
              <a:latin typeface="Times New Roman" charset="0"/>
            </a:endParaRPr>
          </a:p>
        </p:txBody>
      </p:sp>
      <p:sp>
        <p:nvSpPr>
          <p:cNvPr id="15" name="TextBox 14"/>
          <p:cNvSpPr txBox="1"/>
          <p:nvPr/>
        </p:nvSpPr>
        <p:spPr>
          <a:xfrm>
            <a:off x="454516" y="3812400"/>
            <a:ext cx="2905124" cy="338554"/>
          </a:xfrm>
          <a:prstGeom prst="rect">
            <a:avLst/>
          </a:prstGeom>
          <a:noFill/>
        </p:spPr>
        <p:txBody>
          <a:bodyPr wrap="square" rtlCol="0">
            <a:spAutoFit/>
          </a:bodyPr>
          <a:lstStyle/>
          <a:p>
            <a:pPr algn="ctr"/>
            <a:r>
              <a:rPr lang="en-US" sz="1600" dirty="0">
                <a:hlinkClick r:id="rId4"/>
              </a:rPr>
              <a:t>Email: angu@usn.no</a:t>
            </a:r>
            <a:r>
              <a:rPr lang="en-US" sz="1600" dirty="0"/>
              <a:t> </a:t>
            </a:r>
          </a:p>
        </p:txBody>
      </p:sp>
      <p:pic>
        <p:nvPicPr>
          <p:cNvPr id="10" name="Picture 9"/>
          <p:cNvPicPr>
            <a:picLocks noChangeAspect="1"/>
          </p:cNvPicPr>
          <p:nvPr/>
        </p:nvPicPr>
        <p:blipFill>
          <a:blip r:embed="rId5"/>
          <a:stretch>
            <a:fillRect/>
          </a:stretch>
        </p:blipFill>
        <p:spPr>
          <a:xfrm>
            <a:off x="3431957" y="3360287"/>
            <a:ext cx="2479123" cy="1161056"/>
          </a:xfrm>
          <a:prstGeom prst="rect">
            <a:avLst/>
          </a:prstGeom>
        </p:spPr>
      </p:pic>
      <p:pic>
        <p:nvPicPr>
          <p:cNvPr id="1026" name="Picture 2" descr="Vietnamese Software Engineering Research Networ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02199" y="2337348"/>
            <a:ext cx="1054890" cy="9413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images.springer.com/sgw/books/medium/978331949093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7523" y="5151866"/>
            <a:ext cx="1092994" cy="165735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images.springer.com/sgw/books/medium/9783030337414.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7503" y="5164125"/>
            <a:ext cx="1092994" cy="165735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images.springer.com/sgw/books/medium/9783030359829.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1519" y="5151056"/>
            <a:ext cx="1092994" cy="164306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rotWithShape="1">
          <a:blip r:embed="rId10">
            <a:extLst>
              <a:ext uri="{28A0092B-C50C-407E-A947-70E740481C1C}">
                <a14:useLocalDpi xmlns:a14="http://schemas.microsoft.com/office/drawing/2010/main" val="0"/>
              </a:ext>
            </a:extLst>
          </a:blip>
          <a:srcRect l="45938" r="17747" b="45634"/>
          <a:stretch/>
        </p:blipFill>
        <p:spPr>
          <a:xfrm>
            <a:off x="811776" y="1377501"/>
            <a:ext cx="2434899" cy="2434899"/>
          </a:xfrm>
          <a:prstGeom prst="ellipse">
            <a:avLst/>
          </a:prstGeom>
          <a:ln>
            <a:noFill/>
          </a:ln>
          <a:effectLst>
            <a:outerShdw blurRad="50800" dist="38100" dir="2700000" algn="tl" rotWithShape="0">
              <a:prstClr val="black">
                <a:alpha val="40000"/>
              </a:prstClr>
            </a:outerShdw>
            <a:softEdge rad="112500"/>
          </a:effectLst>
        </p:spPr>
      </p:pic>
      <p:pic>
        <p:nvPicPr>
          <p:cNvPr id="2" name="Picture 2" descr="Real-World Software Projects for Computer Science and Engineering Students  book cove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12673" y="5159009"/>
            <a:ext cx="1102649" cy="16430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sn log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3935" y="1377501"/>
            <a:ext cx="2549299" cy="903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6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28385D78-4187-AD4C-B928-A8579EE9A756}" type="slidenum">
              <a:rPr lang="nb-NO" smtClean="0"/>
              <a:t>4</a:t>
            </a:fld>
            <a:endParaRPr lang="nb-NO"/>
          </a:p>
        </p:txBody>
      </p:sp>
      <p:sp>
        <p:nvSpPr>
          <p:cNvPr id="13" name="Content Placeholder 5"/>
          <p:cNvSpPr>
            <a:spLocks noGrp="1"/>
          </p:cNvSpPr>
          <p:nvPr>
            <p:ph idx="1"/>
          </p:nvPr>
        </p:nvSpPr>
        <p:spPr>
          <a:xfrm>
            <a:off x="6508373" y="469714"/>
            <a:ext cx="5529297" cy="5498809"/>
          </a:xfrm>
        </p:spPr>
        <p:txBody>
          <a:bodyPr>
            <a:noAutofit/>
          </a:bodyPr>
          <a:lstStyle/>
          <a:p>
            <a:pPr>
              <a:spcBef>
                <a:spcPts val="0"/>
              </a:spcBef>
            </a:pPr>
            <a:r>
              <a:rPr lang="en-US" sz="2400" b="1" dirty="0"/>
              <a:t>Teaching:</a:t>
            </a:r>
          </a:p>
          <a:p>
            <a:pPr lvl="1">
              <a:spcBef>
                <a:spcPts val="0"/>
              </a:spcBef>
            </a:pPr>
            <a:r>
              <a:rPr lang="en-US" sz="2000" dirty="0"/>
              <a:t>WEB6101N - Web Development and Human User Interaction (2017-2020), USN </a:t>
            </a:r>
          </a:p>
          <a:p>
            <a:pPr lvl="1">
              <a:spcBef>
                <a:spcPts val="0"/>
              </a:spcBef>
            </a:pPr>
            <a:r>
              <a:rPr lang="en-US" sz="2000" dirty="0"/>
              <a:t>TDT4920 - Customer Driven Projects (2011-2020), NTNU</a:t>
            </a:r>
          </a:p>
          <a:p>
            <a:pPr lvl="1">
              <a:spcBef>
                <a:spcPts val="0"/>
              </a:spcBef>
            </a:pPr>
            <a:r>
              <a:rPr lang="en-US" sz="2000" dirty="0"/>
              <a:t>Green IT (expected Autumn 2021), USN</a:t>
            </a:r>
          </a:p>
          <a:p>
            <a:pPr lvl="1">
              <a:spcBef>
                <a:spcPts val="0"/>
              </a:spcBef>
            </a:pPr>
            <a:r>
              <a:rPr lang="en-US" sz="2000" dirty="0"/>
              <a:t>MIS405 - Managing IT Projects (Spring 2020,2021), USN</a:t>
            </a:r>
          </a:p>
          <a:p>
            <a:pPr lvl="1">
              <a:spcBef>
                <a:spcPts val="0"/>
              </a:spcBef>
            </a:pPr>
            <a:r>
              <a:rPr lang="en-US" sz="2000" dirty="0"/>
              <a:t>Practical Project Management (Spring 2018-2020), USN</a:t>
            </a:r>
          </a:p>
          <a:p>
            <a:pPr lvl="1">
              <a:spcBef>
                <a:spcPts val="0"/>
              </a:spcBef>
            </a:pPr>
            <a:r>
              <a:rPr lang="en-US" sz="2000" dirty="0"/>
              <a:t>SYS1000B - Software Engineering (Spring 2018), USN</a:t>
            </a:r>
          </a:p>
          <a:p>
            <a:pPr lvl="1">
              <a:spcBef>
                <a:spcPts val="0"/>
              </a:spcBef>
            </a:pPr>
            <a:r>
              <a:rPr lang="nb-NO" sz="2000" dirty="0"/>
              <a:t>TDT4140 - Software Engineering, (2016-2017), NTNU</a:t>
            </a:r>
            <a:endParaRPr lang="en-US" sz="2000" b="1" dirty="0"/>
          </a:p>
          <a:p>
            <a:pPr>
              <a:spcBef>
                <a:spcPts val="0"/>
              </a:spcBef>
            </a:pPr>
            <a:r>
              <a:rPr lang="en-US" sz="2400" b="1" dirty="0"/>
              <a:t>Entrepreneur:</a:t>
            </a:r>
          </a:p>
          <a:p>
            <a:pPr marL="630222" lvl="1" indent="-271457">
              <a:spcBef>
                <a:spcPts val="0"/>
              </a:spcBef>
            </a:pPr>
            <a:r>
              <a:rPr lang="en-US" sz="2000" dirty="0"/>
              <a:t>2015: </a:t>
            </a:r>
            <a:r>
              <a:rPr lang="en-US" sz="2000" dirty="0" err="1"/>
              <a:t>Muml</a:t>
            </a:r>
            <a:r>
              <a:rPr lang="en-US" sz="2000" dirty="0"/>
              <a:t> – Hyper-local news platform</a:t>
            </a:r>
          </a:p>
          <a:p>
            <a:pPr marL="630222" lvl="1" indent="-271457">
              <a:spcBef>
                <a:spcPts val="0"/>
              </a:spcBef>
            </a:pPr>
            <a:r>
              <a:rPr lang="en-US" sz="2000" dirty="0"/>
              <a:t>2019: VVN – </a:t>
            </a:r>
            <a:r>
              <a:rPr lang="en-US" sz="2000" dirty="0" err="1"/>
              <a:t>eKYC</a:t>
            </a:r>
            <a:r>
              <a:rPr lang="en-US" sz="2000" dirty="0"/>
              <a:t> solution</a:t>
            </a:r>
            <a:endParaRPr lang="en-US" sz="1200" dirty="0">
              <a:ea typeface="ＭＳ Ｐゴシック" pitchFamily="-106" charset="-128"/>
            </a:endParaRPr>
          </a:p>
          <a:p>
            <a:pPr marL="403209" indent="-271457">
              <a:spcBef>
                <a:spcPts val="0"/>
              </a:spcBef>
            </a:pPr>
            <a:r>
              <a:rPr lang="en-US" sz="2400" b="1" dirty="0">
                <a:ea typeface="ＭＳ Ｐゴシック" pitchFamily="-106" charset="-128"/>
              </a:rPr>
              <a:t>IT &amp; Startup consultancy</a:t>
            </a:r>
            <a:endParaRPr lang="en-US" sz="2400" b="1" dirty="0"/>
          </a:p>
        </p:txBody>
      </p:sp>
      <p:sp>
        <p:nvSpPr>
          <p:cNvPr id="14" name="Slide Number Placeholder 3"/>
          <p:cNvSpPr txBox="1">
            <a:spLocks/>
          </p:cNvSpPr>
          <p:nvPr/>
        </p:nvSpPr>
        <p:spPr>
          <a:xfrm>
            <a:off x="9953652" y="8129700"/>
            <a:ext cx="514296" cy="285752"/>
          </a:xfrm>
          <a:prstGeom prst="rect">
            <a:avLst/>
          </a:prstGeom>
        </p:spPr>
        <p:txBody>
          <a:bodyPr vert="horz" lIns="0" tIns="0" rIns="0" bIns="0" rtlCol="0" anchor="ctr"/>
          <a:lstStyle>
            <a:defPPr>
              <a:defRPr lang="en-US"/>
            </a:defPPr>
            <a:lvl1pPr marL="0" algn="l"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8A22E89-C42C-6B41-BAA1-67C4F33A10F3}" type="slidenum">
              <a:rPr lang="en-GB"/>
              <a:pPr>
                <a:defRPr/>
              </a:pPr>
              <a:t>4</a:t>
            </a:fld>
            <a:endParaRPr lang="en-GB" sz="1400">
              <a:latin typeface="Times New Roman"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255" y="3686872"/>
            <a:ext cx="1146647" cy="1123829"/>
          </a:xfrm>
          <a:prstGeom prst="rect">
            <a:avLst/>
          </a:prstGeom>
        </p:spPr>
      </p:pic>
      <p:pic>
        <p:nvPicPr>
          <p:cNvPr id="3074" name="Picture 2" descr="VVN Develop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2529" y="3879200"/>
            <a:ext cx="2628395" cy="10827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98025" y="5105731"/>
            <a:ext cx="1640005" cy="857035"/>
          </a:xfrm>
          <a:prstGeom prst="rect">
            <a:avLst/>
          </a:prstGeom>
        </p:spPr>
      </p:pic>
      <p:pic>
        <p:nvPicPr>
          <p:cNvPr id="2052" name="Picture 4" descr="Image result for comartek"/>
          <p:cNvPicPr>
            <a:picLocks noChangeAspect="1" noChangeArrowheads="1"/>
          </p:cNvPicPr>
          <p:nvPr/>
        </p:nvPicPr>
        <p:blipFill rotWithShape="1">
          <a:blip r:embed="rId6">
            <a:extLst>
              <a:ext uri="{28A0092B-C50C-407E-A947-70E740481C1C}">
                <a14:useLocalDpi xmlns:a14="http://schemas.microsoft.com/office/drawing/2010/main" val="0"/>
              </a:ext>
            </a:extLst>
          </a:blip>
          <a:srcRect b="18972"/>
          <a:stretch/>
        </p:blipFill>
        <p:spPr bwMode="auto">
          <a:xfrm>
            <a:off x="1693775" y="5201441"/>
            <a:ext cx="1905000" cy="15435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vnnor as"/>
          <p:cNvPicPr>
            <a:picLocks noChangeAspect="1" noChangeArrowheads="1"/>
          </p:cNvPicPr>
          <p:nvPr/>
        </p:nvPicPr>
        <p:blipFill rotWithShape="1">
          <a:blip r:embed="rId7">
            <a:extLst>
              <a:ext uri="{28A0092B-C50C-407E-A947-70E740481C1C}">
                <a14:useLocalDpi xmlns:a14="http://schemas.microsoft.com/office/drawing/2010/main" val="0"/>
              </a:ext>
            </a:extLst>
          </a:blip>
          <a:srcRect t="23747" b="25726"/>
          <a:stretch/>
        </p:blipFill>
        <p:spPr bwMode="auto">
          <a:xfrm>
            <a:off x="109553" y="6035189"/>
            <a:ext cx="1628477" cy="8228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8"/>
          <a:stretch>
            <a:fillRect/>
          </a:stretch>
        </p:blipFill>
        <p:spPr>
          <a:xfrm>
            <a:off x="3377013" y="5342070"/>
            <a:ext cx="1257012" cy="1386238"/>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080" y="1802789"/>
            <a:ext cx="5613815" cy="3183219"/>
          </a:xfrm>
          <a:prstGeom prst="rect">
            <a:avLst/>
          </a:prstGeom>
        </p:spPr>
      </p:pic>
      <p:sp>
        <p:nvSpPr>
          <p:cNvPr id="15" name="Title 4"/>
          <p:cNvSpPr txBox="1">
            <a:spLocks/>
          </p:cNvSpPr>
          <p:nvPr/>
        </p:nvSpPr>
        <p:spPr>
          <a:xfrm>
            <a:off x="1303860" y="247000"/>
            <a:ext cx="2880320" cy="914400"/>
          </a:xfrm>
          <a:prstGeom prst="rect">
            <a:avLst/>
          </a:prstGeom>
        </p:spPr>
        <p:txBody>
          <a:bodyPr vert="horz" lIns="0" tIns="0" rIns="0" bIns="0" rtlCol="0" anchor="ctr">
            <a:normAutofit fontScale="85000" lnSpcReduction="10000"/>
          </a:bodyPr>
          <a:lstStyle>
            <a:lvl1pPr algn="l" defTabSz="457200" rtl="0" eaLnBrk="1" latinLnBrk="0" hangingPunct="1">
              <a:spcBef>
                <a:spcPct val="0"/>
              </a:spcBef>
              <a:buNone/>
              <a:defRPr sz="2400" b="1" kern="1200">
                <a:solidFill>
                  <a:schemeClr val="tx1"/>
                </a:solidFill>
                <a:latin typeface="Times New Roman"/>
                <a:ea typeface="+mj-ea"/>
                <a:cs typeface="Times New Roman"/>
              </a:defRPr>
            </a:lvl1pPr>
          </a:lstStyle>
          <a:p>
            <a:r>
              <a:rPr lang="en-US" sz="4400" dirty="0">
                <a:latin typeface="+mj-lt"/>
              </a:rPr>
              <a:t>Anh Nguyen-Duc</a:t>
            </a:r>
          </a:p>
        </p:txBody>
      </p:sp>
    </p:spTree>
    <p:extLst>
      <p:ext uri="{BB962C8B-B14F-4D97-AF65-F5344CB8AC3E}">
        <p14:creationId xmlns:p14="http://schemas.microsoft.com/office/powerpoint/2010/main" val="215599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5"/>
          <p:cNvSpPr/>
          <p:nvPr/>
        </p:nvSpPr>
        <p:spPr>
          <a:xfrm>
            <a:off x="3525901" y="1428143"/>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a:noFill/>
          </a:ln>
        </p:spPr>
        <p:txBody>
          <a:bodyPr spcFirstLastPara="1" wrap="square" lIns="121900" tIns="121900" rIns="121900" bIns="121900" anchor="ctr" anchorCtr="0">
            <a:noAutofit/>
          </a:bodyPr>
          <a:lstStyle/>
          <a:p>
            <a:pPr>
              <a:spcBef>
                <a:spcPts val="0"/>
              </a:spcBef>
              <a:spcAft>
                <a:spcPts val="0"/>
              </a:spcAft>
            </a:pPr>
            <a:endParaRPr/>
          </a:p>
        </p:txBody>
      </p:sp>
      <p:sp>
        <p:nvSpPr>
          <p:cNvPr id="412" name="Google Shape;412;p35"/>
          <p:cNvSpPr/>
          <p:nvPr/>
        </p:nvSpPr>
        <p:spPr>
          <a:xfrm>
            <a:off x="3741000" y="1640651"/>
            <a:ext cx="4710000" cy="3007600"/>
          </a:xfrm>
          <a:prstGeom prst="rect">
            <a:avLst/>
          </a:prstGeom>
          <a:noFill/>
          <a:ln>
            <a:noFill/>
          </a:ln>
        </p:spPr>
        <p:txBody>
          <a:bodyPr spcFirstLastPara="1" wrap="square" lIns="121900" tIns="121900" rIns="121900" bIns="121900" anchor="ctr" anchorCtr="0">
            <a:noAutofit/>
          </a:bodyPr>
          <a:lstStyle/>
          <a:p>
            <a:pPr algn="ctr">
              <a:spcBef>
                <a:spcPts val="0"/>
              </a:spcBef>
              <a:spcAft>
                <a:spcPts val="0"/>
              </a:spcAft>
            </a:pPr>
            <a:endParaRPr sz="1333" dirty="0">
              <a:solidFill>
                <a:srgbClr val="999999"/>
              </a:solidFill>
              <a:latin typeface="Poppins Light"/>
              <a:ea typeface="Poppins Light"/>
              <a:cs typeface="Poppins Light"/>
              <a:sym typeface="Poppins Light"/>
            </a:endParaRPr>
          </a:p>
        </p:txBody>
      </p:sp>
      <p:sp>
        <p:nvSpPr>
          <p:cNvPr id="413" name="Google Shape;413;p35"/>
          <p:cNvSpPr txBox="1">
            <a:spLocks noGrp="1"/>
          </p:cNvSpPr>
          <p:nvPr>
            <p:ph type="sldNum" idx="12"/>
          </p:nvPr>
        </p:nvSpPr>
        <p:spPr>
          <a:xfrm>
            <a:off x="11407833" y="6101933"/>
            <a:ext cx="580800" cy="580800"/>
          </a:xfrm>
          <a:prstGeom prst="rect">
            <a:avLst/>
          </a:prstGeom>
        </p:spPr>
        <p:txBody>
          <a:bodyPr spcFirstLastPara="1" vert="horz" wrap="square" lIns="121900" tIns="121900" rIns="121900" bIns="121900" rtlCol="0" anchor="ctr" anchorCtr="0">
            <a:noAutofit/>
          </a:bodyPr>
          <a:lstStyle/>
          <a:p>
            <a:pPr algn="ctr">
              <a:spcBef>
                <a:spcPts val="0"/>
              </a:spcBef>
              <a:spcAft>
                <a:spcPts val="0"/>
              </a:spcAft>
            </a:pPr>
            <a:fld id="{00000000-1234-1234-1234-123412341234}" type="slidenum">
              <a:rPr lang="en"/>
              <a:pPr algn="ctr">
                <a:spcBef>
                  <a:spcPts val="0"/>
                </a:spcBef>
                <a:spcAft>
                  <a:spcPts val="0"/>
                </a:spcAft>
              </a:pPr>
              <a:t>5</a:t>
            </a:fld>
            <a:endParaRPr/>
          </a:p>
        </p:txBody>
      </p:sp>
      <p:sp>
        <p:nvSpPr>
          <p:cNvPr id="414" name="Google Shape;414;p35"/>
          <p:cNvSpPr txBox="1">
            <a:spLocks noGrp="1"/>
          </p:cNvSpPr>
          <p:nvPr>
            <p:ph type="body" idx="4294967295"/>
          </p:nvPr>
        </p:nvSpPr>
        <p:spPr>
          <a:xfrm>
            <a:off x="393540" y="592400"/>
            <a:ext cx="3185324" cy="5673200"/>
          </a:xfrm>
          <a:prstGeom prst="rect">
            <a:avLst/>
          </a:prstGeom>
        </p:spPr>
        <p:txBody>
          <a:bodyPr spcFirstLastPara="1" vert="horz" wrap="square" lIns="121900" tIns="121900" rIns="121900" bIns="121900" rtlCol="0" anchor="ctr" anchorCtr="0">
            <a:noAutofit/>
          </a:bodyPr>
          <a:lstStyle/>
          <a:p>
            <a:pPr marL="0" indent="0">
              <a:spcBef>
                <a:spcPts val="800"/>
              </a:spcBef>
              <a:spcAft>
                <a:spcPts val="0"/>
              </a:spcAft>
              <a:buNone/>
            </a:pPr>
            <a:r>
              <a:rPr lang="en" sz="4533" b="1" dirty="0">
                <a:latin typeface="Poppins"/>
                <a:ea typeface="Poppins"/>
                <a:cs typeface="Poppins"/>
                <a:sym typeface="Poppins"/>
              </a:rPr>
              <a:t>Menti.com</a:t>
            </a:r>
            <a:endParaRPr sz="4533" dirty="0"/>
          </a:p>
        </p:txBody>
      </p:sp>
      <p:sp>
        <p:nvSpPr>
          <p:cNvPr id="415" name="Google Shape;415;p35"/>
          <p:cNvSpPr txBox="1">
            <a:spLocks noGrp="1"/>
          </p:cNvSpPr>
          <p:nvPr>
            <p:ph type="body" idx="4294967295"/>
          </p:nvPr>
        </p:nvSpPr>
        <p:spPr>
          <a:xfrm>
            <a:off x="3885224" y="1890688"/>
            <a:ext cx="4565775" cy="2438243"/>
          </a:xfrm>
          <a:prstGeom prst="rect">
            <a:avLst/>
          </a:prstGeom>
        </p:spPr>
        <p:txBody>
          <a:bodyPr spcFirstLastPara="1" vert="horz" wrap="square" lIns="121900" tIns="121900" rIns="121900" bIns="121900" rtlCol="0" anchor="ctr" anchorCtr="0">
            <a:noAutofit/>
          </a:bodyPr>
          <a:lstStyle/>
          <a:p>
            <a:pPr marL="0" indent="0" algn="ctr">
              <a:spcBef>
                <a:spcPts val="800"/>
              </a:spcBef>
              <a:spcAft>
                <a:spcPts val="0"/>
              </a:spcAft>
              <a:buNone/>
            </a:pPr>
            <a:r>
              <a:rPr lang="en" sz="2800" dirty="0"/>
              <a:t>Write the first three words coming to your mind when hearing “software engineering” / công nghệ phần mềm</a:t>
            </a:r>
            <a:endParaRPr sz="2800" dirty="0"/>
          </a:p>
        </p:txBody>
      </p:sp>
    </p:spTree>
    <p:extLst>
      <p:ext uri="{BB962C8B-B14F-4D97-AF65-F5344CB8AC3E}">
        <p14:creationId xmlns:p14="http://schemas.microsoft.com/office/powerpoint/2010/main" val="3645024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Outline</a:t>
            </a:r>
            <a:endParaRPr lang="en-US" dirty="0"/>
          </a:p>
        </p:txBody>
      </p:sp>
      <p:sp>
        <p:nvSpPr>
          <p:cNvPr id="11" name="Content Placeholder 10"/>
          <p:cNvSpPr>
            <a:spLocks noGrp="1"/>
          </p:cNvSpPr>
          <p:nvPr>
            <p:ph idx="1"/>
          </p:nvPr>
        </p:nvSpPr>
        <p:spPr>
          <a:xfrm>
            <a:off x="1024128" y="1528012"/>
            <a:ext cx="10786872" cy="2997689"/>
          </a:xfrm>
        </p:spPr>
        <p:txBody>
          <a:bodyPr>
            <a:noAutofit/>
          </a:bodyPr>
          <a:lstStyle/>
          <a:p>
            <a:r>
              <a:rPr lang="en-US" sz="2800" dirty="0"/>
              <a:t>An introductory course to the field of software engineering. </a:t>
            </a:r>
          </a:p>
          <a:p>
            <a:r>
              <a:rPr lang="en-US" sz="2800" dirty="0"/>
              <a:t>The goal is to provide techniques, methods and processes for the development of software-intensive systems. </a:t>
            </a:r>
          </a:p>
          <a:p>
            <a:r>
              <a:rPr lang="en-US" sz="2800" dirty="0"/>
              <a:t>Help getting familiar with software engineering activities: requirements elicitation, software specification, architectural &amp; detailed design using design patterns.</a:t>
            </a:r>
          </a:p>
          <a:p>
            <a:r>
              <a:rPr lang="en-US" sz="2800" dirty="0"/>
              <a:t>Also cover software implementation and software testing </a:t>
            </a:r>
          </a:p>
          <a:p>
            <a:r>
              <a:rPr lang="en-US" sz="2800" dirty="0"/>
              <a:t>Use extensively the UML modeling language</a:t>
            </a:r>
          </a:p>
          <a:p>
            <a:endParaRPr lang="en-US" sz="2800" dirty="0"/>
          </a:p>
        </p:txBody>
      </p:sp>
      <p:sp>
        <p:nvSpPr>
          <p:cNvPr id="4" name="Date Placeholder 3"/>
          <p:cNvSpPr>
            <a:spLocks noGrp="1"/>
          </p:cNvSpPr>
          <p:nvPr>
            <p:ph type="dt" sz="half" idx="10"/>
          </p:nvPr>
        </p:nvSpPr>
        <p:spPr/>
        <p:txBody>
          <a:bodyPr/>
          <a:lstStyle/>
          <a:p>
            <a:r>
              <a:rPr lang="en-US"/>
              <a:t>Feb 2020</a:t>
            </a:r>
          </a:p>
        </p:txBody>
      </p:sp>
      <p:sp>
        <p:nvSpPr>
          <p:cNvPr id="5" name="Footer Placeholder 4"/>
          <p:cNvSpPr>
            <a:spLocks noGrp="1"/>
          </p:cNvSpPr>
          <p:nvPr>
            <p:ph type="ftr" sz="quarter" idx="11"/>
          </p:nvPr>
        </p:nvSpPr>
        <p:spPr/>
        <p:txBody>
          <a:bodyPr/>
          <a:lstStyle/>
          <a:p>
            <a:r>
              <a:rPr lang="en-US"/>
              <a:t>Course Outline</a:t>
            </a:r>
            <a:endParaRPr lang="en-US" dirty="0"/>
          </a:p>
        </p:txBody>
      </p:sp>
      <p:sp>
        <p:nvSpPr>
          <p:cNvPr id="6" name="Slide Number Placeholder 5"/>
          <p:cNvSpPr>
            <a:spLocks noGrp="1"/>
          </p:cNvSpPr>
          <p:nvPr>
            <p:ph type="sldNum" sz="quarter" idx="12"/>
          </p:nvPr>
        </p:nvSpPr>
        <p:spPr/>
        <p:txBody>
          <a:bodyPr/>
          <a:lstStyle/>
          <a:p>
            <a:fld id="{6A4D3DC4-9E7F-1C47-B729-896D53019E3D}" type="slidenum">
              <a:rPr lang="en-US" smtClean="0"/>
              <a:pPr/>
              <a:t>6</a:t>
            </a:fld>
            <a:endParaRPr lang="en-US"/>
          </a:p>
        </p:txBody>
      </p:sp>
    </p:spTree>
    <p:extLst>
      <p:ext uri="{BB962C8B-B14F-4D97-AF65-F5344CB8AC3E}">
        <p14:creationId xmlns:p14="http://schemas.microsoft.com/office/powerpoint/2010/main" val="79706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Student learning outcomes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Knowledge:</a:t>
            </a:r>
          </a:p>
          <a:p>
            <a:r>
              <a:rPr lang="en-US" sz="2800" dirty="0"/>
              <a:t>L.O.1. Understand that software systems need to be developed methodologically and professionally; </a:t>
            </a:r>
          </a:p>
          <a:p>
            <a:r>
              <a:rPr lang="en-US" sz="2800" dirty="0"/>
              <a:t>L.O.2. Elicit requirements &amp; perform architectural design; </a:t>
            </a:r>
          </a:p>
          <a:p>
            <a:pPr marL="0" indent="0">
              <a:buNone/>
            </a:pPr>
            <a:r>
              <a:rPr lang="en-US" sz="2800" dirty="0"/>
              <a:t>Competence:</a:t>
            </a:r>
          </a:p>
          <a:p>
            <a:r>
              <a:rPr lang="en-US" sz="2800" dirty="0"/>
              <a:t>L.O.3. Cary out detailed design, coding, testing;</a:t>
            </a:r>
          </a:p>
          <a:p>
            <a:r>
              <a:rPr lang="en-US" sz="2800" dirty="0"/>
              <a:t>L.O.4. Use the UML language effectively in software development.</a:t>
            </a:r>
          </a:p>
        </p:txBody>
      </p:sp>
      <p:sp>
        <p:nvSpPr>
          <p:cNvPr id="4" name="Date Placeholder 3"/>
          <p:cNvSpPr>
            <a:spLocks noGrp="1"/>
          </p:cNvSpPr>
          <p:nvPr>
            <p:ph type="dt" sz="half" idx="10"/>
          </p:nvPr>
        </p:nvSpPr>
        <p:spPr/>
        <p:txBody>
          <a:bodyPr/>
          <a:lstStyle/>
          <a:p>
            <a:r>
              <a:rPr lang="en-US"/>
              <a:t>Feb 2020</a:t>
            </a:r>
          </a:p>
        </p:txBody>
      </p:sp>
      <p:sp>
        <p:nvSpPr>
          <p:cNvPr id="5" name="Footer Placeholder 4"/>
          <p:cNvSpPr>
            <a:spLocks noGrp="1"/>
          </p:cNvSpPr>
          <p:nvPr>
            <p:ph type="ftr" sz="quarter" idx="11"/>
          </p:nvPr>
        </p:nvSpPr>
        <p:spPr/>
        <p:txBody>
          <a:bodyPr/>
          <a:lstStyle/>
          <a:p>
            <a:r>
              <a:rPr lang="en-US"/>
              <a:t>Course Outline</a:t>
            </a:r>
          </a:p>
        </p:txBody>
      </p:sp>
      <p:sp>
        <p:nvSpPr>
          <p:cNvPr id="6" name="Slide Number Placeholder 5"/>
          <p:cNvSpPr>
            <a:spLocks noGrp="1"/>
          </p:cNvSpPr>
          <p:nvPr>
            <p:ph type="sldNum" sz="quarter" idx="12"/>
          </p:nvPr>
        </p:nvSpPr>
        <p:spPr/>
        <p:txBody>
          <a:bodyPr/>
          <a:lstStyle/>
          <a:p>
            <a:fld id="{6A4D3DC4-9E7F-1C47-B729-896D53019E3D}" type="slidenum">
              <a:rPr lang="en-US" smtClean="0"/>
              <a:pPr/>
              <a:t>7</a:t>
            </a:fld>
            <a:endParaRPr lang="en-US"/>
          </a:p>
        </p:txBody>
      </p:sp>
    </p:spTree>
    <p:extLst>
      <p:ext uri="{BB962C8B-B14F-4D97-AF65-F5344CB8AC3E}">
        <p14:creationId xmlns:p14="http://schemas.microsoft.com/office/powerpoint/2010/main" val="1122746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Student learning outcomes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47616078"/>
              </p:ext>
            </p:extLst>
          </p:nvPr>
        </p:nvGraphicFramePr>
        <p:xfrm>
          <a:off x="1855029" y="925833"/>
          <a:ext cx="8356547" cy="5544872"/>
        </p:xfrm>
        <a:graphic>
          <a:graphicData uri="http://schemas.openxmlformats.org/drawingml/2006/table">
            <a:tbl>
              <a:tblPr firstRow="1" bandRow="1">
                <a:tableStyleId>{5C22544A-7EE6-4342-B048-85BDC9FD1C3A}</a:tableStyleId>
              </a:tblPr>
              <a:tblGrid>
                <a:gridCol w="810195">
                  <a:extLst>
                    <a:ext uri="{9D8B030D-6E8A-4147-A177-3AD203B41FA5}">
                      <a16:colId xmlns:a16="http://schemas.microsoft.com/office/drawing/2014/main" val="20000"/>
                    </a:ext>
                  </a:extLst>
                </a:gridCol>
                <a:gridCol w="7546352">
                  <a:extLst>
                    <a:ext uri="{9D8B030D-6E8A-4147-A177-3AD203B41FA5}">
                      <a16:colId xmlns:a16="http://schemas.microsoft.com/office/drawing/2014/main" val="20001"/>
                    </a:ext>
                  </a:extLst>
                </a:gridCol>
              </a:tblGrid>
              <a:tr h="360942">
                <a:tc>
                  <a:txBody>
                    <a:bodyPr/>
                    <a:lstStyle/>
                    <a:p>
                      <a:pPr algn="l">
                        <a:lnSpc>
                          <a:spcPct val="115000"/>
                        </a:lnSpc>
                        <a:spcAft>
                          <a:spcPts val="0"/>
                        </a:spcAft>
                      </a:pPr>
                      <a:r>
                        <a:rPr lang="en-US" sz="1800" dirty="0">
                          <a:effectLst/>
                        </a:rPr>
                        <a:t>No.</a:t>
                      </a:r>
                      <a:endParaRPr lang="en-US" sz="1800" dirty="0">
                        <a:effectLst/>
                        <a:latin typeface="Times New Roman" charset="0"/>
                        <a:ea typeface="Times New Roman" charset="0"/>
                      </a:endParaRPr>
                    </a:p>
                  </a:txBody>
                  <a:tcPr marL="66688" marR="66688" marT="0" marB="0"/>
                </a:tc>
                <a:tc>
                  <a:txBody>
                    <a:bodyPr/>
                    <a:lstStyle/>
                    <a:p>
                      <a:pPr algn="l">
                        <a:lnSpc>
                          <a:spcPct val="115000"/>
                        </a:lnSpc>
                        <a:spcAft>
                          <a:spcPts val="0"/>
                        </a:spcAft>
                      </a:pPr>
                      <a:r>
                        <a:rPr lang="en-US" sz="1800">
                          <a:effectLst/>
                        </a:rPr>
                        <a:t>Course learning outcomes </a:t>
                      </a:r>
                      <a:endParaRPr lang="en-US" sz="1800">
                        <a:effectLst/>
                        <a:latin typeface="Times New Roman" charset="0"/>
                        <a:ea typeface="Times New Roman" charset="0"/>
                      </a:endParaRPr>
                    </a:p>
                  </a:txBody>
                  <a:tcPr marL="66688" marR="66688" marT="0" marB="0"/>
                </a:tc>
                <a:extLst>
                  <a:ext uri="{0D108BD9-81ED-4DB2-BD59-A6C34878D82A}">
                    <a16:rowId xmlns:a16="http://schemas.microsoft.com/office/drawing/2014/main" val="10000"/>
                  </a:ext>
                </a:extLst>
              </a:tr>
              <a:tr h="618744">
                <a:tc rowSpan="2">
                  <a:txBody>
                    <a:bodyPr/>
                    <a:lstStyle/>
                    <a:p>
                      <a:pPr algn="l">
                        <a:lnSpc>
                          <a:spcPct val="115000"/>
                        </a:lnSpc>
                        <a:spcAft>
                          <a:spcPts val="0"/>
                        </a:spcAft>
                      </a:pPr>
                      <a:r>
                        <a:rPr lang="en-US" sz="1800">
                          <a:effectLst/>
                        </a:rPr>
                        <a:t>L.O.1</a:t>
                      </a:r>
                      <a:endParaRPr lang="en-US" sz="1800">
                        <a:effectLst/>
                        <a:latin typeface="Times New Roman" charset="0"/>
                        <a:ea typeface="Times New Roman" charset="0"/>
                      </a:endParaRPr>
                    </a:p>
                  </a:txBody>
                  <a:tcPr marL="66688" marR="66688" marT="0" marB="0"/>
                </a:tc>
                <a:tc>
                  <a:txBody>
                    <a:bodyPr/>
                    <a:lstStyle/>
                    <a:p>
                      <a:pPr algn="l">
                        <a:lnSpc>
                          <a:spcPct val="115000"/>
                        </a:lnSpc>
                        <a:spcAft>
                          <a:spcPts val="0"/>
                        </a:spcAft>
                      </a:pPr>
                      <a:r>
                        <a:rPr lang="en-US" sz="1800" dirty="0">
                          <a:effectLst/>
                        </a:rPr>
                        <a:t>Understand that software systems need to be developed methodologically and professionally;</a:t>
                      </a:r>
                      <a:endParaRPr lang="en-US" sz="1800" dirty="0">
                        <a:effectLst/>
                        <a:latin typeface="Times New Roman" charset="0"/>
                        <a:ea typeface="Times New Roman" charset="0"/>
                      </a:endParaRPr>
                    </a:p>
                  </a:txBody>
                  <a:tcPr marL="66688" marR="66688" marT="0" marB="0"/>
                </a:tc>
                <a:extLst>
                  <a:ext uri="{0D108BD9-81ED-4DB2-BD59-A6C34878D82A}">
                    <a16:rowId xmlns:a16="http://schemas.microsoft.com/office/drawing/2014/main" val="10001"/>
                  </a:ext>
                </a:extLst>
              </a:tr>
              <a:tr h="665775">
                <a:tc vMerge="1">
                  <a:txBody>
                    <a:bodyPr/>
                    <a:lstStyle/>
                    <a:p>
                      <a:endParaRPr lang="en-US"/>
                    </a:p>
                  </a:txBody>
                  <a:tcPr/>
                </a:tc>
                <a:tc>
                  <a:txBody>
                    <a:bodyPr/>
                    <a:lstStyle/>
                    <a:p>
                      <a:pPr algn="l">
                        <a:lnSpc>
                          <a:spcPct val="115000"/>
                        </a:lnSpc>
                        <a:spcAft>
                          <a:spcPts val="0"/>
                        </a:spcAft>
                      </a:pPr>
                      <a:r>
                        <a:rPr lang="en-US" sz="1800" dirty="0">
                          <a:effectLst/>
                        </a:rPr>
                        <a:t>L.O.1.1 Understand principles  and concepts of software engineering</a:t>
                      </a:r>
                    </a:p>
                    <a:p>
                      <a:pPr algn="l">
                        <a:lnSpc>
                          <a:spcPct val="115000"/>
                        </a:lnSpc>
                        <a:spcAft>
                          <a:spcPts val="0"/>
                        </a:spcAft>
                      </a:pPr>
                      <a:r>
                        <a:rPr lang="en-US" sz="1800" dirty="0">
                          <a:effectLst/>
                        </a:rPr>
                        <a:t>L.O.1.2 Understand methods and techniques of software engineering</a:t>
                      </a:r>
                      <a:endParaRPr lang="en-US" sz="1800" dirty="0">
                        <a:effectLst/>
                        <a:latin typeface="Times New Roman" charset="0"/>
                        <a:ea typeface="Times New Roman" charset="0"/>
                      </a:endParaRPr>
                    </a:p>
                  </a:txBody>
                  <a:tcPr marL="66688" marR="66688" marT="0" marB="0"/>
                </a:tc>
                <a:extLst>
                  <a:ext uri="{0D108BD9-81ED-4DB2-BD59-A6C34878D82A}">
                    <a16:rowId xmlns:a16="http://schemas.microsoft.com/office/drawing/2014/main" val="10002"/>
                  </a:ext>
                </a:extLst>
              </a:tr>
              <a:tr h="360942">
                <a:tc rowSpan="2">
                  <a:txBody>
                    <a:bodyPr/>
                    <a:lstStyle/>
                    <a:p>
                      <a:pPr algn="l">
                        <a:lnSpc>
                          <a:spcPct val="115000"/>
                        </a:lnSpc>
                        <a:spcAft>
                          <a:spcPts val="0"/>
                        </a:spcAft>
                      </a:pPr>
                      <a:r>
                        <a:rPr lang="en-US" sz="1800">
                          <a:effectLst/>
                        </a:rPr>
                        <a:t>L.O.2</a:t>
                      </a:r>
                      <a:endParaRPr lang="en-US" sz="1800">
                        <a:effectLst/>
                        <a:latin typeface="Times New Roman" charset="0"/>
                        <a:ea typeface="Times New Roman" charset="0"/>
                      </a:endParaRPr>
                    </a:p>
                  </a:txBody>
                  <a:tcPr marL="66688" marR="66688" marT="0" marB="0"/>
                </a:tc>
                <a:tc>
                  <a:txBody>
                    <a:bodyPr/>
                    <a:lstStyle/>
                    <a:p>
                      <a:pPr algn="l">
                        <a:lnSpc>
                          <a:spcPct val="115000"/>
                        </a:lnSpc>
                        <a:spcAft>
                          <a:spcPts val="0"/>
                        </a:spcAft>
                      </a:pPr>
                      <a:r>
                        <a:rPr lang="en-US" sz="1800" dirty="0">
                          <a:effectLst/>
                        </a:rPr>
                        <a:t>Elicit requirements &amp; perform architectural design</a:t>
                      </a:r>
                      <a:endParaRPr lang="en-US" sz="1800" dirty="0">
                        <a:effectLst/>
                        <a:latin typeface="Times New Roman" charset="0"/>
                        <a:ea typeface="Times New Roman" charset="0"/>
                      </a:endParaRPr>
                    </a:p>
                  </a:txBody>
                  <a:tcPr marL="66688" marR="66688" marT="0" marB="0"/>
                </a:tc>
                <a:extLst>
                  <a:ext uri="{0D108BD9-81ED-4DB2-BD59-A6C34878D82A}">
                    <a16:rowId xmlns:a16="http://schemas.microsoft.com/office/drawing/2014/main" val="10003"/>
                  </a:ext>
                </a:extLst>
              </a:tr>
              <a:tr h="619429">
                <a:tc vMerge="1">
                  <a:txBody>
                    <a:bodyPr/>
                    <a:lstStyle/>
                    <a:p>
                      <a:endParaRPr lang="en-US"/>
                    </a:p>
                  </a:txBody>
                  <a:tcPr/>
                </a:tc>
                <a:tc>
                  <a:txBody>
                    <a:bodyPr/>
                    <a:lstStyle/>
                    <a:p>
                      <a:pPr algn="l">
                        <a:lnSpc>
                          <a:spcPct val="115000"/>
                        </a:lnSpc>
                        <a:spcAft>
                          <a:spcPts val="0"/>
                        </a:spcAft>
                      </a:pPr>
                      <a:r>
                        <a:rPr lang="en-US" sz="1800">
                          <a:effectLst/>
                        </a:rPr>
                        <a:t>L.O.2.1 Requirements elicitation</a:t>
                      </a:r>
                    </a:p>
                    <a:p>
                      <a:pPr algn="l">
                        <a:lnSpc>
                          <a:spcPct val="115000"/>
                        </a:lnSpc>
                        <a:spcAft>
                          <a:spcPts val="0"/>
                        </a:spcAft>
                      </a:pPr>
                      <a:r>
                        <a:rPr lang="en-US" sz="1800">
                          <a:effectLst/>
                        </a:rPr>
                        <a:t>L.O.2.2 Architectural design</a:t>
                      </a:r>
                      <a:endParaRPr lang="en-US" sz="1800">
                        <a:effectLst/>
                        <a:latin typeface="Times New Roman" charset="0"/>
                        <a:ea typeface="Times New Roman" charset="0"/>
                      </a:endParaRPr>
                    </a:p>
                  </a:txBody>
                  <a:tcPr marL="66688" marR="66688" marT="0" marB="0"/>
                </a:tc>
                <a:extLst>
                  <a:ext uri="{0D108BD9-81ED-4DB2-BD59-A6C34878D82A}">
                    <a16:rowId xmlns:a16="http://schemas.microsoft.com/office/drawing/2014/main" val="10004"/>
                  </a:ext>
                </a:extLst>
              </a:tr>
              <a:tr h="360942">
                <a:tc rowSpan="2">
                  <a:txBody>
                    <a:bodyPr/>
                    <a:lstStyle/>
                    <a:p>
                      <a:pPr algn="l">
                        <a:lnSpc>
                          <a:spcPct val="115000"/>
                        </a:lnSpc>
                        <a:spcAft>
                          <a:spcPts val="0"/>
                        </a:spcAft>
                      </a:pPr>
                      <a:r>
                        <a:rPr lang="en-US" sz="1800">
                          <a:effectLst/>
                        </a:rPr>
                        <a:t>L.O.3</a:t>
                      </a:r>
                      <a:endParaRPr lang="en-US" sz="1800">
                        <a:effectLst/>
                        <a:latin typeface="Times New Roman" charset="0"/>
                        <a:ea typeface="Times New Roman" charset="0"/>
                      </a:endParaRPr>
                    </a:p>
                  </a:txBody>
                  <a:tcPr marL="66688" marR="66688" marT="0" marB="0"/>
                </a:tc>
                <a:tc>
                  <a:txBody>
                    <a:bodyPr/>
                    <a:lstStyle/>
                    <a:p>
                      <a:pPr algn="l">
                        <a:lnSpc>
                          <a:spcPct val="115000"/>
                        </a:lnSpc>
                        <a:spcAft>
                          <a:spcPts val="0"/>
                        </a:spcAft>
                      </a:pPr>
                      <a:r>
                        <a:rPr lang="en-US" sz="1800" dirty="0">
                          <a:effectLst/>
                        </a:rPr>
                        <a:t>Cary out detailed design, coding, testing</a:t>
                      </a:r>
                      <a:endParaRPr lang="en-US" sz="1800" dirty="0">
                        <a:effectLst/>
                        <a:latin typeface="Times New Roman" charset="0"/>
                        <a:ea typeface="Times New Roman" charset="0"/>
                      </a:endParaRPr>
                    </a:p>
                  </a:txBody>
                  <a:tcPr marL="66688" marR="66688" marT="0" marB="0"/>
                </a:tc>
                <a:extLst>
                  <a:ext uri="{0D108BD9-81ED-4DB2-BD59-A6C34878D82A}">
                    <a16:rowId xmlns:a16="http://schemas.microsoft.com/office/drawing/2014/main" val="10005"/>
                  </a:ext>
                </a:extLst>
              </a:tr>
              <a:tr h="914828">
                <a:tc vMerge="1">
                  <a:txBody>
                    <a:bodyPr/>
                    <a:lstStyle/>
                    <a:p>
                      <a:endParaRPr lang="en-US"/>
                    </a:p>
                  </a:txBody>
                  <a:tcPr/>
                </a:tc>
                <a:tc>
                  <a:txBody>
                    <a:bodyPr/>
                    <a:lstStyle/>
                    <a:p>
                      <a:pPr algn="l">
                        <a:lnSpc>
                          <a:spcPct val="115000"/>
                        </a:lnSpc>
                        <a:spcAft>
                          <a:spcPts val="0"/>
                        </a:spcAft>
                      </a:pPr>
                      <a:r>
                        <a:rPr lang="en-US" sz="1800">
                          <a:effectLst/>
                        </a:rPr>
                        <a:t>L.O.3.1 Detailed design </a:t>
                      </a:r>
                    </a:p>
                    <a:p>
                      <a:pPr algn="l">
                        <a:lnSpc>
                          <a:spcPct val="115000"/>
                        </a:lnSpc>
                        <a:spcAft>
                          <a:spcPts val="0"/>
                        </a:spcAft>
                      </a:pPr>
                      <a:r>
                        <a:rPr lang="en-US" sz="1800">
                          <a:effectLst/>
                        </a:rPr>
                        <a:t>L.O.3.2 Coding</a:t>
                      </a:r>
                    </a:p>
                    <a:p>
                      <a:pPr algn="l">
                        <a:lnSpc>
                          <a:spcPct val="115000"/>
                        </a:lnSpc>
                        <a:spcAft>
                          <a:spcPts val="0"/>
                        </a:spcAft>
                      </a:pPr>
                      <a:r>
                        <a:rPr lang="en-US" sz="1800">
                          <a:effectLst/>
                        </a:rPr>
                        <a:t>L.O.3.3 Testing</a:t>
                      </a:r>
                      <a:endParaRPr lang="en-US" sz="1800">
                        <a:effectLst/>
                        <a:latin typeface="Times New Roman" charset="0"/>
                        <a:ea typeface="Times New Roman" charset="0"/>
                      </a:endParaRPr>
                    </a:p>
                  </a:txBody>
                  <a:tcPr marL="66688" marR="66688" marT="0" marB="0"/>
                </a:tc>
                <a:extLst>
                  <a:ext uri="{0D108BD9-81ED-4DB2-BD59-A6C34878D82A}">
                    <a16:rowId xmlns:a16="http://schemas.microsoft.com/office/drawing/2014/main" val="10006"/>
                  </a:ext>
                </a:extLst>
              </a:tr>
              <a:tr h="360942">
                <a:tc rowSpan="2">
                  <a:txBody>
                    <a:bodyPr/>
                    <a:lstStyle/>
                    <a:p>
                      <a:pPr algn="l">
                        <a:lnSpc>
                          <a:spcPct val="115000"/>
                        </a:lnSpc>
                        <a:spcAft>
                          <a:spcPts val="0"/>
                        </a:spcAft>
                      </a:pPr>
                      <a:r>
                        <a:rPr lang="en-US" sz="1800">
                          <a:effectLst/>
                        </a:rPr>
                        <a:t>L.O.4</a:t>
                      </a:r>
                      <a:endParaRPr lang="en-US" sz="1800">
                        <a:effectLst/>
                        <a:latin typeface="Times New Roman" charset="0"/>
                        <a:ea typeface="Times New Roman" charset="0"/>
                      </a:endParaRPr>
                    </a:p>
                  </a:txBody>
                  <a:tcPr marL="66688" marR="66688" marT="0" marB="0"/>
                </a:tc>
                <a:tc>
                  <a:txBody>
                    <a:bodyPr/>
                    <a:lstStyle/>
                    <a:p>
                      <a:pPr algn="l">
                        <a:lnSpc>
                          <a:spcPct val="115000"/>
                        </a:lnSpc>
                        <a:spcAft>
                          <a:spcPts val="0"/>
                        </a:spcAft>
                      </a:pPr>
                      <a:r>
                        <a:rPr lang="en-US" sz="1800" dirty="0">
                          <a:effectLst/>
                        </a:rPr>
                        <a:t>Use the UML language effectively in software development</a:t>
                      </a:r>
                      <a:endParaRPr lang="en-US" sz="1800" dirty="0">
                        <a:effectLst/>
                        <a:latin typeface="Times New Roman" charset="0"/>
                        <a:ea typeface="Times New Roman" charset="0"/>
                      </a:endParaRPr>
                    </a:p>
                  </a:txBody>
                  <a:tcPr marL="66688" marR="66688" marT="0" marB="0"/>
                </a:tc>
                <a:extLst>
                  <a:ext uri="{0D108BD9-81ED-4DB2-BD59-A6C34878D82A}">
                    <a16:rowId xmlns:a16="http://schemas.microsoft.com/office/drawing/2014/main" val="10007"/>
                  </a:ext>
                </a:extLst>
              </a:tr>
              <a:tr h="1272024">
                <a:tc vMerge="1">
                  <a:txBody>
                    <a:bodyPr/>
                    <a:lstStyle/>
                    <a:p>
                      <a:endParaRPr lang="en-US"/>
                    </a:p>
                  </a:txBody>
                  <a:tcPr/>
                </a:tc>
                <a:tc>
                  <a:txBody>
                    <a:bodyPr/>
                    <a:lstStyle/>
                    <a:p>
                      <a:pPr algn="l">
                        <a:lnSpc>
                          <a:spcPct val="115000"/>
                        </a:lnSpc>
                        <a:spcAft>
                          <a:spcPts val="0"/>
                        </a:spcAft>
                      </a:pPr>
                      <a:r>
                        <a:rPr lang="en-US" sz="1800" dirty="0">
                          <a:effectLst/>
                        </a:rPr>
                        <a:t>L.O.4.1 UML use-case diagram</a:t>
                      </a:r>
                    </a:p>
                    <a:p>
                      <a:pPr algn="l">
                        <a:lnSpc>
                          <a:spcPct val="115000"/>
                        </a:lnSpc>
                        <a:spcAft>
                          <a:spcPts val="0"/>
                        </a:spcAft>
                      </a:pPr>
                      <a:r>
                        <a:rPr lang="en-US" sz="1800" dirty="0">
                          <a:effectLst/>
                        </a:rPr>
                        <a:t>L.O.4.2 UML sequence diagram</a:t>
                      </a:r>
                    </a:p>
                    <a:p>
                      <a:pPr algn="l">
                        <a:lnSpc>
                          <a:spcPct val="115000"/>
                        </a:lnSpc>
                        <a:spcAft>
                          <a:spcPts val="0"/>
                        </a:spcAft>
                      </a:pPr>
                      <a:r>
                        <a:rPr lang="en-US" sz="1800" dirty="0">
                          <a:effectLst/>
                        </a:rPr>
                        <a:t>L.O.4.3 UML class diagram</a:t>
                      </a:r>
                    </a:p>
                    <a:p>
                      <a:pPr algn="l">
                        <a:lnSpc>
                          <a:spcPct val="115000"/>
                        </a:lnSpc>
                        <a:spcAft>
                          <a:spcPts val="0"/>
                        </a:spcAft>
                      </a:pPr>
                      <a:r>
                        <a:rPr lang="en-US" sz="1800" dirty="0">
                          <a:effectLst/>
                        </a:rPr>
                        <a:t>L.O.4.4 UML activity diagram (or UML state-chart diagram)</a:t>
                      </a:r>
                      <a:endParaRPr lang="en-US" sz="1800" dirty="0">
                        <a:effectLst/>
                        <a:latin typeface="Times New Roman" charset="0"/>
                        <a:ea typeface="Times New Roman" charset="0"/>
                      </a:endParaRPr>
                    </a:p>
                  </a:txBody>
                  <a:tcPr marL="66688" marR="66688" marT="0" marB="0"/>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r>
              <a:rPr lang="en-US"/>
              <a:t>Feb 2020</a:t>
            </a:r>
          </a:p>
        </p:txBody>
      </p:sp>
      <p:sp>
        <p:nvSpPr>
          <p:cNvPr id="5" name="Footer Placeholder 4"/>
          <p:cNvSpPr>
            <a:spLocks noGrp="1"/>
          </p:cNvSpPr>
          <p:nvPr>
            <p:ph type="ftr" sz="quarter" idx="11"/>
          </p:nvPr>
        </p:nvSpPr>
        <p:spPr/>
        <p:txBody>
          <a:bodyPr/>
          <a:lstStyle/>
          <a:p>
            <a:r>
              <a:rPr lang="en-US"/>
              <a:t>Course Outline</a:t>
            </a:r>
          </a:p>
        </p:txBody>
      </p:sp>
      <p:sp>
        <p:nvSpPr>
          <p:cNvPr id="6" name="Slide Number Placeholder 5"/>
          <p:cNvSpPr>
            <a:spLocks noGrp="1"/>
          </p:cNvSpPr>
          <p:nvPr>
            <p:ph type="sldNum" sz="quarter" idx="12"/>
          </p:nvPr>
        </p:nvSpPr>
        <p:spPr/>
        <p:txBody>
          <a:bodyPr/>
          <a:lstStyle/>
          <a:p>
            <a:fld id="{6A4D3DC4-9E7F-1C47-B729-896D53019E3D}" type="slidenum">
              <a:rPr lang="en-US" smtClean="0"/>
              <a:pPr/>
              <a:t>8</a:t>
            </a:fld>
            <a:endParaRPr lang="en-US"/>
          </a:p>
        </p:txBody>
      </p:sp>
    </p:spTree>
    <p:extLst>
      <p:ext uri="{BB962C8B-B14F-4D97-AF65-F5344CB8AC3E}">
        <p14:creationId xmlns:p14="http://schemas.microsoft.com/office/powerpoint/2010/main" val="2115639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Textbook/reference book</a:t>
            </a:r>
            <a:endParaRPr lang="en-US" dirty="0"/>
          </a:p>
        </p:txBody>
      </p:sp>
      <p:sp>
        <p:nvSpPr>
          <p:cNvPr id="21" name="Content Placeholder 20"/>
          <p:cNvSpPr>
            <a:spLocks noGrp="1"/>
          </p:cNvSpPr>
          <p:nvPr>
            <p:ph idx="1"/>
          </p:nvPr>
        </p:nvSpPr>
        <p:spPr>
          <a:xfrm>
            <a:off x="1024127" y="1528012"/>
            <a:ext cx="8390461" cy="4781349"/>
          </a:xfrm>
        </p:spPr>
        <p:txBody>
          <a:bodyPr>
            <a:normAutofit/>
          </a:bodyPr>
          <a:lstStyle/>
          <a:p>
            <a:r>
              <a:rPr lang="en-US" sz="2000" dirty="0">
                <a:latin typeface="Poppins" panose="020B0604020202020204" charset="0"/>
                <a:cs typeface="Poppins" panose="020B0604020202020204" charset="0"/>
              </a:rPr>
              <a:t>[1] Ian </a:t>
            </a:r>
            <a:r>
              <a:rPr lang="en-US" sz="2000" dirty="0" err="1">
                <a:latin typeface="Poppins" panose="020B0604020202020204" charset="0"/>
                <a:cs typeface="Poppins" panose="020B0604020202020204" charset="0"/>
              </a:rPr>
              <a:t>Sommerville</a:t>
            </a:r>
            <a:r>
              <a:rPr lang="en-US" sz="2000" dirty="0">
                <a:latin typeface="Poppins" panose="020B0604020202020204" charset="0"/>
                <a:cs typeface="Poppins" panose="020B0604020202020204" charset="0"/>
              </a:rPr>
              <a:t> (2015), Software Engineering (10th ed.), ISBN 978-0133943030, Pearson</a:t>
            </a:r>
          </a:p>
          <a:p>
            <a:r>
              <a:rPr lang="en-US" sz="2000" dirty="0">
                <a:latin typeface="Poppins" panose="020B0604020202020204" charset="0"/>
                <a:cs typeface="Poppins" panose="020B0604020202020204" charset="0"/>
              </a:rPr>
              <a:t>[2] G. </a:t>
            </a:r>
            <a:r>
              <a:rPr lang="en-US" sz="2000" dirty="0" err="1">
                <a:latin typeface="Poppins" panose="020B0604020202020204" charset="0"/>
                <a:cs typeface="Poppins" panose="020B0604020202020204" charset="0"/>
              </a:rPr>
              <a:t>Booch</a:t>
            </a:r>
            <a:r>
              <a:rPr lang="en-US" sz="2000" dirty="0">
                <a:latin typeface="Poppins" panose="020B0604020202020204" charset="0"/>
                <a:cs typeface="Poppins" panose="020B0604020202020204" charset="0"/>
              </a:rPr>
              <a:t>, J. </a:t>
            </a:r>
            <a:r>
              <a:rPr lang="en-US" sz="2000" dirty="0" err="1">
                <a:latin typeface="Poppins" panose="020B0604020202020204" charset="0"/>
                <a:cs typeface="Poppins" panose="020B0604020202020204" charset="0"/>
              </a:rPr>
              <a:t>Rumbaugh</a:t>
            </a:r>
            <a:r>
              <a:rPr lang="en-US" sz="2000" dirty="0">
                <a:latin typeface="Poppins" panose="020B0604020202020204" charset="0"/>
                <a:cs typeface="Poppins" panose="020B0604020202020204" charset="0"/>
              </a:rPr>
              <a:t>, I. Jacobson (1998), The Unified Modeling Language User Guide, Addison-Wesley.</a:t>
            </a:r>
          </a:p>
          <a:p>
            <a:r>
              <a:rPr lang="en-US" sz="2000" dirty="0">
                <a:latin typeface="Poppins" panose="020B0604020202020204" charset="0"/>
                <a:cs typeface="Poppins" panose="020B0604020202020204" charset="0"/>
              </a:rPr>
              <a:t>[3] E.J. </a:t>
            </a:r>
            <a:r>
              <a:rPr lang="en-US" sz="2000" dirty="0" err="1">
                <a:latin typeface="Poppins" panose="020B0604020202020204" charset="0"/>
                <a:cs typeface="Poppins" panose="020B0604020202020204" charset="0"/>
              </a:rPr>
              <a:t>Braude</a:t>
            </a:r>
            <a:r>
              <a:rPr lang="en-US" sz="2000" dirty="0">
                <a:latin typeface="Poppins" panose="020B0604020202020204" charset="0"/>
                <a:cs typeface="Poppins" panose="020B0604020202020204" charset="0"/>
              </a:rPr>
              <a:t> (2001), Software Engineering: An Object-Oriented Perspective, ISBN 978-0-471-32208-5, John Wiley.</a:t>
            </a:r>
          </a:p>
          <a:p>
            <a:r>
              <a:rPr lang="en-US" sz="2000" dirty="0">
                <a:latin typeface="Poppins" panose="020B0604020202020204" charset="0"/>
                <a:cs typeface="Poppins" panose="020B0604020202020204" charset="0"/>
              </a:rPr>
              <a:t>[4] Gamma, E., Helm, R., Johnson, R., </a:t>
            </a:r>
            <a:r>
              <a:rPr lang="en-US" sz="2000" dirty="0" err="1">
                <a:latin typeface="Poppins" panose="020B0604020202020204" charset="0"/>
                <a:cs typeface="Poppins" panose="020B0604020202020204" charset="0"/>
              </a:rPr>
              <a:t>Vlissides</a:t>
            </a:r>
            <a:r>
              <a:rPr lang="en-US" sz="2000" dirty="0">
                <a:latin typeface="Poppins" panose="020B0604020202020204" charset="0"/>
                <a:cs typeface="Poppins" panose="020B0604020202020204" charset="0"/>
              </a:rPr>
              <a:t>, J., Design Patterns: Elements of Reusable Object-Oriented Software, ISBN 978-0201633610, </a:t>
            </a:r>
            <a:r>
              <a:rPr lang="en-US" sz="2000" dirty="0" err="1">
                <a:latin typeface="Poppins" panose="020B0604020202020204" charset="0"/>
                <a:cs typeface="Poppins" panose="020B0604020202020204" charset="0"/>
              </a:rPr>
              <a:t>AddisonWesley</a:t>
            </a:r>
            <a:r>
              <a:rPr lang="en-US" sz="2000" dirty="0">
                <a:latin typeface="Poppins" panose="020B0604020202020204" charset="0"/>
                <a:cs typeface="Poppins" panose="020B0604020202020204" charset="0"/>
              </a:rPr>
              <a:t> Professional (Nov. 10, 1994)</a:t>
            </a:r>
          </a:p>
          <a:p>
            <a:r>
              <a:rPr lang="en-US" sz="2000" dirty="0">
                <a:latin typeface="Poppins" panose="020B0604020202020204" charset="0"/>
                <a:cs typeface="Poppins" panose="020B0604020202020204" charset="0"/>
              </a:rPr>
              <a:t>[5] State-of-the-art articles on Software Engineering</a:t>
            </a:r>
          </a:p>
          <a:p>
            <a:endParaRPr lang="en-US" sz="2000" dirty="0">
              <a:latin typeface="Poppins" panose="020B0604020202020204" charset="0"/>
              <a:cs typeface="Poppins" panose="020B0604020202020204" charset="0"/>
            </a:endParaRPr>
          </a:p>
        </p:txBody>
      </p:sp>
      <p:sp>
        <p:nvSpPr>
          <p:cNvPr id="4" name="Date Placeholder 3"/>
          <p:cNvSpPr>
            <a:spLocks noGrp="1"/>
          </p:cNvSpPr>
          <p:nvPr>
            <p:ph type="dt" sz="half" idx="10"/>
          </p:nvPr>
        </p:nvSpPr>
        <p:spPr/>
        <p:txBody>
          <a:bodyPr/>
          <a:lstStyle/>
          <a:p>
            <a:r>
              <a:rPr lang="en-US"/>
              <a:t>Feb 2020</a:t>
            </a:r>
          </a:p>
        </p:txBody>
      </p:sp>
      <p:sp>
        <p:nvSpPr>
          <p:cNvPr id="5" name="Footer Placeholder 4"/>
          <p:cNvSpPr>
            <a:spLocks noGrp="1"/>
          </p:cNvSpPr>
          <p:nvPr>
            <p:ph type="ftr" sz="quarter" idx="11"/>
          </p:nvPr>
        </p:nvSpPr>
        <p:spPr/>
        <p:txBody>
          <a:bodyPr/>
          <a:lstStyle/>
          <a:p>
            <a:r>
              <a:rPr lang="en-US"/>
              <a:t>Course Outline</a:t>
            </a:r>
          </a:p>
        </p:txBody>
      </p:sp>
      <p:sp>
        <p:nvSpPr>
          <p:cNvPr id="6" name="Slide Number Placeholder 5"/>
          <p:cNvSpPr>
            <a:spLocks noGrp="1"/>
          </p:cNvSpPr>
          <p:nvPr>
            <p:ph type="sldNum" sz="quarter" idx="12"/>
          </p:nvPr>
        </p:nvSpPr>
        <p:spPr/>
        <p:txBody>
          <a:bodyPr/>
          <a:lstStyle/>
          <a:p>
            <a:fld id="{6A4D3DC4-9E7F-1C47-B729-896D53019E3D}" type="slidenum">
              <a:rPr lang="en-US" smtClean="0"/>
              <a:pPr/>
              <a:t>9</a:t>
            </a:fld>
            <a:endParaRPr lang="en-US"/>
          </a:p>
        </p:txBody>
      </p:sp>
      <p:pic>
        <p:nvPicPr>
          <p:cNvPr id="1026" name="Picture 2" descr="Software Engineering, Global Ed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9883" y="96254"/>
            <a:ext cx="1914525"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70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_SE2019s1">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Theme_SE2019s1" id="{E4EA5176-60B7-4738-A39A-85EA610AC46B}" vid="{8416C537-BC8A-42C5-99D5-28933A3097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Theme_SE2019s1</Template>
  <TotalTime>41765</TotalTime>
  <Words>1412</Words>
  <Application>Microsoft Office PowerPoint</Application>
  <PresentationFormat>Widescreen</PresentationFormat>
  <Paragraphs>245</Paragraphs>
  <Slides>16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Poppins</vt:lpstr>
      <vt:lpstr>Poppins Light</vt:lpstr>
      <vt:lpstr>Times New Roman</vt:lpstr>
      <vt:lpstr>Tw Cen MT</vt:lpstr>
      <vt:lpstr>Tw Cen MT Condensed</vt:lpstr>
      <vt:lpstr>Wingdings</vt:lpstr>
      <vt:lpstr>Wingdings 3</vt:lpstr>
      <vt:lpstr>Theme_SE2019s1</vt:lpstr>
      <vt:lpstr>Course Outline</vt:lpstr>
      <vt:lpstr>Aims</vt:lpstr>
      <vt:lpstr>PowerPoint Presentation</vt:lpstr>
      <vt:lpstr>PowerPoint Presentation</vt:lpstr>
      <vt:lpstr>PowerPoint Presentation</vt:lpstr>
      <vt:lpstr>Outline</vt:lpstr>
      <vt:lpstr>Student learning outcomes</vt:lpstr>
      <vt:lpstr>Student learning outcomes</vt:lpstr>
      <vt:lpstr>Textbook/reference book</vt:lpstr>
      <vt:lpstr>Teaching activities</vt:lpstr>
      <vt:lpstr>Evaluation</vt:lpstr>
      <vt:lpstr>Quizzes</vt:lpstr>
      <vt:lpstr>Project</vt:lpstr>
      <vt:lpstr>Tentative schedulE</vt:lpstr>
      <vt:lpstr>Contact</vt:lpstr>
      <vt:lpstr>Reference sources of the slides</vt:lpstr>
    </vt:vector>
  </TitlesOfParts>
  <Company>HCMUT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course outline</dc:title>
  <dc:creator>Thang Bui</dc:creator>
  <cp:lastModifiedBy>Anh Nguyen Duc</cp:lastModifiedBy>
  <cp:revision>312</cp:revision>
  <cp:lastPrinted>2017-08-22T01:17:09Z</cp:lastPrinted>
  <dcterms:created xsi:type="dcterms:W3CDTF">2009-12-29T10:39:27Z</dcterms:created>
  <dcterms:modified xsi:type="dcterms:W3CDTF">2023-08-23T08:15:36Z</dcterms:modified>
</cp:coreProperties>
</file>