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9" r:id="rId1"/>
  </p:sldMasterIdLst>
  <p:notesMasterIdLst>
    <p:notesMasterId r:id="rId28"/>
  </p:notesMasterIdLst>
  <p:handoutMasterIdLst>
    <p:handoutMasterId r:id="rId29"/>
  </p:handoutMasterIdLst>
  <p:sldIdLst>
    <p:sldId id="256" r:id="rId2"/>
    <p:sldId id="295" r:id="rId3"/>
    <p:sldId id="345" r:id="rId4"/>
    <p:sldId id="352" r:id="rId5"/>
    <p:sldId id="354" r:id="rId6"/>
    <p:sldId id="348" r:id="rId7"/>
    <p:sldId id="347" r:id="rId8"/>
    <p:sldId id="346" r:id="rId9"/>
    <p:sldId id="358" r:id="rId10"/>
    <p:sldId id="359" r:id="rId11"/>
    <p:sldId id="268" r:id="rId12"/>
    <p:sldId id="257" r:id="rId13"/>
    <p:sldId id="303" r:id="rId14"/>
    <p:sldId id="357" r:id="rId15"/>
    <p:sldId id="304" r:id="rId16"/>
    <p:sldId id="305" r:id="rId17"/>
    <p:sldId id="300" r:id="rId18"/>
    <p:sldId id="309" r:id="rId19"/>
    <p:sldId id="284" r:id="rId20"/>
    <p:sldId id="360" r:id="rId21"/>
    <p:sldId id="330" r:id="rId22"/>
    <p:sldId id="361" r:id="rId23"/>
    <p:sldId id="363" r:id="rId24"/>
    <p:sldId id="362" r:id="rId25"/>
    <p:sldId id="312" r:id="rId26"/>
    <p:sldId id="313" r:id="rId2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0" autoAdjust="0"/>
    <p:restoredTop sz="69241" autoAdjust="0"/>
  </p:normalViewPr>
  <p:slideViewPr>
    <p:cSldViewPr snapToGrid="0" snapToObjects="1">
      <p:cViewPr varScale="1">
        <p:scale>
          <a:sx n="59" d="100"/>
          <a:sy n="59" d="100"/>
        </p:scale>
        <p:origin x="1637" y="62"/>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Nguyen Duc" userId="04a5c95d-4a59-4e21-b199-e9922fb46c5c" providerId="ADAL" clId="{27C2FE8E-341E-4345-8FAE-BAB215747634}"/>
    <pc:docChg chg="addSld delSld modSld">
      <pc:chgData name="Anh Nguyen Duc" userId="04a5c95d-4a59-4e21-b199-e9922fb46c5c" providerId="ADAL" clId="{27C2FE8E-341E-4345-8FAE-BAB215747634}" dt="2022-08-31T06:56:14.728" v="1"/>
      <pc:docMkLst>
        <pc:docMk/>
      </pc:docMkLst>
      <pc:sldChg chg="add">
        <pc:chgData name="Anh Nguyen Duc" userId="04a5c95d-4a59-4e21-b199-e9922fb46c5c" providerId="ADAL" clId="{27C2FE8E-341E-4345-8FAE-BAB215747634}" dt="2022-08-31T06:56:14.728" v="1"/>
        <pc:sldMkLst>
          <pc:docMk/>
          <pc:sldMk cId="378230554" sldId="358"/>
        </pc:sldMkLst>
      </pc:sldChg>
      <pc:sldChg chg="del">
        <pc:chgData name="Anh Nguyen Duc" userId="04a5c95d-4a59-4e21-b199-e9922fb46c5c" providerId="ADAL" clId="{27C2FE8E-341E-4345-8FAE-BAB215747634}" dt="2022-08-31T06:55:58.812" v="0" actId="2696"/>
        <pc:sldMkLst>
          <pc:docMk/>
          <pc:sldMk cId="2157855265" sldId="358"/>
        </pc:sldMkLst>
      </pc:sldChg>
      <pc:sldChg chg="del">
        <pc:chgData name="Anh Nguyen Duc" userId="04a5c95d-4a59-4e21-b199-e9922fb46c5c" providerId="ADAL" clId="{27C2FE8E-341E-4345-8FAE-BAB215747634}" dt="2022-08-31T06:55:58.812" v="0" actId="2696"/>
        <pc:sldMkLst>
          <pc:docMk/>
          <pc:sldMk cId="3795778222" sldId="359"/>
        </pc:sldMkLst>
      </pc:sldChg>
      <pc:sldChg chg="add">
        <pc:chgData name="Anh Nguyen Duc" userId="04a5c95d-4a59-4e21-b199-e9922fb46c5c" providerId="ADAL" clId="{27C2FE8E-341E-4345-8FAE-BAB215747634}" dt="2022-08-31T06:56:14.728" v="1"/>
        <pc:sldMkLst>
          <pc:docMk/>
          <pc:sldMk cId="3821951021" sldId="359"/>
        </pc:sldMkLst>
      </pc:sldChg>
    </pc:docChg>
  </pc:docChgLst>
  <pc:docChgLst>
    <pc:chgData name="Anh Nguyen Duc" userId="04a5c95d-4a59-4e21-b199-e9922fb46c5c" providerId="ADAL" clId="{EBDB5816-78CD-4B78-BEE7-9D3778340309}"/>
    <pc:docChg chg="delSld">
      <pc:chgData name="Anh Nguyen Duc" userId="04a5c95d-4a59-4e21-b199-e9922fb46c5c" providerId="ADAL" clId="{EBDB5816-78CD-4B78-BEE7-9D3778340309}" dt="2023-01-01T19:37:57.860" v="0" actId="47"/>
      <pc:docMkLst>
        <pc:docMk/>
      </pc:docMkLst>
      <pc:sldChg chg="del">
        <pc:chgData name="Anh Nguyen Duc" userId="04a5c95d-4a59-4e21-b199-e9922fb46c5c" providerId="ADAL" clId="{EBDB5816-78CD-4B78-BEE7-9D3778340309}" dt="2023-01-01T19:37:57.860" v="0" actId="47"/>
        <pc:sldMkLst>
          <pc:docMk/>
          <pc:sldMk cId="2202076995" sldId="340"/>
        </pc:sldMkLst>
      </pc:sldChg>
      <pc:sldChg chg="del">
        <pc:chgData name="Anh Nguyen Duc" userId="04a5c95d-4a59-4e21-b199-e9922fb46c5c" providerId="ADAL" clId="{EBDB5816-78CD-4B78-BEE7-9D3778340309}" dt="2023-01-01T19:37:57.860" v="0" actId="47"/>
        <pc:sldMkLst>
          <pc:docMk/>
          <pc:sldMk cId="3625962909" sldId="341"/>
        </pc:sldMkLst>
      </pc:sldChg>
      <pc:sldChg chg="del">
        <pc:chgData name="Anh Nguyen Duc" userId="04a5c95d-4a59-4e21-b199-e9922fb46c5c" providerId="ADAL" clId="{EBDB5816-78CD-4B78-BEE7-9D3778340309}" dt="2023-01-01T19:37:57.860" v="0" actId="47"/>
        <pc:sldMkLst>
          <pc:docMk/>
          <pc:sldMk cId="2848604392" sldId="342"/>
        </pc:sldMkLst>
      </pc:sldChg>
      <pc:sldChg chg="del">
        <pc:chgData name="Anh Nguyen Duc" userId="04a5c95d-4a59-4e21-b199-e9922fb46c5c" providerId="ADAL" clId="{EBDB5816-78CD-4B78-BEE7-9D3778340309}" dt="2023-01-01T19:37:57.860" v="0" actId="47"/>
        <pc:sldMkLst>
          <pc:docMk/>
          <pc:sldMk cId="3679953026" sldId="34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125133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20974152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1165537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r>
              <a:rPr lang="en-GB" dirty="0"/>
              <a:t>Software costs often dominate computer system costs</a:t>
            </a:r>
          </a:p>
          <a:p>
            <a:pPr marL="171450" indent="-171450">
              <a:buFont typeface="Arial" panose="020B0604020202020204" pitchFamily="34" charset="0"/>
              <a:buChar char="•"/>
            </a:pPr>
            <a:r>
              <a:rPr lang="en-GB" dirty="0"/>
              <a:t>The costs of software on a PC are often greater than the hardware cost.</a:t>
            </a:r>
          </a:p>
          <a:p>
            <a:endParaRPr lang="en-GB" dirty="0"/>
          </a:p>
          <a:p>
            <a:r>
              <a:rPr lang="en-GB" dirty="0"/>
              <a:t>Software costs more to maintain than it does to develop</a:t>
            </a:r>
          </a:p>
          <a:p>
            <a:pPr marL="171450" indent="-171450">
              <a:buFont typeface="Arial" panose="020B0604020202020204" pitchFamily="34" charset="0"/>
              <a:buChar char="•"/>
            </a:pPr>
            <a:r>
              <a:rPr lang="en-GB" dirty="0"/>
              <a:t>For systems with a long life, maintenance costs may be several times development costs.</a:t>
            </a:r>
          </a:p>
          <a:p>
            <a:endParaRPr lang="en-GB" dirty="0"/>
          </a:p>
          <a:p>
            <a:r>
              <a:rPr lang="en-GB" dirty="0"/>
              <a:t>Software engineering is concerned </a:t>
            </a:r>
            <a:r>
              <a:rPr lang="en-GB" b="0" i="0" dirty="0"/>
              <a:t>with cost-effective software development.</a:t>
            </a:r>
          </a:p>
          <a:p>
            <a:endParaRPr lang="en-US" dirty="0"/>
          </a:p>
        </p:txBody>
      </p:sp>
      <p:sp>
        <p:nvSpPr>
          <p:cNvPr id="67587" name="Rectangle 1027"/>
          <p:cNvSpPr>
            <a:spLocks noGrp="1" noRot="1" noChangeAspect="1" noChangeArrowheads="1" noTextEdit="1"/>
          </p:cNvSpPr>
          <p:nvPr>
            <p:ph type="sldImg"/>
          </p:nvPr>
        </p:nvSpPr>
        <p:spPr>
          <a:xfrm>
            <a:off x="584200" y="798513"/>
            <a:ext cx="5689600" cy="3200400"/>
          </a:xfrm>
          <a:ln cap="flat"/>
        </p:spPr>
      </p:sp>
    </p:spTree>
    <p:extLst>
      <p:ext uri="{BB962C8B-B14F-4D97-AF65-F5344CB8AC3E}">
        <p14:creationId xmlns:p14="http://schemas.microsoft.com/office/powerpoint/2010/main" val="3603575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600" b="1" dirty="0"/>
              <a:t>Some more FAQs</a:t>
            </a:r>
          </a:p>
          <a:p>
            <a:endParaRPr lang="en-US" dirty="0"/>
          </a:p>
          <a:p>
            <a:pPr rtl="0" eaLnBrk="1" fontAlgn="t" latinLnBrk="0" hangingPunct="1"/>
            <a:r>
              <a:rPr lang="en-GB" sz="1200" b="1" i="1" u="none" strike="noStrike" kern="1200" dirty="0">
                <a:solidFill>
                  <a:schemeClr val="tx1"/>
                </a:solidFill>
                <a:effectLst/>
                <a:latin typeface="+mn-lt"/>
                <a:ea typeface="+mn-ea"/>
                <a:cs typeface="+mn-cs"/>
              </a:rPr>
              <a:t>What are the key challenges facing software engineering?</a:t>
            </a:r>
            <a:endParaRPr lang="en-US" sz="1200" b="0" i="1"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Coping with increasing diversity, demands for reduced delivery times and developing trustworthy software.</a:t>
            </a:r>
            <a:endParaRPr lang="en-US"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1" i="1" u="none" strike="noStrike" kern="1200" dirty="0">
                <a:solidFill>
                  <a:schemeClr val="tx1"/>
                </a:solidFill>
                <a:effectLst/>
                <a:latin typeface="+mn-lt"/>
                <a:ea typeface="+mn-ea"/>
                <a:cs typeface="+mn-cs"/>
              </a:rPr>
              <a:t>What are the costs of software engineering?</a:t>
            </a:r>
            <a:endParaRPr lang="en-US" sz="1200" b="1" i="1"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Roughly 60% of software costs are development costs, 40% are testing costs. For custom software, evolution costs often exceed development costs.</a:t>
            </a:r>
            <a:endParaRPr lang="en-US"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1" i="1" u="none" strike="noStrike" kern="1200" dirty="0">
                <a:solidFill>
                  <a:schemeClr val="tx1"/>
                </a:solidFill>
                <a:effectLst/>
                <a:latin typeface="+mn-lt"/>
                <a:ea typeface="+mn-ea"/>
                <a:cs typeface="+mn-cs"/>
              </a:rPr>
              <a:t>What are the best software engineering techniques and methods?</a:t>
            </a:r>
            <a:endParaRPr lang="en-US"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t>
            </a:r>
            <a:r>
              <a:rPr lang="en-GB" sz="1200" b="0" i="0" u="none" strike="noStrike" kern="1200" dirty="0" err="1">
                <a:solidFill>
                  <a:schemeClr val="tx1"/>
                </a:solidFill>
                <a:effectLst/>
                <a:latin typeface="+mn-lt"/>
                <a:ea typeface="+mn-ea"/>
                <a:cs typeface="+mn-cs"/>
              </a:rPr>
              <a:t>analyzable</a:t>
            </a:r>
            <a:r>
              <a:rPr lang="en-GB" sz="1200" b="0" i="0" u="none" strike="noStrike" kern="1200" dirty="0">
                <a:solidFill>
                  <a:schemeClr val="tx1"/>
                </a:solidFill>
                <a:effectLst/>
                <a:latin typeface="+mn-lt"/>
                <a:ea typeface="+mn-ea"/>
                <a:cs typeface="+mn-cs"/>
              </a:rPr>
              <a:t> specification to be developed. You can’t, therefore, say that one method is better than another.</a:t>
            </a:r>
            <a:endParaRPr lang="en-US"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1" i="1" u="none" strike="noStrike" kern="1200" dirty="0">
                <a:solidFill>
                  <a:schemeClr val="tx1"/>
                </a:solidFill>
                <a:effectLst/>
                <a:latin typeface="+mn-lt"/>
                <a:ea typeface="+mn-ea"/>
                <a:cs typeface="+mn-cs"/>
              </a:rPr>
              <a:t>What differences has the web made to software engineering?</a:t>
            </a:r>
            <a:endParaRPr lang="en-US" sz="1200" b="1" i="1"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The web has led to the availability of software services and the possibility of developing highly distributed service-based systems. Web-based systems development has led to important advances in programming languages and software reuse.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12</a:t>
            </a:fld>
            <a:endParaRPr lang="en-US"/>
          </a:p>
        </p:txBody>
      </p:sp>
    </p:spTree>
    <p:extLst>
      <p:ext uri="{BB962C8B-B14F-4D97-AF65-F5344CB8AC3E}">
        <p14:creationId xmlns:p14="http://schemas.microsoft.com/office/powerpoint/2010/main" val="3699889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More and more, individuals and society rely on advanced software systems. We need to be able to produce reliable and trustworthy systems economically and quickly.</a:t>
            </a:r>
          </a:p>
          <a:p>
            <a:endParaRPr lang="en-GB" dirty="0"/>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2810303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030F3F7-4181-4ACF-A19F-111E1D5FBD04}" type="slidenum">
              <a:rPr lang="en-US" altLang="en-US" smtClean="0"/>
              <a:pPr>
                <a:spcBef>
                  <a:spcPct val="0"/>
                </a:spcBef>
              </a:pPr>
              <a:t>14</a:t>
            </a:fld>
            <a:endParaRPr lang="en-US" altLang="en-US"/>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p:spPr>
        <p:txBody>
          <a:bodyPr/>
          <a:lstStyle/>
          <a:p>
            <a:pPr eaLnBrk="1" hangingPunct="1"/>
            <a:r>
              <a:rPr lang="en-US" altLang="en-US"/>
              <a:t>"You cannot solve it, unless you understand it."</a:t>
            </a:r>
          </a:p>
        </p:txBody>
      </p:sp>
    </p:spTree>
    <p:extLst>
      <p:ext uri="{BB962C8B-B14F-4D97-AF65-F5344CB8AC3E}">
        <p14:creationId xmlns:p14="http://schemas.microsoft.com/office/powerpoint/2010/main" val="60360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Software specification</a:t>
            </a:r>
          </a:p>
          <a:p>
            <a:pPr marL="171450" indent="-171450">
              <a:buFont typeface="Arial" panose="020B0604020202020204" pitchFamily="34" charset="0"/>
              <a:buChar char="•"/>
            </a:pPr>
            <a:r>
              <a:rPr lang="en-GB" dirty="0"/>
              <a:t>customers and engineers define the software that is to be produced and the constraints on its operation.</a:t>
            </a:r>
          </a:p>
          <a:p>
            <a:pPr marL="0" indent="0">
              <a:buFont typeface="Arial" panose="020B0604020202020204" pitchFamily="34" charset="0"/>
              <a:buNone/>
            </a:pPr>
            <a:endParaRPr lang="en-GB" dirty="0"/>
          </a:p>
          <a:p>
            <a:r>
              <a:rPr lang="en-GB" dirty="0"/>
              <a:t>Software development</a:t>
            </a:r>
          </a:p>
          <a:p>
            <a:pPr marL="171450" indent="-171450">
              <a:buFont typeface="Arial" panose="020B0604020202020204" pitchFamily="34" charset="0"/>
              <a:buChar char="•"/>
            </a:pPr>
            <a:r>
              <a:rPr lang="en-GB" dirty="0"/>
              <a:t>the software is designed and programmed.</a:t>
            </a:r>
          </a:p>
          <a:p>
            <a:endParaRPr lang="en-GB" dirty="0"/>
          </a:p>
          <a:p>
            <a:r>
              <a:rPr lang="en-GB" dirty="0"/>
              <a:t>Software validation</a:t>
            </a:r>
          </a:p>
          <a:p>
            <a:pPr marL="171450" indent="-171450">
              <a:buFont typeface="Arial" panose="020B0604020202020204" pitchFamily="34" charset="0"/>
              <a:buChar char="•"/>
            </a:pPr>
            <a:r>
              <a:rPr lang="en-GB" dirty="0"/>
              <a:t>the software is checked to ensure that it is what the customer requires.</a:t>
            </a:r>
          </a:p>
          <a:p>
            <a:endParaRPr lang="en-GB" dirty="0"/>
          </a:p>
          <a:p>
            <a:r>
              <a:rPr lang="en-GB" dirty="0"/>
              <a:t>Software evolution</a:t>
            </a:r>
          </a:p>
          <a:p>
            <a:pPr marL="171450" indent="-171450">
              <a:buFont typeface="Arial" panose="020B0604020202020204" pitchFamily="34" charset="0"/>
              <a:buChar char="•"/>
            </a:pPr>
            <a:r>
              <a:rPr lang="en-GB" dirty="0"/>
              <a:t>the software is modified to reflect changing customer and market requirements.</a:t>
            </a:r>
          </a:p>
          <a:p>
            <a:pPr marL="0" indent="0">
              <a:buFont typeface="Arial" panose="020B0604020202020204" pitchFamily="34" charset="0"/>
              <a:buNone/>
            </a:pPr>
            <a:endParaRPr lang="en-GB" dirty="0"/>
          </a:p>
          <a:p>
            <a:pPr marL="0" indent="0">
              <a:buFont typeface="Arial" panose="020B0604020202020204" pitchFamily="34" charset="0"/>
              <a:buNone/>
            </a:pPr>
            <a:r>
              <a:rPr lang="en-US" sz="1200" b="1" dirty="0"/>
              <a:t>Software process activities – An alternative</a:t>
            </a:r>
            <a:endParaRPr lang="en-GB" b="1" dirty="0"/>
          </a:p>
          <a:p>
            <a:pPr marL="171450" indent="-171450">
              <a:buFont typeface="Arial" panose="020B0604020202020204" pitchFamily="34" charset="0"/>
              <a:buChar char="•"/>
            </a:pPr>
            <a:r>
              <a:rPr lang="en-US" b="1" i="1" dirty="0"/>
              <a:t>defining</a:t>
            </a:r>
            <a:r>
              <a:rPr lang="en-US" dirty="0"/>
              <a:t> the software development process to be used </a:t>
            </a:r>
          </a:p>
          <a:p>
            <a:pPr marL="171450" indent="-171450">
              <a:buFont typeface="Arial" panose="020B0604020202020204" pitchFamily="34" charset="0"/>
              <a:buChar char="•"/>
            </a:pPr>
            <a:r>
              <a:rPr lang="en-US" b="1" i="1" dirty="0"/>
              <a:t>managing</a:t>
            </a:r>
            <a:r>
              <a:rPr lang="en-US" dirty="0"/>
              <a:t> the development project </a:t>
            </a:r>
          </a:p>
          <a:p>
            <a:pPr marL="171450" indent="-171450">
              <a:buFont typeface="Arial" panose="020B0604020202020204" pitchFamily="34" charset="0"/>
              <a:buChar char="•"/>
            </a:pPr>
            <a:r>
              <a:rPr lang="en-US" b="1" i="1" dirty="0"/>
              <a:t>describing</a:t>
            </a:r>
            <a:r>
              <a:rPr lang="en-US" dirty="0"/>
              <a:t> the intended software product </a:t>
            </a:r>
          </a:p>
          <a:p>
            <a:pPr marL="171450" indent="-171450">
              <a:buFont typeface="Arial" panose="020B0604020202020204" pitchFamily="34" charset="0"/>
              <a:buChar char="•"/>
            </a:pPr>
            <a:r>
              <a:rPr lang="en-US" b="1" i="1" dirty="0"/>
              <a:t>designing</a:t>
            </a:r>
            <a:r>
              <a:rPr lang="en-US" dirty="0"/>
              <a:t> the product </a:t>
            </a:r>
          </a:p>
          <a:p>
            <a:pPr marL="171450" indent="-171450">
              <a:buFont typeface="Arial" panose="020B0604020202020204" pitchFamily="34" charset="0"/>
              <a:buChar char="•"/>
            </a:pPr>
            <a:r>
              <a:rPr lang="en-US" b="1" i="1" dirty="0"/>
              <a:t>implementing</a:t>
            </a:r>
            <a:r>
              <a:rPr lang="en-US" dirty="0"/>
              <a:t> the product  </a:t>
            </a:r>
          </a:p>
          <a:p>
            <a:pPr marL="171450" indent="-171450">
              <a:buFont typeface="Arial" panose="020B0604020202020204" pitchFamily="34" charset="0"/>
              <a:buChar char="•"/>
            </a:pPr>
            <a:r>
              <a:rPr lang="en-US" b="1" i="1" dirty="0"/>
              <a:t>testing</a:t>
            </a:r>
            <a:r>
              <a:rPr lang="en-US" dirty="0"/>
              <a:t> the parts of the product </a:t>
            </a:r>
          </a:p>
          <a:p>
            <a:pPr marL="171450" indent="-171450">
              <a:buFont typeface="Arial" panose="020B0604020202020204" pitchFamily="34" charset="0"/>
              <a:buChar char="•"/>
            </a:pPr>
            <a:r>
              <a:rPr lang="en-US" b="1" i="1" dirty="0"/>
              <a:t>integrating</a:t>
            </a:r>
            <a:r>
              <a:rPr lang="en-US" dirty="0"/>
              <a:t> the parts and testing them as a whole</a:t>
            </a:r>
          </a:p>
          <a:p>
            <a:pPr marL="171450" indent="-171450">
              <a:buFont typeface="Arial" panose="020B0604020202020204" pitchFamily="34" charset="0"/>
              <a:buChar char="•"/>
            </a:pPr>
            <a:r>
              <a:rPr lang="en-US" b="1" i="1" dirty="0"/>
              <a:t>maintaining</a:t>
            </a:r>
            <a:r>
              <a:rPr lang="en-US" dirty="0"/>
              <a:t> the product </a:t>
            </a:r>
          </a:p>
        </p:txBody>
      </p:sp>
      <p:sp>
        <p:nvSpPr>
          <p:cNvPr id="4" name="Slide Number Placeholder 3"/>
          <p:cNvSpPr>
            <a:spLocks noGrp="1"/>
          </p:cNvSpPr>
          <p:nvPr>
            <p:ph type="sldNum" sz="quarter" idx="10"/>
          </p:nvPr>
        </p:nvSpPr>
        <p:spPr/>
        <p:txBody>
          <a:bodyPr/>
          <a:lstStyle/>
          <a:p>
            <a:fld id="{CB4F38C2-4548-F541-8261-4C1D96E7A166}" type="slidenum">
              <a:rPr lang="en-US" smtClean="0"/>
              <a:pPr/>
              <a:t>15</a:t>
            </a:fld>
            <a:endParaRPr lang="en-US"/>
          </a:p>
        </p:txBody>
      </p:sp>
    </p:spTree>
    <p:extLst>
      <p:ext uri="{BB962C8B-B14F-4D97-AF65-F5344CB8AC3E}">
        <p14:creationId xmlns:p14="http://schemas.microsoft.com/office/powerpoint/2010/main" val="1509815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16</a:t>
            </a:fld>
            <a:endParaRPr lang="en-US"/>
          </a:p>
        </p:txBody>
      </p:sp>
    </p:spTree>
    <p:extLst>
      <p:ext uri="{BB962C8B-B14F-4D97-AF65-F5344CB8AC3E}">
        <p14:creationId xmlns:p14="http://schemas.microsoft.com/office/powerpoint/2010/main" val="4098581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dirty="0"/>
              <a:t>There are many different types of software system and </a:t>
            </a:r>
            <a:r>
              <a:rPr lang="en-US" b="1" i="1" dirty="0"/>
              <a:t>there is no universal set of software techniques that is applicable to all of these</a:t>
            </a:r>
            <a:r>
              <a:rPr lang="en-US" dirty="0"/>
              <a:t>.</a:t>
            </a:r>
          </a:p>
          <a:p>
            <a:endParaRPr lang="en-US" dirty="0"/>
          </a:p>
          <a:p>
            <a:r>
              <a:rPr lang="en-US" dirty="0"/>
              <a:t>The software engineering methods and tools used depend on the type of application being developed, the requirements of the customer and the background of the development team.</a:t>
            </a:r>
          </a:p>
          <a:p>
            <a:endParaRPr lang="en-US" dirty="0"/>
          </a:p>
          <a:p>
            <a:r>
              <a:rPr lang="en-US" sz="1400" b="1" dirty="0"/>
              <a:t>Application types</a:t>
            </a:r>
          </a:p>
          <a:p>
            <a:endParaRPr lang="en-US" sz="1400" b="1" dirty="0"/>
          </a:p>
          <a:p>
            <a:r>
              <a:rPr lang="en-GB" b="1" i="1" dirty="0"/>
              <a:t>Stand-alone applications </a:t>
            </a:r>
          </a:p>
          <a:p>
            <a:pPr marL="171450" indent="-171450">
              <a:buFont typeface="Arial" panose="020B0604020202020204" pitchFamily="34" charset="0"/>
              <a:buChar char="•"/>
            </a:pPr>
            <a:r>
              <a:rPr lang="en-GB" dirty="0"/>
              <a:t>These are application systems that run on a local computer, such as a PC. They include all necessary functionality and do not need to be connected to a network. </a:t>
            </a:r>
          </a:p>
          <a:p>
            <a:r>
              <a:rPr lang="en-GB" b="1" i="1" dirty="0"/>
              <a:t>Interactive transaction-based applications </a:t>
            </a:r>
          </a:p>
          <a:p>
            <a:pPr marL="171450" lvl="0" indent="-171450">
              <a:buFont typeface="Arial" panose="020B0604020202020204" pitchFamily="34" charset="0"/>
              <a:buChar char="•"/>
            </a:pPr>
            <a:r>
              <a:rPr lang="en-GB" dirty="0"/>
              <a:t>Applications that execute on a remote computer and are accessed by users from their own PCs or terminals. These include web applications such as e-commerce applications. </a:t>
            </a:r>
          </a:p>
          <a:p>
            <a:r>
              <a:rPr lang="en-GB" b="1" i="1" dirty="0"/>
              <a:t>Embedded control systems </a:t>
            </a:r>
          </a:p>
          <a:p>
            <a:pPr marL="171450" lvl="0" indent="-171450">
              <a:buFont typeface="Arial" panose="020B0604020202020204" pitchFamily="34" charset="0"/>
              <a:buChar char="•"/>
            </a:pPr>
            <a:r>
              <a:rPr lang="en-GB" dirty="0"/>
              <a:t>These are software control systems that control and manage hardware devices. Numerically, there are probably more embedded systems than any other type of system. </a:t>
            </a:r>
          </a:p>
          <a:p>
            <a:r>
              <a:rPr lang="en-GB" b="1" i="1" dirty="0"/>
              <a:t>Batch processing systems </a:t>
            </a:r>
          </a:p>
          <a:p>
            <a:pPr marL="171450" lvl="0" indent="-171450">
              <a:buFont typeface="Arial" panose="020B0604020202020204" pitchFamily="34" charset="0"/>
              <a:buChar char="•"/>
            </a:pPr>
            <a:r>
              <a:rPr lang="en-GB" dirty="0"/>
              <a:t>These are business systems that are designed to process data in large batches. They process large numbers of individual inputs to create corresponding outputs. </a:t>
            </a:r>
          </a:p>
          <a:p>
            <a:pPr marL="171450" lvl="0" indent="-171450">
              <a:buFont typeface="Arial" panose="020B0604020202020204" pitchFamily="34" charset="0"/>
              <a:buChar char="•"/>
            </a:pPr>
            <a:r>
              <a:rPr lang="en-GB" dirty="0"/>
              <a:t>Ex:</a:t>
            </a:r>
            <a:r>
              <a:rPr lang="en-GB" baseline="0" dirty="0"/>
              <a:t> </a:t>
            </a:r>
            <a:r>
              <a:rPr lang="en-GB" dirty="0"/>
              <a:t>Virus scanning</a:t>
            </a:r>
          </a:p>
          <a:p>
            <a:r>
              <a:rPr lang="en-GB" b="1" i="1" dirty="0"/>
              <a:t>Entertainment systems </a:t>
            </a:r>
          </a:p>
          <a:p>
            <a:pPr marL="171450" lvl="0" indent="-171450">
              <a:buFont typeface="Arial" panose="020B0604020202020204" pitchFamily="34" charset="0"/>
              <a:buChar char="•"/>
            </a:pPr>
            <a:r>
              <a:rPr lang="en-GB" dirty="0"/>
              <a:t>These are systems that are primarily for personal use and which are intended to entertain the user. </a:t>
            </a:r>
          </a:p>
          <a:p>
            <a:r>
              <a:rPr lang="en-GB" b="1" i="1" dirty="0"/>
              <a:t>Systems for </a:t>
            </a:r>
            <a:r>
              <a:rPr lang="en-GB" b="1" i="1" dirty="0" err="1"/>
              <a:t>modeling</a:t>
            </a:r>
            <a:r>
              <a:rPr lang="en-GB" b="1" i="1" dirty="0"/>
              <a:t> and simulation </a:t>
            </a:r>
          </a:p>
          <a:p>
            <a:pPr marL="171450" lvl="0" indent="-171450">
              <a:buFont typeface="Arial" panose="020B0604020202020204" pitchFamily="34" charset="0"/>
              <a:buChar char="•"/>
            </a:pPr>
            <a:r>
              <a:rPr lang="en-GB" dirty="0"/>
              <a:t>These are systems that are developed by scientists and engineers to model physical processes or situations, which include many, separate, interacting objects. </a:t>
            </a:r>
            <a:endParaRPr lang="en-US" dirty="0"/>
          </a:p>
          <a:p>
            <a:r>
              <a:rPr lang="en-GB" b="1" i="1" dirty="0"/>
              <a:t>Data collection systems 	</a:t>
            </a:r>
          </a:p>
          <a:p>
            <a:pPr marL="171450" lvl="0" indent="-171450">
              <a:buFont typeface="Arial" panose="020B0604020202020204" pitchFamily="34" charset="0"/>
              <a:buChar char="•"/>
            </a:pPr>
            <a:r>
              <a:rPr lang="en-GB" dirty="0"/>
              <a:t>These are systems that collect data from their environment using a set of sensors and send that data to other systems for processing. </a:t>
            </a:r>
          </a:p>
          <a:p>
            <a:r>
              <a:rPr lang="en-GB" b="1" i="1" dirty="0"/>
              <a:t>Systems of systems </a:t>
            </a:r>
          </a:p>
          <a:p>
            <a:pPr marL="171450" lvl="0" indent="-171450">
              <a:buFont typeface="Arial" panose="020B0604020202020204" pitchFamily="34" charset="0"/>
              <a:buChar char="•"/>
            </a:pPr>
            <a:r>
              <a:rPr lang="en-GB" dirty="0"/>
              <a:t>These are systems that are composed of a number of other software systems. </a:t>
            </a: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17</a:t>
            </a:fld>
            <a:endParaRPr lang="en-US"/>
          </a:p>
        </p:txBody>
      </p:sp>
    </p:spTree>
    <p:extLst>
      <p:ext uri="{BB962C8B-B14F-4D97-AF65-F5344CB8AC3E}">
        <p14:creationId xmlns:p14="http://schemas.microsoft.com/office/powerpoint/2010/main" val="2437526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fundamental principles apply to all types of software system, irrespective of the development techniques used:</a:t>
            </a:r>
          </a:p>
          <a:p>
            <a:pPr marL="171450" lvl="0" indent="-171450">
              <a:buFont typeface="Arial" panose="020B0604020202020204" pitchFamily="34" charset="0"/>
              <a:buChar char="•"/>
            </a:pPr>
            <a:r>
              <a:rPr lang="en-GB" dirty="0"/>
              <a:t>Systems should be developed using a managed and understood </a:t>
            </a:r>
            <a:r>
              <a:rPr lang="en-GB" b="1" i="1" dirty="0"/>
              <a:t>development process</a:t>
            </a:r>
            <a:r>
              <a:rPr lang="en-GB" dirty="0"/>
              <a:t>. </a:t>
            </a:r>
          </a:p>
          <a:p>
            <a:pPr marL="628650" lvl="1" indent="-171450">
              <a:buFont typeface="Arial" panose="020B0604020202020204" pitchFamily="34" charset="0"/>
              <a:buChar char="•"/>
            </a:pPr>
            <a:r>
              <a:rPr lang="en-GB" dirty="0"/>
              <a:t>Of course, different processes are used for different types of software.</a:t>
            </a:r>
          </a:p>
          <a:p>
            <a:pPr marL="171450" lvl="0" indent="-171450">
              <a:buFont typeface="Arial" panose="020B0604020202020204" pitchFamily="34" charset="0"/>
              <a:buChar char="•"/>
            </a:pPr>
            <a:r>
              <a:rPr lang="en-GB" b="1" i="1" dirty="0"/>
              <a:t>Dependability and performance</a:t>
            </a:r>
            <a:r>
              <a:rPr lang="en-GB" dirty="0"/>
              <a:t> are important for all types of system. </a:t>
            </a:r>
          </a:p>
          <a:p>
            <a:pPr marL="171450" lvl="0" indent="-171450">
              <a:buFont typeface="Arial" panose="020B0604020202020204" pitchFamily="34" charset="0"/>
              <a:buChar char="•"/>
            </a:pPr>
            <a:r>
              <a:rPr lang="en-GB" dirty="0"/>
              <a:t>Understanding and managing the </a:t>
            </a:r>
            <a:r>
              <a:rPr lang="en-GB" b="1" i="1" dirty="0"/>
              <a:t>software specification and requirements</a:t>
            </a:r>
            <a:r>
              <a:rPr lang="en-GB" dirty="0"/>
              <a:t> (what the software should do) are important. </a:t>
            </a:r>
          </a:p>
          <a:p>
            <a:pPr marL="171450" lvl="0" indent="-171450">
              <a:buFont typeface="Arial" panose="020B0604020202020204" pitchFamily="34" charset="0"/>
              <a:buChar char="•"/>
            </a:pPr>
            <a:r>
              <a:rPr lang="en-GB" dirty="0"/>
              <a:t>Where appropriate, you should </a:t>
            </a:r>
            <a:r>
              <a:rPr lang="en-GB" b="1" i="1" dirty="0"/>
              <a:t>reuse software</a:t>
            </a:r>
            <a:r>
              <a:rPr lang="en-GB" dirty="0"/>
              <a:t> that has already been developed rather than write new software.</a:t>
            </a:r>
          </a:p>
        </p:txBody>
      </p:sp>
      <p:sp>
        <p:nvSpPr>
          <p:cNvPr id="4" name="Slide Number Placeholder 3"/>
          <p:cNvSpPr>
            <a:spLocks noGrp="1"/>
          </p:cNvSpPr>
          <p:nvPr>
            <p:ph type="sldNum" sz="quarter" idx="10"/>
          </p:nvPr>
        </p:nvSpPr>
        <p:spPr/>
        <p:txBody>
          <a:bodyPr/>
          <a:lstStyle/>
          <a:p>
            <a:fld id="{CB4F38C2-4548-F541-8261-4C1D96E7A166}" type="slidenum">
              <a:rPr lang="en-US" smtClean="0"/>
              <a:pPr/>
              <a:t>18</a:t>
            </a:fld>
            <a:endParaRPr lang="en-US"/>
          </a:p>
        </p:txBody>
      </p:sp>
    </p:spTree>
    <p:extLst>
      <p:ext uri="{BB962C8B-B14F-4D97-AF65-F5344CB8AC3E}">
        <p14:creationId xmlns:p14="http://schemas.microsoft.com/office/powerpoint/2010/main" val="330236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err="1"/>
              <a:t>Vietnames</a:t>
            </a:r>
            <a:r>
              <a:rPr lang="en-US" baseline="0" dirty="0"/>
              <a:t>?</a:t>
            </a:r>
          </a:p>
          <a:p>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19</a:t>
            </a:fld>
            <a:endParaRPr lang="en-US"/>
          </a:p>
        </p:txBody>
      </p:sp>
    </p:spTree>
    <p:extLst>
      <p:ext uri="{BB962C8B-B14F-4D97-AF65-F5344CB8AC3E}">
        <p14:creationId xmlns:p14="http://schemas.microsoft.com/office/powerpoint/2010/main" val="258521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 Software engineers shall act consistently with the public interest.</a:t>
            </a:r>
          </a:p>
          <a:p>
            <a:r>
              <a:rPr lang="en-US" dirty="0"/>
              <a:t>CLIENT AND EMPLOYER - Software engineers shall act in a manner that is in the best interests of their client and employer consistent with the public interest.</a:t>
            </a:r>
          </a:p>
          <a:p>
            <a:r>
              <a:rPr lang="en-US" dirty="0"/>
              <a:t>PRODUCT - Software engineers shall ensure that their products and related modifications meet the highest professional standards possible.</a:t>
            </a:r>
          </a:p>
          <a:p>
            <a:r>
              <a:rPr lang="en-US" dirty="0"/>
              <a:t>JUDGMENT - Software engineers shall maintain integrity and independence in their professional judgment.</a:t>
            </a:r>
          </a:p>
          <a:p>
            <a:r>
              <a:rPr lang="en-US" dirty="0"/>
              <a:t>MANAGEMENT - Software engineering managers and leaders shall subscribe to and promote an ethical approach to the management of software development and maintenance.</a:t>
            </a:r>
          </a:p>
          <a:p>
            <a:r>
              <a:rPr lang="en-US" dirty="0"/>
              <a:t>PROFESSION - Software engineers shall advance the integrity and reputation of the profession consistent with the public interest.</a:t>
            </a:r>
          </a:p>
          <a:p>
            <a:r>
              <a:rPr lang="en-US" dirty="0"/>
              <a:t>COLLEAGUES - Software engineers shall be fair to and supportive of their colleagues.</a:t>
            </a:r>
          </a:p>
          <a:p>
            <a:r>
              <a:rPr lang="en-US" dirty="0"/>
              <a:t>SELF - Software engineers shall participate in lifelong learning regarding the practice of their profession and shall promote an ethical approach to the practice of the profession.</a:t>
            </a:r>
          </a:p>
          <a:p>
            <a:endParaRPr lang="nb-NO"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268348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a:t>Topics covered</a:t>
            </a:r>
          </a:p>
          <a:p>
            <a:pPr algn="l"/>
            <a:endParaRPr lang="en-US" b="1" dirty="0"/>
          </a:p>
          <a:p>
            <a:pPr marL="171450" indent="-171450">
              <a:buFont typeface="Arial" panose="020B0604020202020204" pitchFamily="34" charset="0"/>
              <a:buChar char="•"/>
            </a:pPr>
            <a:r>
              <a:rPr lang="en-US" dirty="0"/>
              <a:t>Professional software development</a:t>
            </a:r>
          </a:p>
          <a:p>
            <a:pPr marL="628650" lvl="1" indent="-171450">
              <a:buFont typeface="Arial" panose="020B0604020202020204" pitchFamily="34" charset="0"/>
              <a:buChar char="•"/>
            </a:pPr>
            <a:r>
              <a:rPr lang="en-US" dirty="0"/>
              <a:t>What is meant by software engineering.</a:t>
            </a:r>
          </a:p>
          <a:p>
            <a:pPr marL="171450" indent="-171450">
              <a:buFont typeface="Arial" panose="020B0604020202020204" pitchFamily="34" charset="0"/>
              <a:buChar char="•"/>
            </a:pPr>
            <a:r>
              <a:rPr lang="en-US" dirty="0"/>
              <a:t>Software engineering ethics</a:t>
            </a:r>
          </a:p>
          <a:p>
            <a:pPr marL="628650" lvl="1" indent="-171450">
              <a:buFont typeface="Arial" panose="020B0604020202020204" pitchFamily="34" charset="0"/>
              <a:buChar char="•"/>
            </a:pPr>
            <a:r>
              <a:rPr lang="en-US" dirty="0"/>
              <a:t>A brief introduction to ethical issues that affect software engineering.</a:t>
            </a:r>
          </a:p>
          <a:p>
            <a:pPr marL="171450" indent="-171450">
              <a:buFont typeface="Arial" panose="020B0604020202020204" pitchFamily="34" charset="0"/>
              <a:buChar char="•"/>
            </a:pPr>
            <a:r>
              <a:rPr lang="en-US" dirty="0"/>
              <a:t>Suggested student projects</a:t>
            </a:r>
          </a:p>
          <a:p>
            <a:pPr marL="628650" lvl="1" indent="-171450">
              <a:buFont typeface="Arial" panose="020B0604020202020204" pitchFamily="34" charset="0"/>
              <a:buChar char="•"/>
            </a:pPr>
            <a:r>
              <a:rPr lang="en-US" dirty="0"/>
              <a:t>A brief introduction to each suggested project that can be carried out by students for this course</a:t>
            </a:r>
          </a:p>
        </p:txBody>
      </p:sp>
      <p:sp>
        <p:nvSpPr>
          <p:cNvPr id="4" name="Slide Number Placeholder 3"/>
          <p:cNvSpPr>
            <a:spLocks noGrp="1"/>
          </p:cNvSpPr>
          <p:nvPr>
            <p:ph type="sldNum" sz="quarter" idx="10"/>
          </p:nvPr>
        </p:nvSpPr>
        <p:spPr/>
        <p:txBody>
          <a:bodyPr/>
          <a:lstStyle/>
          <a:p>
            <a:fld id="{CB4F38C2-4548-F541-8261-4C1D96E7A166}" type="slidenum">
              <a:rPr lang="en-US" smtClean="0"/>
              <a:pPr/>
              <a:t>2</a:t>
            </a:fld>
            <a:endParaRPr lang="en-US"/>
          </a:p>
        </p:txBody>
      </p:sp>
    </p:spTree>
    <p:extLst>
      <p:ext uri="{BB962C8B-B14F-4D97-AF65-F5344CB8AC3E}">
        <p14:creationId xmlns:p14="http://schemas.microsoft.com/office/powerpoint/2010/main" val="376539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21</a:t>
            </a:fld>
            <a:endParaRPr lang="en-US"/>
          </a:p>
        </p:txBody>
      </p:sp>
    </p:spTree>
    <p:extLst>
      <p:ext uri="{BB962C8B-B14F-4D97-AF65-F5344CB8AC3E}">
        <p14:creationId xmlns:p14="http://schemas.microsoft.com/office/powerpoint/2010/main" val="1226526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0" i="0" kern="1200" dirty="0">
                <a:solidFill>
                  <a:schemeClr val="tx1"/>
                </a:solidFill>
                <a:effectLst/>
                <a:latin typeface="+mn-lt"/>
                <a:ea typeface="+mn-ea"/>
                <a:cs typeface="+mn-cs"/>
              </a:rPr>
              <a:t>The </a:t>
            </a:r>
            <a:r>
              <a:rPr lang="nb-NO" sz="1200" b="0" i="0" kern="1200" dirty="0" err="1">
                <a:solidFill>
                  <a:schemeClr val="tx1"/>
                </a:solidFill>
                <a:effectLst/>
                <a:latin typeface="+mn-lt"/>
                <a:ea typeface="+mn-ea"/>
                <a:cs typeface="+mn-cs"/>
              </a:rPr>
              <a:t>Sustainable</a:t>
            </a:r>
            <a:r>
              <a:rPr lang="nb-NO" sz="1200" b="0" i="0" kern="1200" dirty="0">
                <a:solidFill>
                  <a:schemeClr val="tx1"/>
                </a:solidFill>
                <a:effectLst/>
                <a:latin typeface="+mn-lt"/>
                <a:ea typeface="+mn-ea"/>
                <a:cs typeface="+mn-cs"/>
              </a:rPr>
              <a:t> Development Goals or Global Goals </a:t>
            </a:r>
            <a:r>
              <a:rPr lang="nb-NO" sz="1200" b="0" i="0" kern="1200" dirty="0" err="1">
                <a:solidFill>
                  <a:schemeClr val="tx1"/>
                </a:solidFill>
                <a:effectLst/>
                <a:latin typeface="+mn-lt"/>
                <a:ea typeface="+mn-ea"/>
                <a:cs typeface="+mn-cs"/>
              </a:rPr>
              <a:t>are</a:t>
            </a:r>
            <a:r>
              <a:rPr lang="nb-NO" sz="1200" b="0" i="0" kern="1200" dirty="0">
                <a:solidFill>
                  <a:schemeClr val="tx1"/>
                </a:solidFill>
                <a:effectLst/>
                <a:latin typeface="+mn-lt"/>
                <a:ea typeface="+mn-ea"/>
                <a:cs typeface="+mn-cs"/>
              </a:rPr>
              <a:t> a </a:t>
            </a:r>
            <a:r>
              <a:rPr lang="nb-NO" sz="1200" b="0" i="0" kern="1200" dirty="0" err="1">
                <a:solidFill>
                  <a:schemeClr val="tx1"/>
                </a:solidFill>
                <a:effectLst/>
                <a:latin typeface="+mn-lt"/>
                <a:ea typeface="+mn-ea"/>
                <a:cs typeface="+mn-cs"/>
              </a:rPr>
              <a:t>collection</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of</a:t>
            </a:r>
            <a:r>
              <a:rPr lang="nb-NO" sz="1200" b="0" i="0" kern="1200" dirty="0">
                <a:solidFill>
                  <a:schemeClr val="tx1"/>
                </a:solidFill>
                <a:effectLst/>
                <a:latin typeface="+mn-lt"/>
                <a:ea typeface="+mn-ea"/>
                <a:cs typeface="+mn-cs"/>
              </a:rPr>
              <a:t> 17 </a:t>
            </a:r>
            <a:r>
              <a:rPr lang="nb-NO" sz="1200" b="0" i="0" kern="1200" dirty="0" err="1">
                <a:solidFill>
                  <a:schemeClr val="tx1"/>
                </a:solidFill>
                <a:effectLst/>
                <a:latin typeface="+mn-lt"/>
                <a:ea typeface="+mn-ea"/>
                <a:cs typeface="+mn-cs"/>
              </a:rPr>
              <a:t>interlinked</a:t>
            </a:r>
            <a:r>
              <a:rPr lang="nb-NO" sz="1200" b="0" i="0" kern="1200" dirty="0">
                <a:solidFill>
                  <a:schemeClr val="tx1"/>
                </a:solidFill>
                <a:effectLst/>
                <a:latin typeface="+mn-lt"/>
                <a:ea typeface="+mn-ea"/>
                <a:cs typeface="+mn-cs"/>
              </a:rPr>
              <a:t> global goals </a:t>
            </a:r>
            <a:r>
              <a:rPr lang="nb-NO" sz="1200" b="0" i="0" kern="1200" dirty="0" err="1">
                <a:solidFill>
                  <a:schemeClr val="tx1"/>
                </a:solidFill>
                <a:effectLst/>
                <a:latin typeface="+mn-lt"/>
                <a:ea typeface="+mn-ea"/>
                <a:cs typeface="+mn-cs"/>
              </a:rPr>
              <a:t>designed</a:t>
            </a:r>
            <a:r>
              <a:rPr lang="nb-NO" sz="1200" b="0" i="0" kern="1200" dirty="0">
                <a:solidFill>
                  <a:schemeClr val="tx1"/>
                </a:solidFill>
                <a:effectLst/>
                <a:latin typeface="+mn-lt"/>
                <a:ea typeface="+mn-ea"/>
                <a:cs typeface="+mn-cs"/>
              </a:rPr>
              <a:t> to be a "</a:t>
            </a:r>
            <a:r>
              <a:rPr lang="nb-NO" sz="1200" b="0" i="0" kern="1200" dirty="0" err="1">
                <a:solidFill>
                  <a:schemeClr val="tx1"/>
                </a:solidFill>
                <a:effectLst/>
                <a:latin typeface="+mn-lt"/>
                <a:ea typeface="+mn-ea"/>
                <a:cs typeface="+mn-cs"/>
              </a:rPr>
              <a:t>blueprint</a:t>
            </a:r>
            <a:r>
              <a:rPr lang="nb-NO" sz="1200" b="0" i="0" kern="1200" dirty="0">
                <a:solidFill>
                  <a:schemeClr val="tx1"/>
                </a:solidFill>
                <a:effectLst/>
                <a:latin typeface="+mn-lt"/>
                <a:ea typeface="+mn-ea"/>
                <a:cs typeface="+mn-cs"/>
              </a:rPr>
              <a:t> to </a:t>
            </a:r>
            <a:r>
              <a:rPr lang="nb-NO" sz="1200" b="0" i="0" kern="1200" dirty="0" err="1">
                <a:solidFill>
                  <a:schemeClr val="tx1"/>
                </a:solidFill>
                <a:effectLst/>
                <a:latin typeface="+mn-lt"/>
                <a:ea typeface="+mn-ea"/>
                <a:cs typeface="+mn-cs"/>
              </a:rPr>
              <a:t>achieve</a:t>
            </a:r>
            <a:r>
              <a:rPr lang="nb-NO" sz="1200" b="0" i="0" kern="1200" dirty="0">
                <a:solidFill>
                  <a:schemeClr val="tx1"/>
                </a:solidFill>
                <a:effectLst/>
                <a:latin typeface="+mn-lt"/>
                <a:ea typeface="+mn-ea"/>
                <a:cs typeface="+mn-cs"/>
              </a:rPr>
              <a:t> a </a:t>
            </a:r>
            <a:r>
              <a:rPr lang="nb-NO" sz="1200" b="0" i="0" kern="1200" dirty="0" err="1">
                <a:solidFill>
                  <a:schemeClr val="tx1"/>
                </a:solidFill>
                <a:effectLst/>
                <a:latin typeface="+mn-lt"/>
                <a:ea typeface="+mn-ea"/>
                <a:cs typeface="+mn-cs"/>
              </a:rPr>
              <a:t>better</a:t>
            </a:r>
            <a:r>
              <a:rPr lang="nb-NO" sz="1200" b="0" i="0" kern="1200" dirty="0">
                <a:solidFill>
                  <a:schemeClr val="tx1"/>
                </a:solidFill>
                <a:effectLst/>
                <a:latin typeface="+mn-lt"/>
                <a:ea typeface="+mn-ea"/>
                <a:cs typeface="+mn-cs"/>
              </a:rPr>
              <a:t> and more </a:t>
            </a:r>
            <a:r>
              <a:rPr lang="nb-NO" sz="1200" b="0" i="0" kern="1200" dirty="0" err="1">
                <a:solidFill>
                  <a:schemeClr val="tx1"/>
                </a:solidFill>
                <a:effectLst/>
                <a:latin typeface="+mn-lt"/>
                <a:ea typeface="+mn-ea"/>
                <a:cs typeface="+mn-cs"/>
              </a:rPr>
              <a:t>sustainable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future</a:t>
            </a:r>
            <a:r>
              <a:rPr lang="nb-NO" sz="1200" b="0" i="0" kern="1200" dirty="0">
                <a:solidFill>
                  <a:schemeClr val="tx1"/>
                </a:solidFill>
                <a:effectLst/>
                <a:latin typeface="+mn-lt"/>
                <a:ea typeface="+mn-ea"/>
                <a:cs typeface="+mn-cs"/>
              </a:rPr>
              <a:t> for all". The </a:t>
            </a:r>
            <a:r>
              <a:rPr lang="nb-NO" sz="1200" b="0" i="0" kern="1200" dirty="0" err="1">
                <a:solidFill>
                  <a:schemeClr val="tx1"/>
                </a:solidFill>
                <a:effectLst/>
                <a:latin typeface="+mn-lt"/>
                <a:ea typeface="+mn-ea"/>
                <a:cs typeface="+mn-cs"/>
              </a:rPr>
              <a:t>SDGs</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were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set</a:t>
            </a:r>
            <a:r>
              <a:rPr lang="nb-NO" sz="1200" b="0" i="0" kern="1200" dirty="0">
                <a:solidFill>
                  <a:schemeClr val="tx1"/>
                </a:solidFill>
                <a:effectLst/>
                <a:latin typeface="+mn-lt"/>
                <a:ea typeface="+mn-ea"/>
                <a:cs typeface="+mn-cs"/>
              </a:rPr>
              <a:t> in 2015 by </a:t>
            </a:r>
            <a:r>
              <a:rPr lang="nb-NO" sz="1200" b="0" i="0" kern="1200" dirty="0" err="1">
                <a:solidFill>
                  <a:schemeClr val="tx1"/>
                </a:solidFill>
                <a:effectLst/>
                <a:latin typeface="+mn-lt"/>
                <a:ea typeface="+mn-ea"/>
                <a:cs typeface="+mn-cs"/>
              </a:rPr>
              <a:t>the</a:t>
            </a:r>
            <a:r>
              <a:rPr lang="nb-NO" sz="1200" b="0" i="0" kern="1200" dirty="0">
                <a:solidFill>
                  <a:schemeClr val="tx1"/>
                </a:solidFill>
                <a:effectLst/>
                <a:latin typeface="+mn-lt"/>
                <a:ea typeface="+mn-ea"/>
                <a:cs typeface="+mn-cs"/>
              </a:rPr>
              <a:t> United Nations General Assembly and </a:t>
            </a:r>
            <a:r>
              <a:rPr lang="nb-NO" sz="1200" b="0" i="0" kern="1200" dirty="0" err="1">
                <a:solidFill>
                  <a:schemeClr val="tx1"/>
                </a:solidFill>
                <a:effectLst/>
                <a:latin typeface="+mn-lt"/>
                <a:ea typeface="+mn-ea"/>
                <a:cs typeface="+mn-cs"/>
              </a:rPr>
              <a:t>are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intended</a:t>
            </a:r>
            <a:r>
              <a:rPr lang="nb-NO" sz="1200" b="0" i="0" kern="1200" dirty="0">
                <a:solidFill>
                  <a:schemeClr val="tx1"/>
                </a:solidFill>
                <a:effectLst/>
                <a:latin typeface="+mn-lt"/>
                <a:ea typeface="+mn-ea"/>
                <a:cs typeface="+mn-cs"/>
              </a:rPr>
              <a:t> to be </a:t>
            </a:r>
            <a:r>
              <a:rPr lang="nb-NO" sz="1200" b="0" i="0" kern="1200" dirty="0" err="1">
                <a:solidFill>
                  <a:schemeClr val="tx1"/>
                </a:solidFill>
                <a:effectLst/>
                <a:latin typeface="+mn-lt"/>
                <a:ea typeface="+mn-ea"/>
                <a:cs typeface="+mn-cs"/>
              </a:rPr>
              <a:t>achieved</a:t>
            </a:r>
            <a:r>
              <a:rPr lang="nb-NO" sz="1200" b="0" i="0" kern="1200" dirty="0">
                <a:solidFill>
                  <a:schemeClr val="tx1"/>
                </a:solidFill>
                <a:effectLst/>
                <a:latin typeface="+mn-lt"/>
                <a:ea typeface="+mn-ea"/>
                <a:cs typeface="+mn-cs"/>
              </a:rPr>
              <a:t> by </a:t>
            </a:r>
            <a:r>
              <a:rPr lang="nb-NO" sz="1200" b="0" i="0" kern="1200" dirty="0" err="1">
                <a:solidFill>
                  <a:schemeClr val="tx1"/>
                </a:solidFill>
                <a:effectLst/>
                <a:latin typeface="+mn-lt"/>
                <a:ea typeface="+mn-ea"/>
                <a:cs typeface="+mn-cs"/>
              </a:rPr>
              <a:t>the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year</a:t>
            </a:r>
            <a:r>
              <a:rPr lang="nb-NO" sz="1200" b="0" i="0" kern="1200" dirty="0">
                <a:solidFill>
                  <a:schemeClr val="tx1"/>
                </a:solidFill>
                <a:effectLst/>
                <a:latin typeface="+mn-lt"/>
                <a:ea typeface="+mn-ea"/>
                <a:cs typeface="+mn-cs"/>
              </a:rPr>
              <a:t> 2030.</a:t>
            </a:r>
            <a:br>
              <a:rPr lang="nb-NO" sz="1200" b="0" i="0" kern="1200" dirty="0">
                <a:solidFill>
                  <a:schemeClr val="tx1"/>
                </a:solidFill>
                <a:effectLst/>
                <a:latin typeface="+mn-lt"/>
                <a:ea typeface="+mn-ea"/>
                <a:cs typeface="+mn-cs"/>
              </a:rPr>
            </a:br>
            <a:endParaRPr lang="nb-NO"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22</a:t>
            </a:fld>
            <a:endParaRPr lang="en-US"/>
          </a:p>
        </p:txBody>
      </p:sp>
    </p:spTree>
    <p:extLst>
      <p:ext uri="{BB962C8B-B14F-4D97-AF65-F5344CB8AC3E}">
        <p14:creationId xmlns:p14="http://schemas.microsoft.com/office/powerpoint/2010/main" val="1260153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0" i="0" kern="1200" dirty="0">
                <a:solidFill>
                  <a:schemeClr val="tx1"/>
                </a:solidFill>
                <a:effectLst/>
                <a:latin typeface="+mn-lt"/>
                <a:ea typeface="+mn-ea"/>
                <a:cs typeface="+mn-cs"/>
              </a:rPr>
              <a:t>The </a:t>
            </a:r>
            <a:r>
              <a:rPr lang="nb-NO" sz="1200" b="0" i="0" kern="1200" dirty="0" err="1">
                <a:solidFill>
                  <a:schemeClr val="tx1"/>
                </a:solidFill>
                <a:effectLst/>
                <a:latin typeface="+mn-lt"/>
                <a:ea typeface="+mn-ea"/>
                <a:cs typeface="+mn-cs"/>
              </a:rPr>
              <a:t>Sustainable</a:t>
            </a:r>
            <a:r>
              <a:rPr lang="nb-NO" sz="1200" b="0" i="0" kern="1200" dirty="0">
                <a:solidFill>
                  <a:schemeClr val="tx1"/>
                </a:solidFill>
                <a:effectLst/>
                <a:latin typeface="+mn-lt"/>
                <a:ea typeface="+mn-ea"/>
                <a:cs typeface="+mn-cs"/>
              </a:rPr>
              <a:t> Development Goals or Global Goals </a:t>
            </a:r>
            <a:r>
              <a:rPr lang="nb-NO" sz="1200" b="0" i="0" kern="1200" dirty="0" err="1">
                <a:solidFill>
                  <a:schemeClr val="tx1"/>
                </a:solidFill>
                <a:effectLst/>
                <a:latin typeface="+mn-lt"/>
                <a:ea typeface="+mn-ea"/>
                <a:cs typeface="+mn-cs"/>
              </a:rPr>
              <a:t>are</a:t>
            </a:r>
            <a:r>
              <a:rPr lang="nb-NO" sz="1200" b="0" i="0" kern="1200" dirty="0">
                <a:solidFill>
                  <a:schemeClr val="tx1"/>
                </a:solidFill>
                <a:effectLst/>
                <a:latin typeface="+mn-lt"/>
                <a:ea typeface="+mn-ea"/>
                <a:cs typeface="+mn-cs"/>
              </a:rPr>
              <a:t> a </a:t>
            </a:r>
            <a:r>
              <a:rPr lang="nb-NO" sz="1200" b="0" i="0" kern="1200" dirty="0" err="1">
                <a:solidFill>
                  <a:schemeClr val="tx1"/>
                </a:solidFill>
                <a:effectLst/>
                <a:latin typeface="+mn-lt"/>
                <a:ea typeface="+mn-ea"/>
                <a:cs typeface="+mn-cs"/>
              </a:rPr>
              <a:t>collection</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of</a:t>
            </a:r>
            <a:r>
              <a:rPr lang="nb-NO" sz="1200" b="0" i="0" kern="1200" dirty="0">
                <a:solidFill>
                  <a:schemeClr val="tx1"/>
                </a:solidFill>
                <a:effectLst/>
                <a:latin typeface="+mn-lt"/>
                <a:ea typeface="+mn-ea"/>
                <a:cs typeface="+mn-cs"/>
              </a:rPr>
              <a:t> 17 </a:t>
            </a:r>
            <a:r>
              <a:rPr lang="nb-NO" sz="1200" b="0" i="0" kern="1200" dirty="0" err="1">
                <a:solidFill>
                  <a:schemeClr val="tx1"/>
                </a:solidFill>
                <a:effectLst/>
                <a:latin typeface="+mn-lt"/>
                <a:ea typeface="+mn-ea"/>
                <a:cs typeface="+mn-cs"/>
              </a:rPr>
              <a:t>interlinked</a:t>
            </a:r>
            <a:r>
              <a:rPr lang="nb-NO" sz="1200" b="0" i="0" kern="1200" dirty="0">
                <a:solidFill>
                  <a:schemeClr val="tx1"/>
                </a:solidFill>
                <a:effectLst/>
                <a:latin typeface="+mn-lt"/>
                <a:ea typeface="+mn-ea"/>
                <a:cs typeface="+mn-cs"/>
              </a:rPr>
              <a:t> global goals </a:t>
            </a:r>
            <a:r>
              <a:rPr lang="nb-NO" sz="1200" b="0" i="0" kern="1200" dirty="0" err="1">
                <a:solidFill>
                  <a:schemeClr val="tx1"/>
                </a:solidFill>
                <a:effectLst/>
                <a:latin typeface="+mn-lt"/>
                <a:ea typeface="+mn-ea"/>
                <a:cs typeface="+mn-cs"/>
              </a:rPr>
              <a:t>designed</a:t>
            </a:r>
            <a:r>
              <a:rPr lang="nb-NO" sz="1200" b="0" i="0" kern="1200" dirty="0">
                <a:solidFill>
                  <a:schemeClr val="tx1"/>
                </a:solidFill>
                <a:effectLst/>
                <a:latin typeface="+mn-lt"/>
                <a:ea typeface="+mn-ea"/>
                <a:cs typeface="+mn-cs"/>
              </a:rPr>
              <a:t> to be a "</a:t>
            </a:r>
            <a:r>
              <a:rPr lang="nb-NO" sz="1200" b="0" i="0" kern="1200" dirty="0" err="1">
                <a:solidFill>
                  <a:schemeClr val="tx1"/>
                </a:solidFill>
                <a:effectLst/>
                <a:latin typeface="+mn-lt"/>
                <a:ea typeface="+mn-ea"/>
                <a:cs typeface="+mn-cs"/>
              </a:rPr>
              <a:t>blueprint</a:t>
            </a:r>
            <a:r>
              <a:rPr lang="nb-NO" sz="1200" b="0" i="0" kern="1200" dirty="0">
                <a:solidFill>
                  <a:schemeClr val="tx1"/>
                </a:solidFill>
                <a:effectLst/>
                <a:latin typeface="+mn-lt"/>
                <a:ea typeface="+mn-ea"/>
                <a:cs typeface="+mn-cs"/>
              </a:rPr>
              <a:t> to </a:t>
            </a:r>
            <a:r>
              <a:rPr lang="nb-NO" sz="1200" b="0" i="0" kern="1200" dirty="0" err="1">
                <a:solidFill>
                  <a:schemeClr val="tx1"/>
                </a:solidFill>
                <a:effectLst/>
                <a:latin typeface="+mn-lt"/>
                <a:ea typeface="+mn-ea"/>
                <a:cs typeface="+mn-cs"/>
              </a:rPr>
              <a:t>achieve</a:t>
            </a:r>
            <a:r>
              <a:rPr lang="nb-NO" sz="1200" b="0" i="0" kern="1200" dirty="0">
                <a:solidFill>
                  <a:schemeClr val="tx1"/>
                </a:solidFill>
                <a:effectLst/>
                <a:latin typeface="+mn-lt"/>
                <a:ea typeface="+mn-ea"/>
                <a:cs typeface="+mn-cs"/>
              </a:rPr>
              <a:t> a </a:t>
            </a:r>
            <a:r>
              <a:rPr lang="nb-NO" sz="1200" b="0" i="0" kern="1200" dirty="0" err="1">
                <a:solidFill>
                  <a:schemeClr val="tx1"/>
                </a:solidFill>
                <a:effectLst/>
                <a:latin typeface="+mn-lt"/>
                <a:ea typeface="+mn-ea"/>
                <a:cs typeface="+mn-cs"/>
              </a:rPr>
              <a:t>better</a:t>
            </a:r>
            <a:r>
              <a:rPr lang="nb-NO" sz="1200" b="0" i="0" kern="1200" dirty="0">
                <a:solidFill>
                  <a:schemeClr val="tx1"/>
                </a:solidFill>
                <a:effectLst/>
                <a:latin typeface="+mn-lt"/>
                <a:ea typeface="+mn-ea"/>
                <a:cs typeface="+mn-cs"/>
              </a:rPr>
              <a:t> and more </a:t>
            </a:r>
            <a:r>
              <a:rPr lang="nb-NO" sz="1200" b="0" i="0" kern="1200" dirty="0" err="1">
                <a:solidFill>
                  <a:schemeClr val="tx1"/>
                </a:solidFill>
                <a:effectLst/>
                <a:latin typeface="+mn-lt"/>
                <a:ea typeface="+mn-ea"/>
                <a:cs typeface="+mn-cs"/>
              </a:rPr>
              <a:t>sustainable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future</a:t>
            </a:r>
            <a:r>
              <a:rPr lang="nb-NO" sz="1200" b="0" i="0" kern="1200" dirty="0">
                <a:solidFill>
                  <a:schemeClr val="tx1"/>
                </a:solidFill>
                <a:effectLst/>
                <a:latin typeface="+mn-lt"/>
                <a:ea typeface="+mn-ea"/>
                <a:cs typeface="+mn-cs"/>
              </a:rPr>
              <a:t> for all". The </a:t>
            </a:r>
            <a:r>
              <a:rPr lang="nb-NO" sz="1200" b="0" i="0" kern="1200" dirty="0" err="1">
                <a:solidFill>
                  <a:schemeClr val="tx1"/>
                </a:solidFill>
                <a:effectLst/>
                <a:latin typeface="+mn-lt"/>
                <a:ea typeface="+mn-ea"/>
                <a:cs typeface="+mn-cs"/>
              </a:rPr>
              <a:t>SDGs</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were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set</a:t>
            </a:r>
            <a:r>
              <a:rPr lang="nb-NO" sz="1200" b="0" i="0" kern="1200" dirty="0">
                <a:solidFill>
                  <a:schemeClr val="tx1"/>
                </a:solidFill>
                <a:effectLst/>
                <a:latin typeface="+mn-lt"/>
                <a:ea typeface="+mn-ea"/>
                <a:cs typeface="+mn-cs"/>
              </a:rPr>
              <a:t> in 2015 by </a:t>
            </a:r>
            <a:r>
              <a:rPr lang="nb-NO" sz="1200" b="0" i="0" kern="1200" dirty="0" err="1">
                <a:solidFill>
                  <a:schemeClr val="tx1"/>
                </a:solidFill>
                <a:effectLst/>
                <a:latin typeface="+mn-lt"/>
                <a:ea typeface="+mn-ea"/>
                <a:cs typeface="+mn-cs"/>
              </a:rPr>
              <a:t>the</a:t>
            </a:r>
            <a:r>
              <a:rPr lang="nb-NO" sz="1200" b="0" i="0" kern="1200" dirty="0">
                <a:solidFill>
                  <a:schemeClr val="tx1"/>
                </a:solidFill>
                <a:effectLst/>
                <a:latin typeface="+mn-lt"/>
                <a:ea typeface="+mn-ea"/>
                <a:cs typeface="+mn-cs"/>
              </a:rPr>
              <a:t> United Nations General Assembly and </a:t>
            </a:r>
            <a:r>
              <a:rPr lang="nb-NO" sz="1200" b="0" i="0" kern="1200" dirty="0" err="1">
                <a:solidFill>
                  <a:schemeClr val="tx1"/>
                </a:solidFill>
                <a:effectLst/>
                <a:latin typeface="+mn-lt"/>
                <a:ea typeface="+mn-ea"/>
                <a:cs typeface="+mn-cs"/>
              </a:rPr>
              <a:t>are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intended</a:t>
            </a:r>
            <a:r>
              <a:rPr lang="nb-NO" sz="1200" b="0" i="0" kern="1200" dirty="0">
                <a:solidFill>
                  <a:schemeClr val="tx1"/>
                </a:solidFill>
                <a:effectLst/>
                <a:latin typeface="+mn-lt"/>
                <a:ea typeface="+mn-ea"/>
                <a:cs typeface="+mn-cs"/>
              </a:rPr>
              <a:t> to be </a:t>
            </a:r>
            <a:r>
              <a:rPr lang="nb-NO" sz="1200" b="0" i="0" kern="1200" dirty="0" err="1">
                <a:solidFill>
                  <a:schemeClr val="tx1"/>
                </a:solidFill>
                <a:effectLst/>
                <a:latin typeface="+mn-lt"/>
                <a:ea typeface="+mn-ea"/>
                <a:cs typeface="+mn-cs"/>
              </a:rPr>
              <a:t>achieved</a:t>
            </a:r>
            <a:r>
              <a:rPr lang="nb-NO" sz="1200" b="0" i="0" kern="1200" dirty="0">
                <a:solidFill>
                  <a:schemeClr val="tx1"/>
                </a:solidFill>
                <a:effectLst/>
                <a:latin typeface="+mn-lt"/>
                <a:ea typeface="+mn-ea"/>
                <a:cs typeface="+mn-cs"/>
              </a:rPr>
              <a:t> by </a:t>
            </a:r>
            <a:r>
              <a:rPr lang="nb-NO" sz="1200" b="0" i="0" kern="1200" dirty="0" err="1">
                <a:solidFill>
                  <a:schemeClr val="tx1"/>
                </a:solidFill>
                <a:effectLst/>
                <a:latin typeface="+mn-lt"/>
                <a:ea typeface="+mn-ea"/>
                <a:cs typeface="+mn-cs"/>
              </a:rPr>
              <a:t>the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year</a:t>
            </a:r>
            <a:r>
              <a:rPr lang="nb-NO" sz="1200" b="0" i="0" kern="1200" dirty="0">
                <a:solidFill>
                  <a:schemeClr val="tx1"/>
                </a:solidFill>
                <a:effectLst/>
                <a:latin typeface="+mn-lt"/>
                <a:ea typeface="+mn-ea"/>
                <a:cs typeface="+mn-cs"/>
              </a:rPr>
              <a:t> 2030.</a:t>
            </a:r>
            <a:br>
              <a:rPr lang="nb-NO" sz="1200" b="0" i="0" kern="1200" dirty="0">
                <a:solidFill>
                  <a:schemeClr val="tx1"/>
                </a:solidFill>
                <a:effectLst/>
                <a:latin typeface="+mn-lt"/>
                <a:ea typeface="+mn-ea"/>
                <a:cs typeface="+mn-cs"/>
              </a:rPr>
            </a:br>
            <a:endParaRPr lang="nb-NO"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23</a:t>
            </a:fld>
            <a:endParaRPr lang="en-US"/>
          </a:p>
        </p:txBody>
      </p:sp>
    </p:spTree>
    <p:extLst>
      <p:ext uri="{BB962C8B-B14F-4D97-AF65-F5344CB8AC3E}">
        <p14:creationId xmlns:p14="http://schemas.microsoft.com/office/powerpoint/2010/main" val="3969994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0" i="0" kern="1200" dirty="0">
                <a:solidFill>
                  <a:schemeClr val="tx1"/>
                </a:solidFill>
                <a:effectLst/>
                <a:latin typeface="+mn-lt"/>
                <a:ea typeface="+mn-ea"/>
                <a:cs typeface="+mn-cs"/>
              </a:rPr>
              <a:t>The </a:t>
            </a:r>
            <a:r>
              <a:rPr lang="nb-NO" sz="1200" b="0" i="0" kern="1200" dirty="0" err="1">
                <a:solidFill>
                  <a:schemeClr val="tx1"/>
                </a:solidFill>
                <a:effectLst/>
                <a:latin typeface="+mn-lt"/>
                <a:ea typeface="+mn-ea"/>
                <a:cs typeface="+mn-cs"/>
              </a:rPr>
              <a:t>Sustainable</a:t>
            </a:r>
            <a:r>
              <a:rPr lang="nb-NO" sz="1200" b="0" i="0" kern="1200" dirty="0">
                <a:solidFill>
                  <a:schemeClr val="tx1"/>
                </a:solidFill>
                <a:effectLst/>
                <a:latin typeface="+mn-lt"/>
                <a:ea typeface="+mn-ea"/>
                <a:cs typeface="+mn-cs"/>
              </a:rPr>
              <a:t> Development Goals or Global Goals </a:t>
            </a:r>
            <a:r>
              <a:rPr lang="nb-NO" sz="1200" b="0" i="0" kern="1200" dirty="0" err="1">
                <a:solidFill>
                  <a:schemeClr val="tx1"/>
                </a:solidFill>
                <a:effectLst/>
                <a:latin typeface="+mn-lt"/>
                <a:ea typeface="+mn-ea"/>
                <a:cs typeface="+mn-cs"/>
              </a:rPr>
              <a:t>are</a:t>
            </a:r>
            <a:r>
              <a:rPr lang="nb-NO" sz="1200" b="0" i="0" kern="1200" dirty="0">
                <a:solidFill>
                  <a:schemeClr val="tx1"/>
                </a:solidFill>
                <a:effectLst/>
                <a:latin typeface="+mn-lt"/>
                <a:ea typeface="+mn-ea"/>
                <a:cs typeface="+mn-cs"/>
              </a:rPr>
              <a:t> a </a:t>
            </a:r>
            <a:r>
              <a:rPr lang="nb-NO" sz="1200" b="0" i="0" kern="1200" dirty="0" err="1">
                <a:solidFill>
                  <a:schemeClr val="tx1"/>
                </a:solidFill>
                <a:effectLst/>
                <a:latin typeface="+mn-lt"/>
                <a:ea typeface="+mn-ea"/>
                <a:cs typeface="+mn-cs"/>
              </a:rPr>
              <a:t>collection</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of</a:t>
            </a:r>
            <a:r>
              <a:rPr lang="nb-NO" sz="1200" b="0" i="0" kern="1200" dirty="0">
                <a:solidFill>
                  <a:schemeClr val="tx1"/>
                </a:solidFill>
                <a:effectLst/>
                <a:latin typeface="+mn-lt"/>
                <a:ea typeface="+mn-ea"/>
                <a:cs typeface="+mn-cs"/>
              </a:rPr>
              <a:t> 17 </a:t>
            </a:r>
            <a:r>
              <a:rPr lang="nb-NO" sz="1200" b="0" i="0" kern="1200" dirty="0" err="1">
                <a:solidFill>
                  <a:schemeClr val="tx1"/>
                </a:solidFill>
                <a:effectLst/>
                <a:latin typeface="+mn-lt"/>
                <a:ea typeface="+mn-ea"/>
                <a:cs typeface="+mn-cs"/>
              </a:rPr>
              <a:t>interlinked</a:t>
            </a:r>
            <a:r>
              <a:rPr lang="nb-NO" sz="1200" b="0" i="0" kern="1200" dirty="0">
                <a:solidFill>
                  <a:schemeClr val="tx1"/>
                </a:solidFill>
                <a:effectLst/>
                <a:latin typeface="+mn-lt"/>
                <a:ea typeface="+mn-ea"/>
                <a:cs typeface="+mn-cs"/>
              </a:rPr>
              <a:t> global goals </a:t>
            </a:r>
            <a:r>
              <a:rPr lang="nb-NO" sz="1200" b="0" i="0" kern="1200" dirty="0" err="1">
                <a:solidFill>
                  <a:schemeClr val="tx1"/>
                </a:solidFill>
                <a:effectLst/>
                <a:latin typeface="+mn-lt"/>
                <a:ea typeface="+mn-ea"/>
                <a:cs typeface="+mn-cs"/>
              </a:rPr>
              <a:t>designed</a:t>
            </a:r>
            <a:r>
              <a:rPr lang="nb-NO" sz="1200" b="0" i="0" kern="1200" dirty="0">
                <a:solidFill>
                  <a:schemeClr val="tx1"/>
                </a:solidFill>
                <a:effectLst/>
                <a:latin typeface="+mn-lt"/>
                <a:ea typeface="+mn-ea"/>
                <a:cs typeface="+mn-cs"/>
              </a:rPr>
              <a:t> to be a "</a:t>
            </a:r>
            <a:r>
              <a:rPr lang="nb-NO" sz="1200" b="0" i="0" kern="1200" dirty="0" err="1">
                <a:solidFill>
                  <a:schemeClr val="tx1"/>
                </a:solidFill>
                <a:effectLst/>
                <a:latin typeface="+mn-lt"/>
                <a:ea typeface="+mn-ea"/>
                <a:cs typeface="+mn-cs"/>
              </a:rPr>
              <a:t>blueprint</a:t>
            </a:r>
            <a:r>
              <a:rPr lang="nb-NO" sz="1200" b="0" i="0" kern="1200" dirty="0">
                <a:solidFill>
                  <a:schemeClr val="tx1"/>
                </a:solidFill>
                <a:effectLst/>
                <a:latin typeface="+mn-lt"/>
                <a:ea typeface="+mn-ea"/>
                <a:cs typeface="+mn-cs"/>
              </a:rPr>
              <a:t> to </a:t>
            </a:r>
            <a:r>
              <a:rPr lang="nb-NO" sz="1200" b="0" i="0" kern="1200" dirty="0" err="1">
                <a:solidFill>
                  <a:schemeClr val="tx1"/>
                </a:solidFill>
                <a:effectLst/>
                <a:latin typeface="+mn-lt"/>
                <a:ea typeface="+mn-ea"/>
                <a:cs typeface="+mn-cs"/>
              </a:rPr>
              <a:t>achieve</a:t>
            </a:r>
            <a:r>
              <a:rPr lang="nb-NO" sz="1200" b="0" i="0" kern="1200" dirty="0">
                <a:solidFill>
                  <a:schemeClr val="tx1"/>
                </a:solidFill>
                <a:effectLst/>
                <a:latin typeface="+mn-lt"/>
                <a:ea typeface="+mn-ea"/>
                <a:cs typeface="+mn-cs"/>
              </a:rPr>
              <a:t> a </a:t>
            </a:r>
            <a:r>
              <a:rPr lang="nb-NO" sz="1200" b="0" i="0" kern="1200" dirty="0" err="1">
                <a:solidFill>
                  <a:schemeClr val="tx1"/>
                </a:solidFill>
                <a:effectLst/>
                <a:latin typeface="+mn-lt"/>
                <a:ea typeface="+mn-ea"/>
                <a:cs typeface="+mn-cs"/>
              </a:rPr>
              <a:t>better</a:t>
            </a:r>
            <a:r>
              <a:rPr lang="nb-NO" sz="1200" b="0" i="0" kern="1200" dirty="0">
                <a:solidFill>
                  <a:schemeClr val="tx1"/>
                </a:solidFill>
                <a:effectLst/>
                <a:latin typeface="+mn-lt"/>
                <a:ea typeface="+mn-ea"/>
                <a:cs typeface="+mn-cs"/>
              </a:rPr>
              <a:t> and more </a:t>
            </a:r>
            <a:r>
              <a:rPr lang="nb-NO" sz="1200" b="0" i="0" kern="1200" dirty="0" err="1">
                <a:solidFill>
                  <a:schemeClr val="tx1"/>
                </a:solidFill>
                <a:effectLst/>
                <a:latin typeface="+mn-lt"/>
                <a:ea typeface="+mn-ea"/>
                <a:cs typeface="+mn-cs"/>
              </a:rPr>
              <a:t>sustainable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future</a:t>
            </a:r>
            <a:r>
              <a:rPr lang="nb-NO" sz="1200" b="0" i="0" kern="1200" dirty="0">
                <a:solidFill>
                  <a:schemeClr val="tx1"/>
                </a:solidFill>
                <a:effectLst/>
                <a:latin typeface="+mn-lt"/>
                <a:ea typeface="+mn-ea"/>
                <a:cs typeface="+mn-cs"/>
              </a:rPr>
              <a:t> for all". The </a:t>
            </a:r>
            <a:r>
              <a:rPr lang="nb-NO" sz="1200" b="0" i="0" kern="1200" dirty="0" err="1">
                <a:solidFill>
                  <a:schemeClr val="tx1"/>
                </a:solidFill>
                <a:effectLst/>
                <a:latin typeface="+mn-lt"/>
                <a:ea typeface="+mn-ea"/>
                <a:cs typeface="+mn-cs"/>
              </a:rPr>
              <a:t>SDGs</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were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set</a:t>
            </a:r>
            <a:r>
              <a:rPr lang="nb-NO" sz="1200" b="0" i="0" kern="1200" dirty="0">
                <a:solidFill>
                  <a:schemeClr val="tx1"/>
                </a:solidFill>
                <a:effectLst/>
                <a:latin typeface="+mn-lt"/>
                <a:ea typeface="+mn-ea"/>
                <a:cs typeface="+mn-cs"/>
              </a:rPr>
              <a:t> in 2015 by </a:t>
            </a:r>
            <a:r>
              <a:rPr lang="nb-NO" sz="1200" b="0" i="0" kern="1200" dirty="0" err="1">
                <a:solidFill>
                  <a:schemeClr val="tx1"/>
                </a:solidFill>
                <a:effectLst/>
                <a:latin typeface="+mn-lt"/>
                <a:ea typeface="+mn-ea"/>
                <a:cs typeface="+mn-cs"/>
              </a:rPr>
              <a:t>the</a:t>
            </a:r>
            <a:r>
              <a:rPr lang="nb-NO" sz="1200" b="0" i="0" kern="1200" dirty="0">
                <a:solidFill>
                  <a:schemeClr val="tx1"/>
                </a:solidFill>
                <a:effectLst/>
                <a:latin typeface="+mn-lt"/>
                <a:ea typeface="+mn-ea"/>
                <a:cs typeface="+mn-cs"/>
              </a:rPr>
              <a:t> United Nations General Assembly and </a:t>
            </a:r>
            <a:r>
              <a:rPr lang="nb-NO" sz="1200" b="0" i="0" kern="1200" dirty="0" err="1">
                <a:solidFill>
                  <a:schemeClr val="tx1"/>
                </a:solidFill>
                <a:effectLst/>
                <a:latin typeface="+mn-lt"/>
                <a:ea typeface="+mn-ea"/>
                <a:cs typeface="+mn-cs"/>
              </a:rPr>
              <a:t>are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intended</a:t>
            </a:r>
            <a:r>
              <a:rPr lang="nb-NO" sz="1200" b="0" i="0" kern="1200" dirty="0">
                <a:solidFill>
                  <a:schemeClr val="tx1"/>
                </a:solidFill>
                <a:effectLst/>
                <a:latin typeface="+mn-lt"/>
                <a:ea typeface="+mn-ea"/>
                <a:cs typeface="+mn-cs"/>
              </a:rPr>
              <a:t> to be </a:t>
            </a:r>
            <a:r>
              <a:rPr lang="nb-NO" sz="1200" b="0" i="0" kern="1200" dirty="0" err="1">
                <a:solidFill>
                  <a:schemeClr val="tx1"/>
                </a:solidFill>
                <a:effectLst/>
                <a:latin typeface="+mn-lt"/>
                <a:ea typeface="+mn-ea"/>
                <a:cs typeface="+mn-cs"/>
              </a:rPr>
              <a:t>achieved</a:t>
            </a:r>
            <a:r>
              <a:rPr lang="nb-NO" sz="1200" b="0" i="0" kern="1200" dirty="0">
                <a:solidFill>
                  <a:schemeClr val="tx1"/>
                </a:solidFill>
                <a:effectLst/>
                <a:latin typeface="+mn-lt"/>
                <a:ea typeface="+mn-ea"/>
                <a:cs typeface="+mn-cs"/>
              </a:rPr>
              <a:t> by </a:t>
            </a:r>
            <a:r>
              <a:rPr lang="nb-NO" sz="1200" b="0" i="0" kern="1200" dirty="0" err="1">
                <a:solidFill>
                  <a:schemeClr val="tx1"/>
                </a:solidFill>
                <a:effectLst/>
                <a:latin typeface="+mn-lt"/>
                <a:ea typeface="+mn-ea"/>
                <a:cs typeface="+mn-cs"/>
              </a:rPr>
              <a:t>the</a:t>
            </a:r>
            <a:r>
              <a:rPr lang="nb-NO" sz="1200" b="0" i="0" kern="1200" dirty="0">
                <a:solidFill>
                  <a:schemeClr val="tx1"/>
                </a:solidFill>
                <a:effectLst/>
                <a:latin typeface="+mn-lt"/>
                <a:ea typeface="+mn-ea"/>
                <a:cs typeface="+mn-cs"/>
              </a:rPr>
              <a:t> </a:t>
            </a:r>
            <a:r>
              <a:rPr lang="nb-NO" sz="1200" b="0" i="0" kern="1200" dirty="0" err="1">
                <a:solidFill>
                  <a:schemeClr val="tx1"/>
                </a:solidFill>
                <a:effectLst/>
                <a:latin typeface="+mn-lt"/>
                <a:ea typeface="+mn-ea"/>
                <a:cs typeface="+mn-cs"/>
              </a:rPr>
              <a:t>year</a:t>
            </a:r>
            <a:r>
              <a:rPr lang="nb-NO" sz="1200" b="0" i="0" kern="1200" dirty="0">
                <a:solidFill>
                  <a:schemeClr val="tx1"/>
                </a:solidFill>
                <a:effectLst/>
                <a:latin typeface="+mn-lt"/>
                <a:ea typeface="+mn-ea"/>
                <a:cs typeface="+mn-cs"/>
              </a:rPr>
              <a:t> 2030.</a:t>
            </a:r>
            <a:br>
              <a:rPr lang="nb-NO" sz="1200" b="0" i="0" kern="1200" dirty="0">
                <a:solidFill>
                  <a:schemeClr val="tx1"/>
                </a:solidFill>
                <a:effectLst/>
                <a:latin typeface="+mn-lt"/>
                <a:ea typeface="+mn-ea"/>
                <a:cs typeface="+mn-cs"/>
              </a:rPr>
            </a:br>
            <a:endParaRPr lang="nb-NO"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4174371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25</a:t>
            </a:fld>
            <a:endParaRPr lang="en-US"/>
          </a:p>
        </p:txBody>
      </p:sp>
    </p:spTree>
    <p:extLst>
      <p:ext uri="{BB962C8B-B14F-4D97-AF65-F5344CB8AC3E}">
        <p14:creationId xmlns:p14="http://schemas.microsoft.com/office/powerpoint/2010/main" val="608400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9054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Software = Computer program(s) + associated</a:t>
            </a:r>
            <a:r>
              <a:rPr lang="en-US" baseline="0" dirty="0"/>
              <a:t> documentation</a:t>
            </a:r>
          </a:p>
          <a:p>
            <a:endParaRPr lang="en-US" baseline="0" dirty="0"/>
          </a:p>
          <a:p>
            <a:r>
              <a:rPr lang="en-US" baseline="0" dirty="0"/>
              <a:t>Software products for:</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Particular customer (</a:t>
            </a:r>
            <a:r>
              <a:rPr lang="en-US" dirty="0"/>
              <a:t>Customized products</a:t>
            </a:r>
            <a:r>
              <a:rPr lang="en-US" baseline="0" dirty="0"/>
              <a:t>), ex: Bach </a:t>
            </a:r>
            <a:r>
              <a:rPr lang="en-US" baseline="0" dirty="0" err="1"/>
              <a:t>Khoa</a:t>
            </a:r>
            <a:r>
              <a:rPr lang="en-US" baseline="0" dirty="0"/>
              <a:t> University Student Information System</a:t>
            </a:r>
          </a:p>
          <a:p>
            <a:pPr marL="171450" indent="-171450">
              <a:buFont typeface="Arial" panose="020B0604020202020204" pitchFamily="34" charset="0"/>
              <a:buChar char="•"/>
            </a:pPr>
            <a:r>
              <a:rPr lang="en-US" dirty="0"/>
              <a:t>General market (Generic products), ex: Microsoft Office</a:t>
            </a:r>
          </a:p>
          <a:p>
            <a:pPr marL="0" indent="0">
              <a:buFont typeface="Arial" panose="020B0604020202020204" pitchFamily="34" charset="0"/>
              <a:buNone/>
            </a:pPr>
            <a:endParaRPr lang="en-US" dirty="0"/>
          </a:p>
          <a:p>
            <a:r>
              <a:rPr lang="en-US" dirty="0"/>
              <a:t>Software as Generic products</a:t>
            </a:r>
          </a:p>
          <a:p>
            <a:pPr marL="171450" indent="-171450">
              <a:buFont typeface="Arial" panose="020B0604020202020204" pitchFamily="34" charset="0"/>
              <a:buChar char="•"/>
            </a:pPr>
            <a:r>
              <a:rPr lang="en-US" dirty="0"/>
              <a:t>Stand-alone systems that are marketed and sold to any customer who wishes to buy them.</a:t>
            </a:r>
          </a:p>
          <a:p>
            <a:pPr marL="171450" indent="-171450">
              <a:buFont typeface="Arial" panose="020B0604020202020204" pitchFamily="34" charset="0"/>
              <a:buChar char="•"/>
            </a:pPr>
            <a:r>
              <a:rPr lang="en-US" dirty="0"/>
              <a:t>Examples – PC software such as graphics programs, project management tools; CAD software; software for specific markets such as appointments systems for dentists.</a:t>
            </a:r>
          </a:p>
          <a:p>
            <a:endParaRPr lang="en-US" dirty="0"/>
          </a:p>
          <a:p>
            <a:r>
              <a:rPr lang="en-US" dirty="0"/>
              <a:t>Software as Customized products</a:t>
            </a:r>
          </a:p>
          <a:p>
            <a:pPr marL="171450" lvl="0" indent="-171450">
              <a:buFont typeface="Arial" panose="020B0604020202020204" pitchFamily="34" charset="0"/>
              <a:buChar char="•"/>
            </a:pPr>
            <a:r>
              <a:rPr lang="en-US" dirty="0"/>
              <a:t>Software that is commissioned by a specific customer to meet their own needs. </a:t>
            </a:r>
          </a:p>
          <a:p>
            <a:pPr marL="171450" lvl="0" indent="-171450">
              <a:buFont typeface="Arial" panose="020B0604020202020204" pitchFamily="34" charset="0"/>
              <a:buChar char="•"/>
            </a:pPr>
            <a:r>
              <a:rPr lang="en-US" dirty="0"/>
              <a:t>Examples – embedded control systems, air traffic control software, traffic monitoring systems.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a:t>
            </a:fld>
            <a:endParaRPr lang="en-US"/>
          </a:p>
        </p:txBody>
      </p:sp>
    </p:spTree>
    <p:extLst>
      <p:ext uri="{BB962C8B-B14F-4D97-AF65-F5344CB8AC3E}">
        <p14:creationId xmlns:p14="http://schemas.microsoft.com/office/powerpoint/2010/main" val="3472721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Software = Computer program(s) + associated</a:t>
            </a:r>
            <a:r>
              <a:rPr lang="en-US" baseline="0" dirty="0"/>
              <a:t> documentation</a:t>
            </a:r>
          </a:p>
          <a:p>
            <a:endParaRPr lang="en-US" baseline="0" dirty="0"/>
          </a:p>
          <a:p>
            <a:r>
              <a:rPr lang="en-US" baseline="0" dirty="0"/>
              <a:t>Software products for:</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Particular customer (</a:t>
            </a:r>
            <a:r>
              <a:rPr lang="en-US" dirty="0"/>
              <a:t>Customized products</a:t>
            </a:r>
            <a:r>
              <a:rPr lang="en-US" baseline="0" dirty="0"/>
              <a:t>), ex: Bach </a:t>
            </a:r>
            <a:r>
              <a:rPr lang="en-US" baseline="0" dirty="0" err="1"/>
              <a:t>Khoa</a:t>
            </a:r>
            <a:r>
              <a:rPr lang="en-US" baseline="0" dirty="0"/>
              <a:t> University Student Information System</a:t>
            </a:r>
          </a:p>
          <a:p>
            <a:pPr marL="171450" indent="-171450">
              <a:buFont typeface="Arial" panose="020B0604020202020204" pitchFamily="34" charset="0"/>
              <a:buChar char="•"/>
            </a:pPr>
            <a:r>
              <a:rPr lang="en-US" dirty="0"/>
              <a:t>General market (Generic products), ex: Microsoft Office</a:t>
            </a:r>
          </a:p>
          <a:p>
            <a:pPr marL="0" indent="0">
              <a:buFont typeface="Arial" panose="020B0604020202020204" pitchFamily="34" charset="0"/>
              <a:buNone/>
            </a:pPr>
            <a:endParaRPr lang="en-US" dirty="0"/>
          </a:p>
          <a:p>
            <a:r>
              <a:rPr lang="en-US" dirty="0"/>
              <a:t>Software as Generic products</a:t>
            </a:r>
          </a:p>
          <a:p>
            <a:pPr marL="171450" indent="-171450">
              <a:buFont typeface="Arial" panose="020B0604020202020204" pitchFamily="34" charset="0"/>
              <a:buChar char="•"/>
            </a:pPr>
            <a:r>
              <a:rPr lang="en-US" dirty="0"/>
              <a:t>Stand-alone systems that are marketed and sold to any customer who wishes to buy them.</a:t>
            </a:r>
          </a:p>
          <a:p>
            <a:pPr marL="171450" indent="-171450">
              <a:buFont typeface="Arial" panose="020B0604020202020204" pitchFamily="34" charset="0"/>
              <a:buChar char="•"/>
            </a:pPr>
            <a:r>
              <a:rPr lang="en-US" dirty="0"/>
              <a:t>Examples – PC software such as graphics programs, project management tools; CAD software; software for specific markets such as appointments systems for dentists.</a:t>
            </a:r>
          </a:p>
          <a:p>
            <a:endParaRPr lang="en-US" dirty="0"/>
          </a:p>
          <a:p>
            <a:r>
              <a:rPr lang="en-US" dirty="0"/>
              <a:t>Software as Customized products</a:t>
            </a:r>
          </a:p>
          <a:p>
            <a:pPr marL="171450" lvl="0" indent="-171450">
              <a:buFont typeface="Arial" panose="020B0604020202020204" pitchFamily="34" charset="0"/>
              <a:buChar char="•"/>
            </a:pPr>
            <a:r>
              <a:rPr lang="en-US" dirty="0"/>
              <a:t>Software that is commissioned by a specific customer to meet their own needs. </a:t>
            </a:r>
          </a:p>
          <a:p>
            <a:pPr marL="171450" lvl="0" indent="-171450">
              <a:buFont typeface="Arial" panose="020B0604020202020204" pitchFamily="34" charset="0"/>
              <a:buChar char="•"/>
            </a:pPr>
            <a:r>
              <a:rPr lang="en-US" dirty="0"/>
              <a:t>Examples – embedded control systems, air traffic control software, traffic monitoring systems.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a:t>
            </a:fld>
            <a:endParaRPr lang="en-US"/>
          </a:p>
        </p:txBody>
      </p:sp>
    </p:spTree>
    <p:extLst>
      <p:ext uri="{BB962C8B-B14F-4D97-AF65-F5344CB8AC3E}">
        <p14:creationId xmlns:p14="http://schemas.microsoft.com/office/powerpoint/2010/main" val="400196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endParaRPr lang="en-US" dirty="0"/>
          </a:p>
          <a:p>
            <a:r>
              <a:rPr lang="en-US" dirty="0"/>
              <a:t>Engineering discipline</a:t>
            </a:r>
          </a:p>
          <a:p>
            <a:pPr marL="171450" indent="-171450">
              <a:buFont typeface="Arial" panose="020B0604020202020204" pitchFamily="34" charset="0"/>
              <a:buChar char="•"/>
            </a:pPr>
            <a:r>
              <a:rPr lang="en-US" dirty="0"/>
              <a:t>Using appropriate theories and methods to solve problems bearing in mind organizational and financial constraints.</a:t>
            </a:r>
          </a:p>
          <a:p>
            <a:endParaRPr lang="en-US" dirty="0"/>
          </a:p>
          <a:p>
            <a:r>
              <a:rPr lang="en-US" dirty="0"/>
              <a:t>All aspects of software production</a:t>
            </a:r>
          </a:p>
          <a:p>
            <a:pPr marL="171450" indent="-171450">
              <a:buFont typeface="Arial" panose="020B0604020202020204" pitchFamily="34" charset="0"/>
              <a:buChar char="•"/>
            </a:pPr>
            <a:r>
              <a:rPr lang="en-US" dirty="0"/>
              <a:t>Not just technical process of development. </a:t>
            </a:r>
          </a:p>
          <a:p>
            <a:pPr marL="171450" indent="-171450">
              <a:buFont typeface="Arial" panose="020B0604020202020204" pitchFamily="34" charset="0"/>
              <a:buChar char="•"/>
            </a:pPr>
            <a:r>
              <a:rPr lang="en-US" dirty="0"/>
              <a:t>Also project management and the development of tools, methods etc. to support software production.</a:t>
            </a:r>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154883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Generic product</a:t>
            </a:r>
            <a:r>
              <a:rPr lang="en-US" baseline="0" dirty="0"/>
              <a:t> specification</a:t>
            </a:r>
            <a:endParaRPr lang="en-US" dirty="0"/>
          </a:p>
          <a:p>
            <a:pPr marL="171450" indent="-171450">
              <a:buFont typeface="Arial" panose="020B0604020202020204" pitchFamily="34" charset="0"/>
              <a:buChar char="•"/>
            </a:pPr>
            <a:r>
              <a:rPr lang="en-US" dirty="0"/>
              <a:t>The specification of what the software should do is owned by the software developer and decisions on software change are made by the developer.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Customized product</a:t>
            </a:r>
            <a:r>
              <a:rPr lang="en-US" baseline="0" dirty="0"/>
              <a:t> specification</a:t>
            </a:r>
            <a:endParaRPr lang="en-US" dirty="0"/>
          </a:p>
          <a:p>
            <a:pPr marL="171450" indent="-171450">
              <a:buFont typeface="Arial" panose="020B0604020202020204" pitchFamily="34" charset="0"/>
              <a:buChar char="•"/>
            </a:pPr>
            <a:r>
              <a:rPr lang="en-US" dirty="0"/>
              <a:t>The specification of what the software should do is owned by the customer for the software and they make decisions on software changes that are required.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are many other agents may</a:t>
            </a:r>
            <a:r>
              <a:rPr lang="en-US" baseline="0" dirty="0"/>
              <a:t> involve in specification decision process but not mainly </a:t>
            </a:r>
            <a:r>
              <a:rPr lang="en-US" b="1" baseline="0" dirty="0"/>
              <a:t>in charged</a:t>
            </a:r>
            <a:r>
              <a:rPr lang="en-US" baseline="0" dirty="0"/>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7</a:t>
            </a:fld>
            <a:endParaRPr lang="en-US"/>
          </a:p>
        </p:txBody>
      </p:sp>
    </p:spTree>
    <p:extLst>
      <p:ext uri="{BB962C8B-B14F-4D97-AF65-F5344CB8AC3E}">
        <p14:creationId xmlns:p14="http://schemas.microsoft.com/office/powerpoint/2010/main" val="347272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dirty="0"/>
              <a:t>Good software should deliver the required functionality and performance to the user and should be maintainable, dependable and usable.</a:t>
            </a:r>
          </a:p>
          <a:p>
            <a:endParaRPr lang="en-US" dirty="0"/>
          </a:p>
          <a:p>
            <a:pPr rtl="0" eaLnBrk="1" fontAlgn="t" latinLnBrk="0" hangingPunct="1"/>
            <a:r>
              <a:rPr lang="en-GB" sz="1200" b="0" i="0" u="none" strike="noStrike" kern="1200" dirty="0">
                <a:solidFill>
                  <a:schemeClr val="tx1"/>
                </a:solidFill>
                <a:effectLst/>
                <a:latin typeface="+mn-lt"/>
                <a:ea typeface="+mn-ea"/>
                <a:cs typeface="+mn-cs"/>
              </a:rPr>
              <a:t>Maintainability</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Software should be written in such a way so that it can evolve to meet the changing needs of customers. </a:t>
            </a: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This is a critical attribute because software change is an inevitable requirement of a changing business environment.</a:t>
            </a:r>
            <a:endParaRPr lang="en-US"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Dependability (and security)</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Software dependability includes a range of characteristics including reliability, security and safety. </a:t>
            </a: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Dependable software should not cause physical or economic damage in the event of system failure. </a:t>
            </a: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Malicious users should not be  able to access or damage the system.</a:t>
            </a:r>
            <a:endParaRPr lang="en-US"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Efficiency (Performance)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Software should not make wasteful use of system resources such as memory and processor cycles. </a:t>
            </a: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Efficiency therefore includes responsiveness, processing time, memory utilisation, etc.</a:t>
            </a:r>
            <a:endParaRPr lang="en-US"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Acceptability (Usable)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Software must be acceptable to the type of users for which it is designed. </a:t>
            </a:r>
          </a:p>
          <a:p>
            <a:pPr marL="171450" indent="-171450" rtl="0" eaLnBrk="1" fontAlgn="t" latinLnBrk="0"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This means that it must be understandable, usable and compatible with other systems that they use. </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8</a:t>
            </a:fld>
            <a:endParaRPr lang="en-US"/>
          </a:p>
        </p:txBody>
      </p:sp>
    </p:spTree>
    <p:extLst>
      <p:ext uri="{BB962C8B-B14F-4D97-AF65-F5344CB8AC3E}">
        <p14:creationId xmlns:p14="http://schemas.microsoft.com/office/powerpoint/2010/main" val="1939769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Quality can mean</a:t>
            </a:r>
            <a:r>
              <a:rPr lang="en-US" baseline="0" dirty="0"/>
              <a:t> the difference between excellence and disaster</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is one of the recent incidence</a:t>
            </a:r>
            <a:r>
              <a:rPr lang="en-US" sz="1200" kern="1200" baseline="0" dirty="0">
                <a:solidFill>
                  <a:schemeClr val="tx1"/>
                </a:solidFill>
                <a:latin typeface="+mn-lt"/>
                <a:ea typeface="+mn-ea"/>
                <a:cs typeface="+mn-cs"/>
              </a:rPr>
              <a:t> that was account for software issues. The </a:t>
            </a:r>
            <a:r>
              <a:rPr lang="en-US" sz="1200" kern="1200" baseline="0" dirty="0" err="1">
                <a:solidFill>
                  <a:schemeClr val="tx1"/>
                </a:solidFill>
                <a:latin typeface="+mn-lt"/>
                <a:ea typeface="+mn-ea"/>
                <a:cs typeface="+mn-cs"/>
              </a:rPr>
              <a:t>airplan</a:t>
            </a:r>
            <a:r>
              <a:rPr lang="en-US" sz="1200" kern="1200" baseline="0" dirty="0">
                <a:solidFill>
                  <a:schemeClr val="tx1"/>
                </a:solidFill>
                <a:latin typeface="+mn-lt"/>
                <a:ea typeface="+mn-ea"/>
                <a:cs typeface="+mn-cs"/>
              </a:rPr>
              <a:t> crashed on duty, every people died. The pilots reported that the plane had a technical fault and asked permission to land, but hit an electricity pylon while attempting an emergency landing.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consequence is more severe as the aircraft model is banned in many countries. At that time Airbus only delivered 12 out of 174 units ordered so far. So image how much does it cost </a:t>
            </a:r>
          </a:p>
          <a:p>
            <a:r>
              <a:rPr lang="en-US" dirty="0"/>
              <a:t>150</a:t>
            </a:r>
            <a:r>
              <a:rPr lang="nb-NO" dirty="0"/>
              <a:t>+ under </a:t>
            </a:r>
            <a:r>
              <a:rPr lang="nb-NO" dirty="0" err="1"/>
              <a:t>delivery</a:t>
            </a:r>
            <a:endParaRPr lang="en-US" dirty="0"/>
          </a:p>
          <a:p>
            <a:r>
              <a:rPr lang="en-US" dirty="0"/>
              <a:t>Suspended from German, Malaysian, and Turkish air forces</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6895E4B-EC9B-AD43-925C-21227C5394D5}" type="slidenum">
              <a:rPr lang="en-US" smtClean="0"/>
              <a:t>9</a:t>
            </a:fld>
            <a:endParaRPr lang="en-US"/>
          </a:p>
        </p:txBody>
      </p:sp>
    </p:spTree>
    <p:extLst>
      <p:ext uri="{BB962C8B-B14F-4D97-AF65-F5344CB8AC3E}">
        <p14:creationId xmlns:p14="http://schemas.microsoft.com/office/powerpoint/2010/main" val="146772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Global bitcoin community in the second-biggest security breach ever of such an exchange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Nearly 120,000 units of bitcoin worth about US$72 million was stolen from the </a:t>
            </a:r>
            <a:r>
              <a:rPr lang="en-US" sz="1200" u="sng" kern="1200" dirty="0">
                <a:solidFill>
                  <a:schemeClr val="tx1"/>
                </a:solidFill>
                <a:latin typeface="+mn-lt"/>
                <a:ea typeface="+mn-ea"/>
                <a:cs typeface="+mn-cs"/>
              </a:rPr>
              <a:t>exchange platform </a:t>
            </a:r>
            <a:r>
              <a:rPr lang="en-US" sz="1200" u="sng" kern="1200" dirty="0" err="1">
                <a:solidFill>
                  <a:schemeClr val="tx1"/>
                </a:solidFill>
                <a:latin typeface="+mn-lt"/>
                <a:ea typeface="+mn-ea"/>
                <a:cs typeface="+mn-cs"/>
              </a:rPr>
              <a:t>Bitfinex</a:t>
            </a:r>
            <a:r>
              <a:rPr lang="en-US" sz="1200" u="sng" kern="1200" dirty="0">
                <a:solidFill>
                  <a:schemeClr val="tx1"/>
                </a:solidFill>
                <a:latin typeface="+mn-lt"/>
                <a:ea typeface="+mn-ea"/>
                <a:cs typeface="+mn-cs"/>
              </a:rPr>
              <a:t> in Hong Kong. In</a:t>
            </a:r>
            <a:r>
              <a:rPr lang="en-US" sz="1200" u="sng" kern="1200" baseline="0" dirty="0">
                <a:solidFill>
                  <a:schemeClr val="tx1"/>
                </a:solidFill>
                <a:latin typeface="+mn-lt"/>
                <a:ea typeface="+mn-ea"/>
                <a:cs typeface="+mn-cs"/>
              </a:rPr>
              <a:t> a sunny day and you suddenly find out your bitcoin account is little bit  less. </a:t>
            </a:r>
            <a:r>
              <a:rPr lang="en-US" sz="1200" kern="1200" dirty="0">
                <a:solidFill>
                  <a:schemeClr val="tx1"/>
                </a:solidFill>
                <a:latin typeface="+mn-lt"/>
                <a:ea typeface="+mn-ea"/>
                <a:cs typeface="+mn-cs"/>
              </a:rPr>
              <a:t>The consequence is </a:t>
            </a:r>
            <a:r>
              <a:rPr lang="en-US" sz="1200" kern="1200" dirty="0" err="1">
                <a:solidFill>
                  <a:schemeClr val="tx1"/>
                </a:solidFill>
                <a:latin typeface="+mn-lt"/>
                <a:ea typeface="+mn-ea"/>
                <a:cs typeface="+mn-cs"/>
              </a:rPr>
              <a:t>amplied</a:t>
            </a:r>
            <a:r>
              <a:rPr lang="en-US" sz="1200" kern="1200" baseline="0" dirty="0">
                <a:solidFill>
                  <a:schemeClr val="tx1"/>
                </a:solidFill>
                <a:latin typeface="+mn-lt"/>
                <a:ea typeface="+mn-ea"/>
                <a:cs typeface="+mn-cs"/>
              </a:rPr>
              <a:t> in exchange market. As you can see from the chart.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The coming day bitcoin lost about 18% its value. </a:t>
            </a:r>
            <a:r>
              <a:rPr lang="en-US" sz="1200" kern="1200" dirty="0">
                <a:solidFill>
                  <a:schemeClr val="tx1"/>
                </a:solidFill>
                <a:latin typeface="+mn-lt"/>
                <a:ea typeface="+mn-ea"/>
                <a:cs typeface="+mn-cs"/>
              </a:rPr>
              <a:t>the theft had done his job in spreading confusion and frustration among market traders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source of the vulnerability appears to lie in how </a:t>
            </a:r>
            <a:r>
              <a:rPr lang="en-US" sz="1200" kern="1200" dirty="0" err="1">
                <a:solidFill>
                  <a:schemeClr val="tx1"/>
                </a:solidFill>
                <a:latin typeface="+mn-lt"/>
                <a:ea typeface="+mn-ea"/>
                <a:cs typeface="+mn-cs"/>
              </a:rPr>
              <a:t>Bitfinex</a:t>
            </a:r>
            <a:r>
              <a:rPr lang="en-US" sz="1200" kern="1200" dirty="0">
                <a:solidFill>
                  <a:schemeClr val="tx1"/>
                </a:solidFill>
                <a:latin typeface="+mn-lt"/>
                <a:ea typeface="+mn-ea"/>
                <a:cs typeface="+mn-cs"/>
              </a:rPr>
              <a:t> structured its accounts and its use of bitcoin wallet provider </a:t>
            </a:r>
            <a:endParaRPr lang="en-US" dirty="0"/>
          </a:p>
        </p:txBody>
      </p:sp>
      <p:sp>
        <p:nvSpPr>
          <p:cNvPr id="4" name="Slide Number Placeholder 3"/>
          <p:cNvSpPr>
            <a:spLocks noGrp="1"/>
          </p:cNvSpPr>
          <p:nvPr>
            <p:ph type="sldNum" sz="quarter" idx="10"/>
          </p:nvPr>
        </p:nvSpPr>
        <p:spPr/>
        <p:txBody>
          <a:bodyPr/>
          <a:lstStyle/>
          <a:p>
            <a:fld id="{7067ED50-478D-AC4D-80E9-8726F571C625}" type="slidenum">
              <a:rPr lang="en-US" smtClean="0"/>
              <a:t>10</a:t>
            </a:fld>
            <a:endParaRPr lang="en-US"/>
          </a:p>
        </p:txBody>
      </p:sp>
    </p:spTree>
    <p:extLst>
      <p:ext uri="{BB962C8B-B14F-4D97-AF65-F5344CB8AC3E}">
        <p14:creationId xmlns:p14="http://schemas.microsoft.com/office/powerpoint/2010/main" val="428887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6349" y="1"/>
            <a:ext cx="12192000" cy="5293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24063"/>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3897256"/>
            <a:ext cx="7772400" cy="1463040"/>
          </a:xfrm>
        </p:spPr>
        <p:txBody>
          <a:bodyPr anchor="ctr">
            <a:normAutofit/>
          </a:bodyPr>
          <a:lstStyle>
            <a:lvl1pPr algn="r">
              <a:defRPr sz="3600" spc="20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8610600" y="3897256"/>
            <a:ext cx="3200400" cy="1463040"/>
          </a:xfrm>
        </p:spPr>
        <p:txBody>
          <a:bodyPr lIns="91440" rIns="91440" anchor="ctr">
            <a:normAutofit/>
          </a:bodyPr>
          <a:lstStyle>
            <a:lvl1pPr marL="0" indent="0" algn="l">
              <a:lnSpc>
                <a:spcPct val="100000"/>
              </a:lnSpc>
              <a:spcBef>
                <a:spcPts val="0"/>
              </a:spcBef>
              <a:buNone/>
              <a:defRPr sz="160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Thang</a:t>
            </a:r>
            <a:r>
              <a:rPr lang="en-US" dirty="0"/>
              <a:t> Bui</a:t>
            </a:r>
          </a:p>
        </p:txBody>
      </p:sp>
      <p:cxnSp>
        <p:nvCxnSpPr>
          <p:cNvPr id="8" name="Straight Connector 7"/>
          <p:cNvCxnSpPr/>
          <p:nvPr/>
        </p:nvCxnSpPr>
        <p:spPr>
          <a:xfrm flipV="1">
            <a:off x="8386843" y="420122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1" name="Title 1"/>
          <p:cNvSpPr txBox="1">
            <a:spLocks/>
          </p:cNvSpPr>
          <p:nvPr/>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
        <p:nvSpPr>
          <p:cNvPr id="12" name="Rectangle 11"/>
          <p:cNvSpPr/>
          <p:nvPr/>
        </p:nvSpPr>
        <p:spPr>
          <a:xfrm>
            <a:off x="1191768" y="6525692"/>
            <a:ext cx="7418832" cy="276999"/>
          </a:xfrm>
          <a:prstGeom prst="rect">
            <a:avLst/>
          </a:prstGeom>
        </p:spPr>
        <p:txBody>
          <a:bodyPr wrap="square">
            <a:spAutoFit/>
          </a:bodyPr>
          <a:lstStyle/>
          <a:p>
            <a:r>
              <a:rPr lang="en-US" sz="1200" dirty="0"/>
              <a:t>Adapted from https://iansommerville.com/software-engineering-book/slides/</a:t>
            </a:r>
          </a:p>
        </p:txBody>
      </p:sp>
      <p:sp>
        <p:nvSpPr>
          <p:cNvPr id="13" name="TextBox 12"/>
          <p:cNvSpPr txBox="1"/>
          <p:nvPr/>
        </p:nvSpPr>
        <p:spPr>
          <a:xfrm>
            <a:off x="9284299" y="2410485"/>
            <a:ext cx="1358064" cy="707886"/>
          </a:xfrm>
          <a:prstGeom prst="rect">
            <a:avLst/>
          </a:prstGeom>
          <a:noFill/>
        </p:spPr>
        <p:txBody>
          <a:bodyPr wrap="none" rtlCol="0">
            <a:spAutoFit/>
          </a:bodyPr>
          <a:lstStyle/>
          <a:p>
            <a:r>
              <a:rPr lang="en-US" sz="4000" dirty="0">
                <a:latin typeface="+mj-lt"/>
              </a:rPr>
              <a:t>CO3001</a:t>
            </a:r>
          </a:p>
        </p:txBody>
      </p:sp>
    </p:spTree>
    <p:extLst>
      <p:ext uri="{BB962C8B-B14F-4D97-AF65-F5344CB8AC3E}">
        <p14:creationId xmlns:p14="http://schemas.microsoft.com/office/powerpoint/2010/main" val="293072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dirty="0"/>
              <a:t>Mar 2021</a:t>
            </a:r>
          </a:p>
        </p:txBody>
      </p:sp>
      <p:sp>
        <p:nvSpPr>
          <p:cNvPr id="5" name="Footer Placeholder 4"/>
          <p:cNvSpPr>
            <a:spLocks noGrp="1"/>
          </p:cNvSpPr>
          <p:nvPr>
            <p:ph type="ftr" sz="quarter" idx="11"/>
          </p:nvPr>
        </p:nvSpPr>
        <p:spPr/>
        <p:txBody>
          <a:bodyPr/>
          <a:lstStyle/>
          <a:p>
            <a:pPr>
              <a:defRPr/>
            </a:pPr>
            <a:r>
              <a:rPr lang="en-US"/>
              <a:t>Ch1. Introduction</a:t>
            </a:r>
          </a:p>
        </p:txBody>
      </p:sp>
    </p:spTree>
    <p:extLst>
      <p:ext uri="{BB962C8B-B14F-4D97-AF65-F5344CB8AC3E}">
        <p14:creationId xmlns:p14="http://schemas.microsoft.com/office/powerpoint/2010/main" val="413754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577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3885224"/>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3885224"/>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a:t>Mar 2021</a:t>
            </a:r>
          </a:p>
        </p:txBody>
      </p:sp>
      <p:sp>
        <p:nvSpPr>
          <p:cNvPr id="5" name="Footer Placeholder 4"/>
          <p:cNvSpPr>
            <a:spLocks noGrp="1"/>
          </p:cNvSpPr>
          <p:nvPr>
            <p:ph type="ftr" sz="quarter" idx="11"/>
          </p:nvPr>
        </p:nvSpPr>
        <p:spPr/>
        <p:txBody>
          <a:bodyPr/>
          <a:lstStyle/>
          <a:p>
            <a:pPr>
              <a:defRPr/>
            </a:pPr>
            <a:r>
              <a:rPr lang="en-US"/>
              <a:t>Ch1. Introduction</a:t>
            </a:r>
          </a:p>
        </p:txBody>
      </p:sp>
      <p:cxnSp>
        <p:nvCxnSpPr>
          <p:cNvPr id="8" name="Straight Connector 7"/>
          <p:cNvCxnSpPr/>
          <p:nvPr/>
        </p:nvCxnSpPr>
        <p:spPr>
          <a:xfrm flipV="1">
            <a:off x="8386843" y="4189193"/>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416406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96254"/>
            <a:ext cx="10786873" cy="12272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1524002"/>
            <a:ext cx="4965192"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1011" y="1524002"/>
            <a:ext cx="5329988"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r>
              <a:rPr lang="en-US" dirty="0"/>
              <a:t>Mar 2021</a:t>
            </a:r>
          </a:p>
        </p:txBody>
      </p:sp>
      <p:sp>
        <p:nvSpPr>
          <p:cNvPr id="6" name="Footer Placeholder 5"/>
          <p:cNvSpPr>
            <a:spLocks noGrp="1"/>
          </p:cNvSpPr>
          <p:nvPr>
            <p:ph type="ftr" sz="quarter" idx="11"/>
          </p:nvPr>
        </p:nvSpPr>
        <p:spPr/>
        <p:txBody>
          <a:bodyPr/>
          <a:lstStyle/>
          <a:p>
            <a:pPr>
              <a:defRPr/>
            </a:pPr>
            <a:r>
              <a:rPr lang="en-US"/>
              <a:t>Ch1. Introduction</a:t>
            </a:r>
          </a:p>
        </p:txBody>
      </p:sp>
    </p:spTree>
    <p:extLst>
      <p:ext uri="{BB962C8B-B14F-4D97-AF65-F5344CB8AC3E}">
        <p14:creationId xmlns:p14="http://schemas.microsoft.com/office/powerpoint/2010/main" val="419497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84222"/>
            <a:ext cx="10786873" cy="12392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1524002"/>
            <a:ext cx="513604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346962"/>
            <a:ext cx="5136040"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843" y="1524002"/>
            <a:ext cx="5394157"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6416843" y="2346962"/>
            <a:ext cx="5394157"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pPr>
              <a:defRPr/>
            </a:pPr>
            <a:r>
              <a:rPr lang="en-US" dirty="0"/>
              <a:t>Mar 2021</a:t>
            </a:r>
          </a:p>
        </p:txBody>
      </p:sp>
      <p:sp>
        <p:nvSpPr>
          <p:cNvPr id="8" name="Footer Placeholder 7"/>
          <p:cNvSpPr>
            <a:spLocks noGrp="1"/>
          </p:cNvSpPr>
          <p:nvPr>
            <p:ph type="ftr" sz="quarter" idx="11"/>
          </p:nvPr>
        </p:nvSpPr>
        <p:spPr/>
        <p:txBody>
          <a:bodyPr/>
          <a:lstStyle/>
          <a:p>
            <a:pPr>
              <a:defRPr/>
            </a:pPr>
            <a:r>
              <a:rPr lang="en-US"/>
              <a:t>Ch1. Introduction</a:t>
            </a:r>
          </a:p>
        </p:txBody>
      </p:sp>
    </p:spTree>
    <p:extLst>
      <p:ext uri="{BB962C8B-B14F-4D97-AF65-F5344CB8AC3E}">
        <p14:creationId xmlns:p14="http://schemas.microsoft.com/office/powerpoint/2010/main" val="361780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r>
              <a:rPr lang="en-US" dirty="0"/>
              <a:t>Mar 2021</a:t>
            </a:r>
          </a:p>
        </p:txBody>
      </p:sp>
      <p:sp>
        <p:nvSpPr>
          <p:cNvPr id="4" name="Footer Placeholder 3"/>
          <p:cNvSpPr>
            <a:spLocks noGrp="1"/>
          </p:cNvSpPr>
          <p:nvPr>
            <p:ph type="ftr" sz="quarter" idx="11"/>
          </p:nvPr>
        </p:nvSpPr>
        <p:spPr/>
        <p:txBody>
          <a:bodyPr/>
          <a:lstStyle/>
          <a:p>
            <a:pPr>
              <a:defRPr/>
            </a:pPr>
            <a:r>
              <a:rPr lang="en-US"/>
              <a:t>Ch1. Introduction</a:t>
            </a:r>
          </a:p>
        </p:txBody>
      </p:sp>
    </p:spTree>
    <p:extLst>
      <p:ext uri="{BB962C8B-B14F-4D97-AF65-F5344CB8AC3E}">
        <p14:creationId xmlns:p14="http://schemas.microsoft.com/office/powerpoint/2010/main" val="45991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dirty="0"/>
              <a:t>Mar 2021</a:t>
            </a:r>
          </a:p>
        </p:txBody>
      </p:sp>
      <p:sp>
        <p:nvSpPr>
          <p:cNvPr id="3" name="Footer Placeholder 2"/>
          <p:cNvSpPr>
            <a:spLocks noGrp="1"/>
          </p:cNvSpPr>
          <p:nvPr>
            <p:ph type="ftr" sz="quarter" idx="11"/>
          </p:nvPr>
        </p:nvSpPr>
        <p:spPr/>
        <p:txBody>
          <a:bodyPr/>
          <a:lstStyle/>
          <a:p>
            <a:pPr>
              <a:defRPr/>
            </a:pPr>
            <a:r>
              <a:rPr lang="en-US"/>
              <a:t>Ch1. Introduction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58059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mtClean="0">
                <a:latin typeface="Arial" pitchFamily="34" charset="0"/>
                <a:cs typeface="Arial" pitchFamily="34" charset="0"/>
              </a:defRPr>
            </a:lvl1pPr>
          </a:lstStyle>
          <a:p>
            <a:pPr>
              <a:defRPr/>
            </a:pPr>
            <a:r>
              <a:rPr lang="en-US" dirty="0"/>
              <a:t>Mar 2021</a:t>
            </a:r>
          </a:p>
        </p:txBody>
      </p:sp>
      <p:sp>
        <p:nvSpPr>
          <p:cNvPr id="3" name="Footer Placeholder 2"/>
          <p:cNvSpPr>
            <a:spLocks noGrp="1"/>
          </p:cNvSpPr>
          <p:nvPr>
            <p:ph type="ftr" sz="quarter" idx="11"/>
          </p:nvPr>
        </p:nvSpPr>
        <p:spPr/>
        <p:txBody>
          <a:bodyPr/>
          <a:lstStyle>
            <a:lvl1pPr>
              <a:defRPr/>
            </a:lvl1pPr>
          </a:lstStyle>
          <a:p>
            <a:pPr>
              <a:defRPr/>
            </a:pPr>
            <a:r>
              <a:rPr lang="en-US"/>
              <a:t>Ch1. Introduction</a:t>
            </a:r>
          </a:p>
        </p:txBody>
      </p:sp>
      <p:sp>
        <p:nvSpPr>
          <p:cNvPr id="7" name="Content Placeholder 2"/>
          <p:cNvSpPr>
            <a:spLocks noGrp="1"/>
          </p:cNvSpPr>
          <p:nvPr>
            <p:ph idx="1"/>
          </p:nvPr>
        </p:nvSpPr>
        <p:spPr>
          <a:xfrm>
            <a:off x="609600" y="673100"/>
            <a:ext cx="10972800" cy="580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28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mtClean="0">
                <a:latin typeface="Arial" pitchFamily="34" charset="0"/>
                <a:cs typeface="Arial" pitchFamily="34" charset="0"/>
              </a:defRPr>
            </a:lvl1pPr>
          </a:lstStyle>
          <a:p>
            <a:pPr>
              <a:defRPr/>
            </a:pPr>
            <a:r>
              <a:rPr lang="en-US" dirty="0"/>
              <a:t>Mar 2021</a:t>
            </a:r>
          </a:p>
        </p:txBody>
      </p:sp>
      <p:sp>
        <p:nvSpPr>
          <p:cNvPr id="3" name="Footer Placeholder 2"/>
          <p:cNvSpPr>
            <a:spLocks noGrp="1"/>
          </p:cNvSpPr>
          <p:nvPr>
            <p:ph type="ftr" sz="quarter" idx="11"/>
          </p:nvPr>
        </p:nvSpPr>
        <p:spPr/>
        <p:txBody>
          <a:bodyPr/>
          <a:lstStyle>
            <a:lvl1pPr>
              <a:defRPr/>
            </a:lvl1pPr>
          </a:lstStyle>
          <a:p>
            <a:pPr>
              <a:defRPr/>
            </a:pPr>
            <a:r>
              <a:rPr lang="en-US"/>
              <a:t>Ch1. Introduction</a:t>
            </a:r>
          </a:p>
        </p:txBody>
      </p:sp>
      <p:sp>
        <p:nvSpPr>
          <p:cNvPr id="7" name="Content Placeholder 2"/>
          <p:cNvSpPr>
            <a:spLocks noGrp="1"/>
          </p:cNvSpPr>
          <p:nvPr>
            <p:ph idx="1"/>
          </p:nvPr>
        </p:nvSpPr>
        <p:spPr>
          <a:xfrm>
            <a:off x="609600" y="673100"/>
            <a:ext cx="10972800" cy="5803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3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96254"/>
            <a:ext cx="10786871" cy="12151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1528012"/>
            <a:ext cx="10786872" cy="478134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r>
              <a:rPr lang="en-US" dirty="0"/>
              <a:t>Mar 2021</a:t>
            </a:r>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Ch1. Introduction</a:t>
            </a:r>
            <a:endParaRPr lang="en-US" dirty="0"/>
          </a:p>
        </p:txBody>
      </p:sp>
      <p:cxnSp>
        <p:nvCxnSpPr>
          <p:cNvPr id="7" name="Straight Connector 6"/>
          <p:cNvCxnSpPr/>
          <p:nvPr/>
        </p:nvCxnSpPr>
        <p:spPr>
          <a:xfrm flipV="1">
            <a:off x="762000" y="224745"/>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91348755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61" r:id="rId8"/>
    <p:sldLayoutId id="2147483723" r:id="rId9"/>
  </p:sldLayoutIdLst>
  <p:hf hdr="0"/>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solidFill>
          <a:latin typeface="+mn-lt"/>
          <a:ea typeface="+mn-ea"/>
          <a:cs typeface="+mn-cs"/>
        </a:defRPr>
      </a:lvl1pPr>
      <a:lvl2pPr marL="627063" indent="-227013"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801688"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976313"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1139825" indent="-16351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principles.green/principles/networking/" TargetMode="External"/><Relationship Id="rId3" Type="http://schemas.openxmlformats.org/officeDocument/2006/relationships/hyperlink" Target="https://principles.green/principles/carbon/" TargetMode="External"/><Relationship Id="rId7" Type="http://schemas.openxmlformats.org/officeDocument/2006/relationships/hyperlink" Target="https://principles.green/principles/energy-proportionalit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principles.green/principles/embodied-carbon/" TargetMode="External"/><Relationship Id="rId11" Type="http://schemas.openxmlformats.org/officeDocument/2006/relationships/image" Target="../media/image14.jpeg"/><Relationship Id="rId5" Type="http://schemas.openxmlformats.org/officeDocument/2006/relationships/hyperlink" Target="https://principles.green/principles/carbon-intensity/" TargetMode="External"/><Relationship Id="rId10" Type="http://schemas.openxmlformats.org/officeDocument/2006/relationships/hyperlink" Target="https://principles.green/principles/measurement/" TargetMode="External"/><Relationship Id="rId4" Type="http://schemas.openxmlformats.org/officeDocument/2006/relationships/hyperlink" Target="https://principles.green/principles/electricity/" TargetMode="External"/><Relationship Id="rId9" Type="http://schemas.openxmlformats.org/officeDocument/2006/relationships/hyperlink" Target="https://principles.green/principles/demand-shapin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a:t>Chapter 1 - INTRODUCTION</a:t>
            </a:r>
            <a:endParaRPr lang="en-US" dirty="0"/>
          </a:p>
        </p:txBody>
      </p:sp>
      <p:sp>
        <p:nvSpPr>
          <p:cNvPr id="3" name="Subtitle 2"/>
          <p:cNvSpPr>
            <a:spLocks noGrp="1"/>
          </p:cNvSpPr>
          <p:nvPr>
            <p:ph type="subTitle" idx="1"/>
          </p:nvPr>
        </p:nvSpPr>
        <p:spPr/>
        <p:txBody>
          <a:bodyPr/>
          <a:lstStyle/>
          <a:p>
            <a:r>
              <a:rPr lang="en-US" dirty="0"/>
              <a:t>Anh Nguyen-Duc</a:t>
            </a:r>
          </a:p>
          <a:p>
            <a:r>
              <a:rPr lang="en-US" dirty="0"/>
              <a:t>Tho Quan-Thanh</a:t>
            </a:r>
          </a:p>
        </p:txBody>
      </p:sp>
      <p:sp>
        <p:nvSpPr>
          <p:cNvPr id="4" name="TextBox 3"/>
          <p:cNvSpPr txBox="1"/>
          <p:nvPr/>
        </p:nvSpPr>
        <p:spPr>
          <a:xfrm>
            <a:off x="7931696" y="6488668"/>
            <a:ext cx="2736304" cy="369332"/>
          </a:xfrm>
          <a:prstGeom prst="rect">
            <a:avLst/>
          </a:prstGeom>
          <a:noFill/>
        </p:spPr>
        <p:txBody>
          <a:bodyPr wrap="square" rtlCol="0">
            <a:spAutoFit/>
          </a:bodyPr>
          <a:lstStyle/>
          <a:p>
            <a:pPr algn="ctr"/>
            <a:r>
              <a:rPr lang="en-US" b="1" dirty="0">
                <a:solidFill>
                  <a:srgbClr val="0000FF"/>
                </a:solidFill>
              </a:rPr>
              <a:t>WEEK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Importance of software engineering</a:t>
            </a:r>
          </a:p>
        </p:txBody>
      </p:sp>
      <p:sp>
        <p:nvSpPr>
          <p:cNvPr id="3" name="Content Placeholder 2"/>
          <p:cNvSpPr>
            <a:spLocks noGrp="1"/>
          </p:cNvSpPr>
          <p:nvPr>
            <p:ph idx="1"/>
          </p:nvPr>
        </p:nvSpPr>
        <p:spPr>
          <a:xfrm>
            <a:off x="880533" y="1600201"/>
            <a:ext cx="10993415" cy="4936065"/>
          </a:xfrm>
        </p:spPr>
        <p:txBody>
          <a:bodyPr>
            <a:normAutofit/>
          </a:bodyPr>
          <a:lstStyle/>
          <a:p>
            <a:r>
              <a:rPr lang="en-US" dirty="0"/>
              <a:t>8/2016: Security breach with Bitcoin cost 72 mil. </a:t>
            </a:r>
            <a:r>
              <a:rPr lang="en-US" dirty="0" err="1"/>
              <a:t>Usd</a:t>
            </a:r>
            <a:r>
              <a:rPr lang="en-US" dirty="0"/>
              <a:t> lost in market</a:t>
            </a:r>
          </a:p>
        </p:txBody>
      </p:sp>
      <p:pic>
        <p:nvPicPr>
          <p:cNvPr id="4" name="Picture 3"/>
          <p:cNvPicPr>
            <a:picLocks noChangeAspect="1"/>
          </p:cNvPicPr>
          <p:nvPr/>
        </p:nvPicPr>
        <p:blipFill>
          <a:blip r:embed="rId3"/>
          <a:stretch>
            <a:fillRect/>
          </a:stretch>
        </p:blipFill>
        <p:spPr>
          <a:xfrm>
            <a:off x="4081670" y="2295939"/>
            <a:ext cx="8110329" cy="4562061"/>
          </a:xfrm>
          <a:prstGeom prst="rect">
            <a:avLst/>
          </a:prstGeom>
        </p:spPr>
      </p:pic>
    </p:spTree>
    <p:extLst>
      <p:ext uri="{BB962C8B-B14F-4D97-AF65-F5344CB8AC3E}">
        <p14:creationId xmlns:p14="http://schemas.microsoft.com/office/powerpoint/2010/main" val="382195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 computer system costs</a:t>
            </a:r>
          </a:p>
          <a:p>
            <a:r>
              <a:rPr lang="en-GB"/>
              <a:t>Costs to maintain &gt; to develop</a:t>
            </a:r>
          </a:p>
          <a:p>
            <a:endParaRPr lang="en-GB"/>
          </a:p>
          <a:p>
            <a:r>
              <a:rPr lang="en-GB"/>
              <a:t>Software engineering is concerned with cost-effective software development.</a:t>
            </a:r>
            <a:endParaRPr lang="en-GB" dirty="0"/>
          </a:p>
        </p:txBody>
      </p:sp>
      <p:sp>
        <p:nvSpPr>
          <p:cNvPr id="5" name="Footer Placeholder 4"/>
          <p:cNvSpPr>
            <a:spLocks noGrp="1"/>
          </p:cNvSpPr>
          <p:nvPr>
            <p:ph type="ftr" sz="quarter" idx="11"/>
          </p:nvPr>
        </p:nvSpPr>
        <p:spPr/>
        <p:txBody>
          <a:bodyPr/>
          <a:lstStyle/>
          <a:p>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t>Some FAQs about software engineering</a:t>
            </a:r>
            <a:endParaRPr lang="en-US" dirty="0"/>
          </a:p>
        </p:txBody>
      </p:sp>
      <p:sp>
        <p:nvSpPr>
          <p:cNvPr id="6" name="Footer Placeholder 5"/>
          <p:cNvSpPr>
            <a:spLocks noGrp="1"/>
          </p:cNvSpPr>
          <p:nvPr>
            <p:ph type="ftr" sz="quarter" idx="11"/>
          </p:nvPr>
        </p:nvSpPr>
        <p:spPr/>
        <p:txBody>
          <a:bodyPr/>
          <a:lstStyle/>
          <a:p>
            <a:r>
              <a:rPr lang="en-US"/>
              <a:t>Ch1. Introduction</a:t>
            </a:r>
          </a:p>
        </p:txBody>
      </p:sp>
      <p:sp>
        <p:nvSpPr>
          <p:cNvPr id="4" name="Slide Number Placeholder 3"/>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12</a:t>
            </a:fld>
            <a:endParaRPr lang="en-US"/>
          </a:p>
        </p:txBody>
      </p:sp>
      <p:graphicFrame>
        <p:nvGraphicFramePr>
          <p:cNvPr id="22" name="Content Placeholder 17"/>
          <p:cNvGraphicFramePr>
            <a:graphicFrameLocks/>
          </p:cNvGraphicFramePr>
          <p:nvPr>
            <p:extLst>
              <p:ext uri="{D42A27DB-BD31-4B8C-83A1-F6EECF244321}">
                <p14:modId xmlns:p14="http://schemas.microsoft.com/office/powerpoint/2010/main" val="926392798"/>
              </p:ext>
            </p:extLst>
          </p:nvPr>
        </p:nvGraphicFramePr>
        <p:xfrm>
          <a:off x="1981200" y="1600200"/>
          <a:ext cx="8229600" cy="424561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just">
                        <a:spcAft>
                          <a:spcPts val="0"/>
                        </a:spcAft>
                      </a:pPr>
                      <a:r>
                        <a:rPr lang="en-GB" sz="2000" dirty="0">
                          <a:latin typeface="Arial"/>
                          <a:cs typeface="Arial"/>
                        </a:rPr>
                        <a:t>Question</a:t>
                      </a:r>
                      <a:endParaRPr lang="en-GB" sz="2000" b="1" dirty="0">
                        <a:solidFill>
                          <a:srgbClr val="000000"/>
                        </a:solidFill>
                        <a:latin typeface="Arial"/>
                        <a:ea typeface="Times New Roman"/>
                        <a:cs typeface="Arial"/>
                      </a:endParaRPr>
                    </a:p>
                  </a:txBody>
                  <a:tcPr marL="72563" marR="72563" marT="73025" marB="73025"/>
                </a:tc>
                <a:tc>
                  <a:txBody>
                    <a:bodyPr/>
                    <a:lstStyle/>
                    <a:p>
                      <a:pPr algn="just">
                        <a:spcAft>
                          <a:spcPts val="0"/>
                        </a:spcAft>
                      </a:pPr>
                      <a:r>
                        <a:rPr lang="en-GB" sz="2000" dirty="0">
                          <a:latin typeface="Arial"/>
                          <a:cs typeface="Arial"/>
                        </a:rPr>
                        <a:t>Answer</a:t>
                      </a:r>
                      <a:endParaRPr lang="en-GB" sz="2000" b="1" dirty="0">
                        <a:solidFill>
                          <a:srgbClr val="000000"/>
                        </a:solidFill>
                        <a:latin typeface="Arial"/>
                        <a:ea typeface="Times New Roman"/>
                        <a:cs typeface="Arial"/>
                      </a:endParaRPr>
                    </a:p>
                  </a:txBody>
                  <a:tcPr marL="72563" marR="72563" marT="73025" marB="73025"/>
                </a:tc>
                <a:extLst>
                  <a:ext uri="{0D108BD9-81ED-4DB2-BD59-A6C34878D82A}">
                    <a16:rowId xmlns:a16="http://schemas.microsoft.com/office/drawing/2014/main" val="10000"/>
                  </a:ext>
                </a:extLst>
              </a:tr>
              <a:tr h="370840">
                <a:tc>
                  <a:txBody>
                    <a:bodyPr/>
                    <a:lstStyle/>
                    <a:p>
                      <a:pPr algn="l">
                        <a:spcAft>
                          <a:spcPts val="0"/>
                        </a:spcAft>
                      </a:pPr>
                      <a:r>
                        <a:rPr lang="en-GB" sz="2000" dirty="0">
                          <a:latin typeface="Arial"/>
                          <a:cs typeface="Arial"/>
                        </a:rPr>
                        <a:t>What is the difference between software engineering and computer science?</a:t>
                      </a:r>
                      <a:endParaRPr lang="en-GB" sz="2000" dirty="0">
                        <a:solidFill>
                          <a:srgbClr val="000000"/>
                        </a:solidFill>
                        <a:latin typeface="Arial"/>
                        <a:ea typeface="Times New Roman"/>
                        <a:cs typeface="Arial"/>
                      </a:endParaRPr>
                    </a:p>
                  </a:txBody>
                  <a:tcPr marL="72563" marR="72563" marT="0" marB="68580"/>
                </a:tc>
                <a:tc>
                  <a:txBody>
                    <a:bodyPr/>
                    <a:lstStyle/>
                    <a:p>
                      <a:pPr algn="l">
                        <a:spcAft>
                          <a:spcPts val="0"/>
                        </a:spcAft>
                      </a:pPr>
                      <a:r>
                        <a:rPr lang="en-GB" sz="2000" dirty="0">
                          <a:latin typeface="Arial"/>
                          <a:cs typeface="Arial"/>
                        </a:rPr>
                        <a:t>Computer science focuses on theory and fundamentals; software engineering is concerned with the practicalities of developing and delivering useful software.</a:t>
                      </a:r>
                      <a:endParaRPr lang="en-GB" sz="2000" dirty="0">
                        <a:solidFill>
                          <a:srgbClr val="000000"/>
                        </a:solidFill>
                        <a:latin typeface="Arial"/>
                        <a:ea typeface="Times New Roman"/>
                        <a:cs typeface="Arial"/>
                      </a:endParaRPr>
                    </a:p>
                  </a:txBody>
                  <a:tcPr marL="72563" marR="72563" marT="0" marB="68580"/>
                </a:tc>
                <a:extLst>
                  <a:ext uri="{0D108BD9-81ED-4DB2-BD59-A6C34878D82A}">
                    <a16:rowId xmlns:a16="http://schemas.microsoft.com/office/drawing/2014/main" val="10001"/>
                  </a:ext>
                </a:extLst>
              </a:tr>
              <a:tr h="370840">
                <a:tc>
                  <a:txBody>
                    <a:bodyPr/>
                    <a:lstStyle/>
                    <a:p>
                      <a:pPr algn="l">
                        <a:spcAft>
                          <a:spcPts val="0"/>
                        </a:spcAft>
                      </a:pPr>
                      <a:r>
                        <a:rPr lang="en-GB" sz="2000" dirty="0">
                          <a:latin typeface="Arial"/>
                          <a:cs typeface="Arial"/>
                        </a:rPr>
                        <a:t>What is the difference between software engineering and system engineering?</a:t>
                      </a:r>
                      <a:endParaRPr lang="en-GB" sz="2000" dirty="0">
                        <a:solidFill>
                          <a:srgbClr val="000000"/>
                        </a:solidFill>
                        <a:latin typeface="Arial"/>
                        <a:ea typeface="Times New Roman"/>
                        <a:cs typeface="Arial"/>
                      </a:endParaRPr>
                    </a:p>
                  </a:txBody>
                  <a:tcPr marL="72563" marR="72563" marT="0" marB="68580"/>
                </a:tc>
                <a:tc>
                  <a:txBody>
                    <a:bodyPr/>
                    <a:lstStyle/>
                    <a:p>
                      <a:pPr algn="l">
                        <a:spcAft>
                          <a:spcPts val="0"/>
                        </a:spcAft>
                      </a:pPr>
                      <a:r>
                        <a:rPr lang="en-GB" sz="20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2000" dirty="0">
                        <a:solidFill>
                          <a:srgbClr val="000000"/>
                        </a:solidFill>
                        <a:latin typeface="Arial"/>
                        <a:ea typeface="Times New Roman"/>
                        <a:cs typeface="Arial"/>
                      </a:endParaRPr>
                    </a:p>
                  </a:txBody>
                  <a:tcPr marL="72563" marR="72563" marT="0" marB="68580"/>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a:t>We need:</a:t>
            </a:r>
          </a:p>
          <a:p>
            <a:pPr lvl="1"/>
            <a:r>
              <a:rPr lang="en-GB"/>
              <a:t>Reliability &amp; trustworthy products</a:t>
            </a:r>
          </a:p>
          <a:p>
            <a:pPr lvl="1"/>
            <a:r>
              <a:rPr lang="en-GB"/>
              <a:t>Delivering on time</a:t>
            </a:r>
          </a:p>
          <a:p>
            <a:pPr lvl="1"/>
            <a:r>
              <a:rPr lang="en-GB"/>
              <a:t>Reusable</a:t>
            </a:r>
          </a:p>
          <a:p>
            <a:pPr lvl="1"/>
            <a:r>
              <a:rPr lang="en-GB"/>
              <a:t>Cost effective in changing/evolution</a:t>
            </a:r>
          </a:p>
          <a:p>
            <a:pPr lvl="1"/>
            <a:endParaRPr lang="en-GB"/>
          </a:p>
          <a:p>
            <a:pPr lvl="1"/>
            <a:r>
              <a:rPr lang="en-GB"/>
              <a:t>More?</a:t>
            </a:r>
            <a:endParaRPr lang="en-GB" dirty="0"/>
          </a:p>
        </p:txBody>
      </p:sp>
      <p:sp>
        <p:nvSpPr>
          <p:cNvPr id="10" name="Date Placeholder 9"/>
          <p:cNvSpPr>
            <a:spLocks noGrp="1"/>
          </p:cNvSpPr>
          <p:nvPr>
            <p:ph type="dt" sz="half" idx="10"/>
          </p:nvPr>
        </p:nvSpPr>
        <p:spPr/>
        <p:txBody>
          <a:bodyPr/>
          <a:lstStyle/>
          <a:p>
            <a:r>
              <a:rPr lang="en-US" dirty="0"/>
              <a:t>Aug 2019</a:t>
            </a:r>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dirty="0"/>
              <a:t>Importance of software engineering</a:t>
            </a:r>
            <a:endParaRPr lang="en-US" altLang="en-US" dirty="0"/>
          </a:p>
        </p:txBody>
      </p:sp>
      <p:sp>
        <p:nvSpPr>
          <p:cNvPr id="18435" name="Cloud"/>
          <p:cNvSpPr>
            <a:spLocks noChangeAspect="1" noEditPoints="1" noChangeArrowheads="1"/>
          </p:cNvSpPr>
          <p:nvPr/>
        </p:nvSpPr>
        <p:spPr bwMode="auto">
          <a:xfrm>
            <a:off x="8151813" y="3117851"/>
            <a:ext cx="1930400" cy="12938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53882" dir="2700000" algn="ctr" rotWithShape="0">
              <a:srgbClr val="808080"/>
            </a:outerShdw>
          </a:effectLst>
        </p:spPr>
        <p:txBody>
          <a:bodyPr tIns="457200" bIns="320040"/>
          <a:lstStyle/>
          <a:p>
            <a:endParaRPr lang="nb-NO"/>
          </a:p>
        </p:txBody>
      </p:sp>
      <p:pic>
        <p:nvPicPr>
          <p:cNvPr id="18436" name="Picture 669" descr="MCj041197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2144714"/>
            <a:ext cx="4595812"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Cloud"/>
          <p:cNvSpPr>
            <a:spLocks noChangeAspect="1" noEditPoints="1" noChangeArrowheads="1"/>
          </p:cNvSpPr>
          <p:nvPr/>
        </p:nvSpPr>
        <p:spPr bwMode="auto">
          <a:xfrm>
            <a:off x="1685926" y="3390900"/>
            <a:ext cx="3108325" cy="2082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53882" dir="2700000" algn="ctr" rotWithShape="0">
              <a:srgbClr val="808080"/>
            </a:outerShdw>
          </a:effectLst>
        </p:spPr>
        <p:txBody>
          <a:bodyPr tIns="457200" bIns="320040"/>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sz="1800">
                <a:latin typeface="Arial" panose="020B0604020202020204" pitchFamily="34" charset="0"/>
              </a:rPr>
              <a:t>Customer</a:t>
            </a:r>
          </a:p>
        </p:txBody>
      </p:sp>
      <p:sp>
        <p:nvSpPr>
          <p:cNvPr id="18438" name="WordArt 671"/>
          <p:cNvSpPr>
            <a:spLocks noChangeAspect="1" noChangeArrowheads="1" noChangeShapeType="1" noTextEdit="1"/>
          </p:cNvSpPr>
          <p:nvPr/>
        </p:nvSpPr>
        <p:spPr bwMode="auto">
          <a:xfrm rot="-734604">
            <a:off x="4911725" y="4216401"/>
            <a:ext cx="3113088" cy="568325"/>
          </a:xfrm>
          <a:prstGeom prst="rect">
            <a:avLst/>
          </a:prstGeom>
        </p:spPr>
        <p:txBody>
          <a:bodyPr wrap="none" fromWordArt="1">
            <a:prstTxWarp prst="textCascadeUp">
              <a:avLst>
                <a:gd name="adj" fmla="val 28569"/>
              </a:avLst>
            </a:prstTxWarp>
          </a:bodyPr>
          <a:lstStyle/>
          <a:p>
            <a:pPr algn="ctr"/>
            <a:r>
              <a:rPr lang="nb-NO" kern="10">
                <a:ln w="9525">
                  <a:solidFill>
                    <a:srgbClr val="000000"/>
                  </a:solidFill>
                  <a:round/>
                  <a:headEnd/>
                  <a:tailEnd/>
                </a:ln>
                <a:solidFill>
                  <a:srgbClr val="000000"/>
                </a:solidFill>
                <a:latin typeface="Arial Black" panose="020B0A04020102020204" pitchFamily="34" charset="0"/>
              </a:rPr>
              <a:t>Software Engineering</a:t>
            </a:r>
          </a:p>
        </p:txBody>
      </p:sp>
      <p:sp>
        <p:nvSpPr>
          <p:cNvPr id="18439" name="Text Box 672"/>
          <p:cNvSpPr txBox="1">
            <a:spLocks noChangeArrowheads="1"/>
          </p:cNvSpPr>
          <p:nvPr/>
        </p:nvSpPr>
        <p:spPr bwMode="auto">
          <a:xfrm>
            <a:off x="8259538" y="4443414"/>
            <a:ext cx="209595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err="1">
                <a:latin typeface="Arial" panose="020B0604020202020204" pitchFamily="34" charset="0"/>
              </a:rPr>
              <a:t>Psofttware</a:t>
            </a:r>
            <a:r>
              <a:rPr lang="en-US" altLang="en-US" sz="1800" dirty="0">
                <a:latin typeface="Arial" panose="020B0604020202020204" pitchFamily="34" charset="0"/>
              </a:rPr>
              <a:t> Engineer</a:t>
            </a:r>
          </a:p>
        </p:txBody>
      </p:sp>
      <p:sp>
        <p:nvSpPr>
          <p:cNvPr id="18440" name="TextBox 1"/>
          <p:cNvSpPr txBox="1">
            <a:spLocks noChangeArrowheads="1"/>
          </p:cNvSpPr>
          <p:nvPr/>
        </p:nvSpPr>
        <p:spPr bwMode="auto">
          <a:xfrm>
            <a:off x="1024127" y="1493026"/>
            <a:ext cx="10145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Arial" panose="020B0604020202020204" pitchFamily="34" charset="0"/>
              </a:rPr>
              <a:t>A bridge from customer needs to programming implementation</a:t>
            </a:r>
          </a:p>
        </p:txBody>
      </p:sp>
      <p:sp>
        <p:nvSpPr>
          <p:cNvPr id="18441" name="TextBox 10"/>
          <p:cNvSpPr txBox="1">
            <a:spLocks noChangeArrowheads="1"/>
          </p:cNvSpPr>
          <p:nvPr/>
        </p:nvSpPr>
        <p:spPr bwMode="auto">
          <a:xfrm>
            <a:off x="4040188" y="5681664"/>
            <a:ext cx="591700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en-US" sz="2400" u="sng" dirty="0">
                <a:latin typeface="Arial" panose="020B0604020202020204" pitchFamily="34" charset="0"/>
              </a:rPr>
              <a:t>First law of software engineering</a:t>
            </a:r>
            <a:endParaRPr lang="en-US" altLang="en-US" sz="1800" u="sng" dirty="0">
              <a:latin typeface="Arial" panose="020B0604020202020204" pitchFamily="34" charset="0"/>
            </a:endParaRPr>
          </a:p>
          <a:p>
            <a:pPr eaLnBrk="1" hangingPunct="1">
              <a:spcBef>
                <a:spcPct val="0"/>
              </a:spcBef>
              <a:buFontTx/>
              <a:buNone/>
            </a:pPr>
            <a:r>
              <a:rPr lang="en-US" altLang="en-US" sz="1800" dirty="0">
                <a:latin typeface="Arial" panose="020B0604020202020204" pitchFamily="34" charset="0"/>
              </a:rPr>
              <a:t>Software engineer is willing to learn the problem domain</a:t>
            </a:r>
          </a:p>
          <a:p>
            <a:pPr eaLnBrk="1" hangingPunct="1">
              <a:spcBef>
                <a:spcPct val="0"/>
              </a:spcBef>
              <a:buFontTx/>
              <a:buNone/>
            </a:pPr>
            <a:r>
              <a:rPr lang="en-US" altLang="en-US" sz="1600" dirty="0">
                <a:latin typeface="Arial" panose="020B0604020202020204" pitchFamily="34" charset="0"/>
              </a:rPr>
              <a:t>(problem cannot be solved without understanding it first)</a:t>
            </a:r>
          </a:p>
        </p:txBody>
      </p:sp>
      <p:sp>
        <p:nvSpPr>
          <p:cNvPr id="18442" name="Slide Number Placeholder 2"/>
          <p:cNvSpPr>
            <a:spLocks noGrp="1"/>
          </p:cNvSpPr>
          <p:nvPr>
            <p:ph type="sldNum" sz="quarter" idx="4294967295"/>
          </p:nvPr>
        </p:nvSpPr>
        <p:spPr>
          <a:xfrm>
            <a:off x="10837333" y="6470704"/>
            <a:ext cx="973667" cy="274320"/>
          </a:xfrm>
          <a:prstGeom prst="rect">
            <a:avLst/>
          </a:prstGeom>
          <a:noFill/>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FDCE9A62-5086-48BD-A24C-7F6A26F2B902}" type="slidenum">
              <a:rPr lang="en-US" altLang="en-US" sz="1400">
                <a:latin typeface="Times New Roman" panose="02020603050405020304" pitchFamily="18" charset="0"/>
              </a:rPr>
              <a:pPr>
                <a:spcBef>
                  <a:spcPct val="0"/>
                </a:spcBef>
                <a:buFontTx/>
                <a:buNone/>
              </a:pPr>
              <a:t>14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32838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Fundamental Software engineering activities</a:t>
            </a:r>
            <a:endParaRPr lang="en-US" dirty="0"/>
          </a:p>
        </p:txBody>
      </p:sp>
      <p:sp>
        <p:nvSpPr>
          <p:cNvPr id="10" name="Date Placeholder 9"/>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15</a:t>
            </a:fld>
            <a:endParaRPr lang="en-US"/>
          </a:p>
        </p:txBody>
      </p:sp>
      <p:pic>
        <p:nvPicPr>
          <p:cNvPr id="5122" name="Picture 2" descr="Image result for software engineering knowle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1311443"/>
            <a:ext cx="809625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software engineering knowled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0719" y="4654718"/>
            <a:ext cx="1519918" cy="2154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issues that affect most software</a:t>
            </a:r>
            <a:endParaRPr lang="en-US" dirty="0"/>
          </a:p>
        </p:txBody>
      </p:sp>
      <p:sp>
        <p:nvSpPr>
          <p:cNvPr id="3" name="Content Placeholder 2"/>
          <p:cNvSpPr>
            <a:spLocks noGrp="1"/>
          </p:cNvSpPr>
          <p:nvPr>
            <p:ph idx="1"/>
          </p:nvPr>
        </p:nvSpPr>
        <p:spPr/>
        <p:txBody>
          <a:bodyPr>
            <a:normAutofit fontScale="92500"/>
          </a:bodyPr>
          <a:lstStyle/>
          <a:p>
            <a:r>
              <a:rPr lang="en-GB"/>
              <a:t>Heterogeneity </a:t>
            </a:r>
          </a:p>
          <a:p>
            <a:pPr lvl="1"/>
            <a:r>
              <a:rPr lang="en-GB"/>
              <a:t>Increasingly, systems are required to operate as distributed systems across networks that include different types of computer and mobile devices. </a:t>
            </a:r>
          </a:p>
          <a:p>
            <a:r>
              <a:rPr lang="en-GB"/>
              <a:t>Business and social change </a:t>
            </a:r>
          </a:p>
          <a:p>
            <a:pPr lvl="1"/>
            <a:r>
              <a:rPr lang="en-GB"/>
              <a:t>Business and society are changing incredibly quickly as emerging economies develop and new technologies become available. They need to be able to change their existing software and to rapidly develop new software. </a:t>
            </a:r>
          </a:p>
          <a:p>
            <a:r>
              <a:rPr lang="en-GB"/>
              <a:t>Security and trust </a:t>
            </a:r>
          </a:p>
          <a:p>
            <a:pPr lvl="1"/>
            <a:r>
              <a:rPr lang="en-GB"/>
              <a:t>As software is intertwined with all aspects of our lives, it is essential that we can trust that software. </a:t>
            </a:r>
            <a:endParaRPr lang="en-US" dirty="0"/>
          </a:p>
        </p:txBody>
      </p:sp>
      <p:sp>
        <p:nvSpPr>
          <p:cNvPr id="10" name="Date Placeholder 9"/>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diversity</a:t>
            </a:r>
          </a:p>
        </p:txBody>
      </p:sp>
      <p:sp>
        <p:nvSpPr>
          <p:cNvPr id="3" name="Content Placeholder 2"/>
          <p:cNvSpPr>
            <a:spLocks noGrp="1"/>
          </p:cNvSpPr>
          <p:nvPr>
            <p:ph idx="1"/>
          </p:nvPr>
        </p:nvSpPr>
        <p:spPr>
          <a:xfrm>
            <a:off x="1024128" y="1528012"/>
            <a:ext cx="10786872" cy="5217012"/>
          </a:xfrm>
        </p:spPr>
        <p:txBody>
          <a:bodyPr>
            <a:normAutofit fontScale="85000" lnSpcReduction="20000"/>
          </a:bodyPr>
          <a:lstStyle/>
          <a:p>
            <a:r>
              <a:rPr lang="en-US" dirty="0"/>
              <a:t>Many different types of software system </a:t>
            </a:r>
          </a:p>
          <a:p>
            <a:pPr lvl="1"/>
            <a:r>
              <a:rPr lang="en-US" dirty="0"/>
              <a:t>Stand-alone</a:t>
            </a:r>
          </a:p>
          <a:p>
            <a:pPr lvl="1"/>
            <a:r>
              <a:rPr lang="en-US" dirty="0"/>
              <a:t>Transaction-based</a:t>
            </a:r>
          </a:p>
          <a:p>
            <a:pPr lvl="1"/>
            <a:r>
              <a:rPr lang="en-US" dirty="0"/>
              <a:t>Embedded system</a:t>
            </a:r>
          </a:p>
          <a:p>
            <a:pPr lvl="1"/>
            <a:r>
              <a:rPr lang="en-US" dirty="0"/>
              <a:t>Batch processing</a:t>
            </a:r>
          </a:p>
          <a:p>
            <a:pPr lvl="1"/>
            <a:r>
              <a:rPr lang="en-US" dirty="0"/>
              <a:t>Entertainment</a:t>
            </a:r>
          </a:p>
          <a:p>
            <a:pPr lvl="1"/>
            <a:r>
              <a:rPr lang="en-US" dirty="0"/>
              <a:t>Modeling and simulation</a:t>
            </a:r>
          </a:p>
          <a:p>
            <a:pPr lvl="1"/>
            <a:r>
              <a:rPr lang="en-US" dirty="0"/>
              <a:t>System of systems</a:t>
            </a:r>
          </a:p>
          <a:p>
            <a:r>
              <a:rPr lang="en-US" dirty="0"/>
              <a:t>Software development is context-specific</a:t>
            </a:r>
          </a:p>
          <a:p>
            <a:pPr lvl="1"/>
            <a:r>
              <a:rPr lang="en-US" dirty="0"/>
              <a:t>Large companies</a:t>
            </a:r>
          </a:p>
          <a:p>
            <a:pPr lvl="1"/>
            <a:r>
              <a:rPr lang="en-US" dirty="0"/>
              <a:t>SME</a:t>
            </a:r>
          </a:p>
          <a:p>
            <a:pPr lvl="1"/>
            <a:r>
              <a:rPr lang="en-US" dirty="0"/>
              <a:t>Startups</a:t>
            </a:r>
          </a:p>
          <a:p>
            <a:pPr lvl="1"/>
            <a:r>
              <a:rPr lang="en-US" dirty="0"/>
              <a:t>In-house</a:t>
            </a:r>
          </a:p>
          <a:p>
            <a:pPr lvl="1"/>
            <a:r>
              <a:rPr lang="en-US" dirty="0"/>
              <a:t>Outsourcing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17</a:t>
            </a:fld>
            <a:endParaRPr lang="en-US"/>
          </a:p>
        </p:txBody>
      </p:sp>
      <p:sp>
        <p:nvSpPr>
          <p:cNvPr id="6" name="Rectangle 5"/>
          <p:cNvSpPr/>
          <p:nvPr/>
        </p:nvSpPr>
        <p:spPr>
          <a:xfrm>
            <a:off x="6417562" y="2429698"/>
            <a:ext cx="4995162" cy="1569660"/>
          </a:xfrm>
          <a:prstGeom prst="rect">
            <a:avLst/>
          </a:prstGeom>
        </p:spPr>
        <p:txBody>
          <a:bodyPr wrap="square">
            <a:spAutoFit/>
          </a:bodyPr>
          <a:lstStyle/>
          <a:p>
            <a:pPr lvl="1" algn="ctr"/>
            <a:r>
              <a:rPr lang="en-US" sz="3200" dirty="0">
                <a:sym typeface="Wingdings"/>
              </a:rPr>
              <a:t> </a:t>
            </a:r>
            <a:r>
              <a:rPr lang="en-US" sz="3200" dirty="0"/>
              <a:t>no universal set of software techniques applicable to all!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engineering fundamentals</a:t>
            </a:r>
            <a:endParaRPr lang="en-US" dirty="0"/>
          </a:p>
        </p:txBody>
      </p:sp>
      <p:sp>
        <p:nvSpPr>
          <p:cNvPr id="3" name="Content Placeholder 2"/>
          <p:cNvSpPr>
            <a:spLocks noGrp="1"/>
          </p:cNvSpPr>
          <p:nvPr>
            <p:ph idx="1"/>
          </p:nvPr>
        </p:nvSpPr>
        <p:spPr/>
        <p:txBody>
          <a:bodyPr/>
          <a:lstStyle/>
          <a:p>
            <a:r>
              <a:rPr lang="en-US"/>
              <a:t>Some fundamental principles apply to all types of software system:</a:t>
            </a:r>
          </a:p>
          <a:p>
            <a:pPr lvl="1"/>
            <a:r>
              <a:rPr lang="en-GB"/>
              <a:t>Use a managed and understood development process</a:t>
            </a:r>
          </a:p>
          <a:p>
            <a:pPr lvl="1"/>
            <a:r>
              <a:rPr lang="en-GB"/>
              <a:t>Consider dependability and performance</a:t>
            </a:r>
          </a:p>
          <a:p>
            <a:pPr lvl="1"/>
            <a:r>
              <a:rPr lang="en-GB"/>
              <a:t>Understand and manage the software specification and requirements</a:t>
            </a:r>
          </a:p>
          <a:p>
            <a:pPr lvl="1"/>
            <a:r>
              <a:rPr lang="en-GB"/>
              <a:t>Try reuse software</a:t>
            </a:r>
          </a:p>
          <a:p>
            <a:pPr lvl="1"/>
            <a:endParaRPr lang="en-US" dirty="0"/>
          </a:p>
        </p:txBody>
      </p:sp>
      <p:sp>
        <p:nvSpPr>
          <p:cNvPr id="10" name="Date Placeholder 9"/>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p:txBody>
          <a:bodyPr/>
          <a:lstStyle/>
          <a:p>
            <a:r>
              <a:rPr lang="en-GB" dirty="0"/>
              <a:t>Software engineering ethics</a:t>
            </a:r>
          </a:p>
        </p:txBody>
      </p:sp>
      <p:sp>
        <p:nvSpPr>
          <p:cNvPr id="80901" name="Rectangle 5"/>
          <p:cNvSpPr>
            <a:spLocks noGrp="1" noChangeArrowheads="1"/>
          </p:cNvSpPr>
          <p:nvPr>
            <p:ph idx="1"/>
          </p:nvPr>
        </p:nvSpPr>
        <p:spPr/>
        <p:txBody>
          <a:bodyPr>
            <a:normAutofit fontScale="92500" lnSpcReduction="10000"/>
          </a:bodyPr>
          <a:lstStyle/>
          <a:p>
            <a:r>
              <a:rPr lang="en-GB" dirty="0"/>
              <a:t>Ethics?</a:t>
            </a:r>
          </a:p>
          <a:p>
            <a:pPr lvl="1"/>
            <a:r>
              <a:rPr lang="en-US" dirty="0"/>
              <a:t>(Oxford dictionary) Moral principles </a:t>
            </a:r>
            <a:br>
              <a:rPr lang="en-US" dirty="0"/>
            </a:br>
            <a:r>
              <a:rPr lang="en-US" dirty="0"/>
              <a:t>that govern a person’s </a:t>
            </a:r>
            <a:r>
              <a:rPr lang="en-US" dirty="0" err="1"/>
              <a:t>behaviour</a:t>
            </a:r>
            <a:r>
              <a:rPr lang="en-US" dirty="0"/>
              <a:t> or </a:t>
            </a:r>
            <a:br>
              <a:rPr lang="en-US" dirty="0"/>
            </a:br>
            <a:r>
              <a:rPr lang="en-US" dirty="0"/>
              <a:t>the conducting of an activity.</a:t>
            </a:r>
          </a:p>
          <a:p>
            <a:endParaRPr lang="en-GB" dirty="0"/>
          </a:p>
          <a:p>
            <a:r>
              <a:rPr lang="en-GB" dirty="0"/>
              <a:t>Fundamental Software engineering ethics</a:t>
            </a:r>
          </a:p>
          <a:p>
            <a:pPr lvl="1"/>
            <a:r>
              <a:rPr lang="en-GB" dirty="0"/>
              <a:t>Software engineering involves </a:t>
            </a:r>
            <a:r>
              <a:rPr lang="en-GB" b="1" dirty="0"/>
              <a:t>wider responsibilities </a:t>
            </a:r>
            <a:r>
              <a:rPr lang="en-GB" dirty="0"/>
              <a:t>than simply the application of technical skills.</a:t>
            </a:r>
          </a:p>
          <a:p>
            <a:pPr lvl="1"/>
            <a:r>
              <a:rPr lang="en-GB" dirty="0"/>
              <a:t>Software engineers must behave in an honest and ethically responsible way if they are to be respected as professionals.</a:t>
            </a:r>
          </a:p>
          <a:p>
            <a:pPr lvl="1"/>
            <a:r>
              <a:rPr lang="en-GB" dirty="0"/>
              <a:t>Ethical behaviour is more than simply upholding the law but involves following a set of principles that are morally correct.</a:t>
            </a:r>
          </a:p>
        </p:txBody>
      </p:sp>
      <p:sp>
        <p:nvSpPr>
          <p:cNvPr id="4" name="Date Placeholder 3"/>
          <p:cNvSpPr>
            <a:spLocks noGrp="1"/>
          </p:cNvSpPr>
          <p:nvPr>
            <p:ph type="dt" sz="half" idx="10"/>
          </p:nvPr>
        </p:nvSpPr>
        <p:spPr/>
        <p:txBody>
          <a:bodyPr/>
          <a:lstStyle/>
          <a:p>
            <a:r>
              <a:rPr lang="en-US"/>
              <a:t>Aug 2019</a:t>
            </a:r>
          </a:p>
        </p:txBody>
      </p:sp>
      <p:sp>
        <p:nvSpPr>
          <p:cNvPr id="5" name="Footer Placeholder 4"/>
          <p:cNvSpPr>
            <a:spLocks noGrp="1"/>
          </p:cNvSpPr>
          <p:nvPr>
            <p:ph type="ftr" sz="quarter" idx="11"/>
          </p:nvPr>
        </p:nvSpPr>
        <p:spPr/>
        <p:txBody>
          <a:bodyPr/>
          <a:lstStyle/>
          <a:p>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19</a:t>
            </a:fld>
            <a:endParaRPr lang="en-US"/>
          </a:p>
        </p:txBody>
      </p:sp>
      <p:pic>
        <p:nvPicPr>
          <p:cNvPr id="3076" name="Picture 4" descr="Image result for software engineering eth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7837" y="96254"/>
            <a:ext cx="2899709" cy="3639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Ethical &amp; sustainable software engineering</a:t>
            </a:r>
          </a:p>
          <a:p>
            <a:pPr lvl="1"/>
            <a:r>
              <a:rPr lang="en-US" dirty="0"/>
              <a:t>A brief introduction to ethical issues that affect software engineering.</a:t>
            </a:r>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b-NO"/>
          </a:p>
        </p:txBody>
      </p:sp>
      <p:sp>
        <p:nvSpPr>
          <p:cNvPr id="3" name="Content Placeholder 2"/>
          <p:cNvSpPr>
            <a:spLocks noGrp="1"/>
          </p:cNvSpPr>
          <p:nvPr>
            <p:ph idx="1"/>
          </p:nvPr>
        </p:nvSpPr>
        <p:spPr/>
        <p:txBody>
          <a:bodyPr/>
          <a:lstStyle/>
          <a:p>
            <a:endParaRPr lang="nb-NO" dirty="0"/>
          </a:p>
        </p:txBody>
      </p:sp>
      <p:sp>
        <p:nvSpPr>
          <p:cNvPr id="4" name="Date Placeholder 3"/>
          <p:cNvSpPr>
            <a:spLocks noGrp="1"/>
          </p:cNvSpPr>
          <p:nvPr>
            <p:ph type="dt" sz="half" idx="10"/>
          </p:nvPr>
        </p:nvSpPr>
        <p:spPr/>
        <p:txBody>
          <a:bodyPr/>
          <a:lstStyle/>
          <a:p>
            <a:pPr>
              <a:defRPr/>
            </a:pPr>
            <a:r>
              <a:rPr lang="en-US"/>
              <a:t>Aug 2019</a:t>
            </a:r>
          </a:p>
        </p:txBody>
      </p:sp>
      <p:sp>
        <p:nvSpPr>
          <p:cNvPr id="5" name="Footer Placeholder 4"/>
          <p:cNvSpPr>
            <a:spLocks noGrp="1"/>
          </p:cNvSpPr>
          <p:nvPr>
            <p:ph type="ftr" sz="quarter" idx="11"/>
          </p:nvPr>
        </p:nvSpPr>
        <p:spPr/>
        <p:txBody>
          <a:bodyPr/>
          <a:lstStyle/>
          <a:p>
            <a:pPr>
              <a:defRPr/>
            </a:pPr>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pPr>
              <a:defRPr/>
            </a:pPr>
            <a:fld id="{6A4D3DC4-9E7F-1C47-B729-896D53019E3D}" type="slidenum">
              <a:rPr lang="en-US" smtClean="0"/>
              <a:pPr>
                <a:defRPr/>
              </a:pPr>
              <a:t>20</a:t>
            </a:fld>
            <a:endParaRPr lang="en-US"/>
          </a:p>
        </p:txBody>
      </p:sp>
      <p:pic>
        <p:nvPicPr>
          <p:cNvPr id="2050" name="Picture 2" descr="ethic1"/>
          <p:cNvPicPr>
            <a:picLocks noChangeAspect="1" noChangeArrowheads="1"/>
          </p:cNvPicPr>
          <p:nvPr/>
        </p:nvPicPr>
        <p:blipFill rotWithShape="1">
          <a:blip r:embed="rId3">
            <a:extLst>
              <a:ext uri="{28A0092B-C50C-407E-A947-70E740481C1C}">
                <a14:useLocalDpi xmlns:a14="http://schemas.microsoft.com/office/drawing/2010/main" val="0"/>
              </a:ext>
            </a:extLst>
          </a:blip>
          <a:srcRect b="23965"/>
          <a:stretch/>
        </p:blipFill>
        <p:spPr bwMode="auto">
          <a:xfrm>
            <a:off x="2352438" y="1517318"/>
            <a:ext cx="7283687" cy="45933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txBox="1">
            <a:spLocks noChangeArrowheads="1"/>
          </p:cNvSpPr>
          <p:nvPr/>
        </p:nvSpPr>
        <p:spPr>
          <a:xfrm>
            <a:off x="1176527" y="248654"/>
            <a:ext cx="10786871" cy="121518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a:lstStyle>
          <a:p>
            <a:pPr fontAlgn="auto">
              <a:spcAft>
                <a:spcPts val="0"/>
              </a:spcAft>
            </a:pPr>
            <a:r>
              <a:rPr lang="en-GB"/>
              <a:t>Software engineering ethics</a:t>
            </a:r>
            <a:endParaRPr lang="en-GB" dirty="0"/>
          </a:p>
        </p:txBody>
      </p:sp>
    </p:spTree>
    <p:extLst>
      <p:ext uri="{BB962C8B-B14F-4D97-AF65-F5344CB8AC3E}">
        <p14:creationId xmlns:p14="http://schemas.microsoft.com/office/powerpoint/2010/main" val="3686378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AU"/>
              <a:t>ACM Code of Ethics and Professional Conduct</a:t>
            </a:r>
          </a:p>
        </p:txBody>
      </p:sp>
      <p:sp>
        <p:nvSpPr>
          <p:cNvPr id="9219" name="Rectangle 3"/>
          <p:cNvSpPr>
            <a:spLocks noGrp="1" noChangeArrowheads="1"/>
          </p:cNvSpPr>
          <p:nvPr>
            <p:ph idx="1"/>
          </p:nvPr>
        </p:nvSpPr>
        <p:spPr/>
        <p:txBody>
          <a:bodyPr>
            <a:normAutofit lnSpcReduction="10000"/>
          </a:bodyPr>
          <a:lstStyle/>
          <a:p>
            <a:r>
              <a:rPr lang="en-AU" dirty="0"/>
              <a:t>1.1 Contribute to society and human well-being.</a:t>
            </a:r>
          </a:p>
          <a:p>
            <a:r>
              <a:rPr lang="en-AU" dirty="0"/>
              <a:t>1.2 Avoid harm to others.</a:t>
            </a:r>
          </a:p>
          <a:p>
            <a:r>
              <a:rPr lang="en-AU" dirty="0"/>
              <a:t>1.3 Be honest and trustworthy.</a:t>
            </a:r>
          </a:p>
          <a:p>
            <a:r>
              <a:rPr lang="en-AU" dirty="0"/>
              <a:t>1.4 Be fair and take action not to discriminate.</a:t>
            </a:r>
          </a:p>
          <a:p>
            <a:r>
              <a:rPr lang="en-AU" dirty="0"/>
              <a:t>1.5 </a:t>
            </a:r>
            <a:r>
              <a:rPr lang="en-AU" dirty="0" err="1"/>
              <a:t>Honor</a:t>
            </a:r>
            <a:r>
              <a:rPr lang="en-AU" dirty="0"/>
              <a:t> property rights including copyrights and patent.</a:t>
            </a:r>
          </a:p>
          <a:p>
            <a:r>
              <a:rPr lang="en-AU" dirty="0"/>
              <a:t>1.6 Give proper credit for intellectual property.</a:t>
            </a:r>
          </a:p>
          <a:p>
            <a:r>
              <a:rPr lang="en-AU" dirty="0"/>
              <a:t>1.7 Respect the privacy of others.</a:t>
            </a:r>
          </a:p>
          <a:p>
            <a:r>
              <a:rPr lang="en-AU" dirty="0"/>
              <a:t>1.8 </a:t>
            </a:r>
            <a:r>
              <a:rPr lang="en-AU" dirty="0" err="1"/>
              <a:t>Honor</a:t>
            </a:r>
            <a:r>
              <a:rPr lang="en-AU" dirty="0"/>
              <a:t> confidentiality.</a:t>
            </a:r>
          </a:p>
        </p:txBody>
      </p:sp>
      <p:sp>
        <p:nvSpPr>
          <p:cNvPr id="2" name="Date Placeholder 1"/>
          <p:cNvSpPr>
            <a:spLocks noGrp="1"/>
          </p:cNvSpPr>
          <p:nvPr>
            <p:ph type="dt" sz="half" idx="10"/>
          </p:nvPr>
        </p:nvSpPr>
        <p:spPr/>
        <p:txBody>
          <a:bodyPr/>
          <a:lstStyle/>
          <a:p>
            <a:r>
              <a:rPr lang="en-US"/>
              <a:t>Aug 2019</a:t>
            </a:r>
          </a:p>
        </p:txBody>
      </p:sp>
      <p:sp>
        <p:nvSpPr>
          <p:cNvPr id="3" name="Footer Placeholder 2"/>
          <p:cNvSpPr>
            <a:spLocks noGrp="1"/>
          </p:cNvSpPr>
          <p:nvPr>
            <p:ph type="ftr" sz="quarter" idx="11"/>
          </p:nvPr>
        </p:nvSpPr>
        <p:spPr/>
        <p:txBody>
          <a:bodyPr/>
          <a:lstStyle/>
          <a:p>
            <a:r>
              <a:rPr lang="en-AU"/>
              <a:t>Ch1. Introduction</a:t>
            </a:r>
          </a:p>
        </p:txBody>
      </p:sp>
      <p:sp>
        <p:nvSpPr>
          <p:cNvPr id="4" name="Slide Number Placeholder 3"/>
          <p:cNvSpPr>
            <a:spLocks noGrp="1"/>
          </p:cNvSpPr>
          <p:nvPr>
            <p:ph type="sldNum" sz="quarter" idx="4294967295"/>
          </p:nvPr>
        </p:nvSpPr>
        <p:spPr>
          <a:xfrm>
            <a:off x="10837333" y="6470704"/>
            <a:ext cx="973667" cy="274320"/>
          </a:xfrm>
          <a:prstGeom prst="rect">
            <a:avLst/>
          </a:prstGeom>
        </p:spPr>
        <p:txBody>
          <a:bodyPr/>
          <a:lstStyle/>
          <a:p>
            <a:fld id="{2CB03C52-5D10-4571-8499-70458EC7B28E}" type="slidenum">
              <a:rPr lang="en-AU" smtClean="0"/>
              <a:pPr/>
              <a:t>21</a:t>
            </a:fld>
            <a:endParaRPr lang="en-AU"/>
          </a:p>
        </p:txBody>
      </p:sp>
    </p:spTree>
    <p:extLst>
      <p:ext uri="{BB962C8B-B14F-4D97-AF65-F5344CB8AC3E}">
        <p14:creationId xmlns:p14="http://schemas.microsoft.com/office/powerpoint/2010/main" val="329281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Software </a:t>
            </a:r>
            <a:r>
              <a:rPr lang="nb-NO" dirty="0" err="1"/>
              <a:t>engineering</a:t>
            </a:r>
            <a:r>
              <a:rPr lang="nb-NO" dirty="0"/>
              <a:t> and </a:t>
            </a:r>
            <a:r>
              <a:rPr lang="nb-NO" dirty="0" err="1"/>
              <a:t>sustainability</a:t>
            </a:r>
            <a:endParaRPr lang="nb-NO" dirty="0"/>
          </a:p>
        </p:txBody>
      </p:sp>
      <p:sp>
        <p:nvSpPr>
          <p:cNvPr id="3" name="Content Placeholder 2"/>
          <p:cNvSpPr>
            <a:spLocks noGrp="1"/>
          </p:cNvSpPr>
          <p:nvPr>
            <p:ph idx="1"/>
          </p:nvPr>
        </p:nvSpPr>
        <p:spPr/>
        <p:txBody>
          <a:bodyPr/>
          <a:lstStyle/>
          <a:p>
            <a:endParaRPr lang="nb-NO"/>
          </a:p>
        </p:txBody>
      </p:sp>
      <p:sp>
        <p:nvSpPr>
          <p:cNvPr id="4" name="Date Placeholder 3"/>
          <p:cNvSpPr>
            <a:spLocks noGrp="1"/>
          </p:cNvSpPr>
          <p:nvPr>
            <p:ph type="dt" sz="half" idx="10"/>
          </p:nvPr>
        </p:nvSpPr>
        <p:spPr/>
        <p:txBody>
          <a:bodyPr/>
          <a:lstStyle/>
          <a:p>
            <a:pPr>
              <a:defRPr/>
            </a:pPr>
            <a:r>
              <a:rPr lang="en-US"/>
              <a:t>Aug 2019</a:t>
            </a:r>
          </a:p>
        </p:txBody>
      </p:sp>
      <p:sp>
        <p:nvSpPr>
          <p:cNvPr id="5" name="Footer Placeholder 4"/>
          <p:cNvSpPr>
            <a:spLocks noGrp="1"/>
          </p:cNvSpPr>
          <p:nvPr>
            <p:ph type="ftr" sz="quarter" idx="11"/>
          </p:nvPr>
        </p:nvSpPr>
        <p:spPr/>
        <p:txBody>
          <a:bodyPr/>
          <a:lstStyle/>
          <a:p>
            <a:pPr>
              <a:defRPr/>
            </a:pPr>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pPr>
              <a:defRPr/>
            </a:pPr>
            <a:fld id="{6A4D3DC4-9E7F-1C47-B729-896D53019E3D}" type="slidenum">
              <a:rPr lang="en-US" smtClean="0"/>
              <a:pPr>
                <a:defRPr/>
              </a:pPr>
              <a:t>22</a:t>
            </a:fld>
            <a:endParaRPr lang="en-US"/>
          </a:p>
        </p:txBody>
      </p:sp>
      <p:pic>
        <p:nvPicPr>
          <p:cNvPr id="3074" name="Picture 2" descr="17 Companies Helping Meet the 17 UN Sustainable Development Go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734" y="1311443"/>
            <a:ext cx="6751063" cy="540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653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Software </a:t>
            </a:r>
            <a:r>
              <a:rPr lang="nb-NO" dirty="0" err="1"/>
              <a:t>engineering</a:t>
            </a:r>
            <a:r>
              <a:rPr lang="nb-NO" dirty="0"/>
              <a:t> and </a:t>
            </a:r>
            <a:r>
              <a:rPr lang="nb-NO" dirty="0" err="1"/>
              <a:t>sustainability</a:t>
            </a:r>
            <a:r>
              <a:rPr lang="nb-NO" dirty="0"/>
              <a:t> - </a:t>
            </a:r>
            <a:r>
              <a:rPr lang="nb-NO" dirty="0" err="1"/>
              <a:t>Example</a:t>
            </a:r>
            <a:endParaRPr lang="nb-NO" dirty="0"/>
          </a:p>
        </p:txBody>
      </p:sp>
      <p:sp>
        <p:nvSpPr>
          <p:cNvPr id="3" name="Content Placeholder 2"/>
          <p:cNvSpPr>
            <a:spLocks noGrp="1"/>
          </p:cNvSpPr>
          <p:nvPr>
            <p:ph idx="1"/>
          </p:nvPr>
        </p:nvSpPr>
        <p:spPr>
          <a:xfrm>
            <a:off x="1024128" y="1528012"/>
            <a:ext cx="9112093" cy="4781349"/>
          </a:xfrm>
        </p:spPr>
        <p:txBody>
          <a:bodyPr>
            <a:normAutofit/>
          </a:bodyPr>
          <a:lstStyle/>
          <a:p>
            <a:r>
              <a:rPr lang="en-US" b="1" dirty="0"/>
              <a:t>Green Software Engineering</a:t>
            </a:r>
            <a:r>
              <a:rPr lang="en-US" dirty="0"/>
              <a:t> is an emerging discipline at the intersection of climate science, software practices and architecture, electricity markets, hardware and data </a:t>
            </a:r>
            <a:r>
              <a:rPr lang="en-US" dirty="0" err="1"/>
              <a:t>centre</a:t>
            </a:r>
            <a:r>
              <a:rPr lang="en-US" dirty="0"/>
              <a:t> design.</a:t>
            </a:r>
          </a:p>
          <a:p>
            <a:r>
              <a:rPr lang="en-US" b="1" dirty="0"/>
              <a:t>Green Software Engineering </a:t>
            </a:r>
            <a:r>
              <a:rPr lang="en-US" dirty="0"/>
              <a:t>concerns the design, development and operation of software-intensive products in a way that reduces pollution, promotes sustainability, and minimizes risk to human health and the environment without sacrificing economic viability and efficiency</a:t>
            </a:r>
            <a:endParaRPr lang="nb-NO" dirty="0"/>
          </a:p>
        </p:txBody>
      </p:sp>
      <p:sp>
        <p:nvSpPr>
          <p:cNvPr id="4" name="Date Placeholder 3"/>
          <p:cNvSpPr>
            <a:spLocks noGrp="1"/>
          </p:cNvSpPr>
          <p:nvPr>
            <p:ph type="dt" sz="half" idx="10"/>
          </p:nvPr>
        </p:nvSpPr>
        <p:spPr/>
        <p:txBody>
          <a:bodyPr/>
          <a:lstStyle/>
          <a:p>
            <a:pPr>
              <a:defRPr/>
            </a:pPr>
            <a:r>
              <a:rPr lang="en-US"/>
              <a:t>Aug 2019</a:t>
            </a:r>
          </a:p>
        </p:txBody>
      </p:sp>
      <p:sp>
        <p:nvSpPr>
          <p:cNvPr id="5" name="Footer Placeholder 4"/>
          <p:cNvSpPr>
            <a:spLocks noGrp="1"/>
          </p:cNvSpPr>
          <p:nvPr>
            <p:ph type="ftr" sz="quarter" idx="11"/>
          </p:nvPr>
        </p:nvSpPr>
        <p:spPr/>
        <p:txBody>
          <a:bodyPr/>
          <a:lstStyle/>
          <a:p>
            <a:pPr>
              <a:defRPr/>
            </a:pPr>
            <a:r>
              <a:rPr lang="en-US" dirty="0"/>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pPr>
              <a:defRPr/>
            </a:pPr>
            <a:fld id="{6A4D3DC4-9E7F-1C47-B729-896D53019E3D}" type="slidenum">
              <a:rPr lang="en-US" smtClean="0"/>
              <a:pPr>
                <a:defRPr/>
              </a:pPr>
              <a:t>23</a:t>
            </a:fld>
            <a:endParaRPr lang="en-US"/>
          </a:p>
        </p:txBody>
      </p:sp>
      <p:pic>
        <p:nvPicPr>
          <p:cNvPr id="4098" name="Picture 2" descr="Introduction to Green in Software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1529" y="42862"/>
            <a:ext cx="1631613" cy="24474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35962" y="6341264"/>
            <a:ext cx="2569934" cy="369332"/>
          </a:xfrm>
          <a:prstGeom prst="rect">
            <a:avLst/>
          </a:prstGeom>
        </p:spPr>
        <p:txBody>
          <a:bodyPr wrap="none">
            <a:spAutoFit/>
          </a:bodyPr>
          <a:lstStyle/>
          <a:p>
            <a:r>
              <a:rPr lang="nb-NO" dirty="0">
                <a:solidFill>
                  <a:srgbClr val="00B050"/>
                </a:solidFill>
              </a:rPr>
              <a:t>https://principles.green/</a:t>
            </a:r>
          </a:p>
        </p:txBody>
      </p:sp>
    </p:spTree>
    <p:extLst>
      <p:ext uri="{BB962C8B-B14F-4D97-AF65-F5344CB8AC3E}">
        <p14:creationId xmlns:p14="http://schemas.microsoft.com/office/powerpoint/2010/main" val="3254452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Software </a:t>
            </a:r>
            <a:r>
              <a:rPr lang="nb-NO" dirty="0" err="1"/>
              <a:t>engineering</a:t>
            </a:r>
            <a:r>
              <a:rPr lang="nb-NO" dirty="0"/>
              <a:t> and </a:t>
            </a:r>
            <a:r>
              <a:rPr lang="nb-NO" dirty="0" err="1"/>
              <a:t>sustainability</a:t>
            </a:r>
            <a:r>
              <a:rPr lang="nb-NO" dirty="0"/>
              <a:t> - </a:t>
            </a:r>
            <a:r>
              <a:rPr lang="nb-NO" dirty="0" err="1"/>
              <a:t>Example</a:t>
            </a:r>
            <a:endParaRPr lang="nb-NO" dirty="0"/>
          </a:p>
        </p:txBody>
      </p:sp>
      <p:sp>
        <p:nvSpPr>
          <p:cNvPr id="3" name="Content Placeholder 2"/>
          <p:cNvSpPr>
            <a:spLocks noGrp="1"/>
          </p:cNvSpPr>
          <p:nvPr>
            <p:ph idx="1"/>
          </p:nvPr>
        </p:nvSpPr>
        <p:spPr/>
        <p:txBody>
          <a:bodyPr>
            <a:normAutofit fontScale="85000" lnSpcReduction="10000"/>
          </a:bodyPr>
          <a:lstStyle/>
          <a:p>
            <a:r>
              <a:rPr lang="en-US" dirty="0">
                <a:hlinkClick r:id="rId3"/>
              </a:rPr>
              <a:t>Carbon</a:t>
            </a:r>
            <a:r>
              <a:rPr lang="en-US" dirty="0"/>
              <a:t>: Build applications that are carbon efficient.</a:t>
            </a:r>
          </a:p>
          <a:p>
            <a:r>
              <a:rPr lang="en-US" dirty="0">
                <a:hlinkClick r:id="rId4"/>
              </a:rPr>
              <a:t>Electricity</a:t>
            </a:r>
            <a:r>
              <a:rPr lang="en-US" dirty="0"/>
              <a:t>: Build applications that are energy efficient.</a:t>
            </a:r>
          </a:p>
          <a:p>
            <a:r>
              <a:rPr lang="en-US" dirty="0">
                <a:hlinkClick r:id="rId5"/>
              </a:rPr>
              <a:t>Carbon Intensity</a:t>
            </a:r>
            <a:r>
              <a:rPr lang="en-US" dirty="0"/>
              <a:t>: Consume electricity with the lowest carbon intensity.</a:t>
            </a:r>
          </a:p>
          <a:p>
            <a:r>
              <a:rPr lang="en-US" dirty="0">
                <a:hlinkClick r:id="rId6"/>
              </a:rPr>
              <a:t>Embodied Carbon</a:t>
            </a:r>
            <a:r>
              <a:rPr lang="en-US" dirty="0"/>
              <a:t>: Build applications that are hardware efficient.</a:t>
            </a:r>
          </a:p>
          <a:p>
            <a:r>
              <a:rPr lang="en-US" dirty="0">
                <a:hlinkClick r:id="rId7"/>
              </a:rPr>
              <a:t>Energy Proportionality</a:t>
            </a:r>
            <a:r>
              <a:rPr lang="en-US" dirty="0"/>
              <a:t>: Maximize the energy efficiency of hardware.</a:t>
            </a:r>
          </a:p>
          <a:p>
            <a:r>
              <a:rPr lang="en-US" dirty="0">
                <a:hlinkClick r:id="rId8"/>
              </a:rPr>
              <a:t>Networking</a:t>
            </a:r>
            <a:r>
              <a:rPr lang="en-US" dirty="0"/>
              <a:t>: Reduce the amount of data and distance it must travel across the network.</a:t>
            </a:r>
          </a:p>
          <a:p>
            <a:r>
              <a:rPr lang="en-US" dirty="0">
                <a:hlinkClick r:id="rId9"/>
              </a:rPr>
              <a:t>Demand Shaping</a:t>
            </a:r>
            <a:r>
              <a:rPr lang="en-US" dirty="0"/>
              <a:t>: Build carbon-aware applications.</a:t>
            </a:r>
          </a:p>
          <a:p>
            <a:r>
              <a:rPr lang="en-US" dirty="0">
                <a:hlinkClick r:id="rId10"/>
              </a:rPr>
              <a:t>Measurement &amp; Optimization</a:t>
            </a:r>
            <a:r>
              <a:rPr lang="en-US" dirty="0"/>
              <a:t>: Focus on step-by-step optimizations that increase the overall carbon efficiency.</a:t>
            </a:r>
          </a:p>
          <a:p>
            <a:endParaRPr lang="nb-NO" dirty="0"/>
          </a:p>
        </p:txBody>
      </p:sp>
      <p:sp>
        <p:nvSpPr>
          <p:cNvPr id="4" name="Date Placeholder 3"/>
          <p:cNvSpPr>
            <a:spLocks noGrp="1"/>
          </p:cNvSpPr>
          <p:nvPr>
            <p:ph type="dt" sz="half" idx="10"/>
          </p:nvPr>
        </p:nvSpPr>
        <p:spPr/>
        <p:txBody>
          <a:bodyPr/>
          <a:lstStyle/>
          <a:p>
            <a:pPr>
              <a:defRPr/>
            </a:pPr>
            <a:r>
              <a:rPr lang="en-US"/>
              <a:t>Aug 2019</a:t>
            </a:r>
          </a:p>
        </p:txBody>
      </p:sp>
      <p:sp>
        <p:nvSpPr>
          <p:cNvPr id="5" name="Footer Placeholder 4"/>
          <p:cNvSpPr>
            <a:spLocks noGrp="1"/>
          </p:cNvSpPr>
          <p:nvPr>
            <p:ph type="ftr" sz="quarter" idx="11"/>
          </p:nvPr>
        </p:nvSpPr>
        <p:spPr/>
        <p:txBody>
          <a:bodyPr/>
          <a:lstStyle/>
          <a:p>
            <a:pPr>
              <a:defRPr/>
            </a:pPr>
            <a:r>
              <a:rPr lang="en-US" dirty="0"/>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pPr>
              <a:defRPr/>
            </a:pPr>
            <a:fld id="{6A4D3DC4-9E7F-1C47-B729-896D53019E3D}" type="slidenum">
              <a:rPr lang="en-US" smtClean="0"/>
              <a:pPr>
                <a:defRPr/>
              </a:pPr>
              <a:t>24</a:t>
            </a:fld>
            <a:endParaRPr lang="en-US"/>
          </a:p>
        </p:txBody>
      </p:sp>
      <p:pic>
        <p:nvPicPr>
          <p:cNvPr id="4098" name="Picture 2" descr="Introduction to Green in Software Engineeri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41529" y="42862"/>
            <a:ext cx="1631613" cy="24474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35962" y="6341264"/>
            <a:ext cx="2569934" cy="369332"/>
          </a:xfrm>
          <a:prstGeom prst="rect">
            <a:avLst/>
          </a:prstGeom>
        </p:spPr>
        <p:txBody>
          <a:bodyPr wrap="none">
            <a:spAutoFit/>
          </a:bodyPr>
          <a:lstStyle/>
          <a:p>
            <a:r>
              <a:rPr lang="nb-NO" dirty="0">
                <a:solidFill>
                  <a:srgbClr val="00B050"/>
                </a:solidFill>
              </a:rPr>
              <a:t>https://principles.green/</a:t>
            </a:r>
          </a:p>
        </p:txBody>
      </p:sp>
    </p:spTree>
    <p:extLst>
      <p:ext uri="{BB962C8B-B14F-4D97-AF65-F5344CB8AC3E}">
        <p14:creationId xmlns:p14="http://schemas.microsoft.com/office/powerpoint/2010/main" val="2394165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3" name="Content Placeholder 2"/>
          <p:cNvSpPr>
            <a:spLocks noGrp="1"/>
          </p:cNvSpPr>
          <p:nvPr>
            <p:ph idx="1"/>
          </p:nvPr>
        </p:nvSpPr>
        <p:spPr/>
        <p:txBody>
          <a:bodyPr>
            <a:normAutofit/>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10" name="Date Placeholder 9"/>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(cont.)</a:t>
            </a:r>
            <a:endParaRPr lang="en-US" dirty="0"/>
          </a:p>
        </p:txBody>
      </p:sp>
      <p:sp>
        <p:nvSpPr>
          <p:cNvPr id="3" name="Content Placeholder 2"/>
          <p:cNvSpPr>
            <a:spLocks noGrp="1"/>
          </p:cNvSpPr>
          <p:nvPr>
            <p:ph idx="1"/>
          </p:nvPr>
        </p:nvSpPr>
        <p:spPr/>
        <p:txBody>
          <a:bodyPr>
            <a:normAutofit lnSpcReduction="10000"/>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nb-NO" dirty="0" err="1"/>
              <a:t>Sustainability</a:t>
            </a:r>
            <a:r>
              <a:rPr lang="nb-NO" dirty="0"/>
              <a:t> is an </a:t>
            </a:r>
            <a:r>
              <a:rPr lang="nb-NO" dirty="0" err="1"/>
              <a:t>emerging</a:t>
            </a:r>
            <a:r>
              <a:rPr lang="nb-NO" dirty="0"/>
              <a:t> </a:t>
            </a:r>
            <a:r>
              <a:rPr lang="nb-NO" dirty="0" err="1"/>
              <a:t>concern</a:t>
            </a:r>
            <a:r>
              <a:rPr lang="nb-NO" dirty="0"/>
              <a:t> in all </a:t>
            </a:r>
            <a:r>
              <a:rPr lang="nb-NO" dirty="0" err="1"/>
              <a:t>engineering</a:t>
            </a:r>
            <a:r>
              <a:rPr lang="nb-NO" dirty="0"/>
              <a:t> </a:t>
            </a:r>
            <a:r>
              <a:rPr lang="nb-NO" dirty="0" err="1"/>
              <a:t>discipline</a:t>
            </a:r>
            <a:r>
              <a:rPr lang="nb-NO" dirty="0"/>
              <a:t>, </a:t>
            </a:r>
            <a:r>
              <a:rPr lang="nb-NO" dirty="0" err="1"/>
              <a:t>including</a:t>
            </a:r>
            <a:r>
              <a:rPr lang="nb-NO" dirty="0"/>
              <a:t> </a:t>
            </a:r>
            <a:r>
              <a:rPr lang="nb-NO" dirty="0" err="1"/>
              <a:t>software</a:t>
            </a:r>
            <a:r>
              <a:rPr lang="nb-NO" dirty="0"/>
              <a:t> </a:t>
            </a:r>
            <a:r>
              <a:rPr lang="nb-NO" dirty="0" err="1"/>
              <a:t>development</a:t>
            </a:r>
            <a:r>
              <a:rPr lang="nb-NO" dirty="0"/>
              <a:t> and </a:t>
            </a:r>
            <a:r>
              <a:rPr lang="nb-NO" dirty="0" err="1"/>
              <a:t>operation</a:t>
            </a:r>
            <a:r>
              <a:rPr lang="nb-NO" dirty="0"/>
              <a:t>.</a:t>
            </a:r>
            <a:endParaRPr lang="en-US" dirty="0"/>
          </a:p>
          <a:p>
            <a:endParaRPr lang="en-US" dirty="0"/>
          </a:p>
        </p:txBody>
      </p:sp>
      <p:sp>
        <p:nvSpPr>
          <p:cNvPr id="10" name="Date Placeholder 9"/>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Ch1. Introduction</a:t>
            </a:r>
          </a:p>
        </p:txBody>
      </p:sp>
      <p:sp>
        <p:nvSpPr>
          <p:cNvPr id="5" name="Slide Number Placeholder 4"/>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software?</a:t>
            </a:r>
            <a:endParaRPr lang="en-US" dirty="0"/>
          </a:p>
        </p:txBody>
      </p:sp>
      <p:sp>
        <p:nvSpPr>
          <p:cNvPr id="3" name="Content Placeholder 2"/>
          <p:cNvSpPr>
            <a:spLocks noGrp="1"/>
          </p:cNvSpPr>
          <p:nvPr>
            <p:ph idx="1"/>
          </p:nvPr>
        </p:nvSpPr>
        <p:spPr>
          <a:xfrm>
            <a:off x="1024128" y="1528012"/>
            <a:ext cx="3997815" cy="4781349"/>
          </a:xfrm>
        </p:spPr>
        <p:txBody>
          <a:bodyPr>
            <a:normAutofit lnSpcReduction="10000"/>
          </a:bodyPr>
          <a:lstStyle/>
          <a:p>
            <a:r>
              <a:rPr lang="en-US" dirty="0"/>
              <a:t>Software = Computer program(s) + associated documentation</a:t>
            </a:r>
          </a:p>
          <a:p>
            <a:r>
              <a:rPr lang="en-US" dirty="0"/>
              <a:t>Software products may be developed for</a:t>
            </a:r>
          </a:p>
          <a:p>
            <a:pPr lvl="1"/>
            <a:r>
              <a:rPr lang="en-US" dirty="0"/>
              <a:t>a particular customer (bespoken )</a:t>
            </a:r>
          </a:p>
          <a:p>
            <a:pPr lvl="1"/>
            <a:r>
              <a:rPr lang="en-US" dirty="0"/>
              <a:t>or a general market (market driven)</a:t>
            </a:r>
          </a:p>
        </p:txBody>
      </p:sp>
      <p:sp>
        <p:nvSpPr>
          <p:cNvPr id="5" name="Footer Placeholder 4"/>
          <p:cNvSpPr>
            <a:spLocks noGrp="1"/>
          </p:cNvSpPr>
          <p:nvPr>
            <p:ph type="ftr" sz="quarter" idx="11"/>
          </p:nvPr>
        </p:nvSpPr>
        <p:spPr/>
        <p:txBody>
          <a:bodyPr/>
          <a:lstStyle/>
          <a:p>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3</a:t>
            </a:fld>
            <a:endParaRPr lang="en-US"/>
          </a:p>
        </p:txBody>
      </p:sp>
      <p:pic>
        <p:nvPicPr>
          <p:cNvPr id="1026" name="Picture 2" descr="What is software? Definition and meaning - Market Business News"/>
          <p:cNvPicPr>
            <a:picLocks noChangeAspect="1" noChangeArrowheads="1"/>
          </p:cNvPicPr>
          <p:nvPr/>
        </p:nvPicPr>
        <p:blipFill rotWithShape="1">
          <a:blip r:embed="rId3">
            <a:extLst>
              <a:ext uri="{28A0092B-C50C-407E-A947-70E740481C1C}">
                <a14:useLocalDpi xmlns:a14="http://schemas.microsoft.com/office/drawing/2010/main" val="0"/>
              </a:ext>
            </a:extLst>
          </a:blip>
          <a:srcRect t="20109"/>
          <a:stretch/>
        </p:blipFill>
        <p:spPr bwMode="auto">
          <a:xfrm>
            <a:off x="5276848" y="1311443"/>
            <a:ext cx="6534150" cy="503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IS COMPLEX</a:t>
            </a:r>
          </a:p>
        </p:txBody>
      </p:sp>
      <p:sp>
        <p:nvSpPr>
          <p:cNvPr id="3" name="Content Placeholder 2"/>
          <p:cNvSpPr>
            <a:spLocks noGrp="1"/>
          </p:cNvSpPr>
          <p:nvPr>
            <p:ph idx="1"/>
          </p:nvPr>
        </p:nvSpPr>
        <p:spPr/>
        <p:txBody>
          <a:bodyPr>
            <a:normAutofit/>
          </a:bodyPr>
          <a:lstStyle/>
          <a:p>
            <a:pPr>
              <a:lnSpc>
                <a:spcPct val="100000"/>
              </a:lnSpc>
              <a:spcBef>
                <a:spcPts val="600"/>
              </a:spcBef>
              <a:buSzTx/>
            </a:pPr>
            <a:r>
              <a:rPr lang="en-US" altLang="en-US" dirty="0"/>
              <a:t>Complex </a:t>
            </a:r>
            <a:r>
              <a:rPr lang="en-US" altLang="en-US" dirty="0">
                <a:sym typeface="Symbol" panose="05050102010706020507" pitchFamily="18" charset="2"/>
              </a:rPr>
              <a:t> complicated</a:t>
            </a:r>
          </a:p>
          <a:p>
            <a:pPr>
              <a:lnSpc>
                <a:spcPct val="100000"/>
              </a:lnSpc>
              <a:spcBef>
                <a:spcPts val="600"/>
              </a:spcBef>
              <a:buSzTx/>
            </a:pPr>
            <a:r>
              <a:rPr lang="en-US" altLang="en-US" dirty="0">
                <a:sym typeface="Symbol" panose="05050102010706020507" pitchFamily="18" charset="2"/>
              </a:rPr>
              <a:t>Complex = composed of many simple parts</a:t>
            </a:r>
            <a:br>
              <a:rPr lang="en-US" altLang="en-US" dirty="0">
                <a:sym typeface="Symbol" panose="05050102010706020507" pitchFamily="18" charset="2"/>
              </a:rPr>
            </a:br>
            <a:r>
              <a:rPr lang="en-US" altLang="en-US" dirty="0">
                <a:sym typeface="Symbol" panose="05050102010706020507" pitchFamily="18" charset="2"/>
              </a:rPr>
              <a:t>                  	  related to one another</a:t>
            </a:r>
          </a:p>
          <a:p>
            <a:pPr>
              <a:lnSpc>
                <a:spcPct val="100000"/>
              </a:lnSpc>
              <a:spcBef>
                <a:spcPts val="600"/>
              </a:spcBef>
              <a:buSzTx/>
            </a:pPr>
            <a:r>
              <a:rPr lang="en-US" altLang="en-US" dirty="0">
                <a:sym typeface="Symbol" panose="05050102010706020507" pitchFamily="18" charset="2"/>
              </a:rPr>
              <a:t>Complicated = not well understood, or explained</a:t>
            </a:r>
          </a:p>
        </p:txBody>
      </p:sp>
      <p:sp>
        <p:nvSpPr>
          <p:cNvPr id="5" name="Footer Placeholder 4"/>
          <p:cNvSpPr>
            <a:spLocks noGrp="1"/>
          </p:cNvSpPr>
          <p:nvPr>
            <p:ph type="ftr" sz="quarter" idx="11"/>
          </p:nvPr>
        </p:nvSpPr>
        <p:spPr/>
        <p:txBody>
          <a:bodyPr/>
          <a:lstStyle/>
          <a:p>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4</a:t>
            </a:fld>
            <a:endParaRPr lang="en-US"/>
          </a:p>
        </p:txBody>
      </p:sp>
    </p:spTree>
    <p:extLst>
      <p:ext uri="{BB962C8B-B14F-4D97-AF65-F5344CB8AC3E}">
        <p14:creationId xmlns:p14="http://schemas.microsoft.com/office/powerpoint/2010/main" val="12932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TYPE OF SOFTWARE</a:t>
            </a:r>
          </a:p>
        </p:txBody>
      </p:sp>
      <p:sp>
        <p:nvSpPr>
          <p:cNvPr id="5" name="Footer Placeholder 4"/>
          <p:cNvSpPr>
            <a:spLocks noGrp="1"/>
          </p:cNvSpPr>
          <p:nvPr>
            <p:ph type="ftr" sz="quarter" idx="11"/>
          </p:nvPr>
        </p:nvSpPr>
        <p:spPr/>
        <p:txBody>
          <a:bodyPr/>
          <a:lstStyle/>
          <a:p>
            <a:pPr>
              <a:defRPr/>
            </a:pPr>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pPr>
              <a:defRPr/>
            </a:pPr>
            <a:fld id="{6A4D3DC4-9E7F-1C47-B729-896D53019E3D}" type="slidenum">
              <a:rPr lang="en-US" smtClean="0"/>
              <a:pPr>
                <a:defRPr/>
              </a:pPr>
              <a:t>5</a:t>
            </a:fld>
            <a:endParaRPr lang="en-US"/>
          </a:p>
        </p:txBody>
      </p:sp>
      <p:pic>
        <p:nvPicPr>
          <p:cNvPr id="1026" name="Picture 2" descr="https://i1.wp.com/www.informationq.com/wp-content/uploads/2017/10/Computer-Software-Types-of-Software.jpg?zoom=1.5&amp;resize=656%2C362&amp;ssl=1"/>
          <p:cNvPicPr>
            <a:picLocks noChangeAspect="1" noChangeArrowheads="1"/>
          </p:cNvPicPr>
          <p:nvPr/>
        </p:nvPicPr>
        <p:blipFill rotWithShape="1">
          <a:blip r:embed="rId2">
            <a:extLst>
              <a:ext uri="{28A0092B-C50C-407E-A947-70E740481C1C}">
                <a14:useLocalDpi xmlns:a14="http://schemas.microsoft.com/office/drawing/2010/main" val="0"/>
              </a:ext>
            </a:extLst>
          </a:blip>
          <a:srcRect l="5154" r="5338" b="10304"/>
          <a:stretch/>
        </p:blipFill>
        <p:spPr bwMode="auto">
          <a:xfrm>
            <a:off x="1514021" y="1295509"/>
            <a:ext cx="9066894" cy="501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a:xfrm>
            <a:off x="3095152" y="2170535"/>
            <a:ext cx="9192368" cy="2050979"/>
          </a:xfrm>
        </p:spPr>
        <p:txBody>
          <a:bodyPr>
            <a:normAutofit/>
          </a:bodyPr>
          <a:lstStyle/>
          <a:p>
            <a:pPr algn="ctr"/>
            <a:endParaRPr lang="en-US" dirty="0"/>
          </a:p>
          <a:p>
            <a:pPr marL="0" indent="0" algn="ctr">
              <a:buNone/>
            </a:pPr>
            <a:r>
              <a:rPr lang="en-US" dirty="0"/>
              <a:t>Software engineering is an </a:t>
            </a:r>
            <a:r>
              <a:rPr lang="en-US" b="1" dirty="0"/>
              <a:t>engineering</a:t>
            </a:r>
            <a:r>
              <a:rPr lang="en-US" dirty="0"/>
              <a:t> discipline that is concerned with </a:t>
            </a:r>
            <a:r>
              <a:rPr lang="en-US" b="1" dirty="0"/>
              <a:t>all aspects </a:t>
            </a:r>
            <a:r>
              <a:rPr lang="en-US" dirty="0"/>
              <a:t>of software production</a:t>
            </a:r>
          </a:p>
        </p:txBody>
      </p:sp>
      <p:sp>
        <p:nvSpPr>
          <p:cNvPr id="4" name="Date Placeholder 3"/>
          <p:cNvSpPr>
            <a:spLocks noGrp="1"/>
          </p:cNvSpPr>
          <p:nvPr>
            <p:ph type="dt" sz="half" idx="10"/>
          </p:nvPr>
        </p:nvSpPr>
        <p:spPr/>
        <p:txBody>
          <a:bodyPr/>
          <a:lstStyle/>
          <a:p>
            <a:r>
              <a:rPr lang="en-US"/>
              <a:t>Aug 2019</a:t>
            </a:r>
          </a:p>
        </p:txBody>
      </p:sp>
      <p:sp>
        <p:nvSpPr>
          <p:cNvPr id="5" name="Footer Placeholder 4"/>
          <p:cNvSpPr>
            <a:spLocks noGrp="1"/>
          </p:cNvSpPr>
          <p:nvPr>
            <p:ph type="ftr" sz="quarter" idx="11"/>
          </p:nvPr>
        </p:nvSpPr>
        <p:spPr/>
        <p:txBody>
          <a:bodyPr/>
          <a:lstStyle/>
          <a:p>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6</a:t>
            </a:fld>
            <a:endParaRPr lang="en-US"/>
          </a:p>
        </p:txBody>
      </p:sp>
      <p:sp>
        <p:nvSpPr>
          <p:cNvPr id="8" name="TextBox 7"/>
          <p:cNvSpPr txBox="1"/>
          <p:nvPr/>
        </p:nvSpPr>
        <p:spPr>
          <a:xfrm>
            <a:off x="7127753" y="680693"/>
            <a:ext cx="3486273" cy="1200329"/>
          </a:xfrm>
          <a:prstGeom prst="rect">
            <a:avLst/>
          </a:prstGeom>
          <a:noFill/>
        </p:spPr>
        <p:txBody>
          <a:bodyPr wrap="square" rtlCol="0">
            <a:spAutoFit/>
          </a:bodyPr>
          <a:lstStyle/>
          <a:p>
            <a:r>
              <a:rPr lang="en-US" b="1" dirty="0"/>
              <a:t>using</a:t>
            </a:r>
            <a:r>
              <a:rPr lang="en-US" dirty="0"/>
              <a:t> appropriate theories and methods to </a:t>
            </a:r>
            <a:r>
              <a:rPr lang="en-US" b="1" dirty="0"/>
              <a:t>solve</a:t>
            </a:r>
            <a:r>
              <a:rPr lang="en-US" dirty="0"/>
              <a:t> problems bearing in mind organizational and financial constraints.</a:t>
            </a:r>
          </a:p>
        </p:txBody>
      </p:sp>
      <p:sp>
        <p:nvSpPr>
          <p:cNvPr id="9" name="TextBox 8"/>
          <p:cNvSpPr txBox="1"/>
          <p:nvPr/>
        </p:nvSpPr>
        <p:spPr>
          <a:xfrm>
            <a:off x="5686425" y="5490865"/>
            <a:ext cx="4572000" cy="923330"/>
          </a:xfrm>
          <a:prstGeom prst="rect">
            <a:avLst/>
          </a:prstGeom>
          <a:noFill/>
        </p:spPr>
        <p:txBody>
          <a:bodyPr wrap="square" rtlCol="0">
            <a:spAutoFit/>
          </a:bodyPr>
          <a:lstStyle/>
          <a:p>
            <a:r>
              <a:rPr lang="en-US" dirty="0"/>
              <a:t>technical process of development, project management , the development of tools, methods etc. </a:t>
            </a:r>
          </a:p>
        </p:txBody>
      </p:sp>
      <p:sp>
        <p:nvSpPr>
          <p:cNvPr id="11" name="Freeform 10"/>
          <p:cNvSpPr/>
          <p:nvPr/>
        </p:nvSpPr>
        <p:spPr>
          <a:xfrm>
            <a:off x="7477692" y="3867243"/>
            <a:ext cx="1860503" cy="1462278"/>
          </a:xfrm>
          <a:custGeom>
            <a:avLst/>
            <a:gdLst>
              <a:gd name="connsiteX0" fmla="*/ 796105 w 1860503"/>
              <a:gd name="connsiteY0" fmla="*/ 0 h 1104900"/>
              <a:gd name="connsiteX1" fmla="*/ 34105 w 1860503"/>
              <a:gd name="connsiteY1" fmla="*/ 590550 h 1104900"/>
              <a:gd name="connsiteX2" fmla="*/ 1786705 w 1860503"/>
              <a:gd name="connsiteY2" fmla="*/ 552450 h 1104900"/>
              <a:gd name="connsiteX3" fmla="*/ 1367605 w 1860503"/>
              <a:gd name="connsiteY3" fmla="*/ 1104900 h 1104900"/>
            </a:gdLst>
            <a:ahLst/>
            <a:cxnLst>
              <a:cxn ang="0">
                <a:pos x="connsiteX0" y="connsiteY0"/>
              </a:cxn>
              <a:cxn ang="0">
                <a:pos x="connsiteX1" y="connsiteY1"/>
              </a:cxn>
              <a:cxn ang="0">
                <a:pos x="connsiteX2" y="connsiteY2"/>
              </a:cxn>
              <a:cxn ang="0">
                <a:pos x="connsiteX3" y="connsiteY3"/>
              </a:cxn>
            </a:cxnLst>
            <a:rect l="l" t="t" r="r" b="b"/>
            <a:pathLst>
              <a:path w="1860503" h="1104900">
                <a:moveTo>
                  <a:pt x="796105" y="0"/>
                </a:moveTo>
                <a:cubicBezTo>
                  <a:pt x="332555" y="249237"/>
                  <a:pt x="-130995" y="498475"/>
                  <a:pt x="34105" y="590550"/>
                </a:cubicBezTo>
                <a:cubicBezTo>
                  <a:pt x="199205" y="682625"/>
                  <a:pt x="1564455" y="466725"/>
                  <a:pt x="1786705" y="552450"/>
                </a:cubicBezTo>
                <a:cubicBezTo>
                  <a:pt x="2008955" y="638175"/>
                  <a:pt x="1688280" y="871537"/>
                  <a:pt x="1367605" y="1104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691336" y="1995142"/>
            <a:ext cx="1960664" cy="742950"/>
          </a:xfrm>
          <a:custGeom>
            <a:avLst/>
            <a:gdLst>
              <a:gd name="connsiteX0" fmla="*/ 60019 w 2879419"/>
              <a:gd name="connsiteY0" fmla="*/ 742950 h 742950"/>
              <a:gd name="connsiteX1" fmla="*/ 250519 w 2879419"/>
              <a:gd name="connsiteY1" fmla="*/ 342900 h 742950"/>
              <a:gd name="connsiteX2" fmla="*/ 2060269 w 2879419"/>
              <a:gd name="connsiteY2" fmla="*/ 476250 h 742950"/>
              <a:gd name="connsiteX3" fmla="*/ 2879419 w 2879419"/>
              <a:gd name="connsiteY3" fmla="*/ 0 h 742950"/>
            </a:gdLst>
            <a:ahLst/>
            <a:cxnLst>
              <a:cxn ang="0">
                <a:pos x="connsiteX0" y="connsiteY0"/>
              </a:cxn>
              <a:cxn ang="0">
                <a:pos x="connsiteX1" y="connsiteY1"/>
              </a:cxn>
              <a:cxn ang="0">
                <a:pos x="connsiteX2" y="connsiteY2"/>
              </a:cxn>
              <a:cxn ang="0">
                <a:pos x="connsiteX3" y="connsiteY3"/>
              </a:cxn>
            </a:cxnLst>
            <a:rect l="l" t="t" r="r" b="b"/>
            <a:pathLst>
              <a:path w="2879419" h="742950">
                <a:moveTo>
                  <a:pt x="60019" y="742950"/>
                </a:moveTo>
                <a:cubicBezTo>
                  <a:pt x="-11419" y="565150"/>
                  <a:pt x="-82856" y="387350"/>
                  <a:pt x="250519" y="342900"/>
                </a:cubicBezTo>
                <a:cubicBezTo>
                  <a:pt x="583894" y="298450"/>
                  <a:pt x="1622119" y="533400"/>
                  <a:pt x="2060269" y="476250"/>
                </a:cubicBezTo>
                <a:cubicBezTo>
                  <a:pt x="2498419" y="419100"/>
                  <a:pt x="2688919" y="209550"/>
                  <a:pt x="287941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Image result for SOFTWARE ENGINEERING"/>
          <p:cNvPicPr>
            <a:picLocks noChangeAspect="1" noChangeArrowheads="1"/>
          </p:cNvPicPr>
          <p:nvPr/>
        </p:nvPicPr>
        <p:blipFill rotWithShape="1">
          <a:blip r:embed="rId3">
            <a:extLst>
              <a:ext uri="{28A0092B-C50C-407E-A947-70E740481C1C}">
                <a14:useLocalDpi xmlns:a14="http://schemas.microsoft.com/office/drawing/2010/main" val="0"/>
              </a:ext>
            </a:extLst>
          </a:blip>
          <a:srcRect l="27176" r="27467"/>
          <a:stretch/>
        </p:blipFill>
        <p:spPr bwMode="auto">
          <a:xfrm>
            <a:off x="0" y="3730171"/>
            <a:ext cx="4580854" cy="31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5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is in charge for the specification?</a:t>
            </a:r>
            <a:endParaRPr lang="en-US" dirty="0"/>
          </a:p>
        </p:txBody>
      </p:sp>
      <p:sp>
        <p:nvSpPr>
          <p:cNvPr id="3" name="Content Placeholder 2"/>
          <p:cNvSpPr>
            <a:spLocks noGrp="1"/>
          </p:cNvSpPr>
          <p:nvPr>
            <p:ph idx="1"/>
          </p:nvPr>
        </p:nvSpPr>
        <p:spPr/>
        <p:txBody>
          <a:bodyPr/>
          <a:lstStyle/>
          <a:p>
            <a:r>
              <a:rPr lang="en-US" dirty="0"/>
              <a:t>Product specification at initial stage and the changes later</a:t>
            </a:r>
          </a:p>
          <a:p>
            <a:r>
              <a:rPr lang="en-US" dirty="0"/>
              <a:t>Generic products</a:t>
            </a:r>
          </a:p>
          <a:p>
            <a:pPr lvl="1"/>
            <a:r>
              <a:rPr lang="en-US" dirty="0"/>
              <a:t>The software engineering team</a:t>
            </a:r>
          </a:p>
          <a:p>
            <a:r>
              <a:rPr lang="en-US" dirty="0"/>
              <a:t>Customized products</a:t>
            </a:r>
          </a:p>
          <a:p>
            <a:pPr lvl="1"/>
            <a:r>
              <a:rPr lang="en-US" dirty="0"/>
              <a:t>The customer</a:t>
            </a:r>
          </a:p>
        </p:txBody>
      </p:sp>
      <p:sp>
        <p:nvSpPr>
          <p:cNvPr id="5" name="Footer Placeholder 4"/>
          <p:cNvSpPr>
            <a:spLocks noGrp="1"/>
          </p:cNvSpPr>
          <p:nvPr>
            <p:ph type="ftr" sz="quarter" idx="11"/>
          </p:nvPr>
        </p:nvSpPr>
        <p:spPr/>
        <p:txBody>
          <a:bodyPr/>
          <a:lstStyle/>
          <a:p>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7</a:t>
            </a:fld>
            <a:endParaRPr lang="en-US"/>
          </a:p>
        </p:txBody>
      </p:sp>
      <p:sp>
        <p:nvSpPr>
          <p:cNvPr id="8" name="Horizontal Scroll 7"/>
          <p:cNvSpPr/>
          <p:nvPr/>
        </p:nvSpPr>
        <p:spPr>
          <a:xfrm>
            <a:off x="6077855" y="4223658"/>
            <a:ext cx="5733143" cy="1911532"/>
          </a:xfrm>
          <a:prstGeom prst="horizontalScroll">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b-NO" sz="2800" dirty="0"/>
              <a:t>Agile </a:t>
            </a:r>
            <a:r>
              <a:rPr lang="nb-NO" sz="2800" dirty="0" err="1"/>
              <a:t>value</a:t>
            </a:r>
            <a:r>
              <a:rPr lang="nb-NO" sz="2800" dirty="0"/>
              <a:t>. </a:t>
            </a:r>
            <a:r>
              <a:rPr lang="nb-NO" sz="2800" dirty="0" err="1"/>
              <a:t>Working</a:t>
            </a:r>
            <a:r>
              <a:rPr lang="nb-NO" sz="2800" dirty="0"/>
              <a:t> </a:t>
            </a:r>
            <a:r>
              <a:rPr lang="nb-NO" sz="2800" dirty="0" err="1"/>
              <a:t>software</a:t>
            </a:r>
            <a:r>
              <a:rPr lang="nb-NO" sz="2800" dirty="0"/>
              <a:t> over Comprehensive </a:t>
            </a:r>
            <a:r>
              <a:rPr lang="nb-NO" sz="2800" dirty="0" err="1"/>
              <a:t>document</a:t>
            </a:r>
            <a:endParaRPr lang="nb-NO" sz="2800" dirty="0"/>
          </a:p>
        </p:txBody>
      </p:sp>
    </p:spTree>
    <p:extLst>
      <p:ext uri="{BB962C8B-B14F-4D97-AF65-F5344CB8AC3E}">
        <p14:creationId xmlns:p14="http://schemas.microsoft.com/office/powerpoint/2010/main" val="42000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Good software?</a:t>
            </a:r>
            <a:endParaRPr lang="en-US" dirty="0"/>
          </a:p>
        </p:txBody>
      </p:sp>
      <p:sp>
        <p:nvSpPr>
          <p:cNvPr id="3" name="Content Placeholder 2"/>
          <p:cNvSpPr>
            <a:spLocks noGrp="1"/>
          </p:cNvSpPr>
          <p:nvPr>
            <p:ph idx="1"/>
          </p:nvPr>
        </p:nvSpPr>
        <p:spPr/>
        <p:txBody>
          <a:bodyPr>
            <a:normAutofit/>
          </a:bodyPr>
          <a:lstStyle/>
          <a:p>
            <a:r>
              <a:rPr lang="en-US" dirty="0"/>
              <a:t>“Good” is a general attribute:</a:t>
            </a:r>
          </a:p>
          <a:p>
            <a:pPr lvl="1"/>
            <a:r>
              <a:rPr lang="en-US" dirty="0"/>
              <a:t>of a high quality or level</a:t>
            </a:r>
          </a:p>
          <a:p>
            <a:pPr lvl="1"/>
            <a:r>
              <a:rPr lang="en-US" dirty="0"/>
              <a:t>to be desired or approved of</a:t>
            </a:r>
          </a:p>
          <a:p>
            <a:r>
              <a:rPr lang="en-US" dirty="0"/>
              <a:t>Break-down “good” quality into required quality attributes:</a:t>
            </a:r>
          </a:p>
          <a:p>
            <a:pPr lvl="1"/>
            <a:r>
              <a:rPr lang="en-US" dirty="0"/>
              <a:t>performance </a:t>
            </a:r>
          </a:p>
          <a:p>
            <a:pPr lvl="1"/>
            <a:r>
              <a:rPr lang="en-US" dirty="0"/>
              <a:t>maintainable</a:t>
            </a:r>
          </a:p>
          <a:p>
            <a:pPr lvl="1"/>
            <a:r>
              <a:rPr lang="en-US" dirty="0"/>
              <a:t>dependable </a:t>
            </a:r>
          </a:p>
          <a:p>
            <a:pPr lvl="1"/>
            <a:r>
              <a:rPr lang="en-US" dirty="0"/>
              <a:t>usable</a:t>
            </a:r>
          </a:p>
          <a:p>
            <a:endParaRPr lang="en-US" dirty="0"/>
          </a:p>
          <a:p>
            <a:endParaRPr lang="en-US" dirty="0"/>
          </a:p>
        </p:txBody>
      </p:sp>
      <p:sp>
        <p:nvSpPr>
          <p:cNvPr id="5" name="Footer Placeholder 4"/>
          <p:cNvSpPr>
            <a:spLocks noGrp="1"/>
          </p:cNvSpPr>
          <p:nvPr>
            <p:ph type="ftr" sz="quarter" idx="11"/>
          </p:nvPr>
        </p:nvSpPr>
        <p:spPr/>
        <p:txBody>
          <a:bodyPr/>
          <a:lstStyle/>
          <a:p>
            <a:r>
              <a:rPr lang="en-US"/>
              <a:t>Ch1. Introduction</a:t>
            </a:r>
          </a:p>
        </p:txBody>
      </p:sp>
      <p:sp>
        <p:nvSpPr>
          <p:cNvPr id="6" name="Slide Number Placeholder 5"/>
          <p:cNvSpPr>
            <a:spLocks noGrp="1"/>
          </p:cNvSpPr>
          <p:nvPr>
            <p:ph type="sldNum" sz="quarter" idx="4294967295"/>
          </p:nvPr>
        </p:nvSpPr>
        <p:spPr>
          <a:xfrm>
            <a:off x="10837333" y="6470704"/>
            <a:ext cx="973667" cy="274320"/>
          </a:xfrm>
          <a:prstGeom prst="rect">
            <a:avLst/>
          </a:prstGeom>
        </p:spPr>
        <p:txBody>
          <a:bodyPr/>
          <a:lstStyle/>
          <a:p>
            <a:fld id="{6A4D3DC4-9E7F-1C47-B729-896D53019E3D}" type="slidenum">
              <a:rPr lang="en-US" smtClean="0"/>
              <a:pPr/>
              <a:t>8</a:t>
            </a:fld>
            <a:endParaRPr lang="en-US"/>
          </a:p>
        </p:txBody>
      </p:sp>
    </p:spTree>
    <p:extLst>
      <p:ext uri="{BB962C8B-B14F-4D97-AF65-F5344CB8AC3E}">
        <p14:creationId xmlns:p14="http://schemas.microsoft.com/office/powerpoint/2010/main" val="173217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up)">
                                      <p:cBhvr>
                                        <p:cTn id="27" dur="500"/>
                                        <p:tgtEl>
                                          <p:spTgt spid="3">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up)">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Importance of software engineering</a:t>
            </a:r>
          </a:p>
        </p:txBody>
      </p:sp>
      <p:sp>
        <p:nvSpPr>
          <p:cNvPr id="3" name="Content Placeholder 2"/>
          <p:cNvSpPr>
            <a:spLocks noGrp="1"/>
          </p:cNvSpPr>
          <p:nvPr>
            <p:ph idx="1"/>
          </p:nvPr>
        </p:nvSpPr>
        <p:spPr>
          <a:xfrm>
            <a:off x="1298714" y="1600201"/>
            <a:ext cx="10170663" cy="2210291"/>
          </a:xfrm>
        </p:spPr>
        <p:txBody>
          <a:bodyPr>
            <a:normAutofit/>
          </a:bodyPr>
          <a:lstStyle/>
          <a:p>
            <a:pPr>
              <a:spcBef>
                <a:spcPts val="0"/>
              </a:spcBef>
              <a:defRPr/>
            </a:pPr>
            <a:r>
              <a:rPr lang="en-US" dirty="0"/>
              <a:t>Quality can mean the difference between excellence and disaster</a:t>
            </a:r>
          </a:p>
          <a:p>
            <a:pPr lvl="1">
              <a:spcBef>
                <a:spcPts val="0"/>
              </a:spcBef>
              <a:defRPr/>
            </a:pPr>
            <a:r>
              <a:rPr lang="en-US" dirty="0"/>
              <a:t>Airbus A400M Atlas crash in 2015, 4 killed</a:t>
            </a:r>
          </a:p>
          <a:p>
            <a:endParaRPr lang="en-US" dirty="0"/>
          </a:p>
        </p:txBody>
      </p:sp>
      <p:pic>
        <p:nvPicPr>
          <p:cNvPr id="5" name="Picture 4"/>
          <p:cNvPicPr>
            <a:picLocks noChangeAspect="1"/>
          </p:cNvPicPr>
          <p:nvPr/>
        </p:nvPicPr>
        <p:blipFill rotWithShape="1">
          <a:blip r:embed="rId3"/>
          <a:srcRect t="19675" b="18522"/>
          <a:stretch/>
        </p:blipFill>
        <p:spPr>
          <a:xfrm>
            <a:off x="2570922" y="3294179"/>
            <a:ext cx="9621079" cy="3563821"/>
          </a:xfrm>
          <a:prstGeom prst="rect">
            <a:avLst/>
          </a:prstGeom>
        </p:spPr>
      </p:pic>
    </p:spTree>
    <p:extLst>
      <p:ext uri="{BB962C8B-B14F-4D97-AF65-F5344CB8AC3E}">
        <p14:creationId xmlns:p14="http://schemas.microsoft.com/office/powerpoint/2010/main" val="378230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SE2019s1">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heme_SE2019s1" id="{E4EA5176-60B7-4738-A39A-85EA610AC46B}" vid="{8416C537-BC8A-42C5-99D5-28933A3097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Theme_SE2019s1</Template>
  <TotalTime>5090</TotalTime>
  <Words>3201</Words>
  <Application>Microsoft Office PowerPoint</Application>
  <PresentationFormat>Widescreen</PresentationFormat>
  <Paragraphs>393</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Calibri</vt:lpstr>
      <vt:lpstr>Times New Roman</vt:lpstr>
      <vt:lpstr>Tw Cen MT</vt:lpstr>
      <vt:lpstr>Tw Cen MT Condensed</vt:lpstr>
      <vt:lpstr>Wingdings</vt:lpstr>
      <vt:lpstr>Wingdings 3</vt:lpstr>
      <vt:lpstr>Theme_SE2019s1</vt:lpstr>
      <vt:lpstr>Chapter 1 - INTRODUCTION</vt:lpstr>
      <vt:lpstr>Topics covered</vt:lpstr>
      <vt:lpstr>What is software?</vt:lpstr>
      <vt:lpstr>SOFTWARE IS COMPLEX</vt:lpstr>
      <vt:lpstr>TYPE OF SOFTWARE</vt:lpstr>
      <vt:lpstr>Software engineering</vt:lpstr>
      <vt:lpstr>Who is in charge for the specification?</vt:lpstr>
      <vt:lpstr>Good software?</vt:lpstr>
      <vt:lpstr>Importance of software engineering</vt:lpstr>
      <vt:lpstr>Importance of software engineering</vt:lpstr>
      <vt:lpstr>Software costs</vt:lpstr>
      <vt:lpstr>Some FAQs about software engineering</vt:lpstr>
      <vt:lpstr>Importance of software engineering</vt:lpstr>
      <vt:lpstr>Importance of software engineering</vt:lpstr>
      <vt:lpstr>Fundamental Software engineering activities</vt:lpstr>
      <vt:lpstr>General issues that affect most software</vt:lpstr>
      <vt:lpstr>Software diversity</vt:lpstr>
      <vt:lpstr>Software engineering fundamentals</vt:lpstr>
      <vt:lpstr>Software engineering ethics</vt:lpstr>
      <vt:lpstr>PowerPoint Presentation</vt:lpstr>
      <vt:lpstr>ACM Code of Ethics and Professional Conduct</vt:lpstr>
      <vt:lpstr>Software engineering and sustainability</vt:lpstr>
      <vt:lpstr>Software engineering and sustainability - Example</vt:lpstr>
      <vt:lpstr>Software engineering and sustainability - Example</vt:lpstr>
      <vt:lpstr>Summary</vt:lpstr>
      <vt:lpstr>Summary (cont.)</vt:lpstr>
    </vt:vector>
  </TitlesOfParts>
  <Company>HCMUT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chap 1. Intro</dc:title>
  <dc:creator>Thang Bui</dc:creator>
  <cp:lastModifiedBy>Anh Nguyen Duc</cp:lastModifiedBy>
  <cp:revision>118</cp:revision>
  <dcterms:created xsi:type="dcterms:W3CDTF">2009-12-29T10:39:27Z</dcterms:created>
  <dcterms:modified xsi:type="dcterms:W3CDTF">2023-01-01T19:38:06Z</dcterms:modified>
</cp:coreProperties>
</file>