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4" r:id="rId1"/>
  </p:sldMasterIdLst>
  <p:notesMasterIdLst>
    <p:notesMasterId r:id="rId47"/>
  </p:notesMasterIdLst>
  <p:handoutMasterIdLst>
    <p:handoutMasterId r:id="rId48"/>
  </p:handoutMasterIdLst>
  <p:sldIdLst>
    <p:sldId id="256" r:id="rId2"/>
    <p:sldId id="270" r:id="rId3"/>
    <p:sldId id="377" r:id="rId4"/>
    <p:sldId id="378" r:id="rId5"/>
    <p:sldId id="281" r:id="rId6"/>
    <p:sldId id="282" r:id="rId7"/>
    <p:sldId id="257" r:id="rId8"/>
    <p:sldId id="285" r:id="rId9"/>
    <p:sldId id="258" r:id="rId10"/>
    <p:sldId id="288" r:id="rId11"/>
    <p:sldId id="320" r:id="rId12"/>
    <p:sldId id="367" r:id="rId13"/>
    <p:sldId id="368" r:id="rId14"/>
    <p:sldId id="371" r:id="rId15"/>
    <p:sldId id="372" r:id="rId16"/>
    <p:sldId id="359" r:id="rId17"/>
    <p:sldId id="289" r:id="rId18"/>
    <p:sldId id="360" r:id="rId19"/>
    <p:sldId id="373" r:id="rId20"/>
    <p:sldId id="376" r:id="rId21"/>
    <p:sldId id="354" r:id="rId22"/>
    <p:sldId id="379" r:id="rId23"/>
    <p:sldId id="291" r:id="rId24"/>
    <p:sldId id="260" r:id="rId25"/>
    <p:sldId id="293" r:id="rId26"/>
    <p:sldId id="261" r:id="rId27"/>
    <p:sldId id="361" r:id="rId28"/>
    <p:sldId id="299" r:id="rId29"/>
    <p:sldId id="262" r:id="rId30"/>
    <p:sldId id="263" r:id="rId31"/>
    <p:sldId id="303" r:id="rId32"/>
    <p:sldId id="355" r:id="rId33"/>
    <p:sldId id="273" r:id="rId34"/>
    <p:sldId id="312" r:id="rId35"/>
    <p:sldId id="265" r:id="rId36"/>
    <p:sldId id="305" r:id="rId37"/>
    <p:sldId id="266" r:id="rId38"/>
    <p:sldId id="362" r:id="rId39"/>
    <p:sldId id="363" r:id="rId40"/>
    <p:sldId id="366" r:id="rId41"/>
    <p:sldId id="375" r:id="rId42"/>
    <p:sldId id="374" r:id="rId43"/>
    <p:sldId id="358" r:id="rId44"/>
    <p:sldId id="333" r:id="rId45"/>
    <p:sldId id="357" r:id="rId46"/>
  </p:sldIdLst>
  <p:sldSz cx="12192000" cy="6858000"/>
  <p:notesSz cx="6735763" cy="9866313"/>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78661" autoAdjust="0"/>
  </p:normalViewPr>
  <p:slideViewPr>
    <p:cSldViewPr snapToGrid="0" snapToObjects="1">
      <p:cViewPr varScale="1">
        <p:scale>
          <a:sx n="61" d="100"/>
          <a:sy n="61" d="100"/>
        </p:scale>
        <p:origin x="1325" y="4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20"/>
    </p:cViewPr>
  </p:sorterViewPr>
  <p:notesViewPr>
    <p:cSldViewPr snapToGrid="0" snapToObjects="1">
      <p:cViewPr varScale="1">
        <p:scale>
          <a:sx n="67" d="100"/>
          <a:sy n="67" d="100"/>
        </p:scale>
        <p:origin x="3704" y="1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F4DE4A6C-65AC-4ABF-83BB-C64DC8C85408}"/>
    <pc:docChg chg="custSel modSld sldOrd">
      <pc:chgData name="Anh Nguyen Duc" userId="04a5c95d-4a59-4e21-b199-e9922fb46c5c" providerId="ADAL" clId="{F4DE4A6C-65AC-4ABF-83BB-C64DC8C85408}" dt="2022-09-06T20:52:39.591" v="13" actId="478"/>
      <pc:docMkLst>
        <pc:docMk/>
      </pc:docMkLst>
      <pc:sldChg chg="delSp mod">
        <pc:chgData name="Anh Nguyen Duc" userId="04a5c95d-4a59-4e21-b199-e9922fb46c5c" providerId="ADAL" clId="{F4DE4A6C-65AC-4ABF-83BB-C64DC8C85408}" dt="2022-09-06T20:51:54.740" v="3" actId="478"/>
        <pc:sldMkLst>
          <pc:docMk/>
          <pc:sldMk cId="0" sldId="257"/>
        </pc:sldMkLst>
        <pc:spChg chg="del">
          <ac:chgData name="Anh Nguyen Duc" userId="04a5c95d-4a59-4e21-b199-e9922fb46c5c" providerId="ADAL" clId="{F4DE4A6C-65AC-4ABF-83BB-C64DC8C85408}" dt="2022-09-06T20:51:54.740" v="3" actId="478"/>
          <ac:spMkLst>
            <pc:docMk/>
            <pc:sldMk cId="0" sldId="257"/>
            <ac:spMk id="2" creationId="{00000000-0000-0000-0000-000000000000}"/>
          </ac:spMkLst>
        </pc:spChg>
      </pc:sldChg>
      <pc:sldChg chg="delSp mod ord">
        <pc:chgData name="Anh Nguyen Duc" userId="04a5c95d-4a59-4e21-b199-e9922fb46c5c" providerId="ADAL" clId="{F4DE4A6C-65AC-4ABF-83BB-C64DC8C85408}" dt="2022-09-06T20:52:03.076" v="7" actId="478"/>
        <pc:sldMkLst>
          <pc:docMk/>
          <pc:sldMk cId="0" sldId="258"/>
        </pc:sldMkLst>
        <pc:spChg chg="del">
          <ac:chgData name="Anh Nguyen Duc" userId="04a5c95d-4a59-4e21-b199-e9922fb46c5c" providerId="ADAL" clId="{F4DE4A6C-65AC-4ABF-83BB-C64DC8C85408}" dt="2022-09-06T20:52:03.076" v="7" actId="478"/>
          <ac:spMkLst>
            <pc:docMk/>
            <pc:sldMk cId="0" sldId="258"/>
            <ac:spMk id="2" creationId="{00000000-0000-0000-0000-000000000000}"/>
          </ac:spMkLst>
        </pc:spChg>
      </pc:sldChg>
      <pc:sldChg chg="delSp mod">
        <pc:chgData name="Anh Nguyen Duc" userId="04a5c95d-4a59-4e21-b199-e9922fb46c5c" providerId="ADAL" clId="{F4DE4A6C-65AC-4ABF-83BB-C64DC8C85408}" dt="2022-09-06T20:51:43.352" v="0" actId="478"/>
        <pc:sldMkLst>
          <pc:docMk/>
          <pc:sldMk cId="0" sldId="270"/>
        </pc:sldMkLst>
        <pc:spChg chg="del">
          <ac:chgData name="Anh Nguyen Duc" userId="04a5c95d-4a59-4e21-b199-e9922fb46c5c" providerId="ADAL" clId="{F4DE4A6C-65AC-4ABF-83BB-C64DC8C85408}" dt="2022-09-06T20:51:43.352" v="0" actId="478"/>
          <ac:spMkLst>
            <pc:docMk/>
            <pc:sldMk cId="0" sldId="270"/>
            <ac:spMk id="4" creationId="{00000000-0000-0000-0000-000000000000}"/>
          </ac:spMkLst>
        </pc:spChg>
      </pc:sldChg>
      <pc:sldChg chg="delSp mod">
        <pc:chgData name="Anh Nguyen Duc" userId="04a5c95d-4a59-4e21-b199-e9922fb46c5c" providerId="ADAL" clId="{F4DE4A6C-65AC-4ABF-83BB-C64DC8C85408}" dt="2022-09-06T20:51:48.493" v="1" actId="478"/>
        <pc:sldMkLst>
          <pc:docMk/>
          <pc:sldMk cId="0" sldId="281"/>
        </pc:sldMkLst>
        <pc:spChg chg="del">
          <ac:chgData name="Anh Nguyen Duc" userId="04a5c95d-4a59-4e21-b199-e9922fb46c5c" providerId="ADAL" clId="{F4DE4A6C-65AC-4ABF-83BB-C64DC8C85408}" dt="2022-09-06T20:51:48.493" v="1" actId="478"/>
          <ac:spMkLst>
            <pc:docMk/>
            <pc:sldMk cId="0" sldId="281"/>
            <ac:spMk id="2" creationId="{00000000-0000-0000-0000-000000000000}"/>
          </ac:spMkLst>
        </pc:spChg>
      </pc:sldChg>
      <pc:sldChg chg="delSp mod">
        <pc:chgData name="Anh Nguyen Duc" userId="04a5c95d-4a59-4e21-b199-e9922fb46c5c" providerId="ADAL" clId="{F4DE4A6C-65AC-4ABF-83BB-C64DC8C85408}" dt="2022-09-06T20:51:50.960" v="2" actId="478"/>
        <pc:sldMkLst>
          <pc:docMk/>
          <pc:sldMk cId="0" sldId="282"/>
        </pc:sldMkLst>
        <pc:spChg chg="del">
          <ac:chgData name="Anh Nguyen Duc" userId="04a5c95d-4a59-4e21-b199-e9922fb46c5c" providerId="ADAL" clId="{F4DE4A6C-65AC-4ABF-83BB-C64DC8C85408}" dt="2022-09-06T20:51:50.960" v="2" actId="478"/>
          <ac:spMkLst>
            <pc:docMk/>
            <pc:sldMk cId="0" sldId="282"/>
            <ac:spMk id="2" creationId="{00000000-0000-0000-0000-000000000000}"/>
          </ac:spMkLst>
        </pc:spChg>
      </pc:sldChg>
      <pc:sldChg chg="delSp mod">
        <pc:chgData name="Anh Nguyen Duc" userId="04a5c95d-4a59-4e21-b199-e9922fb46c5c" providerId="ADAL" clId="{F4DE4A6C-65AC-4ABF-83BB-C64DC8C85408}" dt="2022-09-06T20:51:58.944" v="4" actId="478"/>
        <pc:sldMkLst>
          <pc:docMk/>
          <pc:sldMk cId="0" sldId="285"/>
        </pc:sldMkLst>
        <pc:spChg chg="del">
          <ac:chgData name="Anh Nguyen Duc" userId="04a5c95d-4a59-4e21-b199-e9922fb46c5c" providerId="ADAL" clId="{F4DE4A6C-65AC-4ABF-83BB-C64DC8C85408}" dt="2022-09-06T20:51:58.944" v="4" actId="478"/>
          <ac:spMkLst>
            <pc:docMk/>
            <pc:sldMk cId="0" sldId="285"/>
            <ac:spMk id="2" creationId="{00000000-0000-0000-0000-000000000000}"/>
          </ac:spMkLst>
        </pc:spChg>
      </pc:sldChg>
      <pc:sldChg chg="delSp mod">
        <pc:chgData name="Anh Nguyen Duc" userId="04a5c95d-4a59-4e21-b199-e9922fb46c5c" providerId="ADAL" clId="{F4DE4A6C-65AC-4ABF-83BB-C64DC8C85408}" dt="2022-09-06T20:52:06.268" v="8" actId="478"/>
        <pc:sldMkLst>
          <pc:docMk/>
          <pc:sldMk cId="0" sldId="288"/>
        </pc:sldMkLst>
        <pc:spChg chg="del">
          <ac:chgData name="Anh Nguyen Duc" userId="04a5c95d-4a59-4e21-b199-e9922fb46c5c" providerId="ADAL" clId="{F4DE4A6C-65AC-4ABF-83BB-C64DC8C85408}" dt="2022-09-06T20:52:06.268" v="8" actId="478"/>
          <ac:spMkLst>
            <pc:docMk/>
            <pc:sldMk cId="0" sldId="288"/>
            <ac:spMk id="2" creationId="{00000000-0000-0000-0000-000000000000}"/>
          </ac:spMkLst>
        </pc:spChg>
      </pc:sldChg>
      <pc:sldChg chg="delSp mod">
        <pc:chgData name="Anh Nguyen Duc" userId="04a5c95d-4a59-4e21-b199-e9922fb46c5c" providerId="ADAL" clId="{F4DE4A6C-65AC-4ABF-83BB-C64DC8C85408}" dt="2022-09-06T20:52:34.633" v="12" actId="478"/>
        <pc:sldMkLst>
          <pc:docMk/>
          <pc:sldMk cId="0" sldId="289"/>
        </pc:sldMkLst>
        <pc:spChg chg="del">
          <ac:chgData name="Anh Nguyen Duc" userId="04a5c95d-4a59-4e21-b199-e9922fb46c5c" providerId="ADAL" clId="{F4DE4A6C-65AC-4ABF-83BB-C64DC8C85408}" dt="2022-09-06T20:52:34.633" v="12" actId="478"/>
          <ac:spMkLst>
            <pc:docMk/>
            <pc:sldMk cId="0" sldId="289"/>
            <ac:spMk id="2" creationId="{00000000-0000-0000-0000-000000000000}"/>
          </ac:spMkLst>
        </pc:spChg>
      </pc:sldChg>
      <pc:sldChg chg="delSp mod">
        <pc:chgData name="Anh Nguyen Duc" userId="04a5c95d-4a59-4e21-b199-e9922fb46c5c" providerId="ADAL" clId="{F4DE4A6C-65AC-4ABF-83BB-C64DC8C85408}" dt="2022-09-06T20:52:11.222" v="9" actId="478"/>
        <pc:sldMkLst>
          <pc:docMk/>
          <pc:sldMk cId="0" sldId="320"/>
        </pc:sldMkLst>
        <pc:spChg chg="del">
          <ac:chgData name="Anh Nguyen Duc" userId="04a5c95d-4a59-4e21-b199-e9922fb46c5c" providerId="ADAL" clId="{F4DE4A6C-65AC-4ABF-83BB-C64DC8C85408}" dt="2022-09-06T20:52:11.222" v="9" actId="478"/>
          <ac:spMkLst>
            <pc:docMk/>
            <pc:sldMk cId="0" sldId="320"/>
            <ac:spMk id="6" creationId="{00000000-0000-0000-0000-000000000000}"/>
          </ac:spMkLst>
        </pc:spChg>
      </pc:sldChg>
      <pc:sldChg chg="delSp mod">
        <pc:chgData name="Anh Nguyen Duc" userId="04a5c95d-4a59-4e21-b199-e9922fb46c5c" providerId="ADAL" clId="{F4DE4A6C-65AC-4ABF-83BB-C64DC8C85408}" dt="2022-09-06T20:52:39.591" v="13" actId="478"/>
        <pc:sldMkLst>
          <pc:docMk/>
          <pc:sldMk cId="1448917292" sldId="360"/>
        </pc:sldMkLst>
        <pc:spChg chg="del">
          <ac:chgData name="Anh Nguyen Duc" userId="04a5c95d-4a59-4e21-b199-e9922fb46c5c" providerId="ADAL" clId="{F4DE4A6C-65AC-4ABF-83BB-C64DC8C85408}" dt="2022-09-06T20:52:39.591" v="13" actId="478"/>
          <ac:spMkLst>
            <pc:docMk/>
            <pc:sldMk cId="1448917292" sldId="360"/>
            <ac:spMk id="6" creationId="{00000000-0000-0000-0000-000000000000}"/>
          </ac:spMkLst>
        </pc:spChg>
      </pc:sldChg>
      <pc:sldChg chg="delSp mod">
        <pc:chgData name="Anh Nguyen Duc" userId="04a5c95d-4a59-4e21-b199-e9922fb46c5c" providerId="ADAL" clId="{F4DE4A6C-65AC-4ABF-83BB-C64DC8C85408}" dt="2022-09-06T20:52:15.725" v="10" actId="478"/>
        <pc:sldMkLst>
          <pc:docMk/>
          <pc:sldMk cId="4211187247" sldId="367"/>
        </pc:sldMkLst>
        <pc:spChg chg="del">
          <ac:chgData name="Anh Nguyen Duc" userId="04a5c95d-4a59-4e21-b199-e9922fb46c5c" providerId="ADAL" clId="{F4DE4A6C-65AC-4ABF-83BB-C64DC8C85408}" dt="2022-09-06T20:52:15.725" v="10" actId="478"/>
          <ac:spMkLst>
            <pc:docMk/>
            <pc:sldMk cId="4211187247" sldId="367"/>
            <ac:spMk id="2" creationId="{00000000-0000-0000-0000-000000000000}"/>
          </ac:spMkLst>
        </pc:spChg>
      </pc:sldChg>
      <pc:sldChg chg="delSp mod">
        <pc:chgData name="Anh Nguyen Duc" userId="04a5c95d-4a59-4e21-b199-e9922fb46c5c" providerId="ADAL" clId="{F4DE4A6C-65AC-4ABF-83BB-C64DC8C85408}" dt="2022-09-06T20:52:20.730" v="11" actId="478"/>
        <pc:sldMkLst>
          <pc:docMk/>
          <pc:sldMk cId="1449941563" sldId="368"/>
        </pc:sldMkLst>
        <pc:spChg chg="del">
          <ac:chgData name="Anh Nguyen Duc" userId="04a5c95d-4a59-4e21-b199-e9922fb46c5c" providerId="ADAL" clId="{F4DE4A6C-65AC-4ABF-83BB-C64DC8C85408}" dt="2022-09-06T20:52:20.730" v="11" actId="478"/>
          <ac:spMkLst>
            <pc:docMk/>
            <pc:sldMk cId="1449941563" sldId="368"/>
            <ac:spMk id="2" creationId="{00000000-0000-0000-0000-000000000000}"/>
          </ac:spMkLst>
        </pc:spChg>
      </pc:sldChg>
    </pc:docChg>
  </pc:docChgLst>
  <pc:docChgLst>
    <pc:chgData name="Anh Nguyen Duc" userId="04a5c95d-4a59-4e21-b199-e9922fb46c5c" providerId="ADAL" clId="{5C1F7A55-7DD1-4425-9773-B2DEF5D462F8}"/>
    <pc:docChg chg="modSld">
      <pc:chgData name="Anh Nguyen Duc" userId="04a5c95d-4a59-4e21-b199-e9922fb46c5c" providerId="ADAL" clId="{5C1F7A55-7DD1-4425-9773-B2DEF5D462F8}" dt="2023-08-23T08:26:25.316" v="2" actId="404"/>
      <pc:docMkLst>
        <pc:docMk/>
      </pc:docMkLst>
      <pc:sldChg chg="modSp mod">
        <pc:chgData name="Anh Nguyen Duc" userId="04a5c95d-4a59-4e21-b199-e9922fb46c5c" providerId="ADAL" clId="{5C1F7A55-7DD1-4425-9773-B2DEF5D462F8}" dt="2023-08-23T08:26:25.316" v="2" actId="404"/>
        <pc:sldMkLst>
          <pc:docMk/>
          <pc:sldMk cId="0" sldId="379"/>
        </pc:sldMkLst>
        <pc:spChg chg="mod">
          <ac:chgData name="Anh Nguyen Duc" userId="04a5c95d-4a59-4e21-b199-e9922fb46c5c" providerId="ADAL" clId="{5C1F7A55-7DD1-4425-9773-B2DEF5D462F8}" dt="2023-08-23T08:26:25.316" v="2" actId="404"/>
          <ac:spMkLst>
            <pc:docMk/>
            <pc:sldMk cId="0" sldId="379"/>
            <ac:spMk id="17412" creationId="{E37DD9A4-5B5F-0B80-CB60-940E777BB12F}"/>
          </ac:spMkLst>
        </pc:spChg>
      </pc:sldChg>
    </pc:docChg>
  </pc:docChgLst>
  <pc:docChgLst>
    <pc:chgData name="Anh Nguyen Duc" userId="04a5c95d-4a59-4e21-b199-e9922fb46c5c" providerId="ADAL" clId="{5223C39A-5D47-4198-804D-55BAFEF5C7DC}"/>
    <pc:docChg chg="undo custSel addSld delSld modSld sldOrd">
      <pc:chgData name="Anh Nguyen Duc" userId="04a5c95d-4a59-4e21-b199-e9922fb46c5c" providerId="ADAL" clId="{5223C39A-5D47-4198-804D-55BAFEF5C7DC}" dt="2023-01-11T08:00:26.707" v="57"/>
      <pc:docMkLst>
        <pc:docMk/>
      </pc:docMkLst>
      <pc:sldChg chg="ord">
        <pc:chgData name="Anh Nguyen Duc" userId="04a5c95d-4a59-4e21-b199-e9922fb46c5c" providerId="ADAL" clId="{5223C39A-5D47-4198-804D-55BAFEF5C7DC}" dt="2023-01-10T21:38:05.243" v="1"/>
        <pc:sldMkLst>
          <pc:docMk/>
          <pc:sldMk cId="0" sldId="266"/>
        </pc:sldMkLst>
      </pc:sldChg>
      <pc:sldChg chg="modSp mod">
        <pc:chgData name="Anh Nguyen Duc" userId="04a5c95d-4a59-4e21-b199-e9922fb46c5c" providerId="ADAL" clId="{5223C39A-5D47-4198-804D-55BAFEF5C7DC}" dt="2023-01-11T07:00:54.549" v="55" actId="20577"/>
        <pc:sldMkLst>
          <pc:docMk/>
          <pc:sldMk cId="0" sldId="270"/>
        </pc:sldMkLst>
        <pc:spChg chg="mod">
          <ac:chgData name="Anh Nguyen Duc" userId="04a5c95d-4a59-4e21-b199-e9922fb46c5c" providerId="ADAL" clId="{5223C39A-5D47-4198-804D-55BAFEF5C7DC}" dt="2023-01-11T07:00:54.549" v="55" actId="20577"/>
          <ac:spMkLst>
            <pc:docMk/>
            <pc:sldMk cId="0" sldId="270"/>
            <ac:spMk id="3" creationId="{00000000-0000-0000-0000-000000000000}"/>
          </ac:spMkLst>
        </pc:spChg>
      </pc:sldChg>
      <pc:sldChg chg="modSp mod">
        <pc:chgData name="Anh Nguyen Duc" userId="04a5c95d-4a59-4e21-b199-e9922fb46c5c" providerId="ADAL" clId="{5223C39A-5D47-4198-804D-55BAFEF5C7DC}" dt="2023-01-11T06:55:08.651" v="16" actId="6549"/>
        <pc:sldMkLst>
          <pc:docMk/>
          <pc:sldMk cId="0" sldId="291"/>
        </pc:sldMkLst>
        <pc:spChg chg="mod">
          <ac:chgData name="Anh Nguyen Duc" userId="04a5c95d-4a59-4e21-b199-e9922fb46c5c" providerId="ADAL" clId="{5223C39A-5D47-4198-804D-55BAFEF5C7DC}" dt="2023-01-11T06:55:08.651" v="16" actId="6549"/>
          <ac:spMkLst>
            <pc:docMk/>
            <pc:sldMk cId="0" sldId="291"/>
            <ac:spMk id="84995" creationId="{00000000-0000-0000-0000-000000000000}"/>
          </ac:spMkLst>
        </pc:spChg>
      </pc:sldChg>
      <pc:sldChg chg="del">
        <pc:chgData name="Anh Nguyen Duc" userId="04a5c95d-4a59-4e21-b199-e9922fb46c5c" providerId="ADAL" clId="{5223C39A-5D47-4198-804D-55BAFEF5C7DC}" dt="2023-01-10T21:40:24.865" v="2" actId="2696"/>
        <pc:sldMkLst>
          <pc:docMk/>
          <pc:sldMk cId="171947475" sldId="376"/>
        </pc:sldMkLst>
      </pc:sldChg>
      <pc:sldChg chg="add">
        <pc:chgData name="Anh Nguyen Duc" userId="04a5c95d-4a59-4e21-b199-e9922fb46c5c" providerId="ADAL" clId="{5223C39A-5D47-4198-804D-55BAFEF5C7DC}" dt="2023-01-11T08:00:26.707" v="57"/>
        <pc:sldMkLst>
          <pc:docMk/>
          <pc:sldMk cId="3011822767" sldId="376"/>
        </pc:sldMkLst>
      </pc:sldChg>
      <pc:sldChg chg="add del">
        <pc:chgData name="Anh Nguyen Duc" userId="04a5c95d-4a59-4e21-b199-e9922fb46c5c" providerId="ADAL" clId="{5223C39A-5D47-4198-804D-55BAFEF5C7DC}" dt="2023-01-11T08:00:22.330" v="56" actId="2696"/>
        <pc:sldMkLst>
          <pc:docMk/>
          <pc:sldMk cId="3339591984" sldId="376"/>
        </pc:sldMkLst>
      </pc:sldChg>
      <pc:sldChg chg="modSp new mod">
        <pc:chgData name="Anh Nguyen Duc" userId="04a5c95d-4a59-4e21-b199-e9922fb46c5c" providerId="ADAL" clId="{5223C39A-5D47-4198-804D-55BAFEF5C7DC}" dt="2023-01-11T06:50:51.930" v="5"/>
        <pc:sldMkLst>
          <pc:docMk/>
          <pc:sldMk cId="2911902747" sldId="377"/>
        </pc:sldMkLst>
        <pc:spChg chg="mod">
          <ac:chgData name="Anh Nguyen Duc" userId="04a5c95d-4a59-4e21-b199-e9922fb46c5c" providerId="ADAL" clId="{5223C39A-5D47-4198-804D-55BAFEF5C7DC}" dt="2023-01-11T06:50:51.930" v="5"/>
          <ac:spMkLst>
            <pc:docMk/>
            <pc:sldMk cId="2911902747" sldId="377"/>
            <ac:spMk id="3" creationId="{B4E2EEB1-D4C7-6749-9CDF-F20F164623A8}"/>
          </ac:spMkLst>
        </pc:spChg>
      </pc:sldChg>
      <pc:sldChg chg="modSp add mod">
        <pc:chgData name="Anh Nguyen Duc" userId="04a5c95d-4a59-4e21-b199-e9922fb46c5c" providerId="ADAL" clId="{5223C39A-5D47-4198-804D-55BAFEF5C7DC}" dt="2023-01-11T06:51:18.651" v="7" actId="403"/>
        <pc:sldMkLst>
          <pc:docMk/>
          <pc:sldMk cId="0" sldId="378"/>
        </pc:sldMkLst>
        <pc:spChg chg="mod">
          <ac:chgData name="Anh Nguyen Duc" userId="04a5c95d-4a59-4e21-b199-e9922fb46c5c" providerId="ADAL" clId="{5223C39A-5D47-4198-804D-55BAFEF5C7DC}" dt="2023-01-11T06:51:18.651" v="7" actId="403"/>
          <ac:spMkLst>
            <pc:docMk/>
            <pc:sldMk cId="0" sldId="378"/>
            <ac:spMk id="4101" creationId="{41778F09-C6D9-65F3-4187-30EBEC7D2DA2}"/>
          </ac:spMkLst>
        </pc:spChg>
      </pc:sldChg>
      <pc:sldChg chg="delSp modSp add mod">
        <pc:chgData name="Anh Nguyen Duc" userId="04a5c95d-4a59-4e21-b199-e9922fb46c5c" providerId="ADAL" clId="{5223C39A-5D47-4198-804D-55BAFEF5C7DC}" dt="2023-01-11T06:53:52.291" v="12" actId="12"/>
        <pc:sldMkLst>
          <pc:docMk/>
          <pc:sldMk cId="0" sldId="379"/>
        </pc:sldMkLst>
        <pc:spChg chg="del">
          <ac:chgData name="Anh Nguyen Duc" userId="04a5c95d-4a59-4e21-b199-e9922fb46c5c" providerId="ADAL" clId="{5223C39A-5D47-4198-804D-55BAFEF5C7DC}" dt="2023-01-11T06:53:40.254" v="10" actId="478"/>
          <ac:spMkLst>
            <pc:docMk/>
            <pc:sldMk cId="0" sldId="379"/>
            <ac:spMk id="17410" creationId="{1CBB81F0-4996-F1C0-94EB-D1FA6A56811E}"/>
          </ac:spMkLst>
        </pc:spChg>
        <pc:spChg chg="mod">
          <ac:chgData name="Anh Nguyen Duc" userId="04a5c95d-4a59-4e21-b199-e9922fb46c5c" providerId="ADAL" clId="{5223C39A-5D47-4198-804D-55BAFEF5C7DC}" dt="2023-01-11T06:53:52.291" v="12" actId="12"/>
          <ac:spMkLst>
            <pc:docMk/>
            <pc:sldMk cId="0" sldId="379"/>
            <ac:spMk id="17412" creationId="{E37DD9A4-5B5F-0B80-CB60-940E777BB1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4857" tIns="47429" rIns="94857" bIns="47429" rtlCol="0"/>
          <a:lstStyle>
            <a:lvl1pPr algn="l">
              <a:defRPr sz="1300"/>
            </a:lvl1pPr>
          </a:lstStyle>
          <a:p>
            <a:r>
              <a:rPr lang="en-US"/>
              <a:t>Software Engineering - CO3001</a:t>
            </a:r>
          </a:p>
        </p:txBody>
      </p:sp>
      <p:sp>
        <p:nvSpPr>
          <p:cNvPr id="3" name="Date Placeholder 2"/>
          <p:cNvSpPr>
            <a:spLocks noGrp="1"/>
          </p:cNvSpPr>
          <p:nvPr>
            <p:ph type="dt" sz="quarter" idx="1"/>
          </p:nvPr>
        </p:nvSpPr>
        <p:spPr>
          <a:xfrm>
            <a:off x="3815373" y="0"/>
            <a:ext cx="2918831" cy="493316"/>
          </a:xfrm>
          <a:prstGeom prst="rect">
            <a:avLst/>
          </a:prstGeom>
        </p:spPr>
        <p:txBody>
          <a:bodyPr vert="horz" lIns="94857" tIns="47429" rIns="94857" bIns="47429" rtlCol="0"/>
          <a:lstStyle>
            <a:lvl1pPr algn="r">
              <a:defRPr sz="1300"/>
            </a:lvl1pPr>
          </a:lstStyle>
          <a:p>
            <a:r>
              <a:rPr lang="en-US"/>
              <a:t>Sep-2016</a:t>
            </a:r>
          </a:p>
        </p:txBody>
      </p:sp>
      <p:sp>
        <p:nvSpPr>
          <p:cNvPr id="4" name="Footer Placeholder 3"/>
          <p:cNvSpPr>
            <a:spLocks noGrp="1"/>
          </p:cNvSpPr>
          <p:nvPr>
            <p:ph type="ftr" sz="quarter" idx="2"/>
          </p:nvPr>
        </p:nvSpPr>
        <p:spPr>
          <a:xfrm>
            <a:off x="0" y="9371285"/>
            <a:ext cx="2918831" cy="493316"/>
          </a:xfrm>
          <a:prstGeom prst="rect">
            <a:avLst/>
          </a:prstGeom>
        </p:spPr>
        <p:txBody>
          <a:bodyPr vert="horz" lIns="94857" tIns="47429" rIns="94857" bIns="47429" rtlCol="0" anchor="b"/>
          <a:lstStyle>
            <a:lvl1pPr algn="l">
              <a:defRPr sz="1300"/>
            </a:lvl1pPr>
          </a:lstStyle>
          <a:p>
            <a:endParaRPr lang="en-US"/>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4857" tIns="47429" rIns="94857" bIns="47429" rtlCol="0" anchor="b"/>
          <a:lstStyle>
            <a:lvl1pPr algn="r">
              <a:defRPr sz="13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400136151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4857" tIns="47429" rIns="94857" bIns="47429" rtlCol="0"/>
          <a:lstStyle>
            <a:lvl1pPr algn="l">
              <a:defRPr sz="1300"/>
            </a:lvl1pPr>
          </a:lstStyle>
          <a:p>
            <a:r>
              <a:rPr lang="en-US"/>
              <a:t>Software Engineering - CO3001</a:t>
            </a:r>
          </a:p>
        </p:txBody>
      </p:sp>
      <p:sp>
        <p:nvSpPr>
          <p:cNvPr id="3" name="Date Placeholder 2"/>
          <p:cNvSpPr>
            <a:spLocks noGrp="1"/>
          </p:cNvSpPr>
          <p:nvPr>
            <p:ph type="dt" idx="1"/>
          </p:nvPr>
        </p:nvSpPr>
        <p:spPr>
          <a:xfrm>
            <a:off x="3815373" y="0"/>
            <a:ext cx="2918831" cy="493316"/>
          </a:xfrm>
          <a:prstGeom prst="rect">
            <a:avLst/>
          </a:prstGeom>
        </p:spPr>
        <p:txBody>
          <a:bodyPr vert="horz" lIns="94857" tIns="47429" rIns="94857" bIns="47429" rtlCol="0"/>
          <a:lstStyle>
            <a:lvl1pPr algn="r">
              <a:defRPr sz="1300"/>
            </a:lvl1pPr>
          </a:lstStyle>
          <a:p>
            <a:r>
              <a:rPr lang="en-US"/>
              <a:t>Sep-2016</a:t>
            </a:r>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4857" tIns="47429" rIns="94857" bIns="47429"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4857" tIns="47429" rIns="94857" bIns="4742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9371285"/>
            <a:ext cx="2918831" cy="493316"/>
          </a:xfrm>
          <a:prstGeom prst="rect">
            <a:avLst/>
          </a:prstGeom>
        </p:spPr>
        <p:txBody>
          <a:bodyPr vert="horz" lIns="94857" tIns="47429" rIns="94857" bIns="47429" rtlCol="0" anchor="b"/>
          <a:lstStyle>
            <a:lvl1pPr algn="l">
              <a:defRPr sz="1300"/>
            </a:lvl1pPr>
          </a:lstStyle>
          <a:p>
            <a:endParaRPr lang="en-US"/>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4857" tIns="47429" rIns="94857" bIns="47429" rtlCol="0" anchor="b"/>
          <a:lstStyle>
            <a:lvl1pPr algn="r">
              <a:defRPr sz="13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4051736859"/>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1</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199076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The process is not visible. </a:t>
            </a:r>
          </a:p>
          <a:p>
            <a:pPr marL="171450" lvl="0" indent="-171450">
              <a:buFont typeface="Arial" panose="020B0604020202020204" pitchFamily="34" charset="0"/>
              <a:buChar char="•"/>
            </a:pPr>
            <a:r>
              <a:rPr lang="en-GB" dirty="0"/>
              <a:t>Managers need regular deliverables to measure progress. </a:t>
            </a:r>
          </a:p>
          <a:p>
            <a:pPr marL="171450" lvl="0" indent="-171450">
              <a:buFont typeface="Arial" panose="020B0604020202020204" pitchFamily="34" charset="0"/>
              <a:buChar char="•"/>
            </a:pPr>
            <a:r>
              <a:rPr lang="en-GB" dirty="0"/>
              <a:t>If systems are developed quickly, it is not cost-effective to produce documents that reflect every version of the system. </a:t>
            </a:r>
          </a:p>
          <a:p>
            <a:endParaRPr lang="en-GB" dirty="0"/>
          </a:p>
          <a:p>
            <a:r>
              <a:rPr lang="en-GB" dirty="0"/>
              <a:t>System structure tends to degrade as new increments are added</a:t>
            </a:r>
            <a:r>
              <a:rPr lang="en-GB" i="1" dirty="0"/>
              <a:t>. </a:t>
            </a:r>
            <a:r>
              <a:rPr lang="en-GB" dirty="0"/>
              <a:t> </a:t>
            </a:r>
          </a:p>
          <a:p>
            <a:pPr marL="171450" lvl="0" indent="-171450">
              <a:buFont typeface="Arial" panose="020B0604020202020204" pitchFamily="34" charset="0"/>
              <a:buChar char="•"/>
            </a:pPr>
            <a:r>
              <a:rPr lang="en-GB" dirty="0"/>
              <a:t>Unless time and money is spent on refactoring to improve the software, regular change tends to corrupt its structure. </a:t>
            </a:r>
          </a:p>
          <a:p>
            <a:pPr marL="171450" lvl="0" indent="-171450">
              <a:buFont typeface="Arial" panose="020B0604020202020204" pitchFamily="34" charset="0"/>
              <a:buChar char="•"/>
            </a:pPr>
            <a:r>
              <a:rPr lang="en-GB" dirty="0"/>
              <a:t>Incorporating further software changes becomes increasingly difficult and costly. </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11</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146035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12</a:t>
            </a:fld>
            <a:endParaRPr lang="en-US"/>
          </a:p>
        </p:txBody>
      </p:sp>
    </p:spTree>
    <p:extLst>
      <p:ext uri="{BB962C8B-B14F-4D97-AF65-F5344CB8AC3E}">
        <p14:creationId xmlns:p14="http://schemas.microsoft.com/office/powerpoint/2010/main" val="628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13</a:t>
            </a:fld>
            <a:endParaRPr lang="en-US"/>
          </a:p>
        </p:txBody>
      </p:sp>
    </p:spTree>
    <p:extLst>
      <p:ext uri="{BB962C8B-B14F-4D97-AF65-F5344CB8AC3E}">
        <p14:creationId xmlns:p14="http://schemas.microsoft.com/office/powerpoint/2010/main" val="3513369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b="1" dirty="0"/>
              <a:t>Types of reusable software</a:t>
            </a:r>
          </a:p>
          <a:p>
            <a:pPr marL="171450" indent="-171450">
              <a:buFont typeface="Arial" charset="0"/>
              <a:buChar char="•"/>
            </a:pPr>
            <a:r>
              <a:rPr lang="en-GB" dirty="0"/>
              <a:t>Stand-alone application systems (sometimes called COTS) that are configured for use in a particular environment.</a:t>
            </a:r>
          </a:p>
          <a:p>
            <a:pPr marL="171450" indent="-171450">
              <a:buFont typeface="Arial" charset="0"/>
              <a:buChar char="•"/>
            </a:pPr>
            <a:r>
              <a:rPr lang="en-GB" dirty="0"/>
              <a:t>Collections of objects that are developed as a package to be integrated with a component framework such as .NET or J2EE.</a:t>
            </a:r>
          </a:p>
          <a:p>
            <a:pPr marL="171450" indent="-171450">
              <a:buFont typeface="Arial" charset="0"/>
              <a:buChar char="•"/>
            </a:pPr>
            <a:r>
              <a:rPr lang="en-GB" dirty="0"/>
              <a:t>Web services that are developed according to service standards and which are available for remote invocation. </a:t>
            </a:r>
          </a:p>
          <a:p>
            <a:endParaRPr lang="en-GB"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Slide Number Placeholder 4"/>
          <p:cNvSpPr>
            <a:spLocks noGrp="1"/>
          </p:cNvSpPr>
          <p:nvPr>
            <p:ph type="sldNum" sz="quarter" idx="11"/>
          </p:nvPr>
        </p:nvSpPr>
        <p:spPr/>
        <p:txBody>
          <a:bodyPr/>
          <a:lstStyle/>
          <a:p>
            <a:fld id="{51D5A050-7306-7B4E-867E-A3663FBCD5C6}" type="slidenum">
              <a:rPr lang="en-US" smtClean="0"/>
              <a:pPr/>
              <a:t>16</a:t>
            </a:fld>
            <a:endParaRPr lang="en-US"/>
          </a:p>
        </p:txBody>
      </p:sp>
    </p:spTree>
    <p:extLst>
      <p:ext uri="{BB962C8B-B14F-4D97-AF65-F5344CB8AC3E}">
        <p14:creationId xmlns:p14="http://schemas.microsoft.com/office/powerpoint/2010/main" val="40225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Reuse is now the standard approach for building many types of business system</a:t>
            </a:r>
          </a:p>
          <a:p>
            <a:endParaRPr lang="en-US" dirty="0"/>
          </a:p>
          <a:p>
            <a:r>
              <a:rPr lang="en-GB" dirty="0"/>
              <a:t>Process stages:</a:t>
            </a:r>
          </a:p>
          <a:p>
            <a:pPr marL="171450" indent="-171450">
              <a:buFont typeface="Arial" charset="0"/>
              <a:buChar char="•"/>
            </a:pPr>
            <a:r>
              <a:rPr lang="en-US" dirty="0"/>
              <a:t>Requirements specification</a:t>
            </a:r>
          </a:p>
          <a:p>
            <a:pPr marL="171450" indent="-171450">
              <a:buFont typeface="Arial" charset="0"/>
              <a:buChar char="•"/>
            </a:pPr>
            <a:r>
              <a:rPr lang="en-US" dirty="0"/>
              <a:t>Software discovery and evaluation</a:t>
            </a:r>
          </a:p>
          <a:p>
            <a:pPr marL="171450" indent="-171450">
              <a:buFont typeface="Arial" charset="0"/>
              <a:buChar char="•"/>
            </a:pPr>
            <a:r>
              <a:rPr lang="en-US" dirty="0"/>
              <a:t>Requirements refinement</a:t>
            </a:r>
          </a:p>
          <a:p>
            <a:pPr marL="171450" indent="-171450">
              <a:buFont typeface="Arial" charset="0"/>
              <a:buChar char="•"/>
            </a:pPr>
            <a:r>
              <a:rPr lang="en-US" dirty="0"/>
              <a:t>Application system configuration</a:t>
            </a:r>
          </a:p>
          <a:p>
            <a:pPr marL="171450" indent="-171450">
              <a:buFont typeface="Arial" charset="0"/>
              <a:buChar char="•"/>
            </a:pPr>
            <a:r>
              <a:rPr lang="en-US" dirty="0"/>
              <a:t>Component adaptation and integration</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17</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970935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endParaRPr lang="en-GB" dirty="0"/>
          </a:p>
          <a:p>
            <a:r>
              <a:rPr lang="en-GB" dirty="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21</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420775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lvl="0"/>
            <a:r>
              <a:rPr lang="en-GB" b="1" dirty="0"/>
              <a:t>Requirements engineering process</a:t>
            </a:r>
          </a:p>
          <a:p>
            <a:pPr lvl="0"/>
            <a:endParaRPr lang="en-GB" dirty="0"/>
          </a:p>
          <a:p>
            <a:pPr lvl="0"/>
            <a:r>
              <a:rPr lang="en-GB" dirty="0"/>
              <a:t>Requirements elicitation and analysis</a:t>
            </a:r>
          </a:p>
          <a:p>
            <a:pPr marL="171450" lvl="0" indent="-171450">
              <a:buFont typeface="Arial" panose="020B0604020202020204" pitchFamily="34" charset="0"/>
              <a:buChar char="•"/>
            </a:pPr>
            <a:r>
              <a:rPr lang="en-GB" dirty="0"/>
              <a:t>What do the system stakeholders require or expect from the system?</a:t>
            </a:r>
          </a:p>
          <a:p>
            <a:pPr lvl="0"/>
            <a:endParaRPr lang="en-GB" dirty="0"/>
          </a:p>
          <a:p>
            <a:pPr lvl="0"/>
            <a:r>
              <a:rPr lang="en-GB" dirty="0"/>
              <a:t>Requirements specification	</a:t>
            </a:r>
          </a:p>
          <a:p>
            <a:pPr marL="171450" lvl="0" indent="-171450">
              <a:buFont typeface="Arial" panose="020B0604020202020204" pitchFamily="34" charset="0"/>
              <a:buChar char="•"/>
            </a:pPr>
            <a:r>
              <a:rPr lang="en-GB" dirty="0"/>
              <a:t>Defining the requirements in detail</a:t>
            </a:r>
          </a:p>
          <a:p>
            <a:pPr lvl="0"/>
            <a:endParaRPr lang="en-GB" dirty="0"/>
          </a:p>
          <a:p>
            <a:pPr lvl="0"/>
            <a:r>
              <a:rPr lang="en-GB" dirty="0"/>
              <a:t>Requirements validation</a:t>
            </a:r>
          </a:p>
          <a:p>
            <a:pPr marL="171450" lvl="0" indent="-171450">
              <a:buFont typeface="Arial" panose="020B0604020202020204" pitchFamily="34" charset="0"/>
              <a:buChar char="•"/>
            </a:pPr>
            <a:r>
              <a:rPr lang="en-GB" dirty="0"/>
              <a:t>Checking the validity of the requirements</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91323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lvl="0"/>
            <a:r>
              <a:rPr lang="en-GB" dirty="0"/>
              <a:t>Requirements elicitation and analysis</a:t>
            </a:r>
          </a:p>
          <a:p>
            <a:pPr marL="171450" lvl="0" indent="-171450">
              <a:buFont typeface="Arial" panose="020B0604020202020204" pitchFamily="34" charset="0"/>
              <a:buChar char="•"/>
            </a:pPr>
            <a:r>
              <a:rPr lang="en-GB" dirty="0"/>
              <a:t>What do the system stakeholders require or expect from the system?</a:t>
            </a:r>
          </a:p>
          <a:p>
            <a:pPr marL="171450" lvl="0" indent="-171450">
              <a:buFont typeface="Arial" panose="020B0604020202020204" pitchFamily="34" charset="0"/>
              <a:buChar char="•"/>
            </a:pPr>
            <a:r>
              <a:rPr lang="en-GB" dirty="0"/>
              <a:t>Generate the</a:t>
            </a:r>
            <a:r>
              <a:rPr lang="en-GB" baseline="0" dirty="0"/>
              <a:t> System models</a:t>
            </a:r>
            <a:endParaRPr lang="en-GB" dirty="0"/>
          </a:p>
          <a:p>
            <a:pPr lvl="0"/>
            <a:endParaRPr lang="en-GB" dirty="0"/>
          </a:p>
          <a:p>
            <a:pPr lvl="0"/>
            <a:r>
              <a:rPr lang="en-GB" dirty="0"/>
              <a:t>Requirements specification	</a:t>
            </a:r>
          </a:p>
          <a:p>
            <a:pPr marL="171450" lvl="0" indent="-171450">
              <a:buFont typeface="Arial" panose="020B0604020202020204" pitchFamily="34" charset="0"/>
              <a:buChar char="•"/>
            </a:pPr>
            <a:r>
              <a:rPr lang="en-GB" dirty="0"/>
              <a:t>Defining the requirements in detail</a:t>
            </a:r>
          </a:p>
          <a:p>
            <a:pPr marL="171450" lvl="0" indent="-171450">
              <a:buFont typeface="Arial" panose="020B0604020202020204" pitchFamily="34" charset="0"/>
              <a:buChar char="•"/>
            </a:pPr>
            <a:r>
              <a:rPr lang="en-GB" dirty="0"/>
              <a:t>Generate the User and System requirements</a:t>
            </a:r>
          </a:p>
          <a:p>
            <a:pPr lvl="0"/>
            <a:endParaRPr lang="en-GB" dirty="0"/>
          </a:p>
          <a:p>
            <a:pPr lvl="0"/>
            <a:r>
              <a:rPr lang="en-GB" dirty="0"/>
              <a:t>Requirements validation</a:t>
            </a:r>
          </a:p>
          <a:p>
            <a:pPr marL="171450" lvl="0" indent="-171450">
              <a:buFont typeface="Arial" panose="020B0604020202020204" pitchFamily="34" charset="0"/>
              <a:buChar char="•"/>
            </a:pPr>
            <a:r>
              <a:rPr lang="en-GB" dirty="0"/>
              <a:t>Checking the validity of the requirements</a:t>
            </a:r>
          </a:p>
          <a:p>
            <a:pPr marL="171450" lvl="0" indent="-171450">
              <a:buFont typeface="Arial" panose="020B0604020202020204" pitchFamily="34" charset="0"/>
              <a:buChar char="•"/>
            </a:pPr>
            <a:r>
              <a:rPr lang="en-GB" dirty="0"/>
              <a:t>Generate the Requirement document from System models and User and</a:t>
            </a:r>
            <a:r>
              <a:rPr lang="en-GB" baseline="0" dirty="0"/>
              <a:t> </a:t>
            </a:r>
            <a:r>
              <a:rPr lang="en-GB" dirty="0"/>
              <a:t>system requirements</a:t>
            </a:r>
          </a:p>
          <a:p>
            <a:pPr marL="0" lvl="0" indent="0">
              <a:buFont typeface="Arial" panose="020B0604020202020204" pitchFamily="34" charset="0"/>
              <a:buNone/>
            </a:pPr>
            <a:endParaRPr lang="en-GB" dirty="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24</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812285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25</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545203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normAutofit/>
          </a:bodyPr>
          <a:lstStyle/>
          <a:p>
            <a:r>
              <a:rPr lang="en-US" b="1" dirty="0"/>
              <a:t>A general model of the design process </a:t>
            </a:r>
          </a:p>
          <a:p>
            <a:endParaRPr lang="en-US" b="0" dirty="0"/>
          </a:p>
          <a:p>
            <a:endParaRPr lang="en-US" b="0" dirty="0"/>
          </a:p>
          <a:p>
            <a:r>
              <a:rPr lang="en-US" b="1" i="1" dirty="0"/>
              <a:t>Inputs:</a:t>
            </a:r>
          </a:p>
          <a:p>
            <a:pPr marL="171450" indent="-171450">
              <a:buFont typeface="Arial" panose="020B0604020202020204" pitchFamily="34" charset="0"/>
              <a:buChar char="•"/>
            </a:pPr>
            <a:r>
              <a:rPr lang="en-US" b="0" dirty="0"/>
              <a:t>Platform</a:t>
            </a:r>
            <a:r>
              <a:rPr lang="en-US" b="0" baseline="0" dirty="0"/>
              <a:t> information</a:t>
            </a:r>
          </a:p>
          <a:p>
            <a:pPr marL="171450" indent="-171450">
              <a:buFont typeface="Arial" panose="020B0604020202020204" pitchFamily="34" charset="0"/>
              <a:buChar char="•"/>
            </a:pPr>
            <a:r>
              <a:rPr lang="en-US" b="0" baseline="0" dirty="0"/>
              <a:t>Requirements specification</a:t>
            </a:r>
          </a:p>
          <a:p>
            <a:pPr marL="171450" indent="-171450">
              <a:buFont typeface="Arial" panose="020B0604020202020204" pitchFamily="34" charset="0"/>
              <a:buChar char="•"/>
            </a:pPr>
            <a:r>
              <a:rPr lang="en-US" b="0" baseline="0" dirty="0"/>
              <a:t>Data description</a:t>
            </a:r>
            <a:endParaRPr lang="en-US" b="0" dirty="0"/>
          </a:p>
          <a:p>
            <a:endParaRPr lang="en-US" b="0" dirty="0"/>
          </a:p>
          <a:p>
            <a:r>
              <a:rPr lang="en-US" b="1" i="1" dirty="0"/>
              <a:t>Activities:</a:t>
            </a:r>
          </a:p>
          <a:p>
            <a:pPr marL="171450" indent="-171450">
              <a:buFont typeface="Arial" panose="020B0604020202020204" pitchFamily="34" charset="0"/>
              <a:buChar char="•"/>
            </a:pPr>
            <a:r>
              <a:rPr lang="en-GB" i="1" dirty="0"/>
              <a:t>Architectural design,</a:t>
            </a:r>
            <a:r>
              <a:rPr lang="en-GB" dirty="0"/>
              <a:t> where you identify the overall structure of the system, the principal components (sometimes called sub-systems or modules), their relationships and how they are distributed.</a:t>
            </a:r>
            <a:endParaRPr lang="en-GB" i="1" dirty="0"/>
          </a:p>
          <a:p>
            <a:pPr marL="171450" indent="-171450">
              <a:buFont typeface="Arial" panose="020B0604020202020204" pitchFamily="34" charset="0"/>
              <a:buChar char="•"/>
            </a:pPr>
            <a:r>
              <a:rPr lang="en-GB" i="1" dirty="0"/>
              <a:t>Interface design,</a:t>
            </a:r>
            <a:r>
              <a:rPr lang="en-GB" dirty="0"/>
              <a:t> where you define the interfaces between system components. </a:t>
            </a:r>
          </a:p>
          <a:p>
            <a:pPr marL="171450" indent="-171450">
              <a:buFont typeface="Arial" panose="020B0604020202020204" pitchFamily="34" charset="0"/>
              <a:buChar char="•"/>
            </a:pPr>
            <a:r>
              <a:rPr lang="en-GB" i="1" dirty="0"/>
              <a:t>Component design, </a:t>
            </a:r>
            <a:r>
              <a:rPr lang="en-GB" dirty="0"/>
              <a:t>where you take each system component and design how it will operate. </a:t>
            </a:r>
          </a:p>
          <a:p>
            <a:pPr marL="171450" indent="-171450">
              <a:buFont typeface="Arial" panose="020B0604020202020204" pitchFamily="34" charset="0"/>
              <a:buChar char="•"/>
            </a:pPr>
            <a:r>
              <a:rPr lang="en-GB" i="1" dirty="0"/>
              <a:t>Database design, </a:t>
            </a:r>
            <a:r>
              <a:rPr lang="en-GB" dirty="0"/>
              <a:t>where you design the system data structures and how these are to be represented in a database. </a:t>
            </a:r>
          </a:p>
          <a:p>
            <a:endParaRPr lang="en-US" b="0" dirty="0"/>
          </a:p>
          <a:p>
            <a:r>
              <a:rPr lang="en-US" b="1" i="1" baseline="0" dirty="0"/>
              <a:t>Outputs:</a:t>
            </a:r>
          </a:p>
          <a:p>
            <a:pPr marL="171450" indent="-171450">
              <a:buFont typeface="Arial" panose="020B0604020202020204" pitchFamily="34" charset="0"/>
              <a:buChar char="•"/>
            </a:pPr>
            <a:r>
              <a:rPr lang="en-US" b="0" baseline="0" dirty="0"/>
              <a:t>System architecture</a:t>
            </a:r>
          </a:p>
          <a:p>
            <a:pPr marL="171450" indent="-171450">
              <a:buFont typeface="Arial" panose="020B0604020202020204" pitchFamily="34" charset="0"/>
              <a:buChar char="•"/>
            </a:pPr>
            <a:r>
              <a:rPr lang="en-US" b="0" baseline="0" dirty="0"/>
              <a:t>Database specification</a:t>
            </a:r>
          </a:p>
          <a:p>
            <a:pPr marL="171450" indent="-171450">
              <a:buFont typeface="Arial" panose="020B0604020202020204" pitchFamily="34" charset="0"/>
              <a:buChar char="•"/>
            </a:pPr>
            <a:r>
              <a:rPr lang="en-US" b="0" baseline="0" dirty="0"/>
              <a:t>Interface specification</a:t>
            </a:r>
          </a:p>
          <a:p>
            <a:pPr marL="171450" indent="-171450">
              <a:buFont typeface="Arial" panose="020B0604020202020204" pitchFamily="34" charset="0"/>
              <a:buChar char="•"/>
            </a:pPr>
            <a:r>
              <a:rPr lang="en-US" b="0" baseline="0" dirty="0"/>
              <a:t>Component specification</a:t>
            </a:r>
            <a:endParaRPr lang="en-US" b="0"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26</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2632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174666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Verification and validation (V &amp; V) is intended to show that a system conforms to its specification and meets the requirements of the system customer.</a:t>
            </a:r>
          </a:p>
          <a:p>
            <a:endParaRPr lang="en-GB" dirty="0"/>
          </a:p>
          <a:p>
            <a:r>
              <a:rPr lang="en-GB" dirty="0"/>
              <a:t>Involves checking and review processes and system testing.</a:t>
            </a:r>
          </a:p>
          <a:p>
            <a:endParaRPr lang="en-GB" dirty="0"/>
          </a:p>
          <a:p>
            <a:r>
              <a:rPr lang="en-GB" dirty="0"/>
              <a:t>System testing involves executing the system with test cases that are derived from the specification of the real data to be processed by the system.</a:t>
            </a:r>
          </a:p>
          <a:p>
            <a:endParaRPr lang="en-GB" dirty="0"/>
          </a:p>
          <a:p>
            <a:r>
              <a:rPr lang="en-GB" dirty="0"/>
              <a:t>Testing is the most commonly used V &amp; V activity.</a:t>
            </a:r>
          </a:p>
          <a:p>
            <a:endParaRPr lang="en-US" dirty="0"/>
          </a:p>
          <a:p>
            <a:r>
              <a:rPr lang="en-US" dirty="0"/>
              <a:t>Meaning of V &amp; V:</a:t>
            </a:r>
          </a:p>
          <a:p>
            <a:pPr marL="171450" indent="-171450">
              <a:buFont typeface="Arial" panose="020B0604020202020204" pitchFamily="34" charset="0"/>
              <a:buChar char="•"/>
            </a:pPr>
            <a:r>
              <a:rPr lang="en-US" dirty="0"/>
              <a:t>Verification:</a:t>
            </a:r>
          </a:p>
          <a:p>
            <a:pPr lvl="1"/>
            <a:r>
              <a:rPr lang="en-US" dirty="0"/>
              <a:t>are we building the thing right?</a:t>
            </a:r>
          </a:p>
          <a:p>
            <a:pPr marL="171450" indent="-171450">
              <a:buFont typeface="Arial" panose="020B0604020202020204" pitchFamily="34" charset="0"/>
              <a:buChar char="•"/>
            </a:pPr>
            <a:r>
              <a:rPr lang="en-US" dirty="0"/>
              <a:t>Validation:</a:t>
            </a:r>
          </a:p>
          <a:p>
            <a:pPr lvl="1"/>
            <a:r>
              <a:rPr lang="en-US" dirty="0"/>
              <a:t>are we building the right thing?</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28</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529780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b="1" dirty="0"/>
              <a:t>States of testing</a:t>
            </a:r>
          </a:p>
          <a:p>
            <a:endParaRPr lang="en-GB" dirty="0"/>
          </a:p>
          <a:p>
            <a:r>
              <a:rPr lang="en-GB" dirty="0"/>
              <a:t>Development or component testing</a:t>
            </a:r>
          </a:p>
          <a:p>
            <a:pPr marL="171450" lvl="0" indent="-171450">
              <a:buFont typeface="Arial" panose="020B0604020202020204" pitchFamily="34" charset="0"/>
              <a:buChar char="•"/>
            </a:pPr>
            <a:r>
              <a:rPr lang="en-GB" dirty="0"/>
              <a:t>Individual components are tested independently; </a:t>
            </a:r>
          </a:p>
          <a:p>
            <a:pPr marL="171450" lvl="0" indent="-171450">
              <a:buFont typeface="Arial" panose="020B0604020202020204" pitchFamily="34" charset="0"/>
              <a:buChar char="•"/>
            </a:pPr>
            <a:r>
              <a:rPr lang="en-GB" dirty="0"/>
              <a:t>Components may be functions or objects or coherent groupings of these entities.</a:t>
            </a:r>
          </a:p>
          <a:p>
            <a:endParaRPr lang="en-GB" dirty="0"/>
          </a:p>
          <a:p>
            <a:r>
              <a:rPr lang="en-GB" dirty="0"/>
              <a:t>System testing</a:t>
            </a:r>
          </a:p>
          <a:p>
            <a:pPr marL="171450" lvl="0" indent="-171450">
              <a:buFont typeface="Arial" panose="020B0604020202020204" pitchFamily="34" charset="0"/>
              <a:buChar char="•"/>
            </a:pPr>
            <a:r>
              <a:rPr lang="en-GB" dirty="0"/>
              <a:t>Testing of the system as a whole. Testing of emergent properties is particularly important.</a:t>
            </a:r>
          </a:p>
          <a:p>
            <a:endParaRPr lang="en-GB" dirty="0"/>
          </a:p>
          <a:p>
            <a:r>
              <a:rPr lang="en-GB" dirty="0"/>
              <a:t>Acceptance testing</a:t>
            </a:r>
          </a:p>
          <a:p>
            <a:pPr marL="171450" lvl="0" indent="-171450">
              <a:buFont typeface="Arial" panose="020B0604020202020204" pitchFamily="34" charset="0"/>
              <a:buChar char="•"/>
            </a:pPr>
            <a:r>
              <a:rPr lang="en-GB" dirty="0"/>
              <a:t>Testing with customer data to check that the system meets the customer’s needs.</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29</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46604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30</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43604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t>Although there has been a demarcation between development and evolution (maintenance) this is increasingly irrelevant as fewer and fewer systems are completely new.</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31</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32929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D5A050-7306-7B4E-867E-A3663FBCD5C6}" type="slidenum">
              <a:rPr lang="en-US" smtClean="0"/>
              <a:pPr/>
              <a:t>32</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15041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dirty="0"/>
              <a:t>Change is inevitable in all large software projects.</a:t>
            </a:r>
          </a:p>
          <a:p>
            <a:pPr marL="171450" lvl="0" indent="-171450">
              <a:buFont typeface="Arial" panose="020B0604020202020204" pitchFamily="34" charset="0"/>
              <a:buChar char="•"/>
            </a:pPr>
            <a:r>
              <a:rPr lang="en-US" dirty="0"/>
              <a:t>Business changes lead to new and changed system requirements</a:t>
            </a:r>
          </a:p>
          <a:p>
            <a:pPr marL="171450" lvl="0" indent="-171450">
              <a:buFont typeface="Arial" panose="020B0604020202020204" pitchFamily="34" charset="0"/>
              <a:buChar char="•"/>
            </a:pPr>
            <a:r>
              <a:rPr lang="en-US" dirty="0"/>
              <a:t>New technologies open up new possibilities for improving implementations</a:t>
            </a:r>
          </a:p>
          <a:p>
            <a:pPr marL="171450" lvl="0" indent="-171450">
              <a:buFont typeface="Arial" panose="020B0604020202020204" pitchFamily="34" charset="0"/>
              <a:buChar char="•"/>
            </a:pPr>
            <a:r>
              <a:rPr lang="en-US" dirty="0"/>
              <a:t>Changing platforms require application changes</a:t>
            </a:r>
          </a:p>
          <a:p>
            <a:endParaRPr lang="en-US" dirty="0"/>
          </a:p>
          <a:p>
            <a:r>
              <a:rPr lang="en-US" dirty="0"/>
              <a:t>Change leads to rework so the costs of change include both rework (e.g. re-</a:t>
            </a:r>
            <a:r>
              <a:rPr lang="en-US" dirty="0" err="1"/>
              <a:t>analysing</a:t>
            </a:r>
            <a:r>
              <a:rPr lang="en-US" dirty="0"/>
              <a:t> requirements) as well as the costs of implementing new functionality</a:t>
            </a:r>
          </a:p>
          <a:p>
            <a:endParaRPr lang="en-US" dirty="0"/>
          </a:p>
          <a:p>
            <a:r>
              <a:rPr lang="en-US" b="1" dirty="0"/>
              <a:t>Reducing the costs of rework</a:t>
            </a:r>
          </a:p>
          <a:p>
            <a:endParaRPr lang="en-US" b="1" dirty="0"/>
          </a:p>
          <a:p>
            <a:r>
              <a:rPr lang="en-GB" b="1" i="1" dirty="0"/>
              <a:t>Change avoidance</a:t>
            </a:r>
            <a:r>
              <a:rPr lang="en-GB" dirty="0"/>
              <a:t>,</a:t>
            </a:r>
            <a:r>
              <a:rPr lang="en-GB" baseline="0" dirty="0"/>
              <a:t> </a:t>
            </a:r>
            <a:r>
              <a:rPr lang="en-GB" dirty="0"/>
              <a:t>where the software process includes activities that can anticipate possible changes before significant rework is required. </a:t>
            </a:r>
          </a:p>
          <a:p>
            <a:pPr marL="171450" indent="-171450">
              <a:buFont typeface="Arial" panose="020B0604020202020204" pitchFamily="34" charset="0"/>
              <a:buChar char="•"/>
            </a:pPr>
            <a:r>
              <a:rPr lang="en-GB" dirty="0"/>
              <a:t>For example, a prototype system may be developed to show some key features of the system to customers. </a:t>
            </a:r>
          </a:p>
          <a:p>
            <a:endParaRPr lang="en-GB" dirty="0"/>
          </a:p>
          <a:p>
            <a:r>
              <a:rPr lang="en-GB" b="1" i="1" dirty="0"/>
              <a:t>Change tolerance</a:t>
            </a:r>
            <a:r>
              <a:rPr lang="en-GB" dirty="0"/>
              <a:t>, where the process is designed so that changes can be accommodated at relatively low cost.</a:t>
            </a:r>
          </a:p>
          <a:p>
            <a:pPr marL="171450" lvl="0" indent="-171450">
              <a:buFont typeface="Arial" panose="020B0604020202020204" pitchFamily="34" charset="0"/>
              <a:buChar char="•"/>
            </a:pPr>
            <a:r>
              <a:rPr lang="en-GB"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32888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dirty="0"/>
              <a:t>A prototype can be used in:</a:t>
            </a:r>
          </a:p>
          <a:p>
            <a:pPr marL="171450" lvl="0" indent="-171450">
              <a:buFont typeface="Arial" panose="020B0604020202020204" pitchFamily="34" charset="0"/>
              <a:buChar char="•"/>
            </a:pPr>
            <a:r>
              <a:rPr lang="en-US" dirty="0"/>
              <a:t>The requirements engineering process to help with requirements elicitation and validation;</a:t>
            </a:r>
          </a:p>
          <a:p>
            <a:pPr marL="171450" lvl="0" indent="-171450">
              <a:buFont typeface="Arial" panose="020B0604020202020204" pitchFamily="34" charset="0"/>
              <a:buChar char="•"/>
            </a:pPr>
            <a:r>
              <a:rPr lang="en-US" dirty="0"/>
              <a:t>In design processes to explore options and develop a UI design;</a:t>
            </a:r>
          </a:p>
          <a:p>
            <a:pPr marL="171450" lvl="0" indent="-171450">
              <a:buFont typeface="Arial" panose="020B0604020202020204" pitchFamily="34" charset="0"/>
              <a:buChar char="•"/>
            </a:pPr>
            <a:r>
              <a:rPr lang="en-US" dirty="0"/>
              <a:t>In the testing process to run back-to-back tests.</a:t>
            </a:r>
          </a:p>
          <a:p>
            <a:pPr lvl="1"/>
            <a:endParaRPr lang="en-US" dirty="0"/>
          </a:p>
          <a:p>
            <a:r>
              <a:rPr lang="en-US" dirty="0"/>
              <a:t>Benefit of software prototyping:</a:t>
            </a:r>
          </a:p>
          <a:p>
            <a:pPr marL="171450" indent="-171450">
              <a:buFont typeface="Arial" panose="020B0604020202020204" pitchFamily="34" charset="0"/>
              <a:buChar char="•"/>
            </a:pPr>
            <a:r>
              <a:rPr lang="en-US" dirty="0"/>
              <a:t>Improved system usability.</a:t>
            </a:r>
          </a:p>
          <a:p>
            <a:pPr marL="171450" indent="-171450">
              <a:buFont typeface="Arial" panose="020B0604020202020204" pitchFamily="34" charset="0"/>
              <a:buChar char="•"/>
            </a:pPr>
            <a:r>
              <a:rPr lang="en-US" dirty="0"/>
              <a:t>A closer match to users’ real needs.</a:t>
            </a:r>
          </a:p>
          <a:p>
            <a:pPr marL="171450" indent="-171450">
              <a:buFont typeface="Arial" panose="020B0604020202020204" pitchFamily="34" charset="0"/>
              <a:buChar char="•"/>
            </a:pPr>
            <a:r>
              <a:rPr lang="en-US" dirty="0"/>
              <a:t>Improved design quality.</a:t>
            </a:r>
          </a:p>
          <a:p>
            <a:pPr marL="171450" indent="-171450">
              <a:buFont typeface="Arial" panose="020B0604020202020204" pitchFamily="34" charset="0"/>
              <a:buChar char="•"/>
            </a:pPr>
            <a:r>
              <a:rPr lang="en-US" dirty="0"/>
              <a:t>Improved maintainability.</a:t>
            </a:r>
          </a:p>
          <a:p>
            <a:pPr marL="171450" indent="-171450">
              <a:buFont typeface="Arial" panose="020B0604020202020204" pitchFamily="34" charset="0"/>
              <a:buChar char="•"/>
            </a:pPr>
            <a:r>
              <a:rPr lang="en-US" dirty="0"/>
              <a:t>Reduced development effort.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34</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43934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b="1" dirty="0"/>
              <a:t>Prototype development</a:t>
            </a:r>
          </a:p>
          <a:p>
            <a:endParaRPr lang="en-US" dirty="0"/>
          </a:p>
          <a:p>
            <a:pPr marL="171450" indent="-171450">
              <a:buFont typeface="Arial" panose="020B0604020202020204" pitchFamily="34" charset="0"/>
              <a:buChar char="•"/>
            </a:pPr>
            <a:r>
              <a:rPr lang="en-US" dirty="0"/>
              <a:t>May be based on rapid prototyping languages or tools</a:t>
            </a:r>
          </a:p>
          <a:p>
            <a:pPr marL="171450" indent="-171450">
              <a:buFont typeface="Arial" panose="020B0604020202020204" pitchFamily="34" charset="0"/>
              <a:buChar char="•"/>
            </a:pPr>
            <a:r>
              <a:rPr lang="en-US" dirty="0"/>
              <a:t>May involve leaving out functionality</a:t>
            </a:r>
          </a:p>
          <a:p>
            <a:pPr marL="628650" lvl="1" indent="-171450">
              <a:buFont typeface="Arial" panose="020B0604020202020204" pitchFamily="34" charset="0"/>
              <a:buChar char="•"/>
            </a:pPr>
            <a:r>
              <a:rPr lang="en-US" dirty="0"/>
              <a:t>Prototype should focus on areas of the product that are not well-understood;</a:t>
            </a:r>
          </a:p>
          <a:p>
            <a:pPr marL="628650" lvl="1" indent="-171450">
              <a:buFont typeface="Arial" panose="020B0604020202020204" pitchFamily="34" charset="0"/>
              <a:buChar char="•"/>
            </a:pPr>
            <a:r>
              <a:rPr lang="en-US" dirty="0"/>
              <a:t>Error checking and recovery may not be included in the prototype;</a:t>
            </a:r>
          </a:p>
          <a:p>
            <a:pPr marL="628650" lvl="1" indent="-171450">
              <a:buFont typeface="Arial" panose="020B0604020202020204" pitchFamily="34" charset="0"/>
              <a:buChar char="•"/>
            </a:pPr>
            <a:r>
              <a:rPr lang="en-US" dirty="0"/>
              <a:t>Focus on functional rather than non-functional requirements such as reliability and security</a:t>
            </a:r>
          </a:p>
          <a:p>
            <a:endParaRPr lang="en-US" dirty="0"/>
          </a:p>
          <a:p>
            <a:r>
              <a:rPr lang="en-US" dirty="0"/>
              <a:t>Prototypes should be discarded after development as they are not a good basis for a production system:</a:t>
            </a:r>
          </a:p>
          <a:p>
            <a:pPr marL="628650" lvl="1" indent="-171450">
              <a:buFont typeface="Arial" panose="020B0604020202020204" pitchFamily="34" charset="0"/>
              <a:buChar char="•"/>
            </a:pPr>
            <a:r>
              <a:rPr lang="en-US" dirty="0"/>
              <a:t>It may be impossible to tune the system to meet non-functional requirements;</a:t>
            </a:r>
          </a:p>
          <a:p>
            <a:pPr marL="628650" lvl="1" indent="-171450">
              <a:buFont typeface="Arial" panose="020B0604020202020204" pitchFamily="34" charset="0"/>
              <a:buChar char="•"/>
            </a:pPr>
            <a:r>
              <a:rPr lang="en-US" dirty="0"/>
              <a:t>Prototypes are normally undocumented;</a:t>
            </a:r>
          </a:p>
          <a:p>
            <a:pPr marL="628650" lvl="1" indent="-171450">
              <a:buFont typeface="Arial" panose="020B0604020202020204" pitchFamily="34" charset="0"/>
              <a:buChar char="•"/>
            </a:pPr>
            <a:r>
              <a:rPr lang="en-US" dirty="0"/>
              <a:t>The prototype structure is usually degraded through rapid change;</a:t>
            </a:r>
          </a:p>
          <a:p>
            <a:pPr marL="628650" lvl="1" indent="-171450">
              <a:buFont typeface="Arial" panose="020B0604020202020204" pitchFamily="34" charset="0"/>
              <a:buChar char="•"/>
            </a:pPr>
            <a:r>
              <a:rPr lang="en-US" dirty="0"/>
              <a:t>The prototype probably will not meet normal </a:t>
            </a:r>
            <a:r>
              <a:rPr lang="en-US" dirty="0" err="1"/>
              <a:t>organisational</a:t>
            </a:r>
            <a:r>
              <a:rPr lang="en-US" dirty="0"/>
              <a:t> quality standards.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35</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881141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b="1" dirty="0"/>
              <a:t>Incremental</a:t>
            </a:r>
            <a:r>
              <a:rPr lang="en-GB" b="1" baseline="0" dirty="0"/>
              <a:t> delivery</a:t>
            </a:r>
            <a:endParaRPr lang="en-GB" b="1" dirty="0"/>
          </a:p>
          <a:p>
            <a:pPr marL="171450" indent="-171450">
              <a:buFont typeface="Arial" panose="020B0604020202020204" pitchFamily="34" charset="0"/>
              <a:buChar char="•"/>
            </a:pPr>
            <a:r>
              <a:rPr lang="en-GB" dirty="0"/>
              <a:t>Rather than deliver the system as a single delivery, the development and delivery is broken down into increments with each increment delivering part of the required functionality.</a:t>
            </a:r>
          </a:p>
          <a:p>
            <a:pPr marL="171450" indent="-171450">
              <a:buFont typeface="Arial" panose="020B0604020202020204" pitchFamily="34" charset="0"/>
              <a:buChar char="•"/>
            </a:pPr>
            <a:r>
              <a:rPr lang="en-GB" dirty="0"/>
              <a:t>User requirements are prioritised and the highest priority requirements are included in early increments.</a:t>
            </a:r>
          </a:p>
          <a:p>
            <a:pPr marL="171450" indent="-171450">
              <a:buFont typeface="Arial" panose="020B0604020202020204" pitchFamily="34" charset="0"/>
              <a:buChar char="•"/>
            </a:pPr>
            <a:r>
              <a:rPr lang="en-GB" dirty="0"/>
              <a:t>Once the development of an increment is started, the requirements are frozen though requirements for later increments can continue to evolve.</a:t>
            </a:r>
          </a:p>
          <a:p>
            <a:pPr marL="0" indent="0">
              <a:buFont typeface="Arial" panose="020B0604020202020204" pitchFamily="34" charset="0"/>
              <a:buNone/>
            </a:pPr>
            <a:endParaRPr lang="en-GB" dirty="0"/>
          </a:p>
          <a:p>
            <a:r>
              <a:rPr lang="en-US" b="1" dirty="0"/>
              <a:t>Incremental development</a:t>
            </a:r>
          </a:p>
          <a:p>
            <a:pPr marL="171450" lvl="0" indent="-171450">
              <a:buFont typeface="Arial" panose="020B0604020202020204" pitchFamily="34" charset="0"/>
              <a:buChar char="•"/>
            </a:pPr>
            <a:r>
              <a:rPr lang="en-US" dirty="0"/>
              <a:t>Develop the system in increments and evaluate each increment before proceeding to the development of the next increment;</a:t>
            </a:r>
          </a:p>
          <a:p>
            <a:pPr marL="171450" lvl="0" indent="-171450">
              <a:buFont typeface="Arial" panose="020B0604020202020204" pitchFamily="34" charset="0"/>
              <a:buChar char="•"/>
            </a:pPr>
            <a:r>
              <a:rPr lang="en-US" dirty="0"/>
              <a:t>Normal approach used in agile methods;</a:t>
            </a:r>
          </a:p>
          <a:p>
            <a:pPr marL="171450" lvl="0" indent="-171450">
              <a:buFont typeface="Arial" panose="020B0604020202020204" pitchFamily="34" charset="0"/>
              <a:buChar char="•"/>
            </a:pPr>
            <a:r>
              <a:rPr lang="en-US" dirty="0"/>
              <a:t>Evaluation done by user/customer proxy.</a:t>
            </a:r>
          </a:p>
          <a:p>
            <a:pPr marL="0" lvl="0" indent="0">
              <a:buFont typeface="Arial" panose="020B0604020202020204" pitchFamily="34" charset="0"/>
              <a:buNone/>
            </a:pPr>
            <a:endParaRPr lang="en-US" dirty="0"/>
          </a:p>
          <a:p>
            <a:r>
              <a:rPr lang="en-US" b="1" dirty="0"/>
              <a:t>Incremental delivery</a:t>
            </a:r>
          </a:p>
          <a:p>
            <a:pPr marL="171450" lvl="0" indent="-171450">
              <a:buFont typeface="Arial" panose="020B0604020202020204" pitchFamily="34" charset="0"/>
              <a:buChar char="•"/>
            </a:pPr>
            <a:r>
              <a:rPr lang="en-US" dirty="0"/>
              <a:t>Deploy an increment for use by end-users;</a:t>
            </a:r>
          </a:p>
          <a:p>
            <a:pPr marL="171450" lvl="0" indent="-171450">
              <a:buFont typeface="Arial" panose="020B0604020202020204" pitchFamily="34" charset="0"/>
              <a:buChar char="•"/>
            </a:pPr>
            <a:r>
              <a:rPr lang="en-US" dirty="0"/>
              <a:t>More realistic evaluation about practical use of software;</a:t>
            </a:r>
          </a:p>
          <a:p>
            <a:pPr marL="171450" lvl="0" indent="-171450">
              <a:buFont typeface="Arial" panose="020B0604020202020204" pitchFamily="34" charset="0"/>
              <a:buChar char="•"/>
            </a:pPr>
            <a:r>
              <a:rPr lang="en-US" dirty="0"/>
              <a:t>Difficult to implement for replacement systems as increments have less functionality than the system being replaced.</a:t>
            </a:r>
          </a:p>
          <a:p>
            <a:pPr marL="0" indent="0">
              <a:buFont typeface="Arial" panose="020B0604020202020204" pitchFamily="34" charset="0"/>
              <a:buNone/>
            </a:pPr>
            <a:endParaRPr lang="en-GB" dirty="0"/>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36</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404556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dirty="0"/>
              <a:t>Incremental delivery advantages:</a:t>
            </a:r>
          </a:p>
          <a:p>
            <a:endParaRPr lang="en-US" dirty="0"/>
          </a:p>
          <a:p>
            <a:pPr marL="171450" indent="-171450">
              <a:buFont typeface="Arial" panose="020B0604020202020204" pitchFamily="34" charset="0"/>
              <a:buChar char="•"/>
            </a:pPr>
            <a:r>
              <a:rPr lang="en-GB" dirty="0"/>
              <a:t>Customer value can be delivered with each increment so system functionality is available earlier.</a:t>
            </a:r>
          </a:p>
          <a:p>
            <a:pPr marL="171450" indent="-171450">
              <a:buFont typeface="Arial" panose="020B0604020202020204" pitchFamily="34" charset="0"/>
              <a:buChar char="•"/>
            </a:pPr>
            <a:r>
              <a:rPr lang="en-GB" dirty="0"/>
              <a:t>Early increments act as a prototype to help elicit requirements for later increments.</a:t>
            </a:r>
          </a:p>
          <a:p>
            <a:pPr marL="171450" indent="-171450">
              <a:buFont typeface="Arial" panose="020B0604020202020204" pitchFamily="34" charset="0"/>
              <a:buChar char="•"/>
            </a:pPr>
            <a:r>
              <a:rPr lang="en-GB" dirty="0"/>
              <a:t>Lower risk of overall project failure.</a:t>
            </a:r>
          </a:p>
          <a:p>
            <a:pPr marL="171450" indent="-171450">
              <a:buFont typeface="Arial" panose="020B0604020202020204" pitchFamily="34" charset="0"/>
              <a:buChar char="•"/>
            </a:pPr>
            <a:r>
              <a:rPr lang="en-GB" dirty="0"/>
              <a:t>The highest priority system services tend to receive the most testing.</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Incremental delivery problems:</a:t>
            </a:r>
          </a:p>
          <a:p>
            <a:pPr marL="171450" indent="-171450">
              <a:buFont typeface="Arial" panose="020B0604020202020204" pitchFamily="34" charset="0"/>
              <a:buChar char="•"/>
            </a:pPr>
            <a:r>
              <a:rPr lang="en-GB" dirty="0"/>
              <a:t>Most systems require a set of basic facilities that are used by different parts of the system. </a:t>
            </a:r>
          </a:p>
          <a:p>
            <a:pPr marL="628650" lvl="1" indent="-171450">
              <a:buFont typeface="Arial" panose="020B0604020202020204" pitchFamily="34" charset="0"/>
              <a:buChar char="•"/>
            </a:pPr>
            <a:r>
              <a:rPr lang="en-GB" dirty="0"/>
              <a:t>As requirements are not defined in detail until an increment is to be implemented, it can be hard to identify common facilities that are needed by all increments. </a:t>
            </a:r>
          </a:p>
          <a:p>
            <a:pPr marL="171450" indent="-171450">
              <a:buFont typeface="Arial" panose="020B0604020202020204" pitchFamily="34" charset="0"/>
              <a:buChar char="•"/>
            </a:pPr>
            <a:r>
              <a:rPr lang="en-GB" dirty="0"/>
              <a:t>The essence of iterative processes is that the specification is developed in conjunction with the software. </a:t>
            </a:r>
          </a:p>
          <a:p>
            <a:pPr marL="628650" lvl="1" indent="-171450">
              <a:buFont typeface="Arial" panose="020B0604020202020204" pitchFamily="34" charset="0"/>
              <a:buChar char="•"/>
            </a:pPr>
            <a:r>
              <a:rPr lang="en-GB" dirty="0"/>
              <a:t>However, this conflicts with the procurement model of many organizations, where the complete system specification is part of the system development contract. </a:t>
            </a:r>
          </a:p>
        </p:txBody>
      </p:sp>
      <p:sp>
        <p:nvSpPr>
          <p:cNvPr id="4" name="Slide Number Placeholder 3"/>
          <p:cNvSpPr>
            <a:spLocks noGrp="1"/>
          </p:cNvSpPr>
          <p:nvPr>
            <p:ph type="sldNum" sz="quarter" idx="10"/>
          </p:nvPr>
        </p:nvSpPr>
        <p:spPr/>
        <p:txBody>
          <a:bodyPr/>
          <a:lstStyle/>
          <a:p>
            <a:fld id="{51D5A050-7306-7B4E-867E-A3663FBCD5C6}" type="slidenum">
              <a:rPr lang="en-US" smtClean="0"/>
              <a:pPr/>
              <a:t>37</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4189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73FBCBB-2DBF-99E3-1DDF-EA6D0E042B50}"/>
              </a:ext>
            </a:extLst>
          </p:cNvPr>
          <p:cNvSpPr>
            <a:spLocks noGrp="1" noChangeArrowheads="1"/>
          </p:cNvSpPr>
          <p:nvPr>
            <p:ph type="sldNum" sz="quarter" idx="5"/>
          </p:nvPr>
        </p:nvSpPr>
        <p:spPr>
          <a:noFill/>
        </p:spPr>
        <p:txBody>
          <a:bodyPr/>
          <a:lstStyle>
            <a:lvl1pPr eaLnBrk="0" hangingPunct="0">
              <a:defRPr sz="2800">
                <a:solidFill>
                  <a:schemeClr val="tx1"/>
                </a:solidFill>
                <a:latin typeface="Verdana" panose="020B0604030504040204" pitchFamily="34" charset="0"/>
                <a:cs typeface="Arial" panose="020B0604020202020204" pitchFamily="34" charset="0"/>
              </a:defRPr>
            </a:lvl1pPr>
            <a:lvl2pPr marL="742950" indent="-285750" eaLnBrk="0" hangingPunct="0">
              <a:defRPr sz="2800">
                <a:solidFill>
                  <a:schemeClr val="tx1"/>
                </a:solidFill>
                <a:latin typeface="Verdana" panose="020B0604030504040204" pitchFamily="34" charset="0"/>
                <a:cs typeface="Arial" panose="020B0604020202020204" pitchFamily="34" charset="0"/>
              </a:defRPr>
            </a:lvl2pPr>
            <a:lvl3pPr marL="1143000" indent="-228600" eaLnBrk="0" hangingPunct="0">
              <a:defRPr sz="2800">
                <a:solidFill>
                  <a:schemeClr val="tx1"/>
                </a:solidFill>
                <a:latin typeface="Verdana" panose="020B0604030504040204" pitchFamily="34" charset="0"/>
                <a:cs typeface="Arial" panose="020B0604020202020204" pitchFamily="34" charset="0"/>
              </a:defRPr>
            </a:lvl3pPr>
            <a:lvl4pPr marL="1600200" indent="-228600" eaLnBrk="0" hangingPunct="0">
              <a:defRPr sz="2800">
                <a:solidFill>
                  <a:schemeClr val="tx1"/>
                </a:solidFill>
                <a:latin typeface="Verdana" panose="020B0604030504040204" pitchFamily="34" charset="0"/>
                <a:cs typeface="Arial" panose="020B0604020202020204" pitchFamily="34" charset="0"/>
              </a:defRPr>
            </a:lvl4pPr>
            <a:lvl5pPr marL="2057400" indent="-228600" eaLnBrk="0" hangingPunct="0">
              <a:defRPr sz="28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9pPr>
          </a:lstStyle>
          <a:p>
            <a:pPr eaLnBrk="1" hangingPunct="1"/>
            <a:fld id="{3FD844C4-52E6-4733-BD97-A4CADB637974}"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32771" name="Rectangle 2">
            <a:extLst>
              <a:ext uri="{FF2B5EF4-FFF2-40B4-BE49-F238E27FC236}">
                <a16:creationId xmlns:a16="http://schemas.microsoft.com/office/drawing/2014/main" id="{CB2939BF-C6E1-225A-F611-26BB06BBADB7}"/>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E3128D4E-DB9B-0117-F9C4-944D2E48DB3E}"/>
              </a:ext>
            </a:extLst>
          </p:cNvPr>
          <p:cNvSpPr>
            <a:spLocks noGrp="1" noChangeArrowheads="1"/>
          </p:cNvSpPr>
          <p:nvPr>
            <p:ph type="body" idx="1"/>
          </p:nvPr>
        </p:nvSpPr>
        <p:spPr>
          <a:noFill/>
        </p:spPr>
        <p:txBody>
          <a:bodyPr/>
          <a:lstStyle/>
          <a:p>
            <a:pPr eaLnBrk="1" hangingPunct="1"/>
            <a:endParaRPr lang="en-GB"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US" dirty="0"/>
              <a:t>Many software companies have turned to software process improvement as a way of enhancing the quality of their software, reducing costs or accelerating their development processes. </a:t>
            </a:r>
          </a:p>
          <a:p>
            <a:r>
              <a:rPr lang="en-US" dirty="0"/>
              <a:t>Process improvement means understanding existing processes and changing these processes to increase product quality and/or reduce costs and development time. </a:t>
            </a:r>
            <a:endParaRPr lang="en-GB" dirty="0"/>
          </a:p>
          <a:p>
            <a:r>
              <a:rPr lang="en-US" dirty="0"/>
              <a:t>The process maturity approach, which focuses on improving process  and project management and introducing good software engineering practice. </a:t>
            </a:r>
          </a:p>
          <a:p>
            <a:pPr lvl="1"/>
            <a:r>
              <a:rPr lang="en-US" dirty="0"/>
              <a:t>The level of process maturity reflects the extent to which good technical and management practice has been adopted in organizational software development processes. </a:t>
            </a:r>
            <a:endParaRPr lang="en-GB" dirty="0"/>
          </a:p>
          <a:p>
            <a:r>
              <a:rPr lang="en-US" dirty="0"/>
              <a:t>The agile approach, which focuses on iterative development and the reduction of overheads in the software process. </a:t>
            </a:r>
          </a:p>
          <a:p>
            <a:pPr lvl="1"/>
            <a:r>
              <a:rPr lang="en-US" dirty="0"/>
              <a:t>The primary characteristics of agile methods are rapid delivery of functionality and responsiveness to changing customer requirements.</a:t>
            </a:r>
            <a:endParaRPr lang="en-GB" dirty="0"/>
          </a:p>
          <a:p>
            <a:endParaRPr lang="en-US" dirty="0"/>
          </a:p>
          <a:p>
            <a:endParaRPr lang="en-US" b="1"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Slide Number Placeholder 4"/>
          <p:cNvSpPr>
            <a:spLocks noGrp="1"/>
          </p:cNvSpPr>
          <p:nvPr>
            <p:ph type="sldNum" sz="quarter" idx="11"/>
          </p:nvPr>
        </p:nvSpPr>
        <p:spPr/>
        <p:txBody>
          <a:bodyPr/>
          <a:lstStyle/>
          <a:p>
            <a:fld id="{51D5A050-7306-7B4E-867E-A3663FBCD5C6}" type="slidenum">
              <a:rPr lang="en-US" smtClean="0"/>
              <a:pPr/>
              <a:t>39</a:t>
            </a:fld>
            <a:endParaRPr lang="en-US"/>
          </a:p>
        </p:txBody>
      </p:sp>
    </p:spTree>
    <p:extLst>
      <p:ext uri="{BB962C8B-B14F-4D97-AF65-F5344CB8AC3E}">
        <p14:creationId xmlns:p14="http://schemas.microsoft.com/office/powerpoint/2010/main" val="1370674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normAutofit fontScale="85000" lnSpcReduction="10000"/>
          </a:bodyPr>
          <a:lstStyle/>
          <a:p>
            <a:r>
              <a:rPr lang="en-GB" b="1" dirty="0"/>
              <a:t>Process measurement</a:t>
            </a:r>
          </a:p>
          <a:p>
            <a:r>
              <a:rPr lang="en-GB" sz="2400" dirty="0"/>
              <a:t>Wherever possible, quantitative process data </a:t>
            </a:r>
            <a:br>
              <a:rPr lang="en-GB" sz="2400" dirty="0"/>
            </a:br>
            <a:r>
              <a:rPr lang="en-GB" sz="2400" dirty="0"/>
              <a:t>should be collected</a:t>
            </a:r>
          </a:p>
          <a:p>
            <a:pPr lvl="1"/>
            <a:r>
              <a:rPr lang="en-GB" sz="2000" dirty="0"/>
              <a:t>However, where organisations do not have clearly defined process standards this is very difficult as you don’t know what to measure. A process may have to be defined before any measurement is possible.</a:t>
            </a:r>
          </a:p>
          <a:p>
            <a:r>
              <a:rPr lang="en-GB" sz="2400" dirty="0"/>
              <a:t>Process measurements should be used to </a:t>
            </a:r>
            <a:br>
              <a:rPr lang="en-GB" sz="2400" dirty="0"/>
            </a:br>
            <a:r>
              <a:rPr lang="en-GB" sz="2400" dirty="0"/>
              <a:t>assess process improvements</a:t>
            </a:r>
          </a:p>
          <a:p>
            <a:pPr lvl="1"/>
            <a:r>
              <a:rPr lang="en-GB" sz="2000" dirty="0"/>
              <a:t>But this does not mean that measurements should drive the improvements. The improvement driver should be the organizational objectives.</a:t>
            </a:r>
          </a:p>
          <a:p>
            <a:endParaRPr lang="en-US" dirty="0"/>
          </a:p>
          <a:p>
            <a:r>
              <a:rPr lang="en-GB" b="1" dirty="0"/>
              <a:t>Process metrics</a:t>
            </a:r>
          </a:p>
          <a:p>
            <a:r>
              <a:rPr lang="en-GB" dirty="0"/>
              <a:t>Time taken for process activities to be </a:t>
            </a:r>
            <a:br>
              <a:rPr lang="en-GB" dirty="0"/>
            </a:br>
            <a:r>
              <a:rPr lang="en-GB" dirty="0"/>
              <a:t>completed</a:t>
            </a:r>
          </a:p>
          <a:p>
            <a:pPr lvl="1"/>
            <a:r>
              <a:rPr lang="en-GB" dirty="0"/>
              <a:t>E.g. Calendar time or effort to complete an activity or process.</a:t>
            </a:r>
          </a:p>
          <a:p>
            <a:r>
              <a:rPr lang="en-GB" dirty="0"/>
              <a:t>Resources required for processes or activities</a:t>
            </a:r>
          </a:p>
          <a:p>
            <a:pPr lvl="1"/>
            <a:r>
              <a:rPr lang="en-GB" dirty="0"/>
              <a:t>E.g. Total effort in person-days.</a:t>
            </a:r>
          </a:p>
          <a:p>
            <a:r>
              <a:rPr lang="en-GB" dirty="0"/>
              <a:t>Number of occurrences of a particular event</a:t>
            </a:r>
          </a:p>
          <a:p>
            <a:pPr lvl="1"/>
            <a:r>
              <a:rPr lang="en-GB" dirty="0"/>
              <a:t>E.g. Number of defects discovered.</a:t>
            </a:r>
          </a:p>
          <a:p>
            <a:endParaRPr lang="en-US" dirty="0"/>
          </a:p>
          <a:p>
            <a:endParaRPr lang="en-US"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Slide Number Placeholder 4"/>
          <p:cNvSpPr>
            <a:spLocks noGrp="1"/>
          </p:cNvSpPr>
          <p:nvPr>
            <p:ph type="sldNum" sz="quarter" idx="11"/>
          </p:nvPr>
        </p:nvSpPr>
        <p:spPr/>
        <p:txBody>
          <a:bodyPr/>
          <a:lstStyle/>
          <a:p>
            <a:fld id="{51D5A050-7306-7B4E-867E-A3663FBCD5C6}" type="slidenum">
              <a:rPr lang="en-US" smtClean="0"/>
              <a:pPr/>
              <a:t>40</a:t>
            </a:fld>
            <a:endParaRPr lang="en-US"/>
          </a:p>
        </p:txBody>
      </p:sp>
    </p:spTree>
    <p:extLst>
      <p:ext uri="{BB962C8B-B14F-4D97-AF65-F5344CB8AC3E}">
        <p14:creationId xmlns:p14="http://schemas.microsoft.com/office/powerpoint/2010/main" val="584177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normAutofit fontScale="85000" lnSpcReduction="10000"/>
          </a:bodyPr>
          <a:lstStyle/>
          <a:p>
            <a:r>
              <a:rPr lang="en-GB" b="1" dirty="0"/>
              <a:t>Process measurement</a:t>
            </a:r>
          </a:p>
          <a:p>
            <a:r>
              <a:rPr lang="en-GB" sz="2400" dirty="0"/>
              <a:t>Wherever possible, quantitative process data </a:t>
            </a:r>
            <a:br>
              <a:rPr lang="en-GB" sz="2400" dirty="0"/>
            </a:br>
            <a:r>
              <a:rPr lang="en-GB" sz="2400" dirty="0"/>
              <a:t>should be collected</a:t>
            </a:r>
          </a:p>
          <a:p>
            <a:pPr lvl="1"/>
            <a:r>
              <a:rPr lang="en-GB" sz="2000" dirty="0"/>
              <a:t>However, where organisations do not have clearly defined process standards this is very difficult as you don’t know what to measure. A process may have to be defined before any measurement is possible.</a:t>
            </a:r>
          </a:p>
          <a:p>
            <a:r>
              <a:rPr lang="en-GB" sz="2400" dirty="0"/>
              <a:t>Process measurements should be used to </a:t>
            </a:r>
            <a:br>
              <a:rPr lang="en-GB" sz="2400" dirty="0"/>
            </a:br>
            <a:r>
              <a:rPr lang="en-GB" sz="2400" dirty="0"/>
              <a:t>assess process improvements</a:t>
            </a:r>
          </a:p>
          <a:p>
            <a:pPr lvl="1"/>
            <a:r>
              <a:rPr lang="en-GB" sz="2000" dirty="0"/>
              <a:t>But this does not mean that measurements should drive the improvements. The improvement driver should be the organizational objectives.</a:t>
            </a:r>
          </a:p>
          <a:p>
            <a:endParaRPr lang="en-US" dirty="0"/>
          </a:p>
          <a:p>
            <a:r>
              <a:rPr lang="en-GB" b="1" dirty="0"/>
              <a:t>Process metrics</a:t>
            </a:r>
          </a:p>
          <a:p>
            <a:r>
              <a:rPr lang="en-GB" dirty="0"/>
              <a:t>Time taken for process activities to be </a:t>
            </a:r>
            <a:br>
              <a:rPr lang="en-GB" dirty="0"/>
            </a:br>
            <a:r>
              <a:rPr lang="en-GB" dirty="0"/>
              <a:t>completed</a:t>
            </a:r>
          </a:p>
          <a:p>
            <a:pPr lvl="1"/>
            <a:r>
              <a:rPr lang="en-GB" dirty="0"/>
              <a:t>E.g. Calendar time or effort to complete an activity or process.</a:t>
            </a:r>
          </a:p>
          <a:p>
            <a:r>
              <a:rPr lang="en-GB" dirty="0"/>
              <a:t>Resources required for processes or activities</a:t>
            </a:r>
          </a:p>
          <a:p>
            <a:pPr lvl="1"/>
            <a:r>
              <a:rPr lang="en-GB" dirty="0"/>
              <a:t>E.g. Total effort in person-days.</a:t>
            </a:r>
          </a:p>
          <a:p>
            <a:r>
              <a:rPr lang="en-GB" dirty="0"/>
              <a:t>Number of occurrences of a particular event</a:t>
            </a:r>
          </a:p>
          <a:p>
            <a:pPr lvl="1"/>
            <a:r>
              <a:rPr lang="en-GB" dirty="0"/>
              <a:t>E.g. Number of defects discovered.</a:t>
            </a:r>
          </a:p>
          <a:p>
            <a:endParaRPr lang="en-US" dirty="0"/>
          </a:p>
          <a:p>
            <a:endParaRPr lang="en-US"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Slide Number Placeholder 4"/>
          <p:cNvSpPr>
            <a:spLocks noGrp="1"/>
          </p:cNvSpPr>
          <p:nvPr>
            <p:ph type="sldNum" sz="quarter" idx="11"/>
          </p:nvPr>
        </p:nvSpPr>
        <p:spPr/>
        <p:txBody>
          <a:bodyPr/>
          <a:lstStyle/>
          <a:p>
            <a:fld id="{51D5A050-7306-7B4E-867E-A3663FBCD5C6}" type="slidenum">
              <a:rPr lang="en-US" smtClean="0"/>
              <a:pPr/>
              <a:t>41</a:t>
            </a:fld>
            <a:endParaRPr lang="en-US"/>
          </a:p>
        </p:txBody>
      </p:sp>
    </p:spTree>
    <p:extLst>
      <p:ext uri="{BB962C8B-B14F-4D97-AF65-F5344CB8AC3E}">
        <p14:creationId xmlns:p14="http://schemas.microsoft.com/office/powerpoint/2010/main" val="832959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70712" indent="-296428" eaLnBrk="0" hangingPunct="0">
              <a:defRPr>
                <a:solidFill>
                  <a:schemeClr val="tx1"/>
                </a:solidFill>
                <a:latin typeface="Arial" charset="0"/>
                <a:cs typeface="Arial" charset="0"/>
              </a:defRPr>
            </a:lvl2pPr>
            <a:lvl3pPr marL="1185711" indent="-237142" eaLnBrk="0" hangingPunct="0">
              <a:defRPr>
                <a:solidFill>
                  <a:schemeClr val="tx1"/>
                </a:solidFill>
                <a:latin typeface="Arial" charset="0"/>
                <a:cs typeface="Arial" charset="0"/>
              </a:defRPr>
            </a:lvl3pPr>
            <a:lvl4pPr marL="1659995" indent="-237142" eaLnBrk="0" hangingPunct="0">
              <a:defRPr>
                <a:solidFill>
                  <a:schemeClr val="tx1"/>
                </a:solidFill>
                <a:latin typeface="Arial" charset="0"/>
                <a:cs typeface="Arial" charset="0"/>
              </a:defRPr>
            </a:lvl4pPr>
            <a:lvl5pPr marL="2134281" indent="-237142" eaLnBrk="0" hangingPunct="0">
              <a:defRPr>
                <a:solidFill>
                  <a:schemeClr val="tx1"/>
                </a:solidFill>
                <a:latin typeface="Arial" charset="0"/>
                <a:cs typeface="Arial" charset="0"/>
              </a:defRPr>
            </a:lvl5pPr>
            <a:lvl6pPr marL="2608564" indent="-237142" eaLnBrk="0" fontAlgn="base" hangingPunct="0">
              <a:spcBef>
                <a:spcPct val="0"/>
              </a:spcBef>
              <a:spcAft>
                <a:spcPct val="0"/>
              </a:spcAft>
              <a:defRPr>
                <a:solidFill>
                  <a:schemeClr val="tx1"/>
                </a:solidFill>
                <a:latin typeface="Arial" charset="0"/>
                <a:cs typeface="Arial" charset="0"/>
              </a:defRPr>
            </a:lvl6pPr>
            <a:lvl7pPr marL="3082849" indent="-237142" eaLnBrk="0" fontAlgn="base" hangingPunct="0">
              <a:spcBef>
                <a:spcPct val="0"/>
              </a:spcBef>
              <a:spcAft>
                <a:spcPct val="0"/>
              </a:spcAft>
              <a:defRPr>
                <a:solidFill>
                  <a:schemeClr val="tx1"/>
                </a:solidFill>
                <a:latin typeface="Arial" charset="0"/>
                <a:cs typeface="Arial" charset="0"/>
              </a:defRPr>
            </a:lvl7pPr>
            <a:lvl8pPr marL="3557133" indent="-237142" eaLnBrk="0" fontAlgn="base" hangingPunct="0">
              <a:spcBef>
                <a:spcPct val="0"/>
              </a:spcBef>
              <a:spcAft>
                <a:spcPct val="0"/>
              </a:spcAft>
              <a:defRPr>
                <a:solidFill>
                  <a:schemeClr val="tx1"/>
                </a:solidFill>
                <a:latin typeface="Arial" charset="0"/>
                <a:cs typeface="Arial" charset="0"/>
              </a:defRPr>
            </a:lvl8pPr>
            <a:lvl9pPr marL="4031418" indent="-237142" eaLnBrk="0" fontAlgn="base" hangingPunct="0">
              <a:spcBef>
                <a:spcPct val="0"/>
              </a:spcBef>
              <a:spcAft>
                <a:spcPct val="0"/>
              </a:spcAft>
              <a:defRPr>
                <a:solidFill>
                  <a:schemeClr val="tx1"/>
                </a:solidFill>
                <a:latin typeface="Arial" charset="0"/>
                <a:cs typeface="Arial" charset="0"/>
              </a:defRPr>
            </a:lvl9pPr>
          </a:lstStyle>
          <a:p>
            <a:pPr eaLnBrk="1" hangingPunct="1"/>
            <a:fld id="{CB06DC3F-AA51-49F8-9338-BD942E5B4762}" type="slidenum">
              <a:rPr lang="en-US" smtClean="0">
                <a:latin typeface="Times New Roman" pitchFamily="18" charset="0"/>
              </a:rPr>
              <a:pPr eaLnBrk="1" hangingPunct="1"/>
              <a:t>42</a:t>
            </a:fld>
            <a:endParaRPr lang="en-US">
              <a:latin typeface="Times New Roman" pitchFamily="18" charset="0"/>
            </a:endParaRPr>
          </a:p>
        </p:txBody>
      </p:sp>
      <p:sp>
        <p:nvSpPr>
          <p:cNvPr id="133123" name="Rectangle 2"/>
          <p:cNvSpPr>
            <a:spLocks noGrp="1" noRot="1" noChangeAspect="1" noChangeArrowheads="1" noTextEdit="1"/>
          </p:cNvSpPr>
          <p:nvPr>
            <p:ph type="sldImg"/>
          </p:nvPr>
        </p:nvSpPr>
        <p:spPr>
          <a:xfrm>
            <a:off x="79375" y="739775"/>
            <a:ext cx="6577013" cy="370046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pPr eaLnBrk="1" hangingPunct="1"/>
            <a:r>
              <a:rPr lang="en-US" b="1" dirty="0"/>
              <a:t>Level 1 </a:t>
            </a:r>
            <a:r>
              <a:rPr lang="mr-IN" b="1" dirty="0"/>
              <a:t>–</a:t>
            </a:r>
            <a:r>
              <a:rPr lang="en-US" b="1" dirty="0"/>
              <a:t> Initial</a:t>
            </a:r>
          </a:p>
          <a:p>
            <a:pPr eaLnBrk="1" hangingPunct="1"/>
            <a:r>
              <a:rPr lang="en-US" dirty="0"/>
              <a:t>It is characteristic of processes at this level that they are (typically) undocumented and in a state of dynamic change, tending to be driven in an ad hoc, uncontrolled and reactive manner by users or events. This provides a chaotic or unstable environment for the processes. (Example - a surgeon performing a new operation a small number of times - the levels of negative outcome are not known).</a:t>
            </a:r>
          </a:p>
          <a:p>
            <a:pPr eaLnBrk="1" hangingPunct="1"/>
            <a:endParaRPr lang="en-US" dirty="0"/>
          </a:p>
          <a:p>
            <a:pPr eaLnBrk="1" hangingPunct="1"/>
            <a:r>
              <a:rPr lang="en-US" b="1" dirty="0"/>
              <a:t>Level 2 </a:t>
            </a:r>
            <a:r>
              <a:rPr lang="mr-IN" b="1" dirty="0"/>
              <a:t>–</a:t>
            </a:r>
            <a:r>
              <a:rPr lang="en-US" b="1" dirty="0"/>
              <a:t> Repeatable</a:t>
            </a:r>
          </a:p>
          <a:p>
            <a:pPr eaLnBrk="1" hangingPunct="1"/>
            <a:r>
              <a:rPr lang="en-US" dirty="0"/>
              <a:t>It is characteristic of this level of maturity that some processes are repeatable, possibly with consistent results. Process discipline is unlikely to be rigorous, but where it exists it may help to ensure that existing processes are maintained during times of stress. </a:t>
            </a:r>
          </a:p>
          <a:p>
            <a:pPr eaLnBrk="1" hangingPunct="1"/>
            <a:endParaRPr lang="en-US" dirty="0"/>
          </a:p>
          <a:p>
            <a:pPr eaLnBrk="1" hangingPunct="1"/>
            <a:r>
              <a:rPr lang="en-US" b="1" dirty="0"/>
              <a:t>Level 3 </a:t>
            </a:r>
            <a:r>
              <a:rPr lang="mr-IN" b="1" dirty="0"/>
              <a:t>–</a:t>
            </a:r>
            <a:r>
              <a:rPr lang="en-US" b="1" dirty="0"/>
              <a:t> Defined</a:t>
            </a:r>
          </a:p>
          <a:p>
            <a:pPr eaLnBrk="1" hangingPunct="1"/>
            <a:r>
              <a:rPr lang="en-US" dirty="0"/>
              <a:t>It is characteristic of processes at this level that there are sets of defined and documented standard processes established and subject to some degree of improvement over time. These standard processes are in place. The processes may not have been systematically or repeatedly </a:t>
            </a:r>
            <a:r>
              <a:rPr lang="en-US" dirty="0" err="1"/>
              <a:t>utilised</a:t>
            </a:r>
            <a:r>
              <a:rPr lang="en-US" dirty="0"/>
              <a:t> - sufficient for the users to become competent or the process to be validated in a range of situations. This could be considered a developmental stage - with use in a wider range of conditions and user competence development the process can develop to next level of maturity.</a:t>
            </a:r>
          </a:p>
          <a:p>
            <a:pPr eaLnBrk="1" hangingPunct="1"/>
            <a:endParaRPr lang="en-US" dirty="0"/>
          </a:p>
          <a:p>
            <a:pPr eaLnBrk="1" hangingPunct="1"/>
            <a:r>
              <a:rPr lang="en-US" b="1" dirty="0"/>
              <a:t>Level 4 - Managed (Capable)</a:t>
            </a:r>
          </a:p>
          <a:p>
            <a:pPr eaLnBrk="1" hangingPunct="1"/>
            <a:r>
              <a:rPr lang="en-US" dirty="0"/>
              <a:t>It is characteristic of processes at this level that, using process metrics, effective achievement of the process objectives can be evidenced across a range of operational conditions. The suitability of the process in multiple environments has been tested and the process refined and adapted. Process users have experienced the process in multiple and varied conditions, and are able to demonstrate competence. The process maturity enables adaptions to particular projects without measurable losses of quality or deviations from specifications. Process Capability is established from this level. (Example - surgeon performing an operation 100's of times with levels of negative outcome approaching zero).</a:t>
            </a:r>
          </a:p>
          <a:p>
            <a:pPr eaLnBrk="1" hangingPunct="1"/>
            <a:endParaRPr lang="en-US" dirty="0"/>
          </a:p>
          <a:p>
            <a:pPr eaLnBrk="1" hangingPunct="1"/>
            <a:r>
              <a:rPr lang="en-US" b="1" dirty="0"/>
              <a:t>Level 5 </a:t>
            </a:r>
            <a:r>
              <a:rPr lang="mr-IN" b="1" dirty="0"/>
              <a:t>–</a:t>
            </a:r>
            <a:r>
              <a:rPr lang="en-US" b="1" dirty="0"/>
              <a:t> Optimizing</a:t>
            </a:r>
          </a:p>
          <a:p>
            <a:pPr eaLnBrk="1" hangingPunct="1"/>
            <a:r>
              <a:rPr lang="en-US" dirty="0"/>
              <a:t>It is a characteristic of processes at this level that the focus is on continually improving process performance through both incremental and innovative technological changes/improvements.</a:t>
            </a:r>
          </a:p>
          <a:p>
            <a:pPr eaLnBrk="1" hangingPunct="1"/>
            <a:endParaRPr lang="en-US" dirty="0"/>
          </a:p>
          <a:p>
            <a:pPr eaLnBrk="1" hangingPunct="1"/>
            <a:r>
              <a:rPr lang="en-US" dirty="0"/>
              <a:t>At maturity level 5, processes are concerned with addressing statistical common causes of process variation and changing the process (for example, to shift the mean of the process performance) to improve process performance. This would be done at the same time as maintaining the likelihood of achieving the established quantitative process-improvement objectives. There are only a few companies in the world that have attained this level 5.[citation needed].</a:t>
            </a:r>
          </a:p>
        </p:txBody>
      </p:sp>
      <p:sp>
        <p:nvSpPr>
          <p:cNvPr id="3" name="Header Placeholder 2"/>
          <p:cNvSpPr>
            <a:spLocks noGrp="1"/>
          </p:cNvSpPr>
          <p:nvPr>
            <p:ph type="hdr" sz="quarter" idx="11"/>
          </p:nvPr>
        </p:nvSpPr>
        <p:spPr/>
        <p:txBody>
          <a:bodyPr/>
          <a:lstStyle/>
          <a:p>
            <a:r>
              <a:rPr lang="en-US"/>
              <a:t>Software Engineering - CO3001</a:t>
            </a:r>
          </a:p>
        </p:txBody>
      </p:sp>
    </p:spTree>
    <p:extLst>
      <p:ext uri="{BB962C8B-B14F-4D97-AF65-F5344CB8AC3E}">
        <p14:creationId xmlns:p14="http://schemas.microsoft.com/office/powerpoint/2010/main" val="1580934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70712" indent="-296428" eaLnBrk="0" hangingPunct="0">
              <a:defRPr>
                <a:solidFill>
                  <a:schemeClr val="tx1"/>
                </a:solidFill>
                <a:latin typeface="Arial" charset="0"/>
                <a:cs typeface="Arial" charset="0"/>
              </a:defRPr>
            </a:lvl2pPr>
            <a:lvl3pPr marL="1185711" indent="-237142" eaLnBrk="0" hangingPunct="0">
              <a:defRPr>
                <a:solidFill>
                  <a:schemeClr val="tx1"/>
                </a:solidFill>
                <a:latin typeface="Arial" charset="0"/>
                <a:cs typeface="Arial" charset="0"/>
              </a:defRPr>
            </a:lvl3pPr>
            <a:lvl4pPr marL="1659995" indent="-237142" eaLnBrk="0" hangingPunct="0">
              <a:defRPr>
                <a:solidFill>
                  <a:schemeClr val="tx1"/>
                </a:solidFill>
                <a:latin typeface="Arial" charset="0"/>
                <a:cs typeface="Arial" charset="0"/>
              </a:defRPr>
            </a:lvl4pPr>
            <a:lvl5pPr marL="2134281" indent="-237142" eaLnBrk="0" hangingPunct="0">
              <a:defRPr>
                <a:solidFill>
                  <a:schemeClr val="tx1"/>
                </a:solidFill>
                <a:latin typeface="Arial" charset="0"/>
                <a:cs typeface="Arial" charset="0"/>
              </a:defRPr>
            </a:lvl5pPr>
            <a:lvl6pPr marL="2608564" indent="-237142" eaLnBrk="0" fontAlgn="base" hangingPunct="0">
              <a:spcBef>
                <a:spcPct val="0"/>
              </a:spcBef>
              <a:spcAft>
                <a:spcPct val="0"/>
              </a:spcAft>
              <a:defRPr>
                <a:solidFill>
                  <a:schemeClr val="tx1"/>
                </a:solidFill>
                <a:latin typeface="Arial" charset="0"/>
                <a:cs typeface="Arial" charset="0"/>
              </a:defRPr>
            </a:lvl6pPr>
            <a:lvl7pPr marL="3082849" indent="-237142" eaLnBrk="0" fontAlgn="base" hangingPunct="0">
              <a:spcBef>
                <a:spcPct val="0"/>
              </a:spcBef>
              <a:spcAft>
                <a:spcPct val="0"/>
              </a:spcAft>
              <a:defRPr>
                <a:solidFill>
                  <a:schemeClr val="tx1"/>
                </a:solidFill>
                <a:latin typeface="Arial" charset="0"/>
                <a:cs typeface="Arial" charset="0"/>
              </a:defRPr>
            </a:lvl7pPr>
            <a:lvl8pPr marL="3557133" indent="-237142" eaLnBrk="0" fontAlgn="base" hangingPunct="0">
              <a:spcBef>
                <a:spcPct val="0"/>
              </a:spcBef>
              <a:spcAft>
                <a:spcPct val="0"/>
              </a:spcAft>
              <a:defRPr>
                <a:solidFill>
                  <a:schemeClr val="tx1"/>
                </a:solidFill>
                <a:latin typeface="Arial" charset="0"/>
                <a:cs typeface="Arial" charset="0"/>
              </a:defRPr>
            </a:lvl8pPr>
            <a:lvl9pPr marL="4031418" indent="-237142" eaLnBrk="0" fontAlgn="base" hangingPunct="0">
              <a:spcBef>
                <a:spcPct val="0"/>
              </a:spcBef>
              <a:spcAft>
                <a:spcPct val="0"/>
              </a:spcAft>
              <a:defRPr>
                <a:solidFill>
                  <a:schemeClr val="tx1"/>
                </a:solidFill>
                <a:latin typeface="Arial" charset="0"/>
                <a:cs typeface="Arial" charset="0"/>
              </a:defRPr>
            </a:lvl9pPr>
          </a:lstStyle>
          <a:p>
            <a:pPr eaLnBrk="1" hangingPunct="1"/>
            <a:fld id="{3F9144CE-4E30-4145-AF78-48E03F82A30C}" type="slidenum">
              <a:rPr lang="en-US" smtClean="0">
                <a:latin typeface="Times New Roman" pitchFamily="18" charset="0"/>
              </a:rPr>
              <a:pPr eaLnBrk="1" hangingPunct="1"/>
              <a:t>43</a:t>
            </a:fld>
            <a:endParaRPr lang="en-US">
              <a:latin typeface="Times New Roman" pitchFamily="18" charset="0"/>
            </a:endParaRPr>
          </a:p>
        </p:txBody>
      </p:sp>
      <p:sp>
        <p:nvSpPr>
          <p:cNvPr id="108547" name="Rectangle 2"/>
          <p:cNvSpPr>
            <a:spLocks noGrp="1" noRot="1" noChangeAspect="1" noChangeArrowheads="1" noTextEdit="1"/>
          </p:cNvSpPr>
          <p:nvPr>
            <p:ph type="sldImg"/>
          </p:nvPr>
        </p:nvSpPr>
        <p:spPr>
          <a:xfrm>
            <a:off x="79375" y="739775"/>
            <a:ext cx="6577013" cy="3700463"/>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3" name="Header Placeholder 2"/>
          <p:cNvSpPr>
            <a:spLocks noGrp="1"/>
          </p:cNvSpPr>
          <p:nvPr>
            <p:ph type="hdr" sz="quarter" idx="11"/>
          </p:nvPr>
        </p:nvSpPr>
        <p:spPr/>
        <p:txBody>
          <a:bodyPr/>
          <a:lstStyle/>
          <a:p>
            <a:r>
              <a:rPr lang="en-US"/>
              <a:t>Software Engineering - CO3001</a:t>
            </a:r>
          </a:p>
        </p:txBody>
      </p:sp>
    </p:spTree>
    <p:extLst>
      <p:ext uri="{BB962C8B-B14F-4D97-AF65-F5344CB8AC3E}">
        <p14:creationId xmlns:p14="http://schemas.microsoft.com/office/powerpoint/2010/main" val="916167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Software processes are the activities involved in producing a software system. Software process models are abstract representations of these processes.</a:t>
            </a:r>
          </a:p>
          <a:p>
            <a:pPr marL="171450" indent="-171450">
              <a:buFont typeface="Arial" panose="020B0604020202020204" pitchFamily="34" charset="0"/>
              <a:buChar char="•"/>
            </a:pPr>
            <a:r>
              <a:rPr lang="en-GB" dirty="0"/>
              <a:t>General process models describe the organization of software processes. Examples of these general models include the ‘waterfall’ model,  incremental development, and reuse-oriented development.</a:t>
            </a:r>
          </a:p>
          <a:p>
            <a:pPr marL="171450" indent="-171450">
              <a:buFont typeface="Arial" panose="020B0604020202020204" pitchFamily="34" charset="0"/>
              <a:buChar char="•"/>
            </a:pPr>
            <a:r>
              <a:rPr lang="en-GB" dirty="0"/>
              <a:t>Requirements engineering is the process of developing a software specification.</a:t>
            </a:r>
          </a:p>
          <a:p>
            <a:pPr marL="171450" indent="-171450">
              <a:buFont typeface="Arial" panose="020B0604020202020204" pitchFamily="34" charset="0"/>
              <a:buChar char="•"/>
            </a:pPr>
            <a:r>
              <a:rPr lang="en-GB" dirty="0"/>
              <a:t>Design and implementation processes are concerned with transforming a requirements specification into an executable software system. </a:t>
            </a:r>
          </a:p>
          <a:p>
            <a:pPr marL="171450" indent="-171450">
              <a:buFont typeface="Arial" panose="020B0604020202020204" pitchFamily="34" charset="0"/>
              <a:buChar char="•"/>
            </a:pPr>
            <a:r>
              <a:rPr lang="en-GB" dirty="0"/>
              <a:t>Software validation is the process of checking that the system conforms to its specification and that it meets the real needs of the users of the system.</a:t>
            </a:r>
          </a:p>
          <a:p>
            <a:pPr marL="171450" indent="-171450">
              <a:buFont typeface="Arial" panose="020B0604020202020204" pitchFamily="34" charset="0"/>
              <a:buChar char="•"/>
            </a:pPr>
            <a:r>
              <a:rPr lang="en-GB" dirty="0"/>
              <a:t>Software evolution takes place when you change existing software systems to meet new requirements. The software must evolve to remain useful.</a:t>
            </a:r>
          </a:p>
          <a:p>
            <a:pPr marL="171450" indent="-171450">
              <a:buFont typeface="Arial" panose="020B0604020202020204" pitchFamily="34" charset="0"/>
              <a:buChar char="•"/>
            </a:pPr>
            <a:r>
              <a:rPr lang="en-GB" dirty="0"/>
              <a:t>Processes should include activities to cope with change. This may involve a prototyping phase that helps avoid poor decisions on requirements and design. </a:t>
            </a:r>
          </a:p>
          <a:p>
            <a:pPr marL="171450" indent="-171450">
              <a:buFont typeface="Arial" panose="020B0604020202020204" pitchFamily="34" charset="0"/>
              <a:buChar char="•"/>
            </a:pPr>
            <a:r>
              <a:rPr lang="en-GB" dirty="0"/>
              <a:t>Processes may be structured for iterative development and delivery so that changes may be made without disrupting the system as a whole.</a:t>
            </a:r>
          </a:p>
          <a:p>
            <a:pPr marL="171450" indent="-171450">
              <a:buFont typeface="Arial" panose="020B0604020202020204" pitchFamily="34" charset="0"/>
              <a:buChar char="•"/>
            </a:pPr>
            <a:r>
              <a:rPr lang="en-GB" dirty="0"/>
              <a:t>The Rational Unified Process is a modern generic process model that is organized into phases (inception, elaboration, construction and transition) but separates activities (requirements, analysis and design, etc.) from these phases.</a:t>
            </a:r>
          </a:p>
        </p:txBody>
      </p:sp>
      <p:sp>
        <p:nvSpPr>
          <p:cNvPr id="4" name="Slide Number Placeholder 3"/>
          <p:cNvSpPr>
            <a:spLocks noGrp="1"/>
          </p:cNvSpPr>
          <p:nvPr>
            <p:ph type="sldNum" sz="quarter" idx="10"/>
          </p:nvPr>
        </p:nvSpPr>
        <p:spPr/>
        <p:txBody>
          <a:bodyPr/>
          <a:lstStyle/>
          <a:p>
            <a:fld id="{51D5A050-7306-7B4E-867E-A3663FBCD5C6}" type="slidenum">
              <a:rPr lang="en-US" smtClean="0"/>
              <a:pPr/>
              <a:t>44</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78979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Processes should include activities to cope with change. This may involve a prototyping phase that helps avoid poor decisions on requirements and design. </a:t>
            </a:r>
          </a:p>
          <a:p>
            <a:pPr marL="171450" indent="-171450">
              <a:buFont typeface="Arial" panose="020B0604020202020204" pitchFamily="34" charset="0"/>
              <a:buChar char="•"/>
            </a:pPr>
            <a:r>
              <a:rPr lang="en-GB" dirty="0"/>
              <a:t>Processes may be structured for iterative development and delivery so that changes may be made without disrupting the system as a whole.</a:t>
            </a:r>
          </a:p>
          <a:p>
            <a:pPr marL="171450" indent="-171450">
              <a:buFont typeface="Arial" panose="020B0604020202020204" pitchFamily="34" charset="0"/>
              <a:buChar char="•"/>
            </a:pPr>
            <a:r>
              <a:rPr lang="en-GB" dirty="0"/>
              <a:t>The Rational Unified Process is a modern generic process model that is organized into phases (inception, elaboration, construction and transition) but separates activities (requirements, analysis and design, etc.) from these phases.</a:t>
            </a:r>
          </a:p>
        </p:txBody>
      </p:sp>
      <p:sp>
        <p:nvSpPr>
          <p:cNvPr id="4" name="Slide Number Placeholder 3"/>
          <p:cNvSpPr>
            <a:spLocks noGrp="1"/>
          </p:cNvSpPr>
          <p:nvPr>
            <p:ph type="sldNum" sz="quarter" idx="10"/>
          </p:nvPr>
        </p:nvSpPr>
        <p:spPr/>
        <p:txBody>
          <a:bodyPr/>
          <a:lstStyle/>
          <a:p>
            <a:fld id="{51D5A050-7306-7B4E-867E-A3663FBCD5C6}" type="slidenum">
              <a:rPr lang="en-US" smtClean="0"/>
              <a:pPr/>
              <a:t>45</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7897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normAutofit/>
          </a:bodyPr>
          <a:lstStyle/>
          <a:p>
            <a:pPr marL="0" indent="0">
              <a:buFont typeface="Arial" panose="020B0604020202020204" pitchFamily="34" charset="0"/>
              <a:buNone/>
            </a:pPr>
            <a:r>
              <a:rPr lang="en-GB" b="1" dirty="0"/>
              <a:t>Software process</a:t>
            </a:r>
          </a:p>
          <a:p>
            <a:pPr marL="171450" indent="-171450">
              <a:buFont typeface="Arial" panose="020B0604020202020204" pitchFamily="34" charset="0"/>
              <a:buChar char="•"/>
            </a:pPr>
            <a:r>
              <a:rPr lang="en-GB" dirty="0"/>
              <a:t>A software process is a structured set of activities required to develop a </a:t>
            </a:r>
            <a:br>
              <a:rPr lang="en-GB" dirty="0"/>
            </a:br>
            <a:r>
              <a:rPr lang="en-GB" dirty="0"/>
              <a:t>software system. </a:t>
            </a:r>
          </a:p>
          <a:p>
            <a:pPr marL="171450" indent="-171450">
              <a:buFont typeface="Arial" panose="020B0604020202020204" pitchFamily="34" charset="0"/>
              <a:buChar char="•"/>
            </a:pPr>
            <a:r>
              <a:rPr lang="en-GB" dirty="0"/>
              <a:t>There are many different software processes but all involve:</a:t>
            </a:r>
          </a:p>
          <a:p>
            <a:pPr marL="628650" lvl="1" indent="-171450">
              <a:buFont typeface="Arial" panose="020B0604020202020204" pitchFamily="34" charset="0"/>
              <a:buChar char="•"/>
            </a:pPr>
            <a:r>
              <a:rPr lang="en-GB" dirty="0"/>
              <a:t>Specification – defining what the system should do;</a:t>
            </a:r>
          </a:p>
          <a:p>
            <a:pPr marL="628650" lvl="1" indent="-171450">
              <a:buFont typeface="Arial" panose="020B0604020202020204" pitchFamily="34" charset="0"/>
              <a:buChar char="•"/>
            </a:pPr>
            <a:r>
              <a:rPr lang="en-GB" dirty="0"/>
              <a:t>Design and implementation – defining the organization of the system and implementing the system;</a:t>
            </a:r>
          </a:p>
          <a:p>
            <a:pPr marL="628650" lvl="1" indent="-171450">
              <a:buFont typeface="Arial" panose="020B0604020202020204" pitchFamily="34" charset="0"/>
              <a:buChar char="•"/>
            </a:pPr>
            <a:r>
              <a:rPr lang="en-GB" dirty="0"/>
              <a:t>Validation – checking that it does what the customer wants;</a:t>
            </a:r>
          </a:p>
          <a:p>
            <a:pPr marL="628650" lvl="1" indent="-171450">
              <a:buFont typeface="Arial" panose="020B0604020202020204" pitchFamily="34" charset="0"/>
              <a:buChar char="•"/>
            </a:pPr>
            <a:r>
              <a:rPr lang="en-GB" dirty="0"/>
              <a:t>Evolution – changing the system in response to changing customer needs.</a:t>
            </a:r>
          </a:p>
          <a:p>
            <a:pPr marL="171450" indent="-171450">
              <a:buFont typeface="Arial" panose="020B0604020202020204" pitchFamily="34" charset="0"/>
              <a:buChar char="•"/>
            </a:pPr>
            <a:r>
              <a:rPr lang="en-GB" dirty="0"/>
              <a:t>A software process model is an abstract representation of a process. It presents a description of a process from some particular perspective.</a:t>
            </a:r>
          </a:p>
          <a:p>
            <a:pPr marL="0" indent="0">
              <a:buFont typeface="Arial" panose="020B0604020202020204" pitchFamily="34" charset="0"/>
              <a:buNone/>
            </a:pPr>
            <a:endParaRPr lang="en-GB" dirty="0"/>
          </a:p>
          <a:p>
            <a:pPr marL="0" indent="0">
              <a:buFont typeface="Arial" panose="020B0604020202020204" pitchFamily="34" charset="0"/>
              <a:buNone/>
            </a:pPr>
            <a:r>
              <a:rPr lang="en-GB" b="1" dirty="0"/>
              <a:t>Software process descriptions</a:t>
            </a:r>
          </a:p>
          <a:p>
            <a:pPr marL="171450" indent="-171450">
              <a:buFont typeface="Arial" panose="020B0604020202020204" pitchFamily="34" charset="0"/>
              <a:buChar char="•"/>
            </a:pPr>
            <a:r>
              <a:rPr lang="en-GB" dirty="0"/>
              <a:t>Processes:</a:t>
            </a:r>
          </a:p>
          <a:p>
            <a:pPr marL="628650" lvl="1" indent="-171450">
              <a:buFont typeface="Arial" panose="020B0604020202020204" pitchFamily="34" charset="0"/>
              <a:buChar char="•"/>
            </a:pPr>
            <a:r>
              <a:rPr lang="en-GB" dirty="0"/>
              <a:t>about the </a:t>
            </a:r>
            <a:r>
              <a:rPr lang="en-GB" i="1" dirty="0"/>
              <a:t>activities</a:t>
            </a:r>
            <a:r>
              <a:rPr lang="en-GB" dirty="0"/>
              <a:t> in these processes: specifying a data model, designing a user interface, etc. and the </a:t>
            </a:r>
            <a:r>
              <a:rPr lang="en-GB" i="1" dirty="0"/>
              <a:t>ordering</a:t>
            </a:r>
            <a:r>
              <a:rPr lang="en-GB" dirty="0"/>
              <a:t> of these activities.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Process descriptions may also include:</a:t>
            </a:r>
          </a:p>
          <a:p>
            <a:pPr marL="628650" lvl="1" indent="-171450">
              <a:buFont typeface="Arial" panose="020B0604020202020204" pitchFamily="34" charset="0"/>
              <a:buChar char="•"/>
            </a:pPr>
            <a:r>
              <a:rPr lang="en-GB" dirty="0"/>
              <a:t>Products, which are the outcomes of a process activity; </a:t>
            </a:r>
          </a:p>
          <a:p>
            <a:pPr marL="628650" lvl="1" indent="-171450">
              <a:buFont typeface="Arial" panose="020B0604020202020204" pitchFamily="34" charset="0"/>
              <a:buChar char="•"/>
            </a:pPr>
            <a:r>
              <a:rPr lang="en-GB" dirty="0"/>
              <a:t>Roles, which reflect the responsibilities of the people involved in the process;</a:t>
            </a:r>
          </a:p>
          <a:p>
            <a:pPr marL="628650" lvl="1" indent="-171450">
              <a:buFont typeface="Arial" panose="020B0604020202020204" pitchFamily="34" charset="0"/>
              <a:buChar char="•"/>
            </a:pPr>
            <a:r>
              <a:rPr lang="en-GB" dirty="0"/>
              <a:t>Pre- and post-conditions, which are statements that are true before and after a process activity has been enacted or a product produced. </a:t>
            </a:r>
          </a:p>
        </p:txBody>
      </p:sp>
      <p:sp>
        <p:nvSpPr>
          <p:cNvPr id="18435" name="Rectangle 3"/>
          <p:cNvSpPr>
            <a:spLocks noGrp="1" noRot="1" noChangeAspect="1" noChangeArrowheads="1" noTextEdit="1"/>
          </p:cNvSpPr>
          <p:nvPr>
            <p:ph type="sldImg"/>
          </p:nvPr>
        </p:nvSpPr>
        <p:spPr>
          <a:xfrm>
            <a:off x="79375" y="739775"/>
            <a:ext cx="6577013" cy="3700463"/>
          </a:xfrm>
          <a:ln cap="flat"/>
        </p:spPr>
      </p:sp>
      <p:sp>
        <p:nvSpPr>
          <p:cNvPr id="3" name="Header Placeholder 2"/>
          <p:cNvSpPr>
            <a:spLocks noGrp="1"/>
          </p:cNvSpPr>
          <p:nvPr>
            <p:ph type="hdr" sz="quarter" idx="11"/>
          </p:nvPr>
        </p:nvSpPr>
        <p:spPr/>
        <p:txBody>
          <a:bodyPr/>
          <a:lstStyle/>
          <a:p>
            <a:r>
              <a:rPr lang="en-US"/>
              <a:t>Software Engineering - CO3001</a:t>
            </a:r>
          </a:p>
        </p:txBody>
      </p:sp>
    </p:spTree>
    <p:extLst>
      <p:ext uri="{BB962C8B-B14F-4D97-AF65-F5344CB8AC3E}">
        <p14:creationId xmlns:p14="http://schemas.microsoft.com/office/powerpoint/2010/main" val="2366211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pPr marL="0" lvl="0" indent="0">
              <a:buFont typeface="Arial" panose="020B0604020202020204" pitchFamily="34" charset="0"/>
              <a:buNone/>
            </a:pPr>
            <a:r>
              <a:rPr lang="en-US" b="1" dirty="0"/>
              <a:t>Plan-driven and agile processes</a:t>
            </a:r>
          </a:p>
          <a:p>
            <a:pPr marL="628650" lvl="1" indent="-171450">
              <a:buFont typeface="Arial" charset="0"/>
              <a:buChar char="•"/>
            </a:pPr>
            <a:r>
              <a:rPr lang="en-GB" dirty="0"/>
              <a:t>Plan-driven processes are processes where all of the process activities are planned in advance and progress is measured against this plan. </a:t>
            </a:r>
          </a:p>
          <a:p>
            <a:pPr marL="628650" lvl="1" indent="-171450">
              <a:buFont typeface="Arial" charset="0"/>
              <a:buChar char="•"/>
            </a:pPr>
            <a:r>
              <a:rPr lang="en-GB" dirty="0"/>
              <a:t>In agile processes, planning is incremental and it is easier to change the process to reflect changing customer requirements. </a:t>
            </a:r>
          </a:p>
          <a:p>
            <a:pPr marL="628650" lvl="1" indent="-171450">
              <a:buFont typeface="Arial" charset="0"/>
              <a:buChar char="•"/>
            </a:pPr>
            <a:r>
              <a:rPr lang="en-GB" dirty="0"/>
              <a:t>In practice, most practical processes include elements of both plan-driven and agile approaches. </a:t>
            </a:r>
          </a:p>
          <a:p>
            <a:pPr marL="628650" lvl="1" indent="-171450">
              <a:buFont typeface="Arial" charset="0"/>
              <a:buChar char="•"/>
            </a:pPr>
            <a:r>
              <a:rPr lang="en-GB" dirty="0"/>
              <a:t>There are no right or wrong software processes.</a:t>
            </a:r>
          </a:p>
        </p:txBody>
      </p:sp>
      <p:sp>
        <p:nvSpPr>
          <p:cNvPr id="26627" name="Rectangle 3"/>
          <p:cNvSpPr>
            <a:spLocks noGrp="1" noRot="1" noChangeAspect="1" noChangeArrowheads="1" noTextEdit="1"/>
          </p:cNvSpPr>
          <p:nvPr>
            <p:ph type="sldImg"/>
          </p:nvPr>
        </p:nvSpPr>
        <p:spPr>
          <a:xfrm>
            <a:off x="79375" y="739775"/>
            <a:ext cx="6577013" cy="3700463"/>
          </a:xfrm>
          <a:ln cap="flat"/>
        </p:spPr>
      </p:sp>
      <p:sp>
        <p:nvSpPr>
          <p:cNvPr id="3" name="Header Placeholder 2"/>
          <p:cNvSpPr>
            <a:spLocks noGrp="1"/>
          </p:cNvSpPr>
          <p:nvPr>
            <p:ph type="hdr" sz="quarter" idx="11"/>
          </p:nvPr>
        </p:nvSpPr>
        <p:spPr/>
        <p:txBody>
          <a:bodyPr/>
          <a:lstStyle/>
          <a:p>
            <a:r>
              <a:rPr lang="en-US"/>
              <a:t>Software Engineering - CO3001</a:t>
            </a:r>
          </a:p>
        </p:txBody>
      </p:sp>
    </p:spTree>
    <p:extLst>
      <p:ext uri="{BB962C8B-B14F-4D97-AF65-F5344CB8AC3E}">
        <p14:creationId xmlns:p14="http://schemas.microsoft.com/office/powerpoint/2010/main" val="77332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There are separate identified phases in the waterfall model:</a:t>
            </a:r>
          </a:p>
          <a:p>
            <a:pPr marL="171450" lvl="0" indent="-171450">
              <a:buFont typeface="Arial" panose="020B0604020202020204" pitchFamily="34" charset="0"/>
              <a:buChar char="•"/>
            </a:pPr>
            <a:r>
              <a:rPr lang="en-GB" dirty="0"/>
              <a:t>Requirements analysis and definition</a:t>
            </a:r>
          </a:p>
          <a:p>
            <a:pPr marL="171450" lvl="0" indent="-171450">
              <a:buFont typeface="Arial" panose="020B0604020202020204" pitchFamily="34" charset="0"/>
              <a:buChar char="•"/>
            </a:pPr>
            <a:r>
              <a:rPr lang="en-GB" dirty="0"/>
              <a:t>System and software design</a:t>
            </a:r>
          </a:p>
          <a:p>
            <a:pPr marL="171450" lvl="0" indent="-171450">
              <a:buFont typeface="Arial" panose="020B0604020202020204" pitchFamily="34" charset="0"/>
              <a:buChar char="•"/>
            </a:pPr>
            <a:r>
              <a:rPr lang="en-GB" dirty="0"/>
              <a:t>Implementation and unit testing</a:t>
            </a:r>
          </a:p>
          <a:p>
            <a:pPr marL="171450" lvl="0" indent="-171450">
              <a:buFont typeface="Arial" panose="020B0604020202020204" pitchFamily="34" charset="0"/>
              <a:buChar char="•"/>
            </a:pPr>
            <a:r>
              <a:rPr lang="en-GB" dirty="0"/>
              <a:t>Integration and system testing</a:t>
            </a:r>
          </a:p>
          <a:p>
            <a:pPr marL="171450" lvl="0" indent="-171450">
              <a:buFont typeface="Arial" panose="020B0604020202020204" pitchFamily="34" charset="0"/>
              <a:buChar char="•"/>
            </a:pPr>
            <a:r>
              <a:rPr lang="en-GB" dirty="0"/>
              <a:t>Operation and maintenance</a:t>
            </a:r>
          </a:p>
          <a:p>
            <a:pPr marL="171450" lvl="0" indent="-171450">
              <a:buFont typeface="Arial" panose="020B0604020202020204" pitchFamily="34" charset="0"/>
              <a:buChar char="•"/>
            </a:pPr>
            <a:endParaRPr lang="en-GB" dirty="0"/>
          </a:p>
          <a:p>
            <a:pPr marL="0" lvl="0" indent="0">
              <a:buFont typeface="Arial" panose="020B0604020202020204" pitchFamily="34" charset="0"/>
              <a:buNone/>
            </a:pPr>
            <a:r>
              <a:rPr lang="en-GB" b="1" dirty="0"/>
              <a:t>Alternatives?</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7</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367882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The waterfall model is mostly used for large systems engineering projects where a system is developed at several sites.</a:t>
            </a:r>
          </a:p>
          <a:p>
            <a:r>
              <a:rPr lang="en-GB" dirty="0"/>
              <a:t>In those circumstances, the plan-driven nature of the waterfall model helps coordinate the work. </a:t>
            </a:r>
          </a:p>
          <a:p>
            <a:endParaRPr lang="en-GB" dirty="0"/>
          </a:p>
          <a:p>
            <a:r>
              <a:rPr lang="en-GB" dirty="0"/>
              <a:t>Inflexible partitioning of the project into distinct stages makes it difficult to respond to changing customer requirements.</a:t>
            </a:r>
          </a:p>
          <a:p>
            <a:pPr marL="75918" indent="-75918">
              <a:buFont typeface="Arial" panose="020B0604020202020204" pitchFamily="34" charset="0"/>
              <a:buChar char="•"/>
            </a:pPr>
            <a:r>
              <a:rPr lang="en-GB" dirty="0"/>
              <a:t>Therefore, this model is only appropriate when the requirements are well-understood and changes will be fairly limited during the design process. </a:t>
            </a:r>
          </a:p>
          <a:p>
            <a:pPr marL="75918" indent="-75918">
              <a:buFont typeface="Arial" panose="020B0604020202020204" pitchFamily="34" charset="0"/>
              <a:buChar char="•"/>
            </a:pPr>
            <a:r>
              <a:rPr lang="en-GB" dirty="0"/>
              <a:t>Few business systems have stable requirements.</a:t>
            </a:r>
          </a:p>
          <a:p>
            <a:endParaRPr lang="en-US" dirty="0"/>
          </a:p>
          <a:p>
            <a:pPr marL="171450" indent="-171450">
              <a:buFont typeface="Arial" panose="020B0604020202020204" pitchFamily="34" charset="0"/>
              <a:buChar char="•"/>
            </a:pPr>
            <a:endParaRPr lang="en-GB" dirty="0"/>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5125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9</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03638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r>
              <a:rPr lang="en-GB" dirty="0"/>
              <a:t>The cost of accommodating changing customer requirements is reduced. </a:t>
            </a:r>
          </a:p>
          <a:p>
            <a:pPr marL="171450" indent="-171450">
              <a:buFont typeface="Arial" panose="020B0604020202020204" pitchFamily="34" charset="0"/>
              <a:buChar char="•"/>
            </a:pPr>
            <a:r>
              <a:rPr lang="en-GB" dirty="0"/>
              <a:t>The amount of analysis and documentation that has to be redone is much less than is required with the waterfall model.</a:t>
            </a:r>
          </a:p>
          <a:p>
            <a:endParaRPr lang="en-GB" dirty="0"/>
          </a:p>
          <a:p>
            <a:r>
              <a:rPr lang="en-GB" dirty="0"/>
              <a:t>It is easier to get customer feedback on the development work that has been done. </a:t>
            </a:r>
          </a:p>
          <a:p>
            <a:pPr marL="171450" indent="-171450">
              <a:buFont typeface="Arial" panose="020B0604020202020204" pitchFamily="34" charset="0"/>
              <a:buChar char="•"/>
            </a:pPr>
            <a:r>
              <a:rPr lang="en-GB" dirty="0"/>
              <a:t>Customers can comment on demonstrations of the software and see how much has been implemented. </a:t>
            </a:r>
          </a:p>
          <a:p>
            <a:endParaRPr lang="en-GB" dirty="0"/>
          </a:p>
          <a:p>
            <a:r>
              <a:rPr lang="en-GB" dirty="0"/>
              <a:t>More rapid delivery and deployment of useful software to the customer is possible. </a:t>
            </a:r>
          </a:p>
          <a:p>
            <a:pPr marL="171450" indent="-171450">
              <a:buFont typeface="Arial" panose="020B0604020202020204" pitchFamily="34" charset="0"/>
              <a:buChar char="•"/>
            </a:pPr>
            <a:r>
              <a:rPr lang="en-GB" dirty="0"/>
              <a:t>Customers are able to use and gain value from the software earlier than is possible with a waterfall process. </a:t>
            </a:r>
          </a:p>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10</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928636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5" name="Title 1"/>
          <p:cNvSpPr txBox="1">
            <a:spLocks/>
          </p:cNvSpPr>
          <p:nvPr userDrawn="1"/>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Tree>
    <p:extLst>
      <p:ext uri="{BB962C8B-B14F-4D97-AF65-F5344CB8AC3E}">
        <p14:creationId xmlns:p14="http://schemas.microsoft.com/office/powerpoint/2010/main" val="61861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dirty="0"/>
              <a:t>Spring 2021</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a:t>
            </a:fld>
            <a:endParaRPr lang="en-US"/>
          </a:p>
        </p:txBody>
      </p:sp>
    </p:spTree>
    <p:extLst>
      <p:ext uri="{BB962C8B-B14F-4D97-AF65-F5344CB8AC3E}">
        <p14:creationId xmlns:p14="http://schemas.microsoft.com/office/powerpoint/2010/main" val="8872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Spring 2021</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2F37AF1E-9B18-0243-8AD1-50A6A8AC0ACC}" type="slidenum">
              <a:rPr lang="en-US" smtClean="0"/>
              <a:pPr>
                <a:defRPr/>
              </a:pPr>
              <a:t>‹#›</a:t>
            </a:fld>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439043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r>
              <a:rPr lang="en-US" dirty="0"/>
              <a:t>Spring 2021</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EEFDD7DD-CC47-414C-BF78-C5251FE0B060}" type="slidenum">
              <a:rPr lang="en-US" smtClean="0"/>
              <a:pPr>
                <a:defRPr/>
              </a:pPr>
              <a:t>‹#›</a:t>
            </a:fld>
            <a:endParaRPr lang="en-US"/>
          </a:p>
        </p:txBody>
      </p:sp>
    </p:spTree>
    <p:extLst>
      <p:ext uri="{BB962C8B-B14F-4D97-AF65-F5344CB8AC3E}">
        <p14:creationId xmlns:p14="http://schemas.microsoft.com/office/powerpoint/2010/main" val="139417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dirty="0"/>
              <a:t>Spring 2021</a:t>
            </a:r>
          </a:p>
        </p:txBody>
      </p:sp>
      <p:sp>
        <p:nvSpPr>
          <p:cNvPr id="3" name="Footer Placeholder 2"/>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78B78AD6-5F3D-BA44-875A-31E2927FBE4B}"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3518982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r>
              <a:rPr lang="en-US"/>
              <a:t>Aug 2019</a:t>
            </a:r>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Chapter 2. Software Processes</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D3E67C1E-A116-FA4E-B295-2EE9C41BDD30}" type="slidenum">
              <a:rPr lang="en-US" smtClean="0"/>
              <a:pPr>
                <a:defRPr/>
              </a:pPr>
              <a:t>‹#›</a:t>
            </a:fld>
            <a:endParaRPr lang="en-US"/>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71226855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20" r:id="rId4"/>
    <p:sldLayoutId id="2147483821" r:id="rId5"/>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i.org/10.1109/MS.2018.110161245"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document/d/1S05m-iNqgjqhPTAkPJM6FfoXdnmv6EO4q_drPjeXqTA/edit?usp=shari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a:t>Chapter 2 </a:t>
            </a:r>
            <a:r>
              <a:rPr lang="en-US" dirty="0"/>
              <a:t>– Software Processes</a:t>
            </a:r>
          </a:p>
        </p:txBody>
      </p:sp>
      <p:sp>
        <p:nvSpPr>
          <p:cNvPr id="5" name="Subtitle 4"/>
          <p:cNvSpPr>
            <a:spLocks noGrp="1"/>
          </p:cNvSpPr>
          <p:nvPr>
            <p:ph type="subTitle" idx="1"/>
          </p:nvPr>
        </p:nvSpPr>
        <p:spPr/>
        <p:txBody>
          <a:bodyPr/>
          <a:lstStyle/>
          <a:p>
            <a:r>
              <a:rPr lang="en-US"/>
              <a:t>Anh Nguyen-Duc</a:t>
            </a:r>
          </a:p>
          <a:p>
            <a:r>
              <a:rPr lang="en-US"/>
              <a:t>Tho Quan Thanh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Incremental development benefits</a:t>
            </a:r>
            <a:endParaRPr lang="en-GB" dirty="0"/>
          </a:p>
        </p:txBody>
      </p:sp>
      <p:sp>
        <p:nvSpPr>
          <p:cNvPr id="33795" name="Rectangle 3"/>
          <p:cNvSpPr>
            <a:spLocks noGrp="1" noChangeArrowheads="1"/>
          </p:cNvSpPr>
          <p:nvPr>
            <p:ph idx="1"/>
          </p:nvPr>
        </p:nvSpPr>
        <p:spPr/>
        <p:txBody>
          <a:bodyPr/>
          <a:lstStyle/>
          <a:p>
            <a:r>
              <a:rPr lang="en-GB"/>
              <a:t>Reduce the cost of accommodating changing customer requirements</a:t>
            </a:r>
          </a:p>
          <a:p>
            <a:endParaRPr lang="en-GB"/>
          </a:p>
          <a:p>
            <a:r>
              <a:rPr lang="en-GB"/>
              <a:t>Easier to get customer feedback on the development work that has been done. </a:t>
            </a:r>
          </a:p>
          <a:p>
            <a:endParaRPr lang="en-GB"/>
          </a:p>
          <a:p>
            <a:r>
              <a:rPr lang="en-GB"/>
              <a:t>More rapid delivery and deployment of useful software to the customer</a:t>
            </a:r>
            <a:endParaRPr lang="en-GB" dirty="0"/>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Incremental development problems</a:t>
            </a:r>
            <a:endParaRPr lang="en-US" dirty="0"/>
          </a:p>
        </p:txBody>
      </p:sp>
      <p:sp>
        <p:nvSpPr>
          <p:cNvPr id="3" name="Content Placeholder 2"/>
          <p:cNvSpPr>
            <a:spLocks noGrp="1"/>
          </p:cNvSpPr>
          <p:nvPr>
            <p:ph idx="1"/>
          </p:nvPr>
        </p:nvSpPr>
        <p:spPr/>
        <p:txBody>
          <a:bodyPr>
            <a:normAutofit lnSpcReduction="10000"/>
          </a:bodyPr>
          <a:lstStyle/>
          <a:p>
            <a:r>
              <a:rPr lang="en-GB"/>
              <a:t>The process is not visible. </a:t>
            </a:r>
          </a:p>
          <a:p>
            <a:pPr lvl="1"/>
            <a:r>
              <a:rPr lang="en-GB"/>
              <a:t>Managers need regular deliverables</a:t>
            </a:r>
          </a:p>
          <a:p>
            <a:pPr lvl="1"/>
            <a:r>
              <a:rPr lang="en-GB"/>
              <a:t>Not cost-effective to produce documents for every product version</a:t>
            </a:r>
          </a:p>
          <a:p>
            <a:endParaRPr lang="en-GB"/>
          </a:p>
          <a:p>
            <a:r>
              <a:rPr lang="en-GB"/>
              <a:t>System structure tends to degrade as new increments are added.  </a:t>
            </a:r>
          </a:p>
          <a:p>
            <a:pPr lvl="1"/>
            <a:r>
              <a:rPr lang="en-GB"/>
              <a:t>Need time and money on refactoring to improve the software</a:t>
            </a:r>
          </a:p>
          <a:p>
            <a:pPr lvl="1"/>
            <a:r>
              <a:rPr lang="en-GB"/>
              <a:t>Regular change tends to corrupt the structure. </a:t>
            </a:r>
          </a:p>
          <a:p>
            <a:pPr lvl="1"/>
            <a:r>
              <a:rPr lang="en-GB"/>
              <a:t>Incorporating further software changes becomes increasingly difficult and costly. </a:t>
            </a:r>
            <a:endParaRPr lang="en-GB" dirty="0"/>
          </a:p>
        </p:txBody>
      </p:sp>
      <p:sp>
        <p:nvSpPr>
          <p:cNvPr id="5" name="Footer Placeholder 4"/>
          <p:cNvSpPr>
            <a:spLocks noGrp="1"/>
          </p:cNvSpPr>
          <p:nvPr>
            <p:ph type="ftr" sz="quarter" idx="11"/>
          </p:nvPr>
        </p:nvSpPr>
        <p:spPr/>
        <p:txBody>
          <a:bodyPr/>
          <a:lstStyle/>
          <a:p>
            <a:r>
              <a:rPr lang="en-US"/>
              <a:t>Chapter 2. Software Processes</a:t>
            </a:r>
          </a:p>
        </p:txBody>
      </p:sp>
      <p:sp>
        <p:nvSpPr>
          <p:cNvPr id="4" name="Slide Number Placeholder 3"/>
          <p:cNvSpPr>
            <a:spLocks noGrp="1"/>
          </p:cNvSpPr>
          <p:nvPr>
            <p:ph type="sldNum" sz="quarter" idx="12"/>
          </p:nvPr>
        </p:nvSpPr>
        <p:spPr/>
        <p:txBody>
          <a:bodyPr/>
          <a:lstStyle/>
          <a:p>
            <a:fld id="{AFD720AD-0A16-4141-82CA-5619F80A2BC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agile development</a:t>
            </a:r>
          </a:p>
        </p:txBody>
      </p:sp>
      <p:sp>
        <p:nvSpPr>
          <p:cNvPr id="6" name="Footer Placeholder 5"/>
          <p:cNvSpPr>
            <a:spLocks noGrp="1"/>
          </p:cNvSpPr>
          <p:nvPr>
            <p:ph type="ftr" sz="quarter" idx="11"/>
          </p:nvPr>
        </p:nvSpPr>
        <p:spPr/>
        <p:txBody>
          <a:bodyPr/>
          <a:lstStyle/>
          <a:p>
            <a:r>
              <a:rPr lang="en-US"/>
              <a:t>Chapter 3. Agile Software Development</a:t>
            </a:r>
          </a:p>
        </p:txBody>
      </p:sp>
      <p:sp>
        <p:nvSpPr>
          <p:cNvPr id="5" name="Slide Number Placeholder 4"/>
          <p:cNvSpPr>
            <a:spLocks noGrp="1"/>
          </p:cNvSpPr>
          <p:nvPr>
            <p:ph type="sldNum" sz="quarter" idx="12"/>
          </p:nvPr>
        </p:nvSpPr>
        <p:spPr/>
        <p:txBody>
          <a:bodyPr/>
          <a:lstStyle/>
          <a:p>
            <a:fld id="{EAB5BBF0-B782-3644-AFE1-10103AC25370}" type="slidenum">
              <a:rPr lang="en-US" smtClean="0"/>
              <a:pPr/>
              <a:t>12</a:t>
            </a:fld>
            <a:endParaRPr lang="en-US"/>
          </a:p>
        </p:txBody>
      </p:sp>
      <p:pic>
        <p:nvPicPr>
          <p:cNvPr id="4" name="Picture 3" descr="3.2 PlanBasedAgile.eps"/>
          <p:cNvPicPr>
            <a:picLocks noChangeAspect="1"/>
          </p:cNvPicPr>
          <p:nvPr/>
        </p:nvPicPr>
        <p:blipFill>
          <a:blip r:embed="rId3"/>
          <a:stretch>
            <a:fillRect/>
          </a:stretch>
        </p:blipFill>
        <p:spPr>
          <a:xfrm>
            <a:off x="3098879" y="1524000"/>
            <a:ext cx="6414323" cy="4876808"/>
          </a:xfrm>
          <a:prstGeom prst="rect">
            <a:avLst/>
          </a:prstGeom>
        </p:spPr>
      </p:pic>
      <p:sp>
        <p:nvSpPr>
          <p:cNvPr id="3" name="Rectangle 2"/>
          <p:cNvSpPr/>
          <p:nvPr/>
        </p:nvSpPr>
        <p:spPr>
          <a:xfrm>
            <a:off x="5758542" y="1458687"/>
            <a:ext cx="5192488" cy="369332"/>
          </a:xfrm>
          <a:prstGeom prst="rect">
            <a:avLst/>
          </a:prstGeom>
        </p:spPr>
        <p:txBody>
          <a:bodyPr wrap="square">
            <a:spAutoFit/>
          </a:bodyPr>
          <a:lstStyle/>
          <a:p>
            <a:r>
              <a:rPr lang="en-US" i="1"/>
              <a:t>i.e.: waterfall </a:t>
            </a:r>
            <a:r>
              <a:rPr lang="en-US" i="1" dirty="0"/>
              <a:t>model, incremental development</a:t>
            </a:r>
          </a:p>
        </p:txBody>
      </p:sp>
    </p:spTree>
    <p:extLst>
      <p:ext uri="{BB962C8B-B14F-4D97-AF65-F5344CB8AC3E}">
        <p14:creationId xmlns:p14="http://schemas.microsoft.com/office/powerpoint/2010/main" val="4211187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agile development</a:t>
            </a:r>
          </a:p>
        </p:txBody>
      </p:sp>
      <p:sp>
        <p:nvSpPr>
          <p:cNvPr id="6" name="Footer Placeholder 5"/>
          <p:cNvSpPr>
            <a:spLocks noGrp="1"/>
          </p:cNvSpPr>
          <p:nvPr>
            <p:ph type="ftr" sz="quarter" idx="11"/>
          </p:nvPr>
        </p:nvSpPr>
        <p:spPr/>
        <p:txBody>
          <a:bodyPr/>
          <a:lstStyle/>
          <a:p>
            <a:r>
              <a:rPr lang="en-US"/>
              <a:t>Chapter 3. Agile Software Development</a:t>
            </a:r>
          </a:p>
        </p:txBody>
      </p:sp>
      <p:sp>
        <p:nvSpPr>
          <p:cNvPr id="5" name="Slide Number Placeholder 4"/>
          <p:cNvSpPr>
            <a:spLocks noGrp="1"/>
          </p:cNvSpPr>
          <p:nvPr>
            <p:ph type="sldNum" sz="quarter" idx="12"/>
          </p:nvPr>
        </p:nvSpPr>
        <p:spPr/>
        <p:txBody>
          <a:bodyPr/>
          <a:lstStyle/>
          <a:p>
            <a:fld id="{EAB5BBF0-B782-3644-AFE1-10103AC25370}" type="slidenum">
              <a:rPr lang="en-US" smtClean="0"/>
              <a:pPr/>
              <a:t>13</a:t>
            </a:fld>
            <a:endParaRPr lang="en-US"/>
          </a:p>
        </p:txBody>
      </p:sp>
      <p:pic>
        <p:nvPicPr>
          <p:cNvPr id="4" name="Picture 3" descr="3.2 PlanBasedAgile.eps"/>
          <p:cNvPicPr>
            <a:picLocks noChangeAspect="1"/>
          </p:cNvPicPr>
          <p:nvPr/>
        </p:nvPicPr>
        <p:blipFill>
          <a:blip r:embed="rId3"/>
          <a:stretch>
            <a:fillRect/>
          </a:stretch>
        </p:blipFill>
        <p:spPr>
          <a:xfrm>
            <a:off x="3098879" y="1524000"/>
            <a:ext cx="6414323" cy="4876808"/>
          </a:xfrm>
          <a:prstGeom prst="rect">
            <a:avLst/>
          </a:prstGeom>
        </p:spPr>
      </p:pic>
      <p:sp>
        <p:nvSpPr>
          <p:cNvPr id="3" name="Rectangle 2"/>
          <p:cNvSpPr/>
          <p:nvPr/>
        </p:nvSpPr>
        <p:spPr>
          <a:xfrm>
            <a:off x="5758542" y="1458687"/>
            <a:ext cx="5192488" cy="369332"/>
          </a:xfrm>
          <a:prstGeom prst="rect">
            <a:avLst/>
          </a:prstGeom>
        </p:spPr>
        <p:txBody>
          <a:bodyPr wrap="square">
            <a:spAutoFit/>
          </a:bodyPr>
          <a:lstStyle/>
          <a:p>
            <a:r>
              <a:rPr lang="en-US" i="1"/>
              <a:t>i.e.: waterfall </a:t>
            </a:r>
            <a:r>
              <a:rPr lang="en-US" i="1" dirty="0"/>
              <a:t>model, incremental development</a:t>
            </a:r>
          </a:p>
        </p:txBody>
      </p:sp>
    </p:spTree>
    <p:extLst>
      <p:ext uri="{BB962C8B-B14F-4D97-AF65-F5344CB8AC3E}">
        <p14:creationId xmlns:p14="http://schemas.microsoft.com/office/powerpoint/2010/main" val="144994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64" name="Picture 4" descr="Scrum"/>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07029" y="1931446"/>
            <a:ext cx="9078473" cy="42168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1"/>
          <p:cNvSpPr>
            <a:spLocks noGrp="1"/>
          </p:cNvSpPr>
          <p:nvPr>
            <p:ph type="title"/>
          </p:nvPr>
        </p:nvSpPr>
        <p:spPr/>
        <p:txBody>
          <a:bodyPr/>
          <a:lstStyle/>
          <a:p>
            <a:r>
              <a:rPr lang="nb-NO" dirty="0"/>
              <a:t>SCRUM – THE MOST POPULAR AGILE DEVELOPMENT APPROACHES</a:t>
            </a:r>
          </a:p>
        </p:txBody>
      </p:sp>
    </p:spTree>
    <p:extLst>
      <p:ext uri="{BB962C8B-B14F-4D97-AF65-F5344CB8AC3E}">
        <p14:creationId xmlns:p14="http://schemas.microsoft.com/office/powerpoint/2010/main" val="283135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64" name="Picture 4" descr="Scrum"/>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691459" y="96254"/>
            <a:ext cx="3500541" cy="162594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1"/>
          <p:cNvSpPr>
            <a:spLocks noGrp="1"/>
          </p:cNvSpPr>
          <p:nvPr>
            <p:ph type="title"/>
          </p:nvPr>
        </p:nvSpPr>
        <p:spPr/>
        <p:txBody>
          <a:bodyPr/>
          <a:lstStyle/>
          <a:p>
            <a:r>
              <a:rPr lang="nb-NO" dirty="0"/>
              <a:t>AGILE DEVELOPMENT</a:t>
            </a:r>
          </a:p>
        </p:txBody>
      </p:sp>
      <p:graphicFrame>
        <p:nvGraphicFramePr>
          <p:cNvPr id="2" name="Table 1"/>
          <p:cNvGraphicFramePr>
            <a:graphicFrameLocks noGrp="1"/>
          </p:cNvGraphicFramePr>
          <p:nvPr>
            <p:extLst>
              <p:ext uri="{D42A27DB-BD31-4B8C-83A1-F6EECF244321}">
                <p14:modId xmlns:p14="http://schemas.microsoft.com/office/powerpoint/2010/main" val="2221678248"/>
              </p:ext>
            </p:extLst>
          </p:nvPr>
        </p:nvGraphicFramePr>
        <p:xfrm>
          <a:off x="1616693" y="2354034"/>
          <a:ext cx="7564884" cy="2966720"/>
        </p:xfrm>
        <a:graphic>
          <a:graphicData uri="http://schemas.openxmlformats.org/drawingml/2006/table">
            <a:tbl>
              <a:tblPr>
                <a:tableStyleId>{BC89EF96-8CEA-46FF-86C4-4CE0E7609802}</a:tableStyleId>
              </a:tblPr>
              <a:tblGrid>
                <a:gridCol w="3782442">
                  <a:extLst>
                    <a:ext uri="{9D8B030D-6E8A-4147-A177-3AD203B41FA5}">
                      <a16:colId xmlns:a16="http://schemas.microsoft.com/office/drawing/2014/main" val="140011508"/>
                    </a:ext>
                  </a:extLst>
                </a:gridCol>
                <a:gridCol w="3782442">
                  <a:extLst>
                    <a:ext uri="{9D8B030D-6E8A-4147-A177-3AD203B41FA5}">
                      <a16:colId xmlns:a16="http://schemas.microsoft.com/office/drawing/2014/main" val="910181773"/>
                    </a:ext>
                  </a:extLst>
                </a:gridCol>
              </a:tblGrid>
              <a:tr h="165100">
                <a:tc>
                  <a:txBody>
                    <a:bodyPr/>
                    <a:lstStyle/>
                    <a:p>
                      <a:r>
                        <a:rPr lang="nb-NO" sz="2800" b="1" dirty="0">
                          <a:effectLst/>
                        </a:rPr>
                        <a:t>PROs</a:t>
                      </a:r>
                    </a:p>
                  </a:txBody>
                  <a:tcPr marR="63500" marT="50800" marB="50800" anchor="ctr"/>
                </a:tc>
                <a:tc>
                  <a:txBody>
                    <a:bodyPr/>
                    <a:lstStyle/>
                    <a:p>
                      <a:r>
                        <a:rPr lang="nb-NO" sz="2800" b="1" dirty="0" err="1">
                          <a:effectLst/>
                        </a:rPr>
                        <a:t>CONs</a:t>
                      </a:r>
                      <a:endParaRPr lang="nb-NO" sz="2800" b="1" dirty="0">
                        <a:effectLst/>
                      </a:endParaRPr>
                    </a:p>
                  </a:txBody>
                  <a:tcPr marL="63500" marR="63500" marT="50800" marB="50800" anchor="ctr"/>
                </a:tc>
                <a:extLst>
                  <a:ext uri="{0D108BD9-81ED-4DB2-BD59-A6C34878D82A}">
                    <a16:rowId xmlns:a16="http://schemas.microsoft.com/office/drawing/2014/main" val="1587003116"/>
                  </a:ext>
                </a:extLst>
              </a:tr>
              <a:tr h="165100">
                <a:tc>
                  <a:txBody>
                    <a:bodyPr/>
                    <a:lstStyle/>
                    <a:p>
                      <a:r>
                        <a:rPr lang="nb-NO" sz="2800" dirty="0">
                          <a:effectLst/>
                        </a:rPr>
                        <a:t>More </a:t>
                      </a:r>
                      <a:r>
                        <a:rPr lang="nb-NO" sz="2800" dirty="0" err="1">
                          <a:effectLst/>
                        </a:rPr>
                        <a:t>flexible</a:t>
                      </a:r>
                      <a:endParaRPr lang="nb-NO" sz="2800" dirty="0">
                        <a:effectLst/>
                      </a:endParaRPr>
                    </a:p>
                  </a:txBody>
                  <a:tcPr marR="63500" marT="50800" marB="50800" anchor="ctr"/>
                </a:tc>
                <a:tc>
                  <a:txBody>
                    <a:bodyPr/>
                    <a:lstStyle/>
                    <a:p>
                      <a:r>
                        <a:rPr lang="nb-NO" sz="2800" dirty="0">
                          <a:effectLst/>
                        </a:rPr>
                        <a:t>Hard to </a:t>
                      </a:r>
                      <a:r>
                        <a:rPr lang="nb-NO" sz="2800" dirty="0" err="1">
                          <a:effectLst/>
                        </a:rPr>
                        <a:t>predict</a:t>
                      </a:r>
                      <a:endParaRPr lang="nb-NO" sz="2800" dirty="0">
                        <a:effectLst/>
                      </a:endParaRPr>
                    </a:p>
                  </a:txBody>
                  <a:tcPr marL="63500" marR="63500" marT="50800" marB="50800" anchor="ctr"/>
                </a:tc>
                <a:extLst>
                  <a:ext uri="{0D108BD9-81ED-4DB2-BD59-A6C34878D82A}">
                    <a16:rowId xmlns:a16="http://schemas.microsoft.com/office/drawing/2014/main" val="3900750269"/>
                  </a:ext>
                </a:extLst>
              </a:tr>
              <a:tr h="165100">
                <a:tc>
                  <a:txBody>
                    <a:bodyPr/>
                    <a:lstStyle/>
                    <a:p>
                      <a:r>
                        <a:rPr lang="en-US" sz="2800">
                          <a:effectLst/>
                        </a:rPr>
                        <a:t>Product get to market faster</a:t>
                      </a:r>
                    </a:p>
                  </a:txBody>
                  <a:tcPr marR="63500" marT="50800" marB="50800" anchor="ctr"/>
                </a:tc>
                <a:tc>
                  <a:txBody>
                    <a:bodyPr/>
                    <a:lstStyle/>
                    <a:p>
                      <a:r>
                        <a:rPr lang="en-US" sz="2800">
                          <a:effectLst/>
                        </a:rPr>
                        <a:t>Final product is not released first</a:t>
                      </a:r>
                    </a:p>
                  </a:txBody>
                  <a:tcPr marL="63500" marR="63500" marT="50800" marB="50800" anchor="ctr"/>
                </a:tc>
                <a:extLst>
                  <a:ext uri="{0D108BD9-81ED-4DB2-BD59-A6C34878D82A}">
                    <a16:rowId xmlns:a16="http://schemas.microsoft.com/office/drawing/2014/main" val="3632963415"/>
                  </a:ext>
                </a:extLst>
              </a:tr>
              <a:tr h="165100">
                <a:tc>
                  <a:txBody>
                    <a:bodyPr/>
                    <a:lstStyle/>
                    <a:p>
                      <a:r>
                        <a:rPr lang="nb-NO" sz="2800">
                          <a:effectLst/>
                        </a:rPr>
                        <a:t>Better communication</a:t>
                      </a:r>
                    </a:p>
                  </a:txBody>
                  <a:tcPr marR="63500" marT="50800" marB="50800" anchor="ctr"/>
                </a:tc>
                <a:tc>
                  <a:txBody>
                    <a:bodyPr/>
                    <a:lstStyle/>
                    <a:p>
                      <a:r>
                        <a:rPr lang="nb-NO" sz="2800" dirty="0" err="1">
                          <a:effectLst/>
                        </a:rPr>
                        <a:t>Documentation</a:t>
                      </a:r>
                      <a:r>
                        <a:rPr lang="nb-NO" sz="2800" dirty="0">
                          <a:effectLst/>
                        </a:rPr>
                        <a:t> </a:t>
                      </a:r>
                      <a:r>
                        <a:rPr lang="nb-NO" sz="2800" dirty="0" err="1">
                          <a:effectLst/>
                        </a:rPr>
                        <a:t>gets</a:t>
                      </a:r>
                      <a:r>
                        <a:rPr lang="nb-NO" sz="2800" dirty="0">
                          <a:effectLst/>
                        </a:rPr>
                        <a:t> </a:t>
                      </a:r>
                      <a:r>
                        <a:rPr lang="nb-NO" sz="2800" dirty="0" err="1">
                          <a:effectLst/>
                        </a:rPr>
                        <a:t>left</a:t>
                      </a:r>
                      <a:r>
                        <a:rPr lang="nb-NO" sz="2800" dirty="0">
                          <a:effectLst/>
                        </a:rPr>
                        <a:t> </a:t>
                      </a:r>
                      <a:r>
                        <a:rPr lang="nb-NO" sz="2800" dirty="0" err="1">
                          <a:effectLst/>
                        </a:rPr>
                        <a:t>behind</a:t>
                      </a:r>
                      <a:endParaRPr lang="nb-NO" sz="2800" dirty="0">
                        <a:effectLst/>
                      </a:endParaRPr>
                    </a:p>
                  </a:txBody>
                  <a:tcPr marL="63500" marR="63500" marT="50800" marB="50800" anchor="ctr"/>
                </a:tc>
                <a:extLst>
                  <a:ext uri="{0D108BD9-81ED-4DB2-BD59-A6C34878D82A}">
                    <a16:rowId xmlns:a16="http://schemas.microsoft.com/office/drawing/2014/main" val="766151"/>
                  </a:ext>
                </a:extLst>
              </a:tr>
            </a:tbl>
          </a:graphicData>
        </a:graphic>
      </p:graphicFrame>
    </p:spTree>
    <p:extLst>
      <p:ext uri="{BB962C8B-B14F-4D97-AF65-F5344CB8AC3E}">
        <p14:creationId xmlns:p14="http://schemas.microsoft.com/office/powerpoint/2010/main" val="38803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Reuse-oriented software engineering</a:t>
            </a:r>
          </a:p>
        </p:txBody>
      </p:sp>
      <p:sp>
        <p:nvSpPr>
          <p:cNvPr id="99331" name="Rectangle 3"/>
          <p:cNvSpPr>
            <a:spLocks noGrp="1" noChangeArrowheads="1"/>
          </p:cNvSpPr>
          <p:nvPr>
            <p:ph idx="1"/>
          </p:nvPr>
        </p:nvSpPr>
        <p:spPr/>
        <p:txBody>
          <a:bodyPr>
            <a:normAutofit lnSpcReduction="10000"/>
          </a:bodyPr>
          <a:lstStyle/>
          <a:p>
            <a:r>
              <a:rPr lang="en-GB"/>
              <a:t>Based on software reuse where systems are integrated from existing components or application systems (COTS -Commercial-off-the-shelf) systems).</a:t>
            </a:r>
          </a:p>
          <a:p>
            <a:pPr lvl="1"/>
            <a:r>
              <a:rPr lang="en-GB"/>
              <a:t>Stand-alone application systems (COTS)</a:t>
            </a:r>
          </a:p>
          <a:p>
            <a:pPr lvl="1"/>
            <a:r>
              <a:rPr lang="en-GB"/>
              <a:t>Package objects / component framework such as .NET or J2EE.</a:t>
            </a:r>
          </a:p>
          <a:p>
            <a:pPr lvl="1"/>
            <a:r>
              <a:rPr lang="en-GB"/>
              <a:t>Web services</a:t>
            </a:r>
          </a:p>
          <a:p>
            <a:r>
              <a:rPr lang="en-GB"/>
              <a:t>Reused elements may be configured to adapt their behaviour and functionality to a user’s requirements</a:t>
            </a:r>
          </a:p>
          <a:p>
            <a:r>
              <a:rPr lang="en-GB"/>
              <a:t>Reuse is now the standard approach for building many types of business system</a:t>
            </a:r>
            <a:endParaRPr lang="en-GB"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6" name="Slide Number Placeholder 5"/>
          <p:cNvSpPr>
            <a:spLocks noGrp="1"/>
          </p:cNvSpPr>
          <p:nvPr>
            <p:ph type="sldNum" sz="quarter" idx="12"/>
          </p:nvPr>
        </p:nvSpPr>
        <p:spPr/>
        <p:txBody>
          <a:bodyPr/>
          <a:lstStyle/>
          <a:p>
            <a:fld id="{AFD720AD-0A16-4141-82CA-5619F80A2BC8}" type="slidenum">
              <a:rPr lang="en-US" smtClean="0"/>
              <a:pPr/>
              <a:t>16</a:t>
            </a:fld>
            <a:endParaRPr lang="en-US"/>
          </a:p>
        </p:txBody>
      </p:sp>
    </p:spTree>
    <p:extLst>
      <p:ext uri="{BB962C8B-B14F-4D97-AF65-F5344CB8AC3E}">
        <p14:creationId xmlns:p14="http://schemas.microsoft.com/office/powerpoint/2010/main" val="85408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Reuse-oriented software engineering</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17</a:t>
            </a:fld>
            <a:endParaRPr lang="en-US"/>
          </a:p>
        </p:txBody>
      </p:sp>
      <p:pic>
        <p:nvPicPr>
          <p:cNvPr id="9" name="Picture 8" descr="2.3 Reuse oriented SE.eps"/>
          <p:cNvPicPr>
            <a:picLocks noChangeAspect="1"/>
          </p:cNvPicPr>
          <p:nvPr/>
        </p:nvPicPr>
        <p:blipFill rotWithShape="1">
          <a:blip r:embed="rId3">
            <a:extLst>
              <a:ext uri="{28A0092B-C50C-407E-A947-70E740481C1C}">
                <a14:useLocalDpi xmlns:a14="http://schemas.microsoft.com/office/drawing/2010/main" val="0"/>
              </a:ext>
            </a:extLst>
          </a:blip>
          <a:srcRect b="43705"/>
          <a:stretch/>
        </p:blipFill>
        <p:spPr>
          <a:xfrm>
            <a:off x="1681960" y="1928005"/>
            <a:ext cx="8793575" cy="20573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and disadvantages</a:t>
            </a:r>
            <a:endParaRPr lang="en-US" dirty="0"/>
          </a:p>
        </p:txBody>
      </p:sp>
      <p:sp>
        <p:nvSpPr>
          <p:cNvPr id="3" name="Content Placeholder 2"/>
          <p:cNvSpPr>
            <a:spLocks noGrp="1"/>
          </p:cNvSpPr>
          <p:nvPr>
            <p:ph idx="1"/>
          </p:nvPr>
        </p:nvSpPr>
        <p:spPr/>
        <p:txBody>
          <a:bodyPr/>
          <a:lstStyle/>
          <a:p>
            <a:r>
              <a:rPr lang="en-US"/>
              <a:t>Reduced costs and risks as less software is developed from scratch</a:t>
            </a:r>
          </a:p>
          <a:p>
            <a:r>
              <a:rPr lang="en-US"/>
              <a:t>Faster delivery and deployment of system</a:t>
            </a:r>
          </a:p>
          <a:p>
            <a:r>
              <a:rPr lang="en-US"/>
              <a:t>But requirements compromises are inevitable so system may not meet real needs of users</a:t>
            </a:r>
          </a:p>
          <a:p>
            <a:r>
              <a:rPr lang="en-US"/>
              <a:t>Loss of control over evolution of reused system elements</a:t>
            </a:r>
            <a:endParaRPr lang="en-US" dirty="0"/>
          </a:p>
        </p:txBody>
      </p:sp>
      <p:sp>
        <p:nvSpPr>
          <p:cNvPr id="4" name="Footer Placeholder 3"/>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18</a:t>
            </a:fld>
            <a:endParaRPr lang="en-US"/>
          </a:p>
        </p:txBody>
      </p:sp>
    </p:spTree>
    <p:extLst>
      <p:ext uri="{BB962C8B-B14F-4D97-AF65-F5344CB8AC3E}">
        <p14:creationId xmlns:p14="http://schemas.microsoft.com/office/powerpoint/2010/main" val="144891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30" y="312823"/>
            <a:ext cx="8119873" cy="1215189"/>
          </a:xfrm>
        </p:spPr>
        <p:txBody>
          <a:bodyPr>
            <a:normAutofit fontScale="90000"/>
          </a:bodyPr>
          <a:lstStyle/>
          <a:p>
            <a:r>
              <a:rPr lang="en-US" b="0" i="0" dirty="0">
                <a:solidFill>
                  <a:srgbClr val="333333"/>
                </a:solidFill>
                <a:effectLst/>
                <a:latin typeface="-apple-system"/>
              </a:rPr>
              <a:t>“Hybrid </a:t>
            </a:r>
            <a:r>
              <a:rPr lang="en-US" b="0" i="0" dirty="0" err="1">
                <a:solidFill>
                  <a:srgbClr val="333333"/>
                </a:solidFill>
                <a:effectLst/>
                <a:latin typeface="-apple-system"/>
              </a:rPr>
              <a:t>dEveLopmENt</a:t>
            </a:r>
            <a:r>
              <a:rPr lang="en-US" b="0" i="0" dirty="0">
                <a:solidFill>
                  <a:srgbClr val="333333"/>
                </a:solidFill>
                <a:effectLst/>
                <a:latin typeface="-apple-system"/>
              </a:rPr>
              <a:t> Approaches in software systems development” (HELENA)</a:t>
            </a:r>
            <a:endParaRPr lang="nb-NO" dirty="0"/>
          </a:p>
        </p:txBody>
      </p:sp>
      <p:sp>
        <p:nvSpPr>
          <p:cNvPr id="4" name="Date Placeholder 3"/>
          <p:cNvSpPr>
            <a:spLocks noGrp="1"/>
          </p:cNvSpPr>
          <p:nvPr>
            <p:ph type="dt" sz="half" idx="10"/>
          </p:nvPr>
        </p:nvSpPr>
        <p:spPr/>
        <p:txBody>
          <a:bodyPr/>
          <a:lstStyle/>
          <a:p>
            <a:pPr>
              <a:defRPr/>
            </a:pPr>
            <a:r>
              <a:rPr lang="en-US"/>
              <a:t>Spring 2021</a:t>
            </a:r>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Rectangle 6"/>
          <p:cNvSpPr/>
          <p:nvPr/>
        </p:nvSpPr>
        <p:spPr>
          <a:xfrm>
            <a:off x="2101201" y="5684534"/>
            <a:ext cx="9766126" cy="923330"/>
          </a:xfrm>
          <a:prstGeom prst="rect">
            <a:avLst/>
          </a:prstGeom>
        </p:spPr>
        <p:txBody>
          <a:bodyPr wrap="square">
            <a:spAutoFit/>
          </a:bodyPr>
          <a:lstStyle/>
          <a:p>
            <a:r>
              <a:rPr lang="nb-NO" dirty="0" err="1"/>
              <a:t>Kuhrmann</a:t>
            </a:r>
            <a:r>
              <a:rPr lang="nb-NO" dirty="0"/>
              <a:t>, M., P. </a:t>
            </a:r>
            <a:r>
              <a:rPr lang="nb-NO" dirty="0" err="1"/>
              <a:t>Diebold</a:t>
            </a:r>
            <a:r>
              <a:rPr lang="nb-NO" dirty="0"/>
              <a:t>, J. Munch, P. Tell, K. Trektere, F. </a:t>
            </a:r>
            <a:r>
              <a:rPr lang="nb-NO" dirty="0" err="1"/>
              <a:t>McCaffery</a:t>
            </a:r>
            <a:r>
              <a:rPr lang="nb-NO" dirty="0"/>
              <a:t>, V. </a:t>
            </a:r>
            <a:r>
              <a:rPr lang="nb-NO" dirty="0" err="1"/>
              <a:t>Garousi</a:t>
            </a:r>
            <a:r>
              <a:rPr lang="nb-NO" dirty="0"/>
              <a:t>, et al. 2019. “Hybrid Software Development </a:t>
            </a:r>
            <a:r>
              <a:rPr lang="nb-NO" dirty="0" err="1"/>
              <a:t>Approaches</a:t>
            </a:r>
            <a:r>
              <a:rPr lang="nb-NO" dirty="0"/>
              <a:t> in </a:t>
            </a:r>
            <a:r>
              <a:rPr lang="nb-NO" dirty="0" err="1"/>
              <a:t>Practice</a:t>
            </a:r>
            <a:r>
              <a:rPr lang="nb-NO" dirty="0"/>
              <a:t>: A European </a:t>
            </a:r>
            <a:r>
              <a:rPr lang="nb-NO" dirty="0" err="1"/>
              <a:t>Perspective</a:t>
            </a:r>
            <a:r>
              <a:rPr lang="nb-NO" dirty="0"/>
              <a:t>.” </a:t>
            </a:r>
            <a:r>
              <a:rPr lang="nb-NO" i="1" dirty="0"/>
              <a:t>IEEE Software</a:t>
            </a:r>
            <a:r>
              <a:rPr lang="nb-NO" dirty="0"/>
              <a:t> 36 (4): 20–31. </a:t>
            </a:r>
            <a:r>
              <a:rPr lang="nb-NO" dirty="0">
                <a:hlinkClick r:id="rId2"/>
              </a:rPr>
              <a:t>https://doi.org/10.1109/MS.2018.110161245</a:t>
            </a:r>
            <a:r>
              <a:rPr lang="nb-NO" dirty="0"/>
              <a:t>.</a:t>
            </a:r>
            <a:endParaRPr lang="nb-NO" dirty="0">
              <a:effectLst/>
            </a:endParaRPr>
          </a:p>
        </p:txBody>
      </p:sp>
      <p:pic>
        <p:nvPicPr>
          <p:cNvPr id="9" name="Picture 8"/>
          <p:cNvPicPr>
            <a:picLocks noChangeAspect="1"/>
          </p:cNvPicPr>
          <p:nvPr/>
        </p:nvPicPr>
        <p:blipFill>
          <a:blip r:embed="rId3"/>
          <a:stretch>
            <a:fillRect/>
          </a:stretch>
        </p:blipFill>
        <p:spPr>
          <a:xfrm>
            <a:off x="10141907" y="63668"/>
            <a:ext cx="1828800" cy="2495550"/>
          </a:xfrm>
          <a:prstGeom prst="rect">
            <a:avLst/>
          </a:prstGeom>
        </p:spPr>
      </p:pic>
      <p:sp>
        <p:nvSpPr>
          <p:cNvPr id="10" name="Rectangle 9"/>
          <p:cNvSpPr/>
          <p:nvPr/>
        </p:nvSpPr>
        <p:spPr>
          <a:xfrm>
            <a:off x="1024130" y="1959053"/>
            <a:ext cx="9352767" cy="830997"/>
          </a:xfrm>
          <a:prstGeom prst="rect">
            <a:avLst/>
          </a:prstGeom>
        </p:spPr>
        <p:txBody>
          <a:bodyPr wrap="square">
            <a:spAutoFit/>
          </a:bodyPr>
          <a:lstStyle/>
          <a:p>
            <a:r>
              <a:rPr lang="en-US" sz="2400" b="0" i="0" dirty="0">
                <a:solidFill>
                  <a:srgbClr val="333333"/>
                </a:solidFill>
                <a:effectLst/>
                <a:latin typeface="-apple-system"/>
              </a:rPr>
              <a:t>Many companies face the problem of selecting a suitable development approach fitting to their specific context</a:t>
            </a:r>
            <a:endParaRPr lang="nb-NO" sz="2400" dirty="0"/>
          </a:p>
        </p:txBody>
      </p:sp>
      <p:pic>
        <p:nvPicPr>
          <p:cNvPr id="13" name="Picture 12">
            <a:extLst>
              <a:ext uri="{FF2B5EF4-FFF2-40B4-BE49-F238E27FC236}">
                <a16:creationId xmlns:a16="http://schemas.microsoft.com/office/drawing/2014/main" id="{37445CA1-5043-8BAA-2FB5-2983F2600BB8}"/>
              </a:ext>
            </a:extLst>
          </p:cNvPr>
          <p:cNvPicPr>
            <a:picLocks noChangeAspect="1"/>
          </p:cNvPicPr>
          <p:nvPr/>
        </p:nvPicPr>
        <p:blipFill rotWithShape="1">
          <a:blip r:embed="rId4"/>
          <a:srcRect l="28714" t="19619" r="29072" b="9143"/>
          <a:stretch/>
        </p:blipFill>
        <p:spPr>
          <a:xfrm>
            <a:off x="5084066" y="63668"/>
            <a:ext cx="6889525" cy="6539804"/>
          </a:xfrm>
          <a:prstGeom prst="rect">
            <a:avLst/>
          </a:prstGeom>
        </p:spPr>
      </p:pic>
    </p:spTree>
    <p:extLst>
      <p:ext uri="{BB962C8B-B14F-4D97-AF65-F5344CB8AC3E}">
        <p14:creationId xmlns:p14="http://schemas.microsoft.com/office/powerpoint/2010/main" val="13352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Process improvement</a:t>
            </a:r>
          </a:p>
          <a:p>
            <a:endParaRPr lang="en-GB" dirty="0"/>
          </a:p>
          <a:p>
            <a:endParaRPr lang="en-GB" dirty="0"/>
          </a:p>
          <a:p>
            <a:r>
              <a:rPr lang="en-GB" dirty="0" err="1"/>
              <a:t>Menti</a:t>
            </a:r>
            <a:r>
              <a:rPr lang="en-GB" dirty="0"/>
              <a:t> + Breakout room for discussion</a:t>
            </a:r>
            <a:endParaRPr lang="en-US" dirty="0"/>
          </a:p>
        </p:txBody>
      </p:sp>
      <p:sp>
        <p:nvSpPr>
          <p:cNvPr id="7" name="Footer Placeholder 6"/>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 DISCUSSION CASE</a:t>
            </a:r>
          </a:p>
        </p:txBody>
      </p:sp>
      <p:sp>
        <p:nvSpPr>
          <p:cNvPr id="3" name="Date Placeholder 2"/>
          <p:cNvSpPr>
            <a:spLocks noGrp="1"/>
          </p:cNvSpPr>
          <p:nvPr>
            <p:ph type="dt" sz="half" idx="10"/>
          </p:nvPr>
        </p:nvSpPr>
        <p:spPr/>
        <p:txBody>
          <a:bodyPr/>
          <a:lstStyle/>
          <a:p>
            <a:pPr>
              <a:defRPr/>
            </a:pPr>
            <a:r>
              <a:rPr lang="en-US"/>
              <a:t>Spring 2021</a:t>
            </a:r>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EEFDD7DD-CC47-414C-BF78-C5251FE0B060}" type="slidenum">
              <a:rPr lang="en-US" smtClean="0"/>
              <a:pPr>
                <a:defRPr/>
              </a:pPr>
              <a:t>20</a:t>
            </a:fld>
            <a:endParaRPr lang="en-US"/>
          </a:p>
        </p:txBody>
      </p:sp>
      <p:sp>
        <p:nvSpPr>
          <p:cNvPr id="6" name="Rectangle 5"/>
          <p:cNvSpPr/>
          <p:nvPr/>
        </p:nvSpPr>
        <p:spPr>
          <a:xfrm>
            <a:off x="1407090" y="2693349"/>
            <a:ext cx="9628340" cy="830997"/>
          </a:xfrm>
          <a:prstGeom prst="rect">
            <a:avLst/>
          </a:prstGeom>
        </p:spPr>
        <p:txBody>
          <a:bodyPr wrap="square">
            <a:spAutoFit/>
          </a:bodyPr>
          <a:lstStyle/>
          <a:p>
            <a:r>
              <a:rPr lang="nb-NO" sz="2400" dirty="0">
                <a:hlinkClick r:id="rId2"/>
              </a:rPr>
              <a:t>https://docs.google.com/document/d/1S05m-iNqgjqhPTAkPJM6FfoXdnmv6EO4q_drPjeXqTA/edit?usp=sharing</a:t>
            </a:r>
            <a:r>
              <a:rPr lang="nb-NO" sz="2400" dirty="0"/>
              <a:t> </a:t>
            </a:r>
          </a:p>
        </p:txBody>
      </p:sp>
    </p:spTree>
    <p:extLst>
      <p:ext uri="{BB962C8B-B14F-4D97-AF65-F5344CB8AC3E}">
        <p14:creationId xmlns:p14="http://schemas.microsoft.com/office/powerpoint/2010/main" val="301182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Process activities</a:t>
            </a:r>
            <a:endParaRPr lang="en-US" dirty="0"/>
          </a:p>
        </p:txBody>
      </p:sp>
      <p:sp>
        <p:nvSpPr>
          <p:cNvPr id="10" name="Text Placeholder 9"/>
          <p:cNvSpPr>
            <a:spLocks noGrp="1"/>
          </p:cNvSpPr>
          <p:nvPr>
            <p:ph type="body" idx="1"/>
          </p:nvPr>
        </p:nvSpPr>
        <p:spPr/>
        <p:txBody>
          <a:bodyPr/>
          <a:lstStyle/>
          <a:p>
            <a:endParaRPr lang="nb-NO"/>
          </a:p>
        </p:txBody>
      </p:sp>
      <p:sp>
        <p:nvSpPr>
          <p:cNvPr id="4" name="Date Placeholder 3"/>
          <p:cNvSpPr>
            <a:spLocks noGrp="1"/>
          </p:cNvSpPr>
          <p:nvPr>
            <p:ph type="dt" sz="half" idx="10"/>
          </p:nvPr>
        </p:nvSpPr>
        <p:spPr/>
        <p:txBody>
          <a:bodyPr/>
          <a:lstStyle/>
          <a:p>
            <a:r>
              <a:rPr lang="en-US"/>
              <a:t>Aug 2019</a:t>
            </a:r>
          </a:p>
        </p:txBody>
      </p:sp>
      <p:sp>
        <p:nvSpPr>
          <p:cNvPr id="5" name="Footer Placeholder 4"/>
          <p:cNvSpPr>
            <a:spLocks noGrp="1"/>
          </p:cNvSpPr>
          <p:nvPr>
            <p:ph type="ftr" sz="quarter" idx="11"/>
          </p:nvPr>
        </p:nvSpPr>
        <p:spPr/>
        <p:txBody>
          <a:bodyPr/>
          <a:lstStyle/>
          <a:p>
            <a:r>
              <a:rPr lang="en-US"/>
              <a:t>Chapter 2. Software Processes</a:t>
            </a:r>
          </a:p>
        </p:txBody>
      </p:sp>
      <p:sp>
        <p:nvSpPr>
          <p:cNvPr id="6" name="Slide Number Placeholder 5"/>
          <p:cNvSpPr>
            <a:spLocks noGrp="1"/>
          </p:cNvSpPr>
          <p:nvPr>
            <p:ph type="sldNum" sz="quarter" idx="12"/>
          </p:nvPr>
        </p:nvSpPr>
        <p:spPr/>
        <p:txBody>
          <a:bodyPr/>
          <a:lstStyle/>
          <a:p>
            <a:fld id="{AFD720AD-0A16-4141-82CA-5619F80A2BC8}" type="slidenum">
              <a:rPr lang="en-US" smtClean="0"/>
              <a:pPr/>
              <a:t>21</a:t>
            </a:fld>
            <a:endParaRPr lang="en-US"/>
          </a:p>
        </p:txBody>
      </p:sp>
    </p:spTree>
    <p:extLst>
      <p:ext uri="{BB962C8B-B14F-4D97-AF65-F5344CB8AC3E}">
        <p14:creationId xmlns:p14="http://schemas.microsoft.com/office/powerpoint/2010/main" val="410901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1C3D610E-D78F-7BB7-9529-4B95EC0D53B4}"/>
              </a:ext>
            </a:extLst>
          </p:cNvPr>
          <p:cNvSpPr>
            <a:spLocks noGrp="1" noChangeArrowheads="1"/>
          </p:cNvSpPr>
          <p:nvPr>
            <p:ph type="title"/>
          </p:nvPr>
        </p:nvSpPr>
        <p:spPr>
          <a:xfrm>
            <a:off x="1981201" y="273050"/>
            <a:ext cx="7292975" cy="1144588"/>
          </a:xfrm>
        </p:spPr>
        <p:txBody>
          <a:bodyPr/>
          <a:lstStyle/>
          <a:p>
            <a:pPr eaLnBrk="1"/>
            <a:r>
              <a:rPr lang="en-US" altLang="nb-NO" sz="2400" b="1">
                <a:solidFill>
                  <a:srgbClr val="46424D"/>
                </a:solidFill>
                <a:latin typeface="Arial" panose="020B0604020202020204" pitchFamily="34" charset="0"/>
                <a:cs typeface="Arial" panose="020B0604020202020204" pitchFamily="34" charset="0"/>
                <a:sym typeface="Arial" panose="020B0604020202020204" pitchFamily="34" charset="0"/>
              </a:rPr>
              <a:t>Process Activities</a:t>
            </a:r>
            <a:endParaRPr lang="en-US" altLang="nb-NO"/>
          </a:p>
        </p:txBody>
      </p:sp>
      <p:sp>
        <p:nvSpPr>
          <p:cNvPr id="17412" name="Rectangle 3">
            <a:extLst>
              <a:ext uri="{FF2B5EF4-FFF2-40B4-BE49-F238E27FC236}">
                <a16:creationId xmlns:a16="http://schemas.microsoft.com/office/drawing/2014/main" id="{E37DD9A4-5B5F-0B80-CB60-940E777BB12F}"/>
              </a:ext>
            </a:extLst>
          </p:cNvPr>
          <p:cNvSpPr>
            <a:spLocks noGrp="1" noChangeArrowheads="1"/>
          </p:cNvSpPr>
          <p:nvPr>
            <p:ph type="body" idx="1"/>
          </p:nvPr>
        </p:nvSpPr>
        <p:spPr>
          <a:xfrm>
            <a:off x="937260" y="1597025"/>
            <a:ext cx="10835640" cy="4529138"/>
          </a:xfrm>
        </p:spPr>
        <p:txBody>
          <a:bodyPr>
            <a:noAutofit/>
          </a:bodyPr>
          <a:lstStyle/>
          <a:p>
            <a:pPr>
              <a:spcBef>
                <a:spcPts val="600"/>
              </a:spcBef>
              <a:buFont typeface="Courier New" panose="02070309020205020404" pitchFamily="49" charset="0"/>
              <a:buChar char="o"/>
            </a:pPr>
            <a:r>
              <a:rPr lang="en-US" altLang="nb-NO" sz="2800" dirty="0">
                <a:solidFill>
                  <a:srgbClr val="46424D"/>
                </a:solidFill>
                <a:latin typeface="Tw Cen MT (Body)"/>
                <a:cs typeface="Arial" panose="020B0604020202020204" pitchFamily="34" charset="0"/>
                <a:sym typeface="Arial" panose="020B0604020202020204" pitchFamily="34" charset="0"/>
              </a:rPr>
              <a:t>Real software processes are </a:t>
            </a:r>
            <a:r>
              <a:rPr lang="en-US" altLang="nb-NO" sz="2800" b="1" dirty="0">
                <a:solidFill>
                  <a:srgbClr val="46424D"/>
                </a:solidFill>
                <a:latin typeface="Tw Cen MT (Body)"/>
                <a:cs typeface="Arial" panose="020B0604020202020204" pitchFamily="34" charset="0"/>
                <a:sym typeface="Arial" panose="020B0604020202020204" pitchFamily="34" charset="0"/>
              </a:rPr>
              <a:t>inter-leaved sequences </a:t>
            </a:r>
            <a:r>
              <a:rPr lang="en-US" altLang="nb-NO" sz="2800" dirty="0">
                <a:solidFill>
                  <a:srgbClr val="46424D"/>
                </a:solidFill>
                <a:latin typeface="Tw Cen MT (Body)"/>
                <a:cs typeface="Arial" panose="020B0604020202020204" pitchFamily="34" charset="0"/>
                <a:sym typeface="Arial" panose="020B0604020202020204" pitchFamily="34" charset="0"/>
              </a:rPr>
              <a:t>of technical, collaborative and managerial activities with the overall goal of specifying, designing, implementing and testing a software system. </a:t>
            </a:r>
          </a:p>
          <a:p>
            <a:pPr>
              <a:spcBef>
                <a:spcPts val="600"/>
              </a:spcBef>
              <a:buFont typeface="Courier New" panose="02070309020205020404" pitchFamily="49" charset="0"/>
              <a:buChar char="o"/>
            </a:pPr>
            <a:endParaRPr lang="en-US" altLang="nb-NO" sz="2800" dirty="0">
              <a:solidFill>
                <a:srgbClr val="46424D"/>
              </a:solidFill>
              <a:latin typeface="Tw Cen MT (Body)"/>
              <a:cs typeface="Arial" panose="020B0604020202020204" pitchFamily="34" charset="0"/>
              <a:sym typeface="Arial" panose="020B0604020202020204" pitchFamily="34" charset="0"/>
            </a:endParaRPr>
          </a:p>
          <a:p>
            <a:pPr>
              <a:spcBef>
                <a:spcPts val="600"/>
              </a:spcBef>
              <a:buFont typeface="Courier New" panose="02070309020205020404" pitchFamily="49" charset="0"/>
              <a:buChar char="o"/>
            </a:pPr>
            <a:r>
              <a:rPr lang="en-US" altLang="nb-NO" sz="2800" dirty="0">
                <a:solidFill>
                  <a:srgbClr val="46424D"/>
                </a:solidFill>
                <a:latin typeface="Tw Cen MT (Body)"/>
                <a:cs typeface="Arial" panose="020B0604020202020204" pitchFamily="34" charset="0"/>
                <a:sym typeface="Arial" panose="020B0604020202020204" pitchFamily="34" charset="0"/>
              </a:rPr>
              <a:t>The four basic process activities (specified in your book) of specification, development, validation and evolution are </a:t>
            </a:r>
            <a:r>
              <a:rPr lang="en-US" altLang="nb-NO" sz="2800" b="1" dirty="0">
                <a:solidFill>
                  <a:srgbClr val="46424D"/>
                </a:solidFill>
                <a:latin typeface="Tw Cen MT (Body)"/>
                <a:cs typeface="Arial" panose="020B0604020202020204" pitchFamily="34" charset="0"/>
                <a:sym typeface="Arial" panose="020B0604020202020204" pitchFamily="34" charset="0"/>
              </a:rPr>
              <a:t>organized differently in different development processes</a:t>
            </a:r>
            <a:r>
              <a:rPr lang="en-US" altLang="nb-NO" sz="2800" dirty="0">
                <a:solidFill>
                  <a:srgbClr val="46424D"/>
                </a:solidFill>
                <a:latin typeface="Tw Cen MT (Body)"/>
                <a:cs typeface="Arial" panose="020B0604020202020204" pitchFamily="34" charset="0"/>
                <a:sym typeface="Arial" panose="020B0604020202020204" pitchFamily="34" charset="0"/>
              </a:rPr>
              <a:t>. </a:t>
            </a:r>
          </a:p>
          <a:p>
            <a:pPr>
              <a:spcBef>
                <a:spcPts val="600"/>
              </a:spcBef>
              <a:buFont typeface="Courier New" panose="02070309020205020404" pitchFamily="49" charset="0"/>
              <a:buChar char="o"/>
            </a:pPr>
            <a:endParaRPr lang="en-US" altLang="nb-NO" sz="2800" dirty="0">
              <a:solidFill>
                <a:srgbClr val="46424D"/>
              </a:solidFill>
              <a:latin typeface="Tw Cen MT (Body)"/>
              <a:cs typeface="Arial" panose="020B0604020202020204" pitchFamily="34" charset="0"/>
              <a:sym typeface="Arial" panose="020B0604020202020204" pitchFamily="34" charset="0"/>
            </a:endParaRPr>
          </a:p>
          <a:p>
            <a:pPr>
              <a:spcBef>
                <a:spcPts val="600"/>
              </a:spcBef>
              <a:buFont typeface="Courier New" panose="02070309020205020404" pitchFamily="49" charset="0"/>
              <a:buChar char="o"/>
            </a:pPr>
            <a:r>
              <a:rPr lang="en-US" altLang="nb-NO" sz="2800" dirty="0">
                <a:solidFill>
                  <a:srgbClr val="46424D"/>
                </a:solidFill>
                <a:latin typeface="Tw Cen MT (Body)"/>
                <a:cs typeface="Arial" panose="020B0604020202020204" pitchFamily="34" charset="0"/>
                <a:sym typeface="Arial" panose="020B0604020202020204" pitchFamily="34" charset="0"/>
              </a:rPr>
              <a:t>In the waterfall model, they are organized in </a:t>
            </a:r>
            <a:r>
              <a:rPr lang="en-US" altLang="nb-NO" sz="2800" b="1" dirty="0">
                <a:solidFill>
                  <a:srgbClr val="46424D"/>
                </a:solidFill>
                <a:latin typeface="Tw Cen MT (Body)"/>
                <a:cs typeface="Arial" panose="020B0604020202020204" pitchFamily="34" charset="0"/>
                <a:sym typeface="Arial" panose="020B0604020202020204" pitchFamily="34" charset="0"/>
              </a:rPr>
              <a:t>sequence</a:t>
            </a:r>
            <a:r>
              <a:rPr lang="en-US" altLang="nb-NO" sz="2800" dirty="0">
                <a:solidFill>
                  <a:srgbClr val="46424D"/>
                </a:solidFill>
                <a:latin typeface="Tw Cen MT (Body)"/>
                <a:cs typeface="Arial" panose="020B0604020202020204" pitchFamily="34" charset="0"/>
                <a:sym typeface="Arial" panose="020B0604020202020204" pitchFamily="34" charset="0"/>
              </a:rPr>
              <a:t>, whereas in incremental development they are i</a:t>
            </a:r>
            <a:r>
              <a:rPr lang="en-US" altLang="nb-NO" sz="2800" b="1" dirty="0">
                <a:solidFill>
                  <a:srgbClr val="46424D"/>
                </a:solidFill>
                <a:latin typeface="Tw Cen MT (Body)"/>
                <a:cs typeface="Arial" panose="020B0604020202020204" pitchFamily="34" charset="0"/>
                <a:sym typeface="Arial" panose="020B0604020202020204" pitchFamily="34" charset="0"/>
              </a:rPr>
              <a:t>nter-leaved</a:t>
            </a:r>
            <a:r>
              <a:rPr lang="en-US" altLang="nb-NO" sz="2800" dirty="0">
                <a:solidFill>
                  <a:srgbClr val="46424D"/>
                </a:solidFill>
                <a:latin typeface="Tw Cen MT (Body)"/>
                <a:cs typeface="Arial" panose="020B0604020202020204" pitchFamily="34" charset="0"/>
                <a:sym typeface="Arial" panose="020B0604020202020204" pitchFamily="34" charset="0"/>
              </a:rPr>
              <a:t>. </a:t>
            </a:r>
            <a:endParaRPr lang="en-US" altLang="nb-NO" sz="2800" dirty="0">
              <a:latin typeface="Tw Cen MT (Body)"/>
            </a:endParaRPr>
          </a:p>
        </p:txBody>
      </p:sp>
      <p:sp>
        <p:nvSpPr>
          <p:cNvPr id="17413" name="AutoShape 4">
            <a:extLst>
              <a:ext uri="{FF2B5EF4-FFF2-40B4-BE49-F238E27FC236}">
                <a16:creationId xmlns:a16="http://schemas.microsoft.com/office/drawing/2014/main" id="{898F844C-EB06-6FC5-835F-B1B3FD388A95}"/>
              </a:ext>
            </a:extLst>
          </p:cNvPr>
          <p:cNvSpPr>
            <a:spLocks/>
          </p:cNvSpPr>
          <p:nvPr/>
        </p:nvSpPr>
        <p:spPr bwMode="auto">
          <a:xfrm>
            <a:off x="8077200" y="6396038"/>
            <a:ext cx="2133600" cy="2841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lvl1pPr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eaLnBrk="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r" eaLnBrk="1"/>
            <a:r>
              <a:rPr lang="en-US" altLang="nb-NO">
                <a:solidFill>
                  <a:srgbClr val="888888"/>
                </a:solidFill>
              </a:rPr>
              <a:t>16</a:t>
            </a:r>
            <a:endParaRPr lang="en-US" altLang="nb-NO"/>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Activity: Software specification</a:t>
            </a:r>
            <a:endParaRPr lang="en-GB" dirty="0"/>
          </a:p>
        </p:txBody>
      </p:sp>
      <p:sp>
        <p:nvSpPr>
          <p:cNvPr id="84995" name="Rectangle 3"/>
          <p:cNvSpPr>
            <a:spLocks noGrp="1" noChangeArrowheads="1"/>
          </p:cNvSpPr>
          <p:nvPr>
            <p:ph idx="1"/>
          </p:nvPr>
        </p:nvSpPr>
        <p:spPr/>
        <p:txBody>
          <a:bodyPr/>
          <a:lstStyle/>
          <a:p>
            <a:r>
              <a:rPr lang="en-GB" dirty="0"/>
              <a:t>The process of establishing what services are required and the constraints on the system’s operation and development.</a:t>
            </a:r>
          </a:p>
          <a:p>
            <a:r>
              <a:rPr lang="en-GB" dirty="0"/>
              <a:t>Feasibility study</a:t>
            </a:r>
          </a:p>
          <a:p>
            <a:r>
              <a:rPr lang="en-GB" dirty="0"/>
              <a:t>Use: Requirements engineering process</a:t>
            </a:r>
          </a:p>
          <a:p>
            <a:pPr lvl="1"/>
            <a:r>
              <a:rPr lang="en-GB" dirty="0"/>
              <a:t>Requirements elicitation and analysis</a:t>
            </a:r>
          </a:p>
          <a:p>
            <a:pPr lvl="1"/>
            <a:r>
              <a:rPr lang="en-GB" dirty="0"/>
              <a:t>Requirements specification	</a:t>
            </a:r>
          </a:p>
          <a:p>
            <a:pPr lvl="1"/>
            <a:r>
              <a:rPr lang="en-GB" dirty="0"/>
              <a:t>Requirements validation</a:t>
            </a:r>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t>The requirements engineering process</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24</a:t>
            </a:fld>
            <a:endParaRPr lang="en-US"/>
          </a:p>
        </p:txBody>
      </p:sp>
      <p:pic>
        <p:nvPicPr>
          <p:cNvPr id="7" name="Picture 6" descr="2.4 RE-proces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8" y="1524000"/>
            <a:ext cx="7100102" cy="49199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Activity: Software design and implementation ~ Software development</a:t>
            </a:r>
            <a:endParaRPr lang="en-GB" dirty="0"/>
          </a:p>
        </p:txBody>
      </p:sp>
      <p:sp>
        <p:nvSpPr>
          <p:cNvPr id="86019" name="Rectangle 3"/>
          <p:cNvSpPr>
            <a:spLocks noGrp="1" noChangeArrowheads="1"/>
          </p:cNvSpPr>
          <p:nvPr>
            <p:ph idx="1"/>
          </p:nvPr>
        </p:nvSpPr>
        <p:spPr/>
        <p:txBody>
          <a:bodyPr/>
          <a:lstStyle/>
          <a:p>
            <a:r>
              <a:rPr lang="en-GB"/>
              <a:t>The process of converting the system specification into an executable system.</a:t>
            </a:r>
          </a:p>
          <a:p>
            <a:endParaRPr lang="en-GB"/>
          </a:p>
          <a:p>
            <a:r>
              <a:rPr lang="en-GB"/>
              <a:t>Two (sub) activities:</a:t>
            </a:r>
          </a:p>
          <a:p>
            <a:pPr lvl="1"/>
            <a:r>
              <a:rPr lang="en-GB"/>
              <a:t>Software design</a:t>
            </a:r>
          </a:p>
          <a:p>
            <a:pPr lvl="2"/>
            <a:r>
              <a:rPr lang="en-GB"/>
              <a:t>Design a software structure that realises the specification;</a:t>
            </a:r>
          </a:p>
          <a:p>
            <a:pPr lvl="1"/>
            <a:r>
              <a:rPr lang="en-GB"/>
              <a:t>Implementation</a:t>
            </a:r>
          </a:p>
          <a:p>
            <a:pPr lvl="2"/>
            <a:r>
              <a:rPr lang="en-GB"/>
              <a:t>Translate this structure into an executable program;</a:t>
            </a:r>
          </a:p>
          <a:p>
            <a:pPr lvl="1"/>
            <a:r>
              <a:rPr lang="en-GB"/>
              <a:t>The activities of design and implementation are closely related and may be inter-leaved.</a:t>
            </a:r>
            <a:endParaRPr lang="en-GB"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t>A general model of the design process </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26</a:t>
            </a:fld>
            <a:endParaRPr lang="en-US"/>
          </a:p>
        </p:txBody>
      </p:sp>
      <p:pic>
        <p:nvPicPr>
          <p:cNvPr id="7" name="Picture 6" descr="2.5 Design-process.eps"/>
          <p:cNvPicPr>
            <a:picLocks noChangeAspect="1"/>
          </p:cNvPicPr>
          <p:nvPr/>
        </p:nvPicPr>
        <p:blipFill>
          <a:blip r:embed="rId3"/>
          <a:stretch>
            <a:fillRect/>
          </a:stretch>
        </p:blipFill>
        <p:spPr>
          <a:xfrm>
            <a:off x="2838244" y="1638391"/>
            <a:ext cx="6211739" cy="46380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implementation</a:t>
            </a:r>
            <a:endParaRPr lang="en-US" dirty="0"/>
          </a:p>
        </p:txBody>
      </p:sp>
      <p:sp>
        <p:nvSpPr>
          <p:cNvPr id="3" name="Content Placeholder 2"/>
          <p:cNvSpPr>
            <a:spLocks noGrp="1"/>
          </p:cNvSpPr>
          <p:nvPr>
            <p:ph idx="1"/>
          </p:nvPr>
        </p:nvSpPr>
        <p:spPr/>
        <p:txBody>
          <a:bodyPr/>
          <a:lstStyle/>
          <a:p>
            <a:r>
              <a:rPr lang="en-US"/>
              <a:t>The software is implemented either by developing a program or programs or by configuring an application system.</a:t>
            </a:r>
          </a:p>
          <a:p>
            <a:r>
              <a:rPr lang="en-US"/>
              <a:t>Design and implementation are interleaved activities for most types of software system.</a:t>
            </a:r>
          </a:p>
          <a:p>
            <a:r>
              <a:rPr lang="en-US"/>
              <a:t>Programming is an individual activity with no standard process.</a:t>
            </a:r>
          </a:p>
          <a:p>
            <a:r>
              <a:rPr lang="en-US"/>
              <a:t>Debugging is the activity of finding program faults and correcting these faults.</a:t>
            </a:r>
            <a:endParaRPr lang="en-US" dirty="0"/>
          </a:p>
        </p:txBody>
      </p:sp>
      <p:sp>
        <p:nvSpPr>
          <p:cNvPr id="6" name="Date Placeholder 5"/>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27</a:t>
            </a:fld>
            <a:endParaRPr lang="en-US"/>
          </a:p>
        </p:txBody>
      </p:sp>
    </p:spTree>
    <p:extLst>
      <p:ext uri="{BB962C8B-B14F-4D97-AF65-F5344CB8AC3E}">
        <p14:creationId xmlns:p14="http://schemas.microsoft.com/office/powerpoint/2010/main" val="1365504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Activity: Software validation</a:t>
            </a:r>
            <a:endParaRPr lang="en-GB" dirty="0"/>
          </a:p>
        </p:txBody>
      </p:sp>
      <p:sp>
        <p:nvSpPr>
          <p:cNvPr id="88067" name="Rectangle 3"/>
          <p:cNvSpPr>
            <a:spLocks noGrp="1" noChangeArrowheads="1"/>
          </p:cNvSpPr>
          <p:nvPr>
            <p:ph idx="1"/>
          </p:nvPr>
        </p:nvSpPr>
        <p:spPr/>
        <p:txBody>
          <a:bodyPr/>
          <a:lstStyle/>
          <a:p>
            <a:r>
              <a:rPr lang="en-GB"/>
              <a:t>Verification and validation (V &amp; V) </a:t>
            </a:r>
          </a:p>
          <a:p>
            <a:pPr lvl="1"/>
            <a:r>
              <a:rPr lang="en-GB"/>
              <a:t>to show that a system conforms to its specification and meets the requirements of the system customer.</a:t>
            </a:r>
          </a:p>
          <a:p>
            <a:r>
              <a:rPr lang="en-GB"/>
              <a:t>Involves checking and review processes and system testing.</a:t>
            </a:r>
          </a:p>
          <a:p>
            <a:pPr lvl="1"/>
            <a:r>
              <a:rPr lang="en-GB"/>
              <a:t>System testing: executing the system with test cases</a:t>
            </a:r>
          </a:p>
          <a:p>
            <a:pPr lvl="1"/>
            <a:r>
              <a:rPr lang="en-GB"/>
              <a:t>Testing: the most commonly used V &amp; V activity.</a:t>
            </a:r>
            <a:endParaRPr lang="en-GB"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28</a:t>
            </a:fld>
            <a:endParaRPr lang="en-US"/>
          </a:p>
        </p:txBody>
      </p:sp>
      <p:grpSp>
        <p:nvGrpSpPr>
          <p:cNvPr id="8" name="Group 7"/>
          <p:cNvGrpSpPr/>
          <p:nvPr/>
        </p:nvGrpSpPr>
        <p:grpSpPr>
          <a:xfrm>
            <a:off x="8544123" y="4868056"/>
            <a:ext cx="2003811" cy="1600200"/>
            <a:chOff x="4140200" y="3736975"/>
            <a:chExt cx="2679700" cy="2139951"/>
          </a:xfrm>
        </p:grpSpPr>
        <p:graphicFrame>
          <p:nvGraphicFramePr>
            <p:cNvPr id="4" name="Object 3"/>
            <p:cNvGraphicFramePr>
              <a:graphicFrameLocks noChangeAspect="1"/>
            </p:cNvGraphicFramePr>
            <p:nvPr>
              <p:extLst>
                <p:ext uri="{D42A27DB-BD31-4B8C-83A1-F6EECF244321}">
                  <p14:modId xmlns:p14="http://schemas.microsoft.com/office/powerpoint/2010/main" val="4029400157"/>
                </p:ext>
              </p:extLst>
            </p:nvPr>
          </p:nvGraphicFramePr>
          <p:xfrm>
            <a:off x="4502150" y="4505326"/>
            <a:ext cx="2317750" cy="1371600"/>
          </p:xfrm>
          <a:graphic>
            <a:graphicData uri="http://schemas.openxmlformats.org/presentationml/2006/ole">
              <mc:AlternateContent xmlns:mc="http://schemas.openxmlformats.org/markup-compatibility/2006">
                <mc:Choice xmlns:v="urn:schemas-microsoft-com:vml" Requires="v">
                  <p:oleObj name="GALLERY" r:id="rId3" imgW="1302891" imgH="898729" progId="">
                    <p:embed/>
                  </p:oleObj>
                </mc:Choice>
                <mc:Fallback>
                  <p:oleObj name="GALLERY" r:id="rId3" imgW="1302891" imgH="898729"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t="14201"/>
                        <a:stretch>
                          <a:fillRect/>
                        </a:stretch>
                      </p:blipFill>
                      <p:spPr bwMode="auto">
                        <a:xfrm>
                          <a:off x="4502150" y="4505326"/>
                          <a:ext cx="2317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90847605"/>
                </p:ext>
              </p:extLst>
            </p:nvPr>
          </p:nvGraphicFramePr>
          <p:xfrm>
            <a:off x="4140200" y="3736975"/>
            <a:ext cx="1154113" cy="1600200"/>
          </p:xfrm>
          <a:graphic>
            <a:graphicData uri="http://schemas.openxmlformats.org/presentationml/2006/ole">
              <mc:AlternateContent xmlns:mc="http://schemas.openxmlformats.org/markup-compatibility/2006">
                <mc:Choice xmlns:v="urn:schemas-microsoft-com:vml" Requires="v">
                  <p:oleObj name="GALLERY" r:id="rId5" imgW="1152593" imgH="1098836" progId="">
                    <p:embed/>
                  </p:oleObj>
                </mc:Choice>
                <mc:Fallback>
                  <p:oleObj name="GALLERY" r:id="rId5" imgW="1152593" imgH="1098836" progId="">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r="64047" b="52681"/>
                        <a:stretch>
                          <a:fillRect/>
                        </a:stretch>
                      </p:blipFill>
                      <p:spPr bwMode="auto">
                        <a:xfrm>
                          <a:off x="4140200" y="3736975"/>
                          <a:ext cx="11541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 name="Object 5"/>
          <p:cNvGraphicFramePr>
            <a:graphicFrameLocks noChangeAspect="1"/>
          </p:cNvGraphicFramePr>
          <p:nvPr>
            <p:extLst>
              <p:ext uri="{D42A27DB-BD31-4B8C-83A1-F6EECF244321}">
                <p14:modId xmlns:p14="http://schemas.microsoft.com/office/powerpoint/2010/main" val="3015083106"/>
              </p:ext>
            </p:extLst>
          </p:nvPr>
        </p:nvGraphicFramePr>
        <p:xfrm>
          <a:off x="8934847" y="96254"/>
          <a:ext cx="1647825" cy="1298287"/>
        </p:xfrm>
        <a:graphic>
          <a:graphicData uri="http://schemas.openxmlformats.org/presentationml/2006/ole">
            <mc:AlternateContent xmlns:mc="http://schemas.openxmlformats.org/markup-compatibility/2006">
              <mc:Choice xmlns:v="urn:schemas-microsoft-com:vml" Requires="v">
                <p:oleObj name="GALLERY" r:id="rId7" imgW="1763885" imgH="1814922" progId="">
                  <p:embed/>
                </p:oleObj>
              </mc:Choice>
              <mc:Fallback>
                <p:oleObj name="GALLERY" r:id="rId7" imgW="1763885" imgH="1814922" progId="">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34847" y="96254"/>
                        <a:ext cx="1647825" cy="1298287"/>
                      </a:xfrm>
                      <a:prstGeom prst="rect">
                        <a:avLst/>
                      </a:prstGeom>
                      <a:noFill/>
                      <a:ln>
                        <a:noFill/>
                      </a:ln>
                      <a:effectLst/>
                    </p:spPr>
                  </p:pic>
                </p:oleObj>
              </mc:Fallback>
            </mc:AlternateContent>
          </a:graphicData>
        </a:graphic>
      </p:graphicFrame>
      <p:sp>
        <p:nvSpPr>
          <p:cNvPr id="9" name="Freeform 8"/>
          <p:cNvSpPr/>
          <p:nvPr/>
        </p:nvSpPr>
        <p:spPr>
          <a:xfrm>
            <a:off x="3627120" y="979372"/>
            <a:ext cx="2595011" cy="548640"/>
          </a:xfrm>
          <a:custGeom>
            <a:avLst/>
            <a:gdLst>
              <a:gd name="connsiteX0" fmla="*/ 0 w 5524500"/>
              <a:gd name="connsiteY0" fmla="*/ 1110711 h 1110711"/>
              <a:gd name="connsiteX1" fmla="*/ 2914650 w 5524500"/>
              <a:gd name="connsiteY1" fmla="*/ 82011 h 1110711"/>
              <a:gd name="connsiteX2" fmla="*/ 5524500 w 5524500"/>
              <a:gd name="connsiteY2" fmla="*/ 139161 h 1110711"/>
            </a:gdLst>
            <a:ahLst/>
            <a:cxnLst>
              <a:cxn ang="0">
                <a:pos x="connsiteX0" y="connsiteY0"/>
              </a:cxn>
              <a:cxn ang="0">
                <a:pos x="connsiteX1" y="connsiteY1"/>
              </a:cxn>
              <a:cxn ang="0">
                <a:pos x="connsiteX2" y="connsiteY2"/>
              </a:cxn>
            </a:cxnLst>
            <a:rect l="l" t="t" r="r" b="b"/>
            <a:pathLst>
              <a:path w="5524500" h="1110711">
                <a:moveTo>
                  <a:pt x="0" y="1110711"/>
                </a:moveTo>
                <a:cubicBezTo>
                  <a:pt x="996950" y="677323"/>
                  <a:pt x="1993900" y="243936"/>
                  <a:pt x="2914650" y="82011"/>
                </a:cubicBezTo>
                <a:cubicBezTo>
                  <a:pt x="3835400" y="-79914"/>
                  <a:pt x="4679950" y="29623"/>
                  <a:pt x="5524500" y="1391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0" name="Freeform 9"/>
          <p:cNvSpPr/>
          <p:nvPr/>
        </p:nvSpPr>
        <p:spPr>
          <a:xfrm>
            <a:off x="5943600" y="1327759"/>
            <a:ext cx="4604333" cy="4114851"/>
          </a:xfrm>
          <a:custGeom>
            <a:avLst/>
            <a:gdLst>
              <a:gd name="connsiteX0" fmla="*/ 0 w 4567652"/>
              <a:gd name="connsiteY0" fmla="*/ 229436 h 3239336"/>
              <a:gd name="connsiteX1" fmla="*/ 2686050 w 4567652"/>
              <a:gd name="connsiteY1" fmla="*/ 19886 h 3239336"/>
              <a:gd name="connsiteX2" fmla="*/ 4457700 w 4567652"/>
              <a:gd name="connsiteY2" fmla="*/ 667586 h 3239336"/>
              <a:gd name="connsiteX3" fmla="*/ 4229100 w 4567652"/>
              <a:gd name="connsiteY3" fmla="*/ 3239336 h 3239336"/>
            </a:gdLst>
            <a:ahLst/>
            <a:cxnLst>
              <a:cxn ang="0">
                <a:pos x="connsiteX0" y="connsiteY0"/>
              </a:cxn>
              <a:cxn ang="0">
                <a:pos x="connsiteX1" y="connsiteY1"/>
              </a:cxn>
              <a:cxn ang="0">
                <a:pos x="connsiteX2" y="connsiteY2"/>
              </a:cxn>
              <a:cxn ang="0">
                <a:pos x="connsiteX3" y="connsiteY3"/>
              </a:cxn>
            </a:cxnLst>
            <a:rect l="l" t="t" r="r" b="b"/>
            <a:pathLst>
              <a:path w="4567652" h="3239336">
                <a:moveTo>
                  <a:pt x="0" y="229436"/>
                </a:moveTo>
                <a:cubicBezTo>
                  <a:pt x="971550" y="88148"/>
                  <a:pt x="1943100" y="-53139"/>
                  <a:pt x="2686050" y="19886"/>
                </a:cubicBezTo>
                <a:cubicBezTo>
                  <a:pt x="3429000" y="92911"/>
                  <a:pt x="4200525" y="131011"/>
                  <a:pt x="4457700" y="667586"/>
                </a:cubicBezTo>
                <a:cubicBezTo>
                  <a:pt x="4714875" y="1204161"/>
                  <a:pt x="4471987" y="2221748"/>
                  <a:pt x="4229100" y="32393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48086" y="5985972"/>
            <a:ext cx="3149128" cy="369332"/>
          </a:xfrm>
          <a:prstGeom prst="rect">
            <a:avLst/>
          </a:prstGeom>
        </p:spPr>
        <p:txBody>
          <a:bodyPr wrap="square">
            <a:spAutoFit/>
          </a:bodyPr>
          <a:lstStyle/>
          <a:p>
            <a:pPr lvl="1"/>
            <a:r>
              <a:rPr lang="en-US" dirty="0">
                <a:solidFill>
                  <a:schemeClr val="accent5">
                    <a:lumMod val="50000"/>
                  </a:schemeClr>
                </a:solidFill>
              </a:rPr>
              <a:t>building the right thing?</a:t>
            </a:r>
          </a:p>
        </p:txBody>
      </p:sp>
      <p:sp>
        <p:nvSpPr>
          <p:cNvPr id="12" name="Rectangle 11"/>
          <p:cNvSpPr/>
          <p:nvPr/>
        </p:nvSpPr>
        <p:spPr>
          <a:xfrm>
            <a:off x="6376833" y="838116"/>
            <a:ext cx="2569934" cy="369332"/>
          </a:xfrm>
          <a:prstGeom prst="rect">
            <a:avLst/>
          </a:prstGeom>
        </p:spPr>
        <p:txBody>
          <a:bodyPr wrap="none">
            <a:spAutoFit/>
          </a:bodyPr>
          <a:lstStyle/>
          <a:p>
            <a:pPr algn="ctr"/>
            <a:r>
              <a:rPr lang="en-US" dirty="0">
                <a:solidFill>
                  <a:schemeClr val="accent5">
                    <a:lumMod val="50000"/>
                  </a:schemeClr>
                </a:solidFill>
              </a:rPr>
              <a:t>building the thing right?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t>Stages of testing</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29</a:t>
            </a:fld>
            <a:endParaRPr lang="en-US"/>
          </a:p>
        </p:txBody>
      </p:sp>
      <p:sp>
        <p:nvSpPr>
          <p:cNvPr id="4" name="TextBox 3"/>
          <p:cNvSpPr txBox="1"/>
          <p:nvPr/>
        </p:nvSpPr>
        <p:spPr>
          <a:xfrm>
            <a:off x="2265407" y="4344084"/>
            <a:ext cx="5375187" cy="369332"/>
          </a:xfrm>
          <a:prstGeom prst="rect">
            <a:avLst/>
          </a:prstGeom>
          <a:noFill/>
        </p:spPr>
        <p:txBody>
          <a:bodyPr wrap="square" rtlCol="0">
            <a:spAutoFit/>
          </a:bodyPr>
          <a:lstStyle/>
          <a:p>
            <a:pPr marL="171450" indent="-171450">
              <a:buFont typeface="Arial" panose="020B0604020202020204" pitchFamily="34" charset="0"/>
              <a:buChar char="•"/>
            </a:pPr>
            <a:r>
              <a:rPr lang="en-GB" dirty="0"/>
              <a:t>Test individual components independently</a:t>
            </a:r>
          </a:p>
        </p:txBody>
      </p:sp>
      <p:sp>
        <p:nvSpPr>
          <p:cNvPr id="5" name="Rectangle 4"/>
          <p:cNvSpPr/>
          <p:nvPr/>
        </p:nvSpPr>
        <p:spPr>
          <a:xfrm>
            <a:off x="4953000" y="5115520"/>
            <a:ext cx="4572000" cy="369332"/>
          </a:xfrm>
          <a:prstGeom prst="rect">
            <a:avLst/>
          </a:prstGeom>
        </p:spPr>
        <p:txBody>
          <a:bodyPr>
            <a:spAutoFit/>
          </a:bodyPr>
          <a:lstStyle/>
          <a:p>
            <a:pPr marL="171450" indent="-171450">
              <a:buFont typeface="Arial" panose="020B0604020202020204" pitchFamily="34" charset="0"/>
              <a:buChar char="•"/>
            </a:pPr>
            <a:r>
              <a:rPr lang="en-GB" dirty="0"/>
              <a:t>Testing of the system as a whole</a:t>
            </a:r>
          </a:p>
        </p:txBody>
      </p:sp>
      <p:sp>
        <p:nvSpPr>
          <p:cNvPr id="6" name="Rectangle 5"/>
          <p:cNvSpPr/>
          <p:nvPr/>
        </p:nvSpPr>
        <p:spPr>
          <a:xfrm>
            <a:off x="7277100" y="5858649"/>
            <a:ext cx="3205552" cy="369332"/>
          </a:xfrm>
          <a:prstGeom prst="rect">
            <a:avLst/>
          </a:prstGeom>
        </p:spPr>
        <p:txBody>
          <a:bodyPr wrap="square">
            <a:spAutoFit/>
          </a:bodyPr>
          <a:lstStyle/>
          <a:p>
            <a:pPr marL="171450" indent="-171450">
              <a:buFont typeface="Arial" panose="020B0604020202020204" pitchFamily="34" charset="0"/>
              <a:buChar char="•"/>
            </a:pPr>
            <a:r>
              <a:rPr lang="en-GB" dirty="0"/>
              <a:t>Testing with customer data</a:t>
            </a:r>
          </a:p>
        </p:txBody>
      </p:sp>
      <p:cxnSp>
        <p:nvCxnSpPr>
          <p:cNvPr id="9" name="Straight Connector 8"/>
          <p:cNvCxnSpPr/>
          <p:nvPr/>
        </p:nvCxnSpPr>
        <p:spPr>
          <a:xfrm>
            <a:off x="2990850" y="3181350"/>
            <a:ext cx="0" cy="1162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53050" y="3181350"/>
            <a:ext cx="0" cy="1934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67650" y="3181351"/>
            <a:ext cx="0" cy="2677299"/>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2.6 Testing-process.eps"/>
          <p:cNvPicPr>
            <a:picLocks noChangeAspect="1"/>
          </p:cNvPicPr>
          <p:nvPr/>
        </p:nvPicPr>
        <p:blipFill>
          <a:blip r:embed="rId3"/>
          <a:stretch>
            <a:fillRect/>
          </a:stretch>
        </p:blipFill>
        <p:spPr>
          <a:xfrm>
            <a:off x="2627224" y="1607317"/>
            <a:ext cx="6897776" cy="18757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DDB5-7C04-2D3F-4645-B9EE77E8F0F6}"/>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B4E2EEB1-D4C7-6749-9CDF-F20F164623A8}"/>
              </a:ext>
            </a:extLst>
          </p:cNvPr>
          <p:cNvSpPr>
            <a:spLocks noGrp="1"/>
          </p:cNvSpPr>
          <p:nvPr>
            <p:ph idx="1"/>
          </p:nvPr>
        </p:nvSpPr>
        <p:spPr/>
        <p:txBody>
          <a:bodyPr/>
          <a:lstStyle/>
          <a:p>
            <a:pPr eaLnBrk="1" hangingPunct="1"/>
            <a:r>
              <a:rPr lang="cy-GB" altLang="en-US" dirty="0"/>
              <a:t>What is your understanding of a “Software Process”?</a:t>
            </a:r>
          </a:p>
          <a:p>
            <a:pPr eaLnBrk="1" hangingPunct="1"/>
            <a:r>
              <a:rPr lang="cy-GB" altLang="en-US" dirty="0"/>
              <a:t>Have you used any “Software Process Model” in your practice? </a:t>
            </a:r>
          </a:p>
          <a:p>
            <a:pPr lvl="1" eaLnBrk="1" hangingPunct="1"/>
            <a:r>
              <a:rPr lang="cy-GB" altLang="en-US" dirty="0"/>
              <a:t>Which models?</a:t>
            </a:r>
          </a:p>
          <a:p>
            <a:pPr lvl="1" eaLnBrk="1" hangingPunct="1"/>
            <a:r>
              <a:rPr lang="cy-GB" altLang="en-US" dirty="0"/>
              <a:t>Examples?</a:t>
            </a:r>
          </a:p>
          <a:p>
            <a:pPr lvl="1" eaLnBrk="1" hangingPunct="1"/>
            <a:r>
              <a:rPr lang="cy-GB" altLang="en-US" dirty="0"/>
              <a:t>Uses? Strengths/Weaknesses? </a:t>
            </a:r>
          </a:p>
          <a:p>
            <a:pPr lvl="1" eaLnBrk="1" hangingPunct="1"/>
            <a:r>
              <a:rPr lang="cy-GB" altLang="en-US" dirty="0"/>
              <a:t>Observations?</a:t>
            </a:r>
            <a:endParaRPr lang="nb-NO" dirty="0"/>
          </a:p>
        </p:txBody>
      </p:sp>
      <p:sp>
        <p:nvSpPr>
          <p:cNvPr id="4" name="Date Placeholder 3">
            <a:extLst>
              <a:ext uri="{FF2B5EF4-FFF2-40B4-BE49-F238E27FC236}">
                <a16:creationId xmlns:a16="http://schemas.microsoft.com/office/drawing/2014/main" id="{8B3463D4-2228-E558-A7F3-922B01830C53}"/>
              </a:ext>
            </a:extLst>
          </p:cNvPr>
          <p:cNvSpPr>
            <a:spLocks noGrp="1"/>
          </p:cNvSpPr>
          <p:nvPr>
            <p:ph type="dt" sz="half" idx="10"/>
          </p:nvPr>
        </p:nvSpPr>
        <p:spPr/>
        <p:txBody>
          <a:bodyPr/>
          <a:lstStyle/>
          <a:p>
            <a:pPr>
              <a:defRPr/>
            </a:pPr>
            <a:r>
              <a:rPr lang="en-US"/>
              <a:t>Spring 2021</a:t>
            </a:r>
            <a:endParaRPr lang="en-US" dirty="0"/>
          </a:p>
        </p:txBody>
      </p:sp>
      <p:sp>
        <p:nvSpPr>
          <p:cNvPr id="5" name="Footer Placeholder 4">
            <a:extLst>
              <a:ext uri="{FF2B5EF4-FFF2-40B4-BE49-F238E27FC236}">
                <a16:creationId xmlns:a16="http://schemas.microsoft.com/office/drawing/2014/main" id="{EEA065E2-B36B-DD0B-7E0A-3295D492D82D}"/>
              </a:ext>
            </a:extLst>
          </p:cNvPr>
          <p:cNvSpPr>
            <a:spLocks noGrp="1"/>
          </p:cNvSpPr>
          <p:nvPr>
            <p:ph type="ftr" sz="quarter" idx="11"/>
          </p:nvPr>
        </p:nvSpPr>
        <p:spPr/>
        <p:txBody>
          <a:bodyPr/>
          <a:lstStyle/>
          <a:p>
            <a:pPr>
              <a:defRPr/>
            </a:pPr>
            <a:r>
              <a:rPr lang="en-US"/>
              <a:t>Chapter 2. Software Processes</a:t>
            </a:r>
          </a:p>
        </p:txBody>
      </p:sp>
      <p:sp>
        <p:nvSpPr>
          <p:cNvPr id="6" name="Slide Number Placeholder 5">
            <a:extLst>
              <a:ext uri="{FF2B5EF4-FFF2-40B4-BE49-F238E27FC236}">
                <a16:creationId xmlns:a16="http://schemas.microsoft.com/office/drawing/2014/main" id="{10CF920F-00AD-11C6-F5D7-497D9735FE6A}"/>
              </a:ext>
            </a:extLst>
          </p:cNvPr>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Tree>
    <p:extLst>
      <p:ext uri="{BB962C8B-B14F-4D97-AF65-F5344CB8AC3E}">
        <p14:creationId xmlns:p14="http://schemas.microsoft.com/office/powerpoint/2010/main" val="2911902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t>Testing phases in a plan-driven software process</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30</a:t>
            </a:fld>
            <a:endParaRPr lang="en-US"/>
          </a:p>
        </p:txBody>
      </p:sp>
      <p:pic>
        <p:nvPicPr>
          <p:cNvPr id="7" name="Picture 6" descr="2.7 Testing-phases.eps"/>
          <p:cNvPicPr>
            <a:picLocks noChangeAspect="1"/>
          </p:cNvPicPr>
          <p:nvPr/>
        </p:nvPicPr>
        <p:blipFill>
          <a:blip r:embed="rId3"/>
          <a:stretch>
            <a:fillRect/>
          </a:stretch>
        </p:blipFill>
        <p:spPr>
          <a:xfrm>
            <a:off x="1772958" y="2186304"/>
            <a:ext cx="8647437" cy="298801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Activity: Software evolution</a:t>
            </a:r>
            <a:endParaRPr lang="en-GB" dirty="0"/>
          </a:p>
        </p:txBody>
      </p:sp>
      <p:sp>
        <p:nvSpPr>
          <p:cNvPr id="89091" name="Rectangle 3"/>
          <p:cNvSpPr>
            <a:spLocks noGrp="1" noChangeArrowheads="1"/>
          </p:cNvSpPr>
          <p:nvPr>
            <p:ph idx="1"/>
          </p:nvPr>
        </p:nvSpPr>
        <p:spPr/>
        <p:txBody>
          <a:bodyPr/>
          <a:lstStyle/>
          <a:p>
            <a:r>
              <a:rPr lang="en-GB"/>
              <a:t>Software is inherently flexible and can change. </a:t>
            </a:r>
          </a:p>
          <a:p>
            <a:r>
              <a:rPr lang="en-GB"/>
              <a:t>Requirements can change </a:t>
            </a:r>
          </a:p>
          <a:p>
            <a:pPr lvl="1"/>
            <a:r>
              <a:rPr lang="en-GB"/>
              <a:t>(changing business circumstances) =&gt;  the software must also evolve and change.</a:t>
            </a:r>
          </a:p>
          <a:p>
            <a:endParaRPr lang="en-GB"/>
          </a:p>
          <a:p>
            <a:endParaRPr lang="en-GB"/>
          </a:p>
          <a:p>
            <a:endParaRPr lang="en-GB"/>
          </a:p>
          <a:p>
            <a:endParaRPr lang="en-GB"/>
          </a:p>
          <a:p>
            <a:endParaRPr lang="en-GB"/>
          </a:p>
          <a:p>
            <a:endParaRPr lang="en-GB"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31</a:t>
            </a:fld>
            <a:endParaRPr lang="en-US"/>
          </a:p>
        </p:txBody>
      </p:sp>
      <p:pic>
        <p:nvPicPr>
          <p:cNvPr id="9" name="Picture 8" descr="2.8 System evolution.eps"/>
          <p:cNvPicPr>
            <a:picLocks noChangeAspect="1"/>
          </p:cNvPicPr>
          <p:nvPr/>
        </p:nvPicPr>
        <p:blipFill>
          <a:blip r:embed="rId3"/>
          <a:stretch>
            <a:fillRect/>
          </a:stretch>
        </p:blipFill>
        <p:spPr>
          <a:xfrm>
            <a:off x="2220586" y="3850832"/>
            <a:ext cx="7990215" cy="24585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Coping with change</a:t>
            </a:r>
            <a:endParaRPr lang="en-US" dirty="0"/>
          </a:p>
        </p:txBody>
      </p:sp>
      <p:sp>
        <p:nvSpPr>
          <p:cNvPr id="10" name="Text Placeholder 9"/>
          <p:cNvSpPr>
            <a:spLocks noGrp="1"/>
          </p:cNvSpPr>
          <p:nvPr>
            <p:ph type="body" idx="1"/>
          </p:nvPr>
        </p:nvSpPr>
        <p:spPr/>
        <p:txBody>
          <a:bodyPr/>
          <a:lstStyle/>
          <a:p>
            <a:endParaRPr lang="nb-NO"/>
          </a:p>
        </p:txBody>
      </p:sp>
      <p:sp>
        <p:nvSpPr>
          <p:cNvPr id="4" name="Date Placeholder 3"/>
          <p:cNvSpPr>
            <a:spLocks noGrp="1"/>
          </p:cNvSpPr>
          <p:nvPr>
            <p:ph type="dt" sz="half" idx="10"/>
          </p:nvPr>
        </p:nvSpPr>
        <p:spPr/>
        <p:txBody>
          <a:bodyPr/>
          <a:lstStyle/>
          <a:p>
            <a:r>
              <a:rPr lang="en-US"/>
              <a:t>Aug 2019</a:t>
            </a:r>
          </a:p>
        </p:txBody>
      </p:sp>
      <p:sp>
        <p:nvSpPr>
          <p:cNvPr id="5" name="Footer Placeholder 4"/>
          <p:cNvSpPr>
            <a:spLocks noGrp="1"/>
          </p:cNvSpPr>
          <p:nvPr>
            <p:ph type="ftr" sz="quarter" idx="11"/>
          </p:nvPr>
        </p:nvSpPr>
        <p:spPr/>
        <p:txBody>
          <a:bodyPr/>
          <a:lstStyle/>
          <a:p>
            <a:r>
              <a:rPr lang="en-US"/>
              <a:t>Chapter 2. Software Processes</a:t>
            </a:r>
          </a:p>
        </p:txBody>
      </p:sp>
      <p:sp>
        <p:nvSpPr>
          <p:cNvPr id="6" name="Slide Number Placeholder 5"/>
          <p:cNvSpPr>
            <a:spLocks noGrp="1"/>
          </p:cNvSpPr>
          <p:nvPr>
            <p:ph type="sldNum" sz="quarter" idx="12"/>
          </p:nvPr>
        </p:nvSpPr>
        <p:spPr/>
        <p:txBody>
          <a:bodyPr/>
          <a:lstStyle/>
          <a:p>
            <a:fld id="{AFD720AD-0A16-4141-82CA-5619F80A2BC8}" type="slidenum">
              <a:rPr lang="en-US" smtClean="0"/>
              <a:pPr/>
              <a:t>32</a:t>
            </a:fld>
            <a:endParaRPr lang="en-US"/>
          </a:p>
        </p:txBody>
      </p:sp>
    </p:spTree>
    <p:extLst>
      <p:ext uri="{BB962C8B-B14F-4D97-AF65-F5344CB8AC3E}">
        <p14:creationId xmlns:p14="http://schemas.microsoft.com/office/powerpoint/2010/main" val="3284657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a:t>Change is inevitable in all large software projects.</a:t>
            </a:r>
          </a:p>
          <a:p>
            <a:pPr lvl="1"/>
            <a:r>
              <a:rPr lang="en-US"/>
              <a:t>Business changes </a:t>
            </a:r>
          </a:p>
          <a:p>
            <a:pPr lvl="1"/>
            <a:r>
              <a:rPr lang="en-US"/>
              <a:t>New technologies</a:t>
            </a:r>
          </a:p>
          <a:p>
            <a:pPr lvl="1"/>
            <a:r>
              <a:rPr lang="en-US"/>
              <a:t>Changing platforms</a:t>
            </a:r>
          </a:p>
          <a:p>
            <a:endParaRPr lang="en-US"/>
          </a:p>
          <a:p>
            <a:r>
              <a:rPr lang="en-US"/>
              <a:t>Change leads to rework </a:t>
            </a:r>
          </a:p>
          <a:p>
            <a:pPr lvl="1"/>
            <a:r>
              <a:rPr lang="en-US"/>
              <a:t>costs include rework (re-analysing requirements) and implementing new functionality</a:t>
            </a:r>
            <a:endParaRPr lang="en-US" dirty="0"/>
          </a:p>
        </p:txBody>
      </p:sp>
      <p:sp>
        <p:nvSpPr>
          <p:cNvPr id="3" name="Date Placeholder 2"/>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4" name="Slide Number Placeholder 3"/>
          <p:cNvSpPr>
            <a:spLocks noGrp="1"/>
          </p:cNvSpPr>
          <p:nvPr>
            <p:ph type="sldNum" sz="quarter" idx="12"/>
          </p:nvPr>
        </p:nvSpPr>
        <p:spPr/>
        <p:txBody>
          <a:bodyPr/>
          <a:lstStyle/>
          <a:p>
            <a:fld id="{AFD720AD-0A16-4141-82CA-5619F80A2BC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idx="1"/>
          </p:nvPr>
        </p:nvSpPr>
        <p:spPr/>
        <p:txBody>
          <a:bodyPr/>
          <a:lstStyle/>
          <a:p>
            <a:r>
              <a:rPr lang="en-US"/>
              <a:t>A prototype is an initial version of a system used to demonstrate concepts and try out design options.</a:t>
            </a:r>
          </a:p>
          <a:p>
            <a:r>
              <a:rPr lang="en-US"/>
              <a:t>A prototype can be used in:</a:t>
            </a:r>
          </a:p>
          <a:p>
            <a:pPr lvl="1"/>
            <a:r>
              <a:rPr lang="en-US"/>
              <a:t>requirements engineering process: requirements elicitation and validation;</a:t>
            </a:r>
          </a:p>
          <a:p>
            <a:pPr lvl="1"/>
            <a:r>
              <a:rPr lang="en-US"/>
              <a:t>design processes: options and develop UI design;</a:t>
            </a:r>
          </a:p>
          <a:p>
            <a:pPr lvl="1"/>
            <a:r>
              <a:rPr lang="en-US"/>
              <a:t>testing process: run back-to-back tests.</a:t>
            </a:r>
          </a:p>
          <a:p>
            <a:endParaRPr lang="en-US"/>
          </a:p>
          <a:p>
            <a:endParaRPr lang="en-US"/>
          </a:p>
          <a:p>
            <a:endParaRPr lang="en-US"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34</a:t>
            </a:fld>
            <a:endParaRPr lang="en-US"/>
          </a:p>
        </p:txBody>
      </p:sp>
      <p:sp>
        <p:nvSpPr>
          <p:cNvPr id="4" name="Rectangle 3"/>
          <p:cNvSpPr/>
          <p:nvPr/>
        </p:nvSpPr>
        <p:spPr>
          <a:xfrm>
            <a:off x="6457950" y="5288340"/>
            <a:ext cx="4210050" cy="1569660"/>
          </a:xfrm>
          <a:prstGeom prst="rect">
            <a:avLst/>
          </a:prstGeom>
          <a:solidFill>
            <a:schemeClr val="accent1">
              <a:lumMod val="20000"/>
              <a:lumOff val="80000"/>
            </a:schemeClr>
          </a:solidFill>
        </p:spPr>
        <p:txBody>
          <a:bodyPr wrap="square">
            <a:spAutoFit/>
          </a:bodyPr>
          <a:lstStyle/>
          <a:p>
            <a:r>
              <a:rPr lang="en-US" sz="1600" dirty="0"/>
              <a:t>Benefits:</a:t>
            </a:r>
          </a:p>
          <a:p>
            <a:pPr marL="285750" indent="-285750">
              <a:buFont typeface="Arial" panose="020B0604020202020204" pitchFamily="34" charset="0"/>
              <a:buChar char="•"/>
            </a:pPr>
            <a:r>
              <a:rPr lang="en-US" sz="1600" dirty="0"/>
              <a:t>Improved system usability.</a:t>
            </a:r>
          </a:p>
          <a:p>
            <a:pPr marL="285750" indent="-285750">
              <a:buFont typeface="Arial" panose="020B0604020202020204" pitchFamily="34" charset="0"/>
              <a:buChar char="•"/>
            </a:pPr>
            <a:r>
              <a:rPr lang="en-US" sz="1600" dirty="0"/>
              <a:t>A closer match to users’ real needs.</a:t>
            </a:r>
          </a:p>
          <a:p>
            <a:pPr marL="285750" indent="-285750">
              <a:buFont typeface="Arial" panose="020B0604020202020204" pitchFamily="34" charset="0"/>
              <a:buChar char="•"/>
            </a:pPr>
            <a:r>
              <a:rPr lang="en-US" sz="1600" dirty="0"/>
              <a:t>Improved design quality.</a:t>
            </a:r>
          </a:p>
          <a:p>
            <a:pPr marL="285750" indent="-285750">
              <a:buFont typeface="Arial" panose="020B0604020202020204" pitchFamily="34" charset="0"/>
              <a:buChar char="•"/>
            </a:pPr>
            <a:r>
              <a:rPr lang="en-US" sz="1600" dirty="0"/>
              <a:t>Improved maintainability.</a:t>
            </a:r>
          </a:p>
          <a:p>
            <a:pPr marL="285750" indent="-285750">
              <a:buFont typeface="Arial" panose="020B0604020202020204" pitchFamily="34" charset="0"/>
              <a:buChar char="•"/>
            </a:pPr>
            <a:r>
              <a:rPr lang="en-US" sz="1600" dirty="0"/>
              <a:t>Reduced development effort.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t>The process of prototype development</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35</a:t>
            </a:fld>
            <a:endParaRPr lang="en-US"/>
          </a:p>
        </p:txBody>
      </p:sp>
      <p:sp>
        <p:nvSpPr>
          <p:cNvPr id="4" name="Rectangle 3"/>
          <p:cNvSpPr/>
          <p:nvPr/>
        </p:nvSpPr>
        <p:spPr>
          <a:xfrm>
            <a:off x="5638800" y="4609507"/>
            <a:ext cx="4876800" cy="1200329"/>
          </a:xfrm>
          <a:prstGeom prst="rect">
            <a:avLst/>
          </a:prstGeom>
        </p:spPr>
        <p:txBody>
          <a:bodyPr wrap="square">
            <a:spAutoFit/>
          </a:bodyPr>
          <a:lstStyle/>
          <a:p>
            <a:r>
              <a:rPr lang="en-US" u="sng" dirty="0"/>
              <a:t>Prototype development:</a:t>
            </a:r>
          </a:p>
          <a:p>
            <a:pPr marL="171450" indent="-171450">
              <a:buFont typeface="Arial" panose="020B0604020202020204" pitchFamily="34" charset="0"/>
              <a:buChar char="•"/>
            </a:pPr>
            <a:r>
              <a:rPr lang="en-US" dirty="0"/>
              <a:t>May be based on rapid prototyping languages or tools</a:t>
            </a:r>
          </a:p>
          <a:p>
            <a:pPr marL="171450" indent="-171450">
              <a:buFont typeface="Arial" panose="020B0604020202020204" pitchFamily="34" charset="0"/>
              <a:buChar char="•"/>
            </a:pPr>
            <a:r>
              <a:rPr lang="en-US" dirty="0"/>
              <a:t>May involve leaving out functionality</a:t>
            </a:r>
          </a:p>
        </p:txBody>
      </p:sp>
      <p:pic>
        <p:nvPicPr>
          <p:cNvPr id="9" name="Picture 8" descr="2.9 PrototypeProcess.eps"/>
          <p:cNvPicPr>
            <a:picLocks noChangeAspect="1"/>
          </p:cNvPicPr>
          <p:nvPr/>
        </p:nvPicPr>
        <p:blipFill>
          <a:blip r:embed="rId3"/>
          <a:stretch>
            <a:fillRect/>
          </a:stretch>
        </p:blipFill>
        <p:spPr>
          <a:xfrm>
            <a:off x="2282418" y="1785712"/>
            <a:ext cx="7627164" cy="216292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idx="1"/>
          </p:nvPr>
        </p:nvSpPr>
        <p:spPr/>
        <p:txBody>
          <a:bodyPr/>
          <a:lstStyle/>
          <a:p>
            <a:r>
              <a:rPr lang="en-GB"/>
              <a:t>The development and delivery is broken down into increments </a:t>
            </a:r>
          </a:p>
          <a:p>
            <a:pPr lvl="1"/>
            <a:r>
              <a:rPr lang="en-GB"/>
              <a:t>each increment delivering part of the required functionality.</a:t>
            </a:r>
          </a:p>
          <a:p>
            <a:pPr lvl="1"/>
            <a:r>
              <a:rPr lang="en-GB"/>
              <a:t>user requirements are prioritised and the highest priority requirements are included in early increments.</a:t>
            </a:r>
          </a:p>
          <a:p>
            <a:r>
              <a:rPr lang="en-GB"/>
              <a:t>Two approaches:</a:t>
            </a:r>
          </a:p>
          <a:p>
            <a:pPr lvl="1"/>
            <a:r>
              <a:rPr lang="en-GB"/>
              <a:t>Incremental development: by developer</a:t>
            </a:r>
          </a:p>
          <a:p>
            <a:pPr lvl="1"/>
            <a:r>
              <a:rPr lang="en-GB"/>
              <a:t>Incremental delivery: for end-user</a:t>
            </a:r>
            <a:endParaRPr lang="en-GB" dirty="0"/>
          </a:p>
        </p:txBody>
      </p:sp>
      <p:sp>
        <p:nvSpPr>
          <p:cNvPr id="2" name="Date Placeholder 1"/>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t>Incremental delivery </a:t>
            </a:r>
            <a:endParaRPr lang="en-US" dirty="0"/>
          </a:p>
        </p:txBody>
      </p:sp>
      <p:sp>
        <p:nvSpPr>
          <p:cNvPr id="2" name="Date Placeholder 1"/>
          <p:cNvSpPr>
            <a:spLocks noGrp="1"/>
          </p:cNvSpPr>
          <p:nvPr>
            <p:ph type="dt" sz="half" idx="10"/>
          </p:nvPr>
        </p:nvSpPr>
        <p:spPr/>
        <p:txBody>
          <a:bodyPr/>
          <a:lstStyle/>
          <a:p>
            <a:r>
              <a:rPr lang="en-US"/>
              <a:t>Aug 2019</a:t>
            </a:r>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37</a:t>
            </a:fld>
            <a:endParaRPr lang="en-US"/>
          </a:p>
        </p:txBody>
      </p:sp>
      <p:sp>
        <p:nvSpPr>
          <p:cNvPr id="4" name="Rectangle 3"/>
          <p:cNvSpPr/>
          <p:nvPr/>
        </p:nvSpPr>
        <p:spPr>
          <a:xfrm>
            <a:off x="2305050" y="4558178"/>
            <a:ext cx="4381500" cy="1754326"/>
          </a:xfrm>
          <a:prstGeom prst="rect">
            <a:avLst/>
          </a:prstGeom>
        </p:spPr>
        <p:txBody>
          <a:bodyPr wrap="square">
            <a:spAutoFit/>
          </a:bodyPr>
          <a:lstStyle/>
          <a:p>
            <a:r>
              <a:rPr lang="en-GB" u="sng" dirty="0"/>
              <a:t>Advantages:</a:t>
            </a:r>
          </a:p>
          <a:p>
            <a:pPr marL="171450" indent="-171450">
              <a:buFont typeface="Arial" panose="020B0604020202020204" pitchFamily="34" charset="0"/>
              <a:buChar char="•"/>
            </a:pPr>
            <a:r>
              <a:rPr lang="en-GB" dirty="0"/>
              <a:t>system functionality is available earlier.</a:t>
            </a:r>
          </a:p>
          <a:p>
            <a:pPr marL="171450" indent="-171450">
              <a:buFont typeface="Arial" panose="020B0604020202020204" pitchFamily="34" charset="0"/>
              <a:buChar char="•"/>
            </a:pPr>
            <a:r>
              <a:rPr lang="en-GB" dirty="0"/>
              <a:t>early increments act as a prototype</a:t>
            </a:r>
          </a:p>
          <a:p>
            <a:pPr marL="171450" indent="-171450">
              <a:buFont typeface="Arial" panose="020B0604020202020204" pitchFamily="34" charset="0"/>
              <a:buChar char="•"/>
            </a:pPr>
            <a:r>
              <a:rPr lang="en-GB" dirty="0"/>
              <a:t>lower risk of overall project failure.</a:t>
            </a:r>
          </a:p>
          <a:p>
            <a:pPr marL="171450" indent="-171450">
              <a:buFont typeface="Arial" panose="020B0604020202020204" pitchFamily="34" charset="0"/>
              <a:buChar char="•"/>
            </a:pPr>
            <a:r>
              <a:rPr lang="en-GB" dirty="0"/>
              <a:t>highest priority system services receive most testing.</a:t>
            </a:r>
          </a:p>
        </p:txBody>
      </p:sp>
      <p:sp>
        <p:nvSpPr>
          <p:cNvPr id="5" name="Rectangle 4"/>
          <p:cNvSpPr/>
          <p:nvPr/>
        </p:nvSpPr>
        <p:spPr>
          <a:xfrm>
            <a:off x="6686550" y="4558179"/>
            <a:ext cx="3981450" cy="1200329"/>
          </a:xfrm>
          <a:prstGeom prst="rect">
            <a:avLst/>
          </a:prstGeom>
        </p:spPr>
        <p:txBody>
          <a:bodyPr wrap="square">
            <a:spAutoFit/>
          </a:bodyPr>
          <a:lstStyle/>
          <a:p>
            <a:r>
              <a:rPr lang="en-GB" u="sng" dirty="0"/>
              <a:t>Problems:</a:t>
            </a:r>
          </a:p>
          <a:p>
            <a:pPr marL="171450" indent="-171450">
              <a:buFont typeface="Arial" panose="020B0604020202020204" pitchFamily="34" charset="0"/>
              <a:buChar char="•"/>
            </a:pPr>
            <a:r>
              <a:rPr lang="en-GB" dirty="0"/>
              <a:t>may require a set of basic facilities </a:t>
            </a:r>
          </a:p>
          <a:p>
            <a:pPr marL="171450" indent="-171450">
              <a:buFont typeface="Arial" panose="020B0604020202020204" pitchFamily="34" charset="0"/>
              <a:buChar char="•"/>
            </a:pPr>
            <a:r>
              <a:rPr lang="en-GB" dirty="0"/>
              <a:t>the specification is developed in conjunction with the software. </a:t>
            </a:r>
          </a:p>
        </p:txBody>
      </p:sp>
      <p:pic>
        <p:nvPicPr>
          <p:cNvPr id="9" name="Picture 8" descr="2.10 Incremental-delivery.eps"/>
          <p:cNvPicPr>
            <a:picLocks noChangeAspect="1"/>
          </p:cNvPicPr>
          <p:nvPr/>
        </p:nvPicPr>
        <p:blipFill>
          <a:blip r:embed="rId3"/>
          <a:stretch>
            <a:fillRect/>
          </a:stretch>
        </p:blipFill>
        <p:spPr>
          <a:xfrm>
            <a:off x="1981200" y="1469642"/>
            <a:ext cx="8503570" cy="287951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improvement</a:t>
            </a:r>
            <a:endParaRPr lang="en-US" dirty="0"/>
          </a:p>
        </p:txBody>
      </p:sp>
      <p:sp>
        <p:nvSpPr>
          <p:cNvPr id="10" name="Text Placeholder 9"/>
          <p:cNvSpPr>
            <a:spLocks noGrp="1"/>
          </p:cNvSpPr>
          <p:nvPr>
            <p:ph type="body" idx="1"/>
          </p:nvPr>
        </p:nvSpPr>
        <p:spPr/>
        <p:txBody>
          <a:bodyPr/>
          <a:lstStyle/>
          <a:p>
            <a:endParaRPr lang="nb-NO"/>
          </a:p>
        </p:txBody>
      </p:sp>
      <p:sp>
        <p:nvSpPr>
          <p:cNvPr id="3" name="Date Placeholder 2"/>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38</a:t>
            </a:fld>
            <a:endParaRPr lang="en-US"/>
          </a:p>
        </p:txBody>
      </p:sp>
    </p:spTree>
    <p:extLst>
      <p:ext uri="{BB962C8B-B14F-4D97-AF65-F5344CB8AC3E}">
        <p14:creationId xmlns:p14="http://schemas.microsoft.com/office/powerpoint/2010/main" val="1135134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improvement</a:t>
            </a:r>
            <a:endParaRPr lang="en-US" dirty="0"/>
          </a:p>
        </p:txBody>
      </p:sp>
      <p:sp>
        <p:nvSpPr>
          <p:cNvPr id="3" name="Content Placeholder 2"/>
          <p:cNvSpPr>
            <a:spLocks noGrp="1"/>
          </p:cNvSpPr>
          <p:nvPr>
            <p:ph idx="1"/>
          </p:nvPr>
        </p:nvSpPr>
        <p:spPr/>
        <p:txBody>
          <a:bodyPr/>
          <a:lstStyle/>
          <a:p>
            <a:r>
              <a:rPr lang="en-US"/>
              <a:t>Software process improvement </a:t>
            </a:r>
          </a:p>
          <a:p>
            <a:pPr lvl="1"/>
            <a:r>
              <a:rPr lang="en-US"/>
              <a:t>enhancing the quality of software, </a:t>
            </a:r>
          </a:p>
          <a:p>
            <a:pPr lvl="1"/>
            <a:r>
              <a:rPr lang="en-US"/>
              <a:t>reducing costs </a:t>
            </a:r>
          </a:p>
          <a:p>
            <a:pPr lvl="1"/>
            <a:r>
              <a:rPr lang="en-US"/>
              <a:t>or accelerating development processes. </a:t>
            </a:r>
          </a:p>
          <a:p>
            <a:r>
              <a:rPr lang="en-US"/>
              <a:t>Process improvement</a:t>
            </a:r>
          </a:p>
          <a:p>
            <a:pPr lvl="1"/>
            <a:r>
              <a:rPr lang="en-US"/>
              <a:t>understanding existing processes </a:t>
            </a:r>
          </a:p>
          <a:p>
            <a:pPr lvl="1"/>
            <a:r>
              <a:rPr lang="en-US"/>
              <a:t>and changing these processes</a:t>
            </a:r>
            <a:endParaRPr lang="en-GB"/>
          </a:p>
          <a:p>
            <a:endParaRPr lang="en-US" dirty="0"/>
          </a:p>
        </p:txBody>
      </p:sp>
      <p:sp>
        <p:nvSpPr>
          <p:cNvPr id="6" name="Date Placeholder 5"/>
          <p:cNvSpPr>
            <a:spLocks noGrp="1"/>
          </p:cNvSpPr>
          <p:nvPr>
            <p:ph type="dt" sz="half" idx="10"/>
          </p:nvPr>
        </p:nvSpPr>
        <p:spPr/>
        <p:txBody>
          <a:bodyPr/>
          <a:lstStyle/>
          <a:p>
            <a:r>
              <a:rPr lang="en-US"/>
              <a:t>Aug 2019</a:t>
            </a:r>
          </a:p>
        </p:txBody>
      </p:sp>
      <p:sp>
        <p:nvSpPr>
          <p:cNvPr id="5" name="Footer Placeholder 4"/>
          <p:cNvSpPr>
            <a:spLocks noGrp="1"/>
          </p:cNvSpPr>
          <p:nvPr>
            <p:ph type="ftr" sz="quarter" idx="11"/>
          </p:nvPr>
        </p:nvSpPr>
        <p:spPr/>
        <p:txBody>
          <a:bodyPr/>
          <a:lstStyle/>
          <a:p>
            <a:r>
              <a:rPr lang="en-US"/>
              <a:t>Chapter 2. Software Processes</a:t>
            </a:r>
            <a:endParaRPr lang="en-US" dirty="0"/>
          </a:p>
        </p:txBody>
      </p:sp>
      <p:sp>
        <p:nvSpPr>
          <p:cNvPr id="4" name="Slide Number Placeholder 3"/>
          <p:cNvSpPr>
            <a:spLocks noGrp="1"/>
          </p:cNvSpPr>
          <p:nvPr>
            <p:ph type="sldNum" sz="quarter" idx="12"/>
          </p:nvPr>
        </p:nvSpPr>
        <p:spPr/>
        <p:txBody>
          <a:bodyPr/>
          <a:lstStyle/>
          <a:p>
            <a:fld id="{68FEBCE9-A86B-9C48-9EF4-AA1E30B0DC27}" type="slidenum">
              <a:rPr lang="en-US" smtClean="0"/>
              <a:pPr/>
              <a:t>39</a:t>
            </a:fld>
            <a:endParaRPr lang="en-US"/>
          </a:p>
        </p:txBody>
      </p:sp>
      <p:pic>
        <p:nvPicPr>
          <p:cNvPr id="7" name="Content Placeholder 3" descr="26.3 Process improvement.eps"/>
          <p:cNvPicPr>
            <a:picLocks noChangeAspect="1"/>
          </p:cNvPicPr>
          <p:nvPr/>
        </p:nvPicPr>
        <p:blipFill rotWithShape="1">
          <a:blip r:embed="rId3"/>
          <a:srcRect t="-5976" b="-2227"/>
          <a:stretch/>
        </p:blipFill>
        <p:spPr bwMode="auto">
          <a:xfrm>
            <a:off x="7101841" y="3573893"/>
            <a:ext cx="3448048" cy="290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19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4C3BC10C-C830-0007-C7B2-3EBBFF0AC82F}"/>
              </a:ext>
            </a:extLst>
          </p:cNvPr>
          <p:cNvSpPr>
            <a:spLocks noGrp="1"/>
          </p:cNvSpPr>
          <p:nvPr>
            <p:ph type="ftr" sz="quarter" idx="10"/>
          </p:nvPr>
        </p:nvSpPr>
        <p:spPr/>
        <p:txBody>
          <a:bodyPr/>
          <a:lstStyle/>
          <a:p>
            <a:pPr>
              <a:defRPr/>
            </a:pPr>
            <a:endParaRPr lang="en-GB" altLang="en-US">
              <a:solidFill>
                <a:srgbClr val="4D4D4D"/>
              </a:solidFill>
            </a:endParaRPr>
          </a:p>
          <a:p>
            <a:pPr>
              <a:defRPr/>
            </a:pPr>
            <a:r>
              <a:rPr lang="en-GB" altLang="en-US"/>
              <a:t>Software Engineering</a:t>
            </a:r>
          </a:p>
          <a:p>
            <a:pPr>
              <a:defRPr/>
            </a:pPr>
            <a:r>
              <a:rPr lang="en-GB" altLang="en-US"/>
              <a:t>Dr R Bahsoon</a:t>
            </a:r>
            <a:endParaRPr lang="en-US" altLang="en-US"/>
          </a:p>
        </p:txBody>
      </p:sp>
      <p:sp>
        <p:nvSpPr>
          <p:cNvPr id="4099" name="Slide Number Placeholder 4">
            <a:extLst>
              <a:ext uri="{FF2B5EF4-FFF2-40B4-BE49-F238E27FC236}">
                <a16:creationId xmlns:a16="http://schemas.microsoft.com/office/drawing/2014/main" id="{A7FBAE2C-0AC5-F004-3557-9A2220DE18A8}"/>
              </a:ext>
            </a:extLst>
          </p:cNvPr>
          <p:cNvSpPr>
            <a:spLocks noGrp="1"/>
          </p:cNvSpPr>
          <p:nvPr>
            <p:ph type="sldNum" sz="quarter" idx="11"/>
          </p:nvPr>
        </p:nvSpPr>
        <p:spPr>
          <a:noFill/>
        </p:spPr>
        <p:txBody>
          <a:bodyPr/>
          <a:lstStyle>
            <a:lvl1pPr eaLnBrk="0" hangingPunct="0">
              <a:defRPr sz="2800">
                <a:solidFill>
                  <a:schemeClr val="tx1"/>
                </a:solidFill>
                <a:latin typeface="Verdana" panose="020B0604030504040204" pitchFamily="34" charset="0"/>
                <a:cs typeface="Arial" panose="020B0604020202020204" pitchFamily="34" charset="0"/>
              </a:defRPr>
            </a:lvl1pPr>
            <a:lvl2pPr marL="742950" indent="-285750" eaLnBrk="0" hangingPunct="0">
              <a:defRPr sz="2800">
                <a:solidFill>
                  <a:schemeClr val="tx1"/>
                </a:solidFill>
                <a:latin typeface="Verdana" panose="020B0604030504040204" pitchFamily="34" charset="0"/>
                <a:cs typeface="Arial" panose="020B0604020202020204" pitchFamily="34" charset="0"/>
              </a:defRPr>
            </a:lvl2pPr>
            <a:lvl3pPr marL="1143000" indent="-228600" eaLnBrk="0" hangingPunct="0">
              <a:defRPr sz="2800">
                <a:solidFill>
                  <a:schemeClr val="tx1"/>
                </a:solidFill>
                <a:latin typeface="Verdana" panose="020B0604030504040204" pitchFamily="34" charset="0"/>
                <a:cs typeface="Arial" panose="020B0604020202020204" pitchFamily="34" charset="0"/>
              </a:defRPr>
            </a:lvl3pPr>
            <a:lvl4pPr marL="1600200" indent="-228600" eaLnBrk="0" hangingPunct="0">
              <a:defRPr sz="2800">
                <a:solidFill>
                  <a:schemeClr val="tx1"/>
                </a:solidFill>
                <a:latin typeface="Verdana" panose="020B0604030504040204" pitchFamily="34" charset="0"/>
                <a:cs typeface="Arial" panose="020B0604020202020204" pitchFamily="34" charset="0"/>
              </a:defRPr>
            </a:lvl4pPr>
            <a:lvl5pPr marL="2057400" indent="-228600" eaLnBrk="0" hangingPunct="0">
              <a:defRPr sz="28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9pPr>
          </a:lstStyle>
          <a:p>
            <a:pPr eaLnBrk="1" hangingPunct="1"/>
            <a:fld id="{B8E68D9E-59DF-4CD0-88CA-86DFDA7348C6}" type="slidenum">
              <a:rPr lang="en-US" altLang="en-US" sz="1000">
                <a:solidFill>
                  <a:srgbClr val="4D4D4D"/>
                </a:solidFill>
                <a:latin typeface="Arial" panose="020B0604020202020204" pitchFamily="34" charset="0"/>
              </a:rPr>
              <a:pPr eaLnBrk="1" hangingPunct="1"/>
              <a:t>4</a:t>
            </a:fld>
            <a:endParaRPr lang="en-US" altLang="en-US" sz="1000">
              <a:solidFill>
                <a:srgbClr val="4D4D4D"/>
              </a:solidFill>
              <a:latin typeface="Arial" panose="020B0604020202020204" pitchFamily="34" charset="0"/>
            </a:endParaRPr>
          </a:p>
        </p:txBody>
      </p:sp>
      <p:sp>
        <p:nvSpPr>
          <p:cNvPr id="4100" name="Rectangle 2">
            <a:extLst>
              <a:ext uri="{FF2B5EF4-FFF2-40B4-BE49-F238E27FC236}">
                <a16:creationId xmlns:a16="http://schemas.microsoft.com/office/drawing/2014/main" id="{EEA526B5-F0FF-193F-CDC2-9259082AFD57}"/>
              </a:ext>
            </a:extLst>
          </p:cNvPr>
          <p:cNvSpPr>
            <a:spLocks noGrp="1" noChangeArrowheads="1"/>
          </p:cNvSpPr>
          <p:nvPr>
            <p:ph type="title"/>
          </p:nvPr>
        </p:nvSpPr>
        <p:spPr/>
        <p:txBody>
          <a:bodyPr/>
          <a:lstStyle/>
          <a:p>
            <a:pPr eaLnBrk="1" hangingPunct="1"/>
            <a:r>
              <a:rPr lang="en-GB" altLang="en-US"/>
              <a:t>Software Engineering –  </a:t>
            </a:r>
            <a:r>
              <a:rPr lang="en-GB" altLang="en-US" i="1"/>
              <a:t>for Orientation</a:t>
            </a:r>
            <a:r>
              <a:rPr lang="en-GB" altLang="en-US"/>
              <a:t> </a:t>
            </a:r>
          </a:p>
        </p:txBody>
      </p:sp>
      <p:sp>
        <p:nvSpPr>
          <p:cNvPr id="4101" name="Rectangle 3">
            <a:extLst>
              <a:ext uri="{FF2B5EF4-FFF2-40B4-BE49-F238E27FC236}">
                <a16:creationId xmlns:a16="http://schemas.microsoft.com/office/drawing/2014/main" id="{41778F09-C6D9-65F3-4187-30EBEC7D2DA2}"/>
              </a:ext>
            </a:extLst>
          </p:cNvPr>
          <p:cNvSpPr>
            <a:spLocks noGrp="1" noChangeArrowheads="1"/>
          </p:cNvSpPr>
          <p:nvPr>
            <p:ph type="body" idx="1"/>
          </p:nvPr>
        </p:nvSpPr>
        <p:spPr/>
        <p:txBody>
          <a:bodyPr>
            <a:normAutofit/>
          </a:bodyPr>
          <a:lstStyle/>
          <a:p>
            <a:pPr eaLnBrk="1" hangingPunct="1"/>
            <a:r>
              <a:rPr lang="en-GB" altLang="en-US" sz="2400" dirty="0"/>
              <a:t>Software Engineering is a branch of systems engineering concerned with the development of </a:t>
            </a:r>
            <a:r>
              <a:rPr lang="en-GB" altLang="en-US" sz="2400" dirty="0">
                <a:solidFill>
                  <a:srgbClr val="FF0000"/>
                </a:solidFill>
              </a:rPr>
              <a:t>large and complex software</a:t>
            </a:r>
            <a:r>
              <a:rPr lang="en-GB" altLang="en-US" sz="2400" dirty="0"/>
              <a:t> intensive systems. It focuses on: </a:t>
            </a:r>
          </a:p>
          <a:p>
            <a:pPr lvl="1" eaLnBrk="1" hangingPunct="1"/>
            <a:r>
              <a:rPr lang="en-GB" altLang="en-US" sz="2400" dirty="0"/>
              <a:t>the </a:t>
            </a:r>
            <a:r>
              <a:rPr lang="en-GB" altLang="en-US" sz="2400" dirty="0">
                <a:solidFill>
                  <a:srgbClr val="FF0000"/>
                </a:solidFill>
              </a:rPr>
              <a:t>real-world goals</a:t>
            </a:r>
            <a:r>
              <a:rPr lang="en-GB" altLang="en-US" sz="2400" dirty="0"/>
              <a:t> for, </a:t>
            </a:r>
            <a:r>
              <a:rPr lang="en-GB" altLang="en-US" sz="2400" dirty="0">
                <a:solidFill>
                  <a:srgbClr val="FF0000"/>
                </a:solidFill>
              </a:rPr>
              <a:t>services provided</a:t>
            </a:r>
            <a:r>
              <a:rPr lang="en-GB" altLang="en-US" sz="2400" dirty="0"/>
              <a:t> by, and </a:t>
            </a:r>
            <a:r>
              <a:rPr lang="en-GB" altLang="en-US" sz="2400" dirty="0">
                <a:solidFill>
                  <a:srgbClr val="FF0000"/>
                </a:solidFill>
              </a:rPr>
              <a:t>constraints</a:t>
            </a:r>
            <a:r>
              <a:rPr lang="en-GB" altLang="en-US" sz="2400" dirty="0"/>
              <a:t> on such systems, </a:t>
            </a:r>
          </a:p>
          <a:p>
            <a:pPr lvl="1" eaLnBrk="1" hangingPunct="1"/>
            <a:r>
              <a:rPr lang="en-GB" altLang="en-US" sz="2400" dirty="0"/>
              <a:t>the </a:t>
            </a:r>
            <a:r>
              <a:rPr lang="en-GB" altLang="en-US" sz="2400" dirty="0">
                <a:solidFill>
                  <a:srgbClr val="FF0000"/>
                </a:solidFill>
              </a:rPr>
              <a:t>precise specification</a:t>
            </a:r>
            <a:r>
              <a:rPr lang="en-GB" altLang="en-US" sz="2400" dirty="0"/>
              <a:t> of systems </a:t>
            </a:r>
            <a:r>
              <a:rPr lang="en-GB" altLang="en-US" sz="2400" dirty="0">
                <a:solidFill>
                  <a:srgbClr val="FF0000"/>
                </a:solidFill>
              </a:rPr>
              <a:t>structure and behaviour</a:t>
            </a:r>
            <a:r>
              <a:rPr lang="en-GB" altLang="en-US" sz="2400" dirty="0"/>
              <a:t>, and the implementations of these specifications,</a:t>
            </a:r>
          </a:p>
          <a:p>
            <a:pPr lvl="1" eaLnBrk="1" hangingPunct="1"/>
            <a:r>
              <a:rPr lang="en-GB" altLang="en-US" sz="2400" dirty="0"/>
              <a:t>the </a:t>
            </a:r>
            <a:r>
              <a:rPr lang="en-GB" altLang="en-US" sz="2400" dirty="0">
                <a:solidFill>
                  <a:srgbClr val="FF0000"/>
                </a:solidFill>
              </a:rPr>
              <a:t>activities required in order to develop</a:t>
            </a:r>
            <a:r>
              <a:rPr lang="en-GB" altLang="en-US" sz="2400" dirty="0"/>
              <a:t> an </a:t>
            </a:r>
            <a:r>
              <a:rPr lang="en-GB" altLang="en-US" sz="2400" dirty="0">
                <a:solidFill>
                  <a:srgbClr val="FF0000"/>
                </a:solidFill>
              </a:rPr>
              <a:t>assurance </a:t>
            </a:r>
            <a:r>
              <a:rPr lang="en-GB" altLang="en-US" sz="2400" dirty="0"/>
              <a:t>that the specifications and real world-world goals have been met, </a:t>
            </a:r>
          </a:p>
          <a:p>
            <a:pPr lvl="1" eaLnBrk="1" hangingPunct="1"/>
            <a:r>
              <a:rPr lang="en-GB" altLang="en-US" sz="2400" dirty="0"/>
              <a:t>the </a:t>
            </a:r>
            <a:r>
              <a:rPr lang="en-GB" altLang="en-US" sz="2400" dirty="0">
                <a:solidFill>
                  <a:srgbClr val="FF0000"/>
                </a:solidFill>
              </a:rPr>
              <a:t>evolution of these systems over time</a:t>
            </a:r>
            <a:r>
              <a:rPr lang="en-GB" altLang="en-US" sz="2400" dirty="0"/>
              <a:t>, and </a:t>
            </a:r>
            <a:r>
              <a:rPr lang="en-GB" altLang="en-US" sz="2400" dirty="0">
                <a:solidFill>
                  <a:srgbClr val="FF0000"/>
                </a:solidFill>
              </a:rPr>
              <a:t>across systems families</a:t>
            </a:r>
            <a:r>
              <a:rPr lang="en-GB" altLang="en-US" sz="2400" dirty="0"/>
              <a:t>, </a:t>
            </a:r>
          </a:p>
          <a:p>
            <a:pPr lvl="1" eaLnBrk="1" hangingPunct="1"/>
            <a:r>
              <a:rPr lang="en-GB" altLang="en-US" sz="2400" dirty="0"/>
              <a:t>It is also concerned with the </a:t>
            </a:r>
            <a:r>
              <a:rPr lang="en-GB" altLang="en-US" sz="2400" dirty="0">
                <a:solidFill>
                  <a:srgbClr val="FF0000"/>
                </a:solidFill>
              </a:rPr>
              <a:t>processes</a:t>
            </a:r>
            <a:r>
              <a:rPr lang="en-GB" altLang="en-US" sz="2400" dirty="0"/>
              <a:t>, </a:t>
            </a:r>
            <a:r>
              <a:rPr lang="en-GB" altLang="en-US" sz="2400" dirty="0">
                <a:solidFill>
                  <a:srgbClr val="FF0000"/>
                </a:solidFill>
              </a:rPr>
              <a:t>methods</a:t>
            </a:r>
            <a:r>
              <a:rPr lang="en-GB" altLang="en-US" sz="2400" dirty="0"/>
              <a:t> and </a:t>
            </a:r>
            <a:r>
              <a:rPr lang="en-GB" altLang="en-US" sz="2400" dirty="0">
                <a:solidFill>
                  <a:srgbClr val="FF0000"/>
                </a:solidFill>
              </a:rPr>
              <a:t>tools</a:t>
            </a:r>
            <a:r>
              <a:rPr lang="en-GB" altLang="en-US" sz="2400" dirty="0"/>
              <a:t> for the development of software intensive systems in </a:t>
            </a:r>
            <a:r>
              <a:rPr lang="en-GB" altLang="en-US" sz="2400" dirty="0">
                <a:solidFill>
                  <a:srgbClr val="FF0000"/>
                </a:solidFill>
              </a:rPr>
              <a:t>an economic</a:t>
            </a:r>
            <a:r>
              <a:rPr lang="en-GB" altLang="en-US" sz="2400" dirty="0"/>
              <a:t> and </a:t>
            </a:r>
            <a:r>
              <a:rPr lang="en-GB" altLang="en-US" sz="2400" dirty="0">
                <a:solidFill>
                  <a:srgbClr val="FF0000"/>
                </a:solidFill>
              </a:rPr>
              <a:t>timely manner</a:t>
            </a:r>
            <a:r>
              <a:rPr lang="en-GB" altLang="en-US" sz="2400" dirty="0"/>
              <a:t>.</a:t>
            </a:r>
          </a:p>
          <a:p>
            <a:pPr eaLnBrk="1" hangingPunct="1"/>
            <a:endParaRPr lang="en-GB" altLang="en-US" sz="2400" dirty="0"/>
          </a:p>
          <a:p>
            <a:pPr lvl="2" eaLnBrk="1" hangingPunct="1">
              <a:buFontTx/>
              <a:buNone/>
            </a:pPr>
            <a:endParaRPr lang="en-US" altLang="en-US" sz="2400" dirty="0"/>
          </a:p>
        </p:txBody>
      </p:sp>
      <p:sp>
        <p:nvSpPr>
          <p:cNvPr id="4102" name="Text Box 4">
            <a:extLst>
              <a:ext uri="{FF2B5EF4-FFF2-40B4-BE49-F238E27FC236}">
                <a16:creationId xmlns:a16="http://schemas.microsoft.com/office/drawing/2014/main" id="{6A2D8C0E-95EB-106A-7EFE-769B1BC9DF08}"/>
              </a:ext>
            </a:extLst>
          </p:cNvPr>
          <p:cNvSpPr txBox="1">
            <a:spLocks noChangeArrowheads="1"/>
          </p:cNvSpPr>
          <p:nvPr/>
        </p:nvSpPr>
        <p:spPr bwMode="auto">
          <a:xfrm>
            <a:off x="6902450" y="5908676"/>
            <a:ext cx="2878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Verdana" panose="020B0604030504040204" pitchFamily="34" charset="0"/>
                <a:cs typeface="Arial" panose="020B0604020202020204" pitchFamily="34" charset="0"/>
              </a:defRPr>
            </a:lvl1pPr>
            <a:lvl2pPr marL="742950" indent="-285750" eaLnBrk="0" hangingPunct="0">
              <a:defRPr sz="2800">
                <a:solidFill>
                  <a:schemeClr val="tx1"/>
                </a:solidFill>
                <a:latin typeface="Verdana" panose="020B0604030504040204" pitchFamily="34" charset="0"/>
                <a:cs typeface="Arial" panose="020B0604020202020204" pitchFamily="34" charset="0"/>
              </a:defRPr>
            </a:lvl2pPr>
            <a:lvl3pPr marL="1143000" indent="-228600" eaLnBrk="0" hangingPunct="0">
              <a:defRPr sz="2800">
                <a:solidFill>
                  <a:schemeClr val="tx1"/>
                </a:solidFill>
                <a:latin typeface="Verdana" panose="020B0604030504040204" pitchFamily="34" charset="0"/>
                <a:cs typeface="Arial" panose="020B0604020202020204" pitchFamily="34" charset="0"/>
              </a:defRPr>
            </a:lvl3pPr>
            <a:lvl4pPr marL="1600200" indent="-228600" eaLnBrk="0" hangingPunct="0">
              <a:defRPr sz="2800">
                <a:solidFill>
                  <a:schemeClr val="tx1"/>
                </a:solidFill>
                <a:latin typeface="Verdana" panose="020B0604030504040204" pitchFamily="34" charset="0"/>
                <a:cs typeface="Arial" panose="020B0604020202020204" pitchFamily="34" charset="0"/>
              </a:defRPr>
            </a:lvl4pPr>
            <a:lvl5pPr marL="2057400" indent="-228600" eaLnBrk="0" hangingPunct="0">
              <a:defRPr sz="28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Verdana" panose="020B0604030504040204" pitchFamily="34" charset="0"/>
                <a:cs typeface="Arial" panose="020B0604020202020204" pitchFamily="34" charset="0"/>
              </a:defRPr>
            </a:lvl9pPr>
          </a:lstStyle>
          <a:p>
            <a:pPr eaLnBrk="1" hangingPunct="1"/>
            <a:r>
              <a:rPr lang="en-GB" altLang="en-US" sz="1800">
                <a:latin typeface="Comic Sans MS" panose="030F0702030302020204" pitchFamily="66" charset="0"/>
              </a:rPr>
              <a:t>Reference: A. Finkelstein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improvement activities</a:t>
            </a:r>
            <a:endParaRPr lang="en-US" dirty="0"/>
          </a:p>
        </p:txBody>
      </p:sp>
      <p:sp>
        <p:nvSpPr>
          <p:cNvPr id="3" name="Content Placeholder 2"/>
          <p:cNvSpPr>
            <a:spLocks noGrp="1"/>
          </p:cNvSpPr>
          <p:nvPr>
            <p:ph idx="1"/>
          </p:nvPr>
        </p:nvSpPr>
        <p:spPr/>
        <p:txBody>
          <a:bodyPr>
            <a:normAutofit fontScale="92500" lnSpcReduction="10000"/>
          </a:bodyPr>
          <a:lstStyle/>
          <a:p>
            <a:r>
              <a:rPr lang="en-US"/>
              <a:t>Process measurement </a:t>
            </a:r>
          </a:p>
          <a:p>
            <a:pPr lvl="1"/>
            <a:r>
              <a:rPr lang="en-US"/>
              <a:t>You measure one or more attributes of the software process or product. These measurements forms a baseline that helps you decide if process improvements have been effective. </a:t>
            </a:r>
            <a:r>
              <a:rPr lang="en-GB"/>
              <a:t> </a:t>
            </a:r>
          </a:p>
          <a:p>
            <a:r>
              <a:rPr lang="en-US"/>
              <a:t>Process analysis </a:t>
            </a:r>
          </a:p>
          <a:p>
            <a:pPr lvl="1"/>
            <a:r>
              <a:rPr lang="en-US"/>
              <a:t>The current process is assessed, and process weaknesses and bottlenecks are identified. Process models (sometimes called process maps) that describe the process may be developed. </a:t>
            </a:r>
            <a:r>
              <a:rPr lang="en-GB"/>
              <a:t> </a:t>
            </a:r>
          </a:p>
          <a:p>
            <a:r>
              <a:rPr lang="en-US"/>
              <a:t>Process change </a:t>
            </a:r>
          </a:p>
          <a:p>
            <a:pPr lvl="1"/>
            <a:r>
              <a:rPr lang="en-US"/>
              <a:t>Process changes are proposed to address some of the identified process weaknesses. These are introduced and the cycle resumes to collect data about the effectiveness of the changes.</a:t>
            </a:r>
            <a:endParaRPr lang="en-GB" dirty="0"/>
          </a:p>
        </p:txBody>
      </p:sp>
      <p:sp>
        <p:nvSpPr>
          <p:cNvPr id="6" name="Date Placeholder 5"/>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40</a:t>
            </a:fld>
            <a:endParaRPr lang="en-US"/>
          </a:p>
        </p:txBody>
      </p:sp>
    </p:spTree>
    <p:extLst>
      <p:ext uri="{BB962C8B-B14F-4D97-AF65-F5344CB8AC3E}">
        <p14:creationId xmlns:p14="http://schemas.microsoft.com/office/powerpoint/2010/main" val="699186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Capability Maturity Model (CMM)</a:t>
            </a:r>
          </a:p>
        </p:txBody>
      </p:sp>
      <p:sp>
        <p:nvSpPr>
          <p:cNvPr id="3" name="Content Placeholder 2"/>
          <p:cNvSpPr>
            <a:spLocks noGrp="1"/>
          </p:cNvSpPr>
          <p:nvPr>
            <p:ph idx="1"/>
          </p:nvPr>
        </p:nvSpPr>
        <p:spPr/>
        <p:txBody>
          <a:bodyPr>
            <a:normAutofit/>
          </a:bodyPr>
          <a:lstStyle/>
          <a:p>
            <a:r>
              <a:rPr lang="en-US" dirty="0"/>
              <a:t>Capability Maturity Model Integration (CMMI) is a process level improvement training and appraisal program</a:t>
            </a:r>
          </a:p>
          <a:p>
            <a:r>
              <a:rPr lang="en-US" dirty="0"/>
              <a:t>CMMI defines the most important elements that are required to build great products, or deliver great service</a:t>
            </a:r>
          </a:p>
          <a:p>
            <a:r>
              <a:rPr lang="en-US" dirty="0"/>
              <a:t>It is required by many U.S. Government contracts, especially in software development.</a:t>
            </a:r>
            <a:endParaRPr lang="en-GB" dirty="0"/>
          </a:p>
        </p:txBody>
      </p:sp>
      <p:sp>
        <p:nvSpPr>
          <p:cNvPr id="6" name="Date Placeholder 5"/>
          <p:cNvSpPr>
            <a:spLocks noGrp="1"/>
          </p:cNvSpPr>
          <p:nvPr>
            <p:ph type="dt" sz="half" idx="10"/>
          </p:nvPr>
        </p:nvSpPr>
        <p:spPr/>
        <p:txBody>
          <a:bodyPr/>
          <a:lstStyle/>
          <a:p>
            <a:r>
              <a:rPr lang="en-US"/>
              <a:t>Aug 2019</a:t>
            </a:r>
          </a:p>
        </p:txBody>
      </p:sp>
      <p:sp>
        <p:nvSpPr>
          <p:cNvPr id="4" name="Footer Placeholder 3"/>
          <p:cNvSpPr>
            <a:spLocks noGrp="1"/>
          </p:cNvSpPr>
          <p:nvPr>
            <p:ph type="ftr" sz="quarter" idx="11"/>
          </p:nvPr>
        </p:nvSpPr>
        <p:spPr/>
        <p:txBody>
          <a:bodyPr/>
          <a:lstStyle/>
          <a:p>
            <a:r>
              <a:rPr lang="en-US"/>
              <a:t>Chapter 2. Software Processes</a:t>
            </a:r>
          </a:p>
        </p:txBody>
      </p:sp>
      <p:sp>
        <p:nvSpPr>
          <p:cNvPr id="5" name="Slide Number Placeholder 4"/>
          <p:cNvSpPr>
            <a:spLocks noGrp="1"/>
          </p:cNvSpPr>
          <p:nvPr>
            <p:ph type="sldNum" sz="quarter" idx="12"/>
          </p:nvPr>
        </p:nvSpPr>
        <p:spPr/>
        <p:txBody>
          <a:bodyPr/>
          <a:lstStyle/>
          <a:p>
            <a:fld id="{AFD720AD-0A16-4141-82CA-5619F80A2BC8}" type="slidenum">
              <a:rPr lang="en-US" smtClean="0"/>
              <a:pPr/>
              <a:t>41</a:t>
            </a:fld>
            <a:endParaRPr lang="en-US"/>
          </a:p>
        </p:txBody>
      </p:sp>
    </p:spTree>
    <p:extLst>
      <p:ext uri="{BB962C8B-B14F-4D97-AF65-F5344CB8AC3E}">
        <p14:creationId xmlns:p14="http://schemas.microsoft.com/office/powerpoint/2010/main" val="553207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The Capability Maturity Model (CMM)</a:t>
            </a:r>
          </a:p>
        </p:txBody>
      </p:sp>
      <p:sp>
        <p:nvSpPr>
          <p:cNvPr id="5" name="Date Placeholder 4"/>
          <p:cNvSpPr>
            <a:spLocks noGrp="1"/>
          </p:cNvSpPr>
          <p:nvPr>
            <p:ph type="dt" sz="half" idx="10"/>
          </p:nvPr>
        </p:nvSpPr>
        <p:spPr/>
        <p:txBody>
          <a:bodyPr/>
          <a:lstStyle/>
          <a:p>
            <a:r>
              <a:rPr lang="en-US"/>
              <a:t>Aug 2019</a:t>
            </a:r>
          </a:p>
        </p:txBody>
      </p:sp>
      <p:sp>
        <p:nvSpPr>
          <p:cNvPr id="6" name="Footer Placeholder 5"/>
          <p:cNvSpPr>
            <a:spLocks noGrp="1"/>
          </p:cNvSpPr>
          <p:nvPr>
            <p:ph type="ftr" sz="quarter" idx="11"/>
          </p:nvPr>
        </p:nvSpPr>
        <p:spPr/>
        <p:txBody>
          <a:bodyPr/>
          <a:lstStyle/>
          <a:p>
            <a:r>
              <a:rPr lang="en-AU"/>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42</a:t>
            </a:fld>
            <a:endParaRPr lang="en-US"/>
          </a:p>
        </p:txBody>
      </p:sp>
      <p:sp>
        <p:nvSpPr>
          <p:cNvPr id="8" name="TextBox 7"/>
          <p:cNvSpPr txBox="1"/>
          <p:nvPr/>
        </p:nvSpPr>
        <p:spPr>
          <a:xfrm>
            <a:off x="5289607" y="6136023"/>
            <a:ext cx="5378395" cy="307777"/>
          </a:xfrm>
          <a:prstGeom prst="rect">
            <a:avLst/>
          </a:prstGeom>
          <a:noFill/>
        </p:spPr>
        <p:txBody>
          <a:bodyPr wrap="none" rtlCol="0">
            <a:spAutoFit/>
          </a:bodyPr>
          <a:lstStyle/>
          <a:p>
            <a:pPr marL="0" lvl="1"/>
            <a:r>
              <a:rPr lang="en-US" sz="1400" dirty="0"/>
              <a:t>http://en.wikipedia.org/wiki/Capability_Maturity_Model_Integration</a:t>
            </a:r>
          </a:p>
        </p:txBody>
      </p:sp>
      <p:pic>
        <p:nvPicPr>
          <p:cNvPr id="9" name="Content Placeholder 3" descr="26.10 StagesCMMI.eps"/>
          <p:cNvPicPr>
            <a:picLocks noChangeAspect="1"/>
          </p:cNvPicPr>
          <p:nvPr/>
        </p:nvPicPr>
        <p:blipFill rotWithShape="1">
          <a:blip r:embed="rId3"/>
          <a:srcRect t="-12585" b="-4028"/>
          <a:stretch/>
        </p:blipFill>
        <p:spPr bwMode="auto">
          <a:xfrm>
            <a:off x="2321811" y="818374"/>
            <a:ext cx="7548379" cy="565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491757" y="5714663"/>
            <a:ext cx="3070071" cy="369332"/>
          </a:xfrm>
          <a:prstGeom prst="rect">
            <a:avLst/>
          </a:prstGeom>
        </p:spPr>
        <p:txBody>
          <a:bodyPr wrap="none">
            <a:spAutoFit/>
          </a:bodyPr>
          <a:lstStyle/>
          <a:p>
            <a:pPr lvl="1"/>
            <a:r>
              <a:rPr lang="en-GB"/>
              <a:t>Essentially uncontrolled</a:t>
            </a:r>
            <a:endParaRPr lang="en-GB" dirty="0"/>
          </a:p>
        </p:txBody>
      </p:sp>
      <p:sp>
        <p:nvSpPr>
          <p:cNvPr id="11" name="Rectangle 10"/>
          <p:cNvSpPr/>
          <p:nvPr/>
        </p:nvSpPr>
        <p:spPr>
          <a:xfrm>
            <a:off x="5026791" y="4533040"/>
            <a:ext cx="4572000" cy="646331"/>
          </a:xfrm>
          <a:prstGeom prst="rect">
            <a:avLst/>
          </a:prstGeom>
        </p:spPr>
        <p:txBody>
          <a:bodyPr>
            <a:spAutoFit/>
          </a:bodyPr>
          <a:lstStyle/>
          <a:p>
            <a:pPr lvl="1"/>
            <a:r>
              <a:rPr lang="en-GB"/>
              <a:t>Product management procedures defined and used</a:t>
            </a:r>
            <a:endParaRPr lang="en-GB" dirty="0"/>
          </a:p>
        </p:txBody>
      </p:sp>
      <p:sp>
        <p:nvSpPr>
          <p:cNvPr id="12" name="Rectangle 11"/>
          <p:cNvSpPr/>
          <p:nvPr/>
        </p:nvSpPr>
        <p:spPr>
          <a:xfrm>
            <a:off x="6449991" y="3460164"/>
            <a:ext cx="4218010" cy="646331"/>
          </a:xfrm>
          <a:prstGeom prst="rect">
            <a:avLst/>
          </a:prstGeom>
        </p:spPr>
        <p:txBody>
          <a:bodyPr wrap="square">
            <a:spAutoFit/>
          </a:bodyPr>
          <a:lstStyle/>
          <a:p>
            <a:pPr lvl="1"/>
            <a:r>
              <a:rPr lang="en-GB"/>
              <a:t>Process management procedures and strategies defined and used</a:t>
            </a:r>
            <a:endParaRPr lang="en-GB" dirty="0"/>
          </a:p>
        </p:txBody>
      </p:sp>
      <p:sp>
        <p:nvSpPr>
          <p:cNvPr id="13" name="Rectangle 12"/>
          <p:cNvSpPr/>
          <p:nvPr/>
        </p:nvSpPr>
        <p:spPr>
          <a:xfrm>
            <a:off x="2447643" y="2422805"/>
            <a:ext cx="3579347" cy="646331"/>
          </a:xfrm>
          <a:prstGeom prst="rect">
            <a:avLst/>
          </a:prstGeom>
        </p:spPr>
        <p:txBody>
          <a:bodyPr wrap="square">
            <a:spAutoFit/>
          </a:bodyPr>
          <a:lstStyle/>
          <a:p>
            <a:pPr lvl="1"/>
            <a:r>
              <a:rPr lang="en-GB"/>
              <a:t>Quality management strategies defined and used</a:t>
            </a:r>
            <a:endParaRPr lang="en-GB" dirty="0"/>
          </a:p>
        </p:txBody>
      </p:sp>
      <p:sp>
        <p:nvSpPr>
          <p:cNvPr id="14" name="Rectangle 13"/>
          <p:cNvSpPr/>
          <p:nvPr/>
        </p:nvSpPr>
        <p:spPr>
          <a:xfrm>
            <a:off x="3523106" y="1518740"/>
            <a:ext cx="4572000" cy="646331"/>
          </a:xfrm>
          <a:prstGeom prst="rect">
            <a:avLst/>
          </a:prstGeom>
        </p:spPr>
        <p:txBody>
          <a:bodyPr>
            <a:spAutoFit/>
          </a:bodyPr>
          <a:lstStyle/>
          <a:p>
            <a:pPr lvl="1"/>
            <a:r>
              <a:rPr lang="en-GB"/>
              <a:t>Process improvement strategies defined and used</a:t>
            </a:r>
            <a:endParaRPr lang="en-GB" dirty="0"/>
          </a:p>
        </p:txBody>
      </p:sp>
    </p:spTree>
    <p:extLst>
      <p:ext uri="{BB962C8B-B14F-4D97-AF65-F5344CB8AC3E}">
        <p14:creationId xmlns:p14="http://schemas.microsoft.com/office/powerpoint/2010/main" val="2132997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2"/>
          <p:cNvSpPr>
            <a:spLocks noGrp="1" noChangeArrowheads="1"/>
          </p:cNvSpPr>
          <p:nvPr>
            <p:ph type="title"/>
          </p:nvPr>
        </p:nvSpPr>
        <p:spPr/>
        <p:txBody>
          <a:bodyPr/>
          <a:lstStyle/>
          <a:p>
            <a:r>
              <a:rPr lang="en-US"/>
              <a:t>Software Project Documentation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3206441"/>
              </p:ext>
            </p:extLst>
          </p:nvPr>
        </p:nvGraphicFramePr>
        <p:xfrm>
          <a:off x="1023938" y="1528763"/>
          <a:ext cx="8253730" cy="4267200"/>
        </p:xfrm>
        <a:graphic>
          <a:graphicData uri="http://schemas.openxmlformats.org/drawingml/2006/table">
            <a:tbl>
              <a:tblPr firstRow="1" bandRow="1">
                <a:tableStyleId>{5C22544A-7EE6-4342-B048-85BDC9FD1C3A}</a:tableStyleId>
              </a:tblPr>
              <a:tblGrid>
                <a:gridCol w="2691129">
                  <a:extLst>
                    <a:ext uri="{9D8B030D-6E8A-4147-A177-3AD203B41FA5}">
                      <a16:colId xmlns:a16="http://schemas.microsoft.com/office/drawing/2014/main" val="20000"/>
                    </a:ext>
                  </a:extLst>
                </a:gridCol>
                <a:gridCol w="5562601">
                  <a:extLst>
                    <a:ext uri="{9D8B030D-6E8A-4147-A177-3AD203B41FA5}">
                      <a16:colId xmlns:a16="http://schemas.microsoft.com/office/drawing/2014/main" val="20001"/>
                    </a:ext>
                  </a:extLst>
                </a:gridCol>
              </a:tblGrid>
              <a:tr h="370840">
                <a:tc>
                  <a:txBody>
                    <a:bodyPr/>
                    <a:lstStyle/>
                    <a:p>
                      <a:r>
                        <a:rPr lang="en-US" sz="2000" dirty="0"/>
                        <a:t>Activity</a:t>
                      </a:r>
                    </a:p>
                  </a:txBody>
                  <a:tcPr/>
                </a:tc>
                <a:tc>
                  <a:txBody>
                    <a:bodyPr/>
                    <a:lstStyle/>
                    <a:p>
                      <a:r>
                        <a:rPr lang="en-US" sz="2000" dirty="0"/>
                        <a:t>Document</a:t>
                      </a:r>
                    </a:p>
                  </a:txBody>
                  <a:tcPr/>
                </a:tc>
                <a:extLst>
                  <a:ext uri="{0D108BD9-81ED-4DB2-BD59-A6C34878D82A}">
                    <a16:rowId xmlns:a16="http://schemas.microsoft.com/office/drawing/2014/main" val="10000"/>
                  </a:ext>
                </a:extLst>
              </a:tr>
              <a:tr h="370840">
                <a:tc>
                  <a:txBody>
                    <a:bodyPr/>
                    <a:lstStyle/>
                    <a:p>
                      <a:r>
                        <a:rPr lang="en-US" sz="2000" dirty="0"/>
                        <a:t>Validation &amp; Verification</a:t>
                      </a:r>
                    </a:p>
                  </a:txBody>
                  <a:tcPr/>
                </a:tc>
                <a:tc>
                  <a:txBody>
                    <a:bodyPr/>
                    <a:lstStyle/>
                    <a:p>
                      <a:r>
                        <a:rPr lang="en-US" sz="2000" b="1" dirty="0"/>
                        <a:t>SVVP</a:t>
                      </a:r>
                      <a:r>
                        <a:rPr lang="en-US" sz="2000" baseline="0" dirty="0"/>
                        <a:t> - </a:t>
                      </a:r>
                      <a:r>
                        <a:rPr lang="en-US" sz="2000" dirty="0"/>
                        <a:t>Software Validation &amp; Verification Plan</a:t>
                      </a:r>
                    </a:p>
                  </a:txBody>
                  <a:tcPr/>
                </a:tc>
                <a:extLst>
                  <a:ext uri="{0D108BD9-81ED-4DB2-BD59-A6C34878D82A}">
                    <a16:rowId xmlns:a16="http://schemas.microsoft.com/office/drawing/2014/main" val="10001"/>
                  </a:ext>
                </a:extLst>
              </a:tr>
              <a:tr h="370840">
                <a:tc>
                  <a:txBody>
                    <a:bodyPr/>
                    <a:lstStyle/>
                    <a:p>
                      <a:r>
                        <a:rPr lang="en-US" sz="2000" dirty="0"/>
                        <a:t>Quality</a:t>
                      </a:r>
                      <a:r>
                        <a:rPr lang="en-US" sz="2000" baseline="0" dirty="0"/>
                        <a:t> Assurance</a:t>
                      </a:r>
                      <a:endParaRPr lang="en-US" sz="2000" dirty="0"/>
                    </a:p>
                  </a:txBody>
                  <a:tcPr/>
                </a:tc>
                <a:tc>
                  <a:txBody>
                    <a:bodyPr/>
                    <a:lstStyle/>
                    <a:p>
                      <a:r>
                        <a:rPr lang="en-US" sz="2000" b="1" dirty="0"/>
                        <a:t>SQAP</a:t>
                      </a:r>
                      <a:r>
                        <a:rPr lang="en-US" sz="2000" baseline="0" dirty="0"/>
                        <a:t> - </a:t>
                      </a:r>
                      <a:r>
                        <a:rPr lang="en-US" sz="2000" dirty="0"/>
                        <a:t>Software Quality Assurance Plan</a:t>
                      </a:r>
                    </a:p>
                  </a:txBody>
                  <a:tcPr/>
                </a:tc>
                <a:extLst>
                  <a:ext uri="{0D108BD9-81ED-4DB2-BD59-A6C34878D82A}">
                    <a16:rowId xmlns:a16="http://schemas.microsoft.com/office/drawing/2014/main" val="10002"/>
                  </a:ext>
                </a:extLst>
              </a:tr>
              <a:tr h="370840">
                <a:tc>
                  <a:txBody>
                    <a:bodyPr/>
                    <a:lstStyle/>
                    <a:p>
                      <a:r>
                        <a:rPr lang="en-US" sz="2000" dirty="0"/>
                        <a:t>Configuration</a:t>
                      </a:r>
                    </a:p>
                  </a:txBody>
                  <a:tcPr/>
                </a:tc>
                <a:tc>
                  <a:txBody>
                    <a:bodyPr/>
                    <a:lstStyle/>
                    <a:p>
                      <a:r>
                        <a:rPr lang="en-US" sz="2000" b="1" dirty="0"/>
                        <a:t>SCMP</a:t>
                      </a:r>
                      <a:r>
                        <a:rPr lang="en-US" sz="2000" baseline="0" dirty="0"/>
                        <a:t> - </a:t>
                      </a:r>
                      <a:r>
                        <a:rPr lang="en-US" sz="2000" dirty="0"/>
                        <a:t>Software Configuration Management Plan</a:t>
                      </a:r>
                    </a:p>
                  </a:txBody>
                  <a:tcPr/>
                </a:tc>
                <a:extLst>
                  <a:ext uri="{0D108BD9-81ED-4DB2-BD59-A6C34878D82A}">
                    <a16:rowId xmlns:a16="http://schemas.microsoft.com/office/drawing/2014/main" val="10003"/>
                  </a:ext>
                </a:extLst>
              </a:tr>
              <a:tr h="370840">
                <a:tc>
                  <a:txBody>
                    <a:bodyPr/>
                    <a:lstStyle/>
                    <a:p>
                      <a:r>
                        <a:rPr lang="en-US" sz="2000" dirty="0"/>
                        <a:t>Project status</a:t>
                      </a:r>
                    </a:p>
                  </a:txBody>
                  <a:tcPr/>
                </a:tc>
                <a:tc>
                  <a:txBody>
                    <a:bodyPr/>
                    <a:lstStyle/>
                    <a:p>
                      <a:r>
                        <a:rPr lang="en-US" sz="2000" b="1" dirty="0"/>
                        <a:t>SPMP</a:t>
                      </a:r>
                      <a:r>
                        <a:rPr lang="en-US" sz="2000" baseline="0" dirty="0"/>
                        <a:t> - </a:t>
                      </a:r>
                      <a:r>
                        <a:rPr lang="en-US" sz="2000" dirty="0"/>
                        <a:t>Software Project Management Plan</a:t>
                      </a:r>
                    </a:p>
                  </a:txBody>
                  <a:tcPr/>
                </a:tc>
                <a:extLst>
                  <a:ext uri="{0D108BD9-81ED-4DB2-BD59-A6C34878D82A}">
                    <a16:rowId xmlns:a16="http://schemas.microsoft.com/office/drawing/2014/main" val="10004"/>
                  </a:ext>
                </a:extLst>
              </a:tr>
              <a:tr h="370840">
                <a:tc>
                  <a:txBody>
                    <a:bodyPr/>
                    <a:lstStyle/>
                    <a:p>
                      <a:r>
                        <a:rPr lang="en-US" sz="2000" dirty="0"/>
                        <a:t>Requirements</a:t>
                      </a:r>
                    </a:p>
                  </a:txBody>
                  <a:tcPr>
                    <a:solidFill>
                      <a:srgbClr val="FFC000"/>
                    </a:solidFill>
                  </a:tcPr>
                </a:tc>
                <a:tc>
                  <a:txBody>
                    <a:bodyPr/>
                    <a:lstStyle/>
                    <a:p>
                      <a:r>
                        <a:rPr lang="en-US" sz="2000" b="1" dirty="0"/>
                        <a:t>SRS</a:t>
                      </a:r>
                      <a:r>
                        <a:rPr lang="en-US" sz="2000" baseline="0" dirty="0"/>
                        <a:t> - </a:t>
                      </a:r>
                      <a:r>
                        <a:rPr lang="en-US" sz="2000" dirty="0"/>
                        <a:t>Software Requirements Specifications</a:t>
                      </a:r>
                    </a:p>
                  </a:txBody>
                  <a:tcPr>
                    <a:solidFill>
                      <a:srgbClr val="FFC000"/>
                    </a:solidFill>
                  </a:tcPr>
                </a:tc>
                <a:extLst>
                  <a:ext uri="{0D108BD9-81ED-4DB2-BD59-A6C34878D82A}">
                    <a16:rowId xmlns:a16="http://schemas.microsoft.com/office/drawing/2014/main" val="10005"/>
                  </a:ext>
                </a:extLst>
              </a:tr>
              <a:tr h="370840">
                <a:tc>
                  <a:txBody>
                    <a:bodyPr/>
                    <a:lstStyle/>
                    <a:p>
                      <a:r>
                        <a:rPr lang="en-US" sz="2000" dirty="0"/>
                        <a:t>Design</a:t>
                      </a:r>
                    </a:p>
                  </a:txBody>
                  <a:tcPr>
                    <a:solidFill>
                      <a:srgbClr val="FFC000"/>
                    </a:solidFill>
                  </a:tcPr>
                </a:tc>
                <a:tc>
                  <a:txBody>
                    <a:bodyPr/>
                    <a:lstStyle/>
                    <a:p>
                      <a:r>
                        <a:rPr lang="en-US" sz="2000" b="1" dirty="0"/>
                        <a:t>SDD</a:t>
                      </a:r>
                      <a:r>
                        <a:rPr lang="en-US" sz="2000" baseline="0" dirty="0"/>
                        <a:t> - </a:t>
                      </a:r>
                      <a:r>
                        <a:rPr lang="en-US" sz="2000" dirty="0"/>
                        <a:t>Software Design Document / Software Detail Design</a:t>
                      </a:r>
                      <a:r>
                        <a:rPr lang="en-US" sz="2000" baseline="0" dirty="0"/>
                        <a:t> Document</a:t>
                      </a:r>
                      <a:endParaRPr lang="en-US" sz="2000" dirty="0"/>
                    </a:p>
                  </a:txBody>
                  <a:tcPr>
                    <a:solidFill>
                      <a:srgbClr val="FFC000"/>
                    </a:solidFill>
                  </a:tcPr>
                </a:tc>
                <a:extLst>
                  <a:ext uri="{0D108BD9-81ED-4DB2-BD59-A6C34878D82A}">
                    <a16:rowId xmlns:a16="http://schemas.microsoft.com/office/drawing/2014/main" val="10006"/>
                  </a:ext>
                </a:extLst>
              </a:tr>
              <a:tr h="370840">
                <a:tc>
                  <a:txBody>
                    <a:bodyPr/>
                    <a:lstStyle/>
                    <a:p>
                      <a:r>
                        <a:rPr lang="en-US" sz="2000" dirty="0"/>
                        <a:t>Code</a:t>
                      </a:r>
                    </a:p>
                  </a:txBody>
                  <a:tcPr/>
                </a:tc>
                <a:tc>
                  <a:txBody>
                    <a:bodyPr/>
                    <a:lstStyle/>
                    <a:p>
                      <a:r>
                        <a:rPr lang="en-US" sz="2000" dirty="0"/>
                        <a:t>Source </a:t>
                      </a:r>
                      <a:r>
                        <a:rPr lang="en-US" sz="2000" b="1" dirty="0"/>
                        <a:t>Code</a:t>
                      </a:r>
                    </a:p>
                  </a:txBody>
                  <a:tcPr/>
                </a:tc>
                <a:extLst>
                  <a:ext uri="{0D108BD9-81ED-4DB2-BD59-A6C34878D82A}">
                    <a16:rowId xmlns:a16="http://schemas.microsoft.com/office/drawing/2014/main" val="10007"/>
                  </a:ext>
                </a:extLst>
              </a:tr>
              <a:tr h="370840">
                <a:tc>
                  <a:txBody>
                    <a:bodyPr/>
                    <a:lstStyle/>
                    <a:p>
                      <a:r>
                        <a:rPr lang="en-US" sz="2000" dirty="0"/>
                        <a:t>Testing</a:t>
                      </a:r>
                    </a:p>
                  </a:txBody>
                  <a:tcPr/>
                </a:tc>
                <a:tc>
                  <a:txBody>
                    <a:bodyPr/>
                    <a:lstStyle/>
                    <a:p>
                      <a:r>
                        <a:rPr lang="en-US" sz="2000" b="1" dirty="0"/>
                        <a:t>STD</a:t>
                      </a:r>
                      <a:r>
                        <a:rPr lang="en-US" sz="2000" baseline="0" dirty="0"/>
                        <a:t> - </a:t>
                      </a:r>
                      <a:r>
                        <a:rPr lang="en-US" sz="2000" dirty="0"/>
                        <a:t>Software Test Document</a:t>
                      </a:r>
                    </a:p>
                  </a:txBody>
                  <a:tcPr/>
                </a:tc>
                <a:extLst>
                  <a:ext uri="{0D108BD9-81ED-4DB2-BD59-A6C34878D82A}">
                    <a16:rowId xmlns:a16="http://schemas.microsoft.com/office/drawing/2014/main" val="10008"/>
                  </a:ext>
                </a:extLst>
              </a:tr>
              <a:tr h="370840">
                <a:tc>
                  <a:txBody>
                    <a:bodyPr/>
                    <a:lstStyle/>
                    <a:p>
                      <a:r>
                        <a:rPr lang="en-US" sz="2000" dirty="0"/>
                        <a:t>Operation</a:t>
                      </a:r>
                    </a:p>
                  </a:txBody>
                  <a:tcPr/>
                </a:tc>
                <a:tc>
                  <a:txBody>
                    <a:bodyPr/>
                    <a:lstStyle/>
                    <a:p>
                      <a:r>
                        <a:rPr lang="en-US" sz="2000" dirty="0"/>
                        <a:t>User’s </a:t>
                      </a:r>
                      <a:r>
                        <a:rPr lang="en-US" sz="2000" b="1" dirty="0"/>
                        <a:t>Manual</a:t>
                      </a:r>
                    </a:p>
                  </a:txBody>
                  <a:tcPr/>
                </a:tc>
                <a:extLst>
                  <a:ext uri="{0D108BD9-81ED-4DB2-BD59-A6C34878D82A}">
                    <a16:rowId xmlns:a16="http://schemas.microsoft.com/office/drawing/2014/main" val="10009"/>
                  </a:ext>
                </a:extLst>
              </a:tr>
            </a:tbl>
          </a:graphicData>
        </a:graphic>
      </p:graphicFrame>
      <p:sp>
        <p:nvSpPr>
          <p:cNvPr id="5" name="Date Placeholder 4"/>
          <p:cNvSpPr>
            <a:spLocks noGrp="1"/>
          </p:cNvSpPr>
          <p:nvPr>
            <p:ph type="dt" sz="half" idx="10"/>
          </p:nvPr>
        </p:nvSpPr>
        <p:spPr/>
        <p:txBody>
          <a:bodyPr/>
          <a:lstStyle/>
          <a:p>
            <a:r>
              <a:rPr lang="en-US"/>
              <a:t>Aug 2019</a:t>
            </a:r>
          </a:p>
        </p:txBody>
      </p:sp>
      <p:sp>
        <p:nvSpPr>
          <p:cNvPr id="6" name="Footer Placeholder 5"/>
          <p:cNvSpPr>
            <a:spLocks noGrp="1"/>
          </p:cNvSpPr>
          <p:nvPr>
            <p:ph type="ftr" sz="quarter" idx="11"/>
          </p:nvPr>
        </p:nvSpPr>
        <p:spPr/>
        <p:txBody>
          <a:bodyPr/>
          <a:lstStyle/>
          <a:p>
            <a:r>
              <a:rPr lang="en-AU"/>
              <a:t>Chapter 2. Software Processes</a:t>
            </a:r>
          </a:p>
        </p:txBody>
      </p:sp>
      <p:sp>
        <p:nvSpPr>
          <p:cNvPr id="2" name="Slide Number Placeholder 1"/>
          <p:cNvSpPr>
            <a:spLocks noGrp="1"/>
          </p:cNvSpPr>
          <p:nvPr>
            <p:ph type="sldNum" sz="quarter" idx="12"/>
          </p:nvPr>
        </p:nvSpPr>
        <p:spPr/>
        <p:txBody>
          <a:bodyPr/>
          <a:lstStyle/>
          <a:p>
            <a:fld id="{EEFDD7DD-CC47-414C-BF78-C5251FE0B060}" type="slidenum">
              <a:rPr lang="en-US" smtClean="0"/>
              <a:pPr/>
              <a:t>43</a:t>
            </a:fld>
            <a:endParaRPr lang="en-US"/>
          </a:p>
        </p:txBody>
      </p:sp>
    </p:spTree>
    <p:extLst>
      <p:ext uri="{BB962C8B-B14F-4D97-AF65-F5344CB8AC3E}">
        <p14:creationId xmlns:p14="http://schemas.microsoft.com/office/powerpoint/2010/main" val="112752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5" name="Content Placeholder 4"/>
          <p:cNvSpPr>
            <a:spLocks noGrp="1"/>
          </p:cNvSpPr>
          <p:nvPr>
            <p:ph idx="1"/>
          </p:nvPr>
        </p:nvSpPr>
        <p:spPr/>
        <p:txBody>
          <a:bodyPr>
            <a:normAutofit lnSpcReduction="10000"/>
          </a:bodyPr>
          <a:lstStyle/>
          <a:p>
            <a:r>
              <a:rPr lang="en-GB"/>
              <a:t>Software processes </a:t>
            </a:r>
          </a:p>
          <a:p>
            <a:r>
              <a:rPr lang="en-GB"/>
              <a:t>Software process models </a:t>
            </a:r>
          </a:p>
          <a:p>
            <a:pPr lvl="1"/>
            <a:r>
              <a:rPr lang="en-GB"/>
              <a:t>waterfall,  incremental development, reuse-oriented development.</a:t>
            </a:r>
          </a:p>
          <a:p>
            <a:r>
              <a:rPr lang="en-GB"/>
              <a:t>Fundamental activities:</a:t>
            </a:r>
          </a:p>
          <a:p>
            <a:pPr lvl="1"/>
            <a:r>
              <a:rPr lang="en-GB"/>
              <a:t>Requirements engineering: developing specification.</a:t>
            </a:r>
          </a:p>
          <a:p>
            <a:pPr lvl="1"/>
            <a:r>
              <a:rPr lang="en-GB"/>
              <a:t>Design and implementation: transforming a requirements specification into an executable software system</a:t>
            </a:r>
          </a:p>
          <a:p>
            <a:pPr lvl="1"/>
            <a:r>
              <a:rPr lang="en-GB"/>
              <a:t>Software validation: checking that the system conforms to its specification.</a:t>
            </a:r>
          </a:p>
          <a:p>
            <a:pPr lvl="1"/>
            <a:r>
              <a:rPr lang="en-GB"/>
              <a:t>Software evolution: change existing software systems to meet new requirements</a:t>
            </a:r>
            <a:endParaRPr lang="en-US" dirty="0"/>
          </a:p>
        </p:txBody>
      </p:sp>
      <p:sp>
        <p:nvSpPr>
          <p:cNvPr id="3" name="Date Placeholder 2"/>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4" name="Slide Number Placeholder 3"/>
          <p:cNvSpPr>
            <a:spLocks noGrp="1"/>
          </p:cNvSpPr>
          <p:nvPr>
            <p:ph type="sldNum" sz="quarter" idx="12"/>
          </p:nvPr>
        </p:nvSpPr>
        <p:spPr/>
        <p:txBody>
          <a:bodyPr/>
          <a:lstStyle/>
          <a:p>
            <a:fld id="{AFD720AD-0A16-4141-82CA-5619F80A2BC8}" type="slidenum">
              <a:rPr lang="en-US" smtClean="0"/>
              <a:pPr/>
              <a:t>44</a:t>
            </a:fld>
            <a:endParaRPr lang="en-US"/>
          </a:p>
        </p:txBody>
      </p:sp>
    </p:spTree>
    <p:extLst>
      <p:ext uri="{BB962C8B-B14F-4D97-AF65-F5344CB8AC3E}">
        <p14:creationId xmlns:p14="http://schemas.microsoft.com/office/powerpoint/2010/main" val="3413599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(cont.)</a:t>
            </a:r>
            <a:endParaRPr lang="en-US" dirty="0"/>
          </a:p>
        </p:txBody>
      </p:sp>
      <p:sp>
        <p:nvSpPr>
          <p:cNvPr id="5" name="Content Placeholder 4"/>
          <p:cNvSpPr>
            <a:spLocks noGrp="1"/>
          </p:cNvSpPr>
          <p:nvPr>
            <p:ph idx="1"/>
          </p:nvPr>
        </p:nvSpPr>
        <p:spPr/>
        <p:txBody>
          <a:bodyPr>
            <a:normAutofit lnSpcReduction="10000"/>
          </a:bodyPr>
          <a:lstStyle/>
          <a:p>
            <a:r>
              <a:rPr lang="en-GB"/>
              <a:t>Coping with change</a:t>
            </a:r>
          </a:p>
          <a:p>
            <a:pPr lvl="1"/>
            <a:r>
              <a:rPr lang="en-GB"/>
              <a:t>prototyping</a:t>
            </a:r>
          </a:p>
          <a:p>
            <a:pPr lvl="1"/>
            <a:r>
              <a:rPr lang="en-GB"/>
              <a:t>iterative development and delivery</a:t>
            </a:r>
          </a:p>
          <a:p>
            <a:r>
              <a:rPr lang="en-GB"/>
              <a:t>Process improvement </a:t>
            </a:r>
          </a:p>
          <a:p>
            <a:pPr lvl="1"/>
            <a:r>
              <a:rPr lang="en-GB"/>
              <a:t>agile approaches, geared to reducing process overheads, </a:t>
            </a:r>
          </a:p>
          <a:p>
            <a:pPr lvl="1"/>
            <a:r>
              <a:rPr lang="en-GB"/>
              <a:t>maturity-based approaches based on better process management </a:t>
            </a:r>
          </a:p>
          <a:p>
            <a:pPr lvl="1"/>
            <a:r>
              <a:rPr lang="en-GB"/>
              <a:t>and the use of good software engineering practice.</a:t>
            </a:r>
          </a:p>
          <a:p>
            <a:r>
              <a:rPr lang="en-GB"/>
              <a:t>The SEI process maturity framework (CMM) </a:t>
            </a:r>
          </a:p>
          <a:p>
            <a:pPr lvl="1"/>
            <a:r>
              <a:rPr lang="en-GB"/>
              <a:t>identifies maturity levels that essentially correspond to the use of good software engineering practice.</a:t>
            </a:r>
          </a:p>
          <a:p>
            <a:endParaRPr lang="en-US"/>
          </a:p>
          <a:p>
            <a:endParaRPr lang="en-GB" dirty="0"/>
          </a:p>
        </p:txBody>
      </p:sp>
      <p:sp>
        <p:nvSpPr>
          <p:cNvPr id="3" name="Date Placeholder 2"/>
          <p:cNvSpPr>
            <a:spLocks noGrp="1"/>
          </p:cNvSpPr>
          <p:nvPr>
            <p:ph type="dt" sz="half" idx="10"/>
          </p:nvPr>
        </p:nvSpPr>
        <p:spPr/>
        <p:txBody>
          <a:bodyPr/>
          <a:lstStyle/>
          <a:p>
            <a:r>
              <a:rPr lang="en-US"/>
              <a:t>Aug 2019</a:t>
            </a:r>
          </a:p>
        </p:txBody>
      </p:sp>
      <p:sp>
        <p:nvSpPr>
          <p:cNvPr id="7" name="Footer Placeholder 6"/>
          <p:cNvSpPr>
            <a:spLocks noGrp="1"/>
          </p:cNvSpPr>
          <p:nvPr>
            <p:ph type="ftr" sz="quarter" idx="11"/>
          </p:nvPr>
        </p:nvSpPr>
        <p:spPr/>
        <p:txBody>
          <a:bodyPr/>
          <a:lstStyle/>
          <a:p>
            <a:r>
              <a:rPr lang="en-US"/>
              <a:t>Chapter 2. Software Processes</a:t>
            </a:r>
          </a:p>
        </p:txBody>
      </p:sp>
      <p:sp>
        <p:nvSpPr>
          <p:cNvPr id="4" name="Slide Number Placeholder 3"/>
          <p:cNvSpPr>
            <a:spLocks noGrp="1"/>
          </p:cNvSpPr>
          <p:nvPr>
            <p:ph type="sldNum" sz="quarter" idx="12"/>
          </p:nvPr>
        </p:nvSpPr>
        <p:spPr/>
        <p:txBody>
          <a:bodyPr/>
          <a:lstStyle/>
          <a:p>
            <a:fld id="{AFD720AD-0A16-4141-82CA-5619F80A2BC8}" type="slidenum">
              <a:rPr lang="en-US" smtClean="0"/>
              <a:pPr/>
              <a:t>45</a:t>
            </a:fld>
            <a:endParaRPr lang="en-US"/>
          </a:p>
        </p:txBody>
      </p:sp>
    </p:spTree>
    <p:extLst>
      <p:ext uri="{BB962C8B-B14F-4D97-AF65-F5344CB8AC3E}">
        <p14:creationId xmlns:p14="http://schemas.microsoft.com/office/powerpoint/2010/main" val="118663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idx="1"/>
          </p:nvPr>
        </p:nvSpPr>
        <p:spPr/>
        <p:txBody>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a:t>
            </a:r>
          </a:p>
          <a:p>
            <a:pPr lvl="1"/>
            <a:r>
              <a:rPr lang="en-GB"/>
              <a:t>Design and implementation</a:t>
            </a:r>
          </a:p>
          <a:p>
            <a:pPr lvl="1"/>
            <a:r>
              <a:rPr lang="en-GB"/>
              <a:t>Validation</a:t>
            </a:r>
          </a:p>
          <a:p>
            <a:pPr lvl="1"/>
            <a:r>
              <a:rPr lang="en-GB"/>
              <a:t>Evolution.</a:t>
            </a:r>
          </a:p>
          <a:p>
            <a:r>
              <a:rPr lang="en-GB"/>
              <a:t>A software process model </a:t>
            </a:r>
          </a:p>
          <a:p>
            <a:pPr lvl="1"/>
            <a:r>
              <a:rPr lang="en-GB"/>
              <a:t>an abstract representation of a process</a:t>
            </a:r>
            <a:endParaRPr lang="en-GB" dirty="0"/>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Some software process models</a:t>
            </a:r>
            <a:endParaRPr lang="en-GB" dirty="0"/>
          </a:p>
        </p:txBody>
      </p:sp>
      <p:sp>
        <p:nvSpPr>
          <p:cNvPr id="25603" name="Rectangle 3"/>
          <p:cNvSpPr>
            <a:spLocks noGrp="1" noChangeArrowheads="1"/>
          </p:cNvSpPr>
          <p:nvPr>
            <p:ph idx="1"/>
          </p:nvPr>
        </p:nvSpPr>
        <p:spPr/>
        <p:txBody>
          <a:bodyPr>
            <a:normAutofit fontScale="92500" lnSpcReduction="20000"/>
          </a:bodyPr>
          <a:lstStyle/>
          <a:p>
            <a:r>
              <a:rPr lang="en-GB"/>
              <a:t>The waterfall model</a:t>
            </a:r>
          </a:p>
          <a:p>
            <a:pPr lvl="1"/>
            <a:r>
              <a:rPr lang="en-GB"/>
              <a:t>Plan-driven model. </a:t>
            </a:r>
          </a:p>
          <a:p>
            <a:pPr lvl="1"/>
            <a:r>
              <a:rPr lang="en-GB"/>
              <a:t>Separate and distinct phases of specification and development.</a:t>
            </a:r>
          </a:p>
          <a:p>
            <a:r>
              <a:rPr lang="en-GB"/>
              <a:t>Incremental development</a:t>
            </a:r>
          </a:p>
          <a:p>
            <a:pPr lvl="1"/>
            <a:r>
              <a:rPr lang="en-GB"/>
              <a:t>Specification, development and validation are interleaved. </a:t>
            </a:r>
          </a:p>
          <a:p>
            <a:pPr lvl="1"/>
            <a:r>
              <a:rPr lang="en-GB"/>
              <a:t>May be plan-driven or agile.</a:t>
            </a:r>
          </a:p>
          <a:p>
            <a:r>
              <a:rPr lang="en-GB"/>
              <a:t>Integration and configuration</a:t>
            </a:r>
          </a:p>
          <a:p>
            <a:pPr lvl="1"/>
            <a:r>
              <a:rPr lang="en-GB"/>
              <a:t>The system is assembled from existing configurable components. </a:t>
            </a:r>
          </a:p>
          <a:p>
            <a:pPr lvl="1"/>
            <a:r>
              <a:rPr lang="en-GB"/>
              <a:t>May be plan-driven or agile.</a:t>
            </a:r>
          </a:p>
          <a:p>
            <a:r>
              <a:rPr lang="en-GB"/>
              <a:t>In practice, most large systems are developed using a process that incorporates elements from all of these models.</a:t>
            </a:r>
          </a:p>
          <a:p>
            <a:endParaRPr lang="en-GB" dirty="0"/>
          </a:p>
        </p:txBody>
      </p:sp>
      <p:sp>
        <p:nvSpPr>
          <p:cNvPr id="10" name="Footer Placeholder 9"/>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t>The waterfall model</a:t>
            </a:r>
            <a:br>
              <a:rPr lang="en-GB"/>
            </a:br>
            <a:endParaRPr lang="en-US" dirty="0"/>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7</a:t>
            </a:fld>
            <a:endParaRPr lang="en-US"/>
          </a:p>
        </p:txBody>
      </p:sp>
      <p:sp>
        <p:nvSpPr>
          <p:cNvPr id="4" name="Rectangle 3"/>
          <p:cNvSpPr/>
          <p:nvPr/>
        </p:nvSpPr>
        <p:spPr>
          <a:xfrm>
            <a:off x="2398928" y="5918882"/>
            <a:ext cx="7394144" cy="646331"/>
          </a:xfrm>
          <a:prstGeom prst="rect">
            <a:avLst/>
          </a:prstGeom>
        </p:spPr>
        <p:txBody>
          <a:bodyPr wrap="square">
            <a:spAutoFit/>
          </a:bodyPr>
          <a:lstStyle/>
          <a:p>
            <a:pPr lvl="1"/>
            <a:r>
              <a:rPr lang="en-GB"/>
              <a:t>In principle, a phase has to be complete before moving onto the next phase.</a:t>
            </a:r>
            <a:endParaRPr lang="en-GB" dirty="0"/>
          </a:p>
        </p:txBody>
      </p:sp>
      <p:pic>
        <p:nvPicPr>
          <p:cNvPr id="9" name="Picture 8" descr="2.1.Waterfall-model.eps"/>
          <p:cNvPicPr>
            <a:picLocks noChangeAspect="1"/>
          </p:cNvPicPr>
          <p:nvPr/>
        </p:nvPicPr>
        <p:blipFill>
          <a:blip r:embed="rId3"/>
          <a:stretch>
            <a:fillRect/>
          </a:stretch>
        </p:blipFill>
        <p:spPr>
          <a:xfrm>
            <a:off x="1892532" y="1241437"/>
            <a:ext cx="8318268" cy="4677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usages</a:t>
            </a:r>
            <a:endParaRPr lang="en-GB" dirty="0"/>
          </a:p>
        </p:txBody>
      </p:sp>
      <p:sp>
        <p:nvSpPr>
          <p:cNvPr id="92163" name="Rectangle 3"/>
          <p:cNvSpPr>
            <a:spLocks noGrp="1" noChangeArrowheads="1"/>
          </p:cNvSpPr>
          <p:nvPr>
            <p:ph idx="1"/>
          </p:nvPr>
        </p:nvSpPr>
        <p:spPr/>
        <p:txBody>
          <a:bodyPr/>
          <a:lstStyle/>
          <a:p>
            <a:r>
              <a:rPr lang="en-GB"/>
              <a:t>The main drawback:</a:t>
            </a:r>
          </a:p>
          <a:p>
            <a:pPr lvl="1"/>
            <a:r>
              <a:rPr lang="en-GB"/>
              <a:t>the difficulty of accommodating change after the process is underway.</a:t>
            </a:r>
          </a:p>
          <a:p>
            <a:r>
              <a:rPr lang="en-GB"/>
              <a:t>Mostly used for large systems engineering projects </a:t>
            </a:r>
          </a:p>
          <a:p>
            <a:pPr lvl="1"/>
            <a:r>
              <a:rPr lang="en-GB"/>
              <a:t>a system is developed at several sites.</a:t>
            </a:r>
          </a:p>
          <a:p>
            <a:pPr lvl="1"/>
            <a:r>
              <a:rPr lang="en-GB"/>
              <a:t>the plan-driven nature of the waterfall model helps coordinate the work. </a:t>
            </a:r>
          </a:p>
          <a:p>
            <a:r>
              <a:rPr lang="en-GB"/>
              <a:t>When the requirements are well-understood and changes will be fairly limited during the design process. </a:t>
            </a:r>
          </a:p>
          <a:p>
            <a:pPr lvl="1"/>
            <a:r>
              <a:rPr lang="en-GB"/>
              <a:t>Few business systems have stable requirements.</a:t>
            </a:r>
          </a:p>
          <a:p>
            <a:pPr lvl="1"/>
            <a:endParaRPr lang="en-GB" dirty="0"/>
          </a:p>
        </p:txBody>
      </p:sp>
      <p:sp>
        <p:nvSpPr>
          <p:cNvPr id="7" name="Footer Placeholder 6"/>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8</a:t>
            </a:fld>
            <a:endParaRPr lang="en-US"/>
          </a:p>
        </p:txBody>
      </p:sp>
      <p:pic>
        <p:nvPicPr>
          <p:cNvPr id="9" name="Picture 8" descr="2.1.Waterfall-model.eps"/>
          <p:cNvPicPr>
            <a:picLocks noChangeAspect="1"/>
          </p:cNvPicPr>
          <p:nvPr/>
        </p:nvPicPr>
        <p:blipFill>
          <a:blip r:embed="rId3"/>
          <a:stretch>
            <a:fillRect/>
          </a:stretch>
        </p:blipFill>
        <p:spPr>
          <a:xfrm>
            <a:off x="7345680" y="0"/>
            <a:ext cx="3303960" cy="1857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t>Incremental development </a:t>
            </a:r>
            <a:endParaRPr lang="en-US" dirty="0"/>
          </a:p>
        </p:txBody>
      </p:sp>
      <p:sp>
        <p:nvSpPr>
          <p:cNvPr id="8" name="Footer Placeholder 7"/>
          <p:cNvSpPr>
            <a:spLocks noGrp="1"/>
          </p:cNvSpPr>
          <p:nvPr>
            <p:ph type="ftr" sz="quarter" idx="11"/>
          </p:nvPr>
        </p:nvSpPr>
        <p:spPr/>
        <p:txBody>
          <a:bodyPr/>
          <a:lstStyle/>
          <a:p>
            <a:r>
              <a:rPr lang="en-US"/>
              <a:t>Chapter 2. Software Processes</a:t>
            </a:r>
          </a:p>
        </p:txBody>
      </p:sp>
      <p:sp>
        <p:nvSpPr>
          <p:cNvPr id="3" name="Slide Number Placeholder 2"/>
          <p:cNvSpPr>
            <a:spLocks noGrp="1"/>
          </p:cNvSpPr>
          <p:nvPr>
            <p:ph type="sldNum" sz="quarter" idx="12"/>
          </p:nvPr>
        </p:nvSpPr>
        <p:spPr/>
        <p:txBody>
          <a:bodyPr/>
          <a:lstStyle/>
          <a:p>
            <a:fld id="{AFD720AD-0A16-4141-82CA-5619F80A2BC8}" type="slidenum">
              <a:rPr lang="en-US" smtClean="0"/>
              <a:pPr/>
              <a:t>9</a:t>
            </a:fld>
            <a:endParaRPr lang="en-US"/>
          </a:p>
        </p:txBody>
      </p:sp>
      <p:pic>
        <p:nvPicPr>
          <p:cNvPr id="7" name="Picture 6" descr="2.2 Incremental-dev.eps"/>
          <p:cNvPicPr>
            <a:picLocks noChangeAspect="1"/>
          </p:cNvPicPr>
          <p:nvPr/>
        </p:nvPicPr>
        <p:blipFill>
          <a:blip r:embed="rId3"/>
          <a:stretch>
            <a:fillRect/>
          </a:stretch>
        </p:blipFill>
        <p:spPr>
          <a:xfrm>
            <a:off x="1981200" y="1597114"/>
            <a:ext cx="8065698" cy="43472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11115</TotalTime>
  <Words>5327</Words>
  <Application>Microsoft Office PowerPoint</Application>
  <PresentationFormat>Widescreen</PresentationFormat>
  <Paragraphs>711</Paragraphs>
  <Slides>45</Slides>
  <Notes>36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9" baseType="lpstr">
      <vt:lpstr>-apple-system</vt:lpstr>
      <vt:lpstr>Arial</vt:lpstr>
      <vt:lpstr>Calibri</vt:lpstr>
      <vt:lpstr>Comic Sans MS</vt:lpstr>
      <vt:lpstr>Courier New</vt:lpstr>
      <vt:lpstr>Helvetica</vt:lpstr>
      <vt:lpstr>Times New Roman</vt:lpstr>
      <vt:lpstr>Tw Cen MT</vt:lpstr>
      <vt:lpstr>Tw Cen MT (Body)</vt:lpstr>
      <vt:lpstr>Tw Cen MT Condensed</vt:lpstr>
      <vt:lpstr>Wingdings</vt:lpstr>
      <vt:lpstr>Wingdings 3</vt:lpstr>
      <vt:lpstr>Theme_SE2019s1</vt:lpstr>
      <vt:lpstr>GALLERY</vt:lpstr>
      <vt:lpstr>Chapter 2 – Software Processes</vt:lpstr>
      <vt:lpstr>Topics covered</vt:lpstr>
      <vt:lpstr>PowerPoint Presentation</vt:lpstr>
      <vt:lpstr>Software Engineering –  for Orientation </vt:lpstr>
      <vt:lpstr>The software process</vt:lpstr>
      <vt:lpstr>Some software process models</vt:lpstr>
      <vt:lpstr>The waterfall model </vt:lpstr>
      <vt:lpstr>Waterfall model usages</vt:lpstr>
      <vt:lpstr>Incremental development </vt:lpstr>
      <vt:lpstr>Incremental development benefits</vt:lpstr>
      <vt:lpstr>Incremental development problems</vt:lpstr>
      <vt:lpstr>agile development</vt:lpstr>
      <vt:lpstr>agile development</vt:lpstr>
      <vt:lpstr>SCRUM – THE MOST POPULAR AGILE DEVELOPMENT APPROACHES</vt:lpstr>
      <vt:lpstr>AGILE DEVELOPMENT</vt:lpstr>
      <vt:lpstr>Reuse-oriented software engineering</vt:lpstr>
      <vt:lpstr>Reuse-oriented software engineering</vt:lpstr>
      <vt:lpstr>Advantages and disadvantages</vt:lpstr>
      <vt:lpstr>“Hybrid dEveLopmENt Approaches in software systems development” (HELENA)</vt:lpstr>
      <vt:lpstr>A DISCUSSION CASE</vt:lpstr>
      <vt:lpstr>Process activities</vt:lpstr>
      <vt:lpstr>Process Activities</vt:lpstr>
      <vt:lpstr>Activity: Software specification</vt:lpstr>
      <vt:lpstr>The requirements engineering process</vt:lpstr>
      <vt:lpstr>Activity: Software design and implementation ~ Software development</vt:lpstr>
      <vt:lpstr>A general model of the design process </vt:lpstr>
      <vt:lpstr>System implementation</vt:lpstr>
      <vt:lpstr>Activity: Software validation</vt:lpstr>
      <vt:lpstr>Stages of testing</vt:lpstr>
      <vt:lpstr>Testing phases in a plan-driven software process</vt:lpstr>
      <vt:lpstr>Activity: Software evolution</vt:lpstr>
      <vt:lpstr>Coping with change</vt:lpstr>
      <vt:lpstr>Coping with change</vt:lpstr>
      <vt:lpstr>Software prototyping</vt:lpstr>
      <vt:lpstr>The process of prototype development</vt:lpstr>
      <vt:lpstr>Incremental delivery</vt:lpstr>
      <vt:lpstr>Incremental delivery </vt:lpstr>
      <vt:lpstr>Process improvement</vt:lpstr>
      <vt:lpstr>Process improvement</vt:lpstr>
      <vt:lpstr>Process improvement activities</vt:lpstr>
      <vt:lpstr>The Capability Maturity Model (CMM)</vt:lpstr>
      <vt:lpstr>The Capability Maturity Model (CMM)</vt:lpstr>
      <vt:lpstr>Software Project Documentation</vt:lpstr>
      <vt:lpstr>Summary</vt:lpstr>
      <vt:lpstr>Summary (cont.)</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chap2. Software process</dc:title>
  <dc:creator>Thang Bui</dc:creator>
  <cp:lastModifiedBy>Anh Nguyen Duc</cp:lastModifiedBy>
  <cp:revision>172</cp:revision>
  <cp:lastPrinted>2017-12-20T07:00:16Z</cp:lastPrinted>
  <dcterms:created xsi:type="dcterms:W3CDTF">2010-01-06T19:57:16Z</dcterms:created>
  <dcterms:modified xsi:type="dcterms:W3CDTF">2023-08-23T08:26:28Z</dcterms:modified>
</cp:coreProperties>
</file>