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1" r:id="rId2"/>
  </p:sldMasterIdLst>
  <p:notesMasterIdLst>
    <p:notesMasterId r:id="rId39"/>
  </p:notesMasterIdLst>
  <p:sldIdLst>
    <p:sldId id="343" r:id="rId3"/>
    <p:sldId id="295" r:id="rId4"/>
    <p:sldId id="288" r:id="rId5"/>
    <p:sldId id="296" r:id="rId6"/>
    <p:sldId id="297" r:id="rId7"/>
    <p:sldId id="298" r:id="rId8"/>
    <p:sldId id="299" r:id="rId9"/>
    <p:sldId id="300" r:id="rId10"/>
    <p:sldId id="306" r:id="rId11"/>
    <p:sldId id="311" r:id="rId12"/>
    <p:sldId id="303" r:id="rId13"/>
    <p:sldId id="304" r:id="rId14"/>
    <p:sldId id="308" r:id="rId15"/>
    <p:sldId id="309" r:id="rId16"/>
    <p:sldId id="312" r:id="rId17"/>
    <p:sldId id="313" r:id="rId18"/>
    <p:sldId id="319" r:id="rId19"/>
    <p:sldId id="314" r:id="rId20"/>
    <p:sldId id="317" r:id="rId21"/>
    <p:sldId id="320" r:id="rId22"/>
    <p:sldId id="321" r:id="rId23"/>
    <p:sldId id="322" r:id="rId24"/>
    <p:sldId id="342" r:id="rId25"/>
    <p:sldId id="323" r:id="rId26"/>
    <p:sldId id="325" r:id="rId27"/>
    <p:sldId id="327" r:id="rId28"/>
    <p:sldId id="328" r:id="rId29"/>
    <p:sldId id="329" r:id="rId30"/>
    <p:sldId id="330" r:id="rId31"/>
    <p:sldId id="339" r:id="rId32"/>
    <p:sldId id="324" r:id="rId33"/>
    <p:sldId id="340" r:id="rId34"/>
    <p:sldId id="331" r:id="rId35"/>
    <p:sldId id="332" r:id="rId36"/>
    <p:sldId id="333" r:id="rId37"/>
    <p:sldId id="338" r:id="rId38"/>
  </p:sldIdLst>
  <p:sldSz cx="9144000" cy="5143500" type="screen16x9"/>
  <p:notesSz cx="6858000" cy="9144000"/>
  <p:embeddedFontLst>
    <p:embeddedFont>
      <p:font typeface="Encode Sans" panose="020B0604020202020204" charset="0"/>
      <p:regular r:id="rId40"/>
      <p:bold r:id="rId41"/>
    </p:embeddedFont>
    <p:embeddedFont>
      <p:font typeface="Encode Sans Condensed Thin" panose="020B0604020202020204" charset="0"/>
      <p:regular r:id="rId42"/>
      <p:bold r:id="rId43"/>
    </p:embeddedFont>
    <p:embeddedFont>
      <p:font typeface="Times" panose="02020603050405020304" pitchFamily="18" charset="0"/>
      <p:regular r:id="rId44"/>
      <p:bold r:id="rId45"/>
      <p:italic r:id="rId46"/>
      <p:boldItalic r:id="rId47"/>
    </p:embeddedFont>
    <p:embeddedFont>
      <p:font typeface="Trebuchet MS" panose="020B0603020202020204" pitchFamily="34" charset="0"/>
      <p:regular r:id="rId48"/>
      <p:bold r:id="rId49"/>
      <p:italic r:id="rId50"/>
      <p:boldItalic r:id="rId51"/>
    </p:embeddedFont>
    <p:embeddedFont>
      <p:font typeface="Tw Cen MT" panose="020B0602020104020603" pitchFamily="34" charset="0"/>
      <p:regular r:id="rId52"/>
      <p:bold r:id="rId53"/>
      <p:italic r:id="rId54"/>
      <p:boldItalic r:id="rId55"/>
    </p:embeddedFont>
    <p:embeddedFont>
      <p:font typeface="Tw Cen MT Condensed" panose="020B0606020104020203" pitchFamily="34" charset="0"/>
      <p:regular r:id="rId56"/>
      <p:bold r:id="rId57"/>
    </p:embeddedFont>
    <p:embeddedFont>
      <p:font typeface="Wingdings 3" panose="05040102010807070707" pitchFamily="18" charset="2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02304-0F9D-4A55-A62C-B0183BA7FCBC}" v="66" dt="2023-02-15T07:44:04.984"/>
  </p1510:revLst>
</p1510:revInfo>
</file>

<file path=ppt/tableStyles.xml><?xml version="1.0" encoding="utf-8"?>
<a:tblStyleLst xmlns:a="http://schemas.openxmlformats.org/drawingml/2006/main" def="{F96D7CBB-A952-44BB-AA24-4712D87E3833}">
  <a:tblStyle styleId="{F96D7CBB-A952-44BB-AA24-4712D87E3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Nguyen Duc" userId="04a5c95d-4a59-4e21-b199-e9922fb46c5c" providerId="ADAL" clId="{97B02304-0F9D-4A55-A62C-B0183BA7FCBC}"/>
    <pc:docChg chg="modSld">
      <pc:chgData name="Anh Nguyen Duc" userId="04a5c95d-4a59-4e21-b199-e9922fb46c5c" providerId="ADAL" clId="{97B02304-0F9D-4A55-A62C-B0183BA7FCBC}" dt="2023-02-15T07:44:04.983" v="82" actId="20577"/>
      <pc:docMkLst>
        <pc:docMk/>
      </pc:docMkLst>
      <pc:sldChg chg="modSp mod">
        <pc:chgData name="Anh Nguyen Duc" userId="04a5c95d-4a59-4e21-b199-e9922fb46c5c" providerId="ADAL" clId="{97B02304-0F9D-4A55-A62C-B0183BA7FCBC}" dt="2023-02-15T07:33:25.796" v="29" actId="20577"/>
        <pc:sldMkLst>
          <pc:docMk/>
          <pc:sldMk cId="263773955" sldId="306"/>
        </pc:sldMkLst>
        <pc:spChg chg="mod">
          <ac:chgData name="Anh Nguyen Duc" userId="04a5c95d-4a59-4e21-b199-e9922fb46c5c" providerId="ADAL" clId="{97B02304-0F9D-4A55-A62C-B0183BA7FCBC}" dt="2023-02-15T07:33:25.796" v="29" actId="20577"/>
          <ac:spMkLst>
            <pc:docMk/>
            <pc:sldMk cId="263773955" sldId="306"/>
            <ac:spMk id="2" creationId="{00000000-0000-0000-0000-000000000000}"/>
          </ac:spMkLst>
        </pc:spChg>
        <pc:spChg chg="mod">
          <ac:chgData name="Anh Nguyen Duc" userId="04a5c95d-4a59-4e21-b199-e9922fb46c5c" providerId="ADAL" clId="{97B02304-0F9D-4A55-A62C-B0183BA7FCBC}" dt="2023-02-15T07:33:07.542" v="18" actId="20577"/>
          <ac:spMkLst>
            <pc:docMk/>
            <pc:sldMk cId="263773955" sldId="306"/>
            <ac:spMk id="8196" creationId="{00000000-0000-0000-0000-000000000000}"/>
          </ac:spMkLst>
        </pc:spChg>
      </pc:sldChg>
      <pc:sldChg chg="modSp">
        <pc:chgData name="Anh Nguyen Duc" userId="04a5c95d-4a59-4e21-b199-e9922fb46c5c" providerId="ADAL" clId="{97B02304-0F9D-4A55-A62C-B0183BA7FCBC}" dt="2023-02-15T07:44:04.983" v="82" actId="20577"/>
        <pc:sldMkLst>
          <pc:docMk/>
          <pc:sldMk cId="2133364058" sldId="317"/>
        </pc:sldMkLst>
        <pc:spChg chg="mod">
          <ac:chgData name="Anh Nguyen Duc" userId="04a5c95d-4a59-4e21-b199-e9922fb46c5c" providerId="ADAL" clId="{97B02304-0F9D-4A55-A62C-B0183BA7FCBC}" dt="2023-02-15T07:44:04.983" v="82" actId="20577"/>
          <ac:spMkLst>
            <pc:docMk/>
            <pc:sldMk cId="2133364058" sldId="317"/>
            <ac:spMk id="153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5A050-7306-7B4E-867E-A3663FBCD5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C93BAE-9158-4B80-9484-B1B0D7FC2F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Software Engineering - CO3001</a:t>
            </a:r>
          </a:p>
        </p:txBody>
      </p:sp>
    </p:spTree>
    <p:extLst>
      <p:ext uri="{BB962C8B-B14F-4D97-AF65-F5344CB8AC3E}">
        <p14:creationId xmlns:p14="http://schemas.microsoft.com/office/powerpoint/2010/main" val="2671737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E2F85C9-DE79-4C01-9AA2-24A77942C12F}" type="slidenum">
              <a:rPr lang="en-US" altLang="nb-NO" sz="1200"/>
              <a:pPr/>
              <a:t>29</a:t>
            </a:fld>
            <a:endParaRPr lang="en-US" altLang="nb-NO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altLang="nb-NO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2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4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52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07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78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842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59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41B4EED-B5CA-46C5-826C-4AF646251290}" type="slidenum">
              <a:rPr lang="en-US" altLang="nb-NO" sz="1200"/>
              <a:pPr/>
              <a:t>28</a:t>
            </a:fld>
            <a:endParaRPr lang="en-US" altLang="nb-NO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b-NO" altLang="nb-NO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6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1E2DB-6B26-1148-BBB7-224489DC43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98600"/>
            <a:ext cx="652460" cy="4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1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EC744-B227-4A42-B0B8-DD1F9FC18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3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6C30EE-4725-9040-82E4-7631508820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98600"/>
            <a:ext cx="652460" cy="4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6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69BD90-93E8-7D4C-B473-7191F0042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DC435-2897-F34A-8447-1EC8A691D1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98600"/>
            <a:ext cx="652460" cy="4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30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5F77F-66C9-B04B-B94C-B68F71024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04825"/>
            <a:ext cx="8229600" cy="4352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0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hort + 1 column + image">
  <p:cSld name="TITLE_AND_BODY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42;p6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" name="Google Shape;43;p6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37404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37404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9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73" name="Google Shape;73;p9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5" name="Google Shape;75;p9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" name="Google Shape;76;p9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307 Fundamentals of Computer Science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Implementing Classes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BB4C7-88B8-4209-8FBE-FE09A38C1490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2339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1"/>
            <a:ext cx="9144000" cy="3970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-18047"/>
            <a:ext cx="9139239" cy="3429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922942"/>
            <a:ext cx="5829300" cy="1097280"/>
          </a:xfrm>
        </p:spPr>
        <p:txBody>
          <a:bodyPr anchor="ctr">
            <a:normAutofit/>
          </a:bodyPr>
          <a:lstStyle>
            <a:lvl1pPr algn="r">
              <a:defRPr sz="27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57950" y="2922942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err="1"/>
              <a:t>Thang</a:t>
            </a:r>
            <a:r>
              <a:rPr lang="en-US" dirty="0"/>
              <a:t> Bui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150919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6032"/>
            <a:ext cx="959100" cy="65399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491988" y="397042"/>
            <a:ext cx="5829300" cy="173806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000" dirty="0"/>
              <a:t>Software engineering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3826" y="4894269"/>
            <a:ext cx="55641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Adapted from https://iansommerville.com/software-engineering-book/slides/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63224" y="1807864"/>
            <a:ext cx="10663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+mj-lt"/>
              </a:rPr>
              <a:t>CO3001</a:t>
            </a:r>
          </a:p>
        </p:txBody>
      </p:sp>
    </p:spTree>
    <p:extLst>
      <p:ext uri="{BB962C8B-B14F-4D97-AF65-F5344CB8AC3E}">
        <p14:creationId xmlns:p14="http://schemas.microsoft.com/office/powerpoint/2010/main" val="151747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3313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1"/>
            <a:ext cx="9139239" cy="3429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913918"/>
            <a:ext cx="5829300" cy="1097280"/>
          </a:xfrm>
        </p:spPr>
        <p:txBody>
          <a:bodyPr anchor="ctr">
            <a:normAutofit/>
          </a:bodyPr>
          <a:lstStyle>
            <a:lvl1pPr algn="r">
              <a:defRPr sz="330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2913918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2F7EC-46EB-964D-B691-B03AC1106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141895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98600"/>
            <a:ext cx="652460" cy="4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2191"/>
            <a:ext cx="8090155" cy="920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143001"/>
            <a:ext cx="3723894" cy="3589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758" y="1143001"/>
            <a:ext cx="3997491" cy="3589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6D4F7-D30A-2D46-8C56-BBD860B78F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1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63167"/>
            <a:ext cx="8090155" cy="929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143002"/>
            <a:ext cx="385203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50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1760221"/>
            <a:ext cx="3852030" cy="2971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633" y="1143002"/>
            <a:ext cx="4045618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65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633" y="1760221"/>
            <a:ext cx="4045618" cy="2971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27A3EF-D9D8-3141-91A2-80F03BEF3F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6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72191"/>
            <a:ext cx="8090153" cy="911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146009"/>
            <a:ext cx="8090154" cy="358601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Sep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5AC5F77F-66C9-B04B-B94C-B68F71024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168559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98600"/>
            <a:ext cx="652460" cy="4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3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270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00038" indent="-300038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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70297" indent="-1702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01266" indent="-130969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32235" indent="-130969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854869" indent="-12263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 – Introduction to Object oriented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Anh Nguyen-Duc</a:t>
            </a:r>
          </a:p>
          <a:p>
            <a:r>
              <a:rPr lang="en-US" dirty="0"/>
              <a:t>Tho Quan Thanh</a:t>
            </a:r>
          </a:p>
        </p:txBody>
      </p:sp>
    </p:spTree>
    <p:extLst>
      <p:ext uri="{BB962C8B-B14F-4D97-AF65-F5344CB8AC3E}">
        <p14:creationId xmlns:p14="http://schemas.microsoft.com/office/powerpoint/2010/main" val="3912298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 – Class, Object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nb-NO" sz="1800" dirty="0">
                <a:latin typeface="+mj-lt"/>
              </a:rPr>
              <a:t>Object creation: memory is allocated for the object’s fields as defined in the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nb-NO" sz="1800" dirty="0">
                <a:latin typeface="+mj-lt"/>
              </a:rPr>
              <a:t>Initialization is specified through a </a:t>
            </a:r>
            <a:r>
              <a:rPr lang="en-US" altLang="nb-NO" sz="1800" u="sng" dirty="0">
                <a:latin typeface="+mj-lt"/>
              </a:rPr>
              <a:t>constructor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nb-NO" sz="1800" dirty="0">
                <a:latin typeface="+mj-lt"/>
              </a:rPr>
              <a:t>A special method invoked when objects are created</a:t>
            </a:r>
          </a:p>
          <a:p>
            <a:r>
              <a:rPr lang="en-US" sz="1800" dirty="0">
                <a:latin typeface="+mj-lt"/>
              </a:rPr>
              <a:t>Different objects have the same attributes but the values of those attributes can vary</a:t>
            </a:r>
          </a:p>
          <a:p>
            <a:pPr lvl="1"/>
            <a:r>
              <a:rPr lang="en-US" sz="1800" dirty="0">
                <a:latin typeface="+mj-lt"/>
              </a:rPr>
              <a:t>Reminder: The class definition specifies the attributes and methods for </a:t>
            </a:r>
            <a:r>
              <a:rPr lang="en-US" sz="1800" i="1" dirty="0">
                <a:latin typeface="+mj-lt"/>
              </a:rPr>
              <a:t>all objects</a:t>
            </a:r>
          </a:p>
          <a:p>
            <a:r>
              <a:rPr lang="en-US" sz="1800" dirty="0">
                <a:latin typeface="+mj-lt"/>
              </a:rPr>
              <a:t>The current value of an object’s attribute’s determines it’s state.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</a:pPr>
            <a:endParaRPr lang="en-US" altLang="nb-NO" sz="1800" dirty="0">
              <a:latin typeface="+mj-lt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00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nb-NO" altLang="nb-NO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8F6629-4CB8-48F0-8C50-9A0C48F8B939}" type="slidenum">
              <a:rPr lang="en-US" altLang="nb-NO" sz="1050">
                <a:latin typeface="Arial" panose="020B0604020202020204" pitchFamily="34" charset="0"/>
              </a:rPr>
              <a:pPr/>
              <a:t>11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pic>
        <p:nvPicPr>
          <p:cNvPr id="11269" name="Picture 2" descr="Python Classes and Objects - Intellipaa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1021556"/>
            <a:ext cx="592931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2"/>
          <p:cNvSpPr txBox="1">
            <a:spLocks noChangeArrowheads="1"/>
          </p:cNvSpPr>
          <p:nvPr/>
        </p:nvSpPr>
        <p:spPr bwMode="auto">
          <a:xfrm>
            <a:off x="2000250" y="285750"/>
            <a:ext cx="5712619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2000" b="1" dirty="0">
                <a:solidFill>
                  <a:schemeClr val="bg1"/>
                </a:solidFill>
                <a:latin typeface="+mj-lt"/>
              </a:rPr>
              <a:t>Concept: Classes describe objects</a:t>
            </a:r>
          </a:p>
        </p:txBody>
      </p:sp>
    </p:spTree>
    <p:extLst>
      <p:ext uri="{BB962C8B-B14F-4D97-AF65-F5344CB8AC3E}">
        <p14:creationId xmlns:p14="http://schemas.microsoft.com/office/powerpoint/2010/main" val="334124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nb-NO" altLang="nb-NO"/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D80AAE-50BA-4B6F-BA14-453B0D188798}" type="slidenum">
              <a:rPr lang="en-US" altLang="nb-NO" sz="1050">
                <a:latin typeface="Arial" panose="020B0604020202020204" pitchFamily="34" charset="0"/>
              </a:rPr>
              <a:pPr/>
              <a:t>12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pic>
        <p:nvPicPr>
          <p:cNvPr id="12292" name="Picture 2" descr="https://miro.medium.com/max/560/0*KM1amKOfdR28E7Y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562" y="1082278"/>
            <a:ext cx="5500688" cy="389929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Rectangle 2"/>
          <p:cNvSpPr txBox="1">
            <a:spLocks noChangeArrowheads="1"/>
          </p:cNvSpPr>
          <p:nvPr/>
        </p:nvSpPr>
        <p:spPr bwMode="auto">
          <a:xfrm>
            <a:off x="2000250" y="285750"/>
            <a:ext cx="5712619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nb-NO" sz="2000" b="1" dirty="0">
                <a:solidFill>
                  <a:schemeClr val="bg1"/>
                </a:solidFill>
                <a:latin typeface="+mj-lt"/>
              </a:rPr>
              <a:t>Concept: Classes describe objects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5550" y="1416050"/>
            <a:ext cx="21146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Class Person {</a:t>
            </a:r>
          </a:p>
          <a:p>
            <a:r>
              <a:rPr lang="nb-NO" dirty="0">
                <a:solidFill>
                  <a:schemeClr val="bg1"/>
                </a:solidFill>
              </a:rPr>
              <a:t> private </a:t>
            </a:r>
            <a:r>
              <a:rPr lang="nb-NO" dirty="0" err="1">
                <a:solidFill>
                  <a:schemeClr val="bg1"/>
                </a:solidFill>
              </a:rPr>
              <a:t>String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hairColor</a:t>
            </a:r>
            <a:r>
              <a:rPr lang="nb-NO" dirty="0">
                <a:solidFill>
                  <a:schemeClr val="bg1"/>
                </a:solidFill>
              </a:rPr>
              <a:t>;</a:t>
            </a:r>
          </a:p>
          <a:p>
            <a:r>
              <a:rPr lang="nb-NO" dirty="0">
                <a:solidFill>
                  <a:schemeClr val="bg1"/>
                </a:solidFill>
              </a:rPr>
              <a:t>….</a:t>
            </a:r>
          </a:p>
          <a:p>
            <a:r>
              <a:rPr lang="nb-NO" dirty="0">
                <a:solidFill>
                  <a:schemeClr val="bg1"/>
                </a:solidFill>
              </a:rPr>
              <a:t>}</a:t>
            </a: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3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B42E2E-2067-495F-97EF-0944C829EE0D}" type="slidenum">
              <a:rPr lang="en-US" altLang="nb-NO" sz="1050">
                <a:latin typeface="Arial" panose="020B0604020202020204" pitchFamily="34" charset="0"/>
              </a:rPr>
              <a:pPr/>
              <a:t>13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/>
              <a:t>Notation: How to declare and create objects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314450"/>
            <a:ext cx="6400800" cy="3086100"/>
          </a:xfrm>
        </p:spPr>
        <p:txBody>
          <a:bodyPr/>
          <a:lstStyle/>
          <a:p>
            <a:pPr marL="76200" indent="0" eaLnBrk="1" hangingPunct="1">
              <a:buClr>
                <a:srgbClr val="FFFF99"/>
              </a:buClr>
              <a:buNone/>
            </a:pP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Employee secretary;  // declares secretary</a:t>
            </a:r>
            <a:endParaRPr lang="en-US" altLang="nb-NO" sz="1800" dirty="0">
              <a:solidFill>
                <a:schemeClr val="bg1"/>
              </a:solidFill>
            </a:endParaRPr>
          </a:p>
          <a:p>
            <a:pPr marL="76200" indent="0" eaLnBrk="1" hangingPunct="1">
              <a:buClr>
                <a:srgbClr val="FFFF99"/>
              </a:buClr>
              <a:buNone/>
            </a:pP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secretary = new Employee (); // allocates space</a:t>
            </a:r>
          </a:p>
          <a:p>
            <a:pPr marL="76200" indent="0" eaLnBrk="1" hangingPunct="1">
              <a:buClr>
                <a:srgbClr val="FFFF99"/>
              </a:buClr>
              <a:buNone/>
            </a:pP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Employee secretary = new Employee(); // does both</a:t>
            </a:r>
          </a:p>
          <a:p>
            <a:pPr marL="76200" indent="0" eaLnBrk="1" hangingPunct="1">
              <a:buNone/>
            </a:pPr>
            <a:r>
              <a:rPr lang="en-US" altLang="nb-NO" sz="1800" dirty="0">
                <a:solidFill>
                  <a:schemeClr val="bg1"/>
                </a:solidFill>
              </a:rPr>
              <a:t>But the secretary is still "blank" (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null</a:t>
            </a:r>
            <a:r>
              <a:rPr lang="en-US" altLang="nb-NO" sz="1800" dirty="0">
                <a:solidFill>
                  <a:schemeClr val="bg1"/>
                </a:solidFill>
              </a:rPr>
              <a:t>)</a:t>
            </a:r>
          </a:p>
          <a:p>
            <a:pPr marL="76200" indent="0" eaLnBrk="1" hangingPunct="1">
              <a:buClr>
                <a:srgbClr val="FFFF99"/>
              </a:buClr>
              <a:buNone/>
            </a:pP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secretary.name = "Adele";  // dot notation</a:t>
            </a:r>
          </a:p>
          <a:p>
            <a:pPr marL="76200" indent="0" eaLnBrk="1" hangingPunct="1">
              <a:buClr>
                <a:srgbClr val="FFFF99"/>
              </a:buClr>
              <a:buNone/>
            </a:pPr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secretary.birthday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();  // sends a message</a:t>
            </a:r>
            <a:endParaRPr lang="en-US" alt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4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54FE0D-6FD5-4584-9FDA-99842CA1DF6C}" type="slidenum">
              <a:rPr lang="en-US" altLang="nb-NO" sz="1050">
                <a:latin typeface="Arial" panose="020B0604020202020204" pitchFamily="34" charset="0"/>
              </a:rPr>
              <a:pPr/>
              <a:t>14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/>
              <a:t>Notation: How to reference a field or method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200150"/>
            <a:ext cx="6172200" cy="3086100"/>
          </a:xfrm>
        </p:spPr>
        <p:txBody>
          <a:bodyPr/>
          <a:lstStyle/>
          <a:p>
            <a:pPr marL="76200" indent="0" eaLnBrk="1" hangingPunct="1">
              <a:buNone/>
            </a:pPr>
            <a:r>
              <a:rPr lang="en-US" altLang="nb-NO" sz="1800" dirty="0">
                <a:solidFill>
                  <a:schemeClr val="bg1"/>
                </a:solidFill>
                <a:latin typeface="+mj-lt"/>
              </a:rPr>
              <a:t>Inside a class, no dots are necessary</a:t>
            </a:r>
          </a:p>
          <a:p>
            <a:pPr marL="533400" lvl="1" indent="0" eaLnBrk="1" hangingPunct="1">
              <a:buClr>
                <a:srgbClr val="FFFF99"/>
              </a:buClr>
              <a:buNone/>
            </a:pPr>
            <a:r>
              <a:rPr lang="en-US" altLang="nb-NO" sz="1800" dirty="0">
                <a:solidFill>
                  <a:schemeClr val="bg1"/>
                </a:solidFill>
                <a:latin typeface="+mj-lt"/>
              </a:rPr>
              <a:t>class Person { ... age = age + 1; ...}</a:t>
            </a:r>
          </a:p>
          <a:p>
            <a:pPr marL="76200" indent="0" eaLnBrk="1" hangingPunct="1">
              <a:buNone/>
            </a:pPr>
            <a:r>
              <a:rPr lang="en-US" altLang="nb-NO" sz="1800" dirty="0">
                <a:solidFill>
                  <a:schemeClr val="bg1"/>
                </a:solidFill>
                <a:latin typeface="+mj-lt"/>
              </a:rPr>
              <a:t>Outside a class, you need to say which object you are talking to</a:t>
            </a:r>
          </a:p>
          <a:p>
            <a:pPr marL="533400" lvl="1" indent="0" eaLnBrk="1" hangingPunct="1">
              <a:buClr>
                <a:schemeClr val="tx1"/>
              </a:buClr>
              <a:buNone/>
            </a:pPr>
            <a:r>
              <a:rPr lang="en-US" altLang="nb-NO" sz="1800" dirty="0">
                <a:solidFill>
                  <a:schemeClr val="bg1"/>
                </a:solidFill>
                <a:latin typeface="+mj-lt"/>
              </a:rPr>
              <a:t>if (</a:t>
            </a:r>
            <a:r>
              <a:rPr lang="en-US" altLang="nb-NO" sz="1800" dirty="0" err="1">
                <a:solidFill>
                  <a:schemeClr val="bg1"/>
                </a:solidFill>
                <a:latin typeface="+mj-lt"/>
              </a:rPr>
              <a:t>john.age</a:t>
            </a:r>
            <a:r>
              <a:rPr lang="en-US" altLang="nb-NO" sz="1800" dirty="0">
                <a:solidFill>
                  <a:schemeClr val="bg1"/>
                </a:solidFill>
                <a:latin typeface="+mj-lt"/>
              </a:rPr>
              <a:t> &lt; 75) </a:t>
            </a:r>
            <a:r>
              <a:rPr lang="en-US" altLang="nb-NO" sz="1800" dirty="0" err="1">
                <a:solidFill>
                  <a:schemeClr val="bg1"/>
                </a:solidFill>
                <a:latin typeface="+mj-lt"/>
              </a:rPr>
              <a:t>john.birthday</a:t>
            </a:r>
            <a:r>
              <a:rPr lang="en-US" altLang="nb-NO" sz="1800" dirty="0">
                <a:solidFill>
                  <a:schemeClr val="bg1"/>
                </a:solidFill>
                <a:latin typeface="+mj-lt"/>
              </a:rPr>
              <a:t> ();</a:t>
            </a:r>
          </a:p>
          <a:p>
            <a:pPr marL="76200" indent="0" eaLnBrk="1" hangingPunct="1">
              <a:buNone/>
            </a:pPr>
            <a:r>
              <a:rPr lang="en-US" altLang="nb-NO" sz="1800" dirty="0">
                <a:solidFill>
                  <a:schemeClr val="bg1"/>
                </a:solidFill>
                <a:latin typeface="+mj-lt"/>
              </a:rPr>
              <a:t>If you don't have an object, you cannot use its fields or methods!</a:t>
            </a:r>
          </a:p>
        </p:txBody>
      </p:sp>
    </p:spTree>
    <p:extLst>
      <p:ext uri="{BB962C8B-B14F-4D97-AF65-F5344CB8AC3E}">
        <p14:creationId xmlns:p14="http://schemas.microsoft.com/office/powerpoint/2010/main" val="428075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/>
              <a:t>Inheritance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b-NO" sz="2000" dirty="0">
                <a:latin typeface="+mj-lt"/>
              </a:rPr>
              <a:t>Inheritance:</a:t>
            </a:r>
          </a:p>
          <a:p>
            <a:pPr lvl="1" eaLnBrk="1" hangingPunct="1"/>
            <a:r>
              <a:rPr lang="en-US" altLang="nb-NO" sz="2000" dirty="0">
                <a:latin typeface="+mj-lt"/>
              </a:rPr>
              <a:t>programming language feature that allows for the implicit definition of variables/methods for a class through an existing class</a:t>
            </a:r>
          </a:p>
          <a:p>
            <a:pPr eaLnBrk="1" hangingPunct="1"/>
            <a:r>
              <a:rPr lang="en-US" altLang="nb-NO" sz="2000" dirty="0">
                <a:latin typeface="+mj-lt"/>
              </a:rPr>
              <a:t>An object </a:t>
            </a:r>
            <a:r>
              <a:rPr lang="en-US" altLang="nb-NO" sz="2000" i="1" dirty="0">
                <a:latin typeface="+mj-lt"/>
              </a:rPr>
              <a:t>also</a:t>
            </a:r>
            <a:r>
              <a:rPr lang="en-US" altLang="nb-NO" sz="2000" dirty="0">
                <a:latin typeface="+mj-lt"/>
              </a:rPr>
              <a:t> </a:t>
            </a:r>
            <a:r>
              <a:rPr lang="en-US" altLang="nb-NO" sz="2000" dirty="0">
                <a:solidFill>
                  <a:schemeClr val="tx2"/>
                </a:solidFill>
                <a:latin typeface="+mj-lt"/>
              </a:rPr>
              <a:t>inherits</a:t>
            </a:r>
            <a:r>
              <a:rPr lang="en-US" altLang="nb-NO" sz="2000" dirty="0">
                <a:latin typeface="+mj-lt"/>
              </a:rPr>
              <a:t>:</a:t>
            </a:r>
          </a:p>
          <a:p>
            <a:pPr lvl="1" eaLnBrk="1" hangingPunct="1"/>
            <a:r>
              <a:rPr lang="en-US" altLang="nb-NO" sz="2000" dirty="0">
                <a:latin typeface="+mj-lt"/>
              </a:rPr>
              <a:t>the fields described in the class's </a:t>
            </a:r>
            <a:r>
              <a:rPr lang="en-US" altLang="nb-NO" sz="2000" dirty="0" err="1">
                <a:latin typeface="+mj-lt"/>
              </a:rPr>
              <a:t>superclasses</a:t>
            </a:r>
            <a:endParaRPr lang="en-US" altLang="nb-NO" sz="2000" dirty="0">
              <a:latin typeface="+mj-lt"/>
            </a:endParaRPr>
          </a:p>
          <a:p>
            <a:pPr lvl="1" eaLnBrk="1" hangingPunct="1"/>
            <a:r>
              <a:rPr lang="en-US" altLang="nb-NO" sz="2000" dirty="0">
                <a:latin typeface="+mj-lt"/>
              </a:rPr>
              <a:t>the methods described in the class's </a:t>
            </a:r>
            <a:r>
              <a:rPr lang="en-US" altLang="nb-NO" sz="2000" dirty="0" err="1">
                <a:latin typeface="+mj-lt"/>
              </a:rPr>
              <a:t>superclasses</a:t>
            </a:r>
            <a:endParaRPr lang="en-US" altLang="nb-NO" sz="2000" dirty="0">
              <a:latin typeface="+mj-lt"/>
            </a:endParaRPr>
          </a:p>
          <a:p>
            <a:pPr eaLnBrk="1" hangingPunct="1"/>
            <a:r>
              <a:rPr lang="en-US" altLang="nb-NO" sz="2000" dirty="0">
                <a:latin typeface="+mj-lt"/>
              </a:rPr>
              <a:t>A class is </a:t>
            </a:r>
            <a:r>
              <a:rPr lang="en-US" altLang="nb-NO" sz="2000" i="1" dirty="0">
                <a:latin typeface="+mj-lt"/>
              </a:rPr>
              <a:t>not</a:t>
            </a:r>
            <a:r>
              <a:rPr lang="en-US" altLang="nb-NO" sz="2000" dirty="0">
                <a:latin typeface="+mj-lt"/>
              </a:rPr>
              <a:t> a complete description of its objects!</a:t>
            </a:r>
          </a:p>
        </p:txBody>
      </p:sp>
    </p:spTree>
    <p:extLst>
      <p:ext uri="{BB962C8B-B14F-4D97-AF65-F5344CB8AC3E}">
        <p14:creationId xmlns:p14="http://schemas.microsoft.com/office/powerpoint/2010/main" val="329330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 dirty="0"/>
              <a:t>Concept: Classes form a hierarchy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49600" y="1200150"/>
            <a:ext cx="3919924" cy="29463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nb-NO" sz="1800" dirty="0"/>
              <a:t>Classes are arranged in a treelike structure called a </a:t>
            </a:r>
            <a:r>
              <a:rPr lang="en-US" altLang="nb-NO" sz="1800" dirty="0">
                <a:solidFill>
                  <a:schemeClr val="tx2"/>
                </a:solidFill>
              </a:rPr>
              <a:t>hierarchy</a:t>
            </a:r>
            <a:endParaRPr lang="en-US" altLang="nb-NO" sz="1800" dirty="0"/>
          </a:p>
          <a:p>
            <a:pPr eaLnBrk="1" hangingPunct="1">
              <a:lnSpc>
                <a:spcPct val="100000"/>
              </a:lnSpc>
            </a:pPr>
            <a:r>
              <a:rPr lang="en-US" altLang="nb-NO" sz="1800" dirty="0"/>
              <a:t>The class at the root is named </a:t>
            </a:r>
            <a:r>
              <a:rPr lang="en-US" altLang="nb-NO" sz="1800" dirty="0">
                <a:solidFill>
                  <a:schemeClr val="folHlink"/>
                </a:solidFill>
                <a:latin typeface="Trebuchet MS" panose="020B0603020202020204" pitchFamily="34" charset="0"/>
              </a:rPr>
              <a:t>Object</a:t>
            </a:r>
            <a:endParaRPr lang="en-US" altLang="nb-NO" sz="1800" dirty="0"/>
          </a:p>
          <a:p>
            <a:pPr eaLnBrk="1" hangingPunct="1">
              <a:lnSpc>
                <a:spcPct val="100000"/>
              </a:lnSpc>
            </a:pPr>
            <a:r>
              <a:rPr lang="en-US" altLang="nb-NO" sz="1800" dirty="0"/>
              <a:t>Every class, except </a:t>
            </a:r>
            <a:r>
              <a:rPr lang="en-US" altLang="nb-NO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nb-NO" sz="1800" dirty="0"/>
              <a:t>, has a </a:t>
            </a:r>
            <a:r>
              <a:rPr lang="en-US" altLang="nb-NO" sz="1800" dirty="0">
                <a:solidFill>
                  <a:schemeClr val="tx2"/>
                </a:solidFill>
              </a:rPr>
              <a:t>superclass</a:t>
            </a:r>
            <a:endParaRPr lang="en-US" altLang="nb-NO" sz="1800" dirty="0"/>
          </a:p>
          <a:p>
            <a:pPr eaLnBrk="1" hangingPunct="1">
              <a:lnSpc>
                <a:spcPct val="100000"/>
              </a:lnSpc>
            </a:pPr>
            <a:r>
              <a:rPr lang="en-US" altLang="nb-NO" sz="1800" dirty="0"/>
              <a:t>When you define a class, you specify its superclass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nb-NO" sz="1800" dirty="0"/>
              <a:t>If you don’t specify a superclass, </a:t>
            </a:r>
            <a:r>
              <a:rPr lang="en-US" altLang="nb-NO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nb-NO" sz="1800" dirty="0"/>
              <a:t> is assumed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D21BEF-6BF6-45F3-A2BB-E6669C0AFCB6}" type="slidenum">
              <a:rPr lang="en-US" altLang="nb-NO" sz="1050">
                <a:latin typeface="Arial" panose="020B0604020202020204" pitchFamily="34" charset="0"/>
              </a:rPr>
              <a:pPr/>
              <a:t>16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103" y="1282754"/>
            <a:ext cx="4509897" cy="23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4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 dirty="0"/>
              <a:t>Concept: Classes form a hierarchy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D21BEF-6BF6-45F3-A2BB-E6669C0AFCB6}" type="slidenum">
              <a:rPr lang="en-US" altLang="nb-NO" sz="1050">
                <a:latin typeface="Arial" panose="020B0604020202020204" pitchFamily="34" charset="0"/>
              </a:rPr>
              <a:pPr/>
              <a:t>17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959" y="1034612"/>
            <a:ext cx="4043855" cy="3086100"/>
          </a:xfrm>
        </p:spPr>
        <p:txBody>
          <a:bodyPr/>
          <a:lstStyle/>
          <a:p>
            <a:pPr eaLnBrk="1" hangingPunct="1"/>
            <a:r>
              <a:rPr lang="en-US" altLang="nb-NO" sz="2000" dirty="0"/>
              <a:t>Subclass relationship</a:t>
            </a:r>
          </a:p>
          <a:p>
            <a:pPr lvl="1" eaLnBrk="1" hangingPunct="1"/>
            <a:r>
              <a:rPr lang="en-US" altLang="nb-NO" sz="2000" dirty="0"/>
              <a:t>B is a subclass of A</a:t>
            </a:r>
          </a:p>
          <a:p>
            <a:pPr lvl="1" eaLnBrk="1" hangingPunct="1"/>
            <a:r>
              <a:rPr lang="en-US" altLang="nb-NO" sz="2000" dirty="0"/>
              <a:t>B inherits all definitions (variables/methods) in 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nb-NO" sz="2000" dirty="0"/>
              <a:t>A class may have several ancestors, up to </a:t>
            </a:r>
            <a:r>
              <a:rPr lang="en-US" altLang="nb-NO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endParaRPr lang="en-US" altLang="nb-NO" sz="2000" dirty="0">
              <a:solidFill>
                <a:srgbClr val="FFFF99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nb-NO" sz="2000" dirty="0"/>
              <a:t>Every class may have one or more </a:t>
            </a:r>
            <a:r>
              <a:rPr lang="en-US" altLang="nb-NO" sz="2000" dirty="0">
                <a:solidFill>
                  <a:schemeClr val="tx2"/>
                </a:solidFill>
              </a:rPr>
              <a:t>subclasses</a:t>
            </a:r>
            <a:endParaRPr lang="en-US" altLang="nb-NO" sz="2000" dirty="0"/>
          </a:p>
        </p:txBody>
      </p:sp>
      <p:pic>
        <p:nvPicPr>
          <p:cNvPr id="19458" name="Picture 2" descr="Inheritance in Java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64" y="1277008"/>
            <a:ext cx="4247336" cy="225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044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87FA9D-847B-4AE2-9E02-690B9E544CEA}" type="slidenum">
              <a:rPr lang="en-US" altLang="nb-NO" sz="1050">
                <a:latin typeface="Arial" panose="020B0604020202020204" pitchFamily="34" charset="0"/>
              </a:rPr>
              <a:pPr/>
              <a:t>18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/>
              <a:t>Example of (part of) a hierarchy</a:t>
            </a:r>
          </a:p>
        </p:txBody>
      </p:sp>
      <p:pic>
        <p:nvPicPr>
          <p:cNvPr id="5122" name="Picture 2" descr="Composition and Inheritance: Chapter 6 of Objects and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82" y="1072219"/>
            <a:ext cx="5297264" cy="323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96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6EC4AC-867B-46B9-AB4E-B512A9995775}" type="slidenum">
              <a:rPr lang="en-US" altLang="nb-NO" sz="1050">
                <a:solidFill>
                  <a:schemeClr val="bg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nb-NO" sz="105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>
                <a:solidFill>
                  <a:schemeClr val="bg1"/>
                </a:solidFill>
              </a:rPr>
              <a:t>Example of inheritance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04041" y="1291444"/>
            <a:ext cx="4020207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class Person {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  private String name;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  private </a:t>
            </a:r>
            <a:r>
              <a:rPr lang="en-US" altLang="nb-NO" sz="21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</a:t>
            </a:r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age;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  public void birthday () {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     age = age + 1;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  }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}</a:t>
            </a:r>
            <a:endParaRPr lang="en-US" altLang="nb-NO" sz="1800" dirty="0">
              <a:solidFill>
                <a:schemeClr val="bg1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995698" y="1348593"/>
            <a:ext cx="414830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class Employee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extends Person {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  private double salary;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  public void pay () { ...}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…</a:t>
            </a:r>
          </a:p>
          <a:p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Employee </a:t>
            </a:r>
            <a:r>
              <a:rPr lang="en-US" altLang="nb-NO" sz="21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ee</a:t>
            </a:r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 = new Employee();</a:t>
            </a:r>
          </a:p>
          <a:p>
            <a:r>
              <a:rPr lang="en-US" altLang="nb-NO" sz="2100" dirty="0" err="1">
                <a:solidFill>
                  <a:schemeClr val="bg1"/>
                </a:solidFill>
                <a:latin typeface="Trebuchet MS" panose="020B0603020202020204" pitchFamily="34" charset="0"/>
              </a:rPr>
              <a:t>ee.birthday</a:t>
            </a:r>
            <a:r>
              <a:rPr lang="en-US" altLang="nb-NO" sz="2100">
                <a:solidFill>
                  <a:schemeClr val="bg1"/>
                </a:solidFill>
                <a:latin typeface="Trebuchet MS" panose="020B0603020202020204" pitchFamily="34" charset="0"/>
              </a:rPr>
              <a:t>()</a:t>
            </a:r>
            <a:endParaRPr lang="en-US" altLang="nb-NO" sz="1800" dirty="0">
              <a:solidFill>
                <a:schemeClr val="bg1"/>
              </a:solidFill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364421" y="1348593"/>
            <a:ext cx="0" cy="194310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nb-NO" sz="1100">
              <a:solidFill>
                <a:schemeClr val="bg1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43850" y="3645935"/>
            <a:ext cx="71085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nb-NO" sz="2100" dirty="0">
                <a:solidFill>
                  <a:schemeClr val="bg1"/>
                </a:solidFill>
              </a:rPr>
              <a:t>Every </a:t>
            </a:r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Employee</a:t>
            </a:r>
            <a:r>
              <a:rPr lang="en-US" altLang="nb-NO" sz="2100" dirty="0">
                <a:solidFill>
                  <a:schemeClr val="bg1"/>
                </a:solidFill>
              </a:rPr>
              <a:t> has </a:t>
            </a:r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name</a:t>
            </a:r>
            <a:r>
              <a:rPr lang="en-US" altLang="nb-NO" sz="2100" dirty="0">
                <a:solidFill>
                  <a:schemeClr val="bg1"/>
                </a:solidFill>
              </a:rPr>
              <a:t> and </a:t>
            </a:r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age</a:t>
            </a:r>
            <a:r>
              <a:rPr lang="en-US" altLang="nb-NO" sz="2100" dirty="0">
                <a:solidFill>
                  <a:schemeClr val="bg1"/>
                </a:solidFill>
              </a:rPr>
              <a:t> fields and </a:t>
            </a:r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birthday</a:t>
            </a:r>
            <a:r>
              <a:rPr lang="en-US" altLang="nb-NO" sz="2100" dirty="0">
                <a:solidFill>
                  <a:schemeClr val="bg1"/>
                </a:solidFill>
              </a:rPr>
              <a:t> method </a:t>
            </a:r>
            <a:r>
              <a:rPr lang="en-US" altLang="nb-NO" sz="2100" i="1" dirty="0">
                <a:solidFill>
                  <a:schemeClr val="bg1"/>
                </a:solidFill>
              </a:rPr>
              <a:t>as well as</a:t>
            </a:r>
            <a:r>
              <a:rPr lang="en-US" altLang="nb-NO" sz="2100" dirty="0">
                <a:solidFill>
                  <a:schemeClr val="bg1"/>
                </a:solidFill>
              </a:rPr>
              <a:t> a </a:t>
            </a:r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salary</a:t>
            </a:r>
            <a:r>
              <a:rPr lang="en-US" altLang="nb-NO" sz="2100" dirty="0">
                <a:solidFill>
                  <a:schemeClr val="bg1"/>
                </a:solidFill>
              </a:rPr>
              <a:t> field and a </a:t>
            </a:r>
            <a:r>
              <a:rPr lang="en-US" altLang="nb-NO" sz="2100" dirty="0">
                <a:solidFill>
                  <a:schemeClr val="bg1"/>
                </a:solidFill>
                <a:latin typeface="Trebuchet MS" panose="020B0603020202020204" pitchFamily="34" charset="0"/>
              </a:rPr>
              <a:t>pay</a:t>
            </a:r>
            <a:r>
              <a:rPr lang="en-US" altLang="nb-NO" sz="2100" dirty="0">
                <a:solidFill>
                  <a:schemeClr val="bg1"/>
                </a:solidFill>
              </a:rPr>
              <a:t> method.</a:t>
            </a:r>
            <a:endParaRPr lang="en-US" altLang="nb-N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  <p:bldP spid="153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History</a:t>
            </a:r>
          </a:p>
          <a:p>
            <a:pPr marL="285750" indent="-285750">
              <a:lnSpc>
                <a:spcPct val="100000"/>
              </a:lnSpc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Key OOP Concepts</a:t>
            </a:r>
          </a:p>
          <a:p>
            <a:pPr marL="742950" lvl="1" indent="-285750">
              <a:lnSpc>
                <a:spcPct val="100000"/>
              </a:lnSpc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Object, Class</a:t>
            </a:r>
          </a:p>
          <a:p>
            <a:pPr marL="742950" lvl="1" indent="-285750">
              <a:lnSpc>
                <a:spcPct val="100000"/>
              </a:lnSpc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Instantiation, Constructors</a:t>
            </a:r>
          </a:p>
          <a:p>
            <a:pPr marL="742950" lvl="1" indent="-285750">
              <a:lnSpc>
                <a:spcPct val="100000"/>
              </a:lnSpc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Encapsulation</a:t>
            </a:r>
          </a:p>
          <a:p>
            <a:pPr marL="742950" lvl="1" indent="-285750">
              <a:lnSpc>
                <a:spcPct val="100000"/>
              </a:lnSpc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Inheritance and Subclasses</a:t>
            </a:r>
          </a:p>
          <a:p>
            <a:pPr marL="742950" lvl="1" indent="-285750">
              <a:lnSpc>
                <a:spcPct val="100000"/>
              </a:lnSpc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Abstraction</a:t>
            </a:r>
          </a:p>
          <a:p>
            <a:pPr marL="742950" lvl="1" indent="-285750">
              <a:lnSpc>
                <a:spcPct val="100000"/>
              </a:lnSpc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Reuse</a:t>
            </a:r>
          </a:p>
          <a:p>
            <a:pPr marL="742950" lvl="1" indent="-285750">
              <a:lnSpc>
                <a:spcPct val="100000"/>
              </a:lnSpc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Polymorphism, Dynamic Binding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Object-Oriented Design and Modeling</a:t>
            </a:r>
            <a:endParaRPr lang="nb-NO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64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58B348-79A7-4D79-95B3-A35CC858AD5F}" type="slidenum">
              <a:rPr lang="en-US" altLang="nb-NO" sz="1050">
                <a:latin typeface="Arial" panose="020B0604020202020204" pitchFamily="34" charset="0"/>
              </a:rPr>
              <a:pPr/>
              <a:t>20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/>
              <a:t>Example: Assignment of subclasses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71650" y="1257300"/>
            <a:ext cx="5715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class Dog { ... }</a:t>
            </a:r>
          </a:p>
          <a:p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class Poodle extends Dog { ... }</a:t>
            </a:r>
          </a:p>
          <a:p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Dog </a:t>
            </a:r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myDog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;</a:t>
            </a:r>
            <a:b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Dog rover = new Dog ();</a:t>
            </a:r>
          </a:p>
          <a:p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Poodle </a:t>
            </a:r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yourPoodle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;</a:t>
            </a:r>
            <a:b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Poodle </a:t>
            </a:r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fifi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= new Poodle ();</a:t>
            </a:r>
            <a:r>
              <a:rPr lang="en-US" altLang="nb-NO" sz="1800" dirty="0">
                <a:solidFill>
                  <a:schemeClr val="bg1"/>
                </a:solidFill>
              </a:rPr>
              <a:t> </a:t>
            </a:r>
            <a:endParaRPr lang="en-US" altLang="nb-NO" sz="1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71650" y="3086100"/>
            <a:ext cx="58864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myDog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= rover;                         // ok</a:t>
            </a:r>
          </a:p>
          <a:p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yourPoodle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= </a:t>
            </a:r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fifi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;                     // ok</a:t>
            </a:r>
          </a:p>
          <a:p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myDog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= </a:t>
            </a:r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fifi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;                            //ok</a:t>
            </a:r>
          </a:p>
          <a:p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yourPoodle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= rover;                  // illegal</a:t>
            </a:r>
          </a:p>
          <a:p>
            <a:r>
              <a:rPr lang="en-US" altLang="nb-NO" sz="1800" dirty="0" err="1">
                <a:solidFill>
                  <a:schemeClr val="bg1"/>
                </a:solidFill>
                <a:latin typeface="Trebuchet MS" panose="020B0603020202020204" pitchFamily="34" charset="0"/>
              </a:rPr>
              <a:t>yourPoodle</a:t>
            </a:r>
            <a:r>
              <a:rPr lang="en-US" altLang="nb-NO" sz="1800" dirty="0">
                <a:solidFill>
                  <a:schemeClr val="bg1"/>
                </a:solidFill>
                <a:latin typeface="Trebuchet MS" panose="020B0603020202020204" pitchFamily="34" charset="0"/>
              </a:rPr>
              <a:t> = (Poodle) rover;     //runtime check</a:t>
            </a:r>
          </a:p>
        </p:txBody>
      </p:sp>
    </p:spTree>
    <p:extLst>
      <p:ext uri="{BB962C8B-B14F-4D97-AF65-F5344CB8AC3E}">
        <p14:creationId xmlns:p14="http://schemas.microsoft.com/office/powerpoint/2010/main" val="1591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b-NO" sz="1050"/>
              <a:t>CS 307 Fundamentals of Computer Science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b-NO" sz="1050"/>
              <a:t>Implementing Classes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C812B1-41FC-4580-A5AC-006BC96758DF}" type="slidenum">
              <a:rPr lang="en-US" altLang="nb-NO" sz="1350"/>
              <a:pPr eaLnBrk="1" hangingPunct="1"/>
              <a:t>21</a:t>
            </a:fld>
            <a:endParaRPr lang="en-US" altLang="nb-NO" sz="135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 dirty="0"/>
              <a:t>Encapsulation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600" y="910975"/>
            <a:ext cx="7497000" cy="2946300"/>
          </a:xfrm>
        </p:spPr>
        <p:txBody>
          <a:bodyPr/>
          <a:lstStyle/>
          <a:p>
            <a:pPr eaLnBrk="1" hangingPunct="1"/>
            <a:r>
              <a:rPr lang="en-US" altLang="nb-NO" sz="2100" dirty="0">
                <a:latin typeface="+mj-lt"/>
              </a:rPr>
              <a:t>Also know as separation of concerns and information hiding</a:t>
            </a:r>
          </a:p>
          <a:p>
            <a:pPr eaLnBrk="1" hangingPunct="1"/>
            <a:r>
              <a:rPr lang="en-US" altLang="nb-NO" sz="2100" dirty="0">
                <a:latin typeface="+mj-lt"/>
              </a:rPr>
              <a:t>When creating new data types (classes) the details of the actual data and the way operations work is hidden from the other programmers who will use those new data types</a:t>
            </a:r>
          </a:p>
          <a:p>
            <a:pPr lvl="1" eaLnBrk="1" hangingPunct="1"/>
            <a:r>
              <a:rPr lang="en-US" altLang="nb-NO" sz="1800" dirty="0">
                <a:latin typeface="+mj-lt"/>
              </a:rPr>
              <a:t>So they don't have to worry about them</a:t>
            </a:r>
          </a:p>
          <a:p>
            <a:pPr lvl="1" eaLnBrk="1" hangingPunct="1"/>
            <a:r>
              <a:rPr lang="en-US" altLang="nb-NO" sz="1800" dirty="0">
                <a:latin typeface="+mj-lt"/>
              </a:rPr>
              <a:t>So they can be changed without any ill effects (loose coupling)</a:t>
            </a:r>
          </a:p>
          <a:p>
            <a:pPr eaLnBrk="1" hangingPunct="1"/>
            <a:r>
              <a:rPr lang="en-US" altLang="nb-NO" sz="2100" dirty="0">
                <a:latin typeface="+mj-lt"/>
              </a:rPr>
              <a:t>Encapsulation makes it easier to be able to use something</a:t>
            </a:r>
          </a:p>
          <a:p>
            <a:pPr lvl="1" eaLnBrk="1" hangingPunct="1"/>
            <a:r>
              <a:rPr lang="en-US" altLang="nb-NO" sz="1800" dirty="0">
                <a:latin typeface="+mj-lt"/>
              </a:rPr>
              <a:t>microwave, radio, </a:t>
            </a:r>
            <a:r>
              <a:rPr lang="en-US" altLang="nb-NO" sz="1800" dirty="0" err="1">
                <a:latin typeface="+mj-lt"/>
              </a:rPr>
              <a:t>ipod</a:t>
            </a:r>
            <a:r>
              <a:rPr lang="en-US" altLang="nb-NO" sz="1800" dirty="0">
                <a:latin typeface="+mj-lt"/>
              </a:rPr>
              <a:t>, the Java String class</a:t>
            </a:r>
          </a:p>
        </p:txBody>
      </p:sp>
    </p:spTree>
    <p:extLst>
      <p:ext uri="{BB962C8B-B14F-4D97-AF65-F5344CB8AC3E}">
        <p14:creationId xmlns:p14="http://schemas.microsoft.com/office/powerpoint/2010/main" val="298732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/>
              <a:t>Encapsulation (A capsule)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4C7-88B8-4209-8FBE-FE09A38C1490}" type="slidenum">
              <a:rPr lang="en-US" altLang="nb-NO" smtClean="0"/>
              <a:pPr/>
              <a:t>22</a:t>
            </a:fld>
            <a:endParaRPr lang="en-US" altLang="nb-NO"/>
          </a:p>
        </p:txBody>
      </p:sp>
      <p:pic>
        <p:nvPicPr>
          <p:cNvPr id="20482" name="Picture 2" descr="Encapsulation in Java | Realtime Example, Advantage - Scientech Ea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1056963"/>
            <a:ext cx="53244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0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F1E4AC-E637-4ECC-A025-3AEC85705222}" type="slidenum">
              <a:rPr lang="en-US" altLang="nb-NO" sz="1050">
                <a:latin typeface="Arial" panose="020B0604020202020204" pitchFamily="34" charset="0"/>
              </a:rPr>
              <a:pPr/>
              <a:t>23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 dirty="0"/>
              <a:t>Kinds of access in Java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1123950"/>
            <a:ext cx="7867650" cy="3543300"/>
          </a:xfrm>
        </p:spPr>
        <p:txBody>
          <a:bodyPr/>
          <a:lstStyle/>
          <a:p>
            <a:pPr eaLnBrk="1" hangingPunct="1"/>
            <a:r>
              <a:rPr lang="en-US" altLang="nb-NO" sz="2000" dirty="0"/>
              <a:t>Java provides four levels of access:</a:t>
            </a:r>
          </a:p>
          <a:p>
            <a:pPr lvl="1" eaLnBrk="1" hangingPunct="1"/>
            <a:r>
              <a:rPr lang="en-US" altLang="nb-NO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public</a:t>
            </a:r>
            <a:r>
              <a:rPr lang="en-US" altLang="nb-NO" sz="2000" dirty="0"/>
              <a:t>: available everywhere</a:t>
            </a:r>
          </a:p>
          <a:p>
            <a:pPr lvl="1" eaLnBrk="1" hangingPunct="1"/>
            <a:r>
              <a:rPr lang="en-US" altLang="nb-NO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protected</a:t>
            </a:r>
            <a:r>
              <a:rPr lang="en-US" altLang="nb-NO" sz="2000" dirty="0"/>
              <a:t>: available within the package (in the same subdirectory) and to all subclasses</a:t>
            </a:r>
          </a:p>
          <a:p>
            <a:pPr lvl="1" eaLnBrk="1" hangingPunct="1"/>
            <a:r>
              <a:rPr lang="en-US" altLang="nb-NO" sz="2000" dirty="0"/>
              <a:t>[default]: available within the package</a:t>
            </a:r>
          </a:p>
          <a:p>
            <a:pPr lvl="1" eaLnBrk="1" hangingPunct="1"/>
            <a:r>
              <a:rPr lang="en-US" altLang="nb-NO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private</a:t>
            </a:r>
            <a:r>
              <a:rPr lang="en-US" altLang="nb-NO" sz="2000" dirty="0"/>
              <a:t>: only available within the class itself</a:t>
            </a:r>
          </a:p>
          <a:p>
            <a:pPr eaLnBrk="1" hangingPunct="1"/>
            <a:r>
              <a:rPr lang="en-US" altLang="nb-NO" sz="2000" dirty="0"/>
              <a:t>The default is called </a:t>
            </a:r>
            <a:r>
              <a:rPr lang="en-US" altLang="nb-NO" sz="2000" dirty="0">
                <a:solidFill>
                  <a:schemeClr val="tx2"/>
                </a:solidFill>
              </a:rPr>
              <a:t>package</a:t>
            </a:r>
            <a:r>
              <a:rPr lang="en-US" altLang="nb-NO" sz="2000" dirty="0"/>
              <a:t> visibility</a:t>
            </a:r>
          </a:p>
          <a:p>
            <a:pPr eaLnBrk="1" hangingPunct="1"/>
            <a:r>
              <a:rPr lang="en-US" altLang="nb-NO" sz="2000" dirty="0"/>
              <a:t>In small programs this isn't important...right?</a:t>
            </a:r>
          </a:p>
        </p:txBody>
      </p:sp>
    </p:spTree>
    <p:extLst>
      <p:ext uri="{BB962C8B-B14F-4D97-AF65-F5344CB8AC3E}">
        <p14:creationId xmlns:p14="http://schemas.microsoft.com/office/powerpoint/2010/main" val="1971996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/>
              <a:t>Encapsulation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4C7-88B8-4209-8FBE-FE09A38C1490}" type="slidenum">
              <a:rPr lang="en-US" altLang="nb-NO" smtClean="0"/>
              <a:pPr/>
              <a:t>24</a:t>
            </a:fld>
            <a:endParaRPr lang="en-US" altLang="nb-NO"/>
          </a:p>
        </p:txBody>
      </p:sp>
      <p:pic>
        <p:nvPicPr>
          <p:cNvPr id="23554" name="Picture 2" descr="Marcin Moskala on Twitter: &quot;Encapsulation in @Kotlin: class Coat(var price:  Double, var customer: String)… 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009" y="0"/>
            <a:ext cx="4995191" cy="49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28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/>
              <a:t>Abstraction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0150"/>
            <a:ext cx="8775700" cy="2946400"/>
          </a:xfrm>
        </p:spPr>
        <p:txBody>
          <a:bodyPr/>
          <a:lstStyle/>
          <a:p>
            <a:r>
              <a:rPr lang="en-US" altLang="nb-NO" dirty="0"/>
              <a:t>OOP is about </a:t>
            </a:r>
            <a:r>
              <a:rPr lang="en-US" altLang="nb-NO" b="1" i="1" dirty="0"/>
              <a:t>abstraction</a:t>
            </a:r>
            <a:endParaRPr lang="en-US" altLang="nb-NO" dirty="0"/>
          </a:p>
          <a:p>
            <a:r>
              <a:rPr lang="en-US" altLang="nb-NO" dirty="0"/>
              <a:t>Abstraction is a method of hiding the implementation detail and only show the functionalities</a:t>
            </a:r>
          </a:p>
          <a:p>
            <a:r>
              <a:rPr lang="en-US" altLang="nb-NO" dirty="0"/>
              <a:t>Encapsulation and Inheritance are examples of abstraction</a:t>
            </a:r>
          </a:p>
          <a:p>
            <a:endParaRPr lang="en-US" altLang="nb-NO" dirty="0"/>
          </a:p>
        </p:txBody>
      </p:sp>
    </p:spTree>
    <p:extLst>
      <p:ext uri="{BB962C8B-B14F-4D97-AF65-F5344CB8AC3E}">
        <p14:creationId xmlns:p14="http://schemas.microsoft.com/office/powerpoint/2010/main" val="2650038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/>
              <a:t>Polymorphism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0150"/>
            <a:ext cx="7497763" cy="2946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nb-NO" sz="1800" dirty="0">
                <a:latin typeface="+mj-lt"/>
              </a:rPr>
              <a:t>Polymorphism means many (poly) shapes (morph)</a:t>
            </a:r>
          </a:p>
          <a:p>
            <a:pPr eaLnBrk="1" hangingPunct="1"/>
            <a:r>
              <a:rPr lang="en-US" altLang="nb-NO" sz="1800" dirty="0">
                <a:latin typeface="+mj-lt"/>
              </a:rPr>
              <a:t>In Java, </a:t>
            </a:r>
            <a:r>
              <a:rPr lang="en-US" altLang="nb-NO" sz="1800" dirty="0">
                <a:solidFill>
                  <a:schemeClr val="tx2"/>
                </a:solidFill>
                <a:latin typeface="+mj-lt"/>
              </a:rPr>
              <a:t>polymorphism</a:t>
            </a:r>
            <a:r>
              <a:rPr lang="en-US" altLang="nb-NO" sz="1800" dirty="0">
                <a:latin typeface="+mj-lt"/>
              </a:rPr>
              <a:t> refers to the fact that you can have multiple methods with the same name in the same class</a:t>
            </a:r>
          </a:p>
          <a:p>
            <a:pPr eaLnBrk="1" hangingPunct="1"/>
            <a:r>
              <a:rPr lang="en-US" altLang="nb-NO" sz="1800" dirty="0">
                <a:latin typeface="+mj-lt"/>
              </a:rPr>
              <a:t>There are two kinds of polymorphism:</a:t>
            </a:r>
          </a:p>
          <a:p>
            <a:pPr lvl="1" eaLnBrk="1" hangingPunct="1"/>
            <a:r>
              <a:rPr lang="en-US" altLang="nb-NO" sz="1800" dirty="0">
                <a:solidFill>
                  <a:schemeClr val="tx2"/>
                </a:solidFill>
                <a:latin typeface="+mj-lt"/>
              </a:rPr>
              <a:t>Overloading</a:t>
            </a:r>
            <a:endParaRPr lang="en-US" altLang="nb-NO" sz="1800" dirty="0">
              <a:latin typeface="+mj-lt"/>
            </a:endParaRPr>
          </a:p>
          <a:p>
            <a:pPr lvl="2" eaLnBrk="1" hangingPunct="1"/>
            <a:r>
              <a:rPr lang="en-US" altLang="nb-NO" sz="1800" dirty="0">
                <a:latin typeface="+mj-lt"/>
              </a:rPr>
              <a:t>Two or more methods with different signatures</a:t>
            </a:r>
          </a:p>
          <a:p>
            <a:pPr lvl="1" eaLnBrk="1" hangingPunct="1"/>
            <a:r>
              <a:rPr lang="en-US" altLang="nb-NO" sz="1800" dirty="0">
                <a:solidFill>
                  <a:schemeClr val="tx2"/>
                </a:solidFill>
                <a:latin typeface="+mj-lt"/>
              </a:rPr>
              <a:t>Overriding</a:t>
            </a:r>
            <a:endParaRPr lang="en-US" altLang="nb-NO" sz="1800" dirty="0">
              <a:latin typeface="+mj-lt"/>
            </a:endParaRPr>
          </a:p>
          <a:p>
            <a:pPr lvl="2" eaLnBrk="1" hangingPunct="1"/>
            <a:r>
              <a:rPr lang="en-US" altLang="nb-NO" sz="1800" dirty="0">
                <a:latin typeface="+mj-lt"/>
              </a:rPr>
              <a:t>Replacing an inherited method with another having the same signature</a:t>
            </a:r>
          </a:p>
          <a:p>
            <a:pPr>
              <a:spcBef>
                <a:spcPts val="0"/>
              </a:spcBef>
            </a:pPr>
            <a:endParaRPr lang="en-US" altLang="nb-NO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1505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/>
              <a:t>Polymorphism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0150"/>
            <a:ext cx="7497763" cy="294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two methods have to differ in their </a:t>
            </a:r>
            <a:r>
              <a:rPr lang="en-US" altLang="nb-NO" sz="2000" i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or in the </a:t>
            </a:r>
            <a:r>
              <a:rPr lang="en-US" altLang="nb-NO" sz="2000" i="1" dirty="0">
                <a:solidFill>
                  <a:schemeClr val="bg1"/>
                </a:solidFill>
                <a:latin typeface="+mj-lt"/>
              </a:rPr>
              <a:t>number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or </a:t>
            </a:r>
            <a:r>
              <a:rPr lang="en-US" altLang="nb-NO" sz="2000" i="1" dirty="0">
                <a:solidFill>
                  <a:schemeClr val="bg1"/>
                </a:solidFill>
                <a:latin typeface="+mj-lt"/>
              </a:rPr>
              <a:t>types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of their parameters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foo(</a:t>
            </a:r>
            <a:r>
              <a:rPr lang="en-US" altLang="nb-NO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i) and foo(</a:t>
            </a:r>
            <a:r>
              <a:rPr lang="en-US" altLang="nb-NO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i, </a:t>
            </a:r>
            <a:r>
              <a:rPr lang="en-US" altLang="nb-NO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j) are different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foo(</a:t>
            </a:r>
            <a:r>
              <a:rPr lang="en-US" altLang="nb-NO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i) and foo(</a:t>
            </a:r>
            <a:r>
              <a:rPr lang="en-US" altLang="nb-NO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k) are the same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foo(</a:t>
            </a:r>
            <a:r>
              <a:rPr lang="en-US" altLang="nb-NO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i, double d) and foo(double d, </a:t>
            </a:r>
            <a:r>
              <a:rPr lang="en-US" altLang="nb-NO" sz="2000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 i)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430644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E6E3067-7842-4AE3-8C34-FB0BF835C92F}" type="slidenum">
              <a:rPr lang="en-US" altLang="nb-NO" sz="1050">
                <a:latin typeface="Arial" panose="020B0604020202020204" pitchFamily="34" charset="0"/>
              </a:rPr>
              <a:pPr/>
              <a:t>28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8525"/>
            <a:ext cx="5486400" cy="514350"/>
          </a:xfrm>
        </p:spPr>
        <p:txBody>
          <a:bodyPr/>
          <a:lstStyle/>
          <a:p>
            <a:pPr eaLnBrk="1" hangingPunct="1"/>
            <a:r>
              <a:rPr lang="en-US" altLang="nb-NO" dirty="0"/>
              <a:t>Overloading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60659" y="1143000"/>
            <a:ext cx="7559441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class Test { 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public static void main(String 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args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[]) {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myPrint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(5);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myPrint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(5.0);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static void 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myPrint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(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i) {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System.out.println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("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i = " + i);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static void 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myPrint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(double d) { // same name, different parameters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System.out.println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("double d = " + d);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122546" y="4302055"/>
            <a:ext cx="4572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int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i = 5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double d = 5.0</a:t>
            </a:r>
          </a:p>
        </p:txBody>
      </p:sp>
    </p:spTree>
    <p:extLst>
      <p:ext uri="{BB962C8B-B14F-4D97-AF65-F5344CB8AC3E}">
        <p14:creationId xmlns:p14="http://schemas.microsoft.com/office/powerpoint/2010/main" val="30308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E415BD3-B781-4E4B-ACB0-8E0EDD76C507}" type="slidenum">
              <a:rPr lang="en-US" altLang="nb-NO" sz="1050">
                <a:latin typeface="Arial" panose="020B0604020202020204" pitchFamily="34" charset="0"/>
              </a:rPr>
              <a:pPr/>
              <a:t>29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>
          <a:xfrm>
            <a:off x="419100" y="348496"/>
            <a:ext cx="5829300" cy="457200"/>
          </a:xfrm>
        </p:spPr>
        <p:txBody>
          <a:bodyPr/>
          <a:lstStyle/>
          <a:p>
            <a:pPr eaLnBrk="1" hangingPunct="1"/>
            <a:r>
              <a:rPr lang="en-US" altLang="nb-NO"/>
              <a:t>Overriding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14950" y="1028700"/>
            <a:ext cx="3486150" cy="3657600"/>
          </a:xfrm>
        </p:spPr>
        <p:txBody>
          <a:bodyPr/>
          <a:lstStyle/>
          <a:p>
            <a:pPr eaLnBrk="1" hangingPunct="1"/>
            <a:r>
              <a:rPr lang="en-US" altLang="nb-NO" sz="1800" dirty="0"/>
              <a:t>This is called </a:t>
            </a:r>
            <a:r>
              <a:rPr lang="en-US" altLang="nb-NO" sz="1800" dirty="0">
                <a:solidFill>
                  <a:schemeClr val="tx2"/>
                </a:solidFill>
              </a:rPr>
              <a:t>overriding</a:t>
            </a:r>
            <a:r>
              <a:rPr lang="en-US" altLang="nb-NO" sz="1800" dirty="0"/>
              <a:t> a method</a:t>
            </a:r>
          </a:p>
          <a:p>
            <a:pPr eaLnBrk="1" hangingPunct="1"/>
            <a:r>
              <a:rPr lang="en-US" altLang="nb-NO" sz="1800" dirty="0"/>
              <a:t>Method </a:t>
            </a:r>
            <a:r>
              <a:rPr lang="en-US" altLang="nb-NO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print</a:t>
            </a:r>
            <a:r>
              <a:rPr lang="en-US" altLang="nb-NO" sz="1800" dirty="0"/>
              <a:t> in </a:t>
            </a:r>
            <a:r>
              <a:rPr lang="en-US" altLang="nb-NO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Dog</a:t>
            </a:r>
            <a:r>
              <a:rPr lang="en-US" altLang="nb-NO" sz="1800" dirty="0"/>
              <a:t> overrides method </a:t>
            </a:r>
            <a:r>
              <a:rPr lang="en-US" altLang="nb-NO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print</a:t>
            </a:r>
            <a:r>
              <a:rPr lang="en-US" altLang="nb-NO" sz="1800" dirty="0"/>
              <a:t> in </a:t>
            </a:r>
            <a:r>
              <a:rPr lang="en-US" altLang="nb-NO" sz="1800" dirty="0">
                <a:solidFill>
                  <a:schemeClr val="accent2"/>
                </a:solidFill>
                <a:latin typeface="Trebuchet MS" panose="020B0603020202020204" pitchFamily="34" charset="0"/>
              </a:rPr>
              <a:t>Animal</a:t>
            </a:r>
          </a:p>
          <a:p>
            <a:pPr eaLnBrk="1" hangingPunct="1"/>
            <a:r>
              <a:rPr lang="en-US" altLang="nb-NO" sz="1800" dirty="0"/>
              <a:t>A subclass variable can </a:t>
            </a:r>
            <a:r>
              <a:rPr lang="en-US" altLang="nb-NO" sz="1800" i="1" dirty="0"/>
              <a:t>shadow</a:t>
            </a:r>
            <a:r>
              <a:rPr lang="en-US" altLang="nb-NO" sz="1800" dirty="0"/>
              <a:t> a superclass variable, but a subclass method can </a:t>
            </a:r>
            <a:r>
              <a:rPr lang="en-US" altLang="nb-NO" sz="1800" i="1" dirty="0"/>
              <a:t>override</a:t>
            </a:r>
            <a:r>
              <a:rPr lang="en-US" altLang="nb-NO" sz="1800" dirty="0"/>
              <a:t> a superclass method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5800" y="902494"/>
            <a:ext cx="4743450" cy="352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class Animal { 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public static void main(String </a:t>
            </a:r>
            <a:r>
              <a:rPr lang="en-US" altLang="nb-NO" sz="1350" dirty="0" err="1">
                <a:solidFill>
                  <a:schemeClr val="bg1"/>
                </a:solidFill>
                <a:latin typeface="Trebuchet MS" panose="020B0603020202020204" pitchFamily="34" charset="0"/>
              </a:rPr>
              <a:t>args</a:t>
            </a: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[]) {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    Animal </a:t>
            </a:r>
            <a:r>
              <a:rPr lang="en-US" altLang="nb-NO" sz="1350" dirty="0" err="1">
                <a:solidFill>
                  <a:schemeClr val="bg1"/>
                </a:solidFill>
                <a:latin typeface="Trebuchet MS" panose="020B0603020202020204" pitchFamily="34" charset="0"/>
              </a:rPr>
              <a:t>animal</a:t>
            </a: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= new Animal();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    Dog </a:t>
            </a:r>
            <a:r>
              <a:rPr lang="en-US" altLang="nb-NO" sz="1350" dirty="0" err="1">
                <a:solidFill>
                  <a:schemeClr val="bg1"/>
                </a:solidFill>
                <a:latin typeface="Trebuchet MS" panose="020B0603020202020204" pitchFamily="34" charset="0"/>
              </a:rPr>
              <a:t>dog</a:t>
            </a: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= new Dog();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nb-NO" sz="1350" dirty="0" err="1">
                <a:solidFill>
                  <a:schemeClr val="bg1"/>
                </a:solidFill>
                <a:latin typeface="Trebuchet MS" panose="020B0603020202020204" pitchFamily="34" charset="0"/>
              </a:rPr>
              <a:t>animal.print</a:t>
            </a: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();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nb-NO" sz="1350" dirty="0" err="1">
                <a:solidFill>
                  <a:schemeClr val="bg1"/>
                </a:solidFill>
                <a:latin typeface="Trebuchet MS" panose="020B0603020202020204" pitchFamily="34" charset="0"/>
              </a:rPr>
              <a:t>dog.print</a:t>
            </a: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();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void print() {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nb-NO" sz="1350" dirty="0" err="1">
                <a:solidFill>
                  <a:schemeClr val="bg1"/>
                </a:solidFill>
                <a:latin typeface="Trebuchet MS" panose="020B0603020202020204" pitchFamily="34" charset="0"/>
              </a:rPr>
              <a:t>System.out.println</a:t>
            </a: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("Superclass Animal");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public class Dog extends Animal {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void print() {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nb-NO" sz="1350" dirty="0" err="1">
                <a:solidFill>
                  <a:schemeClr val="bg1"/>
                </a:solidFill>
                <a:latin typeface="Trebuchet MS" panose="020B0603020202020204" pitchFamily="34" charset="0"/>
              </a:rPr>
              <a:t>System.out.println</a:t>
            </a: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("Subclass Dog");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350" dirty="0">
                <a:solidFill>
                  <a:schemeClr val="bg1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62050" y="4422688"/>
            <a:ext cx="4572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nb-NO" sz="1500">
                <a:solidFill>
                  <a:schemeClr val="bg1"/>
                </a:solidFill>
                <a:latin typeface="Trebuchet MS" panose="020B0603020202020204" pitchFamily="34" charset="0"/>
              </a:rPr>
              <a:t>Superclass Animal</a:t>
            </a:r>
            <a:br>
              <a:rPr lang="en-US" altLang="nb-NO" sz="150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>
                <a:solidFill>
                  <a:schemeClr val="bg1"/>
                </a:solidFill>
                <a:latin typeface="Trebuchet MS" panose="020B0603020202020204" pitchFamily="34" charset="0"/>
              </a:rPr>
              <a:t>Subclass Dog</a:t>
            </a:r>
          </a:p>
        </p:txBody>
      </p:sp>
    </p:spTree>
    <p:extLst>
      <p:ext uri="{BB962C8B-B14F-4D97-AF65-F5344CB8AC3E}">
        <p14:creationId xmlns:p14="http://schemas.microsoft.com/office/powerpoint/2010/main" val="405520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build="p" bldLvl="4" autoUpdateAnimBg="0"/>
      <p:bldP spid="12292" grpId="0" autoUpdateAnimBg="0"/>
      <p:bldP spid="1229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000" dirty="0">
                <a:latin typeface="+mj-lt"/>
              </a:rPr>
              <a:t>There are different approaches to writing computer programs.</a:t>
            </a:r>
          </a:p>
          <a:p>
            <a:pPr lvl="1"/>
            <a:r>
              <a:rPr lang="en-US" altLang="en-US" sz="2000" dirty="0">
                <a:latin typeface="+mj-lt"/>
              </a:rPr>
              <a:t>Procedural programming </a:t>
            </a:r>
          </a:p>
          <a:p>
            <a:pPr lvl="1"/>
            <a:r>
              <a:rPr lang="en-US" altLang="en-US" sz="2000" dirty="0">
                <a:latin typeface="+mj-lt"/>
              </a:rPr>
              <a:t>Object oriented programming</a:t>
            </a:r>
          </a:p>
          <a:p>
            <a:r>
              <a:rPr lang="en-US" altLang="en-US" sz="2000" dirty="0">
                <a:latin typeface="+mj-lt"/>
              </a:rPr>
              <a:t>They all involve decomposing your programs into parts.</a:t>
            </a: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296479" y="3434252"/>
            <a:ext cx="6826470" cy="1645698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nb-NO" sz="1600" dirty="0"/>
              <a:t>“And so, from Europe, we get things such ... object-oriented analysis and design (a clever way of breaking up software programming instructions and data into small, reusable objects, based on certain abstraction principles and design hierarchies.)”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nb-NO" sz="1400" dirty="0"/>
              <a:t>-Michael A. </a:t>
            </a:r>
            <a:r>
              <a:rPr lang="en-US" altLang="nb-NO" sz="1400" dirty="0" err="1"/>
              <a:t>Cusumano</a:t>
            </a:r>
            <a:r>
              <a:rPr lang="en-US" altLang="nb-NO" sz="1400" dirty="0"/>
              <a:t>, The Business Of Software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8" y="2857450"/>
            <a:ext cx="15986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07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examples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4C7-88B8-4209-8FBE-FE09A38C1490}" type="slidenum">
              <a:rPr lang="en-US" altLang="nb-NO" smtClean="0"/>
              <a:pPr/>
              <a:t>30</a:t>
            </a:fld>
            <a:endParaRPr lang="en-US" altLang="nb-N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1200150"/>
            <a:ext cx="8903427" cy="37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25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When</a:t>
            </a:r>
            <a:r>
              <a:rPr lang="nb-NO" dirty="0"/>
              <a:t>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b-NO" sz="2000" dirty="0">
                <a:latin typeface="+mj-lt"/>
              </a:rPr>
              <a:t>You should </a:t>
            </a:r>
            <a:r>
              <a:rPr lang="en-US" altLang="nb-NO" sz="2000" i="1" dirty="0">
                <a:latin typeface="+mj-lt"/>
              </a:rPr>
              <a:t>overload</a:t>
            </a:r>
            <a:r>
              <a:rPr lang="en-US" altLang="nb-NO" sz="2000" dirty="0">
                <a:latin typeface="+mj-lt"/>
              </a:rPr>
              <a:t> a method when you want to do essentially the same thing, but with different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b-NO" sz="2000" dirty="0">
                <a:latin typeface="+mj-lt"/>
              </a:rPr>
              <a:t>You should </a:t>
            </a:r>
            <a:r>
              <a:rPr lang="en-US" altLang="nb-NO" sz="2000" i="1" dirty="0">
                <a:latin typeface="+mj-lt"/>
              </a:rPr>
              <a:t>override</a:t>
            </a:r>
            <a:r>
              <a:rPr lang="en-US" altLang="nb-NO" sz="2000" dirty="0">
                <a:latin typeface="+mj-lt"/>
              </a:rPr>
              <a:t> an inherited method if you want to do something slightly different than in the superclass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b-NO" sz="2000" dirty="0">
                <a:latin typeface="+mj-lt"/>
              </a:rPr>
              <a:t>It’s almost always a good idea to override</a:t>
            </a:r>
            <a:r>
              <a:rPr lang="en-US" altLang="nb-NO" sz="2000" dirty="0">
                <a:solidFill>
                  <a:schemeClr val="accent2"/>
                </a:solidFill>
                <a:latin typeface="+mj-lt"/>
              </a:rPr>
              <a:t> public void </a:t>
            </a:r>
            <a:r>
              <a:rPr lang="en-US" altLang="nb-NO" sz="2000" dirty="0" err="1">
                <a:solidFill>
                  <a:schemeClr val="accent2"/>
                </a:solidFill>
                <a:latin typeface="+mj-lt"/>
              </a:rPr>
              <a:t>toString</a:t>
            </a:r>
            <a:r>
              <a:rPr lang="en-US" altLang="nb-NO" sz="2000" dirty="0">
                <a:solidFill>
                  <a:schemeClr val="accent2"/>
                </a:solidFill>
                <a:latin typeface="+mj-lt"/>
              </a:rPr>
              <a:t>() </a:t>
            </a:r>
            <a:r>
              <a:rPr lang="en-US" altLang="nb-NO" sz="2000" dirty="0">
                <a:latin typeface="+mj-lt"/>
              </a:rPr>
              <a:t>-- it’s handy for debugging, and for many other reasons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b-NO" sz="2000" dirty="0">
                <a:latin typeface="+mj-lt"/>
              </a:rPr>
              <a:t>To test your own objects for equality, override </a:t>
            </a:r>
            <a:r>
              <a:rPr lang="en-US" altLang="nb-NO" sz="2000" dirty="0">
                <a:solidFill>
                  <a:schemeClr val="accent2"/>
                </a:solidFill>
                <a:latin typeface="+mj-lt"/>
              </a:rPr>
              <a:t>public void equals(Object 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b-NO" sz="2000" dirty="0">
                <a:latin typeface="+mj-lt"/>
              </a:rPr>
              <a:t>There are special methods (in</a:t>
            </a:r>
            <a:r>
              <a:rPr lang="en-US" altLang="nb-NO" sz="20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altLang="nb-NO" sz="2000" dirty="0" err="1">
                <a:solidFill>
                  <a:schemeClr val="accent2"/>
                </a:solidFill>
                <a:latin typeface="+mj-lt"/>
              </a:rPr>
              <a:t>java.util.Arrays</a:t>
            </a:r>
            <a:r>
              <a:rPr lang="en-US" altLang="nb-NO" sz="2000" dirty="0">
                <a:latin typeface="+mj-lt"/>
              </a:rPr>
              <a:t>) that you can use for testing array equality</a:t>
            </a:r>
          </a:p>
          <a:p>
            <a:endParaRPr lang="nb-NO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B4C7-88B8-4209-8FBE-FE09A38C1490}" type="slidenum">
              <a:rPr lang="en-US" altLang="nb-NO" smtClean="0"/>
              <a:pPr/>
              <a:t>31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24614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/>
              <a:t>Reuse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0150"/>
            <a:ext cx="7497763" cy="2946400"/>
          </a:xfrm>
        </p:spPr>
        <p:txBody>
          <a:bodyPr/>
          <a:lstStyle/>
          <a:p>
            <a:r>
              <a:rPr lang="en-US" altLang="nb-NO" dirty="0"/>
              <a:t>Inheritance encourages software reuse</a:t>
            </a:r>
          </a:p>
          <a:p>
            <a:r>
              <a:rPr lang="en-US" altLang="nb-NO" dirty="0"/>
              <a:t>Existing code need not be rewritten</a:t>
            </a:r>
          </a:p>
          <a:p>
            <a:r>
              <a:rPr lang="en-US" altLang="nb-NO" dirty="0"/>
              <a:t>Successful reuse occurs only through careful planning and design</a:t>
            </a:r>
          </a:p>
          <a:p>
            <a:pPr lvl="1"/>
            <a:r>
              <a:rPr lang="en-US" altLang="nb-NO" dirty="0"/>
              <a:t>when defining classes, anticipate future modifications and extensions</a:t>
            </a:r>
          </a:p>
        </p:txBody>
      </p:sp>
    </p:spTree>
    <p:extLst>
      <p:ext uri="{BB962C8B-B14F-4D97-AF65-F5344CB8AC3E}">
        <p14:creationId xmlns:p14="http://schemas.microsoft.com/office/powerpoint/2010/main" val="3108552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/>
              <a:t>Building Complex Systems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600" y="1200150"/>
            <a:ext cx="6765600" cy="2946300"/>
          </a:xfrm>
        </p:spPr>
        <p:txBody>
          <a:bodyPr/>
          <a:lstStyle/>
          <a:p>
            <a:r>
              <a:rPr lang="en-US" altLang="nb-NO" sz="2000" dirty="0"/>
              <a:t>From Software Engineering:</a:t>
            </a:r>
            <a:br>
              <a:rPr lang="en-US" altLang="nb-NO" sz="2000" dirty="0"/>
            </a:br>
            <a:r>
              <a:rPr lang="en-US" altLang="nb-NO" sz="2000" dirty="0"/>
              <a:t>complex systems are difficult to manage</a:t>
            </a:r>
          </a:p>
          <a:p>
            <a:r>
              <a:rPr lang="en-US" altLang="nb-NO" sz="2000" dirty="0"/>
              <a:t>Proper use of OOP aids in managing this complexity</a:t>
            </a:r>
          </a:p>
          <a:p>
            <a:r>
              <a:rPr lang="en-US" altLang="nb-NO" sz="2000" dirty="0"/>
              <a:t>The analysis and design of OO systems require corresponding modeling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833909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/>
              <a:t>Object-Oriented Modeling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0150"/>
            <a:ext cx="8046600" cy="294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nb-NO" dirty="0"/>
              <a:t>UML:  Unified Modeling Language</a:t>
            </a:r>
          </a:p>
          <a:p>
            <a:pPr lvl="1">
              <a:lnSpc>
                <a:spcPct val="90000"/>
              </a:lnSpc>
            </a:pPr>
            <a:r>
              <a:rPr lang="en-US" altLang="nb-NO" dirty="0"/>
              <a:t>OO Modeling Standard</a:t>
            </a:r>
          </a:p>
          <a:p>
            <a:pPr lvl="1">
              <a:lnSpc>
                <a:spcPct val="90000"/>
              </a:lnSpc>
            </a:pPr>
            <a:r>
              <a:rPr lang="en-US" altLang="nb-NO" dirty="0" err="1"/>
              <a:t>Booch</a:t>
            </a:r>
            <a:r>
              <a:rPr lang="en-US" altLang="nb-NO" dirty="0"/>
              <a:t>, Jacobson, </a:t>
            </a:r>
            <a:r>
              <a:rPr lang="en-US" altLang="nb-NO" dirty="0" err="1"/>
              <a:t>Rumbaugh</a:t>
            </a:r>
            <a:endParaRPr lang="en-US" altLang="nb-NO" dirty="0"/>
          </a:p>
          <a:p>
            <a:pPr>
              <a:lnSpc>
                <a:spcPct val="90000"/>
              </a:lnSpc>
            </a:pPr>
            <a:r>
              <a:rPr lang="en-US" altLang="nb-NO" dirty="0"/>
              <a:t>What is depicted?</a:t>
            </a:r>
          </a:p>
          <a:p>
            <a:pPr lvl="1">
              <a:lnSpc>
                <a:spcPct val="90000"/>
              </a:lnSpc>
            </a:pPr>
            <a:r>
              <a:rPr lang="en-US" altLang="nb-NO" dirty="0"/>
              <a:t>Class details and static relationships</a:t>
            </a:r>
          </a:p>
          <a:p>
            <a:pPr lvl="1">
              <a:lnSpc>
                <a:spcPct val="90000"/>
              </a:lnSpc>
            </a:pPr>
            <a:r>
              <a:rPr lang="en-US" altLang="nb-NO" dirty="0"/>
              <a:t>System functionality</a:t>
            </a:r>
          </a:p>
          <a:p>
            <a:pPr lvl="1">
              <a:lnSpc>
                <a:spcPct val="90000"/>
              </a:lnSpc>
            </a:pPr>
            <a:r>
              <a:rPr lang="en-US" altLang="nb-NO" dirty="0"/>
              <a:t>Object interaction</a:t>
            </a:r>
          </a:p>
          <a:p>
            <a:pPr lvl="1">
              <a:lnSpc>
                <a:spcPct val="90000"/>
              </a:lnSpc>
            </a:pPr>
            <a:r>
              <a:rPr lang="en-US" altLang="nb-NO" dirty="0"/>
              <a:t>State transition within an object</a:t>
            </a:r>
          </a:p>
        </p:txBody>
      </p:sp>
    </p:spTree>
    <p:extLst>
      <p:ext uri="{BB962C8B-B14F-4D97-AF65-F5344CB8AC3E}">
        <p14:creationId xmlns:p14="http://schemas.microsoft.com/office/powerpoint/2010/main" val="2356025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/>
              <a:t>Some UML Modeling Techniques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b-NO" dirty="0"/>
              <a:t>Class Diagrams</a:t>
            </a:r>
          </a:p>
          <a:p>
            <a:r>
              <a:rPr lang="en-US" altLang="nb-NO" dirty="0"/>
              <a:t>Use Cases/Use Case Diagrams</a:t>
            </a:r>
          </a:p>
          <a:p>
            <a:r>
              <a:rPr lang="en-US" altLang="nb-NO" dirty="0"/>
              <a:t>Interaction Diagrams</a:t>
            </a:r>
          </a:p>
          <a:p>
            <a:r>
              <a:rPr lang="en-US" altLang="nb-NO" dirty="0"/>
              <a:t>State Diagrams</a:t>
            </a:r>
          </a:p>
        </p:txBody>
      </p:sp>
    </p:spTree>
    <p:extLst>
      <p:ext uri="{BB962C8B-B14F-4D97-AF65-F5344CB8AC3E}">
        <p14:creationId xmlns:p14="http://schemas.microsoft.com/office/powerpoint/2010/main" val="2584800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/>
              <a:t>Object-Oriented Design Models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b-NO"/>
              <a:t>Static Model</a:t>
            </a:r>
          </a:p>
          <a:p>
            <a:pPr lvl="1"/>
            <a:r>
              <a:rPr lang="en-US" altLang="nb-NO"/>
              <a:t>Class Diagrams</a:t>
            </a:r>
          </a:p>
          <a:p>
            <a:r>
              <a:rPr lang="en-US" altLang="nb-NO"/>
              <a:t>Dynamic Model</a:t>
            </a:r>
          </a:p>
          <a:p>
            <a:pPr lvl="1"/>
            <a:r>
              <a:rPr lang="en-US" altLang="nb-NO"/>
              <a:t>Use Cases, Interaction Diagrams, State Diagrams, others</a:t>
            </a:r>
          </a:p>
        </p:txBody>
      </p:sp>
    </p:spTree>
    <p:extLst>
      <p:ext uri="{BB962C8B-B14F-4D97-AF65-F5344CB8AC3E}">
        <p14:creationId xmlns:p14="http://schemas.microsoft.com/office/powerpoint/2010/main" val="123193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nb-NO" dirty="0"/>
              <a:t>OOP … since 1962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nb-NO" sz="2000" dirty="0">
              <a:solidFill>
                <a:schemeClr val="bg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7347" y="910975"/>
            <a:ext cx="8625708" cy="185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r>
              <a:rPr lang="en-US" altLang="nb-NO" sz="2000" dirty="0" err="1">
                <a:solidFill>
                  <a:schemeClr val="bg1"/>
                </a:solidFill>
                <a:latin typeface="+mn-lt"/>
              </a:rPr>
              <a:t>Simula</a:t>
            </a:r>
            <a:r>
              <a:rPr lang="en-US" altLang="nb-NO" sz="2000" dirty="0">
                <a:solidFill>
                  <a:schemeClr val="bg1"/>
                </a:solidFill>
                <a:latin typeface="+mn-lt"/>
              </a:rPr>
              <a:t> 1 (1962 - 1965) and </a:t>
            </a:r>
            <a:r>
              <a:rPr lang="en-US" altLang="nb-NO" sz="2000" dirty="0" err="1">
                <a:solidFill>
                  <a:schemeClr val="bg1"/>
                </a:solidFill>
                <a:latin typeface="+mn-lt"/>
              </a:rPr>
              <a:t>Simula</a:t>
            </a:r>
            <a:r>
              <a:rPr lang="en-US" altLang="nb-NO" sz="2000" dirty="0">
                <a:solidFill>
                  <a:schemeClr val="bg1"/>
                </a:solidFill>
                <a:latin typeface="+mn-lt"/>
              </a:rPr>
              <a:t> 67 (1967) Norwegian Computing Center, Oslo, Norway by Ole-Johan Dahl and Kristen </a:t>
            </a:r>
            <a:r>
              <a:rPr lang="en-US" altLang="nb-NO" sz="2000" dirty="0" err="1">
                <a:solidFill>
                  <a:schemeClr val="bg1"/>
                </a:solidFill>
                <a:latin typeface="+mn-lt"/>
              </a:rPr>
              <a:t>Nygaard</a:t>
            </a:r>
            <a:r>
              <a:rPr lang="en-US" altLang="nb-NO" sz="2000" dirty="0">
                <a:solidFill>
                  <a:schemeClr val="bg1"/>
                </a:solidFill>
                <a:latin typeface="+mn-lt"/>
              </a:rPr>
              <a:t>. </a:t>
            </a:r>
          </a:p>
          <a:p>
            <a:pPr lvl="1">
              <a:buFontTx/>
              <a:buNone/>
            </a:pPr>
            <a:endParaRPr lang="en-US" altLang="nb-NO" sz="2000" dirty="0">
              <a:solidFill>
                <a:schemeClr val="bg1"/>
              </a:solidFill>
              <a:latin typeface="+mn-lt"/>
            </a:endParaRPr>
          </a:p>
          <a:p>
            <a:pPr lvl="1"/>
            <a:endParaRPr lang="en-US" altLang="nb-NO" sz="2000" dirty="0">
              <a:solidFill>
                <a:schemeClr val="bg1"/>
              </a:solidFill>
              <a:latin typeface="+mn-lt"/>
            </a:endParaRPr>
          </a:p>
          <a:p>
            <a:pPr lvl="1"/>
            <a:endParaRPr lang="en-US" altLang="nb-NO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21" y="1961252"/>
            <a:ext cx="3400425" cy="225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800076" y="4254372"/>
            <a:ext cx="318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b-NO" sz="1800" dirty="0">
                <a:solidFill>
                  <a:schemeClr val="bg1"/>
                </a:solidFill>
              </a:rPr>
              <a:t>Turing Award Winners - 2001</a:t>
            </a:r>
          </a:p>
        </p:txBody>
      </p:sp>
    </p:spTree>
    <p:extLst>
      <p:ext uri="{BB962C8B-B14F-4D97-AF65-F5344CB8AC3E}">
        <p14:creationId xmlns:p14="http://schemas.microsoft.com/office/powerpoint/2010/main" val="151260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nb-NO" dirty="0"/>
              <a:t>OOP … since 1962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nb-NO" sz="2000" dirty="0">
              <a:solidFill>
                <a:schemeClr val="bg1"/>
              </a:solidFill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7347" y="910975"/>
            <a:ext cx="4808428" cy="185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 b="0" i="0" u="none" strike="noStrike" cap="none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r>
              <a:rPr lang="en-US" altLang="nb-NO" sz="2000" dirty="0">
                <a:solidFill>
                  <a:schemeClr val="bg1"/>
                </a:solidFill>
                <a:latin typeface="+mn-lt"/>
              </a:rPr>
              <a:t>Smalltalk (1970s), Alan Kay's group at Xerox PARC </a:t>
            </a:r>
          </a:p>
          <a:p>
            <a:endParaRPr lang="en-US" altLang="nb-NO" sz="2000" dirty="0">
              <a:solidFill>
                <a:schemeClr val="bg1"/>
              </a:solidFill>
              <a:latin typeface="+mn-lt"/>
            </a:endParaRPr>
          </a:p>
          <a:p>
            <a:endParaRPr lang="en-US" altLang="nb-NO" sz="2000" dirty="0">
              <a:solidFill>
                <a:schemeClr val="bg1"/>
              </a:solidFill>
              <a:latin typeface="+mn-lt"/>
            </a:endParaRPr>
          </a:p>
          <a:p>
            <a:endParaRPr lang="en-US" altLang="nb-NO" sz="2000" dirty="0">
              <a:solidFill>
                <a:schemeClr val="bg1"/>
              </a:solidFill>
              <a:latin typeface="+mn-lt"/>
            </a:endParaRPr>
          </a:p>
          <a:p>
            <a:r>
              <a:rPr lang="en-US" altLang="nb-NO" sz="2000" dirty="0">
                <a:solidFill>
                  <a:schemeClr val="bg1"/>
                </a:solidFill>
                <a:latin typeface="+mn-lt"/>
              </a:rPr>
              <a:t>C++ (early 1980s), Bjarne </a:t>
            </a:r>
            <a:r>
              <a:rPr lang="en-US" altLang="nb-NO" sz="2000" dirty="0" err="1">
                <a:solidFill>
                  <a:schemeClr val="bg1"/>
                </a:solidFill>
                <a:latin typeface="+mn-lt"/>
              </a:rPr>
              <a:t>Stroustrup</a:t>
            </a:r>
            <a:r>
              <a:rPr lang="en-US" altLang="nb-NO" sz="2000" dirty="0">
                <a:solidFill>
                  <a:schemeClr val="bg1"/>
                </a:solidFill>
                <a:latin typeface="+mn-lt"/>
              </a:rPr>
              <a:t>, Bell Labs</a:t>
            </a:r>
          </a:p>
          <a:p>
            <a:endParaRPr lang="en-US" altLang="nb-NO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13" y="558797"/>
            <a:ext cx="27908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18" y="2673300"/>
            <a:ext cx="17240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17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b-NO" sz="1050" dirty="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b-NO" sz="1050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6165FE-457F-486E-B38C-0E664435DF9F}" type="slidenum">
              <a:rPr lang="en-US" altLang="nb-NO" sz="1350"/>
              <a:pPr eaLnBrk="1" hangingPunct="1"/>
              <a:t>6</a:t>
            </a:fld>
            <a:endParaRPr lang="en-US" altLang="nb-NO" sz="135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/>
              <a:t>OOP Languages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Modula – 3, Oberon, Eiffel, Java, C#,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many languages have some Object Oriented version or capability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One of the dominant styles for implementing complex programs with large numbers of interacting components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b-NO" sz="2000" dirty="0">
                <a:solidFill>
                  <a:schemeClr val="bg1"/>
                </a:solidFill>
                <a:latin typeface="+mj-lt"/>
              </a:rPr>
              <a:t>… but not the only programming paradigm and there are variations on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56908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 – OOP, Class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nb-NO" sz="2000" dirty="0">
                <a:latin typeface="+mj-lt"/>
              </a:rPr>
              <a:t>Object-oriented programming is a method of programming based on a hierarchy of classes, and well-defined and cooperating objects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nb-NO" sz="2000" dirty="0">
                <a:latin typeface="+mj-lt"/>
              </a:rPr>
              <a:t>A class is a structure that defines the data and the methods to work on that data. When you write programs in the Java language, all program data is wrapped in a class, whether it is a class you write or a class you use from the Java platform API libraries</a:t>
            </a:r>
            <a:endParaRPr lang="nb-NO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58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 – Class, Object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bg1"/>
              </a:buClr>
            </a:pPr>
            <a:r>
              <a:rPr lang="en-US" altLang="nb-NO" sz="2000" dirty="0">
                <a:latin typeface="+mj-lt"/>
              </a:rPr>
              <a:t>Class:  a collection of data (fields/ variables) and methods that operate on that data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en-US" altLang="nb-NO" sz="2000" dirty="0">
                <a:latin typeface="+mj-lt"/>
              </a:rPr>
              <a:t>define the contents/capabilities of the instances (objects) of the class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en-US" altLang="nb-NO" sz="2000" dirty="0">
                <a:latin typeface="+mj-lt"/>
              </a:rPr>
              <a:t>a class can be viewed as a factory for objects</a:t>
            </a:r>
          </a:p>
          <a:p>
            <a:pPr lvl="1">
              <a:lnSpc>
                <a:spcPct val="100000"/>
              </a:lnSpc>
              <a:buClr>
                <a:schemeClr val="bg1"/>
              </a:buClr>
            </a:pPr>
            <a:r>
              <a:rPr lang="en-US" altLang="nb-NO" sz="2000" dirty="0">
                <a:latin typeface="+mj-lt"/>
              </a:rPr>
              <a:t>a class defines a recipe for its objects</a:t>
            </a: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71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823C1A-03FA-4ADC-9893-06C6EDDFF2BC}" type="slidenum">
              <a:rPr lang="en-US" altLang="nb-NO" sz="1050">
                <a:latin typeface="Arial" panose="020B0604020202020204" pitchFamily="34" charset="0"/>
              </a:rPr>
              <a:pPr/>
              <a:t>9</a:t>
            </a:fld>
            <a:endParaRPr lang="en-US" altLang="nb-NO" sz="105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b-NO" dirty="0"/>
              <a:t>Example of a class (Java)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79181" y="977463"/>
            <a:ext cx="508635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class Customer {</a:t>
            </a:r>
          </a:p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// Fields/ variables/ Data</a:t>
            </a:r>
          </a:p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private String name;    //Can get but not change</a:t>
            </a:r>
          </a:p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private double salary;  // Cannot get or set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// Constructor</a:t>
            </a:r>
          </a:p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Customer(String n, double s) {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    name = n; order = s;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// Methods</a:t>
            </a:r>
          </a:p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void pay () {</a:t>
            </a:r>
          </a:p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System.out.println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("Pay to the order of " +</a:t>
            </a:r>
          </a:p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                                name + " $" + order);</a:t>
            </a:r>
          </a:p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}</a:t>
            </a:r>
            <a:b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    public String </a:t>
            </a:r>
            <a:r>
              <a:rPr lang="en-US" altLang="nb-NO" sz="15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getName</a:t>
            </a:r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() { return name; } // getter</a:t>
            </a:r>
          </a:p>
          <a:p>
            <a:r>
              <a:rPr lang="en-US" altLang="nb-NO" sz="1500" dirty="0">
                <a:solidFill>
                  <a:schemeClr val="bg1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80050" y="1585321"/>
            <a:ext cx="35509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/>
                </a:solidFill>
              </a:rPr>
              <a:t>Customer</a:t>
            </a:r>
            <a:r>
              <a:rPr lang="nb-NO" dirty="0">
                <a:solidFill>
                  <a:schemeClr val="bg1"/>
                </a:solidFill>
              </a:rPr>
              <a:t> a = </a:t>
            </a:r>
            <a:r>
              <a:rPr lang="nb-NO" dirty="0" err="1">
                <a:solidFill>
                  <a:schemeClr val="bg1"/>
                </a:solidFill>
              </a:rPr>
              <a:t>new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Customer</a:t>
            </a:r>
            <a:r>
              <a:rPr lang="nb-NO" dirty="0">
                <a:solidFill>
                  <a:schemeClr val="bg1"/>
                </a:solidFill>
              </a:rPr>
              <a:t>(«Anh», 500);</a:t>
            </a:r>
          </a:p>
          <a:p>
            <a:r>
              <a:rPr lang="nb-NO" dirty="0" err="1">
                <a:solidFill>
                  <a:schemeClr val="bg1"/>
                </a:solidFill>
              </a:rPr>
              <a:t>a.pay</a:t>
            </a:r>
            <a:r>
              <a:rPr lang="nb-NO" dirty="0">
                <a:solidFill>
                  <a:schemeClr val="bg1"/>
                </a:solidFill>
              </a:rPr>
              <a:t>();</a:t>
            </a:r>
          </a:p>
          <a:p>
            <a:r>
              <a:rPr lang="nb-NO" dirty="0" err="1">
                <a:solidFill>
                  <a:schemeClr val="bg1"/>
                </a:solidFill>
              </a:rPr>
              <a:t>Customer</a:t>
            </a:r>
            <a:r>
              <a:rPr lang="nb-NO" dirty="0">
                <a:solidFill>
                  <a:schemeClr val="bg1"/>
                </a:solidFill>
              </a:rPr>
              <a:t> b = </a:t>
            </a:r>
            <a:r>
              <a:rPr lang="nb-NO" dirty="0" err="1">
                <a:solidFill>
                  <a:schemeClr val="bg1"/>
                </a:solidFill>
              </a:rPr>
              <a:t>new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Customer</a:t>
            </a:r>
            <a:r>
              <a:rPr lang="nb-NO" dirty="0">
                <a:solidFill>
                  <a:schemeClr val="bg1"/>
                </a:solidFill>
              </a:rPr>
              <a:t>(«Tho», 600);</a:t>
            </a:r>
          </a:p>
          <a:p>
            <a:r>
              <a:rPr lang="nb-NO" dirty="0" err="1">
                <a:solidFill>
                  <a:schemeClr val="bg1"/>
                </a:solidFill>
              </a:rPr>
              <a:t>String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anh_name</a:t>
            </a:r>
            <a:r>
              <a:rPr lang="nb-NO" dirty="0">
                <a:solidFill>
                  <a:schemeClr val="bg1"/>
                </a:solidFill>
              </a:rPr>
              <a:t> = </a:t>
            </a:r>
            <a:r>
              <a:rPr lang="nb-NO" dirty="0" err="1">
                <a:solidFill>
                  <a:schemeClr val="bg1"/>
                </a:solidFill>
              </a:rPr>
              <a:t>a.getName</a:t>
            </a:r>
            <a:r>
              <a:rPr lang="nb-NO" dirty="0">
                <a:solidFill>
                  <a:schemeClr val="bg1"/>
                </a:solidFill>
              </a:rPr>
              <a:t>();</a:t>
            </a:r>
          </a:p>
          <a:p>
            <a:r>
              <a:rPr lang="nb-NO" dirty="0" err="1">
                <a:solidFill>
                  <a:schemeClr val="bg1"/>
                </a:solidFill>
              </a:rPr>
              <a:t>b.pay</a:t>
            </a:r>
            <a:r>
              <a:rPr lang="nb-NO" dirty="0">
                <a:solidFill>
                  <a:schemeClr val="bg1"/>
                </a:solidFill>
              </a:rPr>
              <a:t>();</a:t>
            </a:r>
          </a:p>
          <a:p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_SE2019s1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SE2019s1" id="{F394D0DD-0702-4EBF-A113-3BC9218CD5FF}" vid="{C3FE0BE2-47FE-43DF-A885-0A1D2A8394CF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1866</Words>
  <Application>Microsoft Office PowerPoint</Application>
  <PresentationFormat>On-screen Show (16:9)</PresentationFormat>
  <Paragraphs>256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Tw Cen MT Condensed</vt:lpstr>
      <vt:lpstr>Wingdings</vt:lpstr>
      <vt:lpstr>Courier New</vt:lpstr>
      <vt:lpstr>Encode Sans</vt:lpstr>
      <vt:lpstr>Wingdings 3</vt:lpstr>
      <vt:lpstr>Encode Sans Condensed Thin</vt:lpstr>
      <vt:lpstr>Tw Cen MT</vt:lpstr>
      <vt:lpstr>Times</vt:lpstr>
      <vt:lpstr>Trebuchet MS</vt:lpstr>
      <vt:lpstr>Arial</vt:lpstr>
      <vt:lpstr>Times New Roman</vt:lpstr>
      <vt:lpstr>Laertes template</vt:lpstr>
      <vt:lpstr>Theme_SE2019s1</vt:lpstr>
      <vt:lpstr>Chapter 5 – Introduction to Object oriented programming</vt:lpstr>
      <vt:lpstr>Agenda</vt:lpstr>
      <vt:lpstr>Agenda</vt:lpstr>
      <vt:lpstr>OOP … since 1962</vt:lpstr>
      <vt:lpstr>OOP … since 1962</vt:lpstr>
      <vt:lpstr>OOP Languages</vt:lpstr>
      <vt:lpstr>Definition – OOP, Class</vt:lpstr>
      <vt:lpstr>Definition – Class, Object</vt:lpstr>
      <vt:lpstr>Example of a class (Java)</vt:lpstr>
      <vt:lpstr>Definition – Class, Object</vt:lpstr>
      <vt:lpstr>PowerPoint Presentation</vt:lpstr>
      <vt:lpstr>PowerPoint Presentation</vt:lpstr>
      <vt:lpstr>Notation: How to declare and create objects</vt:lpstr>
      <vt:lpstr>Notation: How to reference a field or method</vt:lpstr>
      <vt:lpstr>Inheritance</vt:lpstr>
      <vt:lpstr>Concept: Classes form a hierarchy</vt:lpstr>
      <vt:lpstr>Concept: Classes form a hierarchy</vt:lpstr>
      <vt:lpstr>Example of (part of) a hierarchy</vt:lpstr>
      <vt:lpstr>Example of inheritance</vt:lpstr>
      <vt:lpstr>Example: Assignment of subclasses</vt:lpstr>
      <vt:lpstr>Encapsulation</vt:lpstr>
      <vt:lpstr>Encapsulation (A capsule)</vt:lpstr>
      <vt:lpstr>Kinds of access in Java</vt:lpstr>
      <vt:lpstr>Encapsulation</vt:lpstr>
      <vt:lpstr>Abstraction</vt:lpstr>
      <vt:lpstr>Polymorphism</vt:lpstr>
      <vt:lpstr>Polymorphism</vt:lpstr>
      <vt:lpstr>Overloading</vt:lpstr>
      <vt:lpstr>Overriding</vt:lpstr>
      <vt:lpstr>Another examples</vt:lpstr>
      <vt:lpstr>When to do?</vt:lpstr>
      <vt:lpstr>Reuse</vt:lpstr>
      <vt:lpstr>Building Complex Systems</vt:lpstr>
      <vt:lpstr>Object-Oriented Modeling</vt:lpstr>
      <vt:lpstr>Some UML Modeling Techniques</vt:lpstr>
      <vt:lpstr>Object-Oriented Design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Anh Nguyen Duc</dc:creator>
  <cp:lastModifiedBy>Anh Nguyen Duc</cp:lastModifiedBy>
  <cp:revision>16</cp:revision>
  <dcterms:modified xsi:type="dcterms:W3CDTF">2023-02-15T07:44:09Z</dcterms:modified>
</cp:coreProperties>
</file>