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8" r:id="rId1"/>
  </p:sldMasterIdLst>
  <p:notesMasterIdLst>
    <p:notesMasterId r:id="rId55"/>
  </p:notesMasterIdLst>
  <p:handoutMasterIdLst>
    <p:handoutMasterId r:id="rId56"/>
  </p:handoutMasterIdLst>
  <p:sldIdLst>
    <p:sldId id="311" r:id="rId2"/>
    <p:sldId id="281" r:id="rId3"/>
    <p:sldId id="282" r:id="rId4"/>
    <p:sldId id="280" r:id="rId5"/>
    <p:sldId id="283" r:id="rId6"/>
    <p:sldId id="285" r:id="rId7"/>
    <p:sldId id="284" r:id="rId8"/>
    <p:sldId id="314" r:id="rId9"/>
    <p:sldId id="287" r:id="rId10"/>
    <p:sldId id="286" r:id="rId11"/>
    <p:sldId id="257" r:id="rId12"/>
    <p:sldId id="288" r:id="rId13"/>
    <p:sldId id="258" r:id="rId14"/>
    <p:sldId id="315" r:id="rId15"/>
    <p:sldId id="289" r:id="rId16"/>
    <p:sldId id="290" r:id="rId17"/>
    <p:sldId id="259" r:id="rId18"/>
    <p:sldId id="332" r:id="rId19"/>
    <p:sldId id="316" r:id="rId20"/>
    <p:sldId id="333" r:id="rId21"/>
    <p:sldId id="299" r:id="rId22"/>
    <p:sldId id="342" r:id="rId23"/>
    <p:sldId id="346" r:id="rId24"/>
    <p:sldId id="347" r:id="rId25"/>
    <p:sldId id="349" r:id="rId26"/>
    <p:sldId id="350" r:id="rId27"/>
    <p:sldId id="324" r:id="rId28"/>
    <p:sldId id="320" r:id="rId29"/>
    <p:sldId id="291" r:id="rId30"/>
    <p:sldId id="292" r:id="rId31"/>
    <p:sldId id="351" r:id="rId32"/>
    <p:sldId id="352" r:id="rId33"/>
    <p:sldId id="353" r:id="rId34"/>
    <p:sldId id="354" r:id="rId35"/>
    <p:sldId id="355" r:id="rId36"/>
    <p:sldId id="326" r:id="rId37"/>
    <p:sldId id="323" r:id="rId38"/>
    <p:sldId id="294" r:id="rId39"/>
    <p:sldId id="295" r:id="rId40"/>
    <p:sldId id="270" r:id="rId41"/>
    <p:sldId id="271" r:id="rId42"/>
    <p:sldId id="302" r:id="rId43"/>
    <p:sldId id="272" r:id="rId44"/>
    <p:sldId id="274" r:id="rId45"/>
    <p:sldId id="273" r:id="rId46"/>
    <p:sldId id="341" r:id="rId47"/>
    <p:sldId id="321" r:id="rId48"/>
    <p:sldId id="298" r:id="rId49"/>
    <p:sldId id="327" r:id="rId50"/>
    <p:sldId id="328" r:id="rId51"/>
    <p:sldId id="329" r:id="rId52"/>
    <p:sldId id="330" r:id="rId53"/>
    <p:sldId id="331" r:id="rId54"/>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8"/>
    <p:restoredTop sz="95000" autoAdjust="0"/>
  </p:normalViewPr>
  <p:slideViewPr>
    <p:cSldViewPr snapToGrid="0" snapToObjects="1">
      <p:cViewPr varScale="1">
        <p:scale>
          <a:sx n="82" d="100"/>
          <a:sy n="82" d="100"/>
        </p:scale>
        <p:origin x="504"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248"/>
    </p:cViewPr>
  </p:sorter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278F8EDD-80DF-4C37-AD39-07C11591B0CD}"/>
    <pc:docChg chg="undo redo custSel addSld delSld modSld">
      <pc:chgData name="Anh Nguyen Duc" userId="04a5c95d-4a59-4e21-b199-e9922fb46c5c" providerId="ADAL" clId="{278F8EDD-80DF-4C37-AD39-07C11591B0CD}" dt="2022-10-04T21:45:29.679" v="149" actId="15"/>
      <pc:docMkLst>
        <pc:docMk/>
      </pc:docMkLst>
      <pc:sldChg chg="del">
        <pc:chgData name="Anh Nguyen Duc" userId="04a5c95d-4a59-4e21-b199-e9922fb46c5c" providerId="ADAL" clId="{278F8EDD-80DF-4C37-AD39-07C11591B0CD}" dt="2022-10-04T21:39:15.808" v="34" actId="47"/>
        <pc:sldMkLst>
          <pc:docMk/>
          <pc:sldMk cId="1844327261" sldId="319"/>
        </pc:sldMkLst>
      </pc:sldChg>
      <pc:sldChg chg="addSp delSp modSp new mod">
        <pc:chgData name="Anh Nguyen Duc" userId="04a5c95d-4a59-4e21-b199-e9922fb46c5c" providerId="ADAL" clId="{278F8EDD-80DF-4C37-AD39-07C11591B0CD}" dt="2022-10-04T21:37:23.922" v="21" actId="478"/>
        <pc:sldMkLst>
          <pc:docMk/>
          <pc:sldMk cId="1747928427" sldId="342"/>
        </pc:sldMkLst>
        <pc:picChg chg="add mod modCrop">
          <ac:chgData name="Anh Nguyen Duc" userId="04a5c95d-4a59-4e21-b199-e9922fb46c5c" providerId="ADAL" clId="{278F8EDD-80DF-4C37-AD39-07C11591B0CD}" dt="2022-10-04T21:34:55.990" v="10" actId="1076"/>
          <ac:picMkLst>
            <pc:docMk/>
            <pc:sldMk cId="1747928427" sldId="342"/>
            <ac:picMk id="8" creationId="{245920D4-9EA1-0826-1087-D50443151226}"/>
          </ac:picMkLst>
        </pc:picChg>
        <pc:picChg chg="add mod modCrop">
          <ac:chgData name="Anh Nguyen Duc" userId="04a5c95d-4a59-4e21-b199-e9922fb46c5c" providerId="ADAL" clId="{278F8EDD-80DF-4C37-AD39-07C11591B0CD}" dt="2022-10-04T21:34:55.990" v="10" actId="1076"/>
          <ac:picMkLst>
            <pc:docMk/>
            <pc:sldMk cId="1747928427" sldId="342"/>
            <ac:picMk id="9" creationId="{210FC46F-81F9-E800-78F6-26C9388998D9}"/>
          </ac:picMkLst>
        </pc:picChg>
        <pc:picChg chg="add mod modCrop">
          <ac:chgData name="Anh Nguyen Duc" userId="04a5c95d-4a59-4e21-b199-e9922fb46c5c" providerId="ADAL" clId="{278F8EDD-80DF-4C37-AD39-07C11591B0CD}" dt="2022-10-04T21:35:20.165" v="14" actId="1076"/>
          <ac:picMkLst>
            <pc:docMk/>
            <pc:sldMk cId="1747928427" sldId="342"/>
            <ac:picMk id="11" creationId="{D5ABE24C-AF93-0FDD-D04F-2C58B7429DA4}"/>
          </ac:picMkLst>
        </pc:picChg>
        <pc:picChg chg="add del mod modCrop">
          <ac:chgData name="Anh Nguyen Duc" userId="04a5c95d-4a59-4e21-b199-e9922fb46c5c" providerId="ADAL" clId="{278F8EDD-80DF-4C37-AD39-07C11591B0CD}" dt="2022-10-04T21:37:23.922" v="21" actId="478"/>
          <ac:picMkLst>
            <pc:docMk/>
            <pc:sldMk cId="1747928427" sldId="342"/>
            <ac:picMk id="13" creationId="{04D90450-A38C-B6EB-BFF6-8D8F516A5B9B}"/>
          </ac:picMkLst>
        </pc:picChg>
      </pc:sldChg>
      <pc:sldChg chg="addSp delSp modSp add mod">
        <pc:chgData name="Anh Nguyen Duc" userId="04a5c95d-4a59-4e21-b199-e9922fb46c5c" providerId="ADAL" clId="{278F8EDD-80DF-4C37-AD39-07C11591B0CD}" dt="2022-10-04T21:38:11.947" v="33" actId="14100"/>
        <pc:sldMkLst>
          <pc:docMk/>
          <pc:sldMk cId="692627338" sldId="343"/>
        </pc:sldMkLst>
        <pc:picChg chg="del mod">
          <ac:chgData name="Anh Nguyen Duc" userId="04a5c95d-4a59-4e21-b199-e9922fb46c5c" providerId="ADAL" clId="{278F8EDD-80DF-4C37-AD39-07C11591B0CD}" dt="2022-10-04T21:37:27.876" v="23" actId="478"/>
          <ac:picMkLst>
            <pc:docMk/>
            <pc:sldMk cId="692627338" sldId="343"/>
            <ac:picMk id="8" creationId="{245920D4-9EA1-0826-1087-D50443151226}"/>
          </ac:picMkLst>
        </pc:picChg>
        <pc:picChg chg="del">
          <ac:chgData name="Anh Nguyen Duc" userId="04a5c95d-4a59-4e21-b199-e9922fb46c5c" providerId="ADAL" clId="{278F8EDD-80DF-4C37-AD39-07C11591B0CD}" dt="2022-10-04T21:37:29.193" v="24" actId="478"/>
          <ac:picMkLst>
            <pc:docMk/>
            <pc:sldMk cId="692627338" sldId="343"/>
            <ac:picMk id="9" creationId="{210FC46F-81F9-E800-78F6-26C9388998D9}"/>
          </ac:picMkLst>
        </pc:picChg>
        <pc:picChg chg="add mod modCrop">
          <ac:chgData name="Anh Nguyen Duc" userId="04a5c95d-4a59-4e21-b199-e9922fb46c5c" providerId="ADAL" clId="{278F8EDD-80DF-4C37-AD39-07C11591B0CD}" dt="2022-10-04T21:38:11.947" v="33" actId="14100"/>
          <ac:picMkLst>
            <pc:docMk/>
            <pc:sldMk cId="692627338" sldId="343"/>
            <ac:picMk id="10" creationId="{CE8C67AF-1F16-A38A-BFE1-BFC240317562}"/>
          </ac:picMkLst>
        </pc:picChg>
        <pc:picChg chg="del">
          <ac:chgData name="Anh Nguyen Duc" userId="04a5c95d-4a59-4e21-b199-e9922fb46c5c" providerId="ADAL" clId="{278F8EDD-80DF-4C37-AD39-07C11591B0CD}" dt="2022-10-04T21:37:30.634" v="25" actId="478"/>
          <ac:picMkLst>
            <pc:docMk/>
            <pc:sldMk cId="692627338" sldId="343"/>
            <ac:picMk id="11" creationId="{D5ABE24C-AF93-0FDD-D04F-2C58B7429DA4}"/>
          </ac:picMkLst>
        </pc:picChg>
        <pc:picChg chg="mod">
          <ac:chgData name="Anh Nguyen Duc" userId="04a5c95d-4a59-4e21-b199-e9922fb46c5c" providerId="ADAL" clId="{278F8EDD-80DF-4C37-AD39-07C11591B0CD}" dt="2022-10-04T21:37:35.790" v="26" actId="1076"/>
          <ac:picMkLst>
            <pc:docMk/>
            <pc:sldMk cId="692627338" sldId="343"/>
            <ac:picMk id="13" creationId="{04D90450-A38C-B6EB-BFF6-8D8F516A5B9B}"/>
          </ac:picMkLst>
        </pc:picChg>
      </pc:sldChg>
      <pc:sldChg chg="addSp modSp new mod">
        <pc:chgData name="Anh Nguyen Duc" userId="04a5c95d-4a59-4e21-b199-e9922fb46c5c" providerId="ADAL" clId="{278F8EDD-80DF-4C37-AD39-07C11591B0CD}" dt="2022-10-04T21:42:03.172" v="74" actId="20577"/>
        <pc:sldMkLst>
          <pc:docMk/>
          <pc:sldMk cId="3993419221" sldId="344"/>
        </pc:sldMkLst>
        <pc:spChg chg="mod">
          <ac:chgData name="Anh Nguyen Duc" userId="04a5c95d-4a59-4e21-b199-e9922fb46c5c" providerId="ADAL" clId="{278F8EDD-80DF-4C37-AD39-07C11591B0CD}" dt="2022-10-04T21:42:03.172" v="74" actId="20577"/>
          <ac:spMkLst>
            <pc:docMk/>
            <pc:sldMk cId="3993419221" sldId="344"/>
            <ac:spMk id="3" creationId="{C652A9D2-51B1-13F8-8712-11817D1D1986}"/>
          </ac:spMkLst>
        </pc:spChg>
        <pc:picChg chg="add mod">
          <ac:chgData name="Anh Nguyen Duc" userId="04a5c95d-4a59-4e21-b199-e9922fb46c5c" providerId="ADAL" clId="{278F8EDD-80DF-4C37-AD39-07C11591B0CD}" dt="2022-10-04T21:41:43.771" v="59" actId="14100"/>
          <ac:picMkLst>
            <pc:docMk/>
            <pc:sldMk cId="3993419221" sldId="344"/>
            <ac:picMk id="8" creationId="{84E36087-C5FE-C66A-3DF8-9A1473516B3F}"/>
          </ac:picMkLst>
        </pc:picChg>
        <pc:picChg chg="add mod">
          <ac:chgData name="Anh Nguyen Duc" userId="04a5c95d-4a59-4e21-b199-e9922fb46c5c" providerId="ADAL" clId="{278F8EDD-80DF-4C37-AD39-07C11591B0CD}" dt="2022-10-04T21:41:56.761" v="63" actId="1076"/>
          <ac:picMkLst>
            <pc:docMk/>
            <pc:sldMk cId="3993419221" sldId="344"/>
            <ac:picMk id="10" creationId="{9912A009-4F4C-F013-19DD-0667619882C3}"/>
          </ac:picMkLst>
        </pc:picChg>
      </pc:sldChg>
      <pc:sldChg chg="addSp delSp modSp add mod">
        <pc:chgData name="Anh Nguyen Duc" userId="04a5c95d-4a59-4e21-b199-e9922fb46c5c" providerId="ADAL" clId="{278F8EDD-80DF-4C37-AD39-07C11591B0CD}" dt="2022-10-04T21:45:29.679" v="149" actId="15"/>
        <pc:sldMkLst>
          <pc:docMk/>
          <pc:sldMk cId="4171851541" sldId="345"/>
        </pc:sldMkLst>
        <pc:spChg chg="mod">
          <ac:chgData name="Anh Nguyen Duc" userId="04a5c95d-4a59-4e21-b199-e9922fb46c5c" providerId="ADAL" clId="{278F8EDD-80DF-4C37-AD39-07C11591B0CD}" dt="2022-10-04T21:45:29.679" v="149" actId="15"/>
          <ac:spMkLst>
            <pc:docMk/>
            <pc:sldMk cId="4171851541" sldId="345"/>
            <ac:spMk id="3" creationId="{C652A9D2-51B1-13F8-8712-11817D1D1986}"/>
          </ac:spMkLst>
        </pc:spChg>
        <pc:picChg chg="del">
          <ac:chgData name="Anh Nguyen Duc" userId="04a5c95d-4a59-4e21-b199-e9922fb46c5c" providerId="ADAL" clId="{278F8EDD-80DF-4C37-AD39-07C11591B0CD}" dt="2022-10-04T21:43:21.831" v="96" actId="478"/>
          <ac:picMkLst>
            <pc:docMk/>
            <pc:sldMk cId="4171851541" sldId="345"/>
            <ac:picMk id="8" creationId="{84E36087-C5FE-C66A-3DF8-9A1473516B3F}"/>
          </ac:picMkLst>
        </pc:picChg>
        <pc:picChg chg="add mod">
          <ac:chgData name="Anh Nguyen Duc" userId="04a5c95d-4a59-4e21-b199-e9922fb46c5c" providerId="ADAL" clId="{278F8EDD-80DF-4C37-AD39-07C11591B0CD}" dt="2022-10-04T21:43:39.134" v="100" actId="1076"/>
          <ac:picMkLst>
            <pc:docMk/>
            <pc:sldMk cId="4171851541" sldId="345"/>
            <ac:picMk id="9" creationId="{D1B7ACAB-5ADA-2BB3-2E44-D06F47AC07BE}"/>
          </ac:picMkLst>
        </pc:picChg>
        <pc:picChg chg="del">
          <ac:chgData name="Anh Nguyen Duc" userId="04a5c95d-4a59-4e21-b199-e9922fb46c5c" providerId="ADAL" clId="{278F8EDD-80DF-4C37-AD39-07C11591B0CD}" dt="2022-10-04T21:43:24.055" v="97" actId="478"/>
          <ac:picMkLst>
            <pc:docMk/>
            <pc:sldMk cId="4171851541" sldId="345"/>
            <ac:picMk id="10" creationId="{9912A009-4F4C-F013-19DD-0667619882C3}"/>
          </ac:picMkLst>
        </pc:picChg>
        <pc:picChg chg="add mod">
          <ac:chgData name="Anh Nguyen Duc" userId="04a5c95d-4a59-4e21-b199-e9922fb46c5c" providerId="ADAL" clId="{278F8EDD-80DF-4C37-AD39-07C11591B0CD}" dt="2022-10-04T21:43:55.464" v="104" actId="14100"/>
          <ac:picMkLst>
            <pc:docMk/>
            <pc:sldMk cId="4171851541" sldId="345"/>
            <ac:picMk id="12" creationId="{8E68938D-344D-8F93-858E-74E6A64EEFA4}"/>
          </ac:picMkLst>
        </pc:picChg>
      </pc:sldChg>
    </pc:docChg>
  </pc:docChgLst>
  <pc:docChgLst>
    <pc:chgData name="Anh Nguyen Duc" userId="04a5c95d-4a59-4e21-b199-e9922fb46c5c" providerId="ADAL" clId="{0F75E0C4-8CD5-498D-8969-2124E64C3604}"/>
    <pc:docChg chg="delSld">
      <pc:chgData name="Anh Nguyen Duc" userId="04a5c95d-4a59-4e21-b199-e9922fb46c5c" providerId="ADAL" clId="{0F75E0C4-8CD5-498D-8969-2124E64C3604}" dt="2023-01-01T20:11:08.341" v="1" actId="47"/>
      <pc:docMkLst>
        <pc:docMk/>
      </pc:docMkLst>
      <pc:sldChg chg="del">
        <pc:chgData name="Anh Nguyen Duc" userId="04a5c95d-4a59-4e21-b199-e9922fb46c5c" providerId="ADAL" clId="{0F75E0C4-8CD5-498D-8969-2124E64C3604}" dt="2023-01-01T20:11:08.341" v="1" actId="47"/>
        <pc:sldMkLst>
          <pc:docMk/>
          <pc:sldMk cId="0" sldId="260"/>
        </pc:sldMkLst>
      </pc:sldChg>
      <pc:sldChg chg="del">
        <pc:chgData name="Anh Nguyen Duc" userId="04a5c95d-4a59-4e21-b199-e9922fb46c5c" providerId="ADAL" clId="{0F75E0C4-8CD5-498D-8969-2124E64C3604}" dt="2023-01-01T20:10:53.770" v="0" actId="47"/>
        <pc:sldMkLst>
          <pc:docMk/>
          <pc:sldMk cId="410618047" sldId="318"/>
        </pc:sldMkLst>
      </pc:sldChg>
    </pc:docChg>
  </pc:docChgLst>
  <pc:docChgLst>
    <pc:chgData name="Anh Nguyen Duc" userId="04a5c95d-4a59-4e21-b199-e9922fb46c5c" providerId="ADAL" clId="{26081791-D5D7-4492-8387-57BE4A7A28C3}"/>
    <pc:docChg chg="custSel addSld delSld modSld">
      <pc:chgData name="Anh Nguyen Duc" userId="04a5c95d-4a59-4e21-b199-e9922fb46c5c" providerId="ADAL" clId="{26081791-D5D7-4492-8387-57BE4A7A28C3}" dt="2023-02-01T10:22:45.442" v="213" actId="1076"/>
      <pc:docMkLst>
        <pc:docMk/>
      </pc:docMkLst>
      <pc:sldChg chg="del">
        <pc:chgData name="Anh Nguyen Duc" userId="04a5c95d-4a59-4e21-b199-e9922fb46c5c" providerId="ADAL" clId="{26081791-D5D7-4492-8387-57BE4A7A28C3}" dt="2023-02-01T10:16:27.010" v="34" actId="47"/>
        <pc:sldMkLst>
          <pc:docMk/>
          <pc:sldMk cId="0" sldId="262"/>
        </pc:sldMkLst>
      </pc:sldChg>
      <pc:sldChg chg="del">
        <pc:chgData name="Anh Nguyen Duc" userId="04a5c95d-4a59-4e21-b199-e9922fb46c5c" providerId="ADAL" clId="{26081791-D5D7-4492-8387-57BE4A7A28C3}" dt="2023-02-01T10:18:22.040" v="61" actId="47"/>
        <pc:sldMkLst>
          <pc:docMk/>
          <pc:sldMk cId="0" sldId="263"/>
        </pc:sldMkLst>
      </pc:sldChg>
      <pc:sldChg chg="del">
        <pc:chgData name="Anh Nguyen Duc" userId="04a5c95d-4a59-4e21-b199-e9922fb46c5c" providerId="ADAL" clId="{26081791-D5D7-4492-8387-57BE4A7A28C3}" dt="2023-02-01T10:19:47.684" v="105" actId="47"/>
        <pc:sldMkLst>
          <pc:docMk/>
          <pc:sldMk cId="0" sldId="264"/>
        </pc:sldMkLst>
      </pc:sldChg>
      <pc:sldChg chg="del">
        <pc:chgData name="Anh Nguyen Duc" userId="04a5c95d-4a59-4e21-b199-e9922fb46c5c" providerId="ADAL" clId="{26081791-D5D7-4492-8387-57BE4A7A28C3}" dt="2023-02-01T10:19:50.663" v="106" actId="47"/>
        <pc:sldMkLst>
          <pc:docMk/>
          <pc:sldMk cId="0" sldId="265"/>
        </pc:sldMkLst>
      </pc:sldChg>
      <pc:sldChg chg="del">
        <pc:chgData name="Anh Nguyen Duc" userId="04a5c95d-4a59-4e21-b199-e9922fb46c5c" providerId="ADAL" clId="{26081791-D5D7-4492-8387-57BE4A7A28C3}" dt="2023-02-01T10:20:03.804" v="107" actId="47"/>
        <pc:sldMkLst>
          <pc:docMk/>
          <pc:sldMk cId="0" sldId="266"/>
        </pc:sldMkLst>
      </pc:sldChg>
      <pc:sldChg chg="del">
        <pc:chgData name="Anh Nguyen Duc" userId="04a5c95d-4a59-4e21-b199-e9922fb46c5c" providerId="ADAL" clId="{26081791-D5D7-4492-8387-57BE4A7A28C3}" dt="2023-02-01T10:20:03.804" v="107" actId="47"/>
        <pc:sldMkLst>
          <pc:docMk/>
          <pc:sldMk cId="0" sldId="268"/>
        </pc:sldMkLst>
      </pc:sldChg>
      <pc:sldChg chg="modSp mod">
        <pc:chgData name="Anh Nguyen Duc" userId="04a5c95d-4a59-4e21-b199-e9922fb46c5c" providerId="ADAL" clId="{26081791-D5D7-4492-8387-57BE4A7A28C3}" dt="2023-02-01T10:19:12.449" v="95" actId="6549"/>
        <pc:sldMkLst>
          <pc:docMk/>
          <pc:sldMk cId="0" sldId="292"/>
        </pc:sldMkLst>
        <pc:spChg chg="mod">
          <ac:chgData name="Anh Nguyen Duc" userId="04a5c95d-4a59-4e21-b199-e9922fb46c5c" providerId="ADAL" clId="{26081791-D5D7-4492-8387-57BE4A7A28C3}" dt="2023-02-01T10:19:12.449" v="95" actId="6549"/>
          <ac:spMkLst>
            <pc:docMk/>
            <pc:sldMk cId="0" sldId="292"/>
            <ac:spMk id="3" creationId="{00000000-0000-0000-0000-000000000000}"/>
          </ac:spMkLst>
        </pc:spChg>
      </pc:sldChg>
      <pc:sldChg chg="del">
        <pc:chgData name="Anh Nguyen Duc" userId="04a5c95d-4a59-4e21-b199-e9922fb46c5c" providerId="ADAL" clId="{26081791-D5D7-4492-8387-57BE4A7A28C3}" dt="2023-02-01T10:20:03.804" v="107" actId="47"/>
        <pc:sldMkLst>
          <pc:docMk/>
          <pc:sldMk cId="0" sldId="293"/>
        </pc:sldMkLst>
      </pc:sldChg>
      <pc:sldChg chg="delSp modSp mod">
        <pc:chgData name="Anh Nguyen Duc" userId="04a5c95d-4a59-4e21-b199-e9922fb46c5c" providerId="ADAL" clId="{26081791-D5D7-4492-8387-57BE4A7A28C3}" dt="2023-02-01T10:15:28.237" v="12"/>
        <pc:sldMkLst>
          <pc:docMk/>
          <pc:sldMk cId="0" sldId="299"/>
        </pc:sldMkLst>
        <pc:spChg chg="mod">
          <ac:chgData name="Anh Nguyen Duc" userId="04a5c95d-4a59-4e21-b199-e9922fb46c5c" providerId="ADAL" clId="{26081791-D5D7-4492-8387-57BE4A7A28C3}" dt="2023-02-01T10:15:24.242" v="9" actId="27636"/>
          <ac:spMkLst>
            <pc:docMk/>
            <pc:sldMk cId="0" sldId="299"/>
            <ac:spMk id="3" creationId="{00000000-0000-0000-0000-000000000000}"/>
          </ac:spMkLst>
        </pc:spChg>
        <pc:spChg chg="del mod">
          <ac:chgData name="Anh Nguyen Duc" userId="04a5c95d-4a59-4e21-b199-e9922fb46c5c" providerId="ADAL" clId="{26081791-D5D7-4492-8387-57BE4A7A28C3}" dt="2023-02-01T10:15:28.237" v="12"/>
          <ac:spMkLst>
            <pc:docMk/>
            <pc:sldMk cId="0" sldId="299"/>
            <ac:spMk id="7" creationId="{00000000-0000-0000-0000-000000000000}"/>
          </ac:spMkLst>
        </pc:spChg>
      </pc:sldChg>
      <pc:sldChg chg="del">
        <pc:chgData name="Anh Nguyen Duc" userId="04a5c95d-4a59-4e21-b199-e9922fb46c5c" providerId="ADAL" clId="{26081791-D5D7-4492-8387-57BE4A7A28C3}" dt="2023-02-01T10:20:03.804" v="107" actId="47"/>
        <pc:sldMkLst>
          <pc:docMk/>
          <pc:sldMk cId="2515802316" sldId="322"/>
        </pc:sldMkLst>
      </pc:sldChg>
      <pc:sldChg chg="modSp mod">
        <pc:chgData name="Anh Nguyen Duc" userId="04a5c95d-4a59-4e21-b199-e9922fb46c5c" providerId="ADAL" clId="{26081791-D5D7-4492-8387-57BE4A7A28C3}" dt="2023-02-01T10:18:36.483" v="92" actId="6549"/>
        <pc:sldMkLst>
          <pc:docMk/>
          <pc:sldMk cId="2619597383" sldId="324"/>
        </pc:sldMkLst>
        <pc:spChg chg="mod">
          <ac:chgData name="Anh Nguyen Duc" userId="04a5c95d-4a59-4e21-b199-e9922fb46c5c" providerId="ADAL" clId="{26081791-D5D7-4492-8387-57BE4A7A28C3}" dt="2023-02-01T10:18:36.483" v="92" actId="6549"/>
          <ac:spMkLst>
            <pc:docMk/>
            <pc:sldMk cId="2619597383" sldId="324"/>
            <ac:spMk id="8" creationId="{00000000-0000-0000-0000-000000000000}"/>
          </ac:spMkLst>
        </pc:spChg>
      </pc:sldChg>
      <pc:sldChg chg="del">
        <pc:chgData name="Anh Nguyen Duc" userId="04a5c95d-4a59-4e21-b199-e9922fb46c5c" providerId="ADAL" clId="{26081791-D5D7-4492-8387-57BE4A7A28C3}" dt="2023-02-01T10:20:03.804" v="107" actId="47"/>
        <pc:sldMkLst>
          <pc:docMk/>
          <pc:sldMk cId="3931140863" sldId="325"/>
        </pc:sldMkLst>
      </pc:sldChg>
      <pc:sldChg chg="addSp delSp modSp mod">
        <pc:chgData name="Anh Nguyen Duc" userId="04a5c95d-4a59-4e21-b199-e9922fb46c5c" providerId="ADAL" clId="{26081791-D5D7-4492-8387-57BE4A7A28C3}" dt="2023-02-01T10:16:04.236" v="31" actId="20577"/>
        <pc:sldMkLst>
          <pc:docMk/>
          <pc:sldMk cId="1747928427" sldId="342"/>
        </pc:sldMkLst>
        <pc:spChg chg="del">
          <ac:chgData name="Anh Nguyen Duc" userId="04a5c95d-4a59-4e21-b199-e9922fb46c5c" providerId="ADAL" clId="{26081791-D5D7-4492-8387-57BE4A7A28C3}" dt="2023-02-01T10:15:33.026" v="13" actId="478"/>
          <ac:spMkLst>
            <pc:docMk/>
            <pc:sldMk cId="1747928427" sldId="342"/>
            <ac:spMk id="2" creationId="{0693EC32-677C-5237-95A5-98D9E7714F8B}"/>
          </ac:spMkLst>
        </pc:spChg>
        <pc:spChg chg="del">
          <ac:chgData name="Anh Nguyen Duc" userId="04a5c95d-4a59-4e21-b199-e9922fb46c5c" providerId="ADAL" clId="{26081791-D5D7-4492-8387-57BE4A7A28C3}" dt="2023-02-01T10:15:33.026" v="13" actId="478"/>
          <ac:spMkLst>
            <pc:docMk/>
            <pc:sldMk cId="1747928427" sldId="342"/>
            <ac:spMk id="3" creationId="{B605FA85-3FF4-EEC2-527E-AB05A6F3B2BD}"/>
          </ac:spMkLst>
        </pc:spChg>
        <pc:spChg chg="del">
          <ac:chgData name="Anh Nguyen Duc" userId="04a5c95d-4a59-4e21-b199-e9922fb46c5c" providerId="ADAL" clId="{26081791-D5D7-4492-8387-57BE4A7A28C3}" dt="2023-02-01T10:15:33.026" v="13" actId="478"/>
          <ac:spMkLst>
            <pc:docMk/>
            <pc:sldMk cId="1747928427" sldId="342"/>
            <ac:spMk id="4" creationId="{7388E2F2-85EA-7D45-6108-700BAA3ED401}"/>
          </ac:spMkLst>
        </pc:spChg>
        <pc:spChg chg="del">
          <ac:chgData name="Anh Nguyen Duc" userId="04a5c95d-4a59-4e21-b199-e9922fb46c5c" providerId="ADAL" clId="{26081791-D5D7-4492-8387-57BE4A7A28C3}" dt="2023-02-01T10:15:33.026" v="13" actId="478"/>
          <ac:spMkLst>
            <pc:docMk/>
            <pc:sldMk cId="1747928427" sldId="342"/>
            <ac:spMk id="5" creationId="{7F61B441-BEC0-5D7E-9FF5-BAAC9D3F749A}"/>
          </ac:spMkLst>
        </pc:spChg>
        <pc:spChg chg="del">
          <ac:chgData name="Anh Nguyen Duc" userId="04a5c95d-4a59-4e21-b199-e9922fb46c5c" providerId="ADAL" clId="{26081791-D5D7-4492-8387-57BE4A7A28C3}" dt="2023-02-01T10:15:33.026" v="13" actId="478"/>
          <ac:spMkLst>
            <pc:docMk/>
            <pc:sldMk cId="1747928427" sldId="342"/>
            <ac:spMk id="6" creationId="{1C8107E1-8953-2F4B-2AB4-981EC62290B3}"/>
          </ac:spMkLst>
        </pc:spChg>
        <pc:spChg chg="add mod">
          <ac:chgData name="Anh Nguyen Duc" userId="04a5c95d-4a59-4e21-b199-e9922fb46c5c" providerId="ADAL" clId="{26081791-D5D7-4492-8387-57BE4A7A28C3}" dt="2023-02-01T10:16:04.236" v="31" actId="20577"/>
          <ac:spMkLst>
            <pc:docMk/>
            <pc:sldMk cId="1747928427" sldId="342"/>
            <ac:spMk id="7" creationId="{E3FC2797-3996-6224-98A4-031038DC19BE}"/>
          </ac:spMkLst>
        </pc:spChg>
        <pc:picChg chg="del">
          <ac:chgData name="Anh Nguyen Duc" userId="04a5c95d-4a59-4e21-b199-e9922fb46c5c" providerId="ADAL" clId="{26081791-D5D7-4492-8387-57BE4A7A28C3}" dt="2023-02-01T10:15:33.026" v="13" actId="478"/>
          <ac:picMkLst>
            <pc:docMk/>
            <pc:sldMk cId="1747928427" sldId="342"/>
            <ac:picMk id="8" creationId="{245920D4-9EA1-0826-1087-D50443151226}"/>
          </ac:picMkLst>
        </pc:picChg>
        <pc:picChg chg="del">
          <ac:chgData name="Anh Nguyen Duc" userId="04a5c95d-4a59-4e21-b199-e9922fb46c5c" providerId="ADAL" clId="{26081791-D5D7-4492-8387-57BE4A7A28C3}" dt="2023-02-01T10:15:33.026" v="13" actId="478"/>
          <ac:picMkLst>
            <pc:docMk/>
            <pc:sldMk cId="1747928427" sldId="342"/>
            <ac:picMk id="9" creationId="{210FC46F-81F9-E800-78F6-26C9388998D9}"/>
          </ac:picMkLst>
        </pc:picChg>
        <pc:picChg chg="del">
          <ac:chgData name="Anh Nguyen Duc" userId="04a5c95d-4a59-4e21-b199-e9922fb46c5c" providerId="ADAL" clId="{26081791-D5D7-4492-8387-57BE4A7A28C3}" dt="2023-02-01T10:15:33.026" v="13" actId="478"/>
          <ac:picMkLst>
            <pc:docMk/>
            <pc:sldMk cId="1747928427" sldId="342"/>
            <ac:picMk id="11" creationId="{D5ABE24C-AF93-0FDD-D04F-2C58B7429DA4}"/>
          </ac:picMkLst>
        </pc:picChg>
        <pc:picChg chg="add mod">
          <ac:chgData name="Anh Nguyen Duc" userId="04a5c95d-4a59-4e21-b199-e9922fb46c5c" providerId="ADAL" clId="{26081791-D5D7-4492-8387-57BE4A7A28C3}" dt="2023-02-01T10:15:55.538" v="20" actId="1076"/>
          <ac:picMkLst>
            <pc:docMk/>
            <pc:sldMk cId="1747928427" sldId="342"/>
            <ac:picMk id="1026" creationId="{9BE415DC-2D29-A889-73E1-71D600F18337}"/>
          </ac:picMkLst>
        </pc:picChg>
      </pc:sldChg>
      <pc:sldChg chg="del">
        <pc:chgData name="Anh Nguyen Duc" userId="04a5c95d-4a59-4e21-b199-e9922fb46c5c" providerId="ADAL" clId="{26081791-D5D7-4492-8387-57BE4A7A28C3}" dt="2023-02-01T10:16:23.142" v="33" actId="47"/>
        <pc:sldMkLst>
          <pc:docMk/>
          <pc:sldMk cId="692627338" sldId="343"/>
        </pc:sldMkLst>
      </pc:sldChg>
      <pc:sldChg chg="delSp del mod">
        <pc:chgData name="Anh Nguyen Duc" userId="04a5c95d-4a59-4e21-b199-e9922fb46c5c" providerId="ADAL" clId="{26081791-D5D7-4492-8387-57BE4A7A28C3}" dt="2023-02-01T10:19:41.430" v="103" actId="47"/>
        <pc:sldMkLst>
          <pc:docMk/>
          <pc:sldMk cId="3993419221" sldId="344"/>
        </pc:sldMkLst>
        <pc:picChg chg="del">
          <ac:chgData name="Anh Nguyen Duc" userId="04a5c95d-4a59-4e21-b199-e9922fb46c5c" providerId="ADAL" clId="{26081791-D5D7-4492-8387-57BE4A7A28C3}" dt="2023-02-01T10:19:17.967" v="96" actId="478"/>
          <ac:picMkLst>
            <pc:docMk/>
            <pc:sldMk cId="3993419221" sldId="344"/>
            <ac:picMk id="10" creationId="{9912A009-4F4C-F013-19DD-0667619882C3}"/>
          </ac:picMkLst>
        </pc:picChg>
      </pc:sldChg>
      <pc:sldChg chg="del">
        <pc:chgData name="Anh Nguyen Duc" userId="04a5c95d-4a59-4e21-b199-e9922fb46c5c" providerId="ADAL" clId="{26081791-D5D7-4492-8387-57BE4A7A28C3}" dt="2023-02-01T10:19:44.496" v="104" actId="47"/>
        <pc:sldMkLst>
          <pc:docMk/>
          <pc:sldMk cId="4171851541" sldId="345"/>
        </pc:sldMkLst>
      </pc:sldChg>
      <pc:sldChg chg="addSp modSp add">
        <pc:chgData name="Anh Nguyen Duc" userId="04a5c95d-4a59-4e21-b199-e9922fb46c5c" providerId="ADAL" clId="{26081791-D5D7-4492-8387-57BE4A7A28C3}" dt="2023-02-01T10:16:49.442" v="42" actId="14100"/>
        <pc:sldMkLst>
          <pc:docMk/>
          <pc:sldMk cId="1104608079" sldId="346"/>
        </pc:sldMkLst>
        <pc:picChg chg="mod">
          <ac:chgData name="Anh Nguyen Duc" userId="04a5c95d-4a59-4e21-b199-e9922fb46c5c" providerId="ADAL" clId="{26081791-D5D7-4492-8387-57BE4A7A28C3}" dt="2023-02-01T10:16:43.651" v="39" actId="1076"/>
          <ac:picMkLst>
            <pc:docMk/>
            <pc:sldMk cId="1104608079" sldId="346"/>
            <ac:picMk id="1026" creationId="{9BE415DC-2D29-A889-73E1-71D600F18337}"/>
          </ac:picMkLst>
        </pc:picChg>
        <pc:picChg chg="add mod">
          <ac:chgData name="Anh Nguyen Duc" userId="04a5c95d-4a59-4e21-b199-e9922fb46c5c" providerId="ADAL" clId="{26081791-D5D7-4492-8387-57BE4A7A28C3}" dt="2023-02-01T10:16:49.442" v="42" actId="14100"/>
          <ac:picMkLst>
            <pc:docMk/>
            <pc:sldMk cId="1104608079" sldId="346"/>
            <ac:picMk id="2050" creationId="{B5CEB023-AD2B-9FB0-9EC8-65CCB907E0E3}"/>
          </ac:picMkLst>
        </pc:picChg>
      </pc:sldChg>
      <pc:sldChg chg="addSp delSp modSp add">
        <pc:chgData name="Anh Nguyen Duc" userId="04a5c95d-4a59-4e21-b199-e9922fb46c5c" providerId="ADAL" clId="{26081791-D5D7-4492-8387-57BE4A7A28C3}" dt="2023-02-01T10:17:11.338" v="47" actId="1076"/>
        <pc:sldMkLst>
          <pc:docMk/>
          <pc:sldMk cId="4167389113" sldId="347"/>
        </pc:sldMkLst>
        <pc:picChg chg="del">
          <ac:chgData name="Anh Nguyen Duc" userId="04a5c95d-4a59-4e21-b199-e9922fb46c5c" providerId="ADAL" clId="{26081791-D5D7-4492-8387-57BE4A7A28C3}" dt="2023-02-01T10:17:00.676" v="44" actId="478"/>
          <ac:picMkLst>
            <pc:docMk/>
            <pc:sldMk cId="4167389113" sldId="347"/>
            <ac:picMk id="2050" creationId="{B5CEB023-AD2B-9FB0-9EC8-65CCB907E0E3}"/>
          </ac:picMkLst>
        </pc:picChg>
        <pc:picChg chg="add mod">
          <ac:chgData name="Anh Nguyen Duc" userId="04a5c95d-4a59-4e21-b199-e9922fb46c5c" providerId="ADAL" clId="{26081791-D5D7-4492-8387-57BE4A7A28C3}" dt="2023-02-01T10:17:11.338" v="47" actId="1076"/>
          <ac:picMkLst>
            <pc:docMk/>
            <pc:sldMk cId="4167389113" sldId="347"/>
            <ac:picMk id="3074" creationId="{22ACEE5C-3F0C-35D9-49CB-5649382ABE98}"/>
          </ac:picMkLst>
        </pc:picChg>
      </pc:sldChg>
      <pc:sldChg chg="new del">
        <pc:chgData name="Anh Nguyen Duc" userId="04a5c95d-4a59-4e21-b199-e9922fb46c5c" providerId="ADAL" clId="{26081791-D5D7-4492-8387-57BE4A7A28C3}" dt="2023-02-01T10:17:49.547" v="54" actId="47"/>
        <pc:sldMkLst>
          <pc:docMk/>
          <pc:sldMk cId="3055548343" sldId="348"/>
        </pc:sldMkLst>
      </pc:sldChg>
      <pc:sldChg chg="addSp delSp modSp add">
        <pc:chgData name="Anh Nguyen Duc" userId="04a5c95d-4a59-4e21-b199-e9922fb46c5c" providerId="ADAL" clId="{26081791-D5D7-4492-8387-57BE4A7A28C3}" dt="2023-02-01T10:17:46.665" v="53" actId="14100"/>
        <pc:sldMkLst>
          <pc:docMk/>
          <pc:sldMk cId="219194782" sldId="349"/>
        </pc:sldMkLst>
        <pc:picChg chg="del">
          <ac:chgData name="Anh Nguyen Duc" userId="04a5c95d-4a59-4e21-b199-e9922fb46c5c" providerId="ADAL" clId="{26081791-D5D7-4492-8387-57BE4A7A28C3}" dt="2023-02-01T10:17:34.832" v="50" actId="478"/>
          <ac:picMkLst>
            <pc:docMk/>
            <pc:sldMk cId="219194782" sldId="349"/>
            <ac:picMk id="3074" creationId="{22ACEE5C-3F0C-35D9-49CB-5649382ABE98}"/>
          </ac:picMkLst>
        </pc:picChg>
        <pc:picChg chg="add mod">
          <ac:chgData name="Anh Nguyen Duc" userId="04a5c95d-4a59-4e21-b199-e9922fb46c5c" providerId="ADAL" clId="{26081791-D5D7-4492-8387-57BE4A7A28C3}" dt="2023-02-01T10:17:46.665" v="53" actId="14100"/>
          <ac:picMkLst>
            <pc:docMk/>
            <pc:sldMk cId="219194782" sldId="349"/>
            <ac:picMk id="4098" creationId="{468E5718-948E-5A75-2A6D-7A062B7A9EDB}"/>
          </ac:picMkLst>
        </pc:picChg>
      </pc:sldChg>
      <pc:sldChg chg="addSp delSp modSp add">
        <pc:chgData name="Anh Nguyen Duc" userId="04a5c95d-4a59-4e21-b199-e9922fb46c5c" providerId="ADAL" clId="{26081791-D5D7-4492-8387-57BE4A7A28C3}" dt="2023-02-01T10:18:08.433" v="60" actId="1076"/>
        <pc:sldMkLst>
          <pc:docMk/>
          <pc:sldMk cId="630363335" sldId="350"/>
        </pc:sldMkLst>
        <pc:picChg chg="del">
          <ac:chgData name="Anh Nguyen Duc" userId="04a5c95d-4a59-4e21-b199-e9922fb46c5c" providerId="ADAL" clId="{26081791-D5D7-4492-8387-57BE4A7A28C3}" dt="2023-02-01T10:17:53.529" v="56" actId="478"/>
          <ac:picMkLst>
            <pc:docMk/>
            <pc:sldMk cId="630363335" sldId="350"/>
            <ac:picMk id="4098" creationId="{468E5718-948E-5A75-2A6D-7A062B7A9EDB}"/>
          </ac:picMkLst>
        </pc:picChg>
        <pc:picChg chg="add mod">
          <ac:chgData name="Anh Nguyen Duc" userId="04a5c95d-4a59-4e21-b199-e9922fb46c5c" providerId="ADAL" clId="{26081791-D5D7-4492-8387-57BE4A7A28C3}" dt="2023-02-01T10:18:08.433" v="60" actId="1076"/>
          <ac:picMkLst>
            <pc:docMk/>
            <pc:sldMk cId="630363335" sldId="350"/>
            <ac:picMk id="5122" creationId="{F9653C8E-BD04-039D-57AA-F32878825C4A}"/>
          </ac:picMkLst>
        </pc:picChg>
      </pc:sldChg>
      <pc:sldChg chg="addSp modSp add mod">
        <pc:chgData name="Anh Nguyen Duc" userId="04a5c95d-4a59-4e21-b199-e9922fb46c5c" providerId="ADAL" clId="{26081791-D5D7-4492-8387-57BE4A7A28C3}" dt="2023-02-01T10:19:35.634" v="101" actId="1076"/>
        <pc:sldMkLst>
          <pc:docMk/>
          <pc:sldMk cId="478910450" sldId="351"/>
        </pc:sldMkLst>
        <pc:spChg chg="mod">
          <ac:chgData name="Anh Nguyen Duc" userId="04a5c95d-4a59-4e21-b199-e9922fb46c5c" providerId="ADAL" clId="{26081791-D5D7-4492-8387-57BE4A7A28C3}" dt="2023-02-01T10:19:24.228" v="98" actId="6549"/>
          <ac:spMkLst>
            <pc:docMk/>
            <pc:sldMk cId="478910450" sldId="351"/>
            <ac:spMk id="3" creationId="{00000000-0000-0000-0000-000000000000}"/>
          </ac:spMkLst>
        </pc:spChg>
        <pc:picChg chg="add mod">
          <ac:chgData name="Anh Nguyen Duc" userId="04a5c95d-4a59-4e21-b199-e9922fb46c5c" providerId="ADAL" clId="{26081791-D5D7-4492-8387-57BE4A7A28C3}" dt="2023-02-01T10:19:35.634" v="101" actId="1076"/>
          <ac:picMkLst>
            <pc:docMk/>
            <pc:sldMk cId="478910450" sldId="351"/>
            <ac:picMk id="6146" creationId="{59DD73A1-662E-331A-30AC-DFD7CB9DAD8F}"/>
          </ac:picMkLst>
        </pc:picChg>
      </pc:sldChg>
      <pc:sldChg chg="addSp modSp add mod">
        <pc:chgData name="Anh Nguyen Duc" userId="04a5c95d-4a59-4e21-b199-e9922fb46c5c" providerId="ADAL" clId="{26081791-D5D7-4492-8387-57BE4A7A28C3}" dt="2023-02-01T10:22:02.784" v="178" actId="1076"/>
        <pc:sldMkLst>
          <pc:docMk/>
          <pc:sldMk cId="3170867917" sldId="352"/>
        </pc:sldMkLst>
        <pc:spChg chg="mod">
          <ac:chgData name="Anh Nguyen Duc" userId="04a5c95d-4a59-4e21-b199-e9922fb46c5c" providerId="ADAL" clId="{26081791-D5D7-4492-8387-57BE4A7A28C3}" dt="2023-02-01T10:20:33.329" v="140" actId="20577"/>
          <ac:spMkLst>
            <pc:docMk/>
            <pc:sldMk cId="3170867917" sldId="352"/>
            <ac:spMk id="3" creationId="{00000000-0000-0000-0000-000000000000}"/>
          </ac:spMkLst>
        </pc:spChg>
        <pc:picChg chg="mod">
          <ac:chgData name="Anh Nguyen Duc" userId="04a5c95d-4a59-4e21-b199-e9922fb46c5c" providerId="ADAL" clId="{26081791-D5D7-4492-8387-57BE4A7A28C3}" dt="2023-02-01T10:20:09.778" v="109" actId="1076"/>
          <ac:picMkLst>
            <pc:docMk/>
            <pc:sldMk cId="3170867917" sldId="352"/>
            <ac:picMk id="6146" creationId="{59DD73A1-662E-331A-30AC-DFD7CB9DAD8F}"/>
          </ac:picMkLst>
        </pc:picChg>
        <pc:picChg chg="add mod">
          <ac:chgData name="Anh Nguyen Duc" userId="04a5c95d-4a59-4e21-b199-e9922fb46c5c" providerId="ADAL" clId="{26081791-D5D7-4492-8387-57BE4A7A28C3}" dt="2023-02-01T10:21:52.221" v="175" actId="1076"/>
          <ac:picMkLst>
            <pc:docMk/>
            <pc:sldMk cId="3170867917" sldId="352"/>
            <ac:picMk id="7170" creationId="{F32BA655-A0D8-1DA7-E0F4-4F90A0EC2F5C}"/>
          </ac:picMkLst>
        </pc:picChg>
        <pc:picChg chg="add mod">
          <ac:chgData name="Anh Nguyen Duc" userId="04a5c95d-4a59-4e21-b199-e9922fb46c5c" providerId="ADAL" clId="{26081791-D5D7-4492-8387-57BE4A7A28C3}" dt="2023-02-01T10:22:02.784" v="178" actId="1076"/>
          <ac:picMkLst>
            <pc:docMk/>
            <pc:sldMk cId="3170867917" sldId="352"/>
            <ac:picMk id="7172" creationId="{3470B728-782F-AF44-0934-6E29C16A0A00}"/>
          </ac:picMkLst>
        </pc:picChg>
      </pc:sldChg>
      <pc:sldChg chg="addSp delSp modSp add mod">
        <pc:chgData name="Anh Nguyen Duc" userId="04a5c95d-4a59-4e21-b199-e9922fb46c5c" providerId="ADAL" clId="{26081791-D5D7-4492-8387-57BE4A7A28C3}" dt="2023-02-01T10:21:35.391" v="170" actId="478"/>
        <pc:sldMkLst>
          <pc:docMk/>
          <pc:sldMk cId="300582653" sldId="353"/>
        </pc:sldMkLst>
        <pc:spChg chg="mod">
          <ac:chgData name="Anh Nguyen Duc" userId="04a5c95d-4a59-4e21-b199-e9922fb46c5c" providerId="ADAL" clId="{26081791-D5D7-4492-8387-57BE4A7A28C3}" dt="2023-02-01T10:20:47.763" v="157" actId="20577"/>
          <ac:spMkLst>
            <pc:docMk/>
            <pc:sldMk cId="300582653" sldId="353"/>
            <ac:spMk id="2" creationId="{00000000-0000-0000-0000-000000000000}"/>
          </ac:spMkLst>
        </pc:spChg>
        <pc:spChg chg="del mod">
          <ac:chgData name="Anh Nguyen Duc" userId="04a5c95d-4a59-4e21-b199-e9922fb46c5c" providerId="ADAL" clId="{26081791-D5D7-4492-8387-57BE4A7A28C3}" dt="2023-02-01T10:21:08.722" v="163"/>
          <ac:spMkLst>
            <pc:docMk/>
            <pc:sldMk cId="300582653" sldId="353"/>
            <ac:spMk id="3" creationId="{00000000-0000-0000-0000-000000000000}"/>
          </ac:spMkLst>
        </pc:spChg>
        <pc:spChg chg="del">
          <ac:chgData name="Anh Nguyen Duc" userId="04a5c95d-4a59-4e21-b199-e9922fb46c5c" providerId="ADAL" clId="{26081791-D5D7-4492-8387-57BE4A7A28C3}" dt="2023-02-01T10:21:35.391" v="170" actId="478"/>
          <ac:spMkLst>
            <pc:docMk/>
            <pc:sldMk cId="300582653" sldId="353"/>
            <ac:spMk id="6" creationId="{00000000-0000-0000-0000-000000000000}"/>
          </ac:spMkLst>
        </pc:spChg>
        <pc:picChg chg="del">
          <ac:chgData name="Anh Nguyen Duc" userId="04a5c95d-4a59-4e21-b199-e9922fb46c5c" providerId="ADAL" clId="{26081791-D5D7-4492-8387-57BE4A7A28C3}" dt="2023-02-01T10:20:57.675" v="159" actId="478"/>
          <ac:picMkLst>
            <pc:docMk/>
            <pc:sldMk cId="300582653" sldId="353"/>
            <ac:picMk id="7170" creationId="{F32BA655-A0D8-1DA7-E0F4-4F90A0EC2F5C}"/>
          </ac:picMkLst>
        </pc:picChg>
        <pc:picChg chg="add mod">
          <ac:chgData name="Anh Nguyen Duc" userId="04a5c95d-4a59-4e21-b199-e9922fb46c5c" providerId="ADAL" clId="{26081791-D5D7-4492-8387-57BE4A7A28C3}" dt="2023-02-01T10:21:03.138" v="162" actId="1076"/>
          <ac:picMkLst>
            <pc:docMk/>
            <pc:sldMk cId="300582653" sldId="353"/>
            <ac:picMk id="8194" creationId="{F056BFE6-68F2-C5FB-6C64-EEF1C36AA846}"/>
          </ac:picMkLst>
        </pc:picChg>
        <pc:picChg chg="add mod">
          <ac:chgData name="Anh Nguyen Duc" userId="04a5c95d-4a59-4e21-b199-e9922fb46c5c" providerId="ADAL" clId="{26081791-D5D7-4492-8387-57BE4A7A28C3}" dt="2023-02-01T10:21:17.161" v="166" actId="1076"/>
          <ac:picMkLst>
            <pc:docMk/>
            <pc:sldMk cId="300582653" sldId="353"/>
            <ac:picMk id="8196" creationId="{D55D5377-7AF1-1194-436C-64C678BD07D2}"/>
          </ac:picMkLst>
        </pc:picChg>
        <pc:picChg chg="add mod">
          <ac:chgData name="Anh Nguyen Duc" userId="04a5c95d-4a59-4e21-b199-e9922fb46c5c" providerId="ADAL" clId="{26081791-D5D7-4492-8387-57BE4A7A28C3}" dt="2023-02-01T10:21:31.762" v="169" actId="14100"/>
          <ac:picMkLst>
            <pc:docMk/>
            <pc:sldMk cId="300582653" sldId="353"/>
            <ac:picMk id="8198" creationId="{6710C652-10F8-19A2-072D-3894F4D7D1CE}"/>
          </ac:picMkLst>
        </pc:picChg>
      </pc:sldChg>
      <pc:sldChg chg="add">
        <pc:chgData name="Anh Nguyen Duc" userId="04a5c95d-4a59-4e21-b199-e9922fb46c5c" providerId="ADAL" clId="{26081791-D5D7-4492-8387-57BE4A7A28C3}" dt="2023-02-01T10:21:38.629" v="171"/>
        <pc:sldMkLst>
          <pc:docMk/>
          <pc:sldMk cId="4278993065" sldId="354"/>
        </pc:sldMkLst>
      </pc:sldChg>
      <pc:sldChg chg="addSp delSp modSp add mod">
        <pc:chgData name="Anh Nguyen Duc" userId="04a5c95d-4a59-4e21-b199-e9922fb46c5c" providerId="ADAL" clId="{26081791-D5D7-4492-8387-57BE4A7A28C3}" dt="2023-02-01T10:22:45.442" v="213" actId="1076"/>
        <pc:sldMkLst>
          <pc:docMk/>
          <pc:sldMk cId="72983613" sldId="355"/>
        </pc:sldMkLst>
        <pc:spChg chg="mod">
          <ac:chgData name="Anh Nguyen Duc" userId="04a5c95d-4a59-4e21-b199-e9922fb46c5c" providerId="ADAL" clId="{26081791-D5D7-4492-8387-57BE4A7A28C3}" dt="2023-02-01T10:22:17.188" v="205" actId="20577"/>
          <ac:spMkLst>
            <pc:docMk/>
            <pc:sldMk cId="72983613" sldId="355"/>
            <ac:spMk id="2" creationId="{00000000-0000-0000-0000-000000000000}"/>
          </ac:spMkLst>
        </pc:spChg>
        <pc:spChg chg="add mod">
          <ac:chgData name="Anh Nguyen Duc" userId="04a5c95d-4a59-4e21-b199-e9922fb46c5c" providerId="ADAL" clId="{26081791-D5D7-4492-8387-57BE4A7A28C3}" dt="2023-02-01T10:22:20.429" v="206" actId="478"/>
          <ac:spMkLst>
            <pc:docMk/>
            <pc:sldMk cId="72983613" sldId="355"/>
            <ac:spMk id="3" creationId="{36C6FE39-2145-0125-958A-59C6D65C47D4}"/>
          </ac:spMkLst>
        </pc:spChg>
        <pc:picChg chg="del">
          <ac:chgData name="Anh Nguyen Duc" userId="04a5c95d-4a59-4e21-b199-e9922fb46c5c" providerId="ADAL" clId="{26081791-D5D7-4492-8387-57BE4A7A28C3}" dt="2023-02-01T10:22:20.429" v="206" actId="478"/>
          <ac:picMkLst>
            <pc:docMk/>
            <pc:sldMk cId="72983613" sldId="355"/>
            <ac:picMk id="8194" creationId="{F056BFE6-68F2-C5FB-6C64-EEF1C36AA846}"/>
          </ac:picMkLst>
        </pc:picChg>
        <pc:picChg chg="del">
          <ac:chgData name="Anh Nguyen Duc" userId="04a5c95d-4a59-4e21-b199-e9922fb46c5c" providerId="ADAL" clId="{26081791-D5D7-4492-8387-57BE4A7A28C3}" dt="2023-02-01T10:22:20.429" v="206" actId="478"/>
          <ac:picMkLst>
            <pc:docMk/>
            <pc:sldMk cId="72983613" sldId="355"/>
            <ac:picMk id="8196" creationId="{D55D5377-7AF1-1194-436C-64C678BD07D2}"/>
          </ac:picMkLst>
        </pc:picChg>
        <pc:picChg chg="del">
          <ac:chgData name="Anh Nguyen Duc" userId="04a5c95d-4a59-4e21-b199-e9922fb46c5c" providerId="ADAL" clId="{26081791-D5D7-4492-8387-57BE4A7A28C3}" dt="2023-02-01T10:22:20.429" v="206" actId="478"/>
          <ac:picMkLst>
            <pc:docMk/>
            <pc:sldMk cId="72983613" sldId="355"/>
            <ac:picMk id="8198" creationId="{6710C652-10F8-19A2-072D-3894F4D7D1CE}"/>
          </ac:picMkLst>
        </pc:picChg>
        <pc:picChg chg="add mod">
          <ac:chgData name="Anh Nguyen Duc" userId="04a5c95d-4a59-4e21-b199-e9922fb46c5c" providerId="ADAL" clId="{26081791-D5D7-4492-8387-57BE4A7A28C3}" dt="2023-02-01T10:22:31.666" v="209" actId="14100"/>
          <ac:picMkLst>
            <pc:docMk/>
            <pc:sldMk cId="72983613" sldId="355"/>
            <ac:picMk id="10242" creationId="{2556873A-EF21-C31F-9206-5EC1D1FFAD1C}"/>
          </ac:picMkLst>
        </pc:picChg>
        <pc:picChg chg="add mod">
          <ac:chgData name="Anh Nguyen Duc" userId="04a5c95d-4a59-4e21-b199-e9922fb46c5c" providerId="ADAL" clId="{26081791-D5D7-4492-8387-57BE4A7A28C3}" dt="2023-02-01T10:22:45.442" v="213" actId="1076"/>
          <ac:picMkLst>
            <pc:docMk/>
            <pc:sldMk cId="72983613" sldId="355"/>
            <ac:picMk id="10244" creationId="{08220370-5243-478E-28D6-F7F45A4CA917}"/>
          </ac:picMkLst>
        </pc:picChg>
      </pc:sldChg>
    </pc:docChg>
  </pc:docChgLst>
  <pc:docChgLst>
    <pc:chgData name="Anh Nguyen Duc" userId="04a5c95d-4a59-4e21-b199-e9922fb46c5c" providerId="ADAL" clId="{C5186647-6FD6-4B1D-88DE-0FC5DC21A289}"/>
    <pc:docChg chg="custSel modSld">
      <pc:chgData name="Anh Nguyen Duc" userId="04a5c95d-4a59-4e21-b199-e9922fb46c5c" providerId="ADAL" clId="{C5186647-6FD6-4B1D-88DE-0FC5DC21A289}" dt="2023-02-22T07:55:03.150" v="61" actId="20577"/>
      <pc:docMkLst>
        <pc:docMk/>
      </pc:docMkLst>
      <pc:sldChg chg="modSp mod">
        <pc:chgData name="Anh Nguyen Duc" userId="04a5c95d-4a59-4e21-b199-e9922fb46c5c" providerId="ADAL" clId="{C5186647-6FD6-4B1D-88DE-0FC5DC21A289}" dt="2023-02-22T06:56:34.462" v="0" actId="20577"/>
        <pc:sldMkLst>
          <pc:docMk/>
          <pc:sldMk cId="2619597383" sldId="324"/>
        </pc:sldMkLst>
        <pc:spChg chg="mod">
          <ac:chgData name="Anh Nguyen Duc" userId="04a5c95d-4a59-4e21-b199-e9922fb46c5c" providerId="ADAL" clId="{C5186647-6FD6-4B1D-88DE-0FC5DC21A289}" dt="2023-02-22T06:56:34.462" v="0" actId="20577"/>
          <ac:spMkLst>
            <pc:docMk/>
            <pc:sldMk cId="2619597383" sldId="324"/>
            <ac:spMk id="8" creationId="{00000000-0000-0000-0000-000000000000}"/>
          </ac:spMkLst>
        </pc:spChg>
      </pc:sldChg>
      <pc:sldChg chg="modSp mod">
        <pc:chgData name="Anh Nguyen Duc" userId="04a5c95d-4a59-4e21-b199-e9922fb46c5c" providerId="ADAL" clId="{C5186647-6FD6-4B1D-88DE-0FC5DC21A289}" dt="2023-02-22T07:55:03.150" v="61" actId="20577"/>
        <pc:sldMkLst>
          <pc:docMk/>
          <pc:sldMk cId="1747928427" sldId="342"/>
        </pc:sldMkLst>
        <pc:spChg chg="mod">
          <ac:chgData name="Anh Nguyen Duc" userId="04a5c95d-4a59-4e21-b199-e9922fb46c5c" providerId="ADAL" clId="{C5186647-6FD6-4B1D-88DE-0FC5DC21A289}" dt="2023-02-22T07:55:03.150" v="61" actId="20577"/>
          <ac:spMkLst>
            <pc:docMk/>
            <pc:sldMk cId="1747928427" sldId="342"/>
            <ac:spMk id="7" creationId="{E3FC2797-3996-6224-98A4-031038DC19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88242F-FB49-40B8-9139-5BDE8604055B}" type="datetime1">
              <a:rPr lang="en-US" smtClean="0"/>
              <a:t>2/22/2023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336837781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09F5A-7F7E-482C-88C1-7356869ACCEA}" type="datetime1">
              <a:rPr lang="en-US" smtClean="0"/>
              <a:t>2/21/2023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759860498"/>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15373" y="9371285"/>
            <a:ext cx="2918831" cy="493316"/>
          </a:xfrm>
          <a:prstGeom prst="rect">
            <a:avLst/>
          </a:prstGeom>
        </p:spPr>
        <p:txBody>
          <a:bodyPr/>
          <a:lstStyle/>
          <a:p>
            <a:fld id="{51D5A050-7306-7B4E-867E-A3663FBCD5C6}" type="slidenum">
              <a:rPr lang="en-US" smtClean="0"/>
              <a:pPr/>
              <a:t>1</a:t>
            </a:fld>
            <a:endParaRPr lang="en-US"/>
          </a:p>
        </p:txBody>
      </p:sp>
      <p:sp>
        <p:nvSpPr>
          <p:cNvPr id="5" name="Date Placeholder 4"/>
          <p:cNvSpPr>
            <a:spLocks noGrp="1"/>
          </p:cNvSpPr>
          <p:nvPr>
            <p:ph type="dt" idx="11"/>
          </p:nvPr>
        </p:nvSpPr>
        <p:spPr/>
        <p:txBody>
          <a:bodyPr/>
          <a:lstStyle/>
          <a:p>
            <a:fld id="{0605D510-0313-4074-8D39-9F06CFB8F94F}"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344991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position of the system boundary has a profound effect on the system requirements. </a:t>
            </a:r>
          </a:p>
          <a:p>
            <a:pPr marL="171450" indent="-171450">
              <a:buFont typeface="Arial" panose="020B0604020202020204" pitchFamily="34" charset="0"/>
              <a:buChar char="•"/>
            </a:pPr>
            <a:r>
              <a:rPr lang="en-US" dirty="0"/>
              <a:t>Defining a system boundary is a political judgment</a:t>
            </a:r>
          </a:p>
          <a:p>
            <a:pPr marL="628650" lvl="1" indent="-171450">
              <a:buFont typeface="Arial" panose="020B0604020202020204" pitchFamily="34" charset="0"/>
              <a:buChar char="•"/>
            </a:pPr>
            <a:r>
              <a:rPr lang="en-US" dirty="0"/>
              <a:t>There may be pressures to develop system boundaries that increase / decrease the influence or workload of different parts of an organization.</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10</a:t>
            </a:fld>
            <a:endParaRPr lang="en-US"/>
          </a:p>
        </p:txBody>
      </p:sp>
      <p:sp>
        <p:nvSpPr>
          <p:cNvPr id="5" name="Date Placeholder 4"/>
          <p:cNvSpPr>
            <a:spLocks noGrp="1"/>
          </p:cNvSpPr>
          <p:nvPr>
            <p:ph type="dt" idx="11"/>
          </p:nvPr>
        </p:nvSpPr>
        <p:spPr/>
        <p:txBody>
          <a:bodyPr/>
          <a:lstStyle/>
          <a:p>
            <a:fld id="{8736897C-A114-4A51-89B3-24A2F2C09B0B}"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4643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11</a:t>
            </a:fld>
            <a:endParaRPr lang="en-US"/>
          </a:p>
        </p:txBody>
      </p:sp>
      <p:sp>
        <p:nvSpPr>
          <p:cNvPr id="5" name="Date Placeholder 4"/>
          <p:cNvSpPr>
            <a:spLocks noGrp="1"/>
          </p:cNvSpPr>
          <p:nvPr>
            <p:ph type="dt" idx="11"/>
          </p:nvPr>
        </p:nvSpPr>
        <p:spPr/>
        <p:txBody>
          <a:bodyPr/>
          <a:lstStyle/>
          <a:p>
            <a:fld id="{9324B380-0A84-4724-924A-FDAC24BCB96B}"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62915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18B55A32-89D6-4D58-B718-8B33B87D0A87}"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12</a:t>
            </a:fld>
            <a:endParaRPr lang="en-US"/>
          </a:p>
        </p:txBody>
      </p:sp>
    </p:spTree>
    <p:extLst>
      <p:ext uri="{BB962C8B-B14F-4D97-AF65-F5344CB8AC3E}">
        <p14:creationId xmlns:p14="http://schemas.microsoft.com/office/powerpoint/2010/main" val="255608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(Wikipedia.org) Involuntary commitment or civil commitment (also known as sectioning in some jurisdictions) is a legal process through which an individual who is deemed by a qualified agent to have symptoms of severe psychiatric disease is court-ordered into treatment in a mental institution (inpatient) or in the community (outpatient).</a:t>
            </a:r>
          </a:p>
          <a:p>
            <a:endParaRPr lang="en-US" dirty="0"/>
          </a:p>
          <a:p>
            <a:r>
              <a:rPr lang="en-US" dirty="0"/>
              <a:t>This model (UML</a:t>
            </a:r>
            <a:r>
              <a:rPr lang="en-US" baseline="0" dirty="0"/>
              <a:t> activity diagram) </a:t>
            </a:r>
            <a:r>
              <a:rPr lang="en-US" dirty="0"/>
              <a:t>shows the processes in</a:t>
            </a:r>
            <a:r>
              <a:rPr lang="en-US" baseline="0" dirty="0"/>
              <a:t> </a:t>
            </a:r>
            <a:r>
              <a:rPr lang="en-US" dirty="0"/>
              <a:t>which the MHC-PMS is used. Sometimes, patients who are suffering from mental</a:t>
            </a:r>
            <a:r>
              <a:rPr lang="en-US" baseline="0" dirty="0"/>
              <a:t> </a:t>
            </a:r>
            <a:r>
              <a:rPr lang="en-US" dirty="0"/>
              <a:t>health problems may be a danger to others or to themselves. They may therefore</a:t>
            </a:r>
            <a:r>
              <a:rPr lang="en-US" baseline="0" dirty="0"/>
              <a:t> </a:t>
            </a:r>
            <a:r>
              <a:rPr lang="en-US" dirty="0"/>
              <a:t>have to be detained against their will in a hospital so that treatment can be administered.</a:t>
            </a:r>
            <a:r>
              <a:rPr lang="en-US" baseline="0" dirty="0"/>
              <a:t> </a:t>
            </a:r>
            <a:r>
              <a:rPr lang="en-US" dirty="0"/>
              <a:t>Such detention is subject to strict legal safeguards—for example, the decision</a:t>
            </a:r>
            <a:r>
              <a:rPr lang="en-US" baseline="0" dirty="0"/>
              <a:t> </a:t>
            </a:r>
            <a:r>
              <a:rPr lang="en-US" dirty="0"/>
              <a:t>to detain a patient must be regularly reviewed so that people are not held indefinitely</a:t>
            </a:r>
            <a:r>
              <a:rPr lang="en-US" baseline="0" dirty="0"/>
              <a:t> </a:t>
            </a:r>
            <a:r>
              <a:rPr lang="en-US" dirty="0"/>
              <a:t>without good reason. One of the functions of the MHC-PMS is to ensure that such</a:t>
            </a:r>
            <a:r>
              <a:rPr lang="en-US" baseline="0" dirty="0"/>
              <a:t> </a:t>
            </a:r>
            <a:r>
              <a:rPr lang="en-US" dirty="0"/>
              <a:t>safeguards are implemented.</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13</a:t>
            </a:fld>
            <a:endParaRPr lang="en-US"/>
          </a:p>
        </p:txBody>
      </p:sp>
      <p:sp>
        <p:nvSpPr>
          <p:cNvPr id="5" name="Date Placeholder 4"/>
          <p:cNvSpPr>
            <a:spLocks noGrp="1"/>
          </p:cNvSpPr>
          <p:nvPr>
            <p:ph type="dt" idx="11"/>
          </p:nvPr>
        </p:nvSpPr>
        <p:spPr/>
        <p:txBody>
          <a:bodyPr/>
          <a:lstStyle/>
          <a:p>
            <a:fld id="{87230E5F-43CD-4945-AF2D-9BE85C3F92C3}"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06878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3CD9EE72-76A0-42FA-A40F-5B74EEC5109B}"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14</a:t>
            </a:fld>
            <a:endParaRPr lang="en-US"/>
          </a:p>
        </p:txBody>
      </p:sp>
    </p:spTree>
    <p:extLst>
      <p:ext uri="{BB962C8B-B14F-4D97-AF65-F5344CB8AC3E}">
        <p14:creationId xmlns:p14="http://schemas.microsoft.com/office/powerpoint/2010/main" val="3317410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endParaRPr lang="en-GB" dirty="0"/>
          </a:p>
          <a:p>
            <a:r>
              <a:rPr lang="en-GB" dirty="0"/>
              <a:t>Use case diagrams and sequence diagrams may be used for interaction </a:t>
            </a:r>
            <a:r>
              <a:rPr lang="en-GB" dirty="0" err="1"/>
              <a:t>modeling</a:t>
            </a:r>
            <a:r>
              <a:rPr lang="en-GB" dirty="0"/>
              <a:t>.</a:t>
            </a:r>
            <a:endParaRPr lang="en-US" dirty="0"/>
          </a:p>
          <a:p>
            <a:r>
              <a:rPr lang="en-US" dirty="0"/>
              <a:t>Use case models and sequence diagrams present interaction at different levels of</a:t>
            </a:r>
            <a:r>
              <a:rPr lang="en-US" baseline="0" dirty="0"/>
              <a:t> </a:t>
            </a:r>
            <a:r>
              <a:rPr lang="en-US" dirty="0"/>
              <a:t>detail and so may be used together. The details of the interactions involved in a </a:t>
            </a:r>
            <a:r>
              <a:rPr lang="en-US" dirty="0" err="1"/>
              <a:t>highlevel</a:t>
            </a:r>
            <a:endParaRPr lang="en-US" dirty="0"/>
          </a:p>
          <a:p>
            <a:r>
              <a:rPr lang="en-US" dirty="0"/>
              <a:t>use case may be documented in a sequence diagram. </a:t>
            </a:r>
            <a:endParaRPr lang="en-GB" dirty="0"/>
          </a:p>
          <a:p>
            <a:endParaRPr lang="en-US" dirty="0"/>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15</a:t>
            </a:fld>
            <a:endParaRPr lang="en-US"/>
          </a:p>
        </p:txBody>
      </p:sp>
      <p:sp>
        <p:nvSpPr>
          <p:cNvPr id="5" name="Date Placeholder 4"/>
          <p:cNvSpPr>
            <a:spLocks noGrp="1"/>
          </p:cNvSpPr>
          <p:nvPr>
            <p:ph type="dt" idx="11"/>
          </p:nvPr>
        </p:nvSpPr>
        <p:spPr/>
        <p:txBody>
          <a:bodyPr/>
          <a:lstStyle/>
          <a:p>
            <a:fld id="{E7FED2F1-D89A-4DD3-AC08-42A1552AA65E}"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72920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16</a:t>
            </a:fld>
            <a:endParaRPr lang="en-US"/>
          </a:p>
        </p:txBody>
      </p:sp>
      <p:sp>
        <p:nvSpPr>
          <p:cNvPr id="5" name="Date Placeholder 4"/>
          <p:cNvSpPr>
            <a:spLocks noGrp="1"/>
          </p:cNvSpPr>
          <p:nvPr>
            <p:ph type="dt" idx="11"/>
          </p:nvPr>
        </p:nvSpPr>
        <p:spPr/>
        <p:txBody>
          <a:bodyPr/>
          <a:lstStyle/>
          <a:p>
            <a:fld id="{0782B14A-D9D1-46E7-B112-C2D7C8E740E6}"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09463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Two actors: the operator who is transferring</a:t>
            </a:r>
            <a:r>
              <a:rPr lang="en-US" baseline="0" dirty="0"/>
              <a:t> </a:t>
            </a:r>
            <a:r>
              <a:rPr lang="en-US" dirty="0"/>
              <a:t>the data and the patient record system. </a:t>
            </a:r>
          </a:p>
          <a:p>
            <a:pPr marL="171450" indent="-171450">
              <a:buFont typeface="Arial" panose="020B0604020202020204" pitchFamily="34" charset="0"/>
              <a:buChar char="•"/>
            </a:pPr>
            <a:r>
              <a:rPr lang="en-US" dirty="0"/>
              <a:t>The stick figure notation: human and  other external</a:t>
            </a:r>
            <a:r>
              <a:rPr lang="en-US" baseline="0" dirty="0"/>
              <a:t> </a:t>
            </a:r>
            <a:r>
              <a:rPr lang="en-US" dirty="0"/>
              <a:t>systems and hardware. </a:t>
            </a:r>
          </a:p>
          <a:p>
            <a:pPr marL="171450" indent="-171450">
              <a:buFont typeface="Arial" panose="020B0604020202020204" pitchFamily="34" charset="0"/>
              <a:buChar char="•"/>
            </a:pPr>
            <a:r>
              <a:rPr lang="en-US" dirty="0"/>
              <a:t>Lines without</a:t>
            </a:r>
            <a:r>
              <a:rPr lang="en-US" baseline="0" dirty="0"/>
              <a:t> </a:t>
            </a:r>
            <a:r>
              <a:rPr lang="en-US" dirty="0"/>
              <a:t>arrows is better</a:t>
            </a:r>
            <a:r>
              <a:rPr lang="en-US" baseline="0" dirty="0"/>
              <a:t> </a:t>
            </a:r>
            <a:r>
              <a:rPr lang="en-US" dirty="0"/>
              <a:t>as arrows in the UML indicate the direction of flow of messages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17</a:t>
            </a:fld>
            <a:endParaRPr lang="en-US"/>
          </a:p>
        </p:txBody>
      </p:sp>
      <p:sp>
        <p:nvSpPr>
          <p:cNvPr id="5" name="Date Placeholder 4"/>
          <p:cNvSpPr>
            <a:spLocks noGrp="1"/>
          </p:cNvSpPr>
          <p:nvPr>
            <p:ph type="dt" idx="11"/>
          </p:nvPr>
        </p:nvSpPr>
        <p:spPr/>
        <p:txBody>
          <a:bodyPr/>
          <a:lstStyle/>
          <a:p>
            <a:fld id="{D4993633-49DE-445B-81D8-E52BA6DB7EAF}"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51674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rtl="0" eaLnBrk="1" fontAlgn="t" latinLnBrk="0" hangingPunct="1"/>
            <a:r>
              <a:rPr lang="en-US" sz="1200" b="1" i="0" u="none" strike="noStrike" kern="1200" dirty="0">
                <a:solidFill>
                  <a:schemeClr val="tx1"/>
                </a:solidFill>
                <a:effectLst/>
                <a:latin typeface="+mn-lt"/>
                <a:ea typeface="+mn-ea"/>
                <a:cs typeface="+mn-cs"/>
              </a:rPr>
              <a:t>Use-case scenario</a:t>
            </a:r>
            <a:r>
              <a:rPr lang="en-US" sz="1200" b="1" i="0" u="none" strike="noStrike" kern="1200" baseline="0" dirty="0">
                <a:solidFill>
                  <a:schemeClr val="tx1"/>
                </a:solidFill>
                <a:effectLst/>
                <a:latin typeface="+mn-lt"/>
                <a:ea typeface="+mn-ea"/>
                <a:cs typeface="+mn-cs"/>
              </a:rPr>
              <a:t> format</a:t>
            </a:r>
            <a:endParaRPr lang="en-US" dirty="0"/>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Use Case ID: </a:t>
            </a:r>
          </a:p>
          <a:p>
            <a:pPr rtl="0" eaLnBrk="1" fontAlgn="t" latinLnBrk="0" hangingPunct="1"/>
            <a:r>
              <a:rPr lang="en-US" sz="1200" b="0" i="0" u="none" strike="noStrike" kern="1200" dirty="0">
                <a:solidFill>
                  <a:schemeClr val="tx1"/>
                </a:solidFill>
                <a:effectLst/>
                <a:latin typeface="+mn-lt"/>
                <a:ea typeface="+mn-ea"/>
                <a:cs typeface="+mn-cs"/>
              </a:rPr>
              <a:t>Use Case Name:</a:t>
            </a:r>
          </a:p>
          <a:p>
            <a:pPr rtl="0" eaLnBrk="1" fontAlgn="t" latinLnBrk="0" hangingPunct="1"/>
            <a:r>
              <a:rPr lang="en-US" sz="1200" b="0" i="0" u="none" strike="noStrike" kern="1200" dirty="0">
                <a:solidFill>
                  <a:schemeClr val="tx1"/>
                </a:solidFill>
                <a:effectLst/>
                <a:latin typeface="+mn-lt"/>
                <a:ea typeface="+mn-ea"/>
                <a:cs typeface="+mn-cs"/>
              </a:rPr>
              <a:t>Created By:</a:t>
            </a:r>
          </a:p>
          <a:p>
            <a:pPr rtl="0" eaLnBrk="1" fontAlgn="t" latinLnBrk="0" hangingPunct="1"/>
            <a:r>
              <a:rPr lang="en-US" sz="1200" b="0" i="0" u="none" strike="noStrike" kern="1200" dirty="0">
                <a:solidFill>
                  <a:schemeClr val="tx1"/>
                </a:solidFill>
                <a:effectLst/>
                <a:latin typeface="+mn-lt"/>
                <a:ea typeface="+mn-ea"/>
                <a:cs typeface="+mn-cs"/>
              </a:rPr>
              <a:t>Last Updated By:</a:t>
            </a:r>
          </a:p>
          <a:p>
            <a:pPr rtl="0" eaLnBrk="1" fontAlgn="t" latinLnBrk="0" hangingPunct="1"/>
            <a:r>
              <a:rPr lang="en-US" sz="1200" b="0" i="0" u="none" strike="noStrike" kern="1200" dirty="0">
                <a:solidFill>
                  <a:schemeClr val="tx1"/>
                </a:solidFill>
                <a:effectLst/>
                <a:latin typeface="+mn-lt"/>
                <a:ea typeface="+mn-ea"/>
                <a:cs typeface="+mn-cs"/>
              </a:rPr>
              <a:t>Date Created:</a:t>
            </a:r>
          </a:p>
          <a:p>
            <a:pPr rtl="0" eaLnBrk="1" fontAlgn="t" latinLnBrk="0" hangingPunct="1"/>
            <a:r>
              <a:rPr lang="en-US" sz="1200" b="0" i="0" u="none" strike="noStrike" kern="1200" dirty="0">
                <a:solidFill>
                  <a:schemeClr val="tx1"/>
                </a:solidFill>
                <a:effectLst/>
                <a:latin typeface="+mn-lt"/>
                <a:ea typeface="+mn-ea"/>
                <a:cs typeface="+mn-cs"/>
              </a:rPr>
              <a:t>Date Last Updated:</a:t>
            </a:r>
          </a:p>
          <a:p>
            <a:pPr rtl="0" eaLnBrk="1" fontAlgn="t" latinLnBrk="0" hangingPunct="1"/>
            <a:r>
              <a:rPr lang="en-US" sz="1200" b="0" i="0" u="none" strike="noStrike" kern="1200" dirty="0">
                <a:solidFill>
                  <a:schemeClr val="tx1"/>
                </a:solidFill>
                <a:effectLst/>
                <a:latin typeface="+mn-lt"/>
                <a:ea typeface="+mn-ea"/>
                <a:cs typeface="+mn-cs"/>
              </a:rPr>
              <a:t>Actors:</a:t>
            </a:r>
          </a:p>
          <a:p>
            <a:pPr rtl="0" eaLnBrk="1" fontAlgn="t" latinLnBrk="0" hangingPunct="1"/>
            <a:r>
              <a:rPr lang="en-US" sz="1200" b="0" i="0" u="none" strike="noStrike" kern="1200" dirty="0">
                <a:solidFill>
                  <a:schemeClr val="tx1"/>
                </a:solidFill>
                <a:effectLst/>
                <a:latin typeface="+mn-lt"/>
                <a:ea typeface="+mn-ea"/>
                <a:cs typeface="+mn-cs"/>
              </a:rPr>
              <a:t>Description:</a:t>
            </a:r>
          </a:p>
          <a:p>
            <a:pPr rtl="0" eaLnBrk="1" fontAlgn="t" latinLnBrk="0" hangingPunct="1"/>
            <a:r>
              <a:rPr lang="en-US" sz="1200" b="0" i="0" u="none" strike="noStrike" kern="1200" dirty="0">
                <a:solidFill>
                  <a:schemeClr val="tx1"/>
                </a:solidFill>
                <a:effectLst/>
                <a:latin typeface="+mn-lt"/>
                <a:ea typeface="+mn-ea"/>
                <a:cs typeface="+mn-cs"/>
              </a:rPr>
              <a:t>Trigger:</a:t>
            </a:r>
          </a:p>
          <a:p>
            <a:pPr rtl="0" eaLnBrk="1" fontAlgn="t" latinLnBrk="0" hangingPunct="1"/>
            <a:r>
              <a:rPr lang="en-US" sz="1200" b="0" i="0" u="none" strike="noStrike" kern="1200" dirty="0">
                <a:solidFill>
                  <a:schemeClr val="tx1"/>
                </a:solidFill>
                <a:effectLst/>
                <a:latin typeface="+mn-lt"/>
                <a:ea typeface="+mn-ea"/>
                <a:cs typeface="+mn-cs"/>
              </a:rPr>
              <a:t>Preconditions:</a:t>
            </a:r>
          </a:p>
          <a:p>
            <a:pPr rtl="0" eaLnBrk="1" fontAlgn="t" latinLnBrk="0" hangingPunct="1"/>
            <a:r>
              <a:rPr lang="en-US" sz="1200" b="0" i="0" u="none" strike="noStrike" kern="1200" dirty="0" err="1">
                <a:solidFill>
                  <a:schemeClr val="tx1"/>
                </a:solidFill>
                <a:effectLst/>
                <a:latin typeface="+mn-lt"/>
                <a:ea typeface="+mn-ea"/>
                <a:cs typeface="+mn-cs"/>
              </a:rPr>
              <a:t>Postconditions</a:t>
            </a:r>
            <a:r>
              <a:rPr lang="en-US" sz="1200" b="0" i="0" u="none" strike="noStrike" kern="1200" dirty="0">
                <a:solidFill>
                  <a:schemeClr val="tx1"/>
                </a:solidFill>
                <a:effectLst/>
                <a:latin typeface="+mn-lt"/>
                <a:ea typeface="+mn-ea"/>
                <a:cs typeface="+mn-cs"/>
              </a:rPr>
              <a:t>:</a:t>
            </a:r>
          </a:p>
          <a:p>
            <a:pPr rtl="0" eaLnBrk="1" fontAlgn="t" latinLnBrk="0" hangingPunct="1"/>
            <a:r>
              <a:rPr lang="en-US" sz="1200" b="0" i="0" u="none" strike="noStrike" kern="1200" dirty="0">
                <a:solidFill>
                  <a:schemeClr val="tx1"/>
                </a:solidFill>
                <a:effectLst/>
                <a:latin typeface="+mn-lt"/>
                <a:ea typeface="+mn-ea"/>
                <a:cs typeface="+mn-cs"/>
              </a:rPr>
              <a:t>Normal Flow:</a:t>
            </a:r>
          </a:p>
          <a:p>
            <a:pPr rtl="0" eaLnBrk="1" fontAlgn="t" latinLnBrk="0" hangingPunct="1"/>
            <a:r>
              <a:rPr lang="en-US" sz="1200" b="0" i="0" u="none" strike="noStrike" kern="1200" dirty="0">
                <a:solidFill>
                  <a:schemeClr val="tx1"/>
                </a:solidFill>
                <a:effectLst/>
                <a:latin typeface="+mn-lt"/>
                <a:ea typeface="+mn-ea"/>
                <a:cs typeface="+mn-cs"/>
              </a:rPr>
              <a:t>Alternative Flows:</a:t>
            </a:r>
          </a:p>
          <a:p>
            <a:pPr rtl="0" eaLnBrk="1" fontAlgn="t" latinLnBrk="0" hangingPunct="1"/>
            <a:r>
              <a:rPr lang="en-US" sz="1200" b="0" i="0" u="none" strike="noStrike" kern="1200" dirty="0">
                <a:solidFill>
                  <a:schemeClr val="tx1"/>
                </a:solidFill>
                <a:effectLst/>
                <a:latin typeface="+mn-lt"/>
                <a:ea typeface="+mn-ea"/>
                <a:cs typeface="+mn-cs"/>
              </a:rPr>
              <a:t>Exceptions:</a:t>
            </a:r>
          </a:p>
          <a:p>
            <a:pPr rtl="0" eaLnBrk="1" fontAlgn="t" latinLnBrk="0" hangingPunct="1"/>
            <a:r>
              <a:rPr lang="en-US" sz="1200" b="0" i="0" u="none" strike="noStrike" kern="1200" dirty="0">
                <a:solidFill>
                  <a:schemeClr val="tx1"/>
                </a:solidFill>
                <a:effectLst/>
                <a:latin typeface="+mn-lt"/>
                <a:ea typeface="+mn-ea"/>
                <a:cs typeface="+mn-cs"/>
              </a:rPr>
              <a:t>Includes:</a:t>
            </a:r>
          </a:p>
          <a:p>
            <a:pPr rtl="0" eaLnBrk="1" fontAlgn="t" latinLnBrk="0" hangingPunct="1"/>
            <a:r>
              <a:rPr lang="en-US" sz="1200" b="0" i="0" u="none" strike="noStrike" kern="1200" dirty="0">
                <a:solidFill>
                  <a:schemeClr val="tx1"/>
                </a:solidFill>
                <a:effectLst/>
                <a:latin typeface="+mn-lt"/>
                <a:ea typeface="+mn-ea"/>
                <a:cs typeface="+mn-cs"/>
              </a:rPr>
              <a:t>Priority:</a:t>
            </a:r>
          </a:p>
          <a:p>
            <a:pPr rtl="0" eaLnBrk="1" fontAlgn="t" latinLnBrk="0" hangingPunct="1"/>
            <a:r>
              <a:rPr lang="en-US" sz="1200" b="0" i="0" u="none" strike="noStrike" kern="1200" dirty="0">
                <a:solidFill>
                  <a:schemeClr val="tx1"/>
                </a:solidFill>
                <a:effectLst/>
                <a:latin typeface="+mn-lt"/>
                <a:ea typeface="+mn-ea"/>
                <a:cs typeface="+mn-cs"/>
              </a:rPr>
              <a:t>Frequency of Use:</a:t>
            </a:r>
          </a:p>
          <a:p>
            <a:pPr rtl="0" eaLnBrk="1" fontAlgn="t" latinLnBrk="0" hangingPunct="1"/>
            <a:r>
              <a:rPr lang="en-US" sz="1200" b="0" i="0" u="none" strike="noStrike" kern="1200" dirty="0">
                <a:solidFill>
                  <a:schemeClr val="tx1"/>
                </a:solidFill>
                <a:effectLst/>
                <a:latin typeface="+mn-lt"/>
                <a:ea typeface="+mn-ea"/>
                <a:cs typeface="+mn-cs"/>
              </a:rPr>
              <a:t>Business Rules:</a:t>
            </a:r>
          </a:p>
          <a:p>
            <a:pPr rtl="0" eaLnBrk="1" fontAlgn="t" latinLnBrk="0" hangingPunct="1"/>
            <a:r>
              <a:rPr lang="en-US" sz="1200" b="0" i="0" u="none" strike="noStrike" kern="1200" dirty="0">
                <a:solidFill>
                  <a:schemeClr val="tx1"/>
                </a:solidFill>
                <a:effectLst/>
                <a:latin typeface="+mn-lt"/>
                <a:ea typeface="+mn-ea"/>
                <a:cs typeface="+mn-cs"/>
              </a:rPr>
              <a:t>Special Requirements:</a:t>
            </a:r>
          </a:p>
          <a:p>
            <a:pPr rtl="0" eaLnBrk="1" fontAlgn="t" latinLnBrk="0" hangingPunct="1"/>
            <a:r>
              <a:rPr lang="en-US" sz="1200" b="0" i="0" u="none" strike="noStrike" kern="1200" dirty="0">
                <a:solidFill>
                  <a:schemeClr val="tx1"/>
                </a:solidFill>
                <a:effectLst/>
                <a:latin typeface="+mn-lt"/>
                <a:ea typeface="+mn-ea"/>
                <a:cs typeface="+mn-cs"/>
              </a:rPr>
              <a:t>Assumptions:</a:t>
            </a:r>
          </a:p>
          <a:p>
            <a:pPr rtl="0" eaLnBrk="1" fontAlgn="t" latinLnBrk="0" hangingPunct="1"/>
            <a:r>
              <a:rPr lang="en-US" sz="1200" b="0" i="0" u="none" strike="noStrike" kern="1200" dirty="0">
                <a:solidFill>
                  <a:schemeClr val="tx1"/>
                </a:solidFill>
                <a:effectLst/>
                <a:latin typeface="+mn-lt"/>
                <a:ea typeface="+mn-ea"/>
                <a:cs typeface="+mn-cs"/>
              </a:rPr>
              <a:t>Notes and Issues:</a:t>
            </a:r>
          </a:p>
        </p:txBody>
      </p:sp>
      <p:sp>
        <p:nvSpPr>
          <p:cNvPr id="4" name="Slide Number Placeholder 3"/>
          <p:cNvSpPr>
            <a:spLocks noGrp="1"/>
          </p:cNvSpPr>
          <p:nvPr>
            <p:ph type="sldNum" sz="quarter" idx="10"/>
          </p:nvPr>
        </p:nvSpPr>
        <p:spPr/>
        <p:txBody>
          <a:bodyPr/>
          <a:lstStyle/>
          <a:p>
            <a:fld id="{F999B78F-7C08-ED42-8E36-4ED23DEF8F74}" type="slidenum">
              <a:rPr lang="en-US" smtClean="0"/>
              <a:t>19</a:t>
            </a:fld>
            <a:endParaRPr lang="en-US"/>
          </a:p>
        </p:txBody>
      </p:sp>
      <p:sp>
        <p:nvSpPr>
          <p:cNvPr id="5" name="Date Placeholder 4"/>
          <p:cNvSpPr>
            <a:spLocks noGrp="1"/>
          </p:cNvSpPr>
          <p:nvPr>
            <p:ph type="dt" idx="11"/>
          </p:nvPr>
        </p:nvSpPr>
        <p:spPr/>
        <p:txBody>
          <a:bodyPr/>
          <a:lstStyle/>
          <a:p>
            <a:fld id="{3402D679-CC1E-4367-9B28-DB0936495620}"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84079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dirty="0"/>
              <a:t>Sequence diagrams are part of the UML and</a:t>
            </a:r>
            <a:r>
              <a:rPr lang="en-US" baseline="0" dirty="0"/>
              <a:t> </a:t>
            </a:r>
            <a:r>
              <a:rPr lang="en-US" dirty="0"/>
              <a:t>used to model the interactions between the actors and the objects </a:t>
            </a:r>
            <a:r>
              <a:rPr lang="en-US" dirty="0">
                <a:solidFill>
                  <a:srgbClr val="FF0000"/>
                </a:solidFill>
              </a:rPr>
              <a:t>within a system</a:t>
            </a:r>
            <a:r>
              <a:rPr lang="en-US" dirty="0"/>
              <a:t>.</a:t>
            </a:r>
          </a:p>
          <a:p>
            <a:pPr marL="171450" indent="-171450">
              <a:buFont typeface="Arial" panose="020B0604020202020204" pitchFamily="34" charset="0"/>
              <a:buChar char="•"/>
            </a:pPr>
            <a:r>
              <a:rPr lang="en-US" dirty="0"/>
              <a:t>A sequence diagram shows the sequence of interactions that take place during a particular use case or use case instance.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objects and actors involved are listed along the top of the diagram, with a dotted</a:t>
            </a:r>
            <a:r>
              <a:rPr lang="en-US" baseline="0" dirty="0"/>
              <a:t> </a:t>
            </a:r>
            <a:r>
              <a:rPr lang="en-US" dirty="0"/>
              <a:t>line drawn vertically from these. </a:t>
            </a:r>
          </a:p>
          <a:p>
            <a:pPr marL="171450" indent="-171450">
              <a:buFont typeface="Arial" panose="020B0604020202020204" pitchFamily="34" charset="0"/>
              <a:buChar char="•"/>
            </a:pPr>
            <a:r>
              <a:rPr lang="en-US" dirty="0"/>
              <a:t>Interactions between objects are indicated by</a:t>
            </a:r>
            <a:r>
              <a:rPr lang="en-US" baseline="0" dirty="0"/>
              <a:t> </a:t>
            </a:r>
            <a:r>
              <a:rPr lang="en-US" dirty="0"/>
              <a:t>annotated arrows. </a:t>
            </a:r>
          </a:p>
          <a:p>
            <a:pPr marL="171450" indent="-171450">
              <a:buFont typeface="Arial" panose="020B0604020202020204" pitchFamily="34" charset="0"/>
              <a:buChar char="•"/>
            </a:pPr>
            <a:r>
              <a:rPr lang="en-US" dirty="0"/>
              <a:t>The rectangle on the dotted lines indicates the lifeline of the object</a:t>
            </a:r>
            <a:r>
              <a:rPr lang="en-US" baseline="0" dirty="0"/>
              <a:t> </a:t>
            </a:r>
            <a:r>
              <a:rPr lang="en-US" dirty="0"/>
              <a:t>concerned (i.e., the time that object instance is involved in the computation). </a:t>
            </a:r>
          </a:p>
          <a:p>
            <a:pPr marL="171450" indent="-171450">
              <a:buFont typeface="Arial" panose="020B0604020202020204" pitchFamily="34" charset="0"/>
              <a:buChar char="•"/>
            </a:pPr>
            <a:r>
              <a:rPr lang="en-US" dirty="0"/>
              <a:t>The sequence of interactions are read from top to bottom. </a:t>
            </a:r>
          </a:p>
          <a:p>
            <a:pPr marL="171450" indent="-171450">
              <a:buFont typeface="Arial" panose="020B0604020202020204" pitchFamily="34" charset="0"/>
              <a:buChar char="•"/>
            </a:pPr>
            <a:r>
              <a:rPr lang="en-US" dirty="0"/>
              <a:t>The annotations on the arrows</a:t>
            </a:r>
            <a:r>
              <a:rPr lang="en-US" baseline="0" dirty="0"/>
              <a:t> </a:t>
            </a:r>
            <a:r>
              <a:rPr lang="en-US" dirty="0"/>
              <a:t>indicate the calls to the objects, their parameters, and the return values.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dot arrows</a:t>
            </a:r>
            <a:r>
              <a:rPr lang="en-US" baseline="0" dirty="0"/>
              <a:t> </a:t>
            </a:r>
            <a:r>
              <a:rPr lang="en-US" dirty="0"/>
              <a:t>indicate the return of the calls.</a:t>
            </a:r>
          </a:p>
          <a:p>
            <a:pPr marL="171450" indent="-171450">
              <a:buFont typeface="Arial" panose="020B0604020202020204" pitchFamily="34" charset="0"/>
              <a:buChar char="•"/>
            </a:pPr>
            <a:r>
              <a:rPr lang="en-US" dirty="0"/>
              <a:t>There</a:t>
            </a:r>
            <a:r>
              <a:rPr lang="en-US" baseline="0" dirty="0"/>
              <a:t> is </a:t>
            </a:r>
            <a:r>
              <a:rPr lang="en-US" dirty="0"/>
              <a:t>the notation used to denote alternatives:</a:t>
            </a:r>
            <a:r>
              <a:rPr lang="en-US" baseline="0" dirty="0"/>
              <a:t> </a:t>
            </a:r>
            <a:r>
              <a:rPr lang="en-US" dirty="0"/>
              <a:t>a box named “alt” is used</a:t>
            </a:r>
            <a:r>
              <a:rPr lang="en-US" baseline="0" dirty="0"/>
              <a:t> </a:t>
            </a:r>
            <a:r>
              <a:rPr lang="en-US" dirty="0"/>
              <a:t>with the conditions indicated in square brackets.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21</a:t>
            </a:fld>
            <a:endParaRPr lang="en-US"/>
          </a:p>
        </p:txBody>
      </p:sp>
      <p:sp>
        <p:nvSpPr>
          <p:cNvPr id="5" name="Date Placeholder 4"/>
          <p:cNvSpPr>
            <a:spLocks noGrp="1"/>
          </p:cNvSpPr>
          <p:nvPr>
            <p:ph type="dt" idx="11"/>
          </p:nvPr>
        </p:nvSpPr>
        <p:spPr/>
        <p:txBody>
          <a:bodyPr/>
          <a:lstStyle/>
          <a:p>
            <a:fld id="{A90A4C66-1AD1-4B14-BCCD-67FE3EB7AE0D}"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37040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2</a:t>
            </a:fld>
            <a:endParaRPr lang="en-US"/>
          </a:p>
        </p:txBody>
      </p:sp>
      <p:sp>
        <p:nvSpPr>
          <p:cNvPr id="5" name="Date Placeholder 4"/>
          <p:cNvSpPr>
            <a:spLocks noGrp="1"/>
          </p:cNvSpPr>
          <p:nvPr>
            <p:ph type="dt" idx="11"/>
          </p:nvPr>
        </p:nvSpPr>
        <p:spPr/>
        <p:txBody>
          <a:bodyPr/>
          <a:lstStyle/>
          <a:p>
            <a:fld id="{DB3002A9-AC05-461F-8287-650AF19662A0}"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1011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F4D30045-FBA5-4D6C-9594-987C134D18E2}"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27</a:t>
            </a:fld>
            <a:endParaRPr lang="en-US"/>
          </a:p>
        </p:txBody>
      </p:sp>
    </p:spTree>
    <p:extLst>
      <p:ext uri="{BB962C8B-B14F-4D97-AF65-F5344CB8AC3E}">
        <p14:creationId xmlns:p14="http://schemas.microsoft.com/office/powerpoint/2010/main" val="2545299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4796E22F-3A75-4DDC-94C3-C0B0774705B0}"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28</a:t>
            </a:fld>
            <a:endParaRPr lang="en-US"/>
          </a:p>
        </p:txBody>
      </p:sp>
    </p:spTree>
    <p:extLst>
      <p:ext uri="{BB962C8B-B14F-4D97-AF65-F5344CB8AC3E}">
        <p14:creationId xmlns:p14="http://schemas.microsoft.com/office/powerpoint/2010/main" val="134114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structural models of a system when you are discussing and designing</a:t>
            </a:r>
            <a:r>
              <a:rPr lang="en-US" baseline="0" dirty="0"/>
              <a:t> </a:t>
            </a:r>
            <a:r>
              <a:rPr lang="en-US" dirty="0"/>
              <a:t>the system architecture. Architectural design is a particularly important topic in software</a:t>
            </a:r>
          </a:p>
          <a:p>
            <a:r>
              <a:rPr lang="en-US" dirty="0"/>
              <a:t>engineering and UML component, package, and deployment diagrams may all</a:t>
            </a:r>
            <a:r>
              <a:rPr lang="en-US" baseline="0" dirty="0"/>
              <a:t> </a:t>
            </a:r>
            <a:r>
              <a:rPr lang="en-US" dirty="0"/>
              <a:t>be used when presenting architectural models.</a:t>
            </a:r>
          </a:p>
        </p:txBody>
      </p:sp>
      <p:sp>
        <p:nvSpPr>
          <p:cNvPr id="4" name="Slide Number Placeholder 3"/>
          <p:cNvSpPr>
            <a:spLocks noGrp="1"/>
          </p:cNvSpPr>
          <p:nvPr>
            <p:ph type="sldNum" sz="quarter" idx="10"/>
          </p:nvPr>
        </p:nvSpPr>
        <p:spPr/>
        <p:txBody>
          <a:bodyPr/>
          <a:lstStyle/>
          <a:p>
            <a:fld id="{F999B78F-7C08-ED42-8E36-4ED23DEF8F74}" type="slidenum">
              <a:rPr lang="en-US" smtClean="0"/>
              <a:t>29</a:t>
            </a:fld>
            <a:endParaRPr lang="en-US"/>
          </a:p>
        </p:txBody>
      </p:sp>
      <p:sp>
        <p:nvSpPr>
          <p:cNvPr id="5" name="Date Placeholder 4"/>
          <p:cNvSpPr>
            <a:spLocks noGrp="1"/>
          </p:cNvSpPr>
          <p:nvPr>
            <p:ph type="dt" idx="11"/>
          </p:nvPr>
        </p:nvSpPr>
        <p:spPr/>
        <p:txBody>
          <a:bodyPr/>
          <a:lstStyle/>
          <a:p>
            <a:fld id="{6847C333-55CA-441E-B44A-91F9E34E6C64}"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81273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30</a:t>
            </a:fld>
            <a:endParaRPr lang="en-US"/>
          </a:p>
        </p:txBody>
      </p:sp>
      <p:sp>
        <p:nvSpPr>
          <p:cNvPr id="5" name="Date Placeholder 4"/>
          <p:cNvSpPr>
            <a:spLocks noGrp="1"/>
          </p:cNvSpPr>
          <p:nvPr>
            <p:ph type="dt" idx="11"/>
          </p:nvPr>
        </p:nvSpPr>
        <p:spPr/>
        <p:txBody>
          <a:bodyPr/>
          <a:lstStyle/>
          <a:p>
            <a:fld id="{E2F7CF71-189D-4BB1-9552-D5F20223B79E}"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967664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31</a:t>
            </a:fld>
            <a:endParaRPr lang="en-US"/>
          </a:p>
        </p:txBody>
      </p:sp>
      <p:sp>
        <p:nvSpPr>
          <p:cNvPr id="5" name="Date Placeholder 4"/>
          <p:cNvSpPr>
            <a:spLocks noGrp="1"/>
          </p:cNvSpPr>
          <p:nvPr>
            <p:ph type="dt" idx="11"/>
          </p:nvPr>
        </p:nvSpPr>
        <p:spPr/>
        <p:txBody>
          <a:bodyPr/>
          <a:lstStyle/>
          <a:p>
            <a:fld id="{B619E5BA-F180-4448-9A3C-B63E0E97040E}"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66419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32</a:t>
            </a:fld>
            <a:endParaRPr lang="en-US"/>
          </a:p>
        </p:txBody>
      </p:sp>
      <p:sp>
        <p:nvSpPr>
          <p:cNvPr id="5" name="Date Placeholder 4"/>
          <p:cNvSpPr>
            <a:spLocks noGrp="1"/>
          </p:cNvSpPr>
          <p:nvPr>
            <p:ph type="dt" idx="11"/>
          </p:nvPr>
        </p:nvSpPr>
        <p:spPr/>
        <p:txBody>
          <a:bodyPr/>
          <a:lstStyle/>
          <a:p>
            <a:fld id="{63586C75-BE75-4369-AD31-92C72BAB5DEB}"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68663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33</a:t>
            </a:fld>
            <a:endParaRPr lang="en-US"/>
          </a:p>
        </p:txBody>
      </p:sp>
      <p:sp>
        <p:nvSpPr>
          <p:cNvPr id="5" name="Date Placeholder 4"/>
          <p:cNvSpPr>
            <a:spLocks noGrp="1"/>
          </p:cNvSpPr>
          <p:nvPr>
            <p:ph type="dt" idx="11"/>
          </p:nvPr>
        </p:nvSpPr>
        <p:spPr/>
        <p:txBody>
          <a:bodyPr/>
          <a:lstStyle/>
          <a:p>
            <a:fld id="{2B18D159-7E71-4C11-A2C9-463C194F34B2}"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67506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34</a:t>
            </a:fld>
            <a:endParaRPr lang="en-US"/>
          </a:p>
        </p:txBody>
      </p:sp>
      <p:sp>
        <p:nvSpPr>
          <p:cNvPr id="5" name="Date Placeholder 4"/>
          <p:cNvSpPr>
            <a:spLocks noGrp="1"/>
          </p:cNvSpPr>
          <p:nvPr>
            <p:ph type="dt" idx="11"/>
          </p:nvPr>
        </p:nvSpPr>
        <p:spPr/>
        <p:txBody>
          <a:bodyPr/>
          <a:lstStyle/>
          <a:p>
            <a:fld id="{1F502656-6E71-487D-903E-AF527D6651B4}"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740964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 diagrams are used when developing an object-oriented system model to show the classes in a system and the associations between these classes. </a:t>
            </a:r>
          </a:p>
          <a:p>
            <a:pPr marL="171450" indent="-171450">
              <a:buFont typeface="Arial" panose="020B0604020202020204" pitchFamily="34" charset="0"/>
              <a:buChar char="•"/>
            </a:pPr>
            <a:r>
              <a:rPr lang="en-US" dirty="0"/>
              <a:t>An object class can be thought of as a general definition of one kind of system object. </a:t>
            </a:r>
          </a:p>
          <a:p>
            <a:pPr marL="171450" indent="-171450">
              <a:buFont typeface="Arial" panose="020B0604020202020204" pitchFamily="34" charset="0"/>
              <a:buChar char="•"/>
            </a:pPr>
            <a:r>
              <a:rPr lang="en-US" dirty="0"/>
              <a:t>An association is a link between classes that indicates that there is some relationship between these classes.</a:t>
            </a:r>
            <a:r>
              <a:rPr lang="en-GB" dirty="0"/>
              <a:t> </a:t>
            </a:r>
          </a:p>
          <a:p>
            <a:pPr marL="171450" indent="-171450">
              <a:buFont typeface="Arial" panose="020B0604020202020204" pitchFamily="34" charset="0"/>
              <a:buChar char="•"/>
            </a:pPr>
            <a:r>
              <a:rPr lang="en-US" dirty="0"/>
              <a:t>When you are developing models during the early stages of the software engineering process, objects represent something in the real world, such as a patient, a prescription, doctor, etc. </a:t>
            </a:r>
          </a:p>
          <a:p>
            <a:pPr marL="171450" indent="-171450">
              <a:buFont typeface="Arial" panose="020B0604020202020204" pitchFamily="34" charset="0"/>
              <a:buChar char="•"/>
            </a:pPr>
            <a:r>
              <a:rPr lang="en-US" dirty="0"/>
              <a:t>As an implementation is developed, you usually need to</a:t>
            </a:r>
            <a:r>
              <a:rPr lang="en-US" baseline="0" dirty="0"/>
              <a:t> </a:t>
            </a:r>
            <a:r>
              <a:rPr lang="en-US" dirty="0"/>
              <a:t>define additional implementation objects that are used to provide the required system</a:t>
            </a:r>
            <a:r>
              <a:rPr lang="en-US" baseline="0" dirty="0"/>
              <a:t> </a:t>
            </a:r>
            <a:r>
              <a:rPr lang="en-US" dirty="0"/>
              <a:t>functionality.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35</a:t>
            </a:fld>
            <a:endParaRPr lang="en-US"/>
          </a:p>
        </p:txBody>
      </p:sp>
      <p:sp>
        <p:nvSpPr>
          <p:cNvPr id="5" name="Date Placeholder 4"/>
          <p:cNvSpPr>
            <a:spLocks noGrp="1"/>
          </p:cNvSpPr>
          <p:nvPr>
            <p:ph type="dt" idx="11"/>
          </p:nvPr>
        </p:nvSpPr>
        <p:spPr/>
        <p:txBody>
          <a:bodyPr/>
          <a:lstStyle/>
          <a:p>
            <a:fld id="{D8095FB7-F485-44A9-94E1-C7C5CAEA74B6}"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82724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8E79EF58-690E-40B1-BB33-83F720AE003C}"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36</a:t>
            </a:fld>
            <a:endParaRPr lang="en-US"/>
          </a:p>
        </p:txBody>
      </p:sp>
    </p:spTree>
    <p:extLst>
      <p:ext uri="{BB962C8B-B14F-4D97-AF65-F5344CB8AC3E}">
        <p14:creationId xmlns:p14="http://schemas.microsoft.com/office/powerpoint/2010/main" val="125251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System modeling is the process of developing abstract models of a system, with each model presenting a different view or perspective of that system. </a:t>
            </a:r>
          </a:p>
          <a:p>
            <a:pPr marL="171450" indent="-171450">
              <a:buFont typeface="Arial" panose="020B0604020202020204" pitchFamily="34" charset="0"/>
              <a:buChar char="•"/>
            </a:pPr>
            <a:r>
              <a:rPr lang="en-US" dirty="0"/>
              <a:t>System modeling has now come to mean representing a system using some kind of graphical notation, which is now almost always based on notations in the Unified Modeling Language (UML). </a:t>
            </a:r>
          </a:p>
          <a:p>
            <a:pPr marL="171450" indent="-171450">
              <a:buFont typeface="Arial" panose="020B0604020202020204" pitchFamily="34" charset="0"/>
              <a:buChar char="•"/>
            </a:pPr>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a:t>
            </a:fld>
            <a:endParaRPr lang="en-US"/>
          </a:p>
        </p:txBody>
      </p:sp>
      <p:sp>
        <p:nvSpPr>
          <p:cNvPr id="5" name="Date Placeholder 4"/>
          <p:cNvSpPr>
            <a:spLocks noGrp="1"/>
          </p:cNvSpPr>
          <p:nvPr>
            <p:ph type="dt" idx="11"/>
          </p:nvPr>
        </p:nvSpPr>
        <p:spPr/>
        <p:txBody>
          <a:bodyPr/>
          <a:lstStyle/>
          <a:p>
            <a:fld id="{CB1E7A94-58B9-4FEA-9245-54C18ACA5B3C}"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531686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0EF16635-F9D7-4B88-8ADC-5BEF3CC2E0D9}"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37</a:t>
            </a:fld>
            <a:endParaRPr lang="en-US"/>
          </a:p>
        </p:txBody>
      </p:sp>
    </p:spTree>
    <p:extLst>
      <p:ext uri="{BB962C8B-B14F-4D97-AF65-F5344CB8AC3E}">
        <p14:creationId xmlns:p14="http://schemas.microsoft.com/office/powerpoint/2010/main" val="1234335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Behavioral models are models of the dynamic behavior of a system as it is executing. They show what happens or what is supposed to happen when a system responds to a stimulus from its environment. </a:t>
            </a:r>
          </a:p>
          <a:p>
            <a:pPr marL="171450" indent="-171450">
              <a:buFont typeface="Arial" panose="020B0604020202020204" pitchFamily="34" charset="0"/>
              <a:buChar char="•"/>
            </a:pPr>
            <a:r>
              <a:rPr lang="en-US" dirty="0"/>
              <a:t>You can think of these stimuli as being of two types:</a:t>
            </a:r>
            <a:endParaRPr lang="en-GB" dirty="0"/>
          </a:p>
          <a:p>
            <a:pPr marL="628650" lvl="1" indent="-171450">
              <a:buFont typeface="Arial" panose="020B0604020202020204" pitchFamily="34" charset="0"/>
              <a:buChar char="•"/>
            </a:pPr>
            <a:r>
              <a:rPr lang="en-US" dirty="0">
                <a:solidFill>
                  <a:srgbClr val="FF0000"/>
                </a:solidFill>
              </a:rPr>
              <a:t>Data </a:t>
            </a:r>
            <a:r>
              <a:rPr lang="en-US" dirty="0"/>
              <a:t>Some data arrives that has to be processed by the system. For example, a phone billing system will accept information</a:t>
            </a:r>
            <a:r>
              <a:rPr lang="en-US" baseline="0" dirty="0"/>
              <a:t> </a:t>
            </a:r>
            <a:r>
              <a:rPr lang="en-US" dirty="0"/>
              <a:t>about calls made by a customer, calculate the costs of these calls, and generate a bill</a:t>
            </a:r>
            <a:r>
              <a:rPr lang="en-US" baseline="0" dirty="0"/>
              <a:t> </a:t>
            </a:r>
            <a:r>
              <a:rPr lang="en-US" dirty="0"/>
              <a:t>to be sent to that customer</a:t>
            </a:r>
          </a:p>
          <a:p>
            <a:pPr marL="628650" lvl="1" indent="-171450">
              <a:buFont typeface="Arial" panose="020B0604020202020204" pitchFamily="34" charset="0"/>
              <a:buChar char="•"/>
            </a:pPr>
            <a:endParaRPr lang="en-GB" dirty="0"/>
          </a:p>
          <a:p>
            <a:pPr marL="628650" lvl="1" indent="-171450">
              <a:buFont typeface="Arial" panose="020B0604020202020204" pitchFamily="34" charset="0"/>
              <a:buChar char="•"/>
            </a:pPr>
            <a:r>
              <a:rPr lang="en-US" dirty="0">
                <a:solidFill>
                  <a:srgbClr val="FF0000"/>
                </a:solidFill>
              </a:rPr>
              <a:t>Events </a:t>
            </a:r>
            <a:r>
              <a:rPr lang="en-US" dirty="0"/>
              <a:t>Some event happens that triggers system processing. Events may have associated data, although this is not always the case. For example, a landline phone switching system responds to</a:t>
            </a:r>
            <a:r>
              <a:rPr lang="en-US" baseline="0" dirty="0"/>
              <a:t> </a:t>
            </a:r>
            <a:r>
              <a:rPr lang="en-US" dirty="0"/>
              <a:t>events such as ‘receiver off hook’ by generating a dial tone, or the pressing of keys</a:t>
            </a:r>
            <a:r>
              <a:rPr lang="en-US" baseline="0" dirty="0"/>
              <a:t> </a:t>
            </a:r>
            <a:r>
              <a:rPr lang="en-US" dirty="0"/>
              <a:t>on</a:t>
            </a:r>
            <a:r>
              <a:rPr lang="en-US" baseline="0" dirty="0"/>
              <a:t> </a:t>
            </a:r>
            <a:r>
              <a:rPr lang="en-US" dirty="0"/>
              <a:t>a handset by capturing the phone number, etc.</a:t>
            </a:r>
            <a:endParaRPr lang="en-GB" dirty="0"/>
          </a:p>
        </p:txBody>
      </p:sp>
      <p:sp>
        <p:nvSpPr>
          <p:cNvPr id="4" name="Slide Number Placeholder 3"/>
          <p:cNvSpPr>
            <a:spLocks noGrp="1"/>
          </p:cNvSpPr>
          <p:nvPr>
            <p:ph type="sldNum" sz="quarter" idx="10"/>
          </p:nvPr>
        </p:nvSpPr>
        <p:spPr/>
        <p:txBody>
          <a:bodyPr/>
          <a:lstStyle/>
          <a:p>
            <a:fld id="{F999B78F-7C08-ED42-8E36-4ED23DEF8F74}" type="slidenum">
              <a:rPr lang="en-US" smtClean="0"/>
              <a:t>38</a:t>
            </a:fld>
            <a:endParaRPr lang="en-US"/>
          </a:p>
        </p:txBody>
      </p:sp>
      <p:sp>
        <p:nvSpPr>
          <p:cNvPr id="5" name="Date Placeholder 4"/>
          <p:cNvSpPr>
            <a:spLocks noGrp="1"/>
          </p:cNvSpPr>
          <p:nvPr>
            <p:ph type="dt" idx="11"/>
          </p:nvPr>
        </p:nvSpPr>
        <p:spPr/>
        <p:txBody>
          <a:bodyPr/>
          <a:lstStyle/>
          <a:p>
            <a:fld id="{ADC97E9C-D2C9-4845-BD40-B7A868F810C6}"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31000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Many business systems are data-processing systems that are primarily driven by data. They are controlled by the data input to the system, with relatively little external event processing. </a:t>
            </a:r>
          </a:p>
          <a:p>
            <a:pPr marL="171450" indent="-171450">
              <a:buFont typeface="Arial" panose="020B0604020202020204" pitchFamily="34" charset="0"/>
              <a:buChar char="•"/>
            </a:pPr>
            <a:r>
              <a:rPr lang="en-US" dirty="0"/>
              <a:t>Data-driven models show the sequence of actions involved in processing input data and generating an associated output. </a:t>
            </a:r>
          </a:p>
          <a:p>
            <a:pPr marL="171450" indent="-171450">
              <a:buFont typeface="Arial" panose="020B0604020202020204" pitchFamily="34" charset="0"/>
              <a:buChar char="•"/>
            </a:pPr>
            <a:r>
              <a:rPr lang="en-US" dirty="0"/>
              <a:t>They are particularly useful during the analysis of requirements as they can be used to show end-to-end processing in a system.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39</a:t>
            </a:fld>
            <a:endParaRPr lang="en-US"/>
          </a:p>
        </p:txBody>
      </p:sp>
      <p:sp>
        <p:nvSpPr>
          <p:cNvPr id="5" name="Date Placeholder 4"/>
          <p:cNvSpPr>
            <a:spLocks noGrp="1"/>
          </p:cNvSpPr>
          <p:nvPr>
            <p:ph type="dt" idx="11"/>
          </p:nvPr>
        </p:nvSpPr>
        <p:spPr/>
        <p:txBody>
          <a:bodyPr/>
          <a:lstStyle/>
          <a:p>
            <a:fld id="{D5C746C7-157F-4873-81C4-3DD5DABC07CD}"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59650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Data-driven model:</a:t>
            </a:r>
            <a:r>
              <a:rPr lang="en-US" baseline="0" dirty="0"/>
              <a:t> </a:t>
            </a:r>
            <a:r>
              <a:rPr lang="en-US" dirty="0"/>
              <a:t>the chain of processing involved in</a:t>
            </a:r>
            <a:r>
              <a:rPr lang="en-US" baseline="0" dirty="0"/>
              <a:t> </a:t>
            </a:r>
            <a:r>
              <a:rPr lang="en-US" dirty="0"/>
              <a:t>the insulin pump software:</a:t>
            </a:r>
            <a:r>
              <a:rPr lang="en-US" baseline="0" dirty="0"/>
              <a:t> </a:t>
            </a:r>
            <a:r>
              <a:rPr lang="en-US" dirty="0"/>
              <a:t>the processing steps (represented</a:t>
            </a:r>
            <a:r>
              <a:rPr lang="en-US" baseline="0" dirty="0"/>
              <a:t> </a:t>
            </a:r>
            <a:r>
              <a:rPr lang="en-US" dirty="0"/>
              <a:t>as activities) and the data flowing between these steps (represented as objects).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40</a:t>
            </a:fld>
            <a:endParaRPr lang="en-US"/>
          </a:p>
        </p:txBody>
      </p:sp>
      <p:sp>
        <p:nvSpPr>
          <p:cNvPr id="5" name="Date Placeholder 4"/>
          <p:cNvSpPr>
            <a:spLocks noGrp="1"/>
          </p:cNvSpPr>
          <p:nvPr>
            <p:ph type="dt" idx="11"/>
          </p:nvPr>
        </p:nvSpPr>
        <p:spPr/>
        <p:txBody>
          <a:bodyPr/>
          <a:lstStyle/>
          <a:p>
            <a:fld id="{DA91EBE9-64D2-46B3-8B95-93439C738077}"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23959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sequence</a:t>
            </a:r>
            <a:r>
              <a:rPr lang="en-US" baseline="0" dirty="0"/>
              <a:t> </a:t>
            </a:r>
            <a:r>
              <a:rPr lang="en-US" dirty="0"/>
              <a:t>model of the processing of an order and sending it to a supplier. Sequence models highlight</a:t>
            </a:r>
            <a:r>
              <a:rPr lang="en-US" baseline="0" dirty="0"/>
              <a:t> </a:t>
            </a:r>
            <a:r>
              <a:rPr lang="en-US" dirty="0"/>
              <a:t>objects in a system, whereas data-flow diagrams highlight the functions. The</a:t>
            </a:r>
            <a:r>
              <a:rPr lang="en-US" baseline="0" dirty="0"/>
              <a:t> </a:t>
            </a:r>
            <a:r>
              <a:rPr lang="en-US" dirty="0"/>
              <a:t>equivalent data-flow diagram for order processing is shown on the book’s web pages.</a:t>
            </a:r>
          </a:p>
        </p:txBody>
      </p:sp>
      <p:sp>
        <p:nvSpPr>
          <p:cNvPr id="4" name="Slide Number Placeholder 3"/>
          <p:cNvSpPr>
            <a:spLocks noGrp="1"/>
          </p:cNvSpPr>
          <p:nvPr>
            <p:ph type="sldNum" sz="quarter" idx="10"/>
          </p:nvPr>
        </p:nvSpPr>
        <p:spPr/>
        <p:txBody>
          <a:bodyPr/>
          <a:lstStyle/>
          <a:p>
            <a:fld id="{F999B78F-7C08-ED42-8E36-4ED23DEF8F74}" type="slidenum">
              <a:rPr lang="en-US" smtClean="0"/>
              <a:t>41</a:t>
            </a:fld>
            <a:endParaRPr lang="en-US"/>
          </a:p>
        </p:txBody>
      </p:sp>
      <p:sp>
        <p:nvSpPr>
          <p:cNvPr id="5" name="Date Placeholder 4"/>
          <p:cNvSpPr>
            <a:spLocks noGrp="1"/>
          </p:cNvSpPr>
          <p:nvPr>
            <p:ph type="dt" idx="11"/>
          </p:nvPr>
        </p:nvSpPr>
        <p:spPr/>
        <p:txBody>
          <a:bodyPr/>
          <a:lstStyle/>
          <a:p>
            <a:fld id="{BF5AE765-8B4A-409E-A20D-1D80AF6DE4C9}"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672381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pPr marL="171450" indent="-171450">
              <a:buFont typeface="Arial" panose="020B0604020202020204" pitchFamily="34" charset="0"/>
              <a:buChar char="•"/>
            </a:pPr>
            <a:r>
              <a:rPr lang="en-US" dirty="0"/>
              <a:t>Event-driven modeling shows how a system responds to external and internal events. </a:t>
            </a:r>
          </a:p>
          <a:p>
            <a:pPr marL="171450" indent="-171450">
              <a:buFont typeface="Arial" panose="020B0604020202020204" pitchFamily="34" charset="0"/>
              <a:buChar char="•"/>
            </a:pPr>
            <a:r>
              <a:rPr lang="en-US" dirty="0"/>
              <a:t>It is based on the assumption that a system has a finite number of states and that events (stimuli) may cause a transition from one state to another.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GB" b="1" dirty="0"/>
              <a:t>State machine models</a:t>
            </a:r>
          </a:p>
          <a:p>
            <a:pPr marL="171450" indent="-171450">
              <a:buFont typeface="Arial" panose="020B0604020202020204" pitchFamily="34" charset="0"/>
              <a:buChar char="•"/>
            </a:pPr>
            <a:r>
              <a:rPr lang="en-GB" sz="1200" dirty="0"/>
              <a:t>These model the behaviour of the system in response to external and internal events.</a:t>
            </a:r>
          </a:p>
          <a:p>
            <a:pPr marL="171450" indent="-171450">
              <a:buFont typeface="Arial" panose="020B0604020202020204" pitchFamily="34" charset="0"/>
              <a:buChar char="•"/>
            </a:pPr>
            <a:r>
              <a:rPr lang="en-GB" sz="1200" dirty="0"/>
              <a:t>They show the system’s responses to stimuli so are often used for modelling real-time systems.</a:t>
            </a:r>
          </a:p>
          <a:p>
            <a:pPr marL="171450" indent="-171450">
              <a:buFont typeface="Arial" panose="020B0604020202020204" pitchFamily="34" charset="0"/>
              <a:buChar char="•"/>
            </a:pPr>
            <a:r>
              <a:rPr lang="en-GB" sz="1200" dirty="0"/>
              <a:t>State machine models show system states as nodes and events as arcs between these nodes. When an event occurs, the system moves from one state to another.</a:t>
            </a:r>
          </a:p>
          <a:p>
            <a:pPr marL="171450" indent="-171450">
              <a:buFont typeface="Arial" panose="020B0604020202020204" pitchFamily="34" charset="0"/>
              <a:buChar char="•"/>
            </a:pPr>
            <a:r>
              <a:rPr lang="en-GB" sz="1200" dirty="0" err="1"/>
              <a:t>Statecharts</a:t>
            </a:r>
            <a:r>
              <a:rPr lang="en-GB" sz="1200" dirty="0"/>
              <a:t> are an integral part of the UML and are used to represent state machine models.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42</a:t>
            </a:fld>
            <a:endParaRPr lang="en-US"/>
          </a:p>
        </p:txBody>
      </p:sp>
      <p:sp>
        <p:nvSpPr>
          <p:cNvPr id="5" name="Date Placeholder 4"/>
          <p:cNvSpPr>
            <a:spLocks noGrp="1"/>
          </p:cNvSpPr>
          <p:nvPr>
            <p:ph type="dt" idx="11"/>
          </p:nvPr>
        </p:nvSpPr>
        <p:spPr/>
        <p:txBody>
          <a:bodyPr/>
          <a:lstStyle/>
          <a:p>
            <a:fld id="{67BCA459-3A82-4000-8A66-20EC99EA9AFD}"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277510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a:t>
            </a:r>
            <a:r>
              <a:rPr lang="en-US" baseline="0" dirty="0"/>
              <a:t> state diagram of a microwave oven based on the following assumption: the </a:t>
            </a:r>
            <a:r>
              <a:rPr lang="en-US" dirty="0"/>
              <a:t>sequence of actions in using the microwave is:</a:t>
            </a:r>
          </a:p>
          <a:p>
            <a:r>
              <a:rPr lang="en-US" dirty="0"/>
              <a:t>1. Select the power level (either half power or full power).</a:t>
            </a:r>
          </a:p>
          <a:p>
            <a:r>
              <a:rPr lang="en-US" dirty="0"/>
              <a:t>2. Input the cooking time using a numeric keypad.</a:t>
            </a:r>
          </a:p>
          <a:p>
            <a:r>
              <a:rPr lang="en-US" dirty="0"/>
              <a:t>3. Press Start and the food is cooked for the given time.</a:t>
            </a:r>
          </a:p>
          <a:p>
            <a:endParaRPr lang="en-US" dirty="0"/>
          </a:p>
          <a:p>
            <a:r>
              <a:rPr lang="en-US" b="1" dirty="0"/>
              <a:t>UML state diagrams notation:</a:t>
            </a:r>
          </a:p>
          <a:p>
            <a:pPr marL="171450" indent="-171450">
              <a:buFontTx/>
              <a:buChar char="-"/>
            </a:pPr>
            <a:r>
              <a:rPr lang="en-US" dirty="0"/>
              <a:t>States: rounded rectangles,</a:t>
            </a:r>
            <a:r>
              <a:rPr lang="en-US" baseline="0" dirty="0"/>
              <a:t> </a:t>
            </a:r>
            <a:r>
              <a:rPr lang="en-US" dirty="0"/>
              <a:t>may</a:t>
            </a:r>
            <a:r>
              <a:rPr lang="en-US" baseline="0" dirty="0"/>
              <a:t> </a:t>
            </a:r>
            <a:r>
              <a:rPr lang="en-US" dirty="0"/>
              <a:t>include a brief description (following ‘do’) of the actions taken in that state</a:t>
            </a:r>
          </a:p>
          <a:p>
            <a:pPr marL="171450" indent="-171450">
              <a:buFontTx/>
              <a:buChar char="-"/>
            </a:pPr>
            <a:r>
              <a:rPr lang="en-US" dirty="0"/>
              <a:t>Stimuli:</a:t>
            </a:r>
            <a:r>
              <a:rPr lang="en-US" baseline="0" dirty="0"/>
              <a:t> </a:t>
            </a:r>
            <a:r>
              <a:rPr lang="en-US" dirty="0"/>
              <a:t>labeled arrows, force a transition from one state to another. </a:t>
            </a:r>
          </a:p>
          <a:p>
            <a:pPr marL="171450" indent="-171450">
              <a:buFontTx/>
              <a:buChar char="-"/>
            </a:pPr>
            <a:r>
              <a:rPr lang="en-US" dirty="0"/>
              <a:t>Start/end state: filled/filled with double line circles (as in activity diagrams)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43</a:t>
            </a:fld>
            <a:endParaRPr lang="en-US"/>
          </a:p>
        </p:txBody>
      </p:sp>
      <p:sp>
        <p:nvSpPr>
          <p:cNvPr id="5" name="Date Placeholder 4"/>
          <p:cNvSpPr>
            <a:spLocks noGrp="1"/>
          </p:cNvSpPr>
          <p:nvPr>
            <p:ph type="dt" idx="11"/>
          </p:nvPr>
        </p:nvSpPr>
        <p:spPr/>
        <p:txBody>
          <a:bodyPr/>
          <a:lstStyle/>
          <a:p>
            <a:fld id="{5C09F888-A46B-448E-A669-72ED3812AC61}"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358947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number of possible states</a:t>
            </a:r>
            <a:r>
              <a:rPr lang="en-US" baseline="0" dirty="0"/>
              <a:t> </a:t>
            </a:r>
            <a:r>
              <a:rPr lang="en-US" dirty="0"/>
              <a:t>increases rapidly =&gt; for large system models, detail is </a:t>
            </a:r>
            <a:r>
              <a:rPr lang="en-US" dirty="0" err="1"/>
              <a:t>hiden</a:t>
            </a:r>
            <a:r>
              <a:rPr lang="en-US" baseline="0" dirty="0"/>
              <a:t> </a:t>
            </a:r>
            <a:r>
              <a:rPr lang="en-US" dirty="0"/>
              <a:t>by using the notion of a </a:t>
            </a:r>
            <a:r>
              <a:rPr lang="en-US" dirty="0" err="1"/>
              <a:t>superstate</a:t>
            </a:r>
            <a:r>
              <a:rPr lang="en-US" dirty="0"/>
              <a:t> that encapsulates a</a:t>
            </a:r>
            <a:r>
              <a:rPr lang="en-US" baseline="0" dirty="0"/>
              <a:t> </a:t>
            </a:r>
            <a:r>
              <a:rPr lang="en-US" dirty="0"/>
              <a:t>number of separate states. </a:t>
            </a:r>
          </a:p>
          <a:p>
            <a:pPr marL="171450" indent="-171450">
              <a:buFont typeface="Arial" panose="020B0604020202020204" pitchFamily="34" charset="0"/>
              <a:buChar char="•"/>
            </a:pPr>
            <a:r>
              <a:rPr lang="en-US" dirty="0"/>
              <a:t>This </a:t>
            </a:r>
            <a:r>
              <a:rPr lang="en-US" dirty="0" err="1"/>
              <a:t>superstate</a:t>
            </a:r>
            <a:r>
              <a:rPr lang="en-US" dirty="0"/>
              <a:t> looks like a single state on a high-level</a:t>
            </a:r>
            <a:r>
              <a:rPr lang="en-US" baseline="0" dirty="0"/>
              <a:t> </a:t>
            </a:r>
            <a:r>
              <a:rPr lang="en-US" dirty="0"/>
              <a:t>model but is then expanded to show more detail on a separate diagram. </a:t>
            </a:r>
          </a:p>
          <a:p>
            <a:pPr marL="171450" indent="-171450">
              <a:buFont typeface="Arial" panose="020B0604020202020204" pitchFamily="34" charset="0"/>
              <a:buChar char="•"/>
            </a:pPr>
            <a:r>
              <a:rPr lang="en-US" dirty="0"/>
              <a:t>For example, the Operation state can</a:t>
            </a:r>
            <a:r>
              <a:rPr lang="en-US" baseline="0" dirty="0"/>
              <a:t> </a:t>
            </a:r>
            <a:r>
              <a:rPr lang="en-US" dirty="0"/>
              <a:t>be expanded</a:t>
            </a:r>
            <a:r>
              <a:rPr lang="en-US" baseline="0" dirty="0"/>
              <a:t> to includes Checking, Cook, Alarm and Done states.</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44</a:t>
            </a:fld>
            <a:endParaRPr lang="en-US"/>
          </a:p>
        </p:txBody>
      </p:sp>
      <p:sp>
        <p:nvSpPr>
          <p:cNvPr id="5" name="Date Placeholder 4"/>
          <p:cNvSpPr>
            <a:spLocks noGrp="1"/>
          </p:cNvSpPr>
          <p:nvPr>
            <p:ph type="dt" idx="11"/>
          </p:nvPr>
        </p:nvSpPr>
        <p:spPr/>
        <p:txBody>
          <a:bodyPr/>
          <a:lstStyle/>
          <a:p>
            <a:fld id="{0D541BB4-96F2-4B95-86CA-BEEB9B536DE4}"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973869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eaLnBrk="1" fontAlgn="base" latinLnBrk="0" hangingPunct="1"/>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45</a:t>
            </a:fld>
            <a:endParaRPr lang="en-US"/>
          </a:p>
        </p:txBody>
      </p:sp>
      <p:pic>
        <p:nvPicPr>
          <p:cNvPr id="8" name="Picture 7"/>
          <p:cNvPicPr>
            <a:picLocks noChangeAspect="1"/>
          </p:cNvPicPr>
          <p:nvPr/>
        </p:nvPicPr>
        <p:blipFill>
          <a:blip r:embed="rId3"/>
          <a:stretch>
            <a:fillRect/>
          </a:stretch>
        </p:blipFill>
        <p:spPr>
          <a:xfrm>
            <a:off x="984160" y="4343400"/>
            <a:ext cx="5188040" cy="4626963"/>
          </a:xfrm>
          <a:prstGeom prst="rect">
            <a:avLst/>
          </a:prstGeom>
        </p:spPr>
      </p:pic>
      <p:sp>
        <p:nvSpPr>
          <p:cNvPr id="5" name="Date Placeholder 4"/>
          <p:cNvSpPr>
            <a:spLocks noGrp="1"/>
          </p:cNvSpPr>
          <p:nvPr>
            <p:ph type="dt" idx="11"/>
          </p:nvPr>
        </p:nvSpPr>
        <p:spPr/>
        <p:txBody>
          <a:bodyPr/>
          <a:lstStyle/>
          <a:p>
            <a:fld id="{BF29F678-E053-45B7-B6E9-A59C16F89002}"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376368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eaLnBrk="1" fontAlgn="base" latinLnBrk="0" hangingPunct="1"/>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46</a:t>
            </a:fld>
            <a:endParaRPr lang="en-US"/>
          </a:p>
        </p:txBody>
      </p:sp>
      <p:pic>
        <p:nvPicPr>
          <p:cNvPr id="8" name="Picture 7"/>
          <p:cNvPicPr>
            <a:picLocks noChangeAspect="1"/>
          </p:cNvPicPr>
          <p:nvPr/>
        </p:nvPicPr>
        <p:blipFill>
          <a:blip r:embed="rId3"/>
          <a:stretch>
            <a:fillRect/>
          </a:stretch>
        </p:blipFill>
        <p:spPr>
          <a:xfrm>
            <a:off x="984160" y="4343400"/>
            <a:ext cx="5188040" cy="4626963"/>
          </a:xfrm>
          <a:prstGeom prst="rect">
            <a:avLst/>
          </a:prstGeom>
        </p:spPr>
      </p:pic>
      <p:sp>
        <p:nvSpPr>
          <p:cNvPr id="5" name="Date Placeholder 4"/>
          <p:cNvSpPr>
            <a:spLocks noGrp="1"/>
          </p:cNvSpPr>
          <p:nvPr>
            <p:ph type="dt" idx="11"/>
          </p:nvPr>
        </p:nvSpPr>
        <p:spPr/>
        <p:txBody>
          <a:bodyPr/>
          <a:lstStyle/>
          <a:p>
            <a:fld id="{F0D484FD-4A86-4806-97D9-8E2551978F2C}"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0925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1200" dirty="0"/>
          </a:p>
          <a:p>
            <a:pPr marL="171450" indent="-171450">
              <a:buFont typeface="Arial" panose="020B0604020202020204" pitchFamily="34" charset="0"/>
              <a:buChar char="•"/>
            </a:pPr>
            <a:r>
              <a:rPr lang="en-US" sz="1200" dirty="0"/>
              <a:t>Models of the new system are used during requirements engineering to help explain the proposed requirements to other system stakeholders. Engineers use these models to discuss design proposals and to document the system for implementation. </a:t>
            </a:r>
          </a:p>
          <a:p>
            <a:pPr marL="171450" indent="-171450">
              <a:buFont typeface="Arial" panose="020B0604020202020204" pitchFamily="34" charset="0"/>
              <a:buChar char="•"/>
            </a:pPr>
            <a:r>
              <a:rPr lang="en-US" sz="1200" dirty="0"/>
              <a:t>In a model-driven engineering process, it is possible to generate a complete or partial system implementation from the system model.</a:t>
            </a:r>
            <a:r>
              <a:rPr lang="en-US" dirty="0"/>
              <a:t> </a:t>
            </a:r>
            <a:endParaRPr lang="en-GB" dirty="0"/>
          </a:p>
          <a:p>
            <a:pPr marL="171450" indent="-171450">
              <a:buFont typeface="Arial" panose="020B0604020202020204" pitchFamily="34" charset="0"/>
              <a:buChar char="•"/>
            </a:pPr>
            <a:endParaRPr lang="en-GB" sz="1100" dirty="0"/>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a:t>
            </a:fld>
            <a:endParaRPr lang="en-US"/>
          </a:p>
        </p:txBody>
      </p:sp>
      <p:sp>
        <p:nvSpPr>
          <p:cNvPr id="5" name="Date Placeholder 4"/>
          <p:cNvSpPr>
            <a:spLocks noGrp="1"/>
          </p:cNvSpPr>
          <p:nvPr>
            <p:ph type="dt" idx="11"/>
          </p:nvPr>
        </p:nvSpPr>
        <p:spPr/>
        <p:txBody>
          <a:bodyPr/>
          <a:lstStyle/>
          <a:p>
            <a:fld id="{5C609CD5-A5C3-415F-85B9-AFCC94EF37A4}"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248251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dirty="0"/>
              <a:t>A model is an abstract view of a system that ignores system details. Complementary system models can be developed to show the system’s context, interactions, structure and </a:t>
            </a:r>
            <a:r>
              <a:rPr lang="en-GB" sz="1200" dirty="0" err="1"/>
              <a:t>behavior</a:t>
            </a:r>
            <a:r>
              <a:rPr lang="en-GB" sz="1200" dirty="0"/>
              <a:t>.</a:t>
            </a:r>
          </a:p>
          <a:p>
            <a:pPr marL="171450" indent="-171450">
              <a:buFont typeface="Arial" panose="020B0604020202020204" pitchFamily="34" charset="0"/>
              <a:buChar char="•"/>
            </a:pPr>
            <a:r>
              <a:rPr lang="en-GB" sz="1200" dirty="0"/>
              <a:t>Context models show how a system that is being </a:t>
            </a:r>
            <a:r>
              <a:rPr lang="en-US" sz="1200" dirty="0"/>
              <a:t>modeled is positioned in an environment with other systems and processes. </a:t>
            </a:r>
            <a:endParaRPr lang="en-GB" sz="1200" dirty="0"/>
          </a:p>
          <a:p>
            <a:pPr marL="171450" indent="-171450">
              <a:buFont typeface="Arial" panose="020B0604020202020204" pitchFamily="34" charset="0"/>
              <a:buChar char="•"/>
            </a:pPr>
            <a:r>
              <a:rPr lang="en-US" sz="12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1200" dirty="0"/>
          </a:p>
          <a:p>
            <a:pPr marL="171450" indent="-171450">
              <a:buFont typeface="Arial" panose="020B0604020202020204" pitchFamily="34" charset="0"/>
              <a:buChar char="•"/>
            </a:pPr>
            <a:r>
              <a:rPr lang="en-US" sz="1200" dirty="0"/>
              <a:t>Structural models show the organization and architecture of a system. Class diagrams are used to define the static structure of classes in a system and their associations.</a:t>
            </a:r>
            <a:endParaRPr lang="en-GB" sz="12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47</a:t>
            </a:fld>
            <a:endParaRPr lang="en-US"/>
          </a:p>
        </p:txBody>
      </p:sp>
      <p:sp>
        <p:nvSpPr>
          <p:cNvPr id="5" name="Date Placeholder 4"/>
          <p:cNvSpPr>
            <a:spLocks noGrp="1"/>
          </p:cNvSpPr>
          <p:nvPr>
            <p:ph type="dt" idx="11"/>
          </p:nvPr>
        </p:nvSpPr>
        <p:spPr/>
        <p:txBody>
          <a:bodyPr/>
          <a:lstStyle/>
          <a:p>
            <a:fld id="{A7D8074B-3DE5-4371-B8D4-553F4B649355}"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659754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Behavioral models are used to describe the dynamic behavior of an executing system. This behavior can be modeled from the perspective of the data processed by the system, or by the events that stimulate responses from a system.</a:t>
            </a:r>
          </a:p>
          <a:p>
            <a:pPr marL="171450" indent="-171450">
              <a:buFont typeface="Arial" panose="020B0604020202020204" pitchFamily="34" charset="0"/>
              <a:buChar char="•"/>
            </a:pPr>
            <a:r>
              <a:rPr lang="en-US" dirty="0"/>
              <a:t>Activity diagrams may be used to model the processing of data, where each activity represents one process step.</a:t>
            </a:r>
          </a:p>
          <a:p>
            <a:pPr marL="171450" indent="-171450">
              <a:buFont typeface="Arial" panose="020B0604020202020204" pitchFamily="34" charset="0"/>
              <a:buChar char="•"/>
            </a:pPr>
            <a:r>
              <a:rPr lang="en-US" dirty="0"/>
              <a:t>State diagrams are used to model a system’s behavior in response to internal or external events.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48</a:t>
            </a:fld>
            <a:endParaRPr lang="en-US"/>
          </a:p>
        </p:txBody>
      </p:sp>
      <p:sp>
        <p:nvSpPr>
          <p:cNvPr id="5" name="Date Placeholder 4"/>
          <p:cNvSpPr>
            <a:spLocks noGrp="1"/>
          </p:cNvSpPr>
          <p:nvPr>
            <p:ph type="dt" idx="11"/>
          </p:nvPr>
        </p:nvSpPr>
        <p:spPr/>
        <p:txBody>
          <a:bodyPr/>
          <a:lstStyle/>
          <a:p>
            <a:fld id="{C7748FFD-DF5C-4786-AF64-08A57A43B7C0}"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29192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B558B8A8-6599-4234-B973-D78D4E2EE046}"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49</a:t>
            </a:fld>
            <a:endParaRPr lang="en-US"/>
          </a:p>
        </p:txBody>
      </p:sp>
    </p:spTree>
    <p:extLst>
      <p:ext uri="{BB962C8B-B14F-4D97-AF65-F5344CB8AC3E}">
        <p14:creationId xmlns:p14="http://schemas.microsoft.com/office/powerpoint/2010/main" val="3236143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Communication diagram (collaboration diagram in UML 1.x) </a:t>
            </a:r>
          </a:p>
          <a:p>
            <a:pPr marL="171450" indent="-171450">
              <a:buFont typeface="Arial" panose="020B0604020202020204" pitchFamily="34" charset="0"/>
              <a:buChar char="•"/>
            </a:pPr>
            <a:r>
              <a:rPr lang="en-US" dirty="0"/>
              <a:t>show interactions between objects and/or parts (represented as lifelines) using sequenced messages in a free-form arrangement.</a:t>
            </a:r>
          </a:p>
          <a:p>
            <a:pPr marL="171450" indent="-171450">
              <a:buFont typeface="Arial" panose="020B0604020202020204" pitchFamily="34" charset="0"/>
              <a:buChar char="•"/>
            </a:pPr>
            <a:r>
              <a:rPr lang="en-US" dirty="0"/>
              <a:t>Communication diagram corresponds (i.e. could be converted to/from or replaced by) to a simple sequence diagram without structuring mechanisms such as interaction uses and combined fragments.</a:t>
            </a:r>
          </a:p>
        </p:txBody>
      </p:sp>
      <p:sp>
        <p:nvSpPr>
          <p:cNvPr id="4" name="Slide Number Placeholder 3"/>
          <p:cNvSpPr>
            <a:spLocks noGrp="1"/>
          </p:cNvSpPr>
          <p:nvPr>
            <p:ph type="sldNum" sz="quarter" idx="10"/>
          </p:nvPr>
        </p:nvSpPr>
        <p:spPr/>
        <p:txBody>
          <a:bodyPr/>
          <a:lstStyle/>
          <a:p>
            <a:fld id="{F999B78F-7C08-ED42-8E36-4ED23DEF8F74}" type="slidenum">
              <a:rPr lang="en-US" smtClean="0"/>
              <a:t>50</a:t>
            </a:fld>
            <a:endParaRPr lang="en-US"/>
          </a:p>
        </p:txBody>
      </p:sp>
      <p:sp>
        <p:nvSpPr>
          <p:cNvPr id="5" name="Date Placeholder 4"/>
          <p:cNvSpPr>
            <a:spLocks noGrp="1"/>
          </p:cNvSpPr>
          <p:nvPr>
            <p:ph type="dt" idx="11"/>
          </p:nvPr>
        </p:nvSpPr>
        <p:spPr/>
        <p:txBody>
          <a:bodyPr/>
          <a:lstStyle/>
          <a:p>
            <a:fld id="{AD197C15-698E-444B-B248-5D82904DEE7E}"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393710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Sequence</a:t>
            </a:r>
            <a:r>
              <a:rPr lang="en-US" baseline="0" dirty="0"/>
              <a:t> diagrams and collaboration diagrams are equivalent, but provide different views.</a:t>
            </a:r>
          </a:p>
          <a:p>
            <a:pPr marL="171450" indent="-171450">
              <a:buFont typeface="Arial" panose="020B0604020202020204" pitchFamily="34" charset="0"/>
              <a:buChar char="•"/>
            </a:pPr>
            <a:r>
              <a:rPr lang="en-US" baseline="0" dirty="0"/>
              <a:t>Sequence diagrams focus on the sequence of actions. It is hard to see the collaboration between any two components in a large sequence diagram.</a:t>
            </a:r>
          </a:p>
          <a:p>
            <a:pPr marL="171450" indent="-171450">
              <a:buFont typeface="Arial" panose="020B0604020202020204" pitchFamily="34" charset="0"/>
              <a:buChar char="•"/>
            </a:pPr>
            <a:r>
              <a:rPr lang="en-US" baseline="0" dirty="0"/>
              <a:t>Collaboration diagrams focus on the collaboration among components. The numbered arrows will show the order of actions.</a:t>
            </a:r>
          </a:p>
          <a:p>
            <a:pPr marL="171450" indent="-171450">
              <a:buFont typeface="Arial" panose="020B0604020202020204" pitchFamily="34" charset="0"/>
              <a:buChar char="•"/>
            </a:pPr>
            <a:r>
              <a:rPr lang="en-US" baseline="0" dirty="0"/>
              <a:t>There is some tool which convert between sequence diagrams and collaboration diagrams.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51</a:t>
            </a:fld>
            <a:endParaRPr lang="en-US"/>
          </a:p>
        </p:txBody>
      </p:sp>
      <p:sp>
        <p:nvSpPr>
          <p:cNvPr id="5" name="Date Placeholder 4"/>
          <p:cNvSpPr>
            <a:spLocks noGrp="1"/>
          </p:cNvSpPr>
          <p:nvPr>
            <p:ph type="dt" idx="11"/>
          </p:nvPr>
        </p:nvSpPr>
        <p:spPr/>
        <p:txBody>
          <a:bodyPr/>
          <a:lstStyle/>
          <a:p>
            <a:fld id="{6D639EDE-9501-47B1-AB8B-F1A3095CD97F}"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91629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activity diagram is a special kind of a </a:t>
            </a:r>
            <a:r>
              <a:rPr lang="en-US" dirty="0" err="1"/>
              <a:t>statechart</a:t>
            </a:r>
            <a:r>
              <a:rPr lang="en-US" dirty="0"/>
              <a:t> diagram that shows the flow from activity to activity within a system. </a:t>
            </a:r>
          </a:p>
          <a:p>
            <a:pPr marL="171450" indent="-171450">
              <a:buFont typeface="Arial" panose="020B0604020202020204" pitchFamily="34" charset="0"/>
              <a:buChar char="•"/>
            </a:pPr>
            <a:r>
              <a:rPr lang="en-US" dirty="0"/>
              <a:t>Focuses on activities</a:t>
            </a:r>
          </a:p>
        </p:txBody>
      </p:sp>
      <p:sp>
        <p:nvSpPr>
          <p:cNvPr id="4" name="Slide Number Placeholder 3"/>
          <p:cNvSpPr>
            <a:spLocks noGrp="1"/>
          </p:cNvSpPr>
          <p:nvPr>
            <p:ph type="sldNum" sz="quarter" idx="10"/>
          </p:nvPr>
        </p:nvSpPr>
        <p:spPr/>
        <p:txBody>
          <a:bodyPr/>
          <a:lstStyle/>
          <a:p>
            <a:fld id="{F999B78F-7C08-ED42-8E36-4ED23DEF8F74}" type="slidenum">
              <a:rPr lang="en-US" smtClean="0"/>
              <a:t>52</a:t>
            </a:fld>
            <a:endParaRPr lang="en-US"/>
          </a:p>
        </p:txBody>
      </p:sp>
      <p:sp>
        <p:nvSpPr>
          <p:cNvPr id="5" name="Date Placeholder 4"/>
          <p:cNvSpPr>
            <a:spLocks noGrp="1"/>
          </p:cNvSpPr>
          <p:nvPr>
            <p:ph type="dt" idx="11"/>
          </p:nvPr>
        </p:nvSpPr>
        <p:spPr/>
        <p:txBody>
          <a:bodyPr/>
          <a:lstStyle/>
          <a:p>
            <a:fld id="{F31BFF1F-4FFB-4916-A427-16049C53F248}"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15219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some activities are assigned to some actor/system, swimming lane can be use to divide the diagram into separated areas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a:t>
            </a:r>
            <a:r>
              <a:rPr lang="en-US" baseline="0" dirty="0"/>
              <a:t> decision can be represented by a diamond</a:t>
            </a:r>
          </a:p>
          <a:p>
            <a:pPr marL="171450" indent="-171450">
              <a:buFont typeface="Arial" panose="020B0604020202020204" pitchFamily="34" charset="0"/>
              <a:buChar char="•"/>
            </a:pPr>
            <a:r>
              <a:rPr lang="en-US" dirty="0"/>
              <a:t>Concurrency</a:t>
            </a:r>
            <a:r>
              <a:rPr lang="en-US" baseline="0" dirty="0"/>
              <a:t> can be represented by a solid bar at the beginning and at the end of the concurrency. All activities in between the bars are </a:t>
            </a:r>
            <a:r>
              <a:rPr lang="en-US" baseline="0"/>
              <a:t>performed concurrently.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53</a:t>
            </a:fld>
            <a:endParaRPr lang="en-US"/>
          </a:p>
        </p:txBody>
      </p:sp>
      <p:sp>
        <p:nvSpPr>
          <p:cNvPr id="5" name="Date Placeholder 4"/>
          <p:cNvSpPr>
            <a:spLocks noGrp="1"/>
          </p:cNvSpPr>
          <p:nvPr>
            <p:ph type="dt" idx="11"/>
          </p:nvPr>
        </p:nvSpPr>
        <p:spPr/>
        <p:txBody>
          <a:bodyPr/>
          <a:lstStyle/>
          <a:p>
            <a:fld id="{6154935D-DCD2-4C40-899B-2AE3337C18AA}"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85652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external perspective, where you model the context or environment of the system.</a:t>
            </a:r>
            <a:endParaRPr lang="en-GB" dirty="0"/>
          </a:p>
          <a:p>
            <a:pPr marL="171450" indent="-171450">
              <a:buFont typeface="Arial" panose="020B0604020202020204" pitchFamily="34" charset="0"/>
              <a:buChar char="•"/>
            </a:pPr>
            <a:r>
              <a:rPr lang="en-US" dirty="0"/>
              <a:t>An interaction perspective, where you model the interactions between a system and its environment, or between the components of a system.</a:t>
            </a:r>
            <a:endParaRPr lang="en-GB" dirty="0"/>
          </a:p>
          <a:p>
            <a:pPr marL="171450" indent="-171450">
              <a:buFont typeface="Arial" panose="020B0604020202020204" pitchFamily="34" charset="0"/>
              <a:buChar char="•"/>
            </a:pPr>
            <a:r>
              <a:rPr lang="en-US" dirty="0"/>
              <a:t>A structural perspective, where you model the organization of a system or the structure of the data that is processed by the system.</a:t>
            </a:r>
            <a:endParaRPr lang="en-GB" dirty="0"/>
          </a:p>
          <a:p>
            <a:pPr marL="171450" indent="-171450">
              <a:buFont typeface="Arial" panose="020B0604020202020204" pitchFamily="34" charset="0"/>
              <a:buChar char="•"/>
            </a:pPr>
            <a:r>
              <a:rPr lang="en-US" dirty="0"/>
              <a:t>A behavioral perspective, where you model the dynamic behavior of the system and how it responds to events. </a:t>
            </a:r>
            <a:endParaRPr lang="en-GB" dirty="0"/>
          </a:p>
          <a:p>
            <a:endParaRPr lang="en-US" dirty="0"/>
          </a:p>
          <a:p>
            <a:r>
              <a:rPr lang="en-US" dirty="0"/>
              <a:t>These perspectives have much in common with </a:t>
            </a:r>
            <a:r>
              <a:rPr lang="en-US" dirty="0" err="1"/>
              <a:t>Krutchen’s</a:t>
            </a:r>
            <a:r>
              <a:rPr lang="en-US" dirty="0"/>
              <a:t> 4 + 1 view of system</a:t>
            </a:r>
            <a:r>
              <a:rPr lang="en-US" baseline="0" dirty="0"/>
              <a:t> </a:t>
            </a:r>
            <a:r>
              <a:rPr lang="en-US" dirty="0"/>
              <a:t>architecture, where he suggests that you should document a system’s</a:t>
            </a:r>
          </a:p>
          <a:p>
            <a:r>
              <a:rPr lang="en-US" dirty="0"/>
              <a:t>architecture and organization from different perspectives.</a:t>
            </a:r>
          </a:p>
        </p:txBody>
      </p:sp>
      <p:sp>
        <p:nvSpPr>
          <p:cNvPr id="4" name="Slide Number Placeholder 3"/>
          <p:cNvSpPr>
            <a:spLocks noGrp="1"/>
          </p:cNvSpPr>
          <p:nvPr>
            <p:ph type="sldNum" sz="quarter" idx="10"/>
          </p:nvPr>
        </p:nvSpPr>
        <p:spPr/>
        <p:txBody>
          <a:bodyPr/>
          <a:lstStyle/>
          <a:p>
            <a:fld id="{F999B78F-7C08-ED42-8E36-4ED23DEF8F74}" type="slidenum">
              <a:rPr lang="en-US" smtClean="0"/>
              <a:t>5</a:t>
            </a:fld>
            <a:endParaRPr lang="en-US"/>
          </a:p>
        </p:txBody>
      </p:sp>
      <p:sp>
        <p:nvSpPr>
          <p:cNvPr id="5" name="Date Placeholder 4"/>
          <p:cNvSpPr>
            <a:spLocks noGrp="1"/>
          </p:cNvSpPr>
          <p:nvPr>
            <p:ph type="dt" idx="11"/>
          </p:nvPr>
        </p:nvSpPr>
        <p:spPr/>
        <p:txBody>
          <a:bodyPr/>
          <a:lstStyle/>
          <a:p>
            <a:fld id="{0A1D3C56-4FB9-4CBB-A261-772B5EB9C6A0}"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30619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first case, the purpose of the model is to stimulate the discussion</a:t>
            </a:r>
            <a:r>
              <a:rPr lang="en-US" baseline="0" dirty="0"/>
              <a:t> </a:t>
            </a:r>
            <a:r>
              <a:rPr lang="en-US" dirty="0"/>
              <a:t>amongst the software engineers involved in developing the system. The models</a:t>
            </a:r>
          </a:p>
          <a:p>
            <a:r>
              <a:rPr lang="en-US" dirty="0"/>
              <a:t>may be incomplete (so long as they cover the key points of the discussion) and</a:t>
            </a:r>
            <a:r>
              <a:rPr lang="en-US" baseline="0" dirty="0"/>
              <a:t> </a:t>
            </a:r>
            <a:r>
              <a:rPr lang="en-US" dirty="0"/>
              <a:t>they may use the modeling notation informally</a:t>
            </a:r>
          </a:p>
          <a:p>
            <a:endParaRPr lang="en-US" dirty="0"/>
          </a:p>
          <a:p>
            <a:r>
              <a:rPr lang="en-US" dirty="0"/>
              <a:t>In the second case, they do not have to be complete as you may only wish to</a:t>
            </a:r>
            <a:r>
              <a:rPr lang="en-US" baseline="0" dirty="0"/>
              <a:t> </a:t>
            </a:r>
            <a:r>
              <a:rPr lang="en-US" dirty="0"/>
              <a:t>develop models for some parts of a system. However, these models have to be</a:t>
            </a:r>
          </a:p>
          <a:p>
            <a:r>
              <a:rPr lang="en-US" dirty="0"/>
              <a:t>correct—they should use the notation correctly and be an accurate description of</a:t>
            </a:r>
            <a:r>
              <a:rPr lang="en-US" baseline="0" dirty="0"/>
              <a:t> </a:t>
            </a:r>
            <a:r>
              <a:rPr lang="en-US" dirty="0"/>
              <a:t>the system.</a:t>
            </a:r>
          </a:p>
          <a:p>
            <a:endParaRPr lang="en-US" dirty="0"/>
          </a:p>
          <a:p>
            <a:r>
              <a:rPr lang="en-US" dirty="0"/>
              <a:t>In the third case, where models are used as part of a model-based development</a:t>
            </a:r>
            <a:r>
              <a:rPr lang="en-US" baseline="0" dirty="0"/>
              <a:t> </a:t>
            </a:r>
            <a:r>
              <a:rPr lang="en-US" dirty="0"/>
              <a:t>process, the system models have to be both complete and correct. The reason for this</a:t>
            </a:r>
          </a:p>
          <a:p>
            <a:r>
              <a:rPr lang="en-US" dirty="0"/>
              <a:t>is that they are used as a basis for generating the source code of the system.</a:t>
            </a:r>
            <a:r>
              <a:rPr lang="en-US" baseline="0" dirty="0"/>
              <a:t> </a:t>
            </a:r>
            <a:r>
              <a:rPr lang="en-US" dirty="0"/>
              <a:t>Therefore, you have to be very careful not to confuse similar symbols, such as stick</a:t>
            </a:r>
            <a:r>
              <a:rPr lang="en-US" baseline="0" dirty="0"/>
              <a:t> </a:t>
            </a:r>
            <a:r>
              <a:rPr lang="en-US" dirty="0"/>
              <a:t>and block arrowheads, that have different meanings.</a:t>
            </a:r>
          </a:p>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6</a:t>
            </a:fld>
            <a:endParaRPr lang="en-US"/>
          </a:p>
        </p:txBody>
      </p:sp>
      <p:sp>
        <p:nvSpPr>
          <p:cNvPr id="5" name="Date Placeholder 4"/>
          <p:cNvSpPr>
            <a:spLocks noGrp="1"/>
          </p:cNvSpPr>
          <p:nvPr>
            <p:ph type="dt" idx="11"/>
          </p:nvPr>
        </p:nvSpPr>
        <p:spPr/>
        <p:txBody>
          <a:bodyPr/>
          <a:lstStyle/>
          <a:p>
            <a:fld id="{BCAEF5BB-12BE-46C1-AEAA-55D7E76DBD42}"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155320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are more UML diagrams:</a:t>
            </a:r>
            <a:r>
              <a:rPr lang="en-US" baseline="0" dirty="0"/>
              <a:t> collaboration, object, …</a:t>
            </a:r>
          </a:p>
          <a:p>
            <a:endParaRPr lang="en-US" baseline="0" dirty="0"/>
          </a:p>
          <a:p>
            <a:r>
              <a:rPr lang="en-US" baseline="0" dirty="0"/>
              <a:t>A mapping to system perspectives ?</a:t>
            </a:r>
          </a:p>
          <a:p>
            <a:r>
              <a:rPr lang="en-US" baseline="0" dirty="0"/>
              <a:t>	Activity diagram ~ interaction</a:t>
            </a:r>
          </a:p>
          <a:p>
            <a:r>
              <a:rPr lang="en-US" baseline="0" dirty="0"/>
              <a:t>	…</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7</a:t>
            </a:fld>
            <a:endParaRPr lang="en-US"/>
          </a:p>
        </p:txBody>
      </p:sp>
      <p:sp>
        <p:nvSpPr>
          <p:cNvPr id="5" name="Date Placeholder 4"/>
          <p:cNvSpPr>
            <a:spLocks noGrp="1"/>
          </p:cNvSpPr>
          <p:nvPr>
            <p:ph type="dt" idx="11"/>
          </p:nvPr>
        </p:nvSpPr>
        <p:spPr/>
        <p:txBody>
          <a:bodyPr/>
          <a:lstStyle/>
          <a:p>
            <a:fld id="{0EAC5F1B-5E74-4A5A-9BB8-8852AECC015F}"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31529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E92504B5-3705-4BA9-BC6A-C77148016A41}" type="datetime1">
              <a:rPr lang="en-US" smtClean="0"/>
              <a:t>2/21/2023</a:t>
            </a:fld>
            <a:endParaRPr lang="en-US"/>
          </a:p>
        </p:txBody>
      </p:sp>
      <p:sp>
        <p:nvSpPr>
          <p:cNvPr id="6" name="Slide Number Placeholder 5"/>
          <p:cNvSpPr>
            <a:spLocks noGrp="1"/>
          </p:cNvSpPr>
          <p:nvPr>
            <p:ph type="sldNum" sz="quarter" idx="12"/>
          </p:nvPr>
        </p:nvSpPr>
        <p:spPr/>
        <p:txBody>
          <a:bodyPr/>
          <a:lstStyle/>
          <a:p>
            <a:fld id="{F999B78F-7C08-ED42-8E36-4ED23DEF8F74}" type="slidenum">
              <a:rPr lang="en-US" smtClean="0"/>
              <a:t>8</a:t>
            </a:fld>
            <a:endParaRPr lang="en-US"/>
          </a:p>
        </p:txBody>
      </p:sp>
    </p:spTree>
    <p:extLst>
      <p:ext uri="{BB962C8B-B14F-4D97-AF65-F5344CB8AC3E}">
        <p14:creationId xmlns:p14="http://schemas.microsoft.com/office/powerpoint/2010/main" val="331624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Context models are used to illustrate the operational context of a system - they show what lies outside the system boundaries.</a:t>
            </a:r>
          </a:p>
          <a:p>
            <a:pPr marL="628650" lvl="1" indent="-171450">
              <a:buFont typeface="Arial" panose="020B0604020202020204" pitchFamily="34" charset="0"/>
              <a:buChar char="•"/>
            </a:pPr>
            <a:r>
              <a:rPr lang="en-US" dirty="0"/>
              <a:t>Making</a:t>
            </a:r>
            <a:r>
              <a:rPr lang="en-US" baseline="0" dirty="0"/>
              <a:t> context (boundary) </a:t>
            </a:r>
            <a:r>
              <a:rPr lang="en-US" dirty="0"/>
              <a:t>involves working with system stakeholders to decide what functionality</a:t>
            </a:r>
            <a:r>
              <a:rPr lang="en-US" baseline="0" dirty="0"/>
              <a:t> </a:t>
            </a:r>
            <a:r>
              <a:rPr lang="en-US" dirty="0"/>
              <a:t>should be included in the system and what is provided by the system’s environment:</a:t>
            </a:r>
            <a:r>
              <a:rPr lang="en-US" baseline="0" dirty="0"/>
              <a:t> </a:t>
            </a:r>
            <a:r>
              <a:rPr lang="en-US" dirty="0"/>
              <a:t>some should be implemented, but others should be manual or supported by different</a:t>
            </a:r>
            <a:r>
              <a:rPr lang="en-US" baseline="0" dirty="0"/>
              <a:t> </a:t>
            </a:r>
            <a:r>
              <a:rPr lang="en-US" dirty="0"/>
              <a:t>systems. </a:t>
            </a:r>
          </a:p>
          <a:p>
            <a:pPr marL="628650" lvl="1" indent="-171450">
              <a:buFont typeface="Arial" panose="020B0604020202020204" pitchFamily="34" charset="0"/>
              <a:buChar char="•"/>
            </a:pPr>
            <a:r>
              <a:rPr lang="en-US" dirty="0"/>
              <a:t>These should be made early in the process to limit the system costs and the time</a:t>
            </a:r>
            <a:r>
              <a:rPr lang="en-US" baseline="0" dirty="0"/>
              <a:t> </a:t>
            </a:r>
            <a:r>
              <a:rPr lang="en-US" dirty="0"/>
              <a:t>needed for understanding the system requirements and design.</a:t>
            </a:r>
          </a:p>
          <a:p>
            <a:pPr marL="171450" indent="-171450">
              <a:buFont typeface="Arial" panose="020B0604020202020204" pitchFamily="34" charset="0"/>
              <a:buChar char="•"/>
            </a:pPr>
            <a:r>
              <a:rPr lang="en-GB" dirty="0"/>
              <a:t>Social and organisational concerns may affect the decision on where to position system boundaries.</a:t>
            </a:r>
          </a:p>
          <a:p>
            <a:pPr marL="171450" indent="-171450">
              <a:buFont typeface="Arial" panose="020B0604020202020204" pitchFamily="34" charset="0"/>
              <a:buChar char="•"/>
            </a:pPr>
            <a:r>
              <a:rPr lang="en-GB" dirty="0"/>
              <a:t>Architectural models show the system and its relationship with other systems.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9</a:t>
            </a:fld>
            <a:endParaRPr lang="en-US"/>
          </a:p>
        </p:txBody>
      </p:sp>
      <p:sp>
        <p:nvSpPr>
          <p:cNvPr id="5" name="Date Placeholder 4"/>
          <p:cNvSpPr>
            <a:spLocks noGrp="1"/>
          </p:cNvSpPr>
          <p:nvPr>
            <p:ph type="dt" idx="11"/>
          </p:nvPr>
        </p:nvSpPr>
        <p:spPr/>
        <p:txBody>
          <a:bodyPr/>
          <a:lstStyle/>
          <a:p>
            <a:fld id="{51FA4823-0F2A-4F2E-A9B6-D12351B9DE0B}" type="datetime1">
              <a:rPr lang="en-US" smtClean="0"/>
              <a:t>2/21/2023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22606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180068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16AD63B-498A-4400-A914-7BD22A22D135}" type="datetime1">
              <a:rPr lang="nb-NO" smtClean="0"/>
              <a:t>21.02.2023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21880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8DB9967-DD44-42A0-A243-5DBD5F9A3007}" type="datetime1">
              <a:rPr lang="nb-NO" smtClean="0"/>
              <a:t>21.02.2023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81874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fld id="{3D964382-409B-4DE5-AC91-9962F2291E2B}" type="datetime1">
              <a:rPr lang="nb-NO" smtClean="0"/>
              <a:t>21.02.2023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3"/>
          <p:cNvSpPr>
            <a:spLocks noGrp="1"/>
          </p:cNvSpPr>
          <p:nvPr>
            <p:ph type="sldNum" sz="quarter" idx="12"/>
          </p:nvPr>
        </p:nvSpPr>
        <p:spPr/>
        <p:txBody>
          <a:bodyPr/>
          <a:lstStyle>
            <a:lvl1pPr>
              <a:defRPr/>
            </a:lvl1pPr>
          </a:lstStyle>
          <a:p>
            <a:pPr>
              <a:defRPr/>
            </a:pPr>
            <a:fld id="{5AC5F77F-66C9-B04B-B94C-B68F71024283}" type="slidenum">
              <a:rPr lang="en-US" smtClean="0"/>
              <a:pPr>
                <a:defRPr/>
              </a:pPr>
              <a:t>‹#›</a:t>
            </a:fld>
            <a:endParaRPr lang="en-US"/>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50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F606C26-9E67-4A7E-A88D-9789C1839A36}" type="datetime1">
              <a:rPr lang="nb-NO" smtClean="0"/>
              <a:t>21.02.2023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279421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8CB6A5F-53B8-4F92-A2F9-66D1F6AB86CD}" type="datetime1">
              <a:rPr lang="nb-NO" smtClean="0"/>
              <a:t>21.02.2023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0F2F7EC-46EB-964D-B691-B03AC1106FC0}" type="slidenum">
              <a:rPr lang="en-US" smtClean="0"/>
              <a:pPr>
                <a:defRPr/>
              </a:pPr>
              <a:t>‹#›</a:t>
            </a:fld>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75522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39D83BF-67AE-4316-9FA4-0D6D1BBA2DB2}" type="datetime1">
              <a:rPr lang="nb-NO" smtClean="0"/>
              <a:t>21.02.2023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336744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D1D2189-4806-428E-903D-D95DEE9DC19B}" type="datetime1">
              <a:rPr lang="nb-NO" smtClean="0"/>
              <a:t>21.02.2023</a:t>
            </a:fld>
            <a:endParaRPr lang="en-US"/>
          </a:p>
        </p:txBody>
      </p:sp>
      <p:sp>
        <p:nvSpPr>
          <p:cNvPr id="8" name="Footer Placeholder 7"/>
          <p:cNvSpPr>
            <a:spLocks noGrp="1"/>
          </p:cNvSpPr>
          <p:nvPr>
            <p:ph type="ftr" sz="quarter" idx="11"/>
          </p:nvPr>
        </p:nvSpPr>
        <p:spPr/>
        <p:txBody>
          <a:bodyPr/>
          <a:lstStyle/>
          <a:p>
            <a:pPr>
              <a:defRPr/>
            </a:pPr>
            <a:r>
              <a:rPr lang="en-US"/>
              <a:t>Chapter 5 System modeling</a:t>
            </a:r>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398938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9BD6BFF-2605-47CD-8994-EE98977FCC02}" type="datetime1">
              <a:rPr lang="nb-NO" smtClean="0"/>
              <a:t>21.02.2023</a:t>
            </a:fld>
            <a:endParaRPr lang="en-US"/>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16937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2C2550-1037-47F5-9481-272843CFAE70}" type="datetime1">
              <a:rPr lang="nb-NO" smtClean="0"/>
              <a:t>21.02.2023</a:t>
            </a:fld>
            <a:endParaRPr lang="en-US"/>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05017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1A68F5-8028-40BF-B009-0821F2BF540A}" type="datetime1">
              <a:rPr lang="nb-NO" smtClean="0"/>
              <a:t>21.02.2023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51694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4F399A7-3691-4C91-995D-4BFC3C3DC90B}" type="datetime1">
              <a:rPr lang="nb-NO" smtClean="0"/>
              <a:t>21.02.2023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9571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16E35D7-12EA-4AE7-BF49-1358333A63A5}" type="datetime1">
              <a:rPr lang="nb-NO" smtClean="0"/>
              <a:t>21.02.2023</a:t>
            </a:fld>
            <a:endParaRPr lang="en-US"/>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Chapter 5 System modeling</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5AC5F77F-66C9-B04B-B94C-B68F71024283}" type="slidenum">
              <a:rPr lang="en-US" smtClean="0"/>
              <a:pPr>
                <a:defRPr/>
              </a:pPr>
              <a:t>‹#›</a:t>
            </a:fld>
            <a:endParaRPr lang="en-US"/>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61091001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visual-paradigm.com/diagrams/tutorials/sequence-diagram-tutoria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visual-paradigm.com/diagrams/tutorials/class-diagram-tutoria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6 – System Modeling</a:t>
            </a:r>
          </a:p>
        </p:txBody>
      </p:sp>
      <p:sp>
        <p:nvSpPr>
          <p:cNvPr id="5" name="Subtitle 4"/>
          <p:cNvSpPr>
            <a:spLocks noGrp="1"/>
          </p:cNvSpPr>
          <p:nvPr>
            <p:ph type="subTitle" idx="1"/>
          </p:nvPr>
        </p:nvSpPr>
        <p:spPr/>
        <p:txBody>
          <a:bodyPr/>
          <a:lstStyle/>
          <a:p>
            <a:r>
              <a:rPr lang="en-US" dirty="0"/>
              <a:t>Anh Nguyen-Duc</a:t>
            </a:r>
          </a:p>
          <a:p>
            <a:r>
              <a:rPr lang="en-US" dirty="0"/>
              <a:t>Tho Quan Thanh</a:t>
            </a:r>
          </a:p>
        </p:txBody>
      </p:sp>
    </p:spTree>
    <p:extLst>
      <p:ext uri="{BB962C8B-B14F-4D97-AF65-F5344CB8AC3E}">
        <p14:creationId xmlns:p14="http://schemas.microsoft.com/office/powerpoint/2010/main" val="245872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boundaries</a:t>
            </a:r>
            <a:endParaRPr lang="en-US" dirty="0"/>
          </a:p>
        </p:txBody>
      </p:sp>
      <p:sp>
        <p:nvSpPr>
          <p:cNvPr id="3" name="Content Placeholder 2"/>
          <p:cNvSpPr>
            <a:spLocks noGrp="1"/>
          </p:cNvSpPr>
          <p:nvPr>
            <p:ph idx="1"/>
          </p:nvPr>
        </p:nvSpPr>
        <p:spPr/>
        <p:txBody>
          <a:bodyPr/>
          <a:lstStyle/>
          <a:p>
            <a:r>
              <a:rPr lang="en-US"/>
              <a:t>System boundaries are established to define what is inside and what is outside the system.</a:t>
            </a:r>
          </a:p>
          <a:p>
            <a:pPr lvl="1"/>
            <a:r>
              <a:rPr lang="en-US"/>
              <a:t>They show other systems that are used or depend on the system being developed.</a:t>
            </a:r>
            <a:endParaRPr lang="en-US" dirty="0"/>
          </a:p>
        </p:txBody>
      </p:sp>
      <p:sp>
        <p:nvSpPr>
          <p:cNvPr id="6" name="Date Placeholder 5"/>
          <p:cNvSpPr>
            <a:spLocks noGrp="1"/>
          </p:cNvSpPr>
          <p:nvPr>
            <p:ph type="dt" sz="half" idx="10"/>
          </p:nvPr>
        </p:nvSpPr>
        <p:spPr/>
        <p:txBody>
          <a:bodyPr/>
          <a:lstStyle/>
          <a:p>
            <a:fld id="{9D902156-BBA8-428C-9E99-F0257FEFA0E3}"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The context of the Mentcare system</a:t>
            </a:r>
            <a:r>
              <a:rPr lang="en-GB"/>
              <a:t> </a:t>
            </a:r>
            <a:endParaRPr lang="en-US" dirty="0"/>
          </a:p>
        </p:txBody>
      </p:sp>
      <p:sp>
        <p:nvSpPr>
          <p:cNvPr id="2" name="Date Placeholder 1"/>
          <p:cNvSpPr>
            <a:spLocks noGrp="1"/>
          </p:cNvSpPr>
          <p:nvPr>
            <p:ph type="dt" sz="half" idx="10"/>
          </p:nvPr>
        </p:nvSpPr>
        <p:spPr/>
        <p:txBody>
          <a:bodyPr/>
          <a:lstStyle/>
          <a:p>
            <a:fld id="{5E4CA5CF-4F1A-43B6-8714-21FFEDA118B1}"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11</a:t>
            </a:fld>
            <a:endParaRPr lang="en-US"/>
          </a:p>
        </p:txBody>
      </p:sp>
      <p:pic>
        <p:nvPicPr>
          <p:cNvPr id="7" name="Picture 6" descr="5.1 Mentcare contex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913" y="1709738"/>
            <a:ext cx="7273828" cy="45819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perspective</a:t>
            </a:r>
            <a:endParaRPr lang="en-US" dirty="0"/>
          </a:p>
        </p:txBody>
      </p:sp>
      <p:sp>
        <p:nvSpPr>
          <p:cNvPr id="4" name="Content Placeholder 3"/>
          <p:cNvSpPr>
            <a:spLocks noGrp="1"/>
          </p:cNvSpPr>
          <p:nvPr>
            <p:ph idx="1"/>
          </p:nvPr>
        </p:nvSpPr>
        <p:spPr/>
        <p:txBody>
          <a:bodyPr/>
          <a:lstStyle/>
          <a:p>
            <a:pPr lvl="2"/>
            <a:r>
              <a:rPr lang="en-US"/>
              <a:t>Context models simply show the other systems in the environment, not how the system being developed is used in that environment.</a:t>
            </a:r>
          </a:p>
          <a:p>
            <a:pPr lvl="2"/>
            <a:endParaRPr lang="en-US"/>
          </a:p>
          <a:p>
            <a:r>
              <a:rPr lang="en-US"/>
              <a:t>Process models reveal how the system being developed is used in broader business processes.</a:t>
            </a:r>
          </a:p>
          <a:p>
            <a:endParaRPr lang="en-US"/>
          </a:p>
          <a:p>
            <a:r>
              <a:rPr lang="en-US"/>
              <a:t>UML activity diagrams may be used to define business process models.</a:t>
            </a:r>
            <a:endParaRPr lang="en-US" dirty="0"/>
          </a:p>
        </p:txBody>
      </p:sp>
      <p:sp>
        <p:nvSpPr>
          <p:cNvPr id="3" name="Date Placeholder 2"/>
          <p:cNvSpPr>
            <a:spLocks noGrp="1"/>
          </p:cNvSpPr>
          <p:nvPr>
            <p:ph type="dt" sz="half" idx="10"/>
          </p:nvPr>
        </p:nvSpPr>
        <p:spPr/>
        <p:txBody>
          <a:bodyPr/>
          <a:lstStyle/>
          <a:p>
            <a:fld id="{A77CED40-4E5F-4B12-9776-E3228786EB14}"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DEC9DA09-039A-A841-BA90-58CFCFBF8E0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2" name="Date Placeholder 1"/>
          <p:cNvSpPr>
            <a:spLocks noGrp="1"/>
          </p:cNvSpPr>
          <p:nvPr>
            <p:ph type="dt" sz="half" idx="10"/>
          </p:nvPr>
        </p:nvSpPr>
        <p:spPr/>
        <p:txBody>
          <a:bodyPr/>
          <a:lstStyle/>
          <a:p>
            <a:fld id="{1C83CF6B-EEE1-406C-A8CF-09F2DC2352E1}"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13</a:t>
            </a:fld>
            <a:endParaRPr lang="en-US"/>
          </a:p>
        </p:txBody>
      </p:sp>
      <p:sp>
        <p:nvSpPr>
          <p:cNvPr id="7" name="Shape 218"/>
          <p:cNvSpPr/>
          <p:nvPr/>
        </p:nvSpPr>
        <p:spPr>
          <a:xfrm>
            <a:off x="2651974" y="5209042"/>
            <a:ext cx="1554053" cy="823379"/>
          </a:xfrm>
          <a:prstGeom prst="ellipse">
            <a:avLst/>
          </a:prstGeom>
          <a:ln w="3175">
            <a:solidFill>
              <a:srgbClr val="FF9300"/>
            </a:solidFill>
            <a:miter lim="400000"/>
          </a:ln>
        </p:spPr>
        <p:txBody>
          <a:bodyPr lIns="50800" tIns="50800" rIns="50800" bIns="50800" anchor="ctr"/>
          <a:lstStyle/>
          <a:p>
            <a:pPr>
              <a:defRPr sz="3200">
                <a:effectLst>
                  <a:outerShdw blurRad="25400" dist="25400" dir="2700000" rotWithShape="0">
                    <a:srgbClr val="FFFFFF">
                      <a:alpha val="50000"/>
                    </a:srgbClr>
                  </a:outerShdw>
                </a:effectLst>
              </a:defRPr>
            </a:pPr>
            <a:endParaRPr sz="3200"/>
          </a:p>
        </p:txBody>
      </p:sp>
      <p:sp>
        <p:nvSpPr>
          <p:cNvPr id="8" name="Shape 219"/>
          <p:cNvSpPr/>
          <p:nvPr/>
        </p:nvSpPr>
        <p:spPr>
          <a:xfrm>
            <a:off x="7823030" y="4834893"/>
            <a:ext cx="1554053" cy="823379"/>
          </a:xfrm>
          <a:prstGeom prst="ellipse">
            <a:avLst/>
          </a:prstGeom>
          <a:ln w="3175">
            <a:solidFill>
              <a:srgbClr val="FF9300"/>
            </a:solidFill>
            <a:miter lim="400000"/>
          </a:ln>
        </p:spPr>
        <p:txBody>
          <a:bodyPr lIns="50800" tIns="50800" rIns="50800" bIns="50800" anchor="ctr"/>
          <a:lstStyle/>
          <a:p>
            <a:pPr>
              <a:defRPr sz="3200">
                <a:effectLst>
                  <a:outerShdw blurRad="25400" dist="25400" dir="2700000" rotWithShape="0">
                    <a:srgbClr val="FFFFFF">
                      <a:alpha val="50000"/>
                    </a:srgbClr>
                  </a:outerShdw>
                </a:effectLst>
              </a:defRPr>
            </a:pPr>
            <a:endParaRPr sz="3200"/>
          </a:p>
        </p:txBody>
      </p:sp>
      <p:sp>
        <p:nvSpPr>
          <p:cNvPr id="9" name="Shape 220"/>
          <p:cNvSpPr/>
          <p:nvPr/>
        </p:nvSpPr>
        <p:spPr>
          <a:xfrm>
            <a:off x="7860773" y="6009726"/>
            <a:ext cx="2051985"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600">
                <a:solidFill>
                  <a:srgbClr val="FF9300"/>
                </a:solidFill>
              </a:defRPr>
            </a:lvl1pPr>
          </a:lstStyle>
          <a:p>
            <a:r>
              <a:rPr sz="2400" dirty="0"/>
              <a:t>our system</a:t>
            </a:r>
          </a:p>
        </p:txBody>
      </p:sp>
      <p:sp>
        <p:nvSpPr>
          <p:cNvPr id="10" name="Shape 221"/>
          <p:cNvSpPr/>
          <p:nvPr/>
        </p:nvSpPr>
        <p:spPr>
          <a:xfrm flipH="1" flipV="1">
            <a:off x="4206025" y="5818509"/>
            <a:ext cx="3617003" cy="474714"/>
          </a:xfrm>
          <a:prstGeom prst="line">
            <a:avLst/>
          </a:prstGeom>
          <a:ln w="12700">
            <a:solidFill>
              <a:srgbClr val="FF9300"/>
            </a:solidFill>
            <a:custDash>
              <a:ds d="200000" sp="200000"/>
            </a:custDash>
            <a:miter lim="400000"/>
            <a:tailEnd type="triangle"/>
          </a:ln>
        </p:spPr>
        <p:txBody>
          <a:bodyPr lIns="50800" tIns="50800" rIns="50800" bIns="50800" anchor="ctr"/>
          <a:lstStyle/>
          <a:p>
            <a:pPr>
              <a:defRPr sz="3200">
                <a:effectLst>
                  <a:outerShdw blurRad="25400" dist="25400" dir="2700000" rotWithShape="0">
                    <a:srgbClr val="FFFFFF">
                      <a:alpha val="50000"/>
                    </a:srgbClr>
                  </a:outerShdw>
                </a:effectLst>
              </a:defRPr>
            </a:pPr>
            <a:endParaRPr sz="3200"/>
          </a:p>
        </p:txBody>
      </p:sp>
      <p:sp>
        <p:nvSpPr>
          <p:cNvPr id="11" name="Shape 222"/>
          <p:cNvSpPr/>
          <p:nvPr/>
        </p:nvSpPr>
        <p:spPr>
          <a:xfrm flipV="1">
            <a:off x="8579918" y="5668654"/>
            <a:ext cx="0" cy="299712"/>
          </a:xfrm>
          <a:prstGeom prst="line">
            <a:avLst/>
          </a:prstGeom>
          <a:ln w="12700">
            <a:solidFill>
              <a:srgbClr val="FF9300"/>
            </a:solidFill>
            <a:custDash>
              <a:ds d="200000" sp="200000"/>
            </a:custDash>
            <a:miter lim="400000"/>
            <a:tailEnd type="triangle"/>
          </a:ln>
        </p:spPr>
        <p:txBody>
          <a:bodyPr lIns="50800" tIns="50800" rIns="50800" bIns="50800" anchor="ctr"/>
          <a:lstStyle/>
          <a:p>
            <a:pPr>
              <a:defRPr sz="3200">
                <a:effectLst>
                  <a:outerShdw blurRad="25400" dist="25400" dir="2700000" rotWithShape="0">
                    <a:srgbClr val="FFFFFF">
                      <a:alpha val="50000"/>
                    </a:srgbClr>
                  </a:outerShdw>
                </a:effectLst>
              </a:defRPr>
            </a:pPr>
            <a:endParaRPr sz="3200"/>
          </a:p>
        </p:txBody>
      </p:sp>
      <p:pic>
        <p:nvPicPr>
          <p:cNvPr id="12" name="Picture 11" descr="5.2 Detention 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903" y="1509449"/>
            <a:ext cx="8552046" cy="44201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Interaction Perspectives</a:t>
            </a:r>
            <a:endParaRPr lang="en-US" dirty="0"/>
          </a:p>
        </p:txBody>
      </p:sp>
      <p:sp>
        <p:nvSpPr>
          <p:cNvPr id="11" name="Text Placeholder 10"/>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0F92A18A-8946-4619-9FFC-E7E6C6300919}"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0F2F7EC-46EB-964D-B691-B03AC1106FC0}" type="slidenum">
              <a:rPr lang="en-US" smtClean="0"/>
              <a:pPr/>
              <a:t>14</a:t>
            </a:fld>
            <a:endParaRPr lang="en-US"/>
          </a:p>
        </p:txBody>
      </p:sp>
    </p:spTree>
    <p:extLst>
      <p:ext uri="{BB962C8B-B14F-4D97-AF65-F5344CB8AC3E}">
        <p14:creationId xmlns:p14="http://schemas.microsoft.com/office/powerpoint/2010/main" val="377587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Interaction models</a:t>
            </a:r>
            <a:endParaRPr lang="en-US" dirty="0"/>
          </a:p>
        </p:txBody>
      </p:sp>
      <p:sp>
        <p:nvSpPr>
          <p:cNvPr id="3" name="Content Placeholder 2"/>
          <p:cNvSpPr>
            <a:spLocks noGrp="1"/>
          </p:cNvSpPr>
          <p:nvPr>
            <p:ph idx="1"/>
          </p:nvPr>
        </p:nvSpPr>
        <p:spPr/>
        <p:txBody>
          <a:bodyPr>
            <a:normAutofit fontScale="92500" lnSpcReduction="10000"/>
          </a:bodyPr>
          <a:lstStyle/>
          <a:p>
            <a:r>
              <a:rPr lang="en-US"/>
              <a:t>Modeling user interaction</a:t>
            </a:r>
          </a:p>
          <a:p>
            <a:pPr lvl="1"/>
            <a:r>
              <a:rPr lang="en-US"/>
              <a:t>helps to identify user requirements. </a:t>
            </a:r>
          </a:p>
          <a:p>
            <a:r>
              <a:rPr lang="en-US"/>
              <a:t>Modeling system-to-system interaction</a:t>
            </a:r>
          </a:p>
          <a:p>
            <a:pPr lvl="1"/>
            <a:r>
              <a:rPr lang="en-US"/>
              <a:t>highlights the communication problems that may arise. </a:t>
            </a:r>
          </a:p>
          <a:p>
            <a:r>
              <a:rPr lang="en-US"/>
              <a:t>Modeling component interaction</a:t>
            </a:r>
          </a:p>
          <a:p>
            <a:pPr lvl="1"/>
            <a:r>
              <a:rPr lang="en-US"/>
              <a:t>to understand if a proposed system structure is likely to deliver the required system performance and dependability.</a:t>
            </a:r>
            <a:r>
              <a:rPr lang="en-GB"/>
              <a:t> </a:t>
            </a:r>
          </a:p>
          <a:p>
            <a:endParaRPr lang="en-GB"/>
          </a:p>
          <a:p>
            <a:r>
              <a:rPr lang="en-GB"/>
              <a:t>Use case diagrams and sequence diagrams may be used for interaction modeling.</a:t>
            </a:r>
          </a:p>
          <a:p>
            <a:endParaRPr lang="en-US" dirty="0"/>
          </a:p>
        </p:txBody>
      </p:sp>
      <p:sp>
        <p:nvSpPr>
          <p:cNvPr id="6" name="Date Placeholder 5"/>
          <p:cNvSpPr>
            <a:spLocks noGrp="1"/>
          </p:cNvSpPr>
          <p:nvPr>
            <p:ph type="dt" sz="half" idx="10"/>
          </p:nvPr>
        </p:nvSpPr>
        <p:spPr/>
        <p:txBody>
          <a:bodyPr/>
          <a:lstStyle/>
          <a:p>
            <a:fld id="{1B971577-4423-4C06-934C-79361B707767}"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modeling</a:t>
            </a:r>
            <a:endParaRPr lang="en-US" dirty="0"/>
          </a:p>
        </p:txBody>
      </p:sp>
      <p:sp>
        <p:nvSpPr>
          <p:cNvPr id="3" name="Content Placeholder 2"/>
          <p:cNvSpPr>
            <a:spLocks noGrp="1"/>
          </p:cNvSpPr>
          <p:nvPr>
            <p:ph idx="1"/>
          </p:nvPr>
        </p:nvSpPr>
        <p:spPr/>
        <p:txBody>
          <a:bodyPr/>
          <a:lstStyle/>
          <a:p>
            <a:pPr lvl="2"/>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diagrammatically to provide an overview of the use case and in a more detailed textual form.</a:t>
            </a:r>
          </a:p>
        </p:txBody>
      </p:sp>
      <p:sp>
        <p:nvSpPr>
          <p:cNvPr id="6" name="Date Placeholder 5"/>
          <p:cNvSpPr>
            <a:spLocks noGrp="1"/>
          </p:cNvSpPr>
          <p:nvPr>
            <p:ph type="dt" sz="half" idx="10"/>
          </p:nvPr>
        </p:nvSpPr>
        <p:spPr/>
        <p:txBody>
          <a:bodyPr/>
          <a:lstStyle/>
          <a:p>
            <a:fld id="{1E277682-56EF-4B48-9216-672B3E7471E1}"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16</a:t>
            </a:fld>
            <a:endParaRPr lang="en-US"/>
          </a:p>
        </p:txBody>
      </p:sp>
      <p:sp>
        <p:nvSpPr>
          <p:cNvPr id="7" name="Shape 234"/>
          <p:cNvSpPr/>
          <p:nvPr/>
        </p:nvSpPr>
        <p:spPr>
          <a:xfrm>
            <a:off x="2726308" y="6119565"/>
            <a:ext cx="7655942"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http://tynerblain.com/blog/2007/01/22/how-to-write-good-use-case-names/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Transfer-data use case</a:t>
            </a:r>
            <a:r>
              <a:rPr lang="en-GB"/>
              <a:t> </a:t>
            </a:r>
            <a:endParaRPr lang="en-US" dirty="0"/>
          </a:p>
        </p:txBody>
      </p:sp>
      <p:sp>
        <p:nvSpPr>
          <p:cNvPr id="5" name="Content Placeholder 4"/>
          <p:cNvSpPr>
            <a:spLocks noGrp="1"/>
          </p:cNvSpPr>
          <p:nvPr>
            <p:ph idx="1"/>
          </p:nvPr>
        </p:nvSpPr>
        <p:spPr/>
        <p:txBody>
          <a:bodyPr/>
          <a:lstStyle/>
          <a:p>
            <a:r>
              <a:rPr lang="en-US"/>
              <a:t>A use case in the Mentcare system</a:t>
            </a:r>
            <a:endParaRPr lang="en-US" dirty="0"/>
          </a:p>
        </p:txBody>
      </p:sp>
      <p:sp>
        <p:nvSpPr>
          <p:cNvPr id="2" name="Date Placeholder 1"/>
          <p:cNvSpPr>
            <a:spLocks noGrp="1"/>
          </p:cNvSpPr>
          <p:nvPr>
            <p:ph type="dt" sz="half" idx="10"/>
          </p:nvPr>
        </p:nvSpPr>
        <p:spPr/>
        <p:txBody>
          <a:bodyPr/>
          <a:lstStyle/>
          <a:p>
            <a:fld id="{F80C98A2-5048-483A-B763-5B2222F6BBEE}" type="datetime1">
              <a:rPr lang="nb-NO" smtClean="0"/>
              <a:t>21.02.2023</a:t>
            </a:fld>
            <a:endParaRPr lang="en-US"/>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DEC9DA09-039A-A841-BA90-58CFCFBF8E01}" type="slidenum">
              <a:rPr lang="en-US" smtClean="0"/>
              <a:pPr/>
              <a:t>17</a:t>
            </a:fld>
            <a:endParaRPr lang="en-US"/>
          </a:p>
        </p:txBody>
      </p:sp>
      <p:pic>
        <p:nvPicPr>
          <p:cNvPr id="8" name="Picture 7" descr="5.3 UseCase.eps"/>
          <p:cNvPicPr>
            <a:picLocks noChangeAspect="1"/>
          </p:cNvPicPr>
          <p:nvPr/>
        </p:nvPicPr>
        <p:blipFill>
          <a:blip r:embed="rId3"/>
          <a:stretch>
            <a:fillRect/>
          </a:stretch>
        </p:blipFill>
        <p:spPr>
          <a:xfrm>
            <a:off x="2569627" y="2773844"/>
            <a:ext cx="7486946" cy="12148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Use cases in the Mentcare system involving the role ‘Medical Receptionist’</a:t>
            </a:r>
            <a:r>
              <a:rPr lang="en-GB"/>
              <a:t> </a:t>
            </a:r>
            <a:endParaRPr lang="en-US" dirty="0"/>
          </a:p>
        </p:txBody>
      </p:sp>
      <p:sp>
        <p:nvSpPr>
          <p:cNvPr id="2" name="Date Placeholder 1"/>
          <p:cNvSpPr>
            <a:spLocks noGrp="1"/>
          </p:cNvSpPr>
          <p:nvPr>
            <p:ph type="dt" sz="half" idx="10"/>
          </p:nvPr>
        </p:nvSpPr>
        <p:spPr/>
        <p:txBody>
          <a:bodyPr/>
          <a:lstStyle/>
          <a:p>
            <a:fld id="{AFA98080-D206-4B93-BD56-A4E961303392}"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18</a:t>
            </a:fld>
            <a:endParaRPr lang="en-US"/>
          </a:p>
        </p:txBody>
      </p:sp>
      <p:pic>
        <p:nvPicPr>
          <p:cNvPr id="4" name="Picture 3" descr="5.5 RecepUseCases.eps"/>
          <p:cNvPicPr>
            <a:picLocks noChangeAspect="1"/>
          </p:cNvPicPr>
          <p:nvPr/>
        </p:nvPicPr>
        <p:blipFill>
          <a:blip r:embed="rId2"/>
          <a:stretch>
            <a:fillRect/>
          </a:stretch>
        </p:blipFill>
        <p:spPr>
          <a:xfrm>
            <a:off x="3803650" y="1747838"/>
            <a:ext cx="4451350" cy="4795654"/>
          </a:xfrm>
          <a:prstGeom prst="rect">
            <a:avLst/>
          </a:prstGeom>
        </p:spPr>
      </p:pic>
    </p:spTree>
    <p:extLst>
      <p:ext uri="{BB962C8B-B14F-4D97-AF65-F5344CB8AC3E}">
        <p14:creationId xmlns:p14="http://schemas.microsoft.com/office/powerpoint/2010/main" val="59713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96253"/>
            <a:ext cx="645069" cy="6105042"/>
          </a:xfrm>
        </p:spPr>
        <p:txBody>
          <a:bodyPr vert="vert270"/>
          <a:lstStyle/>
          <a:p>
            <a:r>
              <a:rPr lang="en-US" dirty="0"/>
              <a:t>Use-case scenario tabular template</a:t>
            </a:r>
          </a:p>
        </p:txBody>
      </p:sp>
      <p:sp>
        <p:nvSpPr>
          <p:cNvPr id="3" name="Date Placeholder 2"/>
          <p:cNvSpPr>
            <a:spLocks noGrp="1"/>
          </p:cNvSpPr>
          <p:nvPr>
            <p:ph type="dt" sz="half" idx="10"/>
          </p:nvPr>
        </p:nvSpPr>
        <p:spPr/>
        <p:txBody>
          <a:bodyPr/>
          <a:lstStyle/>
          <a:p>
            <a:fld id="{7353AAA2-974E-479D-B940-3F41CA804092}" type="datetime1">
              <a:rPr lang="nb-NO" smtClean="0"/>
              <a:t>21.02.2023</a:t>
            </a:fld>
            <a:endParaRPr lang="en-US"/>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19</a:t>
            </a:fld>
            <a:endParaRPr lang="en-US"/>
          </a:p>
        </p:txBody>
      </p:sp>
      <p:graphicFrame>
        <p:nvGraphicFramePr>
          <p:cNvPr id="6" name="Table 247"/>
          <p:cNvGraphicFramePr/>
          <p:nvPr>
            <p:extLst>
              <p:ext uri="{D42A27DB-BD31-4B8C-83A1-F6EECF244321}">
                <p14:modId xmlns:p14="http://schemas.microsoft.com/office/powerpoint/2010/main" val="291507527"/>
              </p:ext>
            </p:extLst>
          </p:nvPr>
        </p:nvGraphicFramePr>
        <p:xfrm>
          <a:off x="3082124" y="80393"/>
          <a:ext cx="7406974" cy="1519056"/>
        </p:xfrm>
        <a:graphic>
          <a:graphicData uri="http://schemas.openxmlformats.org/drawingml/2006/table">
            <a:tbl>
              <a:tblPr/>
              <a:tblGrid>
                <a:gridCol w="1910545">
                  <a:extLst>
                    <a:ext uri="{9D8B030D-6E8A-4147-A177-3AD203B41FA5}">
                      <a16:colId xmlns:a16="http://schemas.microsoft.com/office/drawing/2014/main" val="20000"/>
                    </a:ext>
                  </a:extLst>
                </a:gridCol>
                <a:gridCol w="1540656">
                  <a:extLst>
                    <a:ext uri="{9D8B030D-6E8A-4147-A177-3AD203B41FA5}">
                      <a16:colId xmlns:a16="http://schemas.microsoft.com/office/drawing/2014/main" val="20001"/>
                    </a:ext>
                  </a:extLst>
                </a:gridCol>
                <a:gridCol w="2007705">
                  <a:extLst>
                    <a:ext uri="{9D8B030D-6E8A-4147-A177-3AD203B41FA5}">
                      <a16:colId xmlns:a16="http://schemas.microsoft.com/office/drawing/2014/main" val="20002"/>
                    </a:ext>
                  </a:extLst>
                </a:gridCol>
                <a:gridCol w="1948068">
                  <a:extLst>
                    <a:ext uri="{9D8B030D-6E8A-4147-A177-3AD203B41FA5}">
                      <a16:colId xmlns:a16="http://schemas.microsoft.com/office/drawing/2014/main" val="20003"/>
                    </a:ext>
                  </a:extLst>
                </a:gridCol>
              </a:tblGrid>
              <a:tr h="401200">
                <a:tc>
                  <a:txBody>
                    <a:bodyPr/>
                    <a:lstStyle/>
                    <a:p>
                      <a:pPr defTabSz="914400">
                        <a:defRPr sz="1800">
                          <a:solidFill>
                            <a:srgbClr val="000000"/>
                          </a:solidFill>
                        </a:defRPr>
                      </a:pPr>
                      <a:r>
                        <a:rPr sz="1600" dirty="0">
                          <a:solidFill>
                            <a:srgbClr val="292934"/>
                          </a:solidFill>
                          <a:latin typeface="Arial"/>
                          <a:ea typeface="Arial"/>
                          <a:cs typeface="Arial"/>
                          <a:sym typeface="Arial"/>
                        </a:rPr>
                        <a:t>Use Case ID:</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gridSpan="3">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328">
                <a:tc>
                  <a:txBody>
                    <a:bodyPr/>
                    <a:lstStyle/>
                    <a:p>
                      <a:pPr defTabSz="914400">
                        <a:defRPr sz="1800">
                          <a:solidFill>
                            <a:srgbClr val="000000"/>
                          </a:solidFill>
                        </a:defRPr>
                      </a:pPr>
                      <a:r>
                        <a:rPr sz="1600" dirty="0">
                          <a:solidFill>
                            <a:srgbClr val="292934"/>
                          </a:solidFill>
                          <a:latin typeface="Arial"/>
                          <a:ea typeface="Arial"/>
                          <a:cs typeface="Arial"/>
                          <a:sym typeface="Arial"/>
                        </a:rPr>
                        <a:t>Use Case Name:</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gridSpan="3">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01200">
                <a:tc>
                  <a:txBody>
                    <a:bodyPr/>
                    <a:lstStyle/>
                    <a:p>
                      <a:pPr defTabSz="914400">
                        <a:defRPr sz="1800">
                          <a:solidFill>
                            <a:srgbClr val="000000"/>
                          </a:solidFill>
                        </a:defRPr>
                      </a:pPr>
                      <a:r>
                        <a:rPr sz="1600" dirty="0">
                          <a:solidFill>
                            <a:srgbClr val="292934"/>
                          </a:solidFill>
                          <a:latin typeface="Arial"/>
                          <a:ea typeface="Arial"/>
                          <a:cs typeface="Arial"/>
                          <a:sym typeface="Arial"/>
                        </a:rPr>
                        <a:t>Created By:</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defTabSz="914400">
                        <a:defRPr sz="1800">
                          <a:solidFill>
                            <a:srgbClr val="000000"/>
                          </a:solidFill>
                        </a:defRPr>
                      </a:pPr>
                      <a:r>
                        <a:rPr sz="1600" dirty="0">
                          <a:solidFill>
                            <a:srgbClr val="292934"/>
                          </a:solidFill>
                          <a:latin typeface="Arial"/>
                          <a:ea typeface="Arial"/>
                          <a:cs typeface="Arial"/>
                          <a:sym typeface="Arial"/>
                        </a:rPr>
                        <a:t>Last Updated By:</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2"/>
                  </a:ext>
                </a:extLst>
              </a:tr>
              <a:tr h="358328">
                <a:tc>
                  <a:txBody>
                    <a:bodyPr/>
                    <a:lstStyle/>
                    <a:p>
                      <a:pPr defTabSz="914400">
                        <a:defRPr sz="1800">
                          <a:solidFill>
                            <a:srgbClr val="000000"/>
                          </a:solidFill>
                        </a:defRPr>
                      </a:pPr>
                      <a:r>
                        <a:rPr sz="1600">
                          <a:solidFill>
                            <a:srgbClr val="292934"/>
                          </a:solidFill>
                          <a:latin typeface="Arial"/>
                          <a:ea typeface="Arial"/>
                          <a:cs typeface="Arial"/>
                          <a:sym typeface="Arial"/>
                        </a:rPr>
                        <a:t>Date Created:</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defTabSz="914400">
                        <a:defRPr sz="1800">
                          <a:solidFill>
                            <a:srgbClr val="000000"/>
                          </a:solidFill>
                        </a:defRPr>
                      </a:pPr>
                      <a:r>
                        <a:rPr sz="1600">
                          <a:solidFill>
                            <a:srgbClr val="292934"/>
                          </a:solidFill>
                          <a:latin typeface="Arial"/>
                          <a:ea typeface="Arial"/>
                          <a:cs typeface="Arial"/>
                          <a:sym typeface="Arial"/>
                        </a:rPr>
                        <a:t>Date Last Updated:</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dirty="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3"/>
                  </a:ext>
                </a:extLst>
              </a:tr>
            </a:tbl>
          </a:graphicData>
        </a:graphic>
      </p:graphicFrame>
      <p:graphicFrame>
        <p:nvGraphicFramePr>
          <p:cNvPr id="7" name="Table 248"/>
          <p:cNvGraphicFramePr/>
          <p:nvPr>
            <p:extLst>
              <p:ext uri="{D42A27DB-BD31-4B8C-83A1-F6EECF244321}">
                <p14:modId xmlns:p14="http://schemas.microsoft.com/office/powerpoint/2010/main" val="956807482"/>
              </p:ext>
            </p:extLst>
          </p:nvPr>
        </p:nvGraphicFramePr>
        <p:xfrm>
          <a:off x="3082125" y="1557059"/>
          <a:ext cx="7406975" cy="5188566"/>
        </p:xfrm>
        <a:graphic>
          <a:graphicData uri="http://schemas.openxmlformats.org/drawingml/2006/table">
            <a:tbl>
              <a:tblPr/>
              <a:tblGrid>
                <a:gridCol w="1888856">
                  <a:extLst>
                    <a:ext uri="{9D8B030D-6E8A-4147-A177-3AD203B41FA5}">
                      <a16:colId xmlns:a16="http://schemas.microsoft.com/office/drawing/2014/main" val="20000"/>
                    </a:ext>
                  </a:extLst>
                </a:gridCol>
                <a:gridCol w="5518119">
                  <a:extLst>
                    <a:ext uri="{9D8B030D-6E8A-4147-A177-3AD203B41FA5}">
                      <a16:colId xmlns:a16="http://schemas.microsoft.com/office/drawing/2014/main" val="20001"/>
                    </a:ext>
                  </a:extLst>
                </a:gridCol>
              </a:tblGrid>
              <a:tr h="375445">
                <a:tc>
                  <a:txBody>
                    <a:bodyPr/>
                    <a:lstStyle/>
                    <a:p>
                      <a:pPr defTabSz="914400">
                        <a:defRPr sz="1800">
                          <a:solidFill>
                            <a:srgbClr val="000000"/>
                          </a:solidFill>
                        </a:defRPr>
                      </a:pPr>
                      <a:r>
                        <a:rPr sz="1600" dirty="0">
                          <a:solidFill>
                            <a:srgbClr val="292934"/>
                          </a:solidFill>
                          <a:latin typeface="Arial"/>
                          <a:ea typeface="Arial"/>
                          <a:cs typeface="Arial"/>
                          <a:sym typeface="Arial"/>
                        </a:rPr>
                        <a:t>Actors:</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0"/>
                  </a:ext>
                </a:extLst>
              </a:tr>
              <a:tr h="377899">
                <a:tc>
                  <a:txBody>
                    <a:bodyPr/>
                    <a:lstStyle/>
                    <a:p>
                      <a:pPr defTabSz="914400">
                        <a:defRPr sz="1800">
                          <a:solidFill>
                            <a:srgbClr val="000000"/>
                          </a:solidFill>
                        </a:defRPr>
                      </a:pPr>
                      <a:r>
                        <a:rPr sz="1600">
                          <a:solidFill>
                            <a:srgbClr val="292934"/>
                          </a:solidFill>
                          <a:latin typeface="Arial"/>
                          <a:ea typeface="Arial"/>
                          <a:cs typeface="Arial"/>
                          <a:sym typeface="Arial"/>
                        </a:rPr>
                        <a:t>Description:</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1"/>
                  </a:ext>
                </a:extLst>
              </a:tr>
              <a:tr h="377899">
                <a:tc>
                  <a:txBody>
                    <a:bodyPr/>
                    <a:lstStyle/>
                    <a:p>
                      <a:pPr defTabSz="914400">
                        <a:defRPr sz="1800">
                          <a:solidFill>
                            <a:srgbClr val="000000"/>
                          </a:solidFill>
                        </a:defRPr>
                      </a:pPr>
                      <a:r>
                        <a:rPr sz="1600" dirty="0">
                          <a:solidFill>
                            <a:srgbClr val="292934"/>
                          </a:solidFill>
                          <a:latin typeface="Arial"/>
                          <a:ea typeface="Arial"/>
                          <a:cs typeface="Arial"/>
                          <a:sym typeface="Arial"/>
                        </a:rPr>
                        <a:t>Trigger:</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dirty="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2"/>
                  </a:ext>
                </a:extLst>
              </a:tr>
              <a:tr h="375445">
                <a:tc>
                  <a:txBody>
                    <a:bodyPr/>
                    <a:lstStyle/>
                    <a:p>
                      <a:pPr defTabSz="914400">
                        <a:defRPr sz="1800">
                          <a:solidFill>
                            <a:srgbClr val="000000"/>
                          </a:solidFill>
                        </a:defRPr>
                      </a:pPr>
                      <a:r>
                        <a:rPr sz="1600">
                          <a:solidFill>
                            <a:srgbClr val="292934"/>
                          </a:solidFill>
                          <a:latin typeface="Arial"/>
                          <a:ea typeface="Arial"/>
                          <a:cs typeface="Arial"/>
                          <a:sym typeface="Arial"/>
                        </a:rPr>
                        <a:t>Preconditions:</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tabLst>
                          <a:tab pos="228600" algn="l"/>
                        </a:tabLst>
                        <a:defRPr>
                          <a:solidFill>
                            <a:srgbClr val="292934"/>
                          </a:solidFill>
                          <a:latin typeface="Arial"/>
                          <a:ea typeface="Arial"/>
                          <a:cs typeface="Arial"/>
                          <a:sym typeface="Arial"/>
                        </a:defRPr>
                      </a:pPr>
                      <a:endParaRPr sz="1600"/>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3"/>
                  </a:ext>
                </a:extLst>
              </a:tr>
              <a:tr h="377899">
                <a:tc>
                  <a:txBody>
                    <a:bodyPr/>
                    <a:lstStyle/>
                    <a:p>
                      <a:pPr defTabSz="914400">
                        <a:defRPr sz="1800">
                          <a:solidFill>
                            <a:srgbClr val="000000"/>
                          </a:solidFill>
                        </a:defRPr>
                      </a:pPr>
                      <a:r>
                        <a:rPr sz="1600" dirty="0" err="1">
                          <a:solidFill>
                            <a:srgbClr val="292934"/>
                          </a:solidFill>
                          <a:latin typeface="Arial"/>
                          <a:ea typeface="Arial"/>
                          <a:cs typeface="Arial"/>
                          <a:sym typeface="Arial"/>
                        </a:rPr>
                        <a:t>Postconditions</a:t>
                      </a:r>
                      <a:r>
                        <a:rPr sz="1600" dirty="0">
                          <a:solidFill>
                            <a:srgbClr val="292934"/>
                          </a:solidFill>
                          <a:latin typeface="Arial"/>
                          <a:ea typeface="Arial"/>
                          <a:cs typeface="Arial"/>
                          <a:sym typeface="Arial"/>
                        </a:rPr>
                        <a:t>:</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tabLst>
                          <a:tab pos="228600" algn="l"/>
                        </a:tabLst>
                        <a:defRPr>
                          <a:solidFill>
                            <a:srgbClr val="292934"/>
                          </a:solidFill>
                          <a:latin typeface="Arial"/>
                          <a:ea typeface="Arial"/>
                          <a:cs typeface="Arial"/>
                          <a:sym typeface="Arial"/>
                        </a:defRPr>
                      </a:pPr>
                      <a:endParaRPr sz="1600"/>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4"/>
                  </a:ext>
                </a:extLst>
              </a:tr>
              <a:tr h="375445">
                <a:tc>
                  <a:txBody>
                    <a:bodyPr/>
                    <a:lstStyle/>
                    <a:p>
                      <a:pPr defTabSz="914400">
                        <a:defRPr sz="1800">
                          <a:solidFill>
                            <a:srgbClr val="000000"/>
                          </a:solidFill>
                        </a:defRPr>
                      </a:pPr>
                      <a:r>
                        <a:rPr sz="1600" dirty="0">
                          <a:solidFill>
                            <a:srgbClr val="292934"/>
                          </a:solidFill>
                          <a:latin typeface="Arial"/>
                          <a:ea typeface="Arial"/>
                          <a:cs typeface="Arial"/>
                          <a:sym typeface="Arial"/>
                        </a:rPr>
                        <a:t>Normal Flow:</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marL="342900" indent="-342900" algn="l" defTabSz="914400">
                        <a:buAutoNum type="arabicPeriod"/>
                        <a:tabLst>
                          <a:tab pos="228600" algn="l"/>
                        </a:tabLst>
                        <a:defRPr>
                          <a:solidFill>
                            <a:srgbClr val="292934"/>
                          </a:solidFill>
                          <a:latin typeface="Arial"/>
                          <a:ea typeface="Arial"/>
                          <a:cs typeface="Arial"/>
                          <a:sym typeface="Arial"/>
                        </a:defRPr>
                      </a:pPr>
                      <a:r>
                        <a:rPr lang="mr-IN" sz="1600" dirty="0"/>
                        <a:t>…</a:t>
                      </a:r>
                      <a:endParaRPr lang="vi-VN" sz="1600" dirty="0"/>
                    </a:p>
                    <a:p>
                      <a:pPr marL="342900" indent="-342900" algn="l" defTabSz="914400">
                        <a:buAutoNum type="arabicPeriod"/>
                        <a:tabLst>
                          <a:tab pos="228600" algn="l"/>
                        </a:tabLst>
                        <a:defRPr>
                          <a:solidFill>
                            <a:srgbClr val="292934"/>
                          </a:solidFill>
                          <a:latin typeface="Arial"/>
                          <a:ea typeface="Arial"/>
                          <a:cs typeface="Arial"/>
                          <a:sym typeface="Arial"/>
                        </a:defRPr>
                      </a:pPr>
                      <a:r>
                        <a:rPr lang="mr-IN" sz="1600" dirty="0"/>
                        <a:t>…</a:t>
                      </a:r>
                      <a:endParaRPr lang="vi-VN" sz="1600" dirty="0"/>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5"/>
                  </a:ext>
                </a:extLst>
              </a:tr>
              <a:tr h="377899">
                <a:tc>
                  <a:txBody>
                    <a:bodyPr/>
                    <a:lstStyle/>
                    <a:p>
                      <a:pPr defTabSz="914400">
                        <a:defRPr sz="1800">
                          <a:solidFill>
                            <a:srgbClr val="000000"/>
                          </a:solidFill>
                        </a:defRPr>
                      </a:pPr>
                      <a:r>
                        <a:rPr sz="1600" dirty="0">
                          <a:solidFill>
                            <a:srgbClr val="292934"/>
                          </a:solidFill>
                          <a:latin typeface="Arial"/>
                          <a:ea typeface="Arial"/>
                          <a:cs typeface="Arial"/>
                          <a:sym typeface="Arial"/>
                        </a:rPr>
                        <a:t>Alternative Flows:</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sz="1600" dirty="0">
                          <a:solidFill>
                            <a:srgbClr val="292934"/>
                          </a:solidFill>
                          <a:latin typeface="Arial"/>
                          <a:ea typeface="Arial"/>
                          <a:cs typeface="Arial"/>
                          <a:sym typeface="Arial"/>
                        </a:rPr>
                        <a:t> </a:t>
                      </a:r>
                      <a:r>
                        <a:rPr lang="vi-VN" sz="1600" dirty="0">
                          <a:solidFill>
                            <a:srgbClr val="292934"/>
                          </a:solidFill>
                          <a:latin typeface="Arial"/>
                          <a:ea typeface="Arial"/>
                          <a:cs typeface="Arial"/>
                          <a:sym typeface="Arial"/>
                        </a:rPr>
                        <a:t>Alternative 1:</a:t>
                      </a:r>
                    </a:p>
                    <a:p>
                      <a:pPr algn="l" defTabSz="914400">
                        <a:defRPr sz="1800">
                          <a:solidFill>
                            <a:srgbClr val="000000"/>
                          </a:solidFill>
                        </a:defRPr>
                      </a:pPr>
                      <a:r>
                        <a:rPr lang="mr-IN" sz="1600" dirty="0">
                          <a:solidFill>
                            <a:srgbClr val="292934"/>
                          </a:solidFill>
                          <a:latin typeface="Arial"/>
                          <a:ea typeface="Arial"/>
                          <a:cs typeface="Arial"/>
                          <a:sym typeface="Arial"/>
                        </a:rPr>
                        <a:t>…</a:t>
                      </a:r>
                      <a:endParaRPr lang="vi-VN" sz="1600" dirty="0">
                        <a:solidFill>
                          <a:srgbClr val="292934"/>
                        </a:solidFill>
                        <a:latin typeface="Arial"/>
                        <a:ea typeface="Arial"/>
                        <a:cs typeface="Arial"/>
                        <a:sym typeface="Arial"/>
                      </a:endParaRPr>
                    </a:p>
                    <a:p>
                      <a:pPr algn="l" defTabSz="914400">
                        <a:defRPr sz="1800">
                          <a:solidFill>
                            <a:srgbClr val="000000"/>
                          </a:solidFill>
                        </a:defRPr>
                      </a:pPr>
                      <a:endParaRPr lang="vi-VN" sz="1600" dirty="0">
                        <a:solidFill>
                          <a:srgbClr val="292934"/>
                        </a:solidFill>
                        <a:latin typeface="Arial"/>
                        <a:ea typeface="Arial"/>
                        <a:cs typeface="Arial"/>
                        <a:sym typeface="Arial"/>
                      </a:endParaRPr>
                    </a:p>
                    <a:p>
                      <a:pPr algn="l" defTabSz="914400">
                        <a:defRPr sz="1800">
                          <a:solidFill>
                            <a:srgbClr val="000000"/>
                          </a:solidFill>
                        </a:defRPr>
                      </a:pPr>
                      <a:r>
                        <a:rPr lang="vi-VN" sz="1600" dirty="0">
                          <a:solidFill>
                            <a:srgbClr val="292934"/>
                          </a:solidFill>
                          <a:latin typeface="Arial"/>
                          <a:ea typeface="Arial"/>
                          <a:cs typeface="Arial"/>
                          <a:sym typeface="Arial"/>
                        </a:rPr>
                        <a:t>Alternative x:</a:t>
                      </a:r>
                    </a:p>
                    <a:p>
                      <a:pPr algn="l" defTabSz="914400">
                        <a:defRPr sz="1800">
                          <a:solidFill>
                            <a:srgbClr val="000000"/>
                          </a:solidFill>
                        </a:defRPr>
                      </a:pPr>
                      <a:r>
                        <a:rPr lang="mr-IN" sz="1600" dirty="0">
                          <a:solidFill>
                            <a:srgbClr val="292934"/>
                          </a:solidFill>
                          <a:latin typeface="Arial"/>
                          <a:ea typeface="Arial"/>
                          <a:cs typeface="Arial"/>
                          <a:sym typeface="Arial"/>
                        </a:rPr>
                        <a:t>…</a:t>
                      </a:r>
                      <a:endParaRPr sz="1600" dirty="0">
                        <a:solidFill>
                          <a:srgbClr val="292934"/>
                        </a:solidFill>
                        <a:latin typeface="Arial"/>
                        <a:ea typeface="Arial"/>
                        <a:cs typeface="Arial"/>
                        <a:sym typeface="Arial"/>
                      </a:endParaRP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6"/>
                  </a:ext>
                </a:extLst>
              </a:tr>
              <a:tr h="377899">
                <a:tc>
                  <a:txBody>
                    <a:bodyPr/>
                    <a:lstStyle/>
                    <a:p>
                      <a:pPr defTabSz="914400">
                        <a:defRPr sz="1800">
                          <a:solidFill>
                            <a:srgbClr val="000000"/>
                          </a:solidFill>
                        </a:defRPr>
                      </a:pPr>
                      <a:r>
                        <a:rPr sz="1600" dirty="0">
                          <a:solidFill>
                            <a:srgbClr val="292934"/>
                          </a:solidFill>
                          <a:latin typeface="Arial"/>
                          <a:ea typeface="Arial"/>
                          <a:cs typeface="Arial"/>
                          <a:sym typeface="Arial"/>
                        </a:rPr>
                        <a:t>Exceptions:</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tc>
                  <a:txBody>
                    <a:bodyPr/>
                    <a:lstStyle/>
                    <a:p>
                      <a:pPr algn="l" defTabSz="914400">
                        <a:defRPr sz="1800">
                          <a:solidFill>
                            <a:srgbClr val="000000"/>
                          </a:solidFill>
                        </a:defRPr>
                      </a:pPr>
                      <a:r>
                        <a:rPr lang="vi-VN" sz="1600" dirty="0">
                          <a:solidFill>
                            <a:srgbClr val="292934"/>
                          </a:solidFill>
                          <a:latin typeface="Arial"/>
                          <a:ea typeface="Arial"/>
                          <a:cs typeface="Arial"/>
                          <a:sym typeface="Arial"/>
                        </a:rPr>
                        <a:t>Exception 1:</a:t>
                      </a:r>
                    </a:p>
                    <a:p>
                      <a:pPr algn="l" defTabSz="914400">
                        <a:defRPr sz="1800">
                          <a:solidFill>
                            <a:srgbClr val="000000"/>
                          </a:solidFill>
                        </a:defRPr>
                      </a:pPr>
                      <a:r>
                        <a:rPr lang="mr-IN" sz="1600" dirty="0">
                          <a:solidFill>
                            <a:srgbClr val="292934"/>
                          </a:solidFill>
                          <a:latin typeface="Arial"/>
                          <a:ea typeface="Arial"/>
                          <a:cs typeface="Arial"/>
                          <a:sym typeface="Arial"/>
                        </a:rPr>
                        <a:t>…</a:t>
                      </a:r>
                      <a:endParaRPr lang="vi-VN" sz="1600" dirty="0">
                        <a:solidFill>
                          <a:srgbClr val="292934"/>
                        </a:solidFill>
                        <a:latin typeface="Arial"/>
                        <a:ea typeface="Arial"/>
                        <a:cs typeface="Arial"/>
                        <a:sym typeface="Arial"/>
                      </a:endParaRPr>
                    </a:p>
                    <a:p>
                      <a:pPr algn="l" defTabSz="914400">
                        <a:defRPr sz="1800">
                          <a:solidFill>
                            <a:srgbClr val="000000"/>
                          </a:solidFill>
                        </a:defRPr>
                      </a:pPr>
                      <a:endParaRPr lang="vi-VN" sz="1600" dirty="0">
                        <a:solidFill>
                          <a:srgbClr val="292934"/>
                        </a:solidFill>
                        <a:latin typeface="Arial"/>
                        <a:ea typeface="Arial"/>
                        <a:cs typeface="Arial"/>
                        <a:sym typeface="Arial"/>
                      </a:endParaRPr>
                    </a:p>
                    <a:p>
                      <a:pPr algn="l" defTabSz="914400">
                        <a:defRPr sz="1800">
                          <a:solidFill>
                            <a:srgbClr val="000000"/>
                          </a:solidFill>
                        </a:defRPr>
                      </a:pPr>
                      <a:r>
                        <a:rPr lang="vi-VN" sz="1600" dirty="0">
                          <a:solidFill>
                            <a:srgbClr val="292934"/>
                          </a:solidFill>
                          <a:latin typeface="Arial"/>
                          <a:ea typeface="Arial"/>
                          <a:cs typeface="Arial"/>
                          <a:sym typeface="Arial"/>
                        </a:rPr>
                        <a:t>Exception x:</a:t>
                      </a:r>
                    </a:p>
                    <a:p>
                      <a:pPr algn="l" defTabSz="914400">
                        <a:defRPr sz="1800">
                          <a:solidFill>
                            <a:srgbClr val="000000"/>
                          </a:solidFill>
                        </a:defRPr>
                      </a:pPr>
                      <a:r>
                        <a:rPr lang="mr-IN" sz="1600" dirty="0">
                          <a:solidFill>
                            <a:srgbClr val="292934"/>
                          </a:solidFill>
                          <a:latin typeface="Arial"/>
                          <a:ea typeface="Arial"/>
                          <a:cs typeface="Arial"/>
                          <a:sym typeface="Arial"/>
                        </a:rPr>
                        <a:t>…</a:t>
                      </a:r>
                      <a:r>
                        <a:rPr sz="1600" dirty="0">
                          <a:solidFill>
                            <a:srgbClr val="292934"/>
                          </a:solidFill>
                          <a:latin typeface="Arial"/>
                          <a:ea typeface="Arial"/>
                          <a:cs typeface="Arial"/>
                          <a:sym typeface="Arial"/>
                        </a:rPr>
                        <a:t> </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EF0EF"/>
                    </a:solidFill>
                  </a:tcPr>
                </a:tc>
                <a:extLst>
                  <a:ext uri="{0D108BD9-81ED-4DB2-BD59-A6C34878D82A}">
                    <a16:rowId xmlns:a16="http://schemas.microsoft.com/office/drawing/2014/main" val="10007"/>
                  </a:ext>
                </a:extLst>
              </a:tr>
              <a:tr h="377899">
                <a:tc>
                  <a:txBody>
                    <a:bodyPr/>
                    <a:lstStyle/>
                    <a:p>
                      <a:pPr defTabSz="914400">
                        <a:defRPr sz="1800">
                          <a:solidFill>
                            <a:srgbClr val="000000"/>
                          </a:solidFill>
                        </a:defRPr>
                      </a:pPr>
                      <a:r>
                        <a:rPr sz="1600" dirty="0">
                          <a:solidFill>
                            <a:srgbClr val="292934"/>
                          </a:solidFill>
                          <a:latin typeface="Arial"/>
                          <a:ea typeface="Arial"/>
                          <a:cs typeface="Arial"/>
                          <a:sym typeface="Arial"/>
                        </a:rPr>
                        <a:t>Notes and Issues:</a:t>
                      </a:r>
                    </a:p>
                  </a:txBody>
                  <a:tcPr marL="0" marR="0" marT="0" marB="0" horzOverflow="overflow">
                    <a:lnL w="12700">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lnB>
                    <a:solidFill>
                      <a:srgbClr val="EEF0EF"/>
                    </a:solidFill>
                  </a:tcPr>
                </a:tc>
                <a:tc>
                  <a:txBody>
                    <a:bodyPr/>
                    <a:lstStyle/>
                    <a:p>
                      <a:pPr algn="l" defTabSz="914400">
                        <a:defRPr sz="1800">
                          <a:solidFill>
                            <a:srgbClr val="000000"/>
                          </a:solidFill>
                        </a:defRPr>
                      </a:pPr>
                      <a:r>
                        <a:rPr sz="1600" dirty="0">
                          <a:solidFill>
                            <a:srgbClr val="292934"/>
                          </a:solidFill>
                          <a:latin typeface="Arial"/>
                          <a:ea typeface="Arial"/>
                          <a:cs typeface="Arial"/>
                          <a:sym typeface="Arial"/>
                        </a:rPr>
                        <a:t> </a:t>
                      </a:r>
                    </a:p>
                  </a:txBody>
                  <a:tcPr marL="0" marR="0" marT="0" marB="0" horzOverflow="overflow">
                    <a:lnL w="12700" cap="flat" cmpd="sng" algn="ctr">
                      <a:solidFill>
                        <a:srgbClr val="FFFFFF"/>
                      </a:solidFill>
                      <a:prstDash val="solid"/>
                      <a:round/>
                      <a:headEnd type="none" w="med" len="med"/>
                      <a:tailEnd type="none" w="med" len="med"/>
                    </a:lnL>
                    <a:lnR w="12700">
                      <a:solidFill>
                        <a:srgbClr val="FFFFFF"/>
                      </a:solidFill>
                    </a:lnR>
                    <a:lnT w="12700" cap="flat" cmpd="sng" algn="ctr">
                      <a:solidFill>
                        <a:srgbClr val="FFFFFF"/>
                      </a:solidFill>
                      <a:prstDash val="solid"/>
                      <a:round/>
                      <a:headEnd type="none" w="med" len="med"/>
                      <a:tailEnd type="none" w="med" len="med"/>
                    </a:lnT>
                    <a:lnB w="12700">
                      <a:solidFill>
                        <a:srgbClr val="FFFFFF"/>
                      </a:solidFill>
                    </a:lnB>
                    <a:solidFill>
                      <a:srgbClr val="EEF0E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950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US"/>
              <a:t>Context models</a:t>
            </a:r>
            <a:endParaRPr lang="en-GB"/>
          </a:p>
          <a:p>
            <a:r>
              <a:rPr lang="en-US"/>
              <a:t>Interaction models</a:t>
            </a:r>
            <a:endParaRPr lang="en-GB"/>
          </a:p>
          <a:p>
            <a:r>
              <a:rPr lang="en-US"/>
              <a:t>Structural models</a:t>
            </a:r>
            <a:endParaRPr lang="en-GB"/>
          </a:p>
          <a:p>
            <a:r>
              <a:rPr lang="en-US"/>
              <a:t>Behavioral models</a:t>
            </a:r>
            <a:endParaRPr lang="en-GB"/>
          </a:p>
          <a:p>
            <a:r>
              <a:rPr lang="en-US"/>
              <a:t>Model-driven engineering</a:t>
            </a:r>
            <a:r>
              <a:rPr lang="en-GB"/>
              <a:t> </a:t>
            </a:r>
            <a:endParaRPr lang="en-US" dirty="0"/>
          </a:p>
        </p:txBody>
      </p:sp>
      <p:sp>
        <p:nvSpPr>
          <p:cNvPr id="6" name="Date Placeholder 5"/>
          <p:cNvSpPr>
            <a:spLocks noGrp="1"/>
          </p:cNvSpPr>
          <p:nvPr>
            <p:ph type="dt" sz="half" idx="10"/>
          </p:nvPr>
        </p:nvSpPr>
        <p:spPr/>
        <p:txBody>
          <a:bodyPr/>
          <a:lstStyle/>
          <a:p>
            <a:fld id="{65BEA253-AF29-4598-A829-7D24E69C3605}"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2"/>
            <a:ext cx="8090153" cy="872543"/>
          </a:xfrm>
        </p:spPr>
        <p:txBody>
          <a:bodyPr/>
          <a:lstStyle/>
          <a:p>
            <a:r>
              <a:rPr lang="en-US" dirty="0"/>
              <a:t>A use-case example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4986213"/>
              </p:ext>
            </p:extLst>
          </p:nvPr>
        </p:nvGraphicFramePr>
        <p:xfrm>
          <a:off x="2292096" y="872544"/>
          <a:ext cx="8459787" cy="5872480"/>
        </p:xfrm>
        <a:graphic>
          <a:graphicData uri="http://schemas.openxmlformats.org/drawingml/2006/table">
            <a:tbl>
              <a:tblPr firstRow="1" bandRow="1">
                <a:tableStyleId>{5940675A-B579-460E-94D1-54222C63F5DA}</a:tableStyleId>
              </a:tblPr>
              <a:tblGrid>
                <a:gridCol w="1840327">
                  <a:extLst>
                    <a:ext uri="{9D8B030D-6E8A-4147-A177-3AD203B41FA5}">
                      <a16:colId xmlns:a16="http://schemas.microsoft.com/office/drawing/2014/main" val="20000"/>
                    </a:ext>
                  </a:extLst>
                </a:gridCol>
                <a:gridCol w="6619460">
                  <a:extLst>
                    <a:ext uri="{9D8B030D-6E8A-4147-A177-3AD203B41FA5}">
                      <a16:colId xmlns:a16="http://schemas.microsoft.com/office/drawing/2014/main" val="20001"/>
                    </a:ext>
                  </a:extLst>
                </a:gridCol>
              </a:tblGrid>
              <a:tr h="370840">
                <a:tc>
                  <a:txBody>
                    <a:bodyPr/>
                    <a:lstStyle/>
                    <a:p>
                      <a:r>
                        <a:rPr lang="en-US" sz="1800" dirty="0"/>
                        <a:t>Use-case name</a:t>
                      </a:r>
                    </a:p>
                  </a:txBody>
                  <a:tcPr/>
                </a:tc>
                <a:tc>
                  <a:txBody>
                    <a:bodyPr/>
                    <a:lstStyle/>
                    <a:p>
                      <a:r>
                        <a:rPr lang="en-US" sz="1800" b="1" dirty="0"/>
                        <a:t>Search club events</a:t>
                      </a:r>
                      <a:endParaRPr lang="en-US" sz="1800" dirty="0"/>
                    </a:p>
                  </a:txBody>
                  <a:tcPr/>
                </a:tc>
                <a:extLst>
                  <a:ext uri="{0D108BD9-81ED-4DB2-BD59-A6C34878D82A}">
                    <a16:rowId xmlns:a16="http://schemas.microsoft.com/office/drawing/2014/main" val="10000"/>
                  </a:ext>
                </a:extLst>
              </a:tr>
              <a:tr h="370840">
                <a:tc>
                  <a:txBody>
                    <a:bodyPr/>
                    <a:lstStyle/>
                    <a:p>
                      <a:r>
                        <a:rPr lang="en-US" sz="1800" dirty="0"/>
                        <a:t>Actor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 member of the public (MP)</a:t>
                      </a:r>
                    </a:p>
                  </a:txBody>
                  <a:tcPr/>
                </a:tc>
                <a:extLst>
                  <a:ext uri="{0D108BD9-81ED-4DB2-BD59-A6C34878D82A}">
                    <a16:rowId xmlns:a16="http://schemas.microsoft.com/office/drawing/2014/main" val="10001"/>
                  </a:ext>
                </a:extLst>
              </a:tr>
              <a:tr h="370840">
                <a:tc>
                  <a:txBody>
                    <a:bodyPr/>
                    <a:lstStyle/>
                    <a:p>
                      <a:r>
                        <a:rPr lang="en-US" sz="1800" dirty="0"/>
                        <a:t>Description</a:t>
                      </a:r>
                    </a:p>
                  </a:txBody>
                  <a:tcPr/>
                </a:tc>
                <a:tc>
                  <a:txBody>
                    <a:bodyPr/>
                    <a:lstStyle/>
                    <a:p>
                      <a:r>
                        <a:rPr lang="en-US" sz="1800" dirty="0"/>
                        <a:t>The MP is searching for club events on a particular date.</a:t>
                      </a:r>
                    </a:p>
                  </a:txBody>
                  <a:tcPr/>
                </a:tc>
                <a:extLst>
                  <a:ext uri="{0D108BD9-81ED-4DB2-BD59-A6C34878D82A}">
                    <a16:rowId xmlns:a16="http://schemas.microsoft.com/office/drawing/2014/main" val="10002"/>
                  </a:ext>
                </a:extLst>
              </a:tr>
              <a:tr h="370840">
                <a:tc>
                  <a:txBody>
                    <a:bodyPr/>
                    <a:lstStyle/>
                    <a:p>
                      <a:r>
                        <a:rPr lang="en-US" sz="1800" dirty="0"/>
                        <a:t>Preconditions</a:t>
                      </a:r>
                    </a:p>
                  </a:txBody>
                  <a:tcPr/>
                </a:tc>
                <a:tc>
                  <a:txBody>
                    <a:bodyPr/>
                    <a:lstStyle/>
                    <a:p>
                      <a:r>
                        <a:rPr lang="en-US" sz="1800" dirty="0"/>
                        <a:t>The MP is at the university home page.</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Normal Flow</a:t>
                      </a:r>
                    </a:p>
                  </a:txBody>
                  <a:tcPr/>
                </a:tc>
                <a:tc>
                  <a:txBody>
                    <a:bodyPr/>
                    <a:lstStyle/>
                    <a:p>
                      <a:pPr lvl="0"/>
                      <a:r>
                        <a:rPr lang="en-US" sz="1800" dirty="0"/>
                        <a:t>1. MP selects “Search Events” on MP home page</a:t>
                      </a:r>
                    </a:p>
                    <a:p>
                      <a:pPr lvl="0"/>
                      <a:r>
                        <a:rPr lang="en-US" sz="1800" dirty="0"/>
                        <a:t>2. System presents a page with choice of dates for the current month</a:t>
                      </a:r>
                    </a:p>
                    <a:p>
                      <a:pPr lvl="0"/>
                      <a:r>
                        <a:rPr lang="en-US" sz="1800" dirty="0"/>
                        <a:t>3. MP selects a date from among the choices</a:t>
                      </a:r>
                    </a:p>
                    <a:p>
                      <a:pPr lvl="0"/>
                      <a:r>
                        <a:rPr lang="en-US" sz="1800" dirty="0"/>
                        <a:t>4. System presents a page with events for that date, giving time and club name</a:t>
                      </a:r>
                    </a:p>
                    <a:p>
                      <a:pPr lvl="0"/>
                      <a:r>
                        <a:rPr lang="en-US" sz="1800" dirty="0"/>
                        <a:t>5. MP selects an event</a:t>
                      </a:r>
                    </a:p>
                    <a:p>
                      <a:pPr lvl="0"/>
                      <a:r>
                        <a:rPr lang="en-US" sz="1800" dirty="0"/>
                        <a:t>6. System presents a page with details of that event, including location, description and cost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Exceptions</a:t>
                      </a:r>
                    </a:p>
                  </a:txBody>
                  <a:tcPr/>
                </a:tc>
                <a:tc>
                  <a:txBody>
                    <a:bodyPr/>
                    <a:lstStyle/>
                    <a:p>
                      <a:pPr lvl="0"/>
                      <a:r>
                        <a:rPr lang="en-US" sz="1800" i="1" dirty="0"/>
                        <a:t>Exception 1: at step 4</a:t>
                      </a:r>
                    </a:p>
                    <a:p>
                      <a:pPr lvl="0"/>
                      <a:r>
                        <a:rPr lang="en-US" sz="1800" dirty="0"/>
                        <a:t>4a. If there are no events for the selected date, System presents a page saying that there are no events for the selected date</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Alternative Flows</a:t>
                      </a:r>
                    </a:p>
                  </a:txBody>
                  <a:tcPr/>
                </a:tc>
                <a:tc>
                  <a:txBody>
                    <a:bodyPr/>
                    <a:lstStyle/>
                    <a:p>
                      <a:pPr lvl="0"/>
                      <a:r>
                        <a:rPr lang="en-US" sz="1800" i="1" dirty="0"/>
                        <a:t>Alternative 1: at step 3</a:t>
                      </a:r>
                    </a:p>
                    <a:p>
                      <a:pPr lvl="0"/>
                      <a:r>
                        <a:rPr lang="en-US" sz="1800" dirty="0"/>
                        <a:t>3a. MP selects a different month</a:t>
                      </a:r>
                    </a:p>
                    <a:p>
                      <a:pPr lvl="0"/>
                      <a:r>
                        <a:rPr lang="en-US" sz="1800" dirty="0"/>
                        <a:t>3b. System presents a page with choice of dates for the month</a:t>
                      </a:r>
                    </a:p>
                    <a:p>
                      <a:pPr lvl="0"/>
                      <a:r>
                        <a:rPr lang="en-US" sz="1800" i="1" dirty="0"/>
                        <a:t>Continue step 3 in the normal flow</a:t>
                      </a:r>
                    </a:p>
                  </a:txBody>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9D01C1C8-9AC1-4D9F-A589-9786E0792797}"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20</a:t>
            </a:fld>
            <a:endParaRPr lang="en-US"/>
          </a:p>
        </p:txBody>
      </p:sp>
    </p:spTree>
    <p:extLst>
      <p:ext uri="{BB962C8B-B14F-4D97-AF65-F5344CB8AC3E}">
        <p14:creationId xmlns:p14="http://schemas.microsoft.com/office/powerpoint/2010/main" val="152719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normAutofit lnSpcReduction="10000"/>
          </a:bodyPr>
          <a:lstStyle/>
          <a:p>
            <a:r>
              <a:rPr lang="en-US" dirty="0">
                <a:hlinkClick r:id="rId3"/>
              </a:rPr>
              <a:t>https://online.visual-paradigm.com/diagrams/tutorials/sequence-diagram-tutorial/</a:t>
            </a:r>
            <a:endParaRPr lang="en-US" dirty="0"/>
          </a:p>
          <a:p>
            <a:r>
              <a:rPr lang="en-US" dirty="0"/>
              <a:t>Sequence diagrams are part of the UML </a:t>
            </a:r>
          </a:p>
          <a:p>
            <a:r>
              <a:rPr lang="en-US" dirty="0"/>
              <a:t>used to model the interactions between the actors and the objects within a system.</a:t>
            </a:r>
          </a:p>
          <a:p>
            <a:r>
              <a:rPr lang="en-US" dirty="0"/>
              <a:t>A sequence diagram shows the sequence of interactions that take place during a particular use case or use case instance.</a:t>
            </a:r>
          </a:p>
          <a:p>
            <a:pPr lvl="1"/>
            <a:r>
              <a:rPr lang="en-US" dirty="0"/>
              <a:t>The objects and actors involved are listed along the top of the diagram, with a dotted line drawn vertically from these. </a:t>
            </a:r>
          </a:p>
          <a:p>
            <a:pPr lvl="1"/>
            <a:r>
              <a:rPr lang="en-US" dirty="0"/>
              <a:t>Interactions between objects are indicated by annotated arrows.  </a:t>
            </a:r>
          </a:p>
        </p:txBody>
      </p:sp>
      <p:sp>
        <p:nvSpPr>
          <p:cNvPr id="6" name="Date Placeholder 5"/>
          <p:cNvSpPr>
            <a:spLocks noGrp="1"/>
          </p:cNvSpPr>
          <p:nvPr>
            <p:ph type="dt" sz="half" idx="10"/>
          </p:nvPr>
        </p:nvSpPr>
        <p:spPr/>
        <p:txBody>
          <a:bodyPr/>
          <a:lstStyle/>
          <a:p>
            <a:fld id="{9B8338B0-E277-458F-AC45-6CD5E75294E6}"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Diagram Example: ATM">
            <a:extLst>
              <a:ext uri="{FF2B5EF4-FFF2-40B4-BE49-F238E27FC236}">
                <a16:creationId xmlns:a16="http://schemas.microsoft.com/office/drawing/2014/main" id="{9BE415DC-2D29-A889-73E1-71D600F18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 y="1676400"/>
            <a:ext cx="11795760" cy="39032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3FC2797-3996-6224-98A4-031038DC19BE}"/>
              </a:ext>
            </a:extLst>
          </p:cNvPr>
          <p:cNvSpPr>
            <a:spLocks noGrp="1"/>
          </p:cNvSpPr>
          <p:nvPr>
            <p:ph type="title"/>
          </p:nvPr>
        </p:nvSpPr>
        <p:spPr>
          <a:xfrm>
            <a:off x="1024127" y="96254"/>
            <a:ext cx="10786871" cy="1215189"/>
          </a:xfrm>
        </p:spPr>
        <p:txBody>
          <a:bodyPr/>
          <a:lstStyle/>
          <a:p>
            <a:r>
              <a:rPr lang="en-US" dirty="0"/>
              <a:t>Sequence diagram of use case: enter wrong account information</a:t>
            </a:r>
          </a:p>
        </p:txBody>
      </p:sp>
      <p:sp>
        <p:nvSpPr>
          <p:cNvPr id="10" name="Date Placeholder 9">
            <a:extLst>
              <a:ext uri="{FF2B5EF4-FFF2-40B4-BE49-F238E27FC236}">
                <a16:creationId xmlns:a16="http://schemas.microsoft.com/office/drawing/2014/main" id="{5875E68D-C772-37AE-D550-7677531002CC}"/>
              </a:ext>
            </a:extLst>
          </p:cNvPr>
          <p:cNvSpPr>
            <a:spLocks noGrp="1"/>
          </p:cNvSpPr>
          <p:nvPr>
            <p:ph type="dt" sz="half" idx="10"/>
          </p:nvPr>
        </p:nvSpPr>
        <p:spPr/>
        <p:txBody>
          <a:bodyPr/>
          <a:lstStyle/>
          <a:p>
            <a:pPr>
              <a:defRPr/>
            </a:pPr>
            <a:fld id="{59598EFF-B8DE-48E2-874F-10A35AE33AFB}" type="datetime1">
              <a:rPr lang="nb-NO" smtClean="0"/>
              <a:t>21.02.2023</a:t>
            </a:fld>
            <a:endParaRPr lang="en-US"/>
          </a:p>
        </p:txBody>
      </p:sp>
      <p:sp>
        <p:nvSpPr>
          <p:cNvPr id="12" name="Footer Placeholder 11">
            <a:extLst>
              <a:ext uri="{FF2B5EF4-FFF2-40B4-BE49-F238E27FC236}">
                <a16:creationId xmlns:a16="http://schemas.microsoft.com/office/drawing/2014/main" id="{42B75ABB-CD27-7BF9-5FC2-3539D0EC1993}"/>
              </a:ext>
            </a:extLst>
          </p:cNvPr>
          <p:cNvSpPr>
            <a:spLocks noGrp="1"/>
          </p:cNvSpPr>
          <p:nvPr>
            <p:ph type="ftr" sz="quarter" idx="11"/>
          </p:nvPr>
        </p:nvSpPr>
        <p:spPr/>
        <p:txBody>
          <a:bodyPr/>
          <a:lstStyle/>
          <a:p>
            <a:pPr>
              <a:defRPr/>
            </a:pPr>
            <a:r>
              <a:rPr lang="en-US"/>
              <a:t>Chapter 5 System modeling</a:t>
            </a:r>
          </a:p>
        </p:txBody>
      </p:sp>
      <p:sp>
        <p:nvSpPr>
          <p:cNvPr id="13" name="Slide Number Placeholder 12">
            <a:extLst>
              <a:ext uri="{FF2B5EF4-FFF2-40B4-BE49-F238E27FC236}">
                <a16:creationId xmlns:a16="http://schemas.microsoft.com/office/drawing/2014/main" id="{E2933C4F-1337-0BAB-D930-4D4021989970}"/>
              </a:ext>
            </a:extLst>
          </p:cNvPr>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Tree>
    <p:extLst>
      <p:ext uri="{BB962C8B-B14F-4D97-AF65-F5344CB8AC3E}">
        <p14:creationId xmlns:p14="http://schemas.microsoft.com/office/powerpoint/2010/main" val="1747928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Diagram Example: ATM">
            <a:extLst>
              <a:ext uri="{FF2B5EF4-FFF2-40B4-BE49-F238E27FC236}">
                <a16:creationId xmlns:a16="http://schemas.microsoft.com/office/drawing/2014/main" id="{9BE415DC-2D29-A889-73E1-71D600F18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37" y="1428750"/>
            <a:ext cx="6643603" cy="219837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3FC2797-3996-6224-98A4-031038DC19BE}"/>
              </a:ext>
            </a:extLst>
          </p:cNvPr>
          <p:cNvSpPr>
            <a:spLocks noGrp="1"/>
          </p:cNvSpPr>
          <p:nvPr>
            <p:ph type="title"/>
          </p:nvPr>
        </p:nvSpPr>
        <p:spPr>
          <a:xfrm>
            <a:off x="1024127" y="96254"/>
            <a:ext cx="10786871" cy="1215189"/>
          </a:xfrm>
        </p:spPr>
        <p:txBody>
          <a:bodyPr/>
          <a:lstStyle/>
          <a:p>
            <a:r>
              <a:rPr lang="en-US" dirty="0"/>
              <a:t>Sequence diagrams - Example</a:t>
            </a:r>
          </a:p>
        </p:txBody>
      </p:sp>
      <p:pic>
        <p:nvPicPr>
          <p:cNvPr id="2050" name="Picture 2" descr="UML Sequence Diagram ">
            <a:extLst>
              <a:ext uri="{FF2B5EF4-FFF2-40B4-BE49-F238E27FC236}">
                <a16:creationId xmlns:a16="http://schemas.microsoft.com/office/drawing/2014/main" id="{B5CEB023-AD2B-9FB0-9EC8-65CCB907E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753" y="2031683"/>
            <a:ext cx="1294447" cy="355517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AF6520C-5EBD-D25C-D400-5EAA81F4A5F9}"/>
              </a:ext>
            </a:extLst>
          </p:cNvPr>
          <p:cNvSpPr>
            <a:spLocks noGrp="1"/>
          </p:cNvSpPr>
          <p:nvPr>
            <p:ph type="dt" sz="half" idx="10"/>
          </p:nvPr>
        </p:nvSpPr>
        <p:spPr/>
        <p:txBody>
          <a:bodyPr/>
          <a:lstStyle/>
          <a:p>
            <a:pPr>
              <a:defRPr/>
            </a:pPr>
            <a:fld id="{E180D1E5-4AA2-4638-A589-DA01A7BD3E54}" type="datetime1">
              <a:rPr lang="nb-NO" smtClean="0"/>
              <a:t>21.02.2023</a:t>
            </a:fld>
            <a:endParaRPr lang="en-US"/>
          </a:p>
        </p:txBody>
      </p:sp>
      <p:sp>
        <p:nvSpPr>
          <p:cNvPr id="3" name="Footer Placeholder 2">
            <a:extLst>
              <a:ext uri="{FF2B5EF4-FFF2-40B4-BE49-F238E27FC236}">
                <a16:creationId xmlns:a16="http://schemas.microsoft.com/office/drawing/2014/main" id="{14ED8ACF-0466-EAF1-EEFA-F072E2965AEC}"/>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88C5DD4C-EFB4-D466-96DD-690F0971EB2E}"/>
              </a:ext>
            </a:extLst>
          </p:cNvPr>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Tree>
    <p:extLst>
      <p:ext uri="{BB962C8B-B14F-4D97-AF65-F5344CB8AC3E}">
        <p14:creationId xmlns:p14="http://schemas.microsoft.com/office/powerpoint/2010/main" val="1104608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Diagram Example: ATM">
            <a:extLst>
              <a:ext uri="{FF2B5EF4-FFF2-40B4-BE49-F238E27FC236}">
                <a16:creationId xmlns:a16="http://schemas.microsoft.com/office/drawing/2014/main" id="{9BE415DC-2D29-A889-73E1-71D600F18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37" y="1428750"/>
            <a:ext cx="6643603" cy="219837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3FC2797-3996-6224-98A4-031038DC19BE}"/>
              </a:ext>
            </a:extLst>
          </p:cNvPr>
          <p:cNvSpPr>
            <a:spLocks noGrp="1"/>
          </p:cNvSpPr>
          <p:nvPr>
            <p:ph type="title"/>
          </p:nvPr>
        </p:nvSpPr>
        <p:spPr>
          <a:xfrm>
            <a:off x="1024127" y="96254"/>
            <a:ext cx="10786871" cy="1215189"/>
          </a:xfrm>
        </p:spPr>
        <p:txBody>
          <a:bodyPr/>
          <a:lstStyle/>
          <a:p>
            <a:r>
              <a:rPr lang="en-US" dirty="0"/>
              <a:t>Sequence diagrams - Example</a:t>
            </a:r>
          </a:p>
        </p:txBody>
      </p:sp>
      <p:pic>
        <p:nvPicPr>
          <p:cNvPr id="3074" name="Picture 2" descr="UML Sequence Diagram: Actor example">
            <a:extLst>
              <a:ext uri="{FF2B5EF4-FFF2-40B4-BE49-F238E27FC236}">
                <a16:creationId xmlns:a16="http://schemas.microsoft.com/office/drawing/2014/main" id="{22ACEE5C-3F0C-35D9-49CB-5649382AB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260" y="1766541"/>
            <a:ext cx="553403" cy="372115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205920C-E55C-3462-6E65-7B935B4CF8E2}"/>
              </a:ext>
            </a:extLst>
          </p:cNvPr>
          <p:cNvSpPr>
            <a:spLocks noGrp="1"/>
          </p:cNvSpPr>
          <p:nvPr>
            <p:ph type="dt" sz="half" idx="10"/>
          </p:nvPr>
        </p:nvSpPr>
        <p:spPr/>
        <p:txBody>
          <a:bodyPr/>
          <a:lstStyle/>
          <a:p>
            <a:pPr>
              <a:defRPr/>
            </a:pPr>
            <a:fld id="{F8D389DB-CFFE-4B63-9925-858DB9705F4A}" type="datetime1">
              <a:rPr lang="nb-NO" smtClean="0"/>
              <a:t>21.02.2023</a:t>
            </a:fld>
            <a:endParaRPr lang="en-US"/>
          </a:p>
        </p:txBody>
      </p:sp>
      <p:sp>
        <p:nvSpPr>
          <p:cNvPr id="3" name="Footer Placeholder 2">
            <a:extLst>
              <a:ext uri="{FF2B5EF4-FFF2-40B4-BE49-F238E27FC236}">
                <a16:creationId xmlns:a16="http://schemas.microsoft.com/office/drawing/2014/main" id="{6669A7F2-4A8F-EAE9-83D8-E7140BDD83C2}"/>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1D1B1FF0-C280-31CD-4388-72B765499D5E}"/>
              </a:ext>
            </a:extLst>
          </p:cNvPr>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Tree>
    <p:extLst>
      <p:ext uri="{BB962C8B-B14F-4D97-AF65-F5344CB8AC3E}">
        <p14:creationId xmlns:p14="http://schemas.microsoft.com/office/powerpoint/2010/main" val="4167389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Diagram Example: ATM">
            <a:extLst>
              <a:ext uri="{FF2B5EF4-FFF2-40B4-BE49-F238E27FC236}">
                <a16:creationId xmlns:a16="http://schemas.microsoft.com/office/drawing/2014/main" id="{9BE415DC-2D29-A889-73E1-71D600F18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37" y="1428750"/>
            <a:ext cx="6643603" cy="219837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3FC2797-3996-6224-98A4-031038DC19BE}"/>
              </a:ext>
            </a:extLst>
          </p:cNvPr>
          <p:cNvSpPr>
            <a:spLocks noGrp="1"/>
          </p:cNvSpPr>
          <p:nvPr>
            <p:ph type="title"/>
          </p:nvPr>
        </p:nvSpPr>
        <p:spPr>
          <a:xfrm>
            <a:off x="1024127" y="96254"/>
            <a:ext cx="10786871" cy="1215189"/>
          </a:xfrm>
        </p:spPr>
        <p:txBody>
          <a:bodyPr/>
          <a:lstStyle/>
          <a:p>
            <a:r>
              <a:rPr lang="en-US" dirty="0"/>
              <a:t>Sequence diagrams - Example</a:t>
            </a:r>
          </a:p>
        </p:txBody>
      </p:sp>
      <p:pic>
        <p:nvPicPr>
          <p:cNvPr id="4098" name="Picture 2" descr="UML Sequence Diagram: Activation example">
            <a:extLst>
              <a:ext uri="{FF2B5EF4-FFF2-40B4-BE49-F238E27FC236}">
                <a16:creationId xmlns:a16="http://schemas.microsoft.com/office/drawing/2014/main" id="{468E5718-948E-5A75-2A6D-7A062B7A9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728" y="2321243"/>
            <a:ext cx="1974532" cy="295202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8EC71B3-2A82-0E63-18B6-9BA3F20B5441}"/>
              </a:ext>
            </a:extLst>
          </p:cNvPr>
          <p:cNvSpPr>
            <a:spLocks noGrp="1"/>
          </p:cNvSpPr>
          <p:nvPr>
            <p:ph type="dt" sz="half" idx="10"/>
          </p:nvPr>
        </p:nvSpPr>
        <p:spPr/>
        <p:txBody>
          <a:bodyPr/>
          <a:lstStyle/>
          <a:p>
            <a:pPr>
              <a:defRPr/>
            </a:pPr>
            <a:fld id="{567AFAFA-B08B-43D6-9C9D-1A65D6687838}" type="datetime1">
              <a:rPr lang="nb-NO" smtClean="0"/>
              <a:t>21.02.2023</a:t>
            </a:fld>
            <a:endParaRPr lang="en-US"/>
          </a:p>
        </p:txBody>
      </p:sp>
      <p:sp>
        <p:nvSpPr>
          <p:cNvPr id="3" name="Footer Placeholder 2">
            <a:extLst>
              <a:ext uri="{FF2B5EF4-FFF2-40B4-BE49-F238E27FC236}">
                <a16:creationId xmlns:a16="http://schemas.microsoft.com/office/drawing/2014/main" id="{8F54E028-B841-7EB7-5C3B-FE7C900E0363}"/>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52848DFE-19DA-6C11-3A05-32B5C6C222BB}"/>
              </a:ext>
            </a:extLst>
          </p:cNvPr>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Tree>
    <p:extLst>
      <p:ext uri="{BB962C8B-B14F-4D97-AF65-F5344CB8AC3E}">
        <p14:creationId xmlns:p14="http://schemas.microsoft.com/office/powerpoint/2010/main" val="21919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Diagram Example: ATM">
            <a:extLst>
              <a:ext uri="{FF2B5EF4-FFF2-40B4-BE49-F238E27FC236}">
                <a16:creationId xmlns:a16="http://schemas.microsoft.com/office/drawing/2014/main" id="{9BE415DC-2D29-A889-73E1-71D600F18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37" y="1428750"/>
            <a:ext cx="6643603" cy="219837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3FC2797-3996-6224-98A4-031038DC19BE}"/>
              </a:ext>
            </a:extLst>
          </p:cNvPr>
          <p:cNvSpPr>
            <a:spLocks noGrp="1"/>
          </p:cNvSpPr>
          <p:nvPr>
            <p:ph type="title"/>
          </p:nvPr>
        </p:nvSpPr>
        <p:spPr>
          <a:xfrm>
            <a:off x="1024127" y="96254"/>
            <a:ext cx="10786871" cy="1215189"/>
          </a:xfrm>
        </p:spPr>
        <p:txBody>
          <a:bodyPr/>
          <a:lstStyle/>
          <a:p>
            <a:r>
              <a:rPr lang="en-US" dirty="0"/>
              <a:t>Sequence diagrams - Example</a:t>
            </a:r>
          </a:p>
        </p:txBody>
      </p:sp>
      <p:pic>
        <p:nvPicPr>
          <p:cNvPr id="5122" name="Picture 2" descr="UML Sequence Diagram: Call message example">
            <a:extLst>
              <a:ext uri="{FF2B5EF4-FFF2-40B4-BE49-F238E27FC236}">
                <a16:creationId xmlns:a16="http://schemas.microsoft.com/office/drawing/2014/main" id="{F9653C8E-BD04-039D-57AA-F32878825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37" y="4087327"/>
            <a:ext cx="4903851" cy="139446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8084C61F-A0D0-FA5A-F927-922312094B9E}"/>
              </a:ext>
            </a:extLst>
          </p:cNvPr>
          <p:cNvSpPr>
            <a:spLocks noGrp="1"/>
          </p:cNvSpPr>
          <p:nvPr>
            <p:ph type="dt" sz="half" idx="10"/>
          </p:nvPr>
        </p:nvSpPr>
        <p:spPr/>
        <p:txBody>
          <a:bodyPr/>
          <a:lstStyle/>
          <a:p>
            <a:pPr>
              <a:defRPr/>
            </a:pPr>
            <a:fld id="{F62CA11A-5163-4AAB-BD10-A5E534AF6E23}" type="datetime1">
              <a:rPr lang="nb-NO" smtClean="0"/>
              <a:t>21.02.2023</a:t>
            </a:fld>
            <a:endParaRPr lang="en-US"/>
          </a:p>
        </p:txBody>
      </p:sp>
      <p:sp>
        <p:nvSpPr>
          <p:cNvPr id="3" name="Footer Placeholder 2">
            <a:extLst>
              <a:ext uri="{FF2B5EF4-FFF2-40B4-BE49-F238E27FC236}">
                <a16:creationId xmlns:a16="http://schemas.microsoft.com/office/drawing/2014/main" id="{3B24FB33-0FDE-125D-1B72-D6FFB8C193EC}"/>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1857DE61-12D7-259C-9175-FCF3D5C6A845}"/>
              </a:ext>
            </a:extLst>
          </p:cNvPr>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Tree>
    <p:extLst>
      <p:ext uri="{BB962C8B-B14F-4D97-AF65-F5344CB8AC3E}">
        <p14:creationId xmlns:p14="http://schemas.microsoft.com/office/powerpoint/2010/main" val="63036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In-class activity</a:t>
            </a:r>
            <a:endParaRPr lang="en-US" dirty="0"/>
          </a:p>
        </p:txBody>
      </p:sp>
      <p:sp>
        <p:nvSpPr>
          <p:cNvPr id="8" name="Content Placeholder 7"/>
          <p:cNvSpPr>
            <a:spLocks noGrp="1"/>
          </p:cNvSpPr>
          <p:nvPr>
            <p:ph idx="1"/>
          </p:nvPr>
        </p:nvSpPr>
        <p:spPr/>
        <p:txBody>
          <a:bodyPr/>
          <a:lstStyle/>
          <a:p>
            <a:r>
              <a:rPr lang="en-US" dirty="0"/>
              <a:t>Draw a sequence diagram</a:t>
            </a:r>
          </a:p>
          <a:p>
            <a:pPr lvl="1"/>
            <a:endParaRPr lang="en-US" dirty="0"/>
          </a:p>
          <a:p>
            <a:pPr lvl="1"/>
            <a:endParaRPr lang="en-US" dirty="0">
              <a:sym typeface="Wingdings"/>
            </a:endParaRPr>
          </a:p>
        </p:txBody>
      </p:sp>
      <p:sp>
        <p:nvSpPr>
          <p:cNvPr id="4" name="Date Placeholder 3"/>
          <p:cNvSpPr>
            <a:spLocks noGrp="1"/>
          </p:cNvSpPr>
          <p:nvPr>
            <p:ph type="dt" sz="half" idx="10"/>
          </p:nvPr>
        </p:nvSpPr>
        <p:spPr/>
        <p:txBody>
          <a:bodyPr/>
          <a:lstStyle/>
          <a:p>
            <a:fld id="{8E422106-4019-4C5B-B8F6-24F3979C380D}"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27</a:t>
            </a:fld>
            <a:endParaRPr lang="en-US"/>
          </a:p>
        </p:txBody>
      </p:sp>
    </p:spTree>
    <p:extLst>
      <p:ext uri="{BB962C8B-B14F-4D97-AF65-F5344CB8AC3E}">
        <p14:creationId xmlns:p14="http://schemas.microsoft.com/office/powerpoint/2010/main" val="261959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Structural Perspectives</a:t>
            </a:r>
            <a:endParaRPr lang="en-US" dirty="0"/>
          </a:p>
        </p:txBody>
      </p:sp>
      <p:sp>
        <p:nvSpPr>
          <p:cNvPr id="11" name="Text Placeholder 10"/>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F92C108-D7A8-46A5-9B75-731B0621AB3E}"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28</a:t>
            </a:fld>
            <a:endParaRPr lang="en-US"/>
          </a:p>
        </p:txBody>
      </p:sp>
    </p:spTree>
    <p:extLst>
      <p:ext uri="{BB962C8B-B14F-4D97-AF65-F5344CB8AC3E}">
        <p14:creationId xmlns:p14="http://schemas.microsoft.com/office/powerpoint/2010/main" val="3141178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Structural models</a:t>
            </a:r>
            <a:endParaRPr lang="en-US" dirty="0"/>
          </a:p>
        </p:txBody>
      </p:sp>
      <p:sp>
        <p:nvSpPr>
          <p:cNvPr id="3" name="Content Placeholder 2"/>
          <p:cNvSpPr>
            <a:spLocks noGrp="1"/>
          </p:cNvSpPr>
          <p:nvPr>
            <p:ph idx="1"/>
          </p:nvPr>
        </p:nvSpPr>
        <p:spPr/>
        <p:txBody>
          <a:bodyPr/>
          <a:lstStyle/>
          <a:p>
            <a:r>
              <a:rPr lang="en-US"/>
              <a:t>Display the organization of a system in terms of the components that make up that system and their relationships. </a:t>
            </a:r>
          </a:p>
          <a:p>
            <a:r>
              <a:rPr lang="en-US"/>
              <a:t>Structural models may be </a:t>
            </a:r>
          </a:p>
          <a:p>
            <a:pPr lvl="1"/>
            <a:r>
              <a:rPr lang="en-US"/>
              <a:t>static models: show the structure of the system design, </a:t>
            </a:r>
          </a:p>
          <a:p>
            <a:pPr lvl="1"/>
            <a:r>
              <a:rPr lang="en-US"/>
              <a:t>or dynamic models: show the organization of the system when it is executing. </a:t>
            </a:r>
          </a:p>
          <a:p>
            <a:pPr lvl="1"/>
            <a:endParaRPr lang="en-US"/>
          </a:p>
          <a:p>
            <a:pPr lvl="1"/>
            <a:endParaRPr lang="en-US"/>
          </a:p>
          <a:p>
            <a:pPr lvl="1"/>
            <a:endParaRPr lang="en-US"/>
          </a:p>
          <a:p>
            <a:pPr lvl="1"/>
            <a:endParaRPr lang="en-US" dirty="0"/>
          </a:p>
        </p:txBody>
      </p:sp>
      <p:sp>
        <p:nvSpPr>
          <p:cNvPr id="6" name="Date Placeholder 5"/>
          <p:cNvSpPr>
            <a:spLocks noGrp="1"/>
          </p:cNvSpPr>
          <p:nvPr>
            <p:ph type="dt" sz="half" idx="10"/>
          </p:nvPr>
        </p:nvSpPr>
        <p:spPr/>
        <p:txBody>
          <a:bodyPr/>
          <a:lstStyle/>
          <a:p>
            <a:fld id="{D995D26C-53B1-45CB-B50C-52BE313D6FAD}"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29</a:t>
            </a:fld>
            <a:endParaRPr lang="en-US"/>
          </a:p>
        </p:txBody>
      </p:sp>
      <p:sp>
        <p:nvSpPr>
          <p:cNvPr id="7" name="Rectangle 6"/>
          <p:cNvSpPr/>
          <p:nvPr/>
        </p:nvSpPr>
        <p:spPr>
          <a:xfrm>
            <a:off x="5616388" y="5280229"/>
            <a:ext cx="4572000" cy="923330"/>
          </a:xfrm>
          <a:prstGeom prst="rect">
            <a:avLst/>
          </a:prstGeom>
        </p:spPr>
        <p:txBody>
          <a:bodyPr>
            <a:spAutoFit/>
          </a:bodyPr>
          <a:lstStyle/>
          <a:p>
            <a:r>
              <a:rPr lang="en-US" i="1" dirty="0"/>
              <a:t>Create structural models of a system when discussing and designing the system architecture.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modeling</a:t>
            </a:r>
            <a:endParaRPr lang="en-US" dirty="0"/>
          </a:p>
        </p:txBody>
      </p:sp>
      <p:sp>
        <p:nvSpPr>
          <p:cNvPr id="3" name="Content Placeholder 2"/>
          <p:cNvSpPr>
            <a:spLocks noGrp="1"/>
          </p:cNvSpPr>
          <p:nvPr>
            <p:ph idx="1"/>
          </p:nvPr>
        </p:nvSpPr>
        <p:spPr/>
        <p:txBody>
          <a:bodyPr>
            <a:normAutofit/>
          </a:bodyPr>
          <a:lstStyle/>
          <a:p>
            <a:r>
              <a:rPr lang="en-US"/>
              <a:t>the process of developing abstract models of a system</a:t>
            </a:r>
          </a:p>
          <a:p>
            <a:pPr lvl="1"/>
            <a:r>
              <a:rPr lang="en-US"/>
              <a:t>each model presenting a different view or perspective</a:t>
            </a:r>
          </a:p>
          <a:p>
            <a:r>
              <a:rPr lang="en-US"/>
              <a:t>means representing a system using some kind of graphical notation</a:t>
            </a:r>
          </a:p>
          <a:p>
            <a:pPr lvl="1"/>
            <a:r>
              <a:rPr lang="en-US"/>
              <a:t>almost always based on notations in the Unified Modeling Language (UML). </a:t>
            </a:r>
          </a:p>
          <a:p>
            <a:r>
              <a:rPr lang="en-GB"/>
              <a:t>helps the analyst to </a:t>
            </a:r>
          </a:p>
          <a:p>
            <a:pPr lvl="1"/>
            <a:r>
              <a:rPr lang="en-GB"/>
              <a:t>understand the functionality of the system </a:t>
            </a:r>
          </a:p>
          <a:p>
            <a:pPr lvl="1"/>
            <a:r>
              <a:rPr lang="en-GB"/>
              <a:t>use models to communicate with customers.</a:t>
            </a:r>
          </a:p>
          <a:p>
            <a:endParaRPr lang="en-US" dirty="0"/>
          </a:p>
        </p:txBody>
      </p:sp>
      <p:sp>
        <p:nvSpPr>
          <p:cNvPr id="6" name="Date Placeholder 5"/>
          <p:cNvSpPr>
            <a:spLocks noGrp="1"/>
          </p:cNvSpPr>
          <p:nvPr>
            <p:ph type="dt" sz="half" idx="10"/>
          </p:nvPr>
        </p:nvSpPr>
        <p:spPr/>
        <p:txBody>
          <a:bodyPr/>
          <a:lstStyle/>
          <a:p>
            <a:fld id="{45E82C4E-606C-4361-8275-64B7FBCB757C}"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diagrams</a:t>
            </a:r>
            <a:endParaRPr lang="en-US" dirty="0"/>
          </a:p>
        </p:txBody>
      </p:sp>
      <p:sp>
        <p:nvSpPr>
          <p:cNvPr id="3" name="Content Placeholder 2"/>
          <p:cNvSpPr>
            <a:spLocks noGrp="1"/>
          </p:cNvSpPr>
          <p:nvPr>
            <p:ph idx="1"/>
          </p:nvPr>
        </p:nvSpPr>
        <p:spPr/>
        <p:txBody>
          <a:bodyPr/>
          <a:lstStyle/>
          <a:p>
            <a:r>
              <a:rPr lang="en-US" dirty="0">
                <a:hlinkClick r:id="rId3"/>
              </a:rPr>
              <a:t>https://online.visual-paradigm.com/diagrams/tutorials/class-diagram-tutorial/</a:t>
            </a:r>
            <a:endParaRPr lang="en-US" dirty="0"/>
          </a:p>
          <a:p>
            <a:r>
              <a:rPr lang="en-US" dirty="0"/>
              <a:t>Used when developing an object-oriented system model to show the classes in a system and the associations between these classes. </a:t>
            </a:r>
          </a:p>
          <a:p>
            <a:pPr lvl="1"/>
            <a:r>
              <a:rPr lang="en-US" dirty="0"/>
              <a:t>An object class can be thought of as a general definition of one kind of system object. </a:t>
            </a:r>
          </a:p>
          <a:p>
            <a:pPr lvl="1"/>
            <a:r>
              <a:rPr lang="en-US" dirty="0"/>
              <a:t>An association is a link between classes that indicates that there is some relationship between these classes.</a:t>
            </a:r>
            <a:r>
              <a:rPr lang="en-GB" dirty="0"/>
              <a:t> </a:t>
            </a:r>
          </a:p>
        </p:txBody>
      </p:sp>
      <p:sp>
        <p:nvSpPr>
          <p:cNvPr id="6" name="Date Placeholder 5"/>
          <p:cNvSpPr>
            <a:spLocks noGrp="1"/>
          </p:cNvSpPr>
          <p:nvPr>
            <p:ph type="dt" sz="half" idx="10"/>
          </p:nvPr>
        </p:nvSpPr>
        <p:spPr/>
        <p:txBody>
          <a:bodyPr/>
          <a:lstStyle/>
          <a:p>
            <a:fld id="{0FEF070D-440C-49F4-A9E0-7CF76EB5853B}"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diagrams</a:t>
            </a:r>
            <a:endParaRPr lang="en-US" dirty="0"/>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957797CA-2C38-48FD-9482-617830B5BBD5}"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31</a:t>
            </a:fld>
            <a:endParaRPr lang="en-US"/>
          </a:p>
        </p:txBody>
      </p:sp>
      <p:pic>
        <p:nvPicPr>
          <p:cNvPr id="6146" name="Picture 2" descr="Class Diagram Example">
            <a:extLst>
              <a:ext uri="{FF2B5EF4-FFF2-40B4-BE49-F238E27FC236}">
                <a16:creationId xmlns:a16="http://schemas.microsoft.com/office/drawing/2014/main" id="{59DD73A1-662E-331A-30AC-DFD7CB9DA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237" y="1311443"/>
            <a:ext cx="9229725" cy="496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10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diagrams</a:t>
            </a:r>
            <a:endParaRPr lang="en-US" dirty="0"/>
          </a:p>
        </p:txBody>
      </p:sp>
      <p:sp>
        <p:nvSpPr>
          <p:cNvPr id="3" name="Content Placeholder 2"/>
          <p:cNvSpPr>
            <a:spLocks noGrp="1"/>
          </p:cNvSpPr>
          <p:nvPr>
            <p:ph idx="1"/>
          </p:nvPr>
        </p:nvSpPr>
        <p:spPr/>
        <p:txBody>
          <a:bodyPr/>
          <a:lstStyle/>
          <a:p>
            <a:r>
              <a:rPr lang="en-GB" i="1" dirty="0"/>
              <a:t>Class</a:t>
            </a:r>
          </a:p>
          <a:p>
            <a:r>
              <a:rPr lang="en-GB" i="1" dirty="0"/>
              <a:t>Attributes</a:t>
            </a:r>
          </a:p>
          <a:p>
            <a:r>
              <a:rPr lang="en-GB" i="1" dirty="0"/>
              <a:t>Operations</a:t>
            </a:r>
          </a:p>
        </p:txBody>
      </p:sp>
      <p:sp>
        <p:nvSpPr>
          <p:cNvPr id="6" name="Date Placeholder 5"/>
          <p:cNvSpPr>
            <a:spLocks noGrp="1"/>
          </p:cNvSpPr>
          <p:nvPr>
            <p:ph type="dt" sz="half" idx="10"/>
          </p:nvPr>
        </p:nvSpPr>
        <p:spPr/>
        <p:txBody>
          <a:bodyPr/>
          <a:lstStyle/>
          <a:p>
            <a:fld id="{359322DE-D4E0-466A-BE1B-4F194D07DA2D}"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32</a:t>
            </a:fld>
            <a:endParaRPr lang="en-US"/>
          </a:p>
        </p:txBody>
      </p:sp>
      <p:pic>
        <p:nvPicPr>
          <p:cNvPr id="6146" name="Picture 2" descr="Class Diagram Example">
            <a:extLst>
              <a:ext uri="{FF2B5EF4-FFF2-40B4-BE49-F238E27FC236}">
                <a16:creationId xmlns:a16="http://schemas.microsoft.com/office/drawing/2014/main" id="{59DD73A1-662E-331A-30AC-DFD7CB9DA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813" y="148532"/>
            <a:ext cx="4828819" cy="259761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UML Class Diagram Example">
            <a:extLst>
              <a:ext uri="{FF2B5EF4-FFF2-40B4-BE49-F238E27FC236}">
                <a16:creationId xmlns:a16="http://schemas.microsoft.com/office/drawing/2014/main" id="{F32BA655-A0D8-1DA7-E0F4-4F90A0EC2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368" y="4020503"/>
            <a:ext cx="5190194" cy="193452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Visibilitiy Example (Attribute)">
            <a:extLst>
              <a:ext uri="{FF2B5EF4-FFF2-40B4-BE49-F238E27FC236}">
                <a16:creationId xmlns:a16="http://schemas.microsoft.com/office/drawing/2014/main" id="{3470B728-782F-AF44-0934-6E29C16A0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402" y="3676656"/>
            <a:ext cx="3740468" cy="303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67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 - Relationships</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33</a:t>
            </a:fld>
            <a:endParaRPr lang="en-US"/>
          </a:p>
        </p:txBody>
      </p:sp>
      <p:pic>
        <p:nvPicPr>
          <p:cNvPr id="6146" name="Picture 2" descr="Class Diagram Example">
            <a:extLst>
              <a:ext uri="{FF2B5EF4-FFF2-40B4-BE49-F238E27FC236}">
                <a16:creationId xmlns:a16="http://schemas.microsoft.com/office/drawing/2014/main" id="{59DD73A1-662E-331A-30AC-DFD7CB9DA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813" y="148532"/>
            <a:ext cx="4828819" cy="259761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Undirectional Association Example">
            <a:extLst>
              <a:ext uri="{FF2B5EF4-FFF2-40B4-BE49-F238E27FC236}">
                <a16:creationId xmlns:a16="http://schemas.microsoft.com/office/drawing/2014/main" id="{F056BFE6-68F2-C5FB-6C64-EEF1C36AA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645" y="2198481"/>
            <a:ext cx="3627256" cy="4924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idirectional Association Example">
            <a:extLst>
              <a:ext uri="{FF2B5EF4-FFF2-40B4-BE49-F238E27FC236}">
                <a16:creationId xmlns:a16="http://schemas.microsoft.com/office/drawing/2014/main" id="{D55D5377-7AF1-1194-436C-64C678BD07D2}"/>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364645" y="3130073"/>
            <a:ext cx="3627256" cy="49244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ultiplicity Example">
            <a:extLst>
              <a:ext uri="{FF2B5EF4-FFF2-40B4-BE49-F238E27FC236}">
                <a16:creationId xmlns:a16="http://schemas.microsoft.com/office/drawing/2014/main" id="{6710C652-10F8-19A2-072D-3894F4D7D1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4645" y="4061665"/>
            <a:ext cx="5021468" cy="2353813"/>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DDB6456B-7CBD-7AEA-4F39-829B92F351EA}"/>
              </a:ext>
            </a:extLst>
          </p:cNvPr>
          <p:cNvSpPr>
            <a:spLocks noGrp="1"/>
          </p:cNvSpPr>
          <p:nvPr>
            <p:ph type="dt" sz="half" idx="10"/>
          </p:nvPr>
        </p:nvSpPr>
        <p:spPr/>
        <p:txBody>
          <a:bodyPr/>
          <a:lstStyle/>
          <a:p>
            <a:pPr>
              <a:defRPr/>
            </a:pPr>
            <a:fld id="{C82B8FFF-F86E-4D85-BA30-49025C94484A}" type="datetime1">
              <a:rPr lang="nb-NO" smtClean="0"/>
              <a:t>21.02.2023</a:t>
            </a:fld>
            <a:endParaRPr lang="en-US"/>
          </a:p>
        </p:txBody>
      </p:sp>
    </p:spTree>
    <p:extLst>
      <p:ext uri="{BB962C8B-B14F-4D97-AF65-F5344CB8AC3E}">
        <p14:creationId xmlns:p14="http://schemas.microsoft.com/office/powerpoint/2010/main" val="300582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 - Relationships</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34</a:t>
            </a:fld>
            <a:endParaRPr lang="en-US"/>
          </a:p>
        </p:txBody>
      </p:sp>
      <p:pic>
        <p:nvPicPr>
          <p:cNvPr id="6146" name="Picture 2" descr="Class Diagram Example">
            <a:extLst>
              <a:ext uri="{FF2B5EF4-FFF2-40B4-BE49-F238E27FC236}">
                <a16:creationId xmlns:a16="http://schemas.microsoft.com/office/drawing/2014/main" id="{59DD73A1-662E-331A-30AC-DFD7CB9DA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813" y="148532"/>
            <a:ext cx="4828819" cy="259761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Undirectional Association Example">
            <a:extLst>
              <a:ext uri="{FF2B5EF4-FFF2-40B4-BE49-F238E27FC236}">
                <a16:creationId xmlns:a16="http://schemas.microsoft.com/office/drawing/2014/main" id="{F056BFE6-68F2-C5FB-6C64-EEF1C36AA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645" y="2198481"/>
            <a:ext cx="3627256" cy="4924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idirectional Association Example">
            <a:extLst>
              <a:ext uri="{FF2B5EF4-FFF2-40B4-BE49-F238E27FC236}">
                <a16:creationId xmlns:a16="http://schemas.microsoft.com/office/drawing/2014/main" id="{D55D5377-7AF1-1194-436C-64C678BD07D2}"/>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364645" y="3130073"/>
            <a:ext cx="3627256" cy="49244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ultiplicity Example">
            <a:extLst>
              <a:ext uri="{FF2B5EF4-FFF2-40B4-BE49-F238E27FC236}">
                <a16:creationId xmlns:a16="http://schemas.microsoft.com/office/drawing/2014/main" id="{6710C652-10F8-19A2-072D-3894F4D7D1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4645" y="4061665"/>
            <a:ext cx="5021468" cy="235381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FD8EED2-48C2-81F7-DD68-C25DA4B077B1}"/>
              </a:ext>
            </a:extLst>
          </p:cNvPr>
          <p:cNvSpPr>
            <a:spLocks noGrp="1"/>
          </p:cNvSpPr>
          <p:nvPr>
            <p:ph type="dt" sz="half" idx="10"/>
          </p:nvPr>
        </p:nvSpPr>
        <p:spPr/>
        <p:txBody>
          <a:bodyPr/>
          <a:lstStyle/>
          <a:p>
            <a:pPr>
              <a:defRPr/>
            </a:pPr>
            <a:fld id="{D8890FBA-3A04-4408-A6CA-CB54259A2B61}" type="datetime1">
              <a:rPr lang="nb-NO" smtClean="0"/>
              <a:t>21.02.2023</a:t>
            </a:fld>
            <a:endParaRPr lang="en-US"/>
          </a:p>
        </p:txBody>
      </p:sp>
    </p:spTree>
    <p:extLst>
      <p:ext uri="{BB962C8B-B14F-4D97-AF65-F5344CB8AC3E}">
        <p14:creationId xmlns:p14="http://schemas.microsoft.com/office/powerpoint/2010/main" val="4278993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 - Generalization</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35</a:t>
            </a:fld>
            <a:endParaRPr lang="en-US"/>
          </a:p>
        </p:txBody>
      </p:sp>
      <p:pic>
        <p:nvPicPr>
          <p:cNvPr id="6146" name="Picture 2" descr="Class Diagram Example">
            <a:extLst>
              <a:ext uri="{FF2B5EF4-FFF2-40B4-BE49-F238E27FC236}">
                <a16:creationId xmlns:a16="http://schemas.microsoft.com/office/drawing/2014/main" id="{59DD73A1-662E-331A-30AC-DFD7CB9DA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813" y="148532"/>
            <a:ext cx="4828819" cy="25976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6C6FE39-2145-0125-958A-59C6D65C47D4}"/>
              </a:ext>
            </a:extLst>
          </p:cNvPr>
          <p:cNvSpPr>
            <a:spLocks noGrp="1"/>
          </p:cNvSpPr>
          <p:nvPr>
            <p:ph idx="1"/>
          </p:nvPr>
        </p:nvSpPr>
        <p:spPr/>
        <p:txBody>
          <a:bodyPr/>
          <a:lstStyle/>
          <a:p>
            <a:endParaRPr lang="nb-NO"/>
          </a:p>
        </p:txBody>
      </p:sp>
      <p:pic>
        <p:nvPicPr>
          <p:cNvPr id="10242" name="Picture 2" descr="UML Generalization Diagram Example">
            <a:extLst>
              <a:ext uri="{FF2B5EF4-FFF2-40B4-BE49-F238E27FC236}">
                <a16:creationId xmlns:a16="http://schemas.microsoft.com/office/drawing/2014/main" id="{2556873A-EF21-C31F-9206-5EC1D1FFA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020" y="1622108"/>
            <a:ext cx="3753850" cy="166973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bstract Class and Method Example">
            <a:extLst>
              <a:ext uri="{FF2B5EF4-FFF2-40B4-BE49-F238E27FC236}">
                <a16:creationId xmlns:a16="http://schemas.microsoft.com/office/drawing/2014/main" id="{08220370-5243-478E-28D6-F7F45A4CA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60" y="3918686"/>
            <a:ext cx="5484568" cy="2329063"/>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5B24F4B-DFD3-B7EB-8C8E-E50050BCF195}"/>
              </a:ext>
            </a:extLst>
          </p:cNvPr>
          <p:cNvSpPr>
            <a:spLocks noGrp="1"/>
          </p:cNvSpPr>
          <p:nvPr>
            <p:ph type="dt" sz="half" idx="10"/>
          </p:nvPr>
        </p:nvSpPr>
        <p:spPr/>
        <p:txBody>
          <a:bodyPr/>
          <a:lstStyle/>
          <a:p>
            <a:pPr>
              <a:defRPr/>
            </a:pPr>
            <a:fld id="{4F6649B9-1DB5-48BE-B04B-8D18F6A9DCCA}" type="datetime1">
              <a:rPr lang="nb-NO" smtClean="0"/>
              <a:t>21.02.2023</a:t>
            </a:fld>
            <a:endParaRPr lang="en-US"/>
          </a:p>
        </p:txBody>
      </p:sp>
    </p:spTree>
    <p:extLst>
      <p:ext uri="{BB962C8B-B14F-4D97-AF65-F5344CB8AC3E}">
        <p14:creationId xmlns:p14="http://schemas.microsoft.com/office/powerpoint/2010/main" val="72983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diagrams vs class diagrams</a:t>
            </a:r>
            <a:endParaRPr lang="en-US" dirty="0"/>
          </a:p>
        </p:txBody>
      </p:sp>
      <p:sp>
        <p:nvSpPr>
          <p:cNvPr id="3" name="Content Placeholder 2"/>
          <p:cNvSpPr>
            <a:spLocks noGrp="1"/>
          </p:cNvSpPr>
          <p:nvPr>
            <p:ph idx="1"/>
          </p:nvPr>
        </p:nvSpPr>
        <p:spPr/>
        <p:txBody>
          <a:bodyPr>
            <a:normAutofit/>
          </a:bodyPr>
          <a:lstStyle/>
          <a:p>
            <a:r>
              <a:rPr lang="en-US"/>
              <a:t>Entity/Relation/Table vs. class</a:t>
            </a:r>
          </a:p>
          <a:p>
            <a:r>
              <a:rPr lang="en-US"/>
              <a:t>Entity/Relation/Table relationship vs class relationship</a:t>
            </a:r>
          </a:p>
          <a:p>
            <a:endParaRPr lang="en-US"/>
          </a:p>
          <a:p>
            <a:endParaRPr lang="en-US"/>
          </a:p>
          <a:p>
            <a:r>
              <a:rPr lang="en-US"/>
              <a:t>When and why we need</a:t>
            </a:r>
          </a:p>
          <a:p>
            <a:pPr lvl="1"/>
            <a:r>
              <a:rPr lang="en-US"/>
              <a:t>Only database</a:t>
            </a:r>
          </a:p>
          <a:p>
            <a:pPr lvl="1"/>
            <a:r>
              <a:rPr lang="en-US"/>
              <a:t>Only classes</a:t>
            </a:r>
          </a:p>
          <a:p>
            <a:pPr lvl="1"/>
            <a:r>
              <a:rPr lang="en-US"/>
              <a:t>Both</a:t>
            </a:r>
            <a:endParaRPr lang="en-US" dirty="0"/>
          </a:p>
        </p:txBody>
      </p:sp>
      <p:sp>
        <p:nvSpPr>
          <p:cNvPr id="4" name="Date Placeholder 3"/>
          <p:cNvSpPr>
            <a:spLocks noGrp="1"/>
          </p:cNvSpPr>
          <p:nvPr>
            <p:ph type="dt" sz="half" idx="10"/>
          </p:nvPr>
        </p:nvSpPr>
        <p:spPr/>
        <p:txBody>
          <a:bodyPr/>
          <a:lstStyle/>
          <a:p>
            <a:fld id="{6E654F80-0E53-4561-A480-8FC4B6AE4315}"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DEC9DA09-039A-A841-BA90-58CFCFBF8E01}" type="slidenum">
              <a:rPr lang="en-US" smtClean="0"/>
              <a:pPr/>
              <a:t>36</a:t>
            </a:fld>
            <a:endParaRPr lang="en-US"/>
          </a:p>
        </p:txBody>
      </p:sp>
    </p:spTree>
    <p:extLst>
      <p:ext uri="{BB962C8B-B14F-4D97-AF65-F5344CB8AC3E}">
        <p14:creationId xmlns:p14="http://schemas.microsoft.com/office/powerpoint/2010/main" val="2601665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behavioral perspectives</a:t>
            </a:r>
            <a:endParaRPr lang="en-US" dirty="0"/>
          </a:p>
        </p:txBody>
      </p:sp>
      <p:sp>
        <p:nvSpPr>
          <p:cNvPr id="11" name="Text Placeholder 10"/>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A99EB60-82BE-4E23-9ED8-6279814C796D}"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0F2F7EC-46EB-964D-B691-B03AC1106FC0}" type="slidenum">
              <a:rPr lang="en-US" smtClean="0"/>
              <a:pPr/>
              <a:t>37</a:t>
            </a:fld>
            <a:endParaRPr lang="en-US"/>
          </a:p>
        </p:txBody>
      </p:sp>
    </p:spTree>
    <p:extLst>
      <p:ext uri="{BB962C8B-B14F-4D97-AF65-F5344CB8AC3E}">
        <p14:creationId xmlns:p14="http://schemas.microsoft.com/office/powerpoint/2010/main" val="2444024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Behavioral models</a:t>
            </a:r>
            <a:endParaRPr lang="en-US" dirty="0"/>
          </a:p>
        </p:txBody>
      </p:sp>
      <p:sp>
        <p:nvSpPr>
          <p:cNvPr id="3" name="Content Placeholder 2"/>
          <p:cNvSpPr>
            <a:spLocks noGrp="1"/>
          </p:cNvSpPr>
          <p:nvPr>
            <p:ph idx="1"/>
          </p:nvPr>
        </p:nvSpPr>
        <p:spPr/>
        <p:txBody>
          <a:bodyPr>
            <a:normAutofit/>
          </a:bodyPr>
          <a:lstStyle/>
          <a:p>
            <a:r>
              <a:rPr lang="en-US" dirty="0"/>
              <a:t>Behavioral models are models of the dynamic behavior of a system as it is executing. </a:t>
            </a:r>
          </a:p>
          <a:p>
            <a:pPr lvl="1"/>
            <a:r>
              <a:rPr lang="en-US" dirty="0"/>
              <a:t>They show what happens or what is supposed to happen when a system responds to a stimulus from its environment. </a:t>
            </a:r>
          </a:p>
          <a:p>
            <a:endParaRPr lang="en-US" dirty="0"/>
          </a:p>
          <a:p>
            <a:r>
              <a:rPr lang="en-US" dirty="0"/>
              <a:t>Stimuli:</a:t>
            </a:r>
            <a:endParaRPr lang="en-GB" dirty="0"/>
          </a:p>
          <a:p>
            <a:pPr lvl="1"/>
            <a:r>
              <a:rPr lang="en-US" b="1" dirty="0"/>
              <a:t>Data:</a:t>
            </a:r>
            <a:r>
              <a:rPr lang="en-US" dirty="0"/>
              <a:t> Some data arrives that has to be processed by the system.</a:t>
            </a:r>
            <a:endParaRPr lang="en-GB" dirty="0"/>
          </a:p>
          <a:p>
            <a:pPr lvl="1"/>
            <a:r>
              <a:rPr lang="en-US" b="1" dirty="0"/>
              <a:t>Events:</a:t>
            </a:r>
            <a:r>
              <a:rPr lang="en-US" dirty="0"/>
              <a:t> Some event happens that triggers system processing. Events may have associated data, although this is not always the case.</a:t>
            </a:r>
            <a:endParaRPr lang="en-GB" dirty="0"/>
          </a:p>
          <a:p>
            <a:endParaRPr lang="en-US" dirty="0"/>
          </a:p>
        </p:txBody>
      </p:sp>
      <p:sp>
        <p:nvSpPr>
          <p:cNvPr id="6" name="Date Placeholder 5"/>
          <p:cNvSpPr>
            <a:spLocks noGrp="1"/>
          </p:cNvSpPr>
          <p:nvPr>
            <p:ph type="dt" sz="half" idx="10"/>
          </p:nvPr>
        </p:nvSpPr>
        <p:spPr/>
        <p:txBody>
          <a:bodyPr/>
          <a:lstStyle/>
          <a:p>
            <a:fld id="{FAE45D7F-C53B-49D0-9E3D-D560C3EFC84A}"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Data-driven modeling</a:t>
            </a:r>
            <a:endParaRPr lang="en-US" dirty="0"/>
          </a:p>
        </p:txBody>
      </p:sp>
      <p:sp>
        <p:nvSpPr>
          <p:cNvPr id="3" name="Content Placeholder 2"/>
          <p:cNvSpPr>
            <a:spLocks noGrp="1"/>
          </p:cNvSpPr>
          <p:nvPr>
            <p:ph idx="1"/>
          </p:nvPr>
        </p:nvSpPr>
        <p:spPr/>
        <p:txBody>
          <a:bodyPr/>
          <a:lstStyle/>
          <a:p>
            <a:pPr lvl="3"/>
            <a:r>
              <a:rPr lang="en-US"/>
              <a:t>Many business systems are data-processing systems that are primarily driven by data. They are controlled by the data input to the system, with relatively little external event processing. </a:t>
            </a:r>
          </a:p>
          <a:p>
            <a:endParaRPr lang="en-US"/>
          </a:p>
          <a:p>
            <a:r>
              <a:rPr lang="en-US"/>
              <a:t>Data-driven models show the sequence of actions involved in processing input data and generating an associated output. </a:t>
            </a:r>
          </a:p>
          <a:p>
            <a:endParaRPr lang="en-US"/>
          </a:p>
          <a:p>
            <a:r>
              <a:rPr lang="en-US"/>
              <a:t>Data-Flow-Diagrams ( DFD) ?</a:t>
            </a:r>
          </a:p>
          <a:p>
            <a:pPr lvl="1"/>
            <a:r>
              <a:rPr lang="en-US"/>
              <a:t>Not UML</a:t>
            </a:r>
            <a:endParaRPr lang="en-US" dirty="0"/>
          </a:p>
        </p:txBody>
      </p:sp>
      <p:sp>
        <p:nvSpPr>
          <p:cNvPr id="6" name="Date Placeholder 5"/>
          <p:cNvSpPr>
            <a:spLocks noGrp="1"/>
          </p:cNvSpPr>
          <p:nvPr>
            <p:ph type="dt" sz="half" idx="10"/>
          </p:nvPr>
        </p:nvSpPr>
        <p:spPr/>
        <p:txBody>
          <a:bodyPr/>
          <a:lstStyle/>
          <a:p>
            <a:fld id="{75A99BB0-E0E0-47D5-95A6-D7E79200DF22}"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Existing and planned system models</a:t>
            </a:r>
            <a:endParaRPr lang="en-GB" dirty="0"/>
          </a:p>
        </p:txBody>
      </p:sp>
      <p:sp>
        <p:nvSpPr>
          <p:cNvPr id="7171" name="Rectangle 3"/>
          <p:cNvSpPr>
            <a:spLocks noGrp="1" noChangeArrowheads="1"/>
          </p:cNvSpPr>
          <p:nvPr>
            <p:ph idx="1"/>
          </p:nvPr>
        </p:nvSpPr>
        <p:spPr/>
        <p:txBody>
          <a:bodyPr>
            <a:normAutofit/>
          </a:bodyPr>
          <a:lstStyle/>
          <a:p>
            <a:r>
              <a:rPr lang="en-US"/>
              <a:t>Models of the existing system </a:t>
            </a:r>
          </a:p>
          <a:p>
            <a:pPr lvl="1"/>
            <a:r>
              <a:rPr lang="en-US"/>
              <a:t>used during requirements engineering. </a:t>
            </a:r>
          </a:p>
          <a:p>
            <a:pPr lvl="1"/>
            <a:r>
              <a:rPr lang="en-US"/>
              <a:t>They help clarify what the existing system does and can be used as a basis for discussing its strengths and weaknesses. </a:t>
            </a:r>
          </a:p>
          <a:p>
            <a:pPr lvl="1"/>
            <a:r>
              <a:rPr lang="en-US"/>
              <a:t>These then lead to requirements for the new system.</a:t>
            </a:r>
            <a:endParaRPr lang="en-GB"/>
          </a:p>
          <a:p>
            <a:r>
              <a:rPr lang="en-US"/>
              <a:t>Models of the new system</a:t>
            </a:r>
          </a:p>
          <a:p>
            <a:pPr lvl="1"/>
            <a:r>
              <a:rPr lang="en-US"/>
              <a:t>used during requirements engineering to help explain the proposed requirements to other system stakeholders.</a:t>
            </a:r>
          </a:p>
          <a:p>
            <a:pPr lvl="1"/>
            <a:r>
              <a:rPr lang="en-US"/>
              <a:t>Engineers use these models to discuss design proposals and to document the system for implementation. </a:t>
            </a:r>
            <a:endParaRPr lang="en-US" dirty="0"/>
          </a:p>
        </p:txBody>
      </p:sp>
      <p:sp>
        <p:nvSpPr>
          <p:cNvPr id="2" name="Date Placeholder 1"/>
          <p:cNvSpPr>
            <a:spLocks noGrp="1"/>
          </p:cNvSpPr>
          <p:nvPr>
            <p:ph type="dt" sz="half" idx="10"/>
          </p:nvPr>
        </p:nvSpPr>
        <p:spPr/>
        <p:txBody>
          <a:bodyPr/>
          <a:lstStyle/>
          <a:p>
            <a:fld id="{02785632-988A-4FBA-A894-17E3775C93E9}"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An activity model of the insulin pump’s operation</a:t>
            </a:r>
            <a:r>
              <a:rPr lang="en-GB"/>
              <a:t> </a:t>
            </a:r>
            <a:endParaRPr lang="en-US" dirty="0"/>
          </a:p>
        </p:txBody>
      </p:sp>
      <p:sp>
        <p:nvSpPr>
          <p:cNvPr id="2" name="Date Placeholder 1"/>
          <p:cNvSpPr>
            <a:spLocks noGrp="1"/>
          </p:cNvSpPr>
          <p:nvPr>
            <p:ph type="dt" sz="half" idx="10"/>
          </p:nvPr>
        </p:nvSpPr>
        <p:spPr/>
        <p:txBody>
          <a:bodyPr/>
          <a:lstStyle/>
          <a:p>
            <a:fld id="{83BDDE2F-382A-4B6F-AB3F-0F8AF05AB0DA}"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40</a:t>
            </a:fld>
            <a:endParaRPr lang="en-US"/>
          </a:p>
        </p:txBody>
      </p:sp>
      <p:pic>
        <p:nvPicPr>
          <p:cNvPr id="4" name="Picture 3" descr="5.14 PumpDFD.eps"/>
          <p:cNvPicPr>
            <a:picLocks noChangeAspect="1"/>
          </p:cNvPicPr>
          <p:nvPr/>
        </p:nvPicPr>
        <p:blipFill>
          <a:blip r:embed="rId3"/>
          <a:stretch>
            <a:fillRect/>
          </a:stretch>
        </p:blipFill>
        <p:spPr>
          <a:xfrm>
            <a:off x="1739906" y="2355850"/>
            <a:ext cx="8928094" cy="304090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Order processing – An alternative to represent behaviors</a:t>
            </a:r>
            <a:r>
              <a:rPr lang="en-GB"/>
              <a:t> </a:t>
            </a:r>
            <a:endParaRPr lang="en-US" dirty="0"/>
          </a:p>
        </p:txBody>
      </p:sp>
      <p:sp>
        <p:nvSpPr>
          <p:cNvPr id="2" name="Date Placeholder 1"/>
          <p:cNvSpPr>
            <a:spLocks noGrp="1"/>
          </p:cNvSpPr>
          <p:nvPr>
            <p:ph type="dt" sz="half" idx="10"/>
          </p:nvPr>
        </p:nvSpPr>
        <p:spPr/>
        <p:txBody>
          <a:bodyPr/>
          <a:lstStyle/>
          <a:p>
            <a:fld id="{290B3879-7226-461E-9637-364B9B7CC6BE}"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41</a:t>
            </a:fld>
            <a:endParaRPr lang="en-US"/>
          </a:p>
        </p:txBody>
      </p:sp>
      <p:pic>
        <p:nvPicPr>
          <p:cNvPr id="4" name="Picture 3" descr="5.15 OrderSeq.eps"/>
          <p:cNvPicPr>
            <a:picLocks noChangeAspect="1"/>
          </p:cNvPicPr>
          <p:nvPr/>
        </p:nvPicPr>
        <p:blipFill>
          <a:blip r:embed="rId3"/>
          <a:stretch>
            <a:fillRect/>
          </a:stretch>
        </p:blipFill>
        <p:spPr>
          <a:xfrm>
            <a:off x="1981201" y="1709737"/>
            <a:ext cx="8383693" cy="55480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Event-driven modeling</a:t>
            </a:r>
            <a:endParaRPr lang="en-US" dirty="0"/>
          </a:p>
        </p:txBody>
      </p:sp>
      <p:sp>
        <p:nvSpPr>
          <p:cNvPr id="5" name="Content Placeholder 4"/>
          <p:cNvSpPr>
            <a:spLocks noGrp="1"/>
          </p:cNvSpPr>
          <p:nvPr>
            <p:ph idx="1"/>
          </p:nvPr>
        </p:nvSpPr>
        <p:spPr/>
        <p:txBody>
          <a:bodyPr/>
          <a:lstStyle/>
          <a:p>
            <a:pPr lvl="2"/>
            <a:r>
              <a:rPr lang="en-US"/>
              <a:t>Real-time systems are often event-driven, with minimal data processing. For example, a landline phone switching system responds to events such as ‘receiver off hook’ by</a:t>
            </a:r>
            <a:r>
              <a:rPr lang="en-GB"/>
              <a:t> </a:t>
            </a:r>
            <a:r>
              <a:rPr lang="en-US"/>
              <a:t>generating a dial tone.</a:t>
            </a:r>
            <a:r>
              <a:rPr lang="en-GB"/>
              <a:t> </a:t>
            </a:r>
            <a:endParaRPr lang="en-US"/>
          </a:p>
          <a:p>
            <a:endParaRPr lang="en-US"/>
          </a:p>
          <a:p>
            <a:r>
              <a:rPr lang="en-US"/>
              <a:t>Event-driven modeling shows how a system responds to external and internal events. </a:t>
            </a:r>
          </a:p>
          <a:p>
            <a:endParaRPr lang="en-US"/>
          </a:p>
          <a:p>
            <a:pPr lvl="2"/>
            <a:r>
              <a:rPr lang="en-US"/>
              <a:t>It is based on the assumption that a system has a finite number of states and that events (stimuli) may cause a transition from one state to another. </a:t>
            </a:r>
            <a:endParaRPr lang="en-US" dirty="0"/>
          </a:p>
        </p:txBody>
      </p:sp>
      <p:sp>
        <p:nvSpPr>
          <p:cNvPr id="6" name="Date Placeholder 5"/>
          <p:cNvSpPr>
            <a:spLocks noGrp="1"/>
          </p:cNvSpPr>
          <p:nvPr>
            <p:ph type="dt" sz="half" idx="10"/>
          </p:nvPr>
        </p:nvSpPr>
        <p:spPr/>
        <p:txBody>
          <a:bodyPr/>
          <a:lstStyle/>
          <a:p>
            <a:fld id="{5A0B56C0-71F2-45E3-8480-7E7981B7340C}" type="datetime1">
              <a:rPr lang="nb-NO" smtClean="0"/>
              <a:t>21.02.2023</a:t>
            </a:fld>
            <a:endParaRPr lang="en-US"/>
          </a:p>
        </p:txBody>
      </p:sp>
      <p:sp>
        <p:nvSpPr>
          <p:cNvPr id="3" name="Footer Placeholder 2"/>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964AD586-7C25-0244-A129-E014CC0A164A}"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State diagram of a microwave oven</a:t>
            </a:r>
            <a:r>
              <a:rPr lang="en-GB"/>
              <a:t> </a:t>
            </a:r>
            <a:endParaRPr lang="en-US" dirty="0"/>
          </a:p>
        </p:txBody>
      </p:sp>
      <p:sp>
        <p:nvSpPr>
          <p:cNvPr id="2" name="Date Placeholder 1"/>
          <p:cNvSpPr>
            <a:spLocks noGrp="1"/>
          </p:cNvSpPr>
          <p:nvPr>
            <p:ph type="dt" sz="half" idx="10"/>
          </p:nvPr>
        </p:nvSpPr>
        <p:spPr/>
        <p:txBody>
          <a:bodyPr/>
          <a:lstStyle/>
          <a:p>
            <a:fld id="{88BBB51D-0679-4933-BAAC-D30C861858BC}"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43</a:t>
            </a:fld>
            <a:endParaRPr lang="en-US"/>
          </a:p>
        </p:txBody>
      </p:sp>
      <p:pic>
        <p:nvPicPr>
          <p:cNvPr id="4" name="Picture 3" descr="5.16 MWOvenStateDiag.eps"/>
          <p:cNvPicPr>
            <a:picLocks noChangeAspect="1"/>
          </p:cNvPicPr>
          <p:nvPr/>
        </p:nvPicPr>
        <p:blipFill>
          <a:blip r:embed="rId3"/>
          <a:stretch>
            <a:fillRect/>
          </a:stretch>
        </p:blipFill>
        <p:spPr>
          <a:xfrm>
            <a:off x="1702866" y="1326776"/>
            <a:ext cx="8832562" cy="536612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Microwave oven operation</a:t>
            </a:r>
            <a:r>
              <a:rPr lang="en-GB"/>
              <a:t> </a:t>
            </a:r>
            <a:endParaRPr lang="en-US" dirty="0"/>
          </a:p>
        </p:txBody>
      </p:sp>
      <p:sp>
        <p:nvSpPr>
          <p:cNvPr id="3" name="Content Placeholder 2"/>
          <p:cNvSpPr>
            <a:spLocks noGrp="1"/>
          </p:cNvSpPr>
          <p:nvPr>
            <p:ph idx="1"/>
          </p:nvPr>
        </p:nvSpPr>
        <p:spPr>
          <a:xfrm>
            <a:off x="2292096" y="1075766"/>
            <a:ext cx="8090154" cy="5233595"/>
          </a:xfrm>
        </p:spPr>
        <p:txBody>
          <a:bodyPr/>
          <a:lstStyle/>
          <a:p>
            <a:pPr lvl="1"/>
            <a:r>
              <a:rPr lang="en-US" dirty="0" err="1"/>
              <a:t>Superstate</a:t>
            </a:r>
            <a:r>
              <a:rPr lang="en-US" dirty="0"/>
              <a:t> encapsulates a number of separate states. </a:t>
            </a:r>
          </a:p>
          <a:p>
            <a:pPr lvl="2"/>
            <a:r>
              <a:rPr lang="en-US" dirty="0"/>
              <a:t>looks like a single state on a high-level model </a:t>
            </a:r>
          </a:p>
          <a:p>
            <a:pPr lvl="2"/>
            <a:r>
              <a:rPr lang="en-US" dirty="0"/>
              <a:t>expanded to show more detail on a separate diagram.</a:t>
            </a:r>
          </a:p>
        </p:txBody>
      </p:sp>
      <p:sp>
        <p:nvSpPr>
          <p:cNvPr id="2" name="Date Placeholder 1"/>
          <p:cNvSpPr>
            <a:spLocks noGrp="1"/>
          </p:cNvSpPr>
          <p:nvPr>
            <p:ph type="dt" sz="half" idx="10"/>
          </p:nvPr>
        </p:nvSpPr>
        <p:spPr/>
        <p:txBody>
          <a:bodyPr/>
          <a:lstStyle/>
          <a:p>
            <a:fld id="{554A2667-687A-47C6-B4EA-CA63104B1313}" type="datetime1">
              <a:rPr lang="nb-NO" smtClean="0"/>
              <a:t>21.02.2023</a:t>
            </a:fld>
            <a:endParaRPr lang="en-US"/>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964AD586-7C25-0244-A129-E014CC0A164A}" type="slidenum">
              <a:rPr lang="en-US" smtClean="0"/>
              <a:pPr/>
              <a:t>44</a:t>
            </a:fld>
            <a:endParaRPr lang="en-US"/>
          </a:p>
        </p:txBody>
      </p:sp>
      <p:pic>
        <p:nvPicPr>
          <p:cNvPr id="4" name="Picture 3" descr="5.18 Operate-state-mc.eps"/>
          <p:cNvPicPr>
            <a:picLocks noChangeAspect="1"/>
          </p:cNvPicPr>
          <p:nvPr/>
        </p:nvPicPr>
        <p:blipFill>
          <a:blip r:embed="rId3"/>
          <a:stretch>
            <a:fillRect/>
          </a:stretch>
        </p:blipFill>
        <p:spPr>
          <a:xfrm>
            <a:off x="3859876" y="2822578"/>
            <a:ext cx="4862947" cy="390870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States and stimuli for the microwave oven </a:t>
            </a:r>
            <a:endParaRPr lang="en-US" dirty="0"/>
          </a:p>
        </p:txBody>
      </p:sp>
      <p:sp>
        <p:nvSpPr>
          <p:cNvPr id="2" name="Date Placeholder 1"/>
          <p:cNvSpPr>
            <a:spLocks noGrp="1"/>
          </p:cNvSpPr>
          <p:nvPr>
            <p:ph type="dt" sz="half" idx="10"/>
          </p:nvPr>
        </p:nvSpPr>
        <p:spPr/>
        <p:txBody>
          <a:bodyPr/>
          <a:lstStyle/>
          <a:p>
            <a:fld id="{942C4D36-7A2E-42C1-9AC7-00B0638A6F9B}"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964AD586-7C25-0244-A129-E014CC0A164A}" type="slidenum">
              <a:rPr lang="en-US" smtClean="0"/>
              <a:pPr/>
              <a:t>45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79896730"/>
              </p:ext>
            </p:extLst>
          </p:nvPr>
        </p:nvGraphicFramePr>
        <p:xfrm>
          <a:off x="1955800" y="1354565"/>
          <a:ext cx="8089900" cy="4680585"/>
        </p:xfrm>
        <a:graphic>
          <a:graphicData uri="http://schemas.openxmlformats.org/drawingml/2006/table">
            <a:tbl>
              <a:tblPr firstRow="1" bandRow="1">
                <a:tableStyleId>{72833802-FEF1-4C79-8D5D-14CF1EAF98D9}</a:tableStyleId>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State</a:t>
                      </a:r>
                      <a:endParaRPr kumimoji="0" lang="en-GB" sz="1800" b="1" i="0" u="none" strike="noStrike" cap="none" normalizeH="0" baseline="0" dirty="0">
                        <a:ln>
                          <a:noFill/>
                        </a:ln>
                        <a:solidFill>
                          <a:srgbClr val="000000"/>
                        </a:solidFill>
                        <a:effectLst/>
                        <a:latin typeface="Arial" charset="0"/>
                        <a:ea typeface="Times New Roman" charset="0"/>
                      </a:endParaRPr>
                    </a:p>
                  </a:txBody>
                  <a:tcPr marL="54610" marR="54610" marT="9144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Description</a:t>
                      </a:r>
                      <a:endParaRPr kumimoji="0" lang="en-GB" sz="1800" b="1" i="0" u="none" strike="noStrike" cap="none" normalizeH="0" baseline="0" dirty="0">
                        <a:ln>
                          <a:noFill/>
                        </a:ln>
                        <a:solidFill>
                          <a:srgbClr val="000000"/>
                        </a:solidFill>
                        <a:effectLst/>
                        <a:latin typeface="Arial" charset="0"/>
                        <a:ea typeface="Times New Roman" charset="0"/>
                      </a:endParaRPr>
                    </a:p>
                  </a:txBody>
                  <a:tcPr marL="54610" marR="54610" marT="91440" marB="91440" anchor="ctr" horzOverflow="overflow"/>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Waiting</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The oven is waiting for input. The display shows the current time.</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Half power</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The oven power is set to 300 watts. The display shows ‘Half power’.</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Full power</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The oven power is set to 600 watts. The display shows ‘Full power’.</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Set time</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The cooking time is set to the user’s input value. The display shows the cooking time selected and is updated as the time is set.</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Disabled</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Oven operation is disabled for safety. Interior oven light is on. Display shows ‘Not ready’.</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Enabled</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Oven operation is enabled. Interior oven light is off. Display shows ‘Ready to cook’.</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a:ln>
                            <a:noFill/>
                          </a:ln>
                          <a:effectLst/>
                        </a:rPr>
                        <a:t>Operation</a:t>
                      </a:r>
                      <a:endParaRPr kumimoji="0" lang="en-GB" sz="1800" b="0" i="0" u="none" strike="noStrike" cap="none" normalizeH="0" baseline="0">
                        <a:ln>
                          <a:noFill/>
                        </a:ln>
                        <a:solidFill>
                          <a:srgbClr val="000000"/>
                        </a:solidFill>
                        <a:effectLst/>
                        <a:latin typeface="Arial" charset="0"/>
                        <a:ea typeface="Times New Roman" charset="0"/>
                      </a:endParaRPr>
                    </a:p>
                  </a:txBody>
                  <a:tcPr marL="54610" marR="54610" marT="0" marB="91440" anchor="ctr"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a:ln>
                            <a:noFill/>
                          </a:ln>
                          <a:effectLst/>
                        </a:rPr>
                        <a:t>Oven in operation. Interior oven light is on. Display shows the timer countdown. On completion of cooking, the buzzer is sounded for five seconds. Oven light is on. Display shows ‘Cooking complete’ while buzzer is sounding.</a:t>
                      </a:r>
                      <a:endParaRPr kumimoji="0" lang="en-GB" sz="1800" b="0" i="0" u="none" strike="noStrike" cap="none" normalizeH="0" baseline="0" dirty="0">
                        <a:ln>
                          <a:noFill/>
                        </a:ln>
                        <a:solidFill>
                          <a:srgbClr val="000000"/>
                        </a:solidFill>
                        <a:effectLst/>
                        <a:latin typeface="Arial" charset="0"/>
                        <a:ea typeface="Times New Roman" charset="0"/>
                      </a:endParaRPr>
                    </a:p>
                  </a:txBody>
                  <a:tcPr marL="54610" marR="54610" marT="0" marB="91440" anchor="ctr"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(cont.) </a:t>
            </a:r>
          </a:p>
        </p:txBody>
      </p:sp>
      <p:sp>
        <p:nvSpPr>
          <p:cNvPr id="2" name="Date Placeholder 1"/>
          <p:cNvSpPr>
            <a:spLocks noGrp="1"/>
          </p:cNvSpPr>
          <p:nvPr>
            <p:ph type="dt" sz="half" idx="10"/>
          </p:nvPr>
        </p:nvSpPr>
        <p:spPr/>
        <p:txBody>
          <a:bodyPr/>
          <a:lstStyle/>
          <a:p>
            <a:fld id="{6D421AA0-BACE-45E0-B3C4-B9AEB058CE42}"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964AD586-7C25-0244-A129-E014CC0A164A}" type="slidenum">
              <a:rPr lang="en-US" smtClean="0"/>
              <a:pPr/>
              <a:t>46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22777089"/>
              </p:ext>
            </p:extLst>
          </p:nvPr>
        </p:nvGraphicFramePr>
        <p:xfrm>
          <a:off x="2115671" y="1544524"/>
          <a:ext cx="8104094" cy="4290528"/>
        </p:xfrm>
        <a:graphic>
          <a:graphicData uri="http://schemas.openxmlformats.org/drawingml/2006/table">
            <a:tbl>
              <a:tblPr/>
              <a:tblGrid>
                <a:gridCol w="2357260">
                  <a:extLst>
                    <a:ext uri="{9D8B030D-6E8A-4147-A177-3AD203B41FA5}">
                      <a16:colId xmlns:a16="http://schemas.microsoft.com/office/drawing/2014/main" val="20000"/>
                    </a:ext>
                  </a:extLst>
                </a:gridCol>
                <a:gridCol w="5746834">
                  <a:extLst>
                    <a:ext uri="{9D8B030D-6E8A-4147-A177-3AD203B41FA5}">
                      <a16:colId xmlns:a16="http://schemas.microsoft.com/office/drawing/2014/main" val="20001"/>
                    </a:ext>
                  </a:extLst>
                </a:gridCol>
              </a:tblGrid>
              <a:tr h="48686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42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Half power </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Full power </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542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Timer</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Number</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Door open</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Door closed</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Start</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491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Times New Roman" charset="0"/>
                        </a:rPr>
                        <a:t>Cancel</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04080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5" name="Content Placeholder 4"/>
          <p:cNvSpPr>
            <a:spLocks noGrp="1"/>
          </p:cNvSpPr>
          <p:nvPr>
            <p:ph idx="1"/>
          </p:nvPr>
        </p:nvSpPr>
        <p:spPr/>
        <p:txBody>
          <a:bodyPr>
            <a:normAutofit fontScale="92500" lnSpcReduction="20000"/>
          </a:bodyPr>
          <a:lstStyle/>
          <a:p>
            <a:r>
              <a:rPr lang="en-GB"/>
              <a:t>A model is an abstract view of a system</a:t>
            </a:r>
          </a:p>
          <a:p>
            <a:r>
              <a:rPr lang="en-GB"/>
              <a:t>Context models show how a system </a:t>
            </a:r>
            <a:r>
              <a:rPr lang="en-US"/>
              <a:t>is positioned in an environment with other systems and processes. </a:t>
            </a:r>
            <a:endParaRPr lang="en-GB"/>
          </a:p>
          <a:p>
            <a:r>
              <a:rPr lang="en-US"/>
              <a:t>Use case diagrams and sequence diagrams are used to describe the interactions between users and systems in the system</a:t>
            </a:r>
          </a:p>
          <a:p>
            <a:pPr lvl="1"/>
            <a:r>
              <a:rPr lang="en-US"/>
              <a:t>Use cases describe interactions between a system and external actors; </a:t>
            </a:r>
          </a:p>
          <a:p>
            <a:pPr lvl="1"/>
            <a:r>
              <a:rPr lang="en-US"/>
              <a:t>Sequence diagrams add more information to these by showing interactions between system objects.</a:t>
            </a:r>
            <a:endParaRPr lang="en-GB"/>
          </a:p>
          <a:p>
            <a:r>
              <a:rPr lang="en-US"/>
              <a:t>Structural models show the organization and architecture of a system. </a:t>
            </a:r>
          </a:p>
          <a:p>
            <a:pPr lvl="1"/>
            <a:r>
              <a:rPr lang="en-US"/>
              <a:t>Class diagrams are used to define the static structure of classes in a system and their associations.</a:t>
            </a:r>
            <a:endParaRPr lang="en-GB"/>
          </a:p>
          <a:p>
            <a:endParaRPr lang="en-US" dirty="0"/>
          </a:p>
        </p:txBody>
      </p:sp>
      <p:sp>
        <p:nvSpPr>
          <p:cNvPr id="6" name="Date Placeholder 5"/>
          <p:cNvSpPr>
            <a:spLocks noGrp="1"/>
          </p:cNvSpPr>
          <p:nvPr>
            <p:ph type="dt" sz="half" idx="10"/>
          </p:nvPr>
        </p:nvSpPr>
        <p:spPr/>
        <p:txBody>
          <a:bodyPr/>
          <a:lstStyle/>
          <a:p>
            <a:fld id="{5D55151C-0910-4091-8E36-D9B832FCE469}" type="datetime1">
              <a:rPr lang="nb-NO" smtClean="0"/>
              <a:t>21.02.2023</a:t>
            </a:fld>
            <a:endParaRPr lang="en-US"/>
          </a:p>
        </p:txBody>
      </p:sp>
      <p:sp>
        <p:nvSpPr>
          <p:cNvPr id="3" name="Footer Placeholder 2"/>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964AD586-7C25-0244-A129-E014CC0A164A}" type="slidenum">
              <a:rPr lang="en-US" smtClean="0"/>
              <a:pPr/>
              <a:t>47</a:t>
            </a:fld>
            <a:endParaRPr lang="en-US"/>
          </a:p>
        </p:txBody>
      </p:sp>
    </p:spTree>
    <p:extLst>
      <p:ext uri="{BB962C8B-B14F-4D97-AF65-F5344CB8AC3E}">
        <p14:creationId xmlns:p14="http://schemas.microsoft.com/office/powerpoint/2010/main" val="1524929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(cont.)</a:t>
            </a:r>
            <a:endParaRPr lang="en-US" dirty="0"/>
          </a:p>
        </p:txBody>
      </p:sp>
      <p:sp>
        <p:nvSpPr>
          <p:cNvPr id="5" name="Content Placeholder 4"/>
          <p:cNvSpPr>
            <a:spLocks noGrp="1"/>
          </p:cNvSpPr>
          <p:nvPr>
            <p:ph idx="1"/>
          </p:nvPr>
        </p:nvSpPr>
        <p:spPr/>
        <p:txBody>
          <a:bodyPr>
            <a:normAutofit/>
          </a:bodyPr>
          <a:lstStyle/>
          <a:p>
            <a:r>
              <a:rPr lang="en-US"/>
              <a:t>Behavioral models are used to describe the dynamic behavior of an executing system. </a:t>
            </a:r>
          </a:p>
          <a:p>
            <a:pPr lvl="1"/>
            <a:r>
              <a:rPr lang="en-US"/>
              <a:t>Can be by the perspective of the data processed by the system, or by the events that stimulate responses from a system.</a:t>
            </a:r>
            <a:endParaRPr lang="en-GB"/>
          </a:p>
          <a:p>
            <a:r>
              <a:rPr lang="en-US"/>
              <a:t>Activity diagrams may be used to model the processing of data, where each activity represents one process step.</a:t>
            </a:r>
            <a:endParaRPr lang="en-GB"/>
          </a:p>
          <a:p>
            <a:r>
              <a:rPr lang="en-US"/>
              <a:t>State diagrams are used to model a system’s behavior in response to internal or external events. </a:t>
            </a:r>
            <a:endParaRPr lang="en-GB" dirty="0"/>
          </a:p>
        </p:txBody>
      </p:sp>
      <p:sp>
        <p:nvSpPr>
          <p:cNvPr id="6" name="Date Placeholder 5"/>
          <p:cNvSpPr>
            <a:spLocks noGrp="1"/>
          </p:cNvSpPr>
          <p:nvPr>
            <p:ph type="dt" sz="half" idx="10"/>
          </p:nvPr>
        </p:nvSpPr>
        <p:spPr/>
        <p:txBody>
          <a:bodyPr/>
          <a:lstStyle/>
          <a:p>
            <a:fld id="{8A3365B2-F296-4CD2-AA22-2A334E709647}" type="datetime1">
              <a:rPr lang="nb-NO" smtClean="0"/>
              <a:t>21.02.2023</a:t>
            </a:fld>
            <a:endParaRPr lang="en-US"/>
          </a:p>
        </p:txBody>
      </p:sp>
      <p:sp>
        <p:nvSpPr>
          <p:cNvPr id="4" name="Footer Placeholder 3"/>
          <p:cNvSpPr>
            <a:spLocks noGrp="1"/>
          </p:cNvSpPr>
          <p:nvPr>
            <p:ph type="ftr" sz="quarter" idx="11"/>
          </p:nvPr>
        </p:nvSpPr>
        <p:spPr/>
        <p:txBody>
          <a:bodyPr/>
          <a:lstStyle/>
          <a:p>
            <a:r>
              <a:rPr lang="en-US"/>
              <a:t>Chapter 5 System modeling</a:t>
            </a:r>
          </a:p>
        </p:txBody>
      </p:sp>
      <p:sp>
        <p:nvSpPr>
          <p:cNvPr id="3" name="Slide Number Placeholder 2"/>
          <p:cNvSpPr>
            <a:spLocks noGrp="1"/>
          </p:cNvSpPr>
          <p:nvPr>
            <p:ph type="sldNum" sz="quarter" idx="12"/>
          </p:nvPr>
        </p:nvSpPr>
        <p:spPr/>
        <p:txBody>
          <a:bodyPr/>
          <a:lstStyle/>
          <a:p>
            <a:fld id="{964AD586-7C25-0244-A129-E014CC0A164A}"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More on UML</a:t>
            </a:r>
            <a:endParaRPr lang="en-US" dirty="0"/>
          </a:p>
        </p:txBody>
      </p:sp>
      <p:sp>
        <p:nvSpPr>
          <p:cNvPr id="11" name="Text Placeholder 10"/>
          <p:cNvSpPr>
            <a:spLocks noGrp="1"/>
          </p:cNvSpPr>
          <p:nvPr>
            <p:ph type="body" idx="1"/>
          </p:nvPr>
        </p:nvSpPr>
        <p:spPr/>
        <p:txBody>
          <a:bodyPr/>
          <a:lstStyle/>
          <a:p>
            <a:r>
              <a:rPr lang="en-US" dirty="0"/>
              <a:t>Self-study</a:t>
            </a:r>
          </a:p>
        </p:txBody>
      </p:sp>
      <p:sp>
        <p:nvSpPr>
          <p:cNvPr id="4" name="Date Placeholder 3"/>
          <p:cNvSpPr>
            <a:spLocks noGrp="1"/>
          </p:cNvSpPr>
          <p:nvPr>
            <p:ph type="dt" sz="half" idx="10"/>
          </p:nvPr>
        </p:nvSpPr>
        <p:spPr/>
        <p:txBody>
          <a:bodyPr/>
          <a:lstStyle/>
          <a:p>
            <a:fld id="{98AE5395-BD73-4C46-AB3F-FC856991933D}"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DEC9DA09-039A-A841-BA90-58CFCFBF8E01}" type="slidenum">
              <a:rPr lang="en-US" smtClean="0"/>
              <a:pPr/>
              <a:t>49</a:t>
            </a:fld>
            <a:endParaRPr lang="en-US"/>
          </a:p>
        </p:txBody>
      </p:sp>
    </p:spTree>
    <p:extLst>
      <p:ext uri="{BB962C8B-B14F-4D97-AF65-F5344CB8AC3E}">
        <p14:creationId xmlns:p14="http://schemas.microsoft.com/office/powerpoint/2010/main" val="330231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perspectives</a:t>
            </a:r>
            <a:endParaRPr lang="en-US" dirty="0"/>
          </a:p>
        </p:txBody>
      </p:sp>
      <p:sp>
        <p:nvSpPr>
          <p:cNvPr id="3" name="Content Placeholder 2"/>
          <p:cNvSpPr>
            <a:spLocks noGrp="1"/>
          </p:cNvSpPr>
          <p:nvPr>
            <p:ph idx="1"/>
          </p:nvPr>
        </p:nvSpPr>
        <p:spPr/>
        <p:txBody>
          <a:bodyPr>
            <a:normAutofit fontScale="92500"/>
          </a:bodyPr>
          <a:lstStyle/>
          <a:p>
            <a:r>
              <a:rPr lang="en-US"/>
              <a:t>An external perspective</a:t>
            </a:r>
          </a:p>
          <a:p>
            <a:pPr lvl="1"/>
            <a:r>
              <a:rPr lang="en-US"/>
              <a:t>models the context or environment of the system.</a:t>
            </a:r>
            <a:endParaRPr lang="en-GB"/>
          </a:p>
          <a:p>
            <a:r>
              <a:rPr lang="en-US"/>
              <a:t>An interaction perspective</a:t>
            </a:r>
          </a:p>
          <a:p>
            <a:pPr lvl="1"/>
            <a:r>
              <a:rPr lang="en-US"/>
              <a:t>models the interactions between a system and its environment, or between the components of a system.</a:t>
            </a:r>
            <a:endParaRPr lang="en-GB"/>
          </a:p>
          <a:p>
            <a:r>
              <a:rPr lang="en-US"/>
              <a:t>A structural perspective</a:t>
            </a:r>
          </a:p>
          <a:p>
            <a:pPr lvl="1"/>
            <a:r>
              <a:rPr lang="en-US"/>
              <a:t>models the organization of a system or the structure of the data that is processed by the system.</a:t>
            </a:r>
            <a:endParaRPr lang="en-GB"/>
          </a:p>
          <a:p>
            <a:r>
              <a:rPr lang="en-US"/>
              <a:t>A behavioral perspective</a:t>
            </a:r>
          </a:p>
          <a:p>
            <a:pPr lvl="1"/>
            <a:r>
              <a:rPr lang="en-US"/>
              <a:t>models the dynamic behavior of the system and how it responds to events. </a:t>
            </a:r>
            <a:endParaRPr lang="en-GB"/>
          </a:p>
          <a:p>
            <a:endParaRPr lang="en-US" dirty="0"/>
          </a:p>
        </p:txBody>
      </p:sp>
      <p:sp>
        <p:nvSpPr>
          <p:cNvPr id="6" name="Date Placeholder 5"/>
          <p:cNvSpPr>
            <a:spLocks noGrp="1"/>
          </p:cNvSpPr>
          <p:nvPr>
            <p:ph type="dt" sz="half" idx="10"/>
          </p:nvPr>
        </p:nvSpPr>
        <p:spPr/>
        <p:txBody>
          <a:bodyPr/>
          <a:lstStyle/>
          <a:p>
            <a:fld id="{892B224F-0D17-44B8-8921-73D206D1BC69}"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Collaboration / Communication diagrams</a:t>
            </a:r>
            <a:endParaRPr lang="en-US" dirty="0"/>
          </a:p>
        </p:txBody>
      </p:sp>
      <p:sp>
        <p:nvSpPr>
          <p:cNvPr id="11" name="Content Placeholder 10"/>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630A2B6B-D351-4089-BD41-1E55B0787CFE}"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0F2F7EC-46EB-964D-B691-B03AC1106FC0}" type="slidenum">
              <a:rPr lang="en-US" smtClean="0"/>
              <a:pPr/>
              <a:t>50</a:t>
            </a:fld>
            <a:endParaRPr lang="en-US"/>
          </a:p>
        </p:txBody>
      </p:sp>
      <p:pic>
        <p:nvPicPr>
          <p:cNvPr id="10" name="Picture 9"/>
          <p:cNvPicPr>
            <a:picLocks noChangeAspect="1"/>
          </p:cNvPicPr>
          <p:nvPr/>
        </p:nvPicPr>
        <p:blipFill>
          <a:blip r:embed="rId3"/>
          <a:stretch>
            <a:fillRect/>
          </a:stretch>
        </p:blipFill>
        <p:spPr>
          <a:xfrm>
            <a:off x="2354600" y="944211"/>
            <a:ext cx="7227694" cy="5893724"/>
          </a:xfrm>
          <a:prstGeom prst="rect">
            <a:avLst/>
          </a:prstGeom>
        </p:spPr>
      </p:pic>
    </p:spTree>
    <p:extLst>
      <p:ext uri="{BB962C8B-B14F-4D97-AF65-F5344CB8AC3E}">
        <p14:creationId xmlns:p14="http://schemas.microsoft.com/office/powerpoint/2010/main" val="2024918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96254"/>
            <a:ext cx="911076" cy="6648771"/>
          </a:xfrm>
        </p:spPr>
        <p:txBody>
          <a:bodyPr vert="vert270"/>
          <a:lstStyle/>
          <a:p>
            <a:r>
              <a:rPr lang="en-US" dirty="0"/>
              <a:t>Sequence vs. collaboration diagrams</a:t>
            </a:r>
          </a:p>
        </p:txBody>
      </p:sp>
      <p:sp>
        <p:nvSpPr>
          <p:cNvPr id="4" name="Date Placeholder 3"/>
          <p:cNvSpPr>
            <a:spLocks noGrp="1"/>
          </p:cNvSpPr>
          <p:nvPr>
            <p:ph type="dt" sz="half" idx="10"/>
          </p:nvPr>
        </p:nvSpPr>
        <p:spPr/>
        <p:txBody>
          <a:bodyPr/>
          <a:lstStyle/>
          <a:p>
            <a:fld id="{EAFA35A4-082A-41B1-AD86-01B8F6F2067E}"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51</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209" y="96254"/>
            <a:ext cx="5093898" cy="349394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539" y="3717362"/>
            <a:ext cx="4449239" cy="3140639"/>
          </a:xfrm>
          <a:prstGeom prst="rect">
            <a:avLst/>
          </a:prstGeom>
        </p:spPr>
      </p:pic>
    </p:spTree>
    <p:extLst>
      <p:ext uri="{BB962C8B-B14F-4D97-AF65-F5344CB8AC3E}">
        <p14:creationId xmlns:p14="http://schemas.microsoft.com/office/powerpoint/2010/main" val="2445647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96253"/>
            <a:ext cx="1007311" cy="6221420"/>
          </a:xfrm>
        </p:spPr>
        <p:txBody>
          <a:bodyPr vert="vert270"/>
          <a:lstStyle/>
          <a:p>
            <a:r>
              <a:rPr lang="en-US" dirty="0"/>
              <a:t>Activity diagrams</a:t>
            </a:r>
          </a:p>
        </p:txBody>
      </p:sp>
      <p:sp>
        <p:nvSpPr>
          <p:cNvPr id="4" name="Date Placeholder 3"/>
          <p:cNvSpPr>
            <a:spLocks noGrp="1"/>
          </p:cNvSpPr>
          <p:nvPr>
            <p:ph type="dt" sz="half" idx="10"/>
          </p:nvPr>
        </p:nvSpPr>
        <p:spPr/>
        <p:txBody>
          <a:bodyPr/>
          <a:lstStyle/>
          <a:p>
            <a:fld id="{F87ED2C5-96E4-44E3-801B-E77C7DD464E2}"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52</a:t>
            </a:fld>
            <a:endParaRPr lang="en-US"/>
          </a:p>
        </p:txBody>
      </p:sp>
      <p:pic>
        <p:nvPicPr>
          <p:cNvPr id="7" name="Picture 6"/>
          <p:cNvPicPr>
            <a:picLocks noChangeAspect="1"/>
          </p:cNvPicPr>
          <p:nvPr/>
        </p:nvPicPr>
        <p:blipFill>
          <a:blip r:embed="rId3"/>
          <a:stretch>
            <a:fillRect/>
          </a:stretch>
        </p:blipFill>
        <p:spPr>
          <a:xfrm>
            <a:off x="3299407" y="309618"/>
            <a:ext cx="6863043" cy="6435407"/>
          </a:xfrm>
          <a:prstGeom prst="rect">
            <a:avLst/>
          </a:prstGeom>
        </p:spPr>
      </p:pic>
    </p:spTree>
    <p:extLst>
      <p:ext uri="{BB962C8B-B14F-4D97-AF65-F5344CB8AC3E}">
        <p14:creationId xmlns:p14="http://schemas.microsoft.com/office/powerpoint/2010/main" val="3954867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96254"/>
            <a:ext cx="955847" cy="6374451"/>
          </a:xfrm>
        </p:spPr>
        <p:txBody>
          <a:bodyPr vert="vert270"/>
          <a:lstStyle/>
          <a:p>
            <a:r>
              <a:rPr lang="en-US" dirty="0"/>
              <a:t>Activity diagrams (cont.)</a:t>
            </a:r>
          </a:p>
        </p:txBody>
      </p:sp>
      <p:sp>
        <p:nvSpPr>
          <p:cNvPr id="4" name="Date Placeholder 3"/>
          <p:cNvSpPr>
            <a:spLocks noGrp="1"/>
          </p:cNvSpPr>
          <p:nvPr>
            <p:ph type="dt" sz="half" idx="10"/>
          </p:nvPr>
        </p:nvSpPr>
        <p:spPr/>
        <p:txBody>
          <a:bodyPr/>
          <a:lstStyle/>
          <a:p>
            <a:fld id="{B6408354-5BDC-46BB-97EC-4B8FE14C7F53}"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AC5F77F-66C9-B04B-B94C-B68F71024283}" type="slidenum">
              <a:rPr lang="en-US" smtClean="0"/>
              <a:pPr/>
              <a:t>53</a:t>
            </a:fld>
            <a:endParaRPr lang="en-US"/>
          </a:p>
        </p:txBody>
      </p:sp>
      <p:pic>
        <p:nvPicPr>
          <p:cNvPr id="8" name="Picture 7"/>
          <p:cNvPicPr>
            <a:picLocks noChangeAspect="1"/>
          </p:cNvPicPr>
          <p:nvPr/>
        </p:nvPicPr>
        <p:blipFill>
          <a:blip r:embed="rId3"/>
          <a:stretch>
            <a:fillRect/>
          </a:stretch>
        </p:blipFill>
        <p:spPr>
          <a:xfrm>
            <a:off x="3317649" y="116553"/>
            <a:ext cx="4631377" cy="3471302"/>
          </a:xfrm>
          <a:prstGeom prst="rect">
            <a:avLst/>
          </a:prstGeom>
        </p:spPr>
      </p:pic>
      <p:pic>
        <p:nvPicPr>
          <p:cNvPr id="9" name="Picture 8"/>
          <p:cNvPicPr>
            <a:picLocks noChangeAspect="1"/>
          </p:cNvPicPr>
          <p:nvPr/>
        </p:nvPicPr>
        <p:blipFill>
          <a:blip r:embed="rId4"/>
          <a:stretch>
            <a:fillRect/>
          </a:stretch>
        </p:blipFill>
        <p:spPr>
          <a:xfrm>
            <a:off x="5983675" y="3283479"/>
            <a:ext cx="4684325" cy="3558989"/>
          </a:xfrm>
          <a:prstGeom prst="rect">
            <a:avLst/>
          </a:prstGeom>
        </p:spPr>
      </p:pic>
      <p:sp>
        <p:nvSpPr>
          <p:cNvPr id="12" name="Rectangle 11"/>
          <p:cNvSpPr/>
          <p:nvPr/>
        </p:nvSpPr>
        <p:spPr>
          <a:xfrm>
            <a:off x="8269402" y="2347864"/>
            <a:ext cx="1749197" cy="369332"/>
          </a:xfrm>
          <a:prstGeom prst="rect">
            <a:avLst/>
          </a:prstGeom>
        </p:spPr>
        <p:txBody>
          <a:bodyPr wrap="none">
            <a:spAutoFit/>
          </a:bodyPr>
          <a:lstStyle/>
          <a:p>
            <a:r>
              <a:rPr lang="en-US" dirty="0"/>
              <a:t>Swimming lane</a:t>
            </a:r>
          </a:p>
        </p:txBody>
      </p:sp>
      <p:cxnSp>
        <p:nvCxnSpPr>
          <p:cNvPr id="14" name="Straight Arrow Connector 13"/>
          <p:cNvCxnSpPr/>
          <p:nvPr/>
        </p:nvCxnSpPr>
        <p:spPr>
          <a:xfrm flipH="1">
            <a:off x="7112640" y="2717196"/>
            <a:ext cx="1672773" cy="110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325838" y="2717196"/>
            <a:ext cx="459575" cy="110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841848" y="2717196"/>
            <a:ext cx="835552" cy="110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4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graphical models</a:t>
            </a:r>
            <a:endParaRPr lang="en-US" dirty="0"/>
          </a:p>
        </p:txBody>
      </p:sp>
      <p:sp>
        <p:nvSpPr>
          <p:cNvPr id="3" name="Content Placeholder 2"/>
          <p:cNvSpPr>
            <a:spLocks noGrp="1"/>
          </p:cNvSpPr>
          <p:nvPr>
            <p:ph idx="1"/>
          </p:nvPr>
        </p:nvSpPr>
        <p:spPr/>
        <p:txBody>
          <a:bodyPr/>
          <a:lstStyle/>
          <a:p>
            <a:r>
              <a:rPr lang="en-US"/>
              <a:t>As a means of facilitating discussion about an existing or proposed system</a:t>
            </a:r>
          </a:p>
          <a:p>
            <a:pPr lvl="1"/>
            <a:r>
              <a:rPr lang="en-GB"/>
              <a:t>may be incomplete</a:t>
            </a:r>
          </a:p>
          <a:p>
            <a:r>
              <a:rPr lang="en-US"/>
              <a:t>As a way of documenting an existing system</a:t>
            </a:r>
          </a:p>
          <a:p>
            <a:pPr lvl="1"/>
            <a:r>
              <a:rPr lang="en-US"/>
              <a:t>should be an accurate representation of the system</a:t>
            </a:r>
            <a:endParaRPr lang="en-GB"/>
          </a:p>
          <a:p>
            <a:r>
              <a:rPr lang="en-US"/>
              <a:t>As a detailed system description that can be used to generate a system implementation</a:t>
            </a:r>
          </a:p>
          <a:p>
            <a:pPr lvl="1"/>
            <a:r>
              <a:rPr lang="en-US"/>
              <a:t>Models have to be both correct and complete.</a:t>
            </a:r>
            <a:endParaRPr lang="en-GB"/>
          </a:p>
          <a:p>
            <a:endParaRPr lang="en-US" dirty="0"/>
          </a:p>
        </p:txBody>
      </p:sp>
      <p:sp>
        <p:nvSpPr>
          <p:cNvPr id="6" name="Date Placeholder 5"/>
          <p:cNvSpPr>
            <a:spLocks noGrp="1"/>
          </p:cNvSpPr>
          <p:nvPr>
            <p:ph type="dt" sz="half" idx="10"/>
          </p:nvPr>
        </p:nvSpPr>
        <p:spPr/>
        <p:txBody>
          <a:bodyPr/>
          <a:lstStyle/>
          <a:p>
            <a:fld id="{DE04E3CB-D3BD-4DBA-86C8-49F29E9BCD79}"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diagram types</a:t>
            </a:r>
            <a:endParaRPr lang="en-US" dirty="0"/>
          </a:p>
        </p:txBody>
      </p:sp>
      <p:sp>
        <p:nvSpPr>
          <p:cNvPr id="3" name="Content Placeholder 2"/>
          <p:cNvSpPr>
            <a:spLocks noGrp="1"/>
          </p:cNvSpPr>
          <p:nvPr>
            <p:ph idx="1"/>
          </p:nvPr>
        </p:nvSpPr>
        <p:spPr/>
        <p:txBody>
          <a:bodyPr>
            <a:normAutofit fontScale="92500" lnSpcReduction="10000"/>
          </a:bodyPr>
          <a:lstStyle/>
          <a:p>
            <a:r>
              <a:rPr lang="en-US"/>
              <a:t>Activity diagrams, which show the activities involved in a process or in data processing .</a:t>
            </a:r>
            <a:endParaRPr lang="en-GB"/>
          </a:p>
          <a:p>
            <a:r>
              <a:rPr lang="en-US"/>
              <a:t>Use case diagrams, which show the interactions between a system and its environment. </a:t>
            </a:r>
            <a:endParaRPr lang="en-GB"/>
          </a:p>
          <a:p>
            <a:r>
              <a:rPr lang="en-US"/>
              <a:t>Sequence diagrams, which show interactions between actors and the system and between system components.</a:t>
            </a:r>
            <a:endParaRPr lang="en-GB"/>
          </a:p>
          <a:p>
            <a:r>
              <a:rPr lang="en-US"/>
              <a:t>Class diagrams, which show the object classes in the system and the associations between these classes.</a:t>
            </a:r>
            <a:endParaRPr lang="en-GB"/>
          </a:p>
          <a:p>
            <a:r>
              <a:rPr lang="en-US"/>
              <a:t>State diagrams, which show how the system reacts to internal and external events. </a:t>
            </a:r>
            <a:endParaRPr lang="en-GB"/>
          </a:p>
          <a:p>
            <a:endParaRPr lang="en-US" dirty="0"/>
          </a:p>
        </p:txBody>
      </p:sp>
      <p:sp>
        <p:nvSpPr>
          <p:cNvPr id="6" name="Date Placeholder 5"/>
          <p:cNvSpPr>
            <a:spLocks noGrp="1"/>
          </p:cNvSpPr>
          <p:nvPr>
            <p:ph type="dt" sz="half" idx="10"/>
          </p:nvPr>
        </p:nvSpPr>
        <p:spPr/>
        <p:txBody>
          <a:bodyPr/>
          <a:lstStyle/>
          <a:p>
            <a:fld id="{EF363037-35D4-4ACF-B722-87A1C335C270}"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Perspectives</a:t>
            </a:r>
            <a:endParaRPr lang="en-US" dirty="0"/>
          </a:p>
        </p:txBody>
      </p:sp>
      <p:sp>
        <p:nvSpPr>
          <p:cNvPr id="11" name="Text Placeholder 10"/>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0107CE45-578A-4527-A7FD-0E7D0127D9DC}"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50F2F7EC-46EB-964D-B691-B03AC1106FC0}" type="slidenum">
              <a:rPr lang="en-US" smtClean="0"/>
              <a:pPr/>
              <a:t>8</a:t>
            </a:fld>
            <a:endParaRPr lang="en-US"/>
          </a:p>
        </p:txBody>
      </p:sp>
    </p:spTree>
    <p:extLst>
      <p:ext uri="{BB962C8B-B14F-4D97-AF65-F5344CB8AC3E}">
        <p14:creationId xmlns:p14="http://schemas.microsoft.com/office/powerpoint/2010/main" val="15681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To illustrate the operational context of a system – the boundaries</a:t>
            </a:r>
          </a:p>
          <a:p>
            <a:pPr lvl="1"/>
            <a:r>
              <a:rPr lang="en-GB"/>
              <a:t>they show what lies outside the system boundaries.</a:t>
            </a:r>
          </a:p>
          <a:p>
            <a:endParaRPr lang="en-GB"/>
          </a:p>
          <a:p>
            <a:r>
              <a:rPr lang="en-GB"/>
              <a:t>Social and organisational concerns may affect the decision on where to position system boundaries.</a:t>
            </a:r>
          </a:p>
          <a:p>
            <a:r>
              <a:rPr lang="en-GB"/>
              <a:t>Architectural models show the system and its relationship with other systems.</a:t>
            </a:r>
            <a:endParaRPr lang="en-GB" dirty="0"/>
          </a:p>
        </p:txBody>
      </p:sp>
      <p:sp>
        <p:nvSpPr>
          <p:cNvPr id="2" name="Date Placeholder 1"/>
          <p:cNvSpPr>
            <a:spLocks noGrp="1"/>
          </p:cNvSpPr>
          <p:nvPr>
            <p:ph type="dt" sz="half" idx="10"/>
          </p:nvPr>
        </p:nvSpPr>
        <p:spPr/>
        <p:txBody>
          <a:bodyPr/>
          <a:lstStyle/>
          <a:p>
            <a:fld id="{ABB330C5-05B7-468E-97EB-1052F005752E}" type="datetime1">
              <a:rPr lang="nb-NO" smtClean="0"/>
              <a:t>21.02.2023</a:t>
            </a:fld>
            <a:endParaRPr lang="en-US"/>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DEC9DA09-039A-A841-BA90-58CFCFBF8E01}"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F394D0DD-0702-4EBF-A113-3BC9218CD5FF}" vid="{C3FE0BE2-47FE-43DF-A885-0A1D2A8394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5116</TotalTime>
  <Words>5650</Words>
  <Application>Microsoft Office PowerPoint</Application>
  <PresentationFormat>Widescreen</PresentationFormat>
  <Paragraphs>732</Paragraphs>
  <Slides>53</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Tw Cen MT</vt:lpstr>
      <vt:lpstr>Tw Cen MT Condensed</vt:lpstr>
      <vt:lpstr>Wingdings</vt:lpstr>
      <vt:lpstr>Wingdings 3</vt:lpstr>
      <vt:lpstr>Theme_SE2019s1</vt:lpstr>
      <vt:lpstr>Chapter 6 – System Modeling</vt:lpstr>
      <vt:lpstr>Topics covered</vt:lpstr>
      <vt:lpstr>System modeling</vt:lpstr>
      <vt:lpstr>Existing and planned system models</vt:lpstr>
      <vt:lpstr>System perspectives</vt:lpstr>
      <vt:lpstr>Use of graphical models</vt:lpstr>
      <vt:lpstr>UML diagram types</vt:lpstr>
      <vt:lpstr>External Perspectives</vt:lpstr>
      <vt:lpstr>Context models</vt:lpstr>
      <vt:lpstr>System boundaries</vt:lpstr>
      <vt:lpstr>The context of the Mentcare system </vt:lpstr>
      <vt:lpstr>Process perspective</vt:lpstr>
      <vt:lpstr>Process model of involuntary detention </vt:lpstr>
      <vt:lpstr>Interaction Perspectives</vt:lpstr>
      <vt:lpstr>Interaction models</vt:lpstr>
      <vt:lpstr>Use case modeling</vt:lpstr>
      <vt:lpstr>Transfer-data use case </vt:lpstr>
      <vt:lpstr>Use cases in the Mentcare system involving the role ‘Medical Receptionist’ </vt:lpstr>
      <vt:lpstr>Use-case scenario tabular template</vt:lpstr>
      <vt:lpstr>A use-case example</vt:lpstr>
      <vt:lpstr>Sequence diagrams</vt:lpstr>
      <vt:lpstr>Sequence diagram of use case: enter wrong account information</vt:lpstr>
      <vt:lpstr>Sequence diagrams - Example</vt:lpstr>
      <vt:lpstr>Sequence diagrams - Example</vt:lpstr>
      <vt:lpstr>Sequence diagrams - Example</vt:lpstr>
      <vt:lpstr>Sequence diagrams - Example</vt:lpstr>
      <vt:lpstr>In-class activity</vt:lpstr>
      <vt:lpstr>Structural Perspectives</vt:lpstr>
      <vt:lpstr>Structural models</vt:lpstr>
      <vt:lpstr>Class diagrams</vt:lpstr>
      <vt:lpstr>Class diagrams</vt:lpstr>
      <vt:lpstr>Class diagrams</vt:lpstr>
      <vt:lpstr>Class diagrams - Relationships</vt:lpstr>
      <vt:lpstr>Class diagrams - Relationships</vt:lpstr>
      <vt:lpstr>Class diagrams - Generalization</vt:lpstr>
      <vt:lpstr>Database diagrams vs class diagrams</vt:lpstr>
      <vt:lpstr>behavioral perspectives</vt:lpstr>
      <vt:lpstr>Behavioral models</vt:lpstr>
      <vt:lpstr>Data-driven modeling</vt:lpstr>
      <vt:lpstr>An activity model of the insulin pump’s operation </vt:lpstr>
      <vt:lpstr>Order processing – An alternative to represent behaviors </vt:lpstr>
      <vt:lpstr>Event-driven modeling</vt:lpstr>
      <vt:lpstr>State diagram of a microwave oven </vt:lpstr>
      <vt:lpstr>Microwave oven operation </vt:lpstr>
      <vt:lpstr>States and stimuli for the microwave oven </vt:lpstr>
      <vt:lpstr>States and stimuli for the microwave oven (cont.) </vt:lpstr>
      <vt:lpstr>Summary</vt:lpstr>
      <vt:lpstr>Summary (cont.)</vt:lpstr>
      <vt:lpstr>More on UML</vt:lpstr>
      <vt:lpstr>Collaboration / Communication diagrams</vt:lpstr>
      <vt:lpstr>Sequence vs. collaboration diagrams</vt:lpstr>
      <vt:lpstr>Activity diagrams</vt:lpstr>
      <vt:lpstr>Activity diagrams (cont.)</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chap5. sys. modeling</dc:title>
  <dc:creator>Thang Bui</dc:creator>
  <cp:lastModifiedBy>Anh Nguyen Duc</cp:lastModifiedBy>
  <cp:revision>153</cp:revision>
  <cp:lastPrinted>2017-12-20T07:07:37Z</cp:lastPrinted>
  <dcterms:created xsi:type="dcterms:W3CDTF">2010-01-15T13:50:47Z</dcterms:created>
  <dcterms:modified xsi:type="dcterms:W3CDTF">2023-02-22T07:55:08Z</dcterms:modified>
</cp:coreProperties>
</file>