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7" r:id="rId1"/>
  </p:sldMasterIdLst>
  <p:notesMasterIdLst>
    <p:notesMasterId r:id="rId56"/>
  </p:notesMasterIdLst>
  <p:handoutMasterIdLst>
    <p:handoutMasterId r:id="rId57"/>
  </p:handoutMasterIdLst>
  <p:sldIdLst>
    <p:sldId id="256" r:id="rId2"/>
    <p:sldId id="277" r:id="rId3"/>
    <p:sldId id="278" r:id="rId4"/>
    <p:sldId id="326" r:id="rId5"/>
    <p:sldId id="257" r:id="rId6"/>
    <p:sldId id="308" r:id="rId7"/>
    <p:sldId id="280" r:id="rId8"/>
    <p:sldId id="328" r:id="rId9"/>
    <p:sldId id="329" r:id="rId10"/>
    <p:sldId id="320" r:id="rId11"/>
    <p:sldId id="330" r:id="rId12"/>
    <p:sldId id="286" r:id="rId13"/>
    <p:sldId id="311" r:id="rId14"/>
    <p:sldId id="331" r:id="rId15"/>
    <p:sldId id="298" r:id="rId16"/>
    <p:sldId id="332" r:id="rId17"/>
    <p:sldId id="312" r:id="rId18"/>
    <p:sldId id="322" r:id="rId19"/>
    <p:sldId id="333" r:id="rId20"/>
    <p:sldId id="299" r:id="rId21"/>
    <p:sldId id="258" r:id="rId22"/>
    <p:sldId id="259" r:id="rId23"/>
    <p:sldId id="345" r:id="rId24"/>
    <p:sldId id="261" r:id="rId25"/>
    <p:sldId id="262" r:id="rId26"/>
    <p:sldId id="292" r:id="rId27"/>
    <p:sldId id="264" r:id="rId28"/>
    <p:sldId id="265" r:id="rId29"/>
    <p:sldId id="266" r:id="rId30"/>
    <p:sldId id="267" r:id="rId31"/>
    <p:sldId id="268" r:id="rId32"/>
    <p:sldId id="269" r:id="rId33"/>
    <p:sldId id="344" r:id="rId34"/>
    <p:sldId id="339" r:id="rId35"/>
    <p:sldId id="340" r:id="rId36"/>
    <p:sldId id="341" r:id="rId37"/>
    <p:sldId id="342" r:id="rId38"/>
    <p:sldId id="343" r:id="rId39"/>
    <p:sldId id="334" r:id="rId40"/>
    <p:sldId id="300" r:id="rId41"/>
    <p:sldId id="301" r:id="rId42"/>
    <p:sldId id="302" r:id="rId43"/>
    <p:sldId id="304" r:id="rId44"/>
    <p:sldId id="271" r:id="rId45"/>
    <p:sldId id="305" r:id="rId46"/>
    <p:sldId id="335" r:id="rId47"/>
    <p:sldId id="336" r:id="rId48"/>
    <p:sldId id="306" r:id="rId49"/>
    <p:sldId id="274" r:id="rId50"/>
    <p:sldId id="315" r:id="rId51"/>
    <p:sldId id="275" r:id="rId52"/>
    <p:sldId id="319" r:id="rId53"/>
    <p:sldId id="307" r:id="rId54"/>
    <p:sldId id="33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1" autoAdjust="0"/>
    <p:restoredTop sz="86043" autoAdjust="0"/>
  </p:normalViewPr>
  <p:slideViewPr>
    <p:cSldViewPr snapToGrid="0" snapToObjects="1">
      <p:cViewPr varScale="1">
        <p:scale>
          <a:sx n="69" d="100"/>
          <a:sy n="69" d="100"/>
        </p:scale>
        <p:origin x="101"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h Nguyen Duc" userId="04a5c95d-4a59-4e21-b199-e9922fb46c5c" providerId="ADAL" clId="{2B525AFF-871E-488B-A88E-1BD9BF2215EC}"/>
    <pc:docChg chg="modSld">
      <pc:chgData name="Anh Nguyen Duc" userId="04a5c95d-4a59-4e21-b199-e9922fb46c5c" providerId="ADAL" clId="{2B525AFF-871E-488B-A88E-1BD9BF2215EC}" dt="2023-03-14T21:18:11.752" v="2"/>
      <pc:docMkLst>
        <pc:docMk/>
      </pc:docMkLst>
      <pc:sldChg chg="modSp mod">
        <pc:chgData name="Anh Nguyen Duc" userId="04a5c95d-4a59-4e21-b199-e9922fb46c5c" providerId="ADAL" clId="{2B525AFF-871E-488B-A88E-1BD9BF2215EC}" dt="2023-03-14T21:18:11.752" v="2"/>
        <pc:sldMkLst>
          <pc:docMk/>
          <pc:sldMk cId="443562795" sldId="345"/>
        </pc:sldMkLst>
        <pc:spChg chg="mod">
          <ac:chgData name="Anh Nguyen Duc" userId="04a5c95d-4a59-4e21-b199-e9922fb46c5c" providerId="ADAL" clId="{2B525AFF-871E-488B-A88E-1BD9BF2215EC}" dt="2023-03-14T21:18:11.752" v="2"/>
          <ac:spMkLst>
            <pc:docMk/>
            <pc:sldMk cId="443562795" sldId="345"/>
            <ac:spMk id="2" creationId="{D1D0DF78-903F-4035-B386-81D6FFE2B600}"/>
          </ac:spMkLst>
        </pc:spChg>
      </pc:sldChg>
    </pc:docChg>
  </pc:docChgLst>
  <pc:docChgLst>
    <pc:chgData name="Anh Nguyen Duc" userId="04a5c95d-4a59-4e21-b199-e9922fb46c5c" providerId="ADAL" clId="{54493B09-2AB7-4A2A-A446-EC9681CB2E39}"/>
    <pc:docChg chg="undo custSel modSld modMainMaster">
      <pc:chgData name="Anh Nguyen Duc" userId="04a5c95d-4a59-4e21-b199-e9922fb46c5c" providerId="ADAL" clId="{54493B09-2AB7-4A2A-A446-EC9681CB2E39}" dt="2022-10-25T20:53:33.282" v="163" actId="20577"/>
      <pc:docMkLst>
        <pc:docMk/>
      </pc:docMkLst>
      <pc:sldChg chg="modSp mod modClrScheme chgLayout">
        <pc:chgData name="Anh Nguyen Duc" userId="04a5c95d-4a59-4e21-b199-e9922fb46c5c" providerId="ADAL" clId="{54493B09-2AB7-4A2A-A446-EC9681CB2E39}" dt="2022-10-25T20:47:51.698" v="13" actId="700"/>
        <pc:sldMkLst>
          <pc:docMk/>
          <pc:sldMk cId="0" sldId="277"/>
        </pc:sldMkLst>
        <pc:spChg chg="mod ord">
          <ac:chgData name="Anh Nguyen Duc" userId="04a5c95d-4a59-4e21-b199-e9922fb46c5c" providerId="ADAL" clId="{54493B09-2AB7-4A2A-A446-EC9681CB2E39}" dt="2022-10-25T20:47:51.698" v="13" actId="700"/>
          <ac:spMkLst>
            <pc:docMk/>
            <pc:sldMk cId="0" sldId="277"/>
            <ac:spMk id="2" creationId="{00000000-0000-0000-0000-000000000000}"/>
          </ac:spMkLst>
        </pc:spChg>
        <pc:spChg chg="mod ord">
          <ac:chgData name="Anh Nguyen Duc" userId="04a5c95d-4a59-4e21-b199-e9922fb46c5c" providerId="ADAL" clId="{54493B09-2AB7-4A2A-A446-EC9681CB2E39}" dt="2022-10-25T20:47:51.698" v="13" actId="700"/>
          <ac:spMkLst>
            <pc:docMk/>
            <pc:sldMk cId="0" sldId="277"/>
            <ac:spMk id="3" creationId="{00000000-0000-0000-0000-000000000000}"/>
          </ac:spMkLst>
        </pc:spChg>
        <pc:spChg chg="mod ord">
          <ac:chgData name="Anh Nguyen Duc" userId="04a5c95d-4a59-4e21-b199-e9922fb46c5c" providerId="ADAL" clId="{54493B09-2AB7-4A2A-A446-EC9681CB2E39}" dt="2022-10-25T20:47:51.698" v="13" actId="700"/>
          <ac:spMkLst>
            <pc:docMk/>
            <pc:sldMk cId="0" sldId="277"/>
            <ac:spMk id="4" creationId="{00000000-0000-0000-0000-000000000000}"/>
          </ac:spMkLst>
        </pc:spChg>
        <pc:spChg chg="mod ord">
          <ac:chgData name="Anh Nguyen Duc" userId="04a5c95d-4a59-4e21-b199-e9922fb46c5c" providerId="ADAL" clId="{54493B09-2AB7-4A2A-A446-EC9681CB2E39}" dt="2022-10-25T20:47:51.698" v="13" actId="700"/>
          <ac:spMkLst>
            <pc:docMk/>
            <pc:sldMk cId="0" sldId="277"/>
            <ac:spMk id="5" creationId="{00000000-0000-0000-0000-000000000000}"/>
          </ac:spMkLst>
        </pc:spChg>
        <pc:spChg chg="mod ord">
          <ac:chgData name="Anh Nguyen Duc" userId="04a5c95d-4a59-4e21-b199-e9922fb46c5c" providerId="ADAL" clId="{54493B09-2AB7-4A2A-A446-EC9681CB2E39}" dt="2022-10-25T20:47:51.698" v="13" actId="700"/>
          <ac:spMkLst>
            <pc:docMk/>
            <pc:sldMk cId="0" sldId="277"/>
            <ac:spMk id="10" creationId="{00000000-0000-0000-0000-000000000000}"/>
          </ac:spMkLst>
        </pc:spChg>
      </pc:sldChg>
      <pc:sldChg chg="modSp mod modNotesTx">
        <pc:chgData name="Anh Nguyen Duc" userId="04a5c95d-4a59-4e21-b199-e9922fb46c5c" providerId="ADAL" clId="{54493B09-2AB7-4A2A-A446-EC9681CB2E39}" dt="2022-10-25T20:53:33.282" v="163" actId="20577"/>
        <pc:sldMkLst>
          <pc:docMk/>
          <pc:sldMk cId="698752115" sldId="326"/>
        </pc:sldMkLst>
        <pc:spChg chg="mod">
          <ac:chgData name="Anh Nguyen Duc" userId="04a5c95d-4a59-4e21-b199-e9922fb46c5c" providerId="ADAL" clId="{54493B09-2AB7-4A2A-A446-EC9681CB2E39}" dt="2022-10-25T20:53:33.282" v="163" actId="20577"/>
          <ac:spMkLst>
            <pc:docMk/>
            <pc:sldMk cId="698752115" sldId="326"/>
            <ac:spMk id="44035" creationId="{00000000-0000-0000-0000-000000000000}"/>
          </ac:spMkLst>
        </pc:spChg>
      </pc:sldChg>
      <pc:sldMasterChg chg="addSldLayout delSldLayout modSldLayout">
        <pc:chgData name="Anh Nguyen Duc" userId="04a5c95d-4a59-4e21-b199-e9922fb46c5c" providerId="ADAL" clId="{54493B09-2AB7-4A2A-A446-EC9681CB2E39}" dt="2022-10-25T20:49:23.725" v="33" actId="20577"/>
        <pc:sldMasterMkLst>
          <pc:docMk/>
          <pc:sldMasterMk cId="1771131391" sldId="2147483737"/>
        </pc:sldMasterMkLst>
        <pc:sldLayoutChg chg="addSp delSp modSp mod">
          <pc:chgData name="Anh Nguyen Duc" userId="04a5c95d-4a59-4e21-b199-e9922fb46c5c" providerId="ADAL" clId="{54493B09-2AB7-4A2A-A446-EC9681CB2E39}" dt="2022-10-25T20:49:23.725" v="33" actId="20577"/>
          <pc:sldLayoutMkLst>
            <pc:docMk/>
            <pc:sldMasterMk cId="1771131391" sldId="2147483737"/>
            <pc:sldLayoutMk cId="2778304516" sldId="2147483739"/>
          </pc:sldLayoutMkLst>
          <pc:spChg chg="add del mod">
            <ac:chgData name="Anh Nguyen Duc" userId="04a5c95d-4a59-4e21-b199-e9922fb46c5c" providerId="ADAL" clId="{54493B09-2AB7-4A2A-A446-EC9681CB2E39}" dt="2022-10-25T20:49:23.725" v="33" actId="20577"/>
            <ac:spMkLst>
              <pc:docMk/>
              <pc:sldMasterMk cId="1771131391" sldId="2147483737"/>
              <pc:sldLayoutMk cId="2778304516" sldId="2147483739"/>
              <ac:spMk id="4" creationId="{00000000-0000-0000-0000-000000000000}"/>
            </ac:spMkLst>
          </pc:spChg>
        </pc:sldLayoutChg>
        <pc:sldLayoutChg chg="modSp mod">
          <pc:chgData name="Anh Nguyen Duc" userId="04a5c95d-4a59-4e21-b199-e9922fb46c5c" providerId="ADAL" clId="{54493B09-2AB7-4A2A-A446-EC9681CB2E39}" dt="2022-10-25T20:45:21.715" v="2" actId="20577"/>
          <pc:sldLayoutMkLst>
            <pc:docMk/>
            <pc:sldMasterMk cId="1771131391" sldId="2147483737"/>
            <pc:sldLayoutMk cId="1877441380" sldId="2147483740"/>
          </pc:sldLayoutMkLst>
          <pc:spChg chg="mod">
            <ac:chgData name="Anh Nguyen Duc" userId="04a5c95d-4a59-4e21-b199-e9922fb46c5c" providerId="ADAL" clId="{54493B09-2AB7-4A2A-A446-EC9681CB2E39}" dt="2022-10-25T20:45:21.715" v="2" actId="20577"/>
            <ac:spMkLst>
              <pc:docMk/>
              <pc:sldMasterMk cId="1771131391" sldId="2147483737"/>
              <pc:sldLayoutMk cId="1877441380" sldId="2147483740"/>
              <ac:spMk id="4" creationId="{00000000-0000-0000-0000-000000000000}"/>
            </ac:spMkLst>
          </pc:spChg>
        </pc:sldLayoutChg>
        <pc:sldLayoutChg chg="modSp mod">
          <pc:chgData name="Anh Nguyen Duc" userId="04a5c95d-4a59-4e21-b199-e9922fb46c5c" providerId="ADAL" clId="{54493B09-2AB7-4A2A-A446-EC9681CB2E39}" dt="2022-10-25T20:45:28.042" v="3" actId="20577"/>
          <pc:sldLayoutMkLst>
            <pc:docMk/>
            <pc:sldMasterMk cId="1771131391" sldId="2147483737"/>
            <pc:sldLayoutMk cId="1441754829" sldId="2147483741"/>
          </pc:sldLayoutMkLst>
          <pc:spChg chg="mod">
            <ac:chgData name="Anh Nguyen Duc" userId="04a5c95d-4a59-4e21-b199-e9922fb46c5c" providerId="ADAL" clId="{54493B09-2AB7-4A2A-A446-EC9681CB2E39}" dt="2022-10-25T20:45:28.042" v="3" actId="20577"/>
            <ac:spMkLst>
              <pc:docMk/>
              <pc:sldMasterMk cId="1771131391" sldId="2147483737"/>
              <pc:sldLayoutMk cId="1441754829" sldId="2147483741"/>
              <ac:spMk id="5" creationId="{00000000-0000-0000-0000-000000000000}"/>
            </ac:spMkLst>
          </pc:spChg>
        </pc:sldLayoutChg>
        <pc:sldLayoutChg chg="modSp mod">
          <pc:chgData name="Anh Nguyen Duc" userId="04a5c95d-4a59-4e21-b199-e9922fb46c5c" providerId="ADAL" clId="{54493B09-2AB7-4A2A-A446-EC9681CB2E39}" dt="2022-10-25T20:45:32.144" v="4" actId="20577"/>
          <pc:sldLayoutMkLst>
            <pc:docMk/>
            <pc:sldMasterMk cId="1771131391" sldId="2147483737"/>
            <pc:sldLayoutMk cId="1211138616" sldId="2147483742"/>
          </pc:sldLayoutMkLst>
          <pc:spChg chg="mod">
            <ac:chgData name="Anh Nguyen Duc" userId="04a5c95d-4a59-4e21-b199-e9922fb46c5c" providerId="ADAL" clId="{54493B09-2AB7-4A2A-A446-EC9681CB2E39}" dt="2022-10-25T20:45:32.144" v="4" actId="20577"/>
            <ac:spMkLst>
              <pc:docMk/>
              <pc:sldMasterMk cId="1771131391" sldId="2147483737"/>
              <pc:sldLayoutMk cId="1211138616" sldId="2147483742"/>
              <ac:spMk id="7" creationId="{00000000-0000-0000-0000-000000000000}"/>
            </ac:spMkLst>
          </pc:spChg>
        </pc:sldLayoutChg>
        <pc:sldLayoutChg chg="modSp mod">
          <pc:chgData name="Anh Nguyen Duc" userId="04a5c95d-4a59-4e21-b199-e9922fb46c5c" providerId="ADAL" clId="{54493B09-2AB7-4A2A-A446-EC9681CB2E39}" dt="2022-10-25T20:45:35.561" v="5" actId="20577"/>
          <pc:sldLayoutMkLst>
            <pc:docMk/>
            <pc:sldMasterMk cId="1771131391" sldId="2147483737"/>
            <pc:sldLayoutMk cId="3471852856" sldId="2147483743"/>
          </pc:sldLayoutMkLst>
          <pc:spChg chg="mod">
            <ac:chgData name="Anh Nguyen Duc" userId="04a5c95d-4a59-4e21-b199-e9922fb46c5c" providerId="ADAL" clId="{54493B09-2AB7-4A2A-A446-EC9681CB2E39}" dt="2022-10-25T20:45:35.561" v="5" actId="20577"/>
            <ac:spMkLst>
              <pc:docMk/>
              <pc:sldMasterMk cId="1771131391" sldId="2147483737"/>
              <pc:sldLayoutMk cId="3471852856" sldId="2147483743"/>
              <ac:spMk id="3" creationId="{00000000-0000-0000-0000-000000000000}"/>
            </ac:spMkLst>
          </pc:spChg>
        </pc:sldLayoutChg>
        <pc:sldLayoutChg chg="modSp add del mod">
          <pc:chgData name="Anh Nguyen Duc" userId="04a5c95d-4a59-4e21-b199-e9922fb46c5c" providerId="ADAL" clId="{54493B09-2AB7-4A2A-A446-EC9681CB2E39}" dt="2022-10-25T20:49:17.002" v="25" actId="2696"/>
          <pc:sldLayoutMkLst>
            <pc:docMk/>
            <pc:sldMasterMk cId="1771131391" sldId="2147483737"/>
            <pc:sldLayoutMk cId="3132084775" sldId="2147483744"/>
          </pc:sldLayoutMkLst>
          <pc:spChg chg="mod">
            <ac:chgData name="Anh Nguyen Duc" userId="04a5c95d-4a59-4e21-b199-e9922fb46c5c" providerId="ADAL" clId="{54493B09-2AB7-4A2A-A446-EC9681CB2E39}" dt="2022-10-25T20:45:40.673" v="6" actId="20577"/>
            <ac:spMkLst>
              <pc:docMk/>
              <pc:sldMasterMk cId="1771131391" sldId="2147483737"/>
              <pc:sldLayoutMk cId="3132084775" sldId="2147483744"/>
              <ac:spMk id="2" creationId="{00000000-0000-0000-0000-000000000000}"/>
            </ac:spMkLst>
          </pc:spChg>
        </pc:sldLayoutChg>
        <pc:sldLayoutChg chg="modSp add del mod">
          <pc:chgData name="Anh Nguyen Duc" userId="04a5c95d-4a59-4e21-b199-e9922fb46c5c" providerId="ADAL" clId="{54493B09-2AB7-4A2A-A446-EC9681CB2E39}" dt="2022-10-25T20:49:19.490" v="26" actId="2696"/>
          <pc:sldLayoutMkLst>
            <pc:docMk/>
            <pc:sldMasterMk cId="1771131391" sldId="2147483737"/>
            <pc:sldLayoutMk cId="1775014538" sldId="2147483745"/>
          </pc:sldLayoutMkLst>
          <pc:spChg chg="mod">
            <ac:chgData name="Anh Nguyen Duc" userId="04a5c95d-4a59-4e21-b199-e9922fb46c5c" providerId="ADAL" clId="{54493B09-2AB7-4A2A-A446-EC9681CB2E39}" dt="2022-10-25T20:45:45.635" v="7" actId="20577"/>
            <ac:spMkLst>
              <pc:docMk/>
              <pc:sldMasterMk cId="1771131391" sldId="2147483737"/>
              <pc:sldLayoutMk cId="1775014538" sldId="2147483745"/>
              <ac:spMk id="5" creationId="{00000000-0000-0000-0000-000000000000}"/>
            </ac:spMkLst>
          </pc:spChg>
        </pc:sldLayoutChg>
        <pc:sldLayoutChg chg="add del">
          <pc:chgData name="Anh Nguyen Duc" userId="04a5c95d-4a59-4e21-b199-e9922fb46c5c" providerId="ADAL" clId="{54493B09-2AB7-4A2A-A446-EC9681CB2E39}" dt="2022-10-25T20:49:20.192" v="27" actId="2696"/>
          <pc:sldLayoutMkLst>
            <pc:docMk/>
            <pc:sldMasterMk cId="1771131391" sldId="2147483737"/>
            <pc:sldLayoutMk cId="3720526264" sldId="2147483746"/>
          </pc:sldLayoutMkLst>
        </pc:sldLayoutChg>
        <pc:sldLayoutChg chg="add del">
          <pc:chgData name="Anh Nguyen Duc" userId="04a5c95d-4a59-4e21-b199-e9922fb46c5c" providerId="ADAL" clId="{54493B09-2AB7-4A2A-A446-EC9681CB2E39}" dt="2022-10-25T20:49:20.508" v="28" actId="2696"/>
          <pc:sldLayoutMkLst>
            <pc:docMk/>
            <pc:sldMasterMk cId="1771131391" sldId="2147483737"/>
            <pc:sldLayoutMk cId="2954862183" sldId="2147483747"/>
          </pc:sldLayoutMkLst>
        </pc:sldLayoutChg>
        <pc:sldLayoutChg chg="add del">
          <pc:chgData name="Anh Nguyen Duc" userId="04a5c95d-4a59-4e21-b199-e9922fb46c5c" providerId="ADAL" clId="{54493B09-2AB7-4A2A-A446-EC9681CB2E39}" dt="2022-10-25T20:49:20.748" v="29" actId="2696"/>
          <pc:sldLayoutMkLst>
            <pc:docMk/>
            <pc:sldMasterMk cId="1771131391" sldId="2147483737"/>
            <pc:sldLayoutMk cId="4292444499" sldId="2147483748"/>
          </pc:sldLayoutMkLst>
        </pc:sldLayoutChg>
        <pc:sldLayoutChg chg="modSp add del mod">
          <pc:chgData name="Anh Nguyen Duc" userId="04a5c95d-4a59-4e21-b199-e9922fb46c5c" providerId="ADAL" clId="{54493B09-2AB7-4A2A-A446-EC9681CB2E39}" dt="2022-10-25T20:49:20.942" v="30" actId="2696"/>
          <pc:sldLayoutMkLst>
            <pc:docMk/>
            <pc:sldMasterMk cId="1771131391" sldId="2147483737"/>
            <pc:sldLayoutMk cId="1606346674" sldId="2147483749"/>
          </pc:sldLayoutMkLst>
          <pc:spChg chg="mod">
            <ac:chgData name="Anh Nguyen Duc" userId="04a5c95d-4a59-4e21-b199-e9922fb46c5c" providerId="ADAL" clId="{54493B09-2AB7-4A2A-A446-EC9681CB2E39}" dt="2022-10-25T20:46:51.599" v="9" actId="20577"/>
            <ac:spMkLst>
              <pc:docMk/>
              <pc:sldMasterMk cId="1771131391" sldId="2147483737"/>
              <pc:sldLayoutMk cId="1606346674" sldId="2147483749"/>
              <ac:spMk id="2" creationId="{00000000-0000-0000-0000-000000000000}"/>
            </ac:spMkLst>
          </pc:spChg>
        </pc:sldLayoutChg>
        <pc:sldLayoutChg chg="new del mod">
          <pc:chgData name="Anh Nguyen Duc" userId="04a5c95d-4a59-4e21-b199-e9922fb46c5c" providerId="ADAL" clId="{54493B09-2AB7-4A2A-A446-EC9681CB2E39}" dt="2022-10-25T20:48:24.871" v="15" actId="11236"/>
          <pc:sldLayoutMkLst>
            <pc:docMk/>
            <pc:sldMasterMk cId="1771131391" sldId="2147483737"/>
            <pc:sldLayoutMk cId="3396772497" sldId="21474837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4B4BD9-6A1D-42B3-8E40-8497899AF369}" type="datetime1">
              <a:rPr lang="en-US" smtClean="0"/>
              <a:t>3/14/2023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1356029432"/>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Software Engineering - CO3001</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B621AEE-8EA4-4674-A250-2999015B85F8}" type="datetime1">
              <a:rPr lang="en-US" smtClean="0"/>
              <a:t>3/14/2023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2576816785"/>
      </p:ext>
    </p:extLst>
  </p:cSld>
  <p:clrMap bg1="lt1" tx1="dk1" bg2="lt2" tx2="dk2" accent1="accent1" accent2="accent2" accent3="accent3" accent4="accent4" accent5="accent5" accent6="accent6" hlink="hlink" folHlink="folHlink"/>
  <p:hf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DA69-A571-1F49-91C0-61EBFAAB21F4}" type="slidenum">
              <a:rPr lang="en-US" smtClean="0"/>
              <a:pPr/>
              <a:t>1</a:t>
            </a:fld>
            <a:endParaRPr lang="en-US"/>
          </a:p>
        </p:txBody>
      </p:sp>
      <p:sp>
        <p:nvSpPr>
          <p:cNvPr id="5" name="Date Placeholder 4"/>
          <p:cNvSpPr>
            <a:spLocks noGrp="1"/>
          </p:cNvSpPr>
          <p:nvPr>
            <p:ph type="dt" idx="11"/>
          </p:nvPr>
        </p:nvSpPr>
        <p:spPr/>
        <p:txBody>
          <a:bodyPr/>
          <a:lstStyle/>
          <a:p>
            <a:fld id="{A17D3168-8063-41C0-AECF-634E17F8B645}"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01396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800" dirty="0"/>
              <a:t>(Figure at http://sebokwiki.org/w/images/d/df/Decomposition_of_Functions_AF_071112%282%29.png)</a:t>
            </a:r>
          </a:p>
          <a:p>
            <a:endParaRPr lang="en-US" dirty="0"/>
          </a:p>
          <a:p>
            <a:r>
              <a:rPr lang="en-US" b="1" dirty="0"/>
              <a:t>One-way-to select</a:t>
            </a:r>
            <a:r>
              <a:rPr lang="en-US" b="1" baseline="0" dirty="0"/>
              <a:t> an architecture</a:t>
            </a:r>
            <a:endParaRPr lang="en-US" b="1" dirty="0"/>
          </a:p>
          <a:p>
            <a:endParaRPr lang="en-US" dirty="0"/>
          </a:p>
          <a:p>
            <a:pPr marL="228600" indent="-228600">
              <a:buAutoNum type="arabicPeriod"/>
            </a:pPr>
            <a:r>
              <a:rPr lang="en-US" dirty="0"/>
              <a:t>Develop a mental model of the application at a high level</a:t>
            </a:r>
            <a:r>
              <a:rPr lang="en-US" baseline="0" dirty="0"/>
              <a:t> </a:t>
            </a:r>
            <a:r>
              <a:rPr lang="en-US" dirty="0"/>
              <a:t>as if it were a small application</a:t>
            </a:r>
          </a:p>
          <a:p>
            <a:pPr marL="628650" lvl="1" indent="-171450">
              <a:buFont typeface="Arial" panose="020B0604020202020204" pitchFamily="34" charset="0"/>
              <a:buChar char="•"/>
            </a:pPr>
            <a:r>
              <a:rPr lang="en-US" dirty="0"/>
              <a:t>Example:</a:t>
            </a:r>
            <a:r>
              <a:rPr lang="en-US" baseline="0" dirty="0"/>
              <a:t> a </a:t>
            </a:r>
            <a:r>
              <a:rPr lang="en-US" dirty="0"/>
              <a:t>personal finance application</a:t>
            </a:r>
            <a:r>
              <a:rPr lang="en-US" baseline="0" dirty="0"/>
              <a:t> </a:t>
            </a:r>
            <a:r>
              <a:rPr lang="en-US" dirty="0"/>
              <a:t>“works by receiving money or paying out money, in any order, controlled through a user interface”.</a:t>
            </a:r>
          </a:p>
          <a:p>
            <a:r>
              <a:rPr lang="en-US" dirty="0"/>
              <a:t>2. Decompose into the required components</a:t>
            </a:r>
          </a:p>
          <a:p>
            <a:pPr marL="628650" lvl="1" indent="-171450">
              <a:buFont typeface="Arial" panose="020B0604020202020204" pitchFamily="34" charset="0"/>
              <a:buChar char="•"/>
            </a:pPr>
            <a:r>
              <a:rPr lang="en-US" dirty="0"/>
              <a:t>Look for high cohesion &amp; low coupling</a:t>
            </a:r>
          </a:p>
          <a:p>
            <a:pPr marL="628650" lvl="1" indent="-171450">
              <a:buFont typeface="Arial" panose="020B0604020202020204" pitchFamily="34" charset="0"/>
              <a:buChar char="•"/>
            </a:pPr>
            <a:r>
              <a:rPr lang="en-US" dirty="0"/>
              <a:t>Example:</a:t>
            </a:r>
            <a:r>
              <a:rPr lang="en-US" baseline="0" dirty="0"/>
              <a:t> the </a:t>
            </a:r>
            <a:r>
              <a:rPr lang="en-US" dirty="0"/>
              <a:t>personal finance application</a:t>
            </a:r>
            <a:r>
              <a:rPr lang="en-US" baseline="0" dirty="0"/>
              <a:t> is </a:t>
            </a:r>
            <a:r>
              <a:rPr lang="en-US" dirty="0"/>
              <a:t>decomposed into Assets, Suppliers, &amp; Interface.</a:t>
            </a:r>
          </a:p>
          <a:p>
            <a:r>
              <a:rPr lang="en-US" dirty="0"/>
              <a:t>3. Repeat this process for the new components.</a:t>
            </a:r>
          </a:p>
        </p:txBody>
      </p:sp>
      <p:sp>
        <p:nvSpPr>
          <p:cNvPr id="4" name="Slide Number Placeholder 3"/>
          <p:cNvSpPr>
            <a:spLocks noGrp="1"/>
          </p:cNvSpPr>
          <p:nvPr>
            <p:ph type="sldNum" sz="quarter" idx="10"/>
          </p:nvPr>
        </p:nvSpPr>
        <p:spPr/>
        <p:txBody>
          <a:bodyPr/>
          <a:lstStyle/>
          <a:p>
            <a:fld id="{4158DA69-A571-1F49-91C0-61EBFAAB21F4}" type="slidenum">
              <a:rPr lang="en-US" smtClean="0"/>
              <a:pPr/>
              <a:t>10</a:t>
            </a:fld>
            <a:endParaRPr lang="en-US"/>
          </a:p>
        </p:txBody>
      </p:sp>
      <p:sp>
        <p:nvSpPr>
          <p:cNvPr id="5" name="Date Placeholder 4"/>
          <p:cNvSpPr>
            <a:spLocks noGrp="1"/>
          </p:cNvSpPr>
          <p:nvPr>
            <p:ph type="dt" idx="11"/>
          </p:nvPr>
        </p:nvSpPr>
        <p:spPr/>
        <p:txBody>
          <a:bodyPr/>
          <a:lstStyle/>
          <a:p>
            <a:fld id="{32458B9F-1E57-4CCA-AB39-835E34F19A5D}"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07653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Architectural design is a creative process so the process differs depending on the type of system being developed.</a:t>
            </a:r>
          </a:p>
          <a:p>
            <a:pPr marL="171450" indent="-171450">
              <a:buFont typeface="Arial" panose="020B0604020202020204" pitchFamily="34" charset="0"/>
              <a:buChar char="•"/>
            </a:pPr>
            <a:r>
              <a:rPr lang="en-US" dirty="0"/>
              <a:t>However, a number of common decisions span all design processes and these decisions affect the non-functional characteristics of the system.</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reuse</a:t>
            </a:r>
          </a:p>
          <a:p>
            <a:r>
              <a:rPr lang="en-US" dirty="0"/>
              <a:t>Systems in </a:t>
            </a:r>
            <a:r>
              <a:rPr lang="vi-VN" dirty="0"/>
              <a:t>e</a:t>
            </a:r>
            <a:r>
              <a:rPr lang="en-US" dirty="0"/>
              <a: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12</a:t>
            </a:fld>
            <a:endParaRPr lang="en-US"/>
          </a:p>
        </p:txBody>
      </p:sp>
      <p:sp>
        <p:nvSpPr>
          <p:cNvPr id="5" name="Date Placeholder 4"/>
          <p:cNvSpPr>
            <a:spLocks noGrp="1"/>
          </p:cNvSpPr>
          <p:nvPr>
            <p:ph type="dt" idx="11"/>
          </p:nvPr>
        </p:nvSpPr>
        <p:spPr/>
        <p:txBody>
          <a:bodyPr/>
          <a:lstStyle/>
          <a:p>
            <a:fld id="{4A058666-2942-492C-862A-2EC091865584}"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203409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Autofit/>
          </a:bodyPr>
          <a:lstStyle/>
          <a:p>
            <a:r>
              <a:rPr lang="en-US" b="1" dirty="0"/>
              <a:t>Architecture and system characteristics</a:t>
            </a:r>
          </a:p>
          <a:p>
            <a:r>
              <a:rPr lang="en-US" sz="1100" i="1" dirty="0"/>
              <a:t>1. Performance </a:t>
            </a:r>
          </a:p>
          <a:p>
            <a:r>
              <a:rPr lang="en-US" sz="1100" dirty="0"/>
              <a:t>If performance is a critical requirement, the architecture should</a:t>
            </a:r>
            <a:r>
              <a:rPr lang="en-US" sz="1100" baseline="0" dirty="0"/>
              <a:t> </a:t>
            </a:r>
            <a:r>
              <a:rPr lang="en-US" sz="1100" dirty="0"/>
              <a:t>be designed to localize critical operations within a small number of components,</a:t>
            </a:r>
            <a:r>
              <a:rPr lang="en-US" sz="1100" baseline="0" dirty="0"/>
              <a:t> </a:t>
            </a:r>
            <a:r>
              <a:rPr lang="en-US" sz="1100" dirty="0"/>
              <a:t>with these components all deployed on the same computer rather than</a:t>
            </a:r>
            <a:r>
              <a:rPr lang="en-US" sz="1100" baseline="0" dirty="0"/>
              <a:t> </a:t>
            </a:r>
            <a:r>
              <a:rPr lang="en-US" sz="1100" dirty="0"/>
              <a:t>distributed across the network. This may mean using a few relatively large components</a:t>
            </a:r>
            <a:r>
              <a:rPr lang="en-US" sz="1100" baseline="0" dirty="0"/>
              <a:t> </a:t>
            </a:r>
            <a:r>
              <a:rPr lang="en-US" sz="1100" dirty="0"/>
              <a:t>rather than small, fine-grain components, which reduces the number of</a:t>
            </a:r>
            <a:r>
              <a:rPr lang="en-US" sz="1100" baseline="0" dirty="0"/>
              <a:t> </a:t>
            </a:r>
            <a:r>
              <a:rPr lang="en-US" sz="1100" dirty="0"/>
              <a:t>component communications. </a:t>
            </a:r>
          </a:p>
          <a:p>
            <a:r>
              <a:rPr lang="en-US" sz="1100" i="1" dirty="0"/>
              <a:t>2. Security </a:t>
            </a:r>
          </a:p>
          <a:p>
            <a:r>
              <a:rPr lang="en-US" sz="1100" dirty="0"/>
              <a:t>If security is a critical requirement, a layered structure for the architecture</a:t>
            </a:r>
            <a:r>
              <a:rPr lang="en-US" sz="1100" baseline="0" dirty="0"/>
              <a:t> </a:t>
            </a:r>
            <a:r>
              <a:rPr lang="en-US" sz="1100" dirty="0"/>
              <a:t>should be used, with the most critical assets protected in the innermost layers,</a:t>
            </a:r>
            <a:r>
              <a:rPr lang="en-US" sz="1100" baseline="0" dirty="0"/>
              <a:t> </a:t>
            </a:r>
            <a:r>
              <a:rPr lang="en-US" sz="1100" dirty="0"/>
              <a:t>with a high level of security validation applied to these layers.</a:t>
            </a:r>
          </a:p>
          <a:p>
            <a:r>
              <a:rPr lang="en-US" sz="1100" i="1" dirty="0"/>
              <a:t>3. Safety </a:t>
            </a:r>
          </a:p>
          <a:p>
            <a:r>
              <a:rPr lang="en-US" sz="1100" dirty="0"/>
              <a:t>If safety is a critical requirement, the architecture should be designed so</a:t>
            </a:r>
            <a:r>
              <a:rPr lang="en-US" sz="1100" baseline="0" dirty="0"/>
              <a:t> </a:t>
            </a:r>
            <a:r>
              <a:rPr lang="en-US" sz="1100" dirty="0"/>
              <a:t>that safety-related operations are all located in either a single component or in a</a:t>
            </a:r>
            <a:r>
              <a:rPr lang="en-US" sz="1100" baseline="0" dirty="0"/>
              <a:t> </a:t>
            </a:r>
            <a:r>
              <a:rPr lang="en-US" sz="1100" dirty="0"/>
              <a:t>small number of components. This reduces the costs and problems of safety validation</a:t>
            </a:r>
            <a:r>
              <a:rPr lang="en-US" sz="1100" baseline="0" dirty="0"/>
              <a:t> </a:t>
            </a:r>
            <a:r>
              <a:rPr lang="en-US" sz="1100" dirty="0"/>
              <a:t>and makes it possible to provide related protection systems that can</a:t>
            </a:r>
            <a:r>
              <a:rPr lang="en-US" sz="1100" baseline="0" dirty="0"/>
              <a:t> </a:t>
            </a:r>
            <a:r>
              <a:rPr lang="en-US" sz="1100" dirty="0"/>
              <a:t>safely shut down the system in the event of failure.</a:t>
            </a:r>
          </a:p>
          <a:p>
            <a:r>
              <a:rPr lang="en-US" sz="1100" i="1" dirty="0"/>
              <a:t>4. Availability </a:t>
            </a:r>
          </a:p>
          <a:p>
            <a:r>
              <a:rPr lang="en-US" sz="1100" dirty="0"/>
              <a:t>If availability is a critical requirement, the architecture should be</a:t>
            </a:r>
            <a:r>
              <a:rPr lang="en-US" sz="1100" baseline="0" dirty="0"/>
              <a:t> </a:t>
            </a:r>
            <a:r>
              <a:rPr lang="en-US" sz="1100" dirty="0"/>
              <a:t>designed to include redundant components so that it is possible to replace and</a:t>
            </a:r>
            <a:r>
              <a:rPr lang="en-US" sz="1100" baseline="0" dirty="0"/>
              <a:t> </a:t>
            </a:r>
            <a:r>
              <a:rPr lang="en-US" sz="1100" dirty="0"/>
              <a:t>update components</a:t>
            </a:r>
            <a:r>
              <a:rPr lang="en-US" sz="1100" baseline="0" dirty="0"/>
              <a:t> </a:t>
            </a:r>
            <a:r>
              <a:rPr lang="en-US" sz="1100" dirty="0"/>
              <a:t>without stopping the system.</a:t>
            </a:r>
          </a:p>
          <a:p>
            <a:r>
              <a:rPr lang="en-US" sz="1100" i="1" dirty="0"/>
              <a:t>5. Maintainability </a:t>
            </a:r>
          </a:p>
          <a:p>
            <a:r>
              <a:rPr lang="en-US" sz="1100" dirty="0"/>
              <a:t>If maintainability is a critical requirement, the system architecture</a:t>
            </a:r>
            <a:r>
              <a:rPr lang="en-US" sz="1100" baseline="0" dirty="0"/>
              <a:t> </a:t>
            </a:r>
            <a:r>
              <a:rPr lang="en-US" sz="1100" dirty="0"/>
              <a:t>should be designed using fine-grain, self-contained components that may readily be changed. Producers</a:t>
            </a:r>
            <a:r>
              <a:rPr lang="en-US" sz="1100" baseline="0" dirty="0"/>
              <a:t> </a:t>
            </a:r>
            <a:r>
              <a:rPr lang="en-US" sz="1100" dirty="0"/>
              <a:t>of data should be separated from consumers and</a:t>
            </a:r>
            <a:r>
              <a:rPr lang="en-US" sz="1100" baseline="0" dirty="0"/>
              <a:t> </a:t>
            </a:r>
            <a:r>
              <a:rPr lang="en-US" sz="1100" dirty="0"/>
              <a:t>shared data structures should be avoided.</a:t>
            </a:r>
          </a:p>
        </p:txBody>
      </p:sp>
      <p:sp>
        <p:nvSpPr>
          <p:cNvPr id="4" name="Slide Number Placeholder 3"/>
          <p:cNvSpPr>
            <a:spLocks noGrp="1"/>
          </p:cNvSpPr>
          <p:nvPr>
            <p:ph type="sldNum" sz="quarter" idx="10"/>
          </p:nvPr>
        </p:nvSpPr>
        <p:spPr/>
        <p:txBody>
          <a:bodyPr/>
          <a:lstStyle/>
          <a:p>
            <a:fld id="{4158DA69-A571-1F49-91C0-61EBFAAB21F4}" type="slidenum">
              <a:rPr lang="en-US" smtClean="0"/>
              <a:pPr/>
              <a:t>13</a:t>
            </a:fld>
            <a:endParaRPr lang="en-US"/>
          </a:p>
        </p:txBody>
      </p:sp>
      <p:sp>
        <p:nvSpPr>
          <p:cNvPr id="5" name="Date Placeholder 4"/>
          <p:cNvSpPr>
            <a:spLocks noGrp="1"/>
          </p:cNvSpPr>
          <p:nvPr>
            <p:ph type="dt" idx="11"/>
          </p:nvPr>
        </p:nvSpPr>
        <p:spPr/>
        <p:txBody>
          <a:bodyPr/>
          <a:lstStyle/>
          <a:p>
            <a:fld id="{A3C2BDA3-2B42-440C-AA49-5DBD7DE0AFB6}"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228242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15</a:t>
            </a:fld>
            <a:endParaRPr lang="en-US"/>
          </a:p>
        </p:txBody>
      </p:sp>
      <p:sp>
        <p:nvSpPr>
          <p:cNvPr id="5" name="Date Placeholder 4"/>
          <p:cNvSpPr>
            <a:spLocks noGrp="1"/>
          </p:cNvSpPr>
          <p:nvPr>
            <p:ph type="dt" idx="11"/>
          </p:nvPr>
        </p:nvSpPr>
        <p:spPr/>
        <p:txBody>
          <a:bodyPr/>
          <a:lstStyle/>
          <a:p>
            <a:fld id="{0E970D47-4039-43A6-8062-C5E3A9C3984F}"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091444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16</a:t>
            </a:fld>
            <a:endParaRPr lang="en-US"/>
          </a:p>
        </p:txBody>
      </p:sp>
      <p:sp>
        <p:nvSpPr>
          <p:cNvPr id="5" name="Date Placeholder 4"/>
          <p:cNvSpPr>
            <a:spLocks noGrp="1"/>
          </p:cNvSpPr>
          <p:nvPr>
            <p:ph type="dt" idx="11"/>
          </p:nvPr>
        </p:nvSpPr>
        <p:spPr/>
        <p:txBody>
          <a:bodyPr/>
          <a:lstStyle/>
          <a:p>
            <a:fld id="{F3B00ABF-92D3-4B60-8332-BAEF66E4627B}"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539786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900" dirty="0"/>
              <a:t>(Figure</a:t>
            </a:r>
            <a:r>
              <a:rPr lang="en-US" sz="900" baseline="0" dirty="0"/>
              <a:t> at https://sites.google.com/site/sureshdevang/software-development-process)</a:t>
            </a:r>
          </a:p>
          <a:p>
            <a:endParaRPr lang="en-US" sz="900" baseline="0" dirty="0"/>
          </a:p>
          <a:p>
            <a:r>
              <a:rPr lang="en-US" dirty="0"/>
              <a:t>A </a:t>
            </a:r>
            <a:r>
              <a:rPr lang="en-US" b="1" dirty="0"/>
              <a:t>logical view</a:t>
            </a:r>
            <a:r>
              <a:rPr lang="en-US" dirty="0"/>
              <a:t>, which shows the key abstractions in the system as objects or object classes. </a:t>
            </a:r>
            <a:endParaRPr lang="en-GB" dirty="0"/>
          </a:p>
          <a:p>
            <a:r>
              <a:rPr lang="en-US" dirty="0"/>
              <a:t>A </a:t>
            </a:r>
            <a:r>
              <a:rPr lang="en-US" b="1" dirty="0"/>
              <a:t>process view</a:t>
            </a:r>
            <a:r>
              <a:rPr lang="en-US" dirty="0"/>
              <a:t>, which shows how, at run-time, the system is composed of interacting processes. </a:t>
            </a:r>
            <a:endParaRPr lang="en-GB" dirty="0"/>
          </a:p>
          <a:p>
            <a:r>
              <a:rPr lang="en-US" dirty="0"/>
              <a:t>A </a:t>
            </a:r>
            <a:r>
              <a:rPr lang="en-US" b="1" dirty="0"/>
              <a:t>development view</a:t>
            </a:r>
            <a:r>
              <a:rPr lang="en-US" dirty="0"/>
              <a:t>, which shows how the software is decomposed for development.</a:t>
            </a:r>
            <a:endParaRPr lang="en-GB" dirty="0"/>
          </a:p>
          <a:p>
            <a:r>
              <a:rPr lang="en-US" dirty="0"/>
              <a:t>A </a:t>
            </a:r>
            <a:r>
              <a:rPr lang="en-US" b="1" dirty="0"/>
              <a:t>physical view</a:t>
            </a:r>
            <a:r>
              <a:rPr lang="en-US" dirty="0"/>
              <a:t>, which shows the system hardware and how software components are distributed across the processors in the system.</a:t>
            </a:r>
          </a:p>
          <a:p>
            <a:r>
              <a:rPr lang="en-US" dirty="0"/>
              <a:t>Related using </a:t>
            </a:r>
            <a:r>
              <a:rPr lang="en-US" b="1" dirty="0"/>
              <a:t>use cases or scenarios </a:t>
            </a:r>
            <a:r>
              <a:rPr lang="en-US" dirty="0"/>
              <a:t>(+1) </a:t>
            </a:r>
            <a:endParaRPr lang="en-GB" dirty="0"/>
          </a:p>
          <a:p>
            <a:endParaRPr lang="en-US" dirty="0"/>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17</a:t>
            </a:fld>
            <a:endParaRPr lang="en-US"/>
          </a:p>
        </p:txBody>
      </p:sp>
      <p:sp>
        <p:nvSpPr>
          <p:cNvPr id="5" name="Date Placeholder 4"/>
          <p:cNvSpPr>
            <a:spLocks noGrp="1"/>
          </p:cNvSpPr>
          <p:nvPr>
            <p:ph type="dt" idx="11"/>
          </p:nvPr>
        </p:nvSpPr>
        <p:spPr/>
        <p:txBody>
          <a:bodyPr/>
          <a:lstStyle/>
          <a:p>
            <a:fld id="{16CFE81B-3F9F-4A96-9994-8DDCDD1BC372}"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922631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Class diagram</a:t>
            </a:r>
          </a:p>
          <a:p>
            <a:endParaRPr lang="en-US" dirty="0"/>
          </a:p>
          <a:p>
            <a:r>
              <a:rPr lang="en-US" dirty="0"/>
              <a:t>Sequence diagram</a:t>
            </a:r>
          </a:p>
          <a:p>
            <a:r>
              <a:rPr lang="en-US" dirty="0"/>
              <a:t>http://</a:t>
            </a:r>
            <a:r>
              <a:rPr lang="en-US" dirty="0" err="1"/>
              <a:t>www.uml-diagrams.org</a:t>
            </a:r>
            <a:r>
              <a:rPr lang="en-US" dirty="0"/>
              <a:t>/pluck-comments-</a:t>
            </a:r>
            <a:r>
              <a:rPr lang="en-US" dirty="0" err="1"/>
              <a:t>uml</a:t>
            </a:r>
            <a:r>
              <a:rPr lang="en-US" dirty="0"/>
              <a:t>-sequence-diagram-</a:t>
            </a:r>
            <a:r>
              <a:rPr lang="en-US" dirty="0" err="1"/>
              <a:t>example.html</a:t>
            </a:r>
            <a:endParaRPr lang="en-US" dirty="0"/>
          </a:p>
          <a:p>
            <a:endParaRPr lang="en-US" dirty="0"/>
          </a:p>
          <a:p>
            <a:r>
              <a:rPr lang="en-US" dirty="0"/>
              <a:t>Activity diagram</a:t>
            </a:r>
          </a:p>
          <a:p>
            <a:r>
              <a:rPr lang="en-US" dirty="0"/>
              <a:t>http://</a:t>
            </a:r>
            <a:r>
              <a:rPr lang="en-US" dirty="0" err="1"/>
              <a:t>www.uml-diagrams.org</a:t>
            </a:r>
            <a:r>
              <a:rPr lang="en-US" dirty="0"/>
              <a:t>/google-sign-on-</a:t>
            </a:r>
            <a:r>
              <a:rPr lang="en-US" dirty="0" err="1"/>
              <a:t>uml</a:t>
            </a:r>
            <a:r>
              <a:rPr lang="en-US" dirty="0"/>
              <a:t>-activity-diagram-</a:t>
            </a:r>
            <a:r>
              <a:rPr lang="en-US" dirty="0" err="1"/>
              <a:t>example.html</a:t>
            </a:r>
            <a:endParaRPr lang="en-US" dirty="0"/>
          </a:p>
          <a:p>
            <a:endParaRPr lang="en-US" dirty="0"/>
          </a:p>
          <a:p>
            <a:r>
              <a:rPr lang="en-US" dirty="0"/>
              <a:t>Package diagram</a:t>
            </a:r>
          </a:p>
          <a:p>
            <a:r>
              <a:rPr lang="en-US" dirty="0"/>
              <a:t>http://</a:t>
            </a:r>
            <a:r>
              <a:rPr lang="en-US" dirty="0" err="1"/>
              <a:t>www.uml-diagrams.org</a:t>
            </a:r>
            <a:r>
              <a:rPr lang="en-US" dirty="0"/>
              <a:t>/spring-hibernate-</a:t>
            </a:r>
            <a:r>
              <a:rPr lang="en-US" dirty="0" err="1"/>
              <a:t>uml</a:t>
            </a:r>
            <a:r>
              <a:rPr lang="en-US" dirty="0"/>
              <a:t>-package-diagram-</a:t>
            </a:r>
            <a:r>
              <a:rPr lang="en-US" dirty="0" err="1"/>
              <a:t>example.html</a:t>
            </a:r>
            <a:endParaRPr lang="en-US" dirty="0"/>
          </a:p>
          <a:p>
            <a:endParaRPr lang="en-US" dirty="0"/>
          </a:p>
          <a:p>
            <a:r>
              <a:rPr lang="en-US" dirty="0"/>
              <a:t>Component diagram</a:t>
            </a:r>
          </a:p>
          <a:p>
            <a:r>
              <a:rPr lang="en-US" dirty="0"/>
              <a:t>http://</a:t>
            </a:r>
            <a:r>
              <a:rPr lang="en-US" dirty="0" err="1"/>
              <a:t>www.uml-diagrams.org</a:t>
            </a:r>
            <a:r>
              <a:rPr lang="en-US" dirty="0"/>
              <a:t>/examples/online-shopping-</a:t>
            </a:r>
            <a:r>
              <a:rPr lang="en-US" dirty="0" err="1"/>
              <a:t>uml</a:t>
            </a:r>
            <a:r>
              <a:rPr lang="en-US" dirty="0"/>
              <a:t>-component-diagram-</a:t>
            </a:r>
            <a:r>
              <a:rPr lang="en-US" dirty="0" err="1"/>
              <a:t>example.html</a:t>
            </a:r>
            <a:endParaRPr lang="en-US" dirty="0"/>
          </a:p>
          <a:p>
            <a:endParaRPr lang="en-US" dirty="0"/>
          </a:p>
          <a:p>
            <a:r>
              <a:rPr lang="en-US" dirty="0"/>
              <a:t>Deployment diagram</a:t>
            </a:r>
          </a:p>
          <a:p>
            <a:r>
              <a:rPr lang="en-US" dirty="0"/>
              <a:t>http://</a:t>
            </a:r>
            <a:r>
              <a:rPr lang="en-US" dirty="0" err="1"/>
              <a:t>www.uml-diagrams.org</a:t>
            </a:r>
            <a:r>
              <a:rPr lang="en-US" dirty="0"/>
              <a:t>/deployment-</a:t>
            </a:r>
            <a:r>
              <a:rPr lang="en-US" dirty="0" err="1"/>
              <a:t>diagrams.html</a:t>
            </a:r>
            <a:endParaRPr lang="en-US" dirty="0"/>
          </a:p>
          <a:p>
            <a:r>
              <a:rPr lang="en-US" dirty="0"/>
              <a:t>http://</a:t>
            </a:r>
            <a:r>
              <a:rPr lang="en-US" dirty="0" err="1"/>
              <a:t>www.uml-diagrams.org</a:t>
            </a:r>
            <a:r>
              <a:rPr lang="en-US" dirty="0"/>
              <a:t>/deployment-diagrams-</a:t>
            </a:r>
            <a:r>
              <a:rPr lang="en-US" dirty="0" err="1"/>
              <a:t>examples.html</a:t>
            </a: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18</a:t>
            </a:fld>
            <a:endParaRPr lang="en-US"/>
          </a:p>
        </p:txBody>
      </p:sp>
      <p:sp>
        <p:nvSpPr>
          <p:cNvPr id="5" name="Date Placeholder 4"/>
          <p:cNvSpPr>
            <a:spLocks noGrp="1"/>
          </p:cNvSpPr>
          <p:nvPr>
            <p:ph type="dt" idx="11"/>
          </p:nvPr>
        </p:nvSpPr>
        <p:spPr/>
        <p:txBody>
          <a:bodyPr/>
          <a:lstStyle/>
          <a:p>
            <a:fld id="{3AD34158-50B5-44AE-8F2B-6F8AEFC819C6}"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487188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idea of patterns: first published in 1995 (Gamma et al., 1995).</a:t>
            </a:r>
          </a:p>
          <a:p>
            <a:r>
              <a:rPr lang="en-US" dirty="0"/>
              <a:t>Many types of patterns:</a:t>
            </a:r>
          </a:p>
          <a:p>
            <a:pPr marL="171450" indent="-171450">
              <a:buFontTx/>
              <a:buChar char="-"/>
            </a:pPr>
            <a:r>
              <a:rPr lang="en-US" dirty="0"/>
              <a:t>patterns for organizational design</a:t>
            </a:r>
          </a:p>
          <a:p>
            <a:pPr marL="171450" indent="-171450">
              <a:buFontTx/>
              <a:buChar char="-"/>
            </a:pPr>
            <a:r>
              <a:rPr lang="en-US" dirty="0"/>
              <a:t>usability patterns</a:t>
            </a:r>
          </a:p>
          <a:p>
            <a:pPr marL="171450" indent="-171450">
              <a:buFontTx/>
              <a:buChar char="-"/>
            </a:pPr>
            <a:r>
              <a:rPr lang="en-US" dirty="0"/>
              <a:t>Interaction</a:t>
            </a:r>
          </a:p>
          <a:p>
            <a:pPr marL="171450" indent="-171450">
              <a:buFontTx/>
              <a:buChar char="-"/>
            </a:pPr>
            <a:r>
              <a:rPr lang="en-US" dirty="0"/>
              <a:t>configuration management</a:t>
            </a:r>
          </a:p>
          <a:p>
            <a:pPr marL="171450" indent="-171450">
              <a:buFontTx/>
              <a:buChar char="-"/>
            </a:pPr>
            <a:r>
              <a:rPr lang="en-US" dirty="0"/>
              <a:t>…</a:t>
            </a:r>
          </a:p>
          <a:p>
            <a:pPr marL="0" indent="0">
              <a:buFontTx/>
              <a:buNone/>
            </a:pP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20</a:t>
            </a:fld>
            <a:endParaRPr lang="en-US"/>
          </a:p>
        </p:txBody>
      </p:sp>
      <p:sp>
        <p:nvSpPr>
          <p:cNvPr id="5" name="Date Placeholder 4"/>
          <p:cNvSpPr>
            <a:spLocks noGrp="1"/>
          </p:cNvSpPr>
          <p:nvPr>
            <p:ph type="dt" idx="11"/>
          </p:nvPr>
        </p:nvSpPr>
        <p:spPr/>
        <p:txBody>
          <a:bodyPr/>
          <a:lstStyle/>
          <a:p>
            <a:fld id="{D2F93AD6-2B3B-4BFD-A958-8D89ADFD2500}"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65863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pattern is the basis of interaction management in many web-based systems.</a:t>
            </a:r>
          </a:p>
        </p:txBody>
      </p:sp>
      <p:sp>
        <p:nvSpPr>
          <p:cNvPr id="4" name="Slide Number Placeholder 3"/>
          <p:cNvSpPr>
            <a:spLocks noGrp="1"/>
          </p:cNvSpPr>
          <p:nvPr>
            <p:ph type="sldNum" sz="quarter" idx="10"/>
          </p:nvPr>
        </p:nvSpPr>
        <p:spPr/>
        <p:txBody>
          <a:bodyPr/>
          <a:lstStyle/>
          <a:p>
            <a:fld id="{4158DA69-A571-1F49-91C0-61EBFAAB21F4}" type="slidenum">
              <a:rPr lang="en-US" smtClean="0"/>
              <a:pPr/>
              <a:t>21</a:t>
            </a:fld>
            <a:endParaRPr lang="en-US"/>
          </a:p>
        </p:txBody>
      </p:sp>
      <p:sp>
        <p:nvSpPr>
          <p:cNvPr id="5" name="Date Placeholder 4"/>
          <p:cNvSpPr>
            <a:spLocks noGrp="1"/>
          </p:cNvSpPr>
          <p:nvPr>
            <p:ph type="dt" idx="11"/>
          </p:nvPr>
        </p:nvSpPr>
        <p:spPr/>
        <p:txBody>
          <a:bodyPr/>
          <a:lstStyle/>
          <a:p>
            <a:fld id="{94214A46-A3FE-4D70-8E4B-967C86468B15}"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283524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conceptual view is the graphical model of the architecture (associated with the MVC pattern, in this case)</a:t>
            </a:r>
          </a:p>
          <a:p>
            <a:r>
              <a:rPr lang="en-US" dirty="0"/>
              <a:t>The</a:t>
            </a:r>
            <a:r>
              <a:rPr lang="en-US" baseline="0" dirty="0"/>
              <a:t> other view shows the </a:t>
            </a:r>
            <a:r>
              <a:rPr lang="en-US" dirty="0"/>
              <a:t>possible run-time architecture when this</a:t>
            </a:r>
            <a:r>
              <a:rPr lang="en-US" baseline="0" dirty="0"/>
              <a:t> </a:t>
            </a:r>
            <a:r>
              <a:rPr lang="en-US" dirty="0"/>
              <a:t>pattern is used for interaction management in a web-based system.</a:t>
            </a:r>
          </a:p>
        </p:txBody>
      </p:sp>
      <p:sp>
        <p:nvSpPr>
          <p:cNvPr id="4" name="Slide Number Placeholder 3"/>
          <p:cNvSpPr>
            <a:spLocks noGrp="1"/>
          </p:cNvSpPr>
          <p:nvPr>
            <p:ph type="sldNum" sz="quarter" idx="10"/>
          </p:nvPr>
        </p:nvSpPr>
        <p:spPr/>
        <p:txBody>
          <a:bodyPr/>
          <a:lstStyle/>
          <a:p>
            <a:fld id="{4158DA69-A571-1F49-91C0-61EBFAAB21F4}" type="slidenum">
              <a:rPr lang="en-US" smtClean="0"/>
              <a:pPr/>
              <a:t>22</a:t>
            </a:fld>
            <a:endParaRPr lang="en-US"/>
          </a:p>
        </p:txBody>
      </p:sp>
      <p:sp>
        <p:nvSpPr>
          <p:cNvPr id="5" name="Date Placeholder 4"/>
          <p:cNvSpPr>
            <a:spLocks noGrp="1"/>
          </p:cNvSpPr>
          <p:nvPr>
            <p:ph type="dt" idx="11"/>
          </p:nvPr>
        </p:nvSpPr>
        <p:spPr/>
        <p:txBody>
          <a:bodyPr/>
          <a:lstStyle/>
          <a:p>
            <a:fld id="{9453A2CE-D10F-48ED-90A7-F919C29ED771}"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9788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158DA69-A571-1F49-91C0-61EBFAAB21F4}" type="slidenum">
              <a:rPr lang="en-US" smtClean="0"/>
              <a:pPr/>
              <a:t>2</a:t>
            </a:fld>
            <a:endParaRPr lang="en-US"/>
          </a:p>
        </p:txBody>
      </p:sp>
      <p:sp>
        <p:nvSpPr>
          <p:cNvPr id="5" name="Date Placeholder 4"/>
          <p:cNvSpPr>
            <a:spLocks noGrp="1"/>
          </p:cNvSpPr>
          <p:nvPr>
            <p:ph type="dt" idx="11"/>
          </p:nvPr>
        </p:nvSpPr>
        <p:spPr/>
        <p:txBody>
          <a:bodyPr/>
          <a:lstStyle/>
          <a:p>
            <a:fld id="{A79F2326-506E-468E-A82C-906BA941B289}"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122240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Header Placeholder 3"/>
          <p:cNvSpPr>
            <a:spLocks noGrp="1"/>
          </p:cNvSpPr>
          <p:nvPr>
            <p:ph type="hdr" sz="quarter"/>
          </p:nvPr>
        </p:nvSpPr>
        <p:spPr/>
        <p:txBody>
          <a:bodyPr/>
          <a:lstStyle/>
          <a:p>
            <a:r>
              <a:rPr lang="en-US"/>
              <a:t>Software Engineering - CO3001</a:t>
            </a:r>
          </a:p>
        </p:txBody>
      </p:sp>
      <p:sp>
        <p:nvSpPr>
          <p:cNvPr id="5" name="Date Placeholder 4"/>
          <p:cNvSpPr>
            <a:spLocks noGrp="1"/>
          </p:cNvSpPr>
          <p:nvPr>
            <p:ph type="dt" idx="1"/>
          </p:nvPr>
        </p:nvSpPr>
        <p:spPr/>
        <p:txBody>
          <a:bodyPr/>
          <a:lstStyle/>
          <a:p>
            <a:fld id="{AB621AEE-8EA4-4674-A250-2999015B85F8}" type="datetime1">
              <a:rPr lang="en-US" smtClean="0"/>
              <a:t>3/14/2023</a:t>
            </a:fld>
            <a:endParaRPr lang="en-US"/>
          </a:p>
        </p:txBody>
      </p:sp>
      <p:sp>
        <p:nvSpPr>
          <p:cNvPr id="6" name="Slide Number Placeholder 5"/>
          <p:cNvSpPr>
            <a:spLocks noGrp="1"/>
          </p:cNvSpPr>
          <p:nvPr>
            <p:ph type="sldNum" sz="quarter" idx="5"/>
          </p:nvPr>
        </p:nvSpPr>
        <p:spPr/>
        <p:txBody>
          <a:bodyPr/>
          <a:lstStyle/>
          <a:p>
            <a:fld id="{4158DA69-A571-1F49-91C0-61EBFAAB21F4}" type="slidenum">
              <a:rPr lang="en-US" smtClean="0"/>
              <a:pPr/>
              <a:t>23</a:t>
            </a:fld>
            <a:endParaRPr lang="en-US"/>
          </a:p>
        </p:txBody>
      </p:sp>
    </p:spTree>
    <p:extLst>
      <p:ext uri="{BB962C8B-B14F-4D97-AF65-F5344CB8AC3E}">
        <p14:creationId xmlns:p14="http://schemas.microsoft.com/office/powerpoint/2010/main" val="33383695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Used to model the interfacing of sub-systems.</a:t>
            </a:r>
          </a:p>
          <a:p>
            <a:pPr marL="171450" indent="-171450">
              <a:buFont typeface="Arial" panose="020B0604020202020204" pitchFamily="34" charset="0"/>
              <a:buChar char="•"/>
            </a:pPr>
            <a:r>
              <a:rPr lang="en-GB" dirty="0"/>
              <a:t>Organises the system into a set of layers (or abstract machines) each of which provide a set of services.</a:t>
            </a:r>
          </a:p>
          <a:p>
            <a:pPr marL="171450" indent="-171450">
              <a:buFont typeface="Arial" panose="020B0604020202020204" pitchFamily="34" charset="0"/>
              <a:buChar char="•"/>
            </a:pPr>
            <a:r>
              <a:rPr lang="en-GB" dirty="0"/>
              <a:t>Supports the incremental development of sub-systems in different layers. When a layer interface changes, only the adjacent layer is affected.</a:t>
            </a:r>
          </a:p>
          <a:p>
            <a:pPr marL="171450" indent="-171450">
              <a:buFont typeface="Arial" panose="020B0604020202020204" pitchFamily="34" charset="0"/>
              <a:buChar char="•"/>
            </a:pPr>
            <a:r>
              <a:rPr lang="en-GB" dirty="0"/>
              <a:t>However, often artificial to structure systems in this way.</a:t>
            </a:r>
          </a:p>
          <a:p>
            <a:endParaRPr lang="en-US" dirty="0"/>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24</a:t>
            </a:fld>
            <a:endParaRPr lang="en-US"/>
          </a:p>
        </p:txBody>
      </p:sp>
      <p:sp>
        <p:nvSpPr>
          <p:cNvPr id="5" name="Date Placeholder 4"/>
          <p:cNvSpPr>
            <a:spLocks noGrp="1"/>
          </p:cNvSpPr>
          <p:nvPr>
            <p:ph type="dt" idx="11"/>
          </p:nvPr>
        </p:nvSpPr>
        <p:spPr/>
        <p:txBody>
          <a:bodyPr/>
          <a:lstStyle/>
          <a:p>
            <a:fld id="{09F3ACC1-AFA5-4DA3-9A7C-9B29EF314BD8}"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7257259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This is an example of a layered architecture with four layers. </a:t>
            </a:r>
          </a:p>
          <a:p>
            <a:pPr marL="171450" indent="-171450">
              <a:buFont typeface="Arial" panose="020B0604020202020204" pitchFamily="34" charset="0"/>
              <a:buChar char="•"/>
            </a:pPr>
            <a:r>
              <a:rPr lang="en-US" dirty="0"/>
              <a:t>The lowest</a:t>
            </a:r>
            <a:r>
              <a:rPr lang="en-US" baseline="0" dirty="0"/>
              <a:t> </a:t>
            </a:r>
            <a:r>
              <a:rPr lang="en-US" dirty="0"/>
              <a:t>layer includes system support software—typically database and operating system</a:t>
            </a:r>
            <a:r>
              <a:rPr lang="en-US" baseline="0" dirty="0"/>
              <a:t> </a:t>
            </a:r>
            <a:r>
              <a:rPr lang="en-US" dirty="0"/>
              <a:t>support. </a:t>
            </a:r>
          </a:p>
          <a:p>
            <a:pPr marL="171450" indent="-171450">
              <a:buFont typeface="Arial" panose="020B0604020202020204" pitchFamily="34" charset="0"/>
              <a:buChar char="•"/>
            </a:pPr>
            <a:r>
              <a:rPr lang="en-US" dirty="0"/>
              <a:t>The next layer is the application layer that includes the components</a:t>
            </a:r>
            <a:r>
              <a:rPr lang="en-US" baseline="0" dirty="0"/>
              <a:t> </a:t>
            </a:r>
            <a:r>
              <a:rPr lang="en-US" dirty="0"/>
              <a:t>concerned with the application functionality and utility components that are used</a:t>
            </a:r>
            <a:r>
              <a:rPr lang="en-US" baseline="0" dirty="0"/>
              <a:t> </a:t>
            </a:r>
            <a:r>
              <a:rPr lang="en-US" dirty="0"/>
              <a:t>by other application components. </a:t>
            </a:r>
          </a:p>
          <a:p>
            <a:pPr marL="171450" indent="-171450">
              <a:buFont typeface="Arial" panose="020B0604020202020204" pitchFamily="34" charset="0"/>
              <a:buChar char="•"/>
            </a:pPr>
            <a:r>
              <a:rPr lang="en-US" dirty="0"/>
              <a:t>The third layer is concerned with user interface management and providing user authentication and authorization.</a:t>
            </a:r>
          </a:p>
          <a:p>
            <a:pPr marL="171450" indent="-171450">
              <a:buFont typeface="Arial" panose="020B0604020202020204" pitchFamily="34" charset="0"/>
              <a:buChar char="•"/>
            </a:pPr>
            <a:r>
              <a:rPr lang="en-US" dirty="0"/>
              <a:t>The top layer</a:t>
            </a:r>
            <a:r>
              <a:rPr lang="en-US" baseline="0" dirty="0"/>
              <a:t> </a:t>
            </a:r>
            <a:r>
              <a:rPr lang="en-US" dirty="0"/>
              <a:t>providing user interface facilities. </a:t>
            </a:r>
          </a:p>
          <a:p>
            <a:pPr marL="0" indent="0">
              <a:buFont typeface="Arial" panose="020B0604020202020204" pitchFamily="34" charset="0"/>
              <a:buNone/>
            </a:pPr>
            <a:endParaRPr lang="en-US" dirty="0"/>
          </a:p>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 specific layer architecture for a</a:t>
            </a:r>
            <a:r>
              <a:rPr lang="en-US" baseline="0" dirty="0"/>
              <a:t> </a:t>
            </a:r>
            <a:r>
              <a:rPr lang="en-US" dirty="0"/>
              <a:t>library system called LIBSYS can be in 5 layers.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allows controlled electronic access to copyright</a:t>
            </a:r>
            <a:r>
              <a:rPr lang="en-US" baseline="0" dirty="0"/>
              <a:t> </a:t>
            </a:r>
            <a:r>
              <a:rPr lang="en-US" dirty="0"/>
              <a:t>material from a group of university libraries.</a:t>
            </a: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has a five-layer architecture, with the</a:t>
            </a:r>
            <a:r>
              <a:rPr lang="en-US" baseline="0" dirty="0"/>
              <a:t> </a:t>
            </a:r>
            <a:r>
              <a:rPr lang="en-US" dirty="0"/>
              <a:t>bottom layer being the individual databases in each library.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25</a:t>
            </a:fld>
            <a:endParaRPr lang="en-US"/>
          </a:p>
        </p:txBody>
      </p:sp>
      <p:sp>
        <p:nvSpPr>
          <p:cNvPr id="5" name="Date Placeholder 4"/>
          <p:cNvSpPr>
            <a:spLocks noGrp="1"/>
          </p:cNvSpPr>
          <p:nvPr>
            <p:ph type="dt" idx="11"/>
          </p:nvPr>
        </p:nvSpPr>
        <p:spPr/>
        <p:txBody>
          <a:bodyPr/>
          <a:lstStyle/>
          <a:p>
            <a:fld id="{78F36605-815E-4EE2-AF80-9A8F30A1EA7C}"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22682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603BBD07-4597-4FAC-84EC-CCF019A29126}"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26</a:t>
            </a:fld>
            <a:endParaRPr lang="en-US"/>
          </a:p>
        </p:txBody>
      </p:sp>
    </p:spTree>
    <p:extLst>
      <p:ext uri="{BB962C8B-B14F-4D97-AF65-F5344CB8AC3E}">
        <p14:creationId xmlns:p14="http://schemas.microsoft.com/office/powerpoint/2010/main" val="1182644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1" dirty="0"/>
              <a:t>Repository architecture</a:t>
            </a:r>
          </a:p>
          <a:p>
            <a:pPr marL="171450" indent="-171450">
              <a:buFont typeface="Arial" panose="020B0604020202020204" pitchFamily="34" charset="0"/>
              <a:buChar char="•"/>
            </a:pPr>
            <a:r>
              <a:rPr lang="en-GB" dirty="0"/>
              <a:t>Sub-systems must exchange data. This may be done in two ways:</a:t>
            </a:r>
          </a:p>
          <a:p>
            <a:pPr marL="628650" lvl="1" indent="-171450">
              <a:buFont typeface="Arial" panose="020B0604020202020204" pitchFamily="34" charset="0"/>
              <a:buChar char="•"/>
            </a:pPr>
            <a:r>
              <a:rPr lang="en-GB" dirty="0"/>
              <a:t>Shared data is held in a central database or repository and may be accessed by all sub-systems;</a:t>
            </a:r>
          </a:p>
          <a:p>
            <a:pPr marL="628650" lvl="1" indent="-171450">
              <a:buFont typeface="Arial" panose="020B0604020202020204" pitchFamily="34" charset="0"/>
              <a:buChar char="•"/>
            </a:pPr>
            <a:r>
              <a:rPr lang="en-GB" dirty="0"/>
              <a:t>Each sub-system maintains its own database and passes data explicitly to other sub-systems.</a:t>
            </a:r>
          </a:p>
          <a:p>
            <a:pPr marL="171450" indent="-171450">
              <a:buFont typeface="Arial" panose="020B0604020202020204" pitchFamily="34" charset="0"/>
              <a:buChar char="•"/>
            </a:pPr>
            <a:r>
              <a:rPr lang="en-GB" dirty="0"/>
              <a:t>When large amounts of data are to be shared, the repository model of sharing is most commonly used a this is an efficient data sharing mechanism.</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27</a:t>
            </a:fld>
            <a:endParaRPr lang="en-US"/>
          </a:p>
        </p:txBody>
      </p:sp>
      <p:sp>
        <p:nvSpPr>
          <p:cNvPr id="5" name="Date Placeholder 4"/>
          <p:cNvSpPr>
            <a:spLocks noGrp="1"/>
          </p:cNvSpPr>
          <p:nvPr>
            <p:ph type="dt" idx="11"/>
          </p:nvPr>
        </p:nvSpPr>
        <p:spPr/>
        <p:txBody>
          <a:bodyPr/>
          <a:lstStyle/>
          <a:p>
            <a:fld id="{2FABD1EB-FEC0-4880-B5AC-C19ABAC1E21F}"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439741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This is an illustration of a situation in which a repository might be used.</a:t>
            </a:r>
          </a:p>
          <a:p>
            <a:pPr marL="171450" indent="-171450">
              <a:buFont typeface="Arial" panose="020B0604020202020204" pitchFamily="34" charset="0"/>
              <a:buChar char="•"/>
            </a:pPr>
            <a:r>
              <a:rPr lang="en-US" dirty="0"/>
              <a:t>This diagram shows an IDE that includes different tools to support model-driven</a:t>
            </a:r>
            <a:r>
              <a:rPr lang="en-US" baseline="0" dirty="0"/>
              <a:t> </a:t>
            </a:r>
            <a:r>
              <a:rPr lang="en-US" dirty="0"/>
              <a:t>development. </a:t>
            </a:r>
          </a:p>
          <a:p>
            <a:pPr marL="171450" indent="-171450">
              <a:buFont typeface="Arial" panose="020B0604020202020204" pitchFamily="34" charset="0"/>
              <a:buChar char="•"/>
            </a:pPr>
            <a:r>
              <a:rPr lang="en-US" dirty="0"/>
              <a:t>The repository in this case might be a version-controlled environment</a:t>
            </a:r>
            <a:r>
              <a:rPr lang="en-US" baseline="0" dirty="0"/>
              <a:t> </a:t>
            </a:r>
            <a:r>
              <a:rPr lang="en-US" dirty="0"/>
              <a:t>that keeps track of changes to software and allows rollback</a:t>
            </a:r>
            <a:r>
              <a:rPr lang="en-US" baseline="0" dirty="0"/>
              <a:t> </a:t>
            </a:r>
            <a:r>
              <a:rPr lang="en-US" dirty="0"/>
              <a:t>to earlier versions.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Discussion</a:t>
            </a:r>
          </a:p>
          <a:p>
            <a:pPr marL="171450" indent="-171450">
              <a:buFont typeface="Arial" panose="020B0604020202020204" pitchFamily="34" charset="0"/>
              <a:buChar char="•"/>
            </a:pPr>
            <a:r>
              <a:rPr lang="en-US" dirty="0"/>
              <a:t>This is an efficient way to share large amounts of</a:t>
            </a:r>
            <a:r>
              <a:rPr lang="en-US" baseline="0" dirty="0"/>
              <a:t> </a:t>
            </a:r>
            <a:r>
              <a:rPr lang="en-US" dirty="0"/>
              <a:t>data:</a:t>
            </a:r>
            <a:r>
              <a:rPr lang="en-US" baseline="0" dirty="0"/>
              <a:t> </a:t>
            </a:r>
            <a:r>
              <a:rPr lang="en-US" dirty="0"/>
              <a:t>No data transmission explicitly from one component to another.</a:t>
            </a:r>
          </a:p>
          <a:p>
            <a:pPr marL="171450" indent="-171450">
              <a:buFont typeface="Arial" panose="020B0604020202020204" pitchFamily="34" charset="0"/>
              <a:buChar char="•"/>
            </a:pPr>
            <a:r>
              <a:rPr lang="en-US" dirty="0"/>
              <a:t>Inevitably, this is a compromise between the specific needs of each tool and it may</a:t>
            </a:r>
            <a:r>
              <a:rPr lang="en-US" baseline="0" dirty="0"/>
              <a:t> </a:t>
            </a:r>
            <a:r>
              <a:rPr lang="en-US" dirty="0"/>
              <a:t>be difficult or impossible to integrate new components if their data models do not fit</a:t>
            </a:r>
          </a:p>
          <a:p>
            <a:pPr marL="171450" indent="-171450">
              <a:buFont typeface="Arial" panose="020B0604020202020204" pitchFamily="34" charset="0"/>
              <a:buChar char="•"/>
            </a:pPr>
            <a:r>
              <a:rPr lang="en-US" dirty="0"/>
              <a:t>the agreed schema. </a:t>
            </a:r>
          </a:p>
          <a:p>
            <a:pPr marL="171450" indent="-171450">
              <a:buFont typeface="Arial" panose="020B0604020202020204" pitchFamily="34" charset="0"/>
              <a:buChar char="•"/>
            </a:pPr>
            <a:r>
              <a:rPr lang="en-US" dirty="0"/>
              <a:t>In practice, it may be difficult to distribute the repository over a</a:t>
            </a:r>
            <a:r>
              <a:rPr lang="en-US" baseline="0" dirty="0"/>
              <a:t> </a:t>
            </a:r>
            <a:r>
              <a:rPr lang="en-US" dirty="0"/>
              <a:t>number of machines. </a:t>
            </a:r>
          </a:p>
        </p:txBody>
      </p:sp>
      <p:sp>
        <p:nvSpPr>
          <p:cNvPr id="4" name="Slide Number Placeholder 3"/>
          <p:cNvSpPr>
            <a:spLocks noGrp="1"/>
          </p:cNvSpPr>
          <p:nvPr>
            <p:ph type="sldNum" sz="quarter" idx="10"/>
          </p:nvPr>
        </p:nvSpPr>
        <p:spPr/>
        <p:txBody>
          <a:bodyPr/>
          <a:lstStyle/>
          <a:p>
            <a:fld id="{4158DA69-A571-1F49-91C0-61EBFAAB21F4}" type="slidenum">
              <a:rPr lang="en-US" smtClean="0"/>
              <a:pPr/>
              <a:t>28</a:t>
            </a:fld>
            <a:endParaRPr lang="en-US"/>
          </a:p>
        </p:txBody>
      </p:sp>
      <p:sp>
        <p:nvSpPr>
          <p:cNvPr id="5" name="Date Placeholder 4"/>
          <p:cNvSpPr>
            <a:spLocks noGrp="1"/>
          </p:cNvSpPr>
          <p:nvPr>
            <p:ph type="dt" idx="11"/>
          </p:nvPr>
        </p:nvSpPr>
        <p:spPr/>
        <p:txBody>
          <a:bodyPr/>
          <a:lstStyle/>
          <a:p>
            <a:fld id="{131A7663-855F-4043-B210-591F663A5A2C}"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529830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Distributed system model which shows how data and processing is distributed across a range of components.</a:t>
            </a:r>
          </a:p>
          <a:p>
            <a:pPr marL="628650" lvl="1" indent="-171450">
              <a:buFont typeface="Arial" panose="020B0604020202020204" pitchFamily="34" charset="0"/>
              <a:buChar char="•"/>
            </a:pPr>
            <a:r>
              <a:rPr lang="en-GB" dirty="0"/>
              <a:t>Can be implemented on a single computer.</a:t>
            </a:r>
          </a:p>
          <a:p>
            <a:pPr marL="171450" indent="-171450">
              <a:buFont typeface="Arial" panose="020B0604020202020204" pitchFamily="34" charset="0"/>
              <a:buChar char="•"/>
            </a:pPr>
            <a:r>
              <a:rPr lang="en-GB" dirty="0"/>
              <a:t>Set of stand-alone servers which provide specific services such as printing, data management, etc.</a:t>
            </a:r>
          </a:p>
          <a:p>
            <a:pPr marL="171450" indent="-171450">
              <a:buFont typeface="Arial" panose="020B0604020202020204" pitchFamily="34" charset="0"/>
              <a:buChar char="•"/>
            </a:pPr>
            <a:r>
              <a:rPr lang="en-GB" dirty="0"/>
              <a:t>Set of clients which call on these services.</a:t>
            </a:r>
          </a:p>
          <a:p>
            <a:pPr marL="171450" indent="-171450">
              <a:buFont typeface="Arial" panose="020B0604020202020204" pitchFamily="34" charset="0"/>
              <a:buChar char="•"/>
            </a:pPr>
            <a:r>
              <a:rPr lang="en-GB" dirty="0"/>
              <a:t>Network which allows clients to access servers.</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29</a:t>
            </a:fld>
            <a:endParaRPr lang="en-US"/>
          </a:p>
        </p:txBody>
      </p:sp>
      <p:sp>
        <p:nvSpPr>
          <p:cNvPr id="5" name="Date Placeholder 4"/>
          <p:cNvSpPr>
            <a:spLocks noGrp="1"/>
          </p:cNvSpPr>
          <p:nvPr>
            <p:ph type="dt" idx="11"/>
          </p:nvPr>
        </p:nvSpPr>
        <p:spPr/>
        <p:txBody>
          <a:bodyPr/>
          <a:lstStyle/>
          <a:p>
            <a:fld id="{C632F5D9-1C38-4E5A-9163-08F243AAE0A5}"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269449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model is a multi-user, web-based system for providing a film and photograph library. </a:t>
            </a:r>
          </a:p>
          <a:p>
            <a:pPr marL="171450" indent="-171450">
              <a:buFont typeface="Arial" panose="020B0604020202020204" pitchFamily="34" charset="0"/>
              <a:buChar char="•"/>
            </a:pPr>
            <a:r>
              <a:rPr lang="en-US" dirty="0"/>
              <a:t>In this</a:t>
            </a:r>
            <a:r>
              <a:rPr lang="en-US" baseline="0" dirty="0"/>
              <a:t> </a:t>
            </a:r>
            <a:r>
              <a:rPr lang="en-US" dirty="0"/>
              <a:t>system, several servers manage and display the different types of media. </a:t>
            </a:r>
          </a:p>
          <a:p>
            <a:pPr marL="171450" indent="-171450">
              <a:buFont typeface="Arial" panose="020B0604020202020204" pitchFamily="34" charset="0"/>
              <a:buChar char="•"/>
            </a:pPr>
            <a:r>
              <a:rPr lang="en-US" dirty="0"/>
              <a:t>Video frames</a:t>
            </a:r>
            <a:r>
              <a:rPr lang="en-US" baseline="0" dirty="0"/>
              <a:t> </a:t>
            </a:r>
            <a:r>
              <a:rPr lang="en-US" dirty="0"/>
              <a:t>need to be transmitted quickly and in synchrony but at relatively low resolution. </a:t>
            </a:r>
          </a:p>
          <a:p>
            <a:pPr marL="171450" indent="-171450">
              <a:buFont typeface="Arial" panose="020B0604020202020204" pitchFamily="34" charset="0"/>
              <a:buChar char="•"/>
            </a:pPr>
            <a:r>
              <a:rPr lang="en-US" dirty="0"/>
              <a:t>They</a:t>
            </a:r>
            <a:r>
              <a:rPr lang="en-US" baseline="0" dirty="0"/>
              <a:t> </a:t>
            </a:r>
            <a:r>
              <a:rPr lang="en-US" dirty="0"/>
              <a:t>may be compressed in a store, so the video server can handle video compression and</a:t>
            </a:r>
            <a:r>
              <a:rPr lang="en-US" baseline="0" dirty="0"/>
              <a:t> </a:t>
            </a:r>
            <a:r>
              <a:rPr lang="en-US" dirty="0"/>
              <a:t>decompression in different formats. Still pictures, however, must be maintained at a</a:t>
            </a:r>
            <a:r>
              <a:rPr lang="en-US" baseline="0" dirty="0"/>
              <a:t> </a:t>
            </a:r>
            <a:r>
              <a:rPr lang="en-US" dirty="0"/>
              <a:t>high resolution, so it is appropriate to maintain them on a separate server.</a:t>
            </a:r>
          </a:p>
        </p:txBody>
      </p:sp>
      <p:sp>
        <p:nvSpPr>
          <p:cNvPr id="4" name="Slide Number Placeholder 3"/>
          <p:cNvSpPr>
            <a:spLocks noGrp="1"/>
          </p:cNvSpPr>
          <p:nvPr>
            <p:ph type="sldNum" sz="quarter" idx="10"/>
          </p:nvPr>
        </p:nvSpPr>
        <p:spPr/>
        <p:txBody>
          <a:bodyPr/>
          <a:lstStyle/>
          <a:p>
            <a:fld id="{4158DA69-A571-1F49-91C0-61EBFAAB21F4}" type="slidenum">
              <a:rPr lang="en-US" smtClean="0"/>
              <a:pPr/>
              <a:t>30</a:t>
            </a:fld>
            <a:endParaRPr lang="en-US"/>
          </a:p>
        </p:txBody>
      </p:sp>
      <p:sp>
        <p:nvSpPr>
          <p:cNvPr id="5" name="Date Placeholder 4"/>
          <p:cNvSpPr>
            <a:spLocks noGrp="1"/>
          </p:cNvSpPr>
          <p:nvPr>
            <p:ph type="dt" idx="11"/>
          </p:nvPr>
        </p:nvSpPr>
        <p:spPr/>
        <p:txBody>
          <a:bodyPr/>
          <a:lstStyle/>
          <a:p>
            <a:fld id="{FCEF32E2-413B-4728-9BE0-A773CA69E78E}"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011942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Functional transformations process their inputs to produce outputs.</a:t>
            </a:r>
          </a:p>
          <a:p>
            <a:pPr marL="171450" indent="-171450">
              <a:buFont typeface="Arial" panose="020B0604020202020204" pitchFamily="34" charset="0"/>
              <a:buChar char="•"/>
            </a:pPr>
            <a:r>
              <a:rPr lang="en-GB" dirty="0"/>
              <a:t>May be referred to as a pipe and filter model (as in UNIX shell).</a:t>
            </a:r>
          </a:p>
          <a:p>
            <a:pPr marL="171450" indent="-171450">
              <a:buFont typeface="Arial" panose="020B0604020202020204" pitchFamily="34" charset="0"/>
              <a:buChar char="•"/>
            </a:pPr>
            <a:r>
              <a:rPr lang="en-GB" dirty="0"/>
              <a:t>Variants of this approach are very common. When transformations are sequential, this is a batch sequential model which is extensively used in data processing systems.</a:t>
            </a:r>
          </a:p>
          <a:p>
            <a:pPr marL="171450" indent="-171450">
              <a:buFont typeface="Arial" panose="020B0604020202020204" pitchFamily="34" charset="0"/>
              <a:buChar char="•"/>
            </a:pPr>
            <a:r>
              <a:rPr lang="en-GB" dirty="0"/>
              <a:t>Not really suitable for interactive systems.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31</a:t>
            </a:fld>
            <a:endParaRPr lang="en-US"/>
          </a:p>
        </p:txBody>
      </p:sp>
      <p:sp>
        <p:nvSpPr>
          <p:cNvPr id="5" name="Date Placeholder 4"/>
          <p:cNvSpPr>
            <a:spLocks noGrp="1"/>
          </p:cNvSpPr>
          <p:nvPr>
            <p:ph type="dt" idx="11"/>
          </p:nvPr>
        </p:nvSpPr>
        <p:spPr/>
        <p:txBody>
          <a:bodyPr/>
          <a:lstStyle/>
          <a:p>
            <a:fld id="{3453D090-3F52-42A5-B853-E642F5DEF15A}"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545450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 example of this type of system architecture, used in a batch processing application. </a:t>
            </a:r>
          </a:p>
          <a:p>
            <a:pPr marL="171450" indent="-171450">
              <a:buFont typeface="Arial" panose="020B0604020202020204" pitchFamily="34" charset="0"/>
              <a:buChar char="•"/>
            </a:pPr>
            <a:r>
              <a:rPr lang="en-US" dirty="0"/>
              <a:t>An organization has issued invoices to customers.</a:t>
            </a:r>
          </a:p>
          <a:p>
            <a:pPr marL="171450" indent="-171450">
              <a:buFont typeface="Arial" panose="020B0604020202020204" pitchFamily="34" charset="0"/>
              <a:buChar char="•"/>
            </a:pPr>
            <a:r>
              <a:rPr lang="en-US" dirty="0"/>
              <a:t>Once a week, payments that have been made are reconciled with the invoices. </a:t>
            </a:r>
          </a:p>
          <a:p>
            <a:pPr marL="171450" indent="-171450">
              <a:buFont typeface="Arial" panose="020B0604020202020204" pitchFamily="34" charset="0"/>
              <a:buChar char="•"/>
            </a:pPr>
            <a:r>
              <a:rPr lang="en-US" dirty="0"/>
              <a:t>For those invoices that have been paid, a receipt is issued. For those invoices that have</a:t>
            </a:r>
            <a:r>
              <a:rPr lang="en-US" baseline="0" dirty="0"/>
              <a:t> </a:t>
            </a:r>
            <a:r>
              <a:rPr lang="en-US" dirty="0"/>
              <a:t>not been paid within the allowed payment time, a reminder is issued.</a:t>
            </a:r>
          </a:p>
        </p:txBody>
      </p:sp>
      <p:sp>
        <p:nvSpPr>
          <p:cNvPr id="4" name="Slide Number Placeholder 3"/>
          <p:cNvSpPr>
            <a:spLocks noGrp="1"/>
          </p:cNvSpPr>
          <p:nvPr>
            <p:ph type="sldNum" sz="quarter" idx="10"/>
          </p:nvPr>
        </p:nvSpPr>
        <p:spPr/>
        <p:txBody>
          <a:bodyPr/>
          <a:lstStyle/>
          <a:p>
            <a:fld id="{4158DA69-A571-1F49-91C0-61EBFAAB21F4}" type="slidenum">
              <a:rPr lang="en-US" smtClean="0"/>
              <a:pPr/>
              <a:t>32</a:t>
            </a:fld>
            <a:endParaRPr lang="en-US"/>
          </a:p>
        </p:txBody>
      </p:sp>
      <p:sp>
        <p:nvSpPr>
          <p:cNvPr id="5" name="Date Placeholder 4"/>
          <p:cNvSpPr>
            <a:spLocks noGrp="1"/>
          </p:cNvSpPr>
          <p:nvPr>
            <p:ph type="dt" idx="11"/>
          </p:nvPr>
        </p:nvSpPr>
        <p:spPr/>
        <p:txBody>
          <a:bodyPr/>
          <a:lstStyle/>
          <a:p>
            <a:fld id="{40528316-0D54-45E5-9113-D70362F9161B}"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880869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3</a:t>
            </a:fld>
            <a:endParaRPr lang="en-US"/>
          </a:p>
        </p:txBody>
      </p:sp>
      <p:sp>
        <p:nvSpPr>
          <p:cNvPr id="5" name="Date Placeholder 4"/>
          <p:cNvSpPr>
            <a:spLocks noGrp="1"/>
          </p:cNvSpPr>
          <p:nvPr>
            <p:ph type="dt" idx="11"/>
          </p:nvPr>
        </p:nvSpPr>
        <p:spPr/>
        <p:txBody>
          <a:bodyPr/>
          <a:lstStyle/>
          <a:p>
            <a:fld id="{7FEEEDE8-733D-4009-804D-F9B29EA09F46}"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382659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https://www.youtube.com/watch?v=3uHs2U8k40I</a:t>
            </a:r>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AE8DEE77-E866-41BE-9DEF-8120CF3F545F}"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34</a:t>
            </a:fld>
            <a:endParaRPr lang="en-US"/>
          </a:p>
        </p:txBody>
      </p:sp>
    </p:spTree>
    <p:extLst>
      <p:ext uri="{BB962C8B-B14F-4D97-AF65-F5344CB8AC3E}">
        <p14:creationId xmlns:p14="http://schemas.microsoft.com/office/powerpoint/2010/main" val="14910953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A2F66791-E170-4683-B1E3-12B7E990D13E}"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36</a:t>
            </a:fld>
            <a:endParaRPr lang="en-US"/>
          </a:p>
        </p:txBody>
      </p:sp>
    </p:spTree>
    <p:extLst>
      <p:ext uri="{BB962C8B-B14F-4D97-AF65-F5344CB8AC3E}">
        <p14:creationId xmlns:p14="http://schemas.microsoft.com/office/powerpoint/2010/main" val="19467843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Businesses operating in the same sector use common sector-specific</a:t>
            </a:r>
            <a:r>
              <a:rPr lang="en-US" baseline="0" dirty="0"/>
              <a:t> </a:t>
            </a:r>
            <a:r>
              <a:rPr lang="en-US" dirty="0"/>
              <a:t>applications. </a:t>
            </a:r>
          </a:p>
          <a:p>
            <a:pPr marL="171450" indent="-171450">
              <a:buFont typeface="Arial" panose="020B0604020202020204" pitchFamily="34" charset="0"/>
              <a:buChar char="•"/>
            </a:pPr>
            <a:r>
              <a:rPr lang="en-US" dirty="0"/>
              <a:t>For example, all phone</a:t>
            </a:r>
            <a:r>
              <a:rPr lang="en-US" baseline="0" dirty="0"/>
              <a:t> </a:t>
            </a:r>
            <a:r>
              <a:rPr lang="en-US" dirty="0"/>
              <a:t>companies need systems to connect calls, manage their network, issue bills to</a:t>
            </a:r>
            <a:r>
              <a:rPr lang="en-US" baseline="0" dirty="0"/>
              <a:t> </a:t>
            </a:r>
            <a:r>
              <a:rPr lang="en-US" dirty="0"/>
              <a:t>customers, etc. </a:t>
            </a:r>
          </a:p>
          <a:p>
            <a:pPr marL="171450" indent="-171450">
              <a:buFont typeface="Arial" panose="020B0604020202020204" pitchFamily="34" charset="0"/>
              <a:buChar char="•"/>
            </a:pPr>
            <a:r>
              <a:rPr lang="en-US" dirty="0"/>
              <a:t>Consequently, the application systems used by these businesses also</a:t>
            </a:r>
            <a:r>
              <a:rPr lang="en-US" baseline="0" dirty="0"/>
              <a:t> </a:t>
            </a:r>
            <a:r>
              <a:rPr lang="en-US" dirty="0"/>
              <a:t>have much in common.</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40</a:t>
            </a:fld>
            <a:endParaRPr lang="en-US"/>
          </a:p>
        </p:txBody>
      </p:sp>
      <p:sp>
        <p:nvSpPr>
          <p:cNvPr id="5" name="Date Placeholder 4"/>
          <p:cNvSpPr>
            <a:spLocks noGrp="1"/>
          </p:cNvSpPr>
          <p:nvPr>
            <p:ph type="dt" idx="11"/>
          </p:nvPr>
        </p:nvSpPr>
        <p:spPr/>
        <p:txBody>
          <a:bodyPr/>
          <a:lstStyle/>
          <a:p>
            <a:fld id="{19F60498-8A7D-4FD0-92B8-C07FE6439D2C}"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2469983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r>
              <a:rPr lang="en-US" b="1" dirty="0"/>
              <a:t>Use of application architectures</a:t>
            </a:r>
          </a:p>
          <a:p>
            <a:r>
              <a:rPr lang="en-US" i="1" dirty="0"/>
              <a:t>1. As a starting point for the architectural design process </a:t>
            </a:r>
          </a:p>
          <a:p>
            <a:r>
              <a:rPr lang="en-US" dirty="0"/>
              <a:t>If you are unfamiliar with</a:t>
            </a:r>
            <a:r>
              <a:rPr lang="en-US" baseline="0" dirty="0"/>
              <a:t> </a:t>
            </a:r>
            <a:r>
              <a:rPr lang="en-US" dirty="0"/>
              <a:t>the type of application that you are developing, you can base your initial design</a:t>
            </a:r>
            <a:r>
              <a:rPr lang="en-US" baseline="0" dirty="0"/>
              <a:t> </a:t>
            </a:r>
            <a:r>
              <a:rPr lang="en-US" dirty="0"/>
              <a:t>on a generic application architecture. </a:t>
            </a:r>
          </a:p>
          <a:p>
            <a:endParaRPr lang="en-US" dirty="0"/>
          </a:p>
          <a:p>
            <a:r>
              <a:rPr lang="en-US" i="1" dirty="0"/>
              <a:t>2. As a design checklist </a:t>
            </a:r>
          </a:p>
          <a:p>
            <a:r>
              <a:rPr lang="en-US" dirty="0"/>
              <a:t>If you have developed an architectural design for an application</a:t>
            </a:r>
            <a:r>
              <a:rPr lang="en-US" baseline="0" dirty="0"/>
              <a:t> </a:t>
            </a:r>
            <a:r>
              <a:rPr lang="en-US" dirty="0"/>
              <a:t>system, you can compare this with the generic application architecture.</a:t>
            </a:r>
            <a:r>
              <a:rPr lang="en-US" baseline="0" dirty="0"/>
              <a:t> </a:t>
            </a:r>
            <a:endParaRPr lang="en-US" dirty="0"/>
          </a:p>
          <a:p>
            <a:endParaRPr lang="en-US" dirty="0"/>
          </a:p>
          <a:p>
            <a:r>
              <a:rPr lang="en-US" i="1" dirty="0"/>
              <a:t>3. As a way of organizing the work of the development team </a:t>
            </a:r>
          </a:p>
          <a:p>
            <a:r>
              <a:rPr lang="en-US" dirty="0"/>
              <a:t>The application architectures</a:t>
            </a:r>
            <a:r>
              <a:rPr lang="en-US" baseline="0" dirty="0"/>
              <a:t> </a:t>
            </a:r>
            <a:r>
              <a:rPr lang="en-US" dirty="0"/>
              <a:t>identify stable structural features of the system architectures and in</a:t>
            </a:r>
            <a:r>
              <a:rPr lang="en-US" baseline="0" dirty="0"/>
              <a:t> </a:t>
            </a:r>
            <a:r>
              <a:rPr lang="en-US" dirty="0"/>
              <a:t>many cases, it is possible to develop these in parallel. You can assign work to</a:t>
            </a:r>
            <a:r>
              <a:rPr lang="en-US" baseline="0" dirty="0"/>
              <a:t> </a:t>
            </a:r>
            <a:r>
              <a:rPr lang="en-US" dirty="0"/>
              <a:t>group members to implement different components within the architecture.</a:t>
            </a:r>
          </a:p>
          <a:p>
            <a:endParaRPr lang="en-US" dirty="0"/>
          </a:p>
          <a:p>
            <a:r>
              <a:rPr lang="en-US" i="1" dirty="0"/>
              <a:t>4. As a means of assessing components for reuse </a:t>
            </a:r>
          </a:p>
          <a:p>
            <a:r>
              <a:rPr lang="en-US" dirty="0"/>
              <a:t>If you have components you</a:t>
            </a:r>
            <a:r>
              <a:rPr lang="en-US" baseline="0" dirty="0"/>
              <a:t> </a:t>
            </a:r>
            <a:r>
              <a:rPr lang="en-US" dirty="0"/>
              <a:t>might be able to reuse, you can compare these with the generic structures to see</a:t>
            </a:r>
            <a:r>
              <a:rPr lang="en-US" baseline="0" dirty="0"/>
              <a:t> </a:t>
            </a:r>
            <a:r>
              <a:rPr lang="en-US" dirty="0"/>
              <a:t>whether there are comparable components in the application architecture.</a:t>
            </a:r>
          </a:p>
          <a:p>
            <a:endParaRPr lang="en-US" dirty="0"/>
          </a:p>
          <a:p>
            <a:r>
              <a:rPr lang="en-US" i="1" dirty="0"/>
              <a:t>5. As a vocabulary for talking about types of applications </a:t>
            </a:r>
          </a:p>
          <a:p>
            <a:r>
              <a:rPr lang="en-US" dirty="0"/>
              <a:t>If you are discussing a specific</a:t>
            </a:r>
            <a:r>
              <a:rPr lang="en-US" baseline="0" dirty="0"/>
              <a:t> </a:t>
            </a:r>
            <a:r>
              <a:rPr lang="en-US" dirty="0"/>
              <a:t>application or trying to compare applications of the same types, then you can</a:t>
            </a:r>
            <a:r>
              <a:rPr lang="en-US" baseline="0" dirty="0"/>
              <a:t> </a:t>
            </a:r>
            <a:r>
              <a:rPr lang="en-US" dirty="0"/>
              <a:t>use the concepts identified in the generic architecture to talk about the applications.</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41</a:t>
            </a:fld>
            <a:endParaRPr lang="en-US"/>
          </a:p>
        </p:txBody>
      </p:sp>
      <p:sp>
        <p:nvSpPr>
          <p:cNvPr id="5" name="Date Placeholder 4"/>
          <p:cNvSpPr>
            <a:spLocks noGrp="1"/>
          </p:cNvSpPr>
          <p:nvPr>
            <p:ph type="dt" idx="11"/>
          </p:nvPr>
        </p:nvSpPr>
        <p:spPr/>
        <p:txBody>
          <a:bodyPr/>
          <a:lstStyle/>
          <a:p>
            <a:fld id="{CDD3B31D-CFF7-4B1B-A8B4-90104897C068}"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886151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1" dirty="0"/>
              <a:t>1. Transaction processing applications </a:t>
            </a:r>
          </a:p>
          <a:p>
            <a:r>
              <a:rPr lang="en-US" dirty="0"/>
              <a:t>Transaction processing applications are</a:t>
            </a:r>
            <a:r>
              <a:rPr lang="en-US" baseline="0" dirty="0"/>
              <a:t> </a:t>
            </a:r>
            <a:r>
              <a:rPr lang="en-US" dirty="0"/>
              <a:t>database-centered applications that process user requests for information and</a:t>
            </a:r>
            <a:r>
              <a:rPr lang="en-US" baseline="0" dirty="0"/>
              <a:t> </a:t>
            </a:r>
            <a:r>
              <a:rPr lang="en-US" dirty="0"/>
              <a:t>update the information in a database. These are the most common type of interactive</a:t>
            </a:r>
            <a:r>
              <a:rPr lang="en-US" baseline="0" dirty="0"/>
              <a:t> </a:t>
            </a:r>
            <a:r>
              <a:rPr lang="en-US" dirty="0"/>
              <a:t>business systems. They are organized in such a way that user actions can’t</a:t>
            </a:r>
            <a:r>
              <a:rPr lang="en-US" baseline="0" dirty="0"/>
              <a:t> </a:t>
            </a:r>
            <a:r>
              <a:rPr lang="en-US" dirty="0"/>
              <a:t>interfere with each other and the integrity of the database is</a:t>
            </a:r>
            <a:r>
              <a:rPr lang="en-US" baseline="0" dirty="0"/>
              <a:t> </a:t>
            </a:r>
            <a:r>
              <a:rPr lang="en-US" dirty="0"/>
              <a:t>maintained. This class of system includes interactive banking systems, e-commerce systems,</a:t>
            </a:r>
            <a:r>
              <a:rPr lang="en-US" baseline="0" dirty="0"/>
              <a:t> </a:t>
            </a:r>
            <a:r>
              <a:rPr lang="en-US" dirty="0"/>
              <a:t>information systems, and booking systems.</a:t>
            </a:r>
          </a:p>
          <a:p>
            <a:endParaRPr lang="en-US" dirty="0"/>
          </a:p>
          <a:p>
            <a:r>
              <a:rPr lang="en-US" i="1" dirty="0"/>
              <a:t>2. Language processing systems </a:t>
            </a:r>
          </a:p>
          <a:p>
            <a:r>
              <a:rPr lang="en-US" dirty="0"/>
              <a:t>Language processing systems are systems in</a:t>
            </a:r>
            <a:r>
              <a:rPr lang="en-US" baseline="0" dirty="0"/>
              <a:t> </a:t>
            </a:r>
            <a:r>
              <a:rPr lang="en-US" dirty="0"/>
              <a:t>which the user’s intentions are expressed in a formal language (such as Java).</a:t>
            </a:r>
            <a:r>
              <a:rPr lang="en-US" baseline="0" dirty="0"/>
              <a:t> </a:t>
            </a:r>
            <a:r>
              <a:rPr lang="en-US" dirty="0"/>
              <a:t>The language processing system processes this language into an internal format</a:t>
            </a:r>
            <a:r>
              <a:rPr lang="en-US" baseline="0" dirty="0"/>
              <a:t> </a:t>
            </a:r>
            <a:r>
              <a:rPr lang="en-US" dirty="0"/>
              <a:t>and then interprets this internal representation. The best-known language processing</a:t>
            </a:r>
            <a:r>
              <a:rPr lang="en-US" baseline="0" dirty="0"/>
              <a:t> </a:t>
            </a:r>
            <a:r>
              <a:rPr lang="en-US" dirty="0"/>
              <a:t>systems are compilers, which translate high-level language programs</a:t>
            </a:r>
            <a:r>
              <a:rPr lang="en-US" baseline="0" dirty="0"/>
              <a:t> </a:t>
            </a:r>
            <a:r>
              <a:rPr lang="en-US" dirty="0"/>
              <a:t>into machine code. However, language processing systems are also used to</a:t>
            </a:r>
            <a:r>
              <a:rPr lang="en-US" baseline="0" dirty="0"/>
              <a:t> </a:t>
            </a:r>
            <a:r>
              <a:rPr lang="en-US" dirty="0"/>
              <a:t>interpret command languages for databases and information systems, and</a:t>
            </a:r>
            <a:r>
              <a:rPr lang="en-US" baseline="0" dirty="0"/>
              <a:t> </a:t>
            </a:r>
            <a:r>
              <a:rPr lang="en-US" dirty="0"/>
              <a:t>markup languages such as XML.</a:t>
            </a:r>
          </a:p>
        </p:txBody>
      </p:sp>
      <p:sp>
        <p:nvSpPr>
          <p:cNvPr id="4" name="Slide Number Placeholder 3"/>
          <p:cNvSpPr>
            <a:spLocks noGrp="1"/>
          </p:cNvSpPr>
          <p:nvPr>
            <p:ph type="sldNum" sz="quarter" idx="10"/>
          </p:nvPr>
        </p:nvSpPr>
        <p:spPr/>
        <p:txBody>
          <a:bodyPr/>
          <a:lstStyle/>
          <a:p>
            <a:fld id="{4158DA69-A571-1F49-91C0-61EBFAAB21F4}" type="slidenum">
              <a:rPr lang="en-US" smtClean="0"/>
              <a:pPr/>
              <a:t>42</a:t>
            </a:fld>
            <a:endParaRPr lang="en-US"/>
          </a:p>
        </p:txBody>
      </p:sp>
      <p:sp>
        <p:nvSpPr>
          <p:cNvPr id="5" name="Date Placeholder 4"/>
          <p:cNvSpPr>
            <a:spLocks noGrp="1"/>
          </p:cNvSpPr>
          <p:nvPr>
            <p:ph type="dt" idx="11"/>
          </p:nvPr>
        </p:nvSpPr>
        <p:spPr/>
        <p:txBody>
          <a:bodyPr/>
          <a:lstStyle/>
          <a:p>
            <a:fld id="{F82BB1BF-0D67-4FE3-8157-6AD067EEDDB1}"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2507433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5D7E18DC-4F20-4642-8490-2C3D854D2AEF}"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43</a:t>
            </a:fld>
            <a:endParaRPr lang="en-US"/>
          </a:p>
        </p:txBody>
      </p:sp>
    </p:spTree>
    <p:extLst>
      <p:ext uri="{BB962C8B-B14F-4D97-AF65-F5344CB8AC3E}">
        <p14:creationId xmlns:p14="http://schemas.microsoft.com/office/powerpoint/2010/main" val="1229865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 example of a transaction is a customer request to withdraw money from a bank</a:t>
            </a:r>
            <a:r>
              <a:rPr lang="en-US" baseline="0" dirty="0"/>
              <a:t> </a:t>
            </a:r>
            <a:r>
              <a:rPr lang="en-US" dirty="0"/>
              <a:t>account using an ATM. This involves getting details of the customer’s account, checking</a:t>
            </a:r>
            <a:r>
              <a:rPr lang="en-US" baseline="0" dirty="0"/>
              <a:t> </a:t>
            </a:r>
            <a:r>
              <a:rPr lang="en-US" dirty="0"/>
              <a:t>the balance, modifying the balance by the amount withdrawn, and sending commands</a:t>
            </a:r>
            <a:r>
              <a:rPr lang="en-US" baseline="0" dirty="0"/>
              <a:t> </a:t>
            </a:r>
            <a:r>
              <a:rPr lang="en-US" dirty="0"/>
              <a:t>to the ATM to deliver the cash. Until all of these steps have been completed, the</a:t>
            </a:r>
            <a:r>
              <a:rPr lang="en-US" baseline="0" dirty="0"/>
              <a:t> </a:t>
            </a:r>
            <a:r>
              <a:rPr lang="en-US" dirty="0"/>
              <a:t>transaction is incomplete and the customer accounts database is not changed.</a:t>
            </a:r>
          </a:p>
          <a:p>
            <a:endParaRPr lang="en-US" dirty="0"/>
          </a:p>
          <a:p>
            <a:r>
              <a:rPr lang="en-US" dirty="0"/>
              <a:t>Transaction processing systems may be organized as a ‘pipe and filter’ architecture</a:t>
            </a:r>
            <a:r>
              <a:rPr lang="en-US" baseline="0" dirty="0"/>
              <a:t> </a:t>
            </a:r>
            <a:r>
              <a:rPr lang="en-US" dirty="0"/>
              <a:t>with system components responsible for input, processing, and output. </a:t>
            </a:r>
          </a:p>
        </p:txBody>
      </p:sp>
      <p:sp>
        <p:nvSpPr>
          <p:cNvPr id="4" name="Slide Number Placeholder 3"/>
          <p:cNvSpPr>
            <a:spLocks noGrp="1"/>
          </p:cNvSpPr>
          <p:nvPr>
            <p:ph type="sldNum" sz="quarter" idx="10"/>
          </p:nvPr>
        </p:nvSpPr>
        <p:spPr/>
        <p:txBody>
          <a:bodyPr/>
          <a:lstStyle/>
          <a:p>
            <a:fld id="{4158DA69-A571-1F49-91C0-61EBFAAB21F4}" type="slidenum">
              <a:rPr lang="en-US" smtClean="0"/>
              <a:pPr/>
              <a:t>44</a:t>
            </a:fld>
            <a:endParaRPr lang="en-US"/>
          </a:p>
        </p:txBody>
      </p:sp>
      <p:sp>
        <p:nvSpPr>
          <p:cNvPr id="5" name="Date Placeholder 4"/>
          <p:cNvSpPr>
            <a:spLocks noGrp="1"/>
          </p:cNvSpPr>
          <p:nvPr>
            <p:ph type="dt" idx="11"/>
          </p:nvPr>
        </p:nvSpPr>
        <p:spPr/>
        <p:txBody>
          <a:bodyPr/>
          <a:lstStyle/>
          <a:p>
            <a:fld id="{2B4D0302-DEB9-48C0-AC05-63612AC5290F}"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074844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 very general model of an information system. The system is modeled</a:t>
            </a:r>
            <a:r>
              <a:rPr lang="en-US" baseline="0" dirty="0"/>
              <a:t> </a:t>
            </a:r>
            <a:r>
              <a:rPr lang="en-US" dirty="0"/>
              <a:t>using a layered approach where the top layer supports</a:t>
            </a:r>
            <a:r>
              <a:rPr lang="en-US" baseline="0" dirty="0"/>
              <a:t> </a:t>
            </a:r>
            <a:r>
              <a:rPr lang="en-US" dirty="0"/>
              <a:t>the user interface and the bottom layer is the system database. The user communications</a:t>
            </a:r>
            <a:r>
              <a:rPr lang="en-US" baseline="0" dirty="0"/>
              <a:t> </a:t>
            </a:r>
            <a:r>
              <a:rPr lang="en-US" dirty="0"/>
              <a:t>layer handles all input and output from the user interface, and the information</a:t>
            </a:r>
            <a:r>
              <a:rPr lang="en-US" baseline="0" dirty="0"/>
              <a:t> </a:t>
            </a:r>
            <a:r>
              <a:rPr lang="en-US" dirty="0"/>
              <a:t>retrieval layer includes application-specific logic for accessing and updating the</a:t>
            </a:r>
            <a:r>
              <a:rPr lang="en-US" baseline="0" dirty="0"/>
              <a:t> </a:t>
            </a:r>
            <a:r>
              <a:rPr lang="en-US" dirty="0"/>
              <a:t>database. </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45</a:t>
            </a:fld>
            <a:endParaRPr lang="en-US"/>
          </a:p>
        </p:txBody>
      </p:sp>
      <p:sp>
        <p:nvSpPr>
          <p:cNvPr id="5" name="Date Placeholder 4"/>
          <p:cNvSpPr>
            <a:spLocks noGrp="1"/>
          </p:cNvSpPr>
          <p:nvPr>
            <p:ph type="dt" idx="11"/>
          </p:nvPr>
        </p:nvSpPr>
        <p:spPr/>
        <p:txBody>
          <a:bodyPr/>
          <a:lstStyle/>
          <a:p>
            <a:fld id="{EA46E1BC-FFC3-4A72-A121-8DBF9CF62EA2}"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9227051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and resource management systems are now usually web-based systems where the user interfaces are implemented using a web browser. </a:t>
            </a:r>
          </a:p>
          <a:p>
            <a:r>
              <a:rPr lang="en-US" dirty="0"/>
              <a:t>For example, e-commerce systems are Internet-based resource management systems that accept electronic orders for goods or services and then arrange delivery of these goods or services to the customer</a:t>
            </a:r>
            <a:r>
              <a:rPr lang="en-US" i="1" dirty="0"/>
              <a:t>. </a:t>
            </a:r>
          </a:p>
          <a:p>
            <a:r>
              <a:rPr lang="en-US" dirty="0"/>
              <a:t>In an e-commerce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a:p>
            <a:pPr>
              <a:buNone/>
            </a:pPr>
            <a:r>
              <a:rPr lang="en-US" b="1" dirty="0"/>
              <a:t>Server implementation</a:t>
            </a:r>
          </a:p>
          <a:p>
            <a:r>
              <a:rPr lang="en-US" dirty="0"/>
              <a:t>These systems are often implemented as multi-tier client server/architectures.</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p>
          <a:p>
            <a:endParaRPr lang="en-US"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484582C4-0681-4BBA-810C-0AA98244F2CC}"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47</a:t>
            </a:fld>
            <a:endParaRPr lang="en-US"/>
          </a:p>
        </p:txBody>
      </p:sp>
    </p:spTree>
    <p:extLst>
      <p:ext uri="{BB962C8B-B14F-4D97-AF65-F5344CB8AC3E}">
        <p14:creationId xmlns:p14="http://schemas.microsoft.com/office/powerpoint/2010/main" val="14280430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8C7B336F-4838-4128-843A-C1A41DB86026}"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48</a:t>
            </a:fld>
            <a:endParaRPr lang="en-US"/>
          </a:p>
        </p:txBody>
      </p:sp>
    </p:spTree>
    <p:extLst>
      <p:ext uri="{BB962C8B-B14F-4D97-AF65-F5344CB8AC3E}">
        <p14:creationId xmlns:p14="http://schemas.microsoft.com/office/powerpoint/2010/main" val="1819254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Architectural design is concerned with understanding how a software system should be organized and designing the overall structure of that system.</a:t>
            </a:r>
          </a:p>
          <a:p>
            <a:pPr algn="l"/>
            <a:r>
              <a:rPr lang="en-US" b="0" i="0" dirty="0">
                <a:solidFill>
                  <a:srgbClr val="292929"/>
                </a:solidFill>
                <a:effectLst/>
                <a:latin typeface="source-serif-pro"/>
              </a:rPr>
              <a:t>There is a reason why we call it software </a:t>
            </a:r>
            <a:r>
              <a:rPr lang="en-US" b="0" i="1" dirty="0">
                <a:solidFill>
                  <a:srgbClr val="292929"/>
                </a:solidFill>
                <a:effectLst/>
                <a:latin typeface="source-serif-pro"/>
              </a:rPr>
              <a:t>architecture</a:t>
            </a:r>
            <a:r>
              <a:rPr lang="en-US" b="0" i="0" dirty="0">
                <a:solidFill>
                  <a:srgbClr val="292929"/>
                </a:solidFill>
                <a:effectLst/>
                <a:latin typeface="source-serif-pro"/>
              </a:rPr>
              <a:t>. Building software has a lot in common with the construction process of a house — but also quite some differences.</a:t>
            </a:r>
          </a:p>
          <a:p>
            <a:pPr algn="l"/>
            <a:r>
              <a:rPr lang="en-US" b="1" i="0" dirty="0">
                <a:solidFill>
                  <a:srgbClr val="292929"/>
                </a:solidFill>
                <a:effectLst/>
                <a:latin typeface="source-serif-pro"/>
              </a:rPr>
              <a:t>Frontend vs. Backend</a:t>
            </a:r>
            <a:r>
              <a:rPr lang="en-US" b="0" i="0" dirty="0">
                <a:solidFill>
                  <a:srgbClr val="292929"/>
                </a:solidFill>
                <a:effectLst/>
                <a:latin typeface="source-serif-pro"/>
              </a:rPr>
              <a:t>. The most typical analogy is comparing the difference between frontend and backend with a house. Think of the </a:t>
            </a:r>
            <a:r>
              <a:rPr lang="en-US" b="1" i="0" dirty="0">
                <a:solidFill>
                  <a:srgbClr val="292929"/>
                </a:solidFill>
                <a:effectLst/>
                <a:latin typeface="source-serif-pro"/>
              </a:rPr>
              <a:t>frontend </a:t>
            </a:r>
            <a:r>
              <a:rPr lang="en-US" b="0" i="0" dirty="0">
                <a:solidFill>
                  <a:srgbClr val="292929"/>
                </a:solidFill>
                <a:effectLst/>
                <a:latin typeface="source-serif-pro"/>
              </a:rPr>
              <a:t>as all the components of the house that are visible, such as the walls, windows, doors, roof, floors, etc. These components have </a:t>
            </a:r>
            <a:r>
              <a:rPr lang="en-US" b="0" i="1" dirty="0">
                <a:solidFill>
                  <a:srgbClr val="292929"/>
                </a:solidFill>
                <a:effectLst/>
                <a:latin typeface="source-serif-pro"/>
              </a:rPr>
              <a:t>styling </a:t>
            </a:r>
            <a:r>
              <a:rPr lang="en-US" b="0" i="0" dirty="0">
                <a:solidFill>
                  <a:srgbClr val="292929"/>
                </a:solidFill>
                <a:effectLst/>
                <a:latin typeface="source-serif-pro"/>
              </a:rPr>
              <a:t>properties such as size, color, material, and so on.</a:t>
            </a:r>
          </a:p>
          <a:p>
            <a:pPr algn="l"/>
            <a:r>
              <a:rPr lang="en-US" b="0" i="0" dirty="0">
                <a:solidFill>
                  <a:srgbClr val="292929"/>
                </a:solidFill>
                <a:effectLst/>
                <a:latin typeface="source-serif-pro"/>
              </a:rPr>
              <a:t>On the other hand, there are functional components in the house such as electrical wires and water pipes that are (usually) not visible to the user. However, these components are essentials for the house to work. This is what we can refer to as the </a:t>
            </a:r>
            <a:r>
              <a:rPr lang="en-US" b="1" i="0" dirty="0">
                <a:solidFill>
                  <a:srgbClr val="292929"/>
                </a:solidFill>
                <a:effectLst/>
                <a:latin typeface="source-serif-pro"/>
              </a:rPr>
              <a:t>backend </a:t>
            </a:r>
            <a:r>
              <a:rPr lang="en-US" b="0" i="0" dirty="0">
                <a:solidFill>
                  <a:srgbClr val="292929"/>
                </a:solidFill>
                <a:effectLst/>
                <a:latin typeface="source-serif-pro"/>
              </a:rPr>
              <a:t>of the house.</a:t>
            </a:r>
            <a:endParaRPr lang="en-US" dirty="0"/>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DDE9E15F-EC82-47DC-BA1B-81F0F9B88CB0}"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4</a:t>
            </a:fld>
            <a:endParaRPr lang="en-US"/>
          </a:p>
        </p:txBody>
      </p:sp>
    </p:spTree>
    <p:extLst>
      <p:ext uri="{BB962C8B-B14F-4D97-AF65-F5344CB8AC3E}">
        <p14:creationId xmlns:p14="http://schemas.microsoft.com/office/powerpoint/2010/main" val="1719135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possibly</a:t>
            </a:r>
            <a:r>
              <a:rPr lang="en-US" baseline="0" dirty="0"/>
              <a:t> consists of two main components: Translator and Interpreter.</a:t>
            </a:r>
          </a:p>
          <a:p>
            <a:endParaRPr lang="en-US" baseline="0" dirty="0"/>
          </a:p>
          <a:p>
            <a:pPr marL="171450" indent="-171450">
              <a:buFont typeface="Arial" panose="020B0604020202020204" pitchFamily="34" charset="0"/>
              <a:buChar char="•"/>
            </a:pPr>
            <a:r>
              <a:rPr lang="en-US" dirty="0"/>
              <a:t>The source language instructions define the program</a:t>
            </a:r>
            <a:r>
              <a:rPr lang="en-US" baseline="0" dirty="0"/>
              <a:t> </a:t>
            </a:r>
            <a:r>
              <a:rPr lang="en-US" dirty="0"/>
              <a:t>to be executed and a translator converts these into instructions for an abstract</a:t>
            </a:r>
            <a:r>
              <a:rPr lang="en-US" baseline="0" dirty="0"/>
              <a:t> </a:t>
            </a:r>
            <a:r>
              <a:rPr lang="en-US" dirty="0"/>
              <a:t>machine. </a:t>
            </a:r>
          </a:p>
          <a:p>
            <a:pPr marL="171450" indent="-171450">
              <a:buFont typeface="Arial" panose="020B0604020202020204" pitchFamily="34" charset="0"/>
              <a:buChar char="•"/>
            </a:pPr>
            <a:r>
              <a:rPr lang="en-US" dirty="0"/>
              <a:t>These instructions are then interpreted by another component that fetches</a:t>
            </a:r>
            <a:r>
              <a:rPr lang="en-US" baseline="0" dirty="0"/>
              <a:t> </a:t>
            </a:r>
            <a:r>
              <a:rPr lang="en-US" dirty="0"/>
              <a:t>the instructions for execution and executes them using (if necessary) data from the</a:t>
            </a:r>
            <a:r>
              <a:rPr lang="en-US" baseline="0" dirty="0"/>
              <a:t> </a:t>
            </a:r>
            <a:r>
              <a:rPr lang="en-US" dirty="0"/>
              <a:t>environment. </a:t>
            </a:r>
          </a:p>
          <a:p>
            <a:pPr marL="171450" indent="-171450">
              <a:buFont typeface="Arial" panose="020B0604020202020204" pitchFamily="34" charset="0"/>
              <a:buChar char="•"/>
            </a:pPr>
            <a:r>
              <a:rPr lang="en-US" dirty="0"/>
              <a:t>The output of the process is the result of interpreting the instructions</a:t>
            </a:r>
            <a:r>
              <a:rPr lang="en-US" baseline="0" dirty="0"/>
              <a:t> </a:t>
            </a:r>
            <a:r>
              <a:rPr lang="en-US" dirty="0"/>
              <a:t>on the input data.</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For many compilers, the interpreter is a hardware unit that processes</a:t>
            </a:r>
            <a:r>
              <a:rPr lang="en-US" baseline="0" dirty="0"/>
              <a:t> </a:t>
            </a:r>
            <a:r>
              <a:rPr lang="en-US" dirty="0"/>
              <a:t>machine instructions and the abstract machine is a real processor. </a:t>
            </a:r>
          </a:p>
          <a:p>
            <a:pPr marL="0" indent="0">
              <a:buFont typeface="Arial" panose="020B0604020202020204" pitchFamily="34" charset="0"/>
              <a:buNone/>
            </a:pPr>
            <a:r>
              <a:rPr lang="en-US" dirty="0"/>
              <a:t>For</a:t>
            </a:r>
            <a:r>
              <a:rPr lang="en-US" baseline="0" dirty="0"/>
              <a:t> </a:t>
            </a:r>
            <a:r>
              <a:rPr lang="en-US" dirty="0"/>
              <a:t>dynamically typed languages, such as Python, the interpreter may be a software</a:t>
            </a:r>
            <a:r>
              <a:rPr lang="en-US" baseline="0" dirty="0"/>
              <a:t> </a:t>
            </a:r>
            <a:r>
              <a:rPr lang="en-US" dirty="0"/>
              <a:t>component.</a:t>
            </a:r>
          </a:p>
        </p:txBody>
      </p:sp>
      <p:sp>
        <p:nvSpPr>
          <p:cNvPr id="4" name="Slide Number Placeholder 3"/>
          <p:cNvSpPr>
            <a:spLocks noGrp="1"/>
          </p:cNvSpPr>
          <p:nvPr>
            <p:ph type="sldNum" sz="quarter" idx="10"/>
          </p:nvPr>
        </p:nvSpPr>
        <p:spPr/>
        <p:txBody>
          <a:bodyPr/>
          <a:lstStyle/>
          <a:p>
            <a:fld id="{4158DA69-A571-1F49-91C0-61EBFAAB21F4}" type="slidenum">
              <a:rPr lang="en-US" smtClean="0"/>
              <a:pPr/>
              <a:t>49</a:t>
            </a:fld>
            <a:endParaRPr lang="en-US"/>
          </a:p>
        </p:txBody>
      </p:sp>
      <p:sp>
        <p:nvSpPr>
          <p:cNvPr id="5" name="Date Placeholder 4"/>
          <p:cNvSpPr>
            <a:spLocks noGrp="1"/>
          </p:cNvSpPr>
          <p:nvPr>
            <p:ph type="dt" idx="11"/>
          </p:nvPr>
        </p:nvSpPr>
        <p:spPr/>
        <p:txBody>
          <a:bodyPr/>
          <a:lstStyle/>
          <a:p>
            <a:fld id="{82D9B472-762D-4E37-B6B6-63F31FAFE526}"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5260408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89F68241-66EF-4AAC-A63C-BFB7FE3F8E5E}"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50</a:t>
            </a:fld>
            <a:endParaRPr lang="en-US"/>
          </a:p>
        </p:txBody>
      </p:sp>
    </p:spTree>
    <p:extLst>
      <p:ext uri="{BB962C8B-B14F-4D97-AF65-F5344CB8AC3E}">
        <p14:creationId xmlns:p14="http://schemas.microsoft.com/office/powerpoint/2010/main" val="20180180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dirty="0"/>
              <a:t>Pipe and filter model of language compilation</a:t>
            </a:r>
          </a:p>
          <a:p>
            <a:r>
              <a:rPr lang="en-US" dirty="0"/>
              <a:t>is effective in batch environments</a:t>
            </a:r>
            <a:r>
              <a:rPr lang="en-US" baseline="0" dirty="0"/>
              <a:t> </a:t>
            </a:r>
            <a:r>
              <a:rPr lang="en-US" dirty="0"/>
              <a:t>where programs are compiled and executed without user interaction; for</a:t>
            </a:r>
          </a:p>
          <a:p>
            <a:r>
              <a:rPr lang="en-US" dirty="0"/>
              <a:t>example, in the translation of one XML document to another. </a:t>
            </a:r>
          </a:p>
          <a:p>
            <a:r>
              <a:rPr lang="en-US" dirty="0"/>
              <a:t>It is less effective</a:t>
            </a:r>
            <a:r>
              <a:rPr lang="en-US" baseline="0" dirty="0"/>
              <a:t> </a:t>
            </a:r>
            <a:r>
              <a:rPr lang="en-US" dirty="0"/>
              <a:t>when a compiler is integrated with other language processing tools such as a structured</a:t>
            </a:r>
            <a:r>
              <a:rPr lang="en-US" baseline="0" dirty="0"/>
              <a:t> </a:t>
            </a:r>
            <a:r>
              <a:rPr lang="en-US" dirty="0"/>
              <a:t>editing system, an interactive debugger or a program pretty-printer. In this</a:t>
            </a:r>
            <a:r>
              <a:rPr lang="en-US" baseline="0" dirty="0"/>
              <a:t> </a:t>
            </a:r>
            <a:r>
              <a:rPr lang="en-US" dirty="0"/>
              <a:t>situation, changes from one component need to be reflected immediately in other</a:t>
            </a:r>
            <a:r>
              <a:rPr lang="en-US" baseline="0" dirty="0"/>
              <a:t> </a:t>
            </a:r>
            <a:r>
              <a:rPr lang="en-US" dirty="0"/>
              <a:t>components.</a:t>
            </a:r>
          </a:p>
          <a:p>
            <a:endParaRPr lang="en-US" dirty="0"/>
          </a:p>
          <a:p>
            <a:r>
              <a:rPr lang="en-US" b="1" dirty="0"/>
              <a:t>Repository model of language compilation</a:t>
            </a:r>
          </a:p>
          <a:p>
            <a:r>
              <a:rPr lang="en-US" dirty="0"/>
              <a:t>a language processing system can be part of an integrated</a:t>
            </a:r>
            <a:r>
              <a:rPr lang="en-US" baseline="0" dirty="0"/>
              <a:t> </a:t>
            </a:r>
            <a:r>
              <a:rPr lang="en-US" dirty="0"/>
              <a:t>set of programming support tools. In this example, the symbol table and syntax tree act</a:t>
            </a:r>
            <a:r>
              <a:rPr lang="en-US" baseline="0" dirty="0"/>
              <a:t> </a:t>
            </a:r>
            <a:r>
              <a:rPr lang="en-US" dirty="0"/>
              <a:t>as a central information repository. Tools or tool fragments communicate through it.</a:t>
            </a:r>
            <a:r>
              <a:rPr lang="en-US" baseline="0" dirty="0"/>
              <a:t> </a:t>
            </a:r>
            <a:r>
              <a:rPr lang="en-US" dirty="0"/>
              <a:t>Other information that is sometimes embedded in tools, such as the grammar definition</a:t>
            </a:r>
            <a:r>
              <a:rPr lang="en-US" baseline="0" dirty="0"/>
              <a:t> </a:t>
            </a:r>
            <a:r>
              <a:rPr lang="en-US" dirty="0"/>
              <a:t>and the definition of the output format for the program, have been taken out of the tools</a:t>
            </a:r>
            <a:r>
              <a:rPr lang="en-US" baseline="0" dirty="0"/>
              <a:t> </a:t>
            </a:r>
            <a:r>
              <a:rPr lang="en-US" dirty="0"/>
              <a:t>and put into the repository. Therefore, a syntax-directed editor can check that the syntax</a:t>
            </a:r>
            <a:r>
              <a:rPr lang="en-US" baseline="0" dirty="0"/>
              <a:t> </a:t>
            </a:r>
            <a:r>
              <a:rPr lang="en-US" dirty="0"/>
              <a:t>of a program is correct as it is being typed and a pretty-printer can create listings of the</a:t>
            </a:r>
            <a:r>
              <a:rPr lang="en-US" baseline="0" dirty="0"/>
              <a:t> </a:t>
            </a:r>
            <a:r>
              <a:rPr lang="en-US" dirty="0"/>
              <a:t>program in a format that is easy to read.</a:t>
            </a:r>
          </a:p>
        </p:txBody>
      </p:sp>
      <p:sp>
        <p:nvSpPr>
          <p:cNvPr id="4" name="Slide Number Placeholder 3"/>
          <p:cNvSpPr>
            <a:spLocks noGrp="1"/>
          </p:cNvSpPr>
          <p:nvPr>
            <p:ph type="sldNum" sz="quarter" idx="10"/>
          </p:nvPr>
        </p:nvSpPr>
        <p:spPr/>
        <p:txBody>
          <a:bodyPr/>
          <a:lstStyle/>
          <a:p>
            <a:fld id="{4158DA69-A571-1F49-91C0-61EBFAAB21F4}" type="slidenum">
              <a:rPr lang="en-US" smtClean="0"/>
              <a:pPr/>
              <a:t>51</a:t>
            </a:fld>
            <a:endParaRPr lang="en-US"/>
          </a:p>
        </p:txBody>
      </p:sp>
      <p:sp>
        <p:nvSpPr>
          <p:cNvPr id="5" name="Date Placeholder 4"/>
          <p:cNvSpPr>
            <a:spLocks noGrp="1"/>
          </p:cNvSpPr>
          <p:nvPr>
            <p:ph type="dt" idx="11"/>
          </p:nvPr>
        </p:nvSpPr>
        <p:spPr/>
        <p:txBody>
          <a:bodyPr/>
          <a:lstStyle/>
          <a:p>
            <a:fld id="{F5E645A6-7840-4B59-B834-24E2726E094A}"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175006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52</a:t>
            </a:fld>
            <a:endParaRPr lang="en-US"/>
          </a:p>
        </p:txBody>
      </p:sp>
      <p:sp>
        <p:nvSpPr>
          <p:cNvPr id="5" name="Date Placeholder 4"/>
          <p:cNvSpPr>
            <a:spLocks noGrp="1"/>
          </p:cNvSpPr>
          <p:nvPr>
            <p:ph type="dt" idx="11"/>
          </p:nvPr>
        </p:nvSpPr>
        <p:spPr/>
        <p:txBody>
          <a:bodyPr/>
          <a:lstStyle/>
          <a:p>
            <a:fld id="{5D09F39C-D2A5-472E-97A0-06159488A3F4}"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7093451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13890CB6-4AFB-4D01-8CF1-B60BAC909786}"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53</a:t>
            </a:fld>
            <a:endParaRPr lang="en-US"/>
          </a:p>
        </p:txBody>
      </p:sp>
    </p:spTree>
    <p:extLst>
      <p:ext uri="{BB962C8B-B14F-4D97-AF65-F5344CB8AC3E}">
        <p14:creationId xmlns:p14="http://schemas.microsoft.com/office/powerpoint/2010/main" val="29652440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Software Engineering - CO3001</a:t>
            </a:r>
          </a:p>
        </p:txBody>
      </p:sp>
      <p:sp>
        <p:nvSpPr>
          <p:cNvPr id="5" name="Date Placeholder 4"/>
          <p:cNvSpPr>
            <a:spLocks noGrp="1"/>
          </p:cNvSpPr>
          <p:nvPr>
            <p:ph type="dt" idx="11"/>
          </p:nvPr>
        </p:nvSpPr>
        <p:spPr/>
        <p:txBody>
          <a:bodyPr/>
          <a:lstStyle/>
          <a:p>
            <a:fld id="{0A1FD713-3F89-461D-92B7-5E7D89621866}" type="datetime1">
              <a:rPr lang="en-US" smtClean="0"/>
              <a:t>3/14/2023</a:t>
            </a:fld>
            <a:endParaRPr lang="en-US"/>
          </a:p>
        </p:txBody>
      </p:sp>
      <p:sp>
        <p:nvSpPr>
          <p:cNvPr id="6" name="Slide Number Placeholder 5"/>
          <p:cNvSpPr>
            <a:spLocks noGrp="1"/>
          </p:cNvSpPr>
          <p:nvPr>
            <p:ph type="sldNum" sz="quarter" idx="12"/>
          </p:nvPr>
        </p:nvSpPr>
        <p:spPr/>
        <p:txBody>
          <a:bodyPr/>
          <a:lstStyle/>
          <a:p>
            <a:fld id="{4158DA69-A571-1F49-91C0-61EBFAAB21F4}" type="slidenum">
              <a:rPr lang="en-US" smtClean="0"/>
              <a:pPr/>
              <a:t>54</a:t>
            </a:fld>
            <a:endParaRPr lang="en-US"/>
          </a:p>
        </p:txBody>
      </p:sp>
    </p:spTree>
    <p:extLst>
      <p:ext uri="{BB962C8B-B14F-4D97-AF65-F5344CB8AC3E}">
        <p14:creationId xmlns:p14="http://schemas.microsoft.com/office/powerpoint/2010/main" val="60836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an abstract model of the architecture for a packing robot system that</a:t>
            </a:r>
            <a:r>
              <a:rPr lang="en-US" baseline="0" dirty="0"/>
              <a:t> </a:t>
            </a:r>
            <a:r>
              <a:rPr lang="en-US" dirty="0"/>
              <a:t>shows the components that have to be developed. </a:t>
            </a:r>
          </a:p>
          <a:p>
            <a:pPr marL="171450" indent="-171450">
              <a:buFont typeface="Arial" panose="020B0604020202020204" pitchFamily="34" charset="0"/>
              <a:buChar char="•"/>
            </a:pPr>
            <a:r>
              <a:rPr lang="en-US" dirty="0"/>
              <a:t>This robotic system can pack different</a:t>
            </a:r>
            <a:r>
              <a:rPr lang="en-US" baseline="0" dirty="0"/>
              <a:t> </a:t>
            </a:r>
            <a:r>
              <a:rPr lang="en-US" dirty="0"/>
              <a:t>kinds of object. </a:t>
            </a:r>
          </a:p>
          <a:p>
            <a:pPr marL="171450" indent="-171450">
              <a:buFont typeface="Arial" panose="020B0604020202020204" pitchFamily="34" charset="0"/>
              <a:buChar char="•"/>
            </a:pPr>
            <a:r>
              <a:rPr lang="en-US" dirty="0"/>
              <a:t>It uses a vision component to pick out objects on a conveyor,</a:t>
            </a:r>
            <a:r>
              <a:rPr lang="en-US" baseline="0" dirty="0"/>
              <a:t> </a:t>
            </a:r>
            <a:r>
              <a:rPr lang="en-US" dirty="0"/>
              <a:t>identify the type of object, and select the right kind of packaging. </a:t>
            </a:r>
          </a:p>
          <a:p>
            <a:pPr marL="171450" indent="-171450">
              <a:buFont typeface="Arial" panose="020B0604020202020204" pitchFamily="34" charset="0"/>
              <a:buChar char="•"/>
            </a:pPr>
            <a:r>
              <a:rPr lang="en-US" dirty="0"/>
              <a:t>The system then</a:t>
            </a:r>
            <a:r>
              <a:rPr lang="en-US" baseline="0" dirty="0"/>
              <a:t> </a:t>
            </a:r>
            <a:r>
              <a:rPr lang="en-US" dirty="0"/>
              <a:t>moves objects from the delivery conveyor to be packaged. </a:t>
            </a:r>
          </a:p>
          <a:p>
            <a:pPr marL="171450" indent="-171450">
              <a:buFont typeface="Arial" panose="020B0604020202020204" pitchFamily="34" charset="0"/>
              <a:buChar char="•"/>
            </a:pPr>
            <a:r>
              <a:rPr lang="en-US" dirty="0"/>
              <a:t>It places packaged objects</a:t>
            </a:r>
            <a:r>
              <a:rPr lang="en-US" baseline="0" dirty="0"/>
              <a:t> </a:t>
            </a:r>
            <a:r>
              <a:rPr lang="en-US" dirty="0"/>
              <a:t>on another conveyor. </a:t>
            </a:r>
          </a:p>
          <a:p>
            <a:pPr marL="171450" indent="-171450">
              <a:buFont typeface="Arial" panose="020B0604020202020204" pitchFamily="34" charset="0"/>
              <a:buChar char="•"/>
            </a:pPr>
            <a:r>
              <a:rPr lang="en-US" dirty="0"/>
              <a:t>The architectural model shows these components and the links</a:t>
            </a:r>
            <a:r>
              <a:rPr lang="en-US" baseline="0" dirty="0"/>
              <a:t> </a:t>
            </a:r>
            <a:r>
              <a:rPr lang="en-US" dirty="0"/>
              <a:t>between them.</a:t>
            </a:r>
          </a:p>
        </p:txBody>
      </p:sp>
      <p:sp>
        <p:nvSpPr>
          <p:cNvPr id="4" name="Slide Number Placeholder 3"/>
          <p:cNvSpPr>
            <a:spLocks noGrp="1"/>
          </p:cNvSpPr>
          <p:nvPr>
            <p:ph type="sldNum" sz="quarter" idx="10"/>
          </p:nvPr>
        </p:nvSpPr>
        <p:spPr/>
        <p:txBody>
          <a:bodyPr/>
          <a:lstStyle/>
          <a:p>
            <a:fld id="{4158DA69-A571-1F49-91C0-61EBFAAB21F4}" type="slidenum">
              <a:rPr lang="en-US" smtClean="0"/>
              <a:pPr/>
              <a:t>5</a:t>
            </a:fld>
            <a:endParaRPr lang="en-US"/>
          </a:p>
        </p:txBody>
      </p:sp>
      <p:sp>
        <p:nvSpPr>
          <p:cNvPr id="5" name="Date Placeholder 4"/>
          <p:cNvSpPr>
            <a:spLocks noGrp="1"/>
          </p:cNvSpPr>
          <p:nvPr>
            <p:ph type="dt" idx="11"/>
          </p:nvPr>
        </p:nvSpPr>
        <p:spPr/>
        <p:txBody>
          <a:bodyPr/>
          <a:lstStyle/>
          <a:p>
            <a:fld id="{B149F1DA-D490-4D85-8A71-E64B07E65514}"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7166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lnSpcReduction="10000"/>
          </a:bodyPr>
          <a:lstStyle/>
          <a:p>
            <a:pPr marL="171450" indent="-171450">
              <a:buFont typeface="Arial" panose="020B0604020202020204" pitchFamily="34" charset="0"/>
              <a:buChar char="•"/>
            </a:pPr>
            <a:r>
              <a:rPr lang="en-US" dirty="0"/>
              <a:t>In practice, there</a:t>
            </a:r>
            <a:r>
              <a:rPr lang="en-US" baseline="0" dirty="0"/>
              <a:t> is </a:t>
            </a:r>
            <a:r>
              <a:rPr lang="en-US" dirty="0"/>
              <a:t>overlap between the processes of requirements</a:t>
            </a:r>
            <a:r>
              <a:rPr lang="en-US" baseline="0" dirty="0"/>
              <a:t> </a:t>
            </a:r>
            <a:r>
              <a:rPr lang="en-US" dirty="0"/>
              <a:t>engineering and architectural design. </a:t>
            </a:r>
          </a:p>
          <a:p>
            <a:pPr marL="171450" indent="-171450">
              <a:buFont typeface="Arial" panose="020B0604020202020204" pitchFamily="34" charset="0"/>
              <a:buChar char="•"/>
            </a:pPr>
            <a:r>
              <a:rPr lang="en-US" dirty="0"/>
              <a:t>Ideally, a system specification should not</a:t>
            </a:r>
            <a:r>
              <a:rPr lang="en-US" baseline="0" dirty="0"/>
              <a:t> </a:t>
            </a:r>
            <a:r>
              <a:rPr lang="en-US" dirty="0"/>
              <a:t>include any design information:</a:t>
            </a:r>
            <a:r>
              <a:rPr lang="en-US" baseline="0" dirty="0"/>
              <a:t> </a:t>
            </a:r>
            <a:r>
              <a:rPr lang="en-US" dirty="0"/>
              <a:t>unrealistic except for very small systems.</a:t>
            </a:r>
          </a:p>
          <a:p>
            <a:pPr marL="171450" indent="-171450">
              <a:buFont typeface="Arial" panose="020B0604020202020204" pitchFamily="34" charset="0"/>
              <a:buChar char="•"/>
            </a:pPr>
            <a:r>
              <a:rPr lang="en-US" dirty="0"/>
              <a:t>Architectural decomposition is usually necessary to structure and organize the specification.</a:t>
            </a:r>
          </a:p>
          <a:p>
            <a:pPr marL="171450" indent="-171450">
              <a:buFont typeface="Arial" panose="020B0604020202020204" pitchFamily="34" charset="0"/>
              <a:buChar char="•"/>
            </a:pPr>
            <a:r>
              <a:rPr lang="en-US" dirty="0"/>
              <a:t>The</a:t>
            </a:r>
            <a:r>
              <a:rPr lang="en-US" baseline="0" dirty="0"/>
              <a:t> </a:t>
            </a:r>
            <a:r>
              <a:rPr lang="en-US" dirty="0"/>
              <a:t>decomposition can be used to discuss the requirements and features of the system with stakeholders.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1" dirty="0"/>
              <a:t>Two level of architectural</a:t>
            </a:r>
            <a:r>
              <a:rPr lang="en-US" b="1" baseline="0" dirty="0"/>
              <a:t> abstraction:</a:t>
            </a:r>
          </a:p>
          <a:p>
            <a:pPr marL="171450" indent="-171450">
              <a:buFont typeface="Arial" panose="020B0604020202020204" pitchFamily="34" charset="0"/>
              <a:buChar char="•"/>
            </a:pPr>
            <a:r>
              <a:rPr lang="en-US" dirty="0"/>
              <a:t>Architecture in the small is concerned with the architecture of individual programs. At this level, we are concerned with the way that an individual program is decomposed into components.  </a:t>
            </a:r>
            <a:endParaRPr lang="en-GB" dirty="0"/>
          </a:p>
          <a:p>
            <a:pPr marL="171450" indent="-171450">
              <a:buFont typeface="Arial" panose="020B0604020202020204" pitchFamily="34" charset="0"/>
              <a:buChar char="•"/>
            </a:pPr>
            <a:r>
              <a:rPr lang="en-US" dirty="0"/>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a:p>
            <a:endParaRPr lang="en-US" dirty="0"/>
          </a:p>
          <a:p>
            <a:r>
              <a:rPr lang="en-US" i="1" dirty="0"/>
              <a:t>Software architecture is important because it affects the performance, robustness, </a:t>
            </a:r>
            <a:r>
              <a:rPr lang="en-US" i="1" dirty="0" err="1"/>
              <a:t>distributability</a:t>
            </a:r>
            <a:r>
              <a:rPr lang="en-US" i="1" dirty="0"/>
              <a:t>, and maintainability of a system. </a:t>
            </a:r>
          </a:p>
          <a:p>
            <a:pPr marL="171450" indent="-171450">
              <a:buFont typeface="Arial" panose="020B0604020202020204" pitchFamily="34" charset="0"/>
              <a:buChar char="•"/>
            </a:pPr>
            <a:r>
              <a:rPr lang="en-US" dirty="0"/>
              <a:t>Individual components implement the functional system requirements. </a:t>
            </a:r>
          </a:p>
          <a:p>
            <a:pPr marL="171450" indent="-171450">
              <a:buFont typeface="Arial" panose="020B0604020202020204" pitchFamily="34" charset="0"/>
              <a:buChar char="•"/>
            </a:pPr>
            <a:r>
              <a:rPr lang="en-US" dirty="0"/>
              <a:t>The nonfunctional</a:t>
            </a:r>
            <a:r>
              <a:rPr lang="en-US" baseline="0" dirty="0"/>
              <a:t> </a:t>
            </a:r>
            <a:r>
              <a:rPr lang="en-US" dirty="0"/>
              <a:t>requirements depend on the system architecture</a:t>
            </a:r>
          </a:p>
          <a:p>
            <a:pPr marL="171450" indent="-171450">
              <a:buFont typeface="Arial" panose="020B0604020202020204" pitchFamily="34" charset="0"/>
              <a:buChar char="•"/>
            </a:pPr>
            <a:r>
              <a:rPr lang="en-US" dirty="0"/>
              <a:t>(In many</a:t>
            </a:r>
            <a:r>
              <a:rPr lang="en-US" baseline="0" dirty="0"/>
              <a:t> </a:t>
            </a:r>
            <a:r>
              <a:rPr lang="en-US" dirty="0"/>
              <a:t>systems, non-functional</a:t>
            </a:r>
            <a:r>
              <a:rPr lang="en-US" baseline="0" dirty="0"/>
              <a:t> </a:t>
            </a:r>
            <a:r>
              <a:rPr lang="en-US" dirty="0"/>
              <a:t>requirements are also influenced by individual components)</a:t>
            </a:r>
          </a:p>
        </p:txBody>
      </p:sp>
      <p:sp>
        <p:nvSpPr>
          <p:cNvPr id="4" name="Slide Number Placeholder 3"/>
          <p:cNvSpPr>
            <a:spLocks noGrp="1"/>
          </p:cNvSpPr>
          <p:nvPr>
            <p:ph type="sldNum" sz="quarter" idx="10"/>
          </p:nvPr>
        </p:nvSpPr>
        <p:spPr/>
        <p:txBody>
          <a:bodyPr/>
          <a:lstStyle/>
          <a:p>
            <a:fld id="{4158DA69-A571-1F49-91C0-61EBFAAB21F4}" type="slidenum">
              <a:rPr lang="en-US" smtClean="0"/>
              <a:pPr/>
              <a:t>6</a:t>
            </a:fld>
            <a:endParaRPr lang="en-US"/>
          </a:p>
        </p:txBody>
      </p:sp>
      <p:sp>
        <p:nvSpPr>
          <p:cNvPr id="5" name="Date Placeholder 4"/>
          <p:cNvSpPr>
            <a:spLocks noGrp="1"/>
          </p:cNvSpPr>
          <p:nvPr>
            <p:ph type="dt" idx="11"/>
          </p:nvPr>
        </p:nvSpPr>
        <p:spPr/>
        <p:txBody>
          <a:bodyPr/>
          <a:lstStyle/>
          <a:p>
            <a:fld id="{B4D4DAA3-7446-477B-9455-CE9C497CF090}"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51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Advantages</a:t>
            </a:r>
          </a:p>
          <a:p>
            <a:r>
              <a:rPr lang="en-US" dirty="0"/>
              <a:t>1. Stakeholder communication: </a:t>
            </a:r>
          </a:p>
          <a:p>
            <a:r>
              <a:rPr lang="en-US" dirty="0"/>
              <a:t>The architecture is a high-level presentation of the system</a:t>
            </a:r>
            <a:r>
              <a:rPr lang="en-US" baseline="0" dirty="0"/>
              <a:t> </a:t>
            </a:r>
            <a:r>
              <a:rPr lang="en-US" dirty="0"/>
              <a:t>that may be used as a focus for discussion by a range of different stakeholders.</a:t>
            </a:r>
          </a:p>
          <a:p>
            <a:r>
              <a:rPr lang="en-US" dirty="0"/>
              <a:t>2. System analysis: </a:t>
            </a:r>
          </a:p>
          <a:p>
            <a:r>
              <a:rPr lang="en-US" dirty="0"/>
              <a:t>Making the system architecture explicit at an early stage in the</a:t>
            </a:r>
            <a:r>
              <a:rPr lang="en-US" baseline="0" dirty="0"/>
              <a:t> </a:t>
            </a:r>
            <a:r>
              <a:rPr lang="en-US" dirty="0"/>
              <a:t>system development requires some analysis. Architectural design decisions</a:t>
            </a:r>
            <a:r>
              <a:rPr lang="en-US" baseline="0" dirty="0"/>
              <a:t> </a:t>
            </a:r>
            <a:r>
              <a:rPr lang="en-US" dirty="0"/>
              <a:t>have a profound effect on whether or not the system can meet critical requirements</a:t>
            </a:r>
            <a:r>
              <a:rPr lang="en-US" baseline="0" dirty="0"/>
              <a:t> </a:t>
            </a:r>
            <a:r>
              <a:rPr lang="en-US" dirty="0"/>
              <a:t>such as performance, reliability, and maintainability.</a:t>
            </a:r>
          </a:p>
          <a:p>
            <a:r>
              <a:rPr lang="en-US" dirty="0"/>
              <a:t>3. Large-scale reuse: </a:t>
            </a:r>
          </a:p>
          <a:p>
            <a:r>
              <a:rPr lang="en-US" dirty="0"/>
              <a:t>A model of a system architecture is a compact, manageable</a:t>
            </a:r>
            <a:r>
              <a:rPr lang="en-US" baseline="0" dirty="0"/>
              <a:t> </a:t>
            </a:r>
            <a:r>
              <a:rPr lang="en-US" dirty="0"/>
              <a:t>description of how a system is organized and how the components interoperate.</a:t>
            </a:r>
            <a:r>
              <a:rPr lang="en-US" baseline="0" dirty="0"/>
              <a:t> </a:t>
            </a:r>
            <a:r>
              <a:rPr lang="en-US" dirty="0"/>
              <a:t>The system architecture is often the same for systems with similar requirements</a:t>
            </a:r>
            <a:r>
              <a:rPr lang="en-US" baseline="0" dirty="0"/>
              <a:t> </a:t>
            </a:r>
            <a:r>
              <a:rPr lang="en-US" dirty="0"/>
              <a:t>and so can support large-scale software reuse. It may</a:t>
            </a:r>
            <a:r>
              <a:rPr lang="en-US" baseline="0" dirty="0"/>
              <a:t> </a:t>
            </a:r>
            <a:r>
              <a:rPr lang="en-US" dirty="0"/>
              <a:t>be possible to develop product-line architectures where the same architecture is</a:t>
            </a:r>
            <a:r>
              <a:rPr lang="en-US" baseline="0" dirty="0"/>
              <a:t> </a:t>
            </a:r>
            <a:r>
              <a:rPr lang="en-US" dirty="0"/>
              <a:t>reused across a range of related systems.</a:t>
            </a:r>
          </a:p>
        </p:txBody>
      </p:sp>
      <p:sp>
        <p:nvSpPr>
          <p:cNvPr id="4" name="Slide Number Placeholder 3"/>
          <p:cNvSpPr>
            <a:spLocks noGrp="1"/>
          </p:cNvSpPr>
          <p:nvPr>
            <p:ph type="sldNum" sz="quarter" idx="10"/>
          </p:nvPr>
        </p:nvSpPr>
        <p:spPr/>
        <p:txBody>
          <a:bodyPr/>
          <a:lstStyle/>
          <a:p>
            <a:fld id="{4158DA69-A571-1F49-91C0-61EBFAAB21F4}" type="slidenum">
              <a:rPr lang="en-US" smtClean="0"/>
              <a:pPr/>
              <a:t>7</a:t>
            </a:fld>
            <a:endParaRPr lang="en-US"/>
          </a:p>
        </p:txBody>
      </p:sp>
      <p:sp>
        <p:nvSpPr>
          <p:cNvPr id="5" name="Date Placeholder 4"/>
          <p:cNvSpPr>
            <a:spLocks noGrp="1"/>
          </p:cNvSpPr>
          <p:nvPr>
            <p:ph type="dt" idx="11"/>
          </p:nvPr>
        </p:nvSpPr>
        <p:spPr/>
        <p:txBody>
          <a:bodyPr/>
          <a:lstStyle/>
          <a:p>
            <a:fld id="{BFB172D5-9339-45AA-BDB9-AD237461B78B}"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348247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Architectural</a:t>
            </a:r>
            <a:r>
              <a:rPr lang="en-US" b="1" baseline="0" dirty="0"/>
              <a:t> representation</a:t>
            </a:r>
            <a:endParaRPr lang="en-US" b="1" dirty="0"/>
          </a:p>
          <a:p>
            <a:pPr marL="171450" indent="-171450">
              <a:buFont typeface="Arial" panose="020B0604020202020204" pitchFamily="34" charset="0"/>
              <a:buChar char="•"/>
            </a:pPr>
            <a:r>
              <a:rPr lang="en-US" dirty="0"/>
              <a:t>Simple, informal block diagrams showing entities and relationships are the most frequently used method for documenting software architectures.</a:t>
            </a:r>
          </a:p>
          <a:p>
            <a:pPr marL="171450" indent="-171450">
              <a:buFont typeface="Arial" panose="020B0604020202020204" pitchFamily="34" charset="0"/>
              <a:buChar char="•"/>
            </a:pPr>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pPr marL="171450" indent="-171450">
              <a:buFont typeface="Arial" panose="020B0604020202020204" pitchFamily="34" charset="0"/>
              <a:buChar char="•"/>
            </a:pPr>
            <a:r>
              <a:rPr lang="en-US" dirty="0"/>
              <a:t>Depends on the use of architectural models. The requirements for model semantics depends on how the models are used.</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8</a:t>
            </a:fld>
            <a:endParaRPr lang="en-US"/>
          </a:p>
        </p:txBody>
      </p:sp>
      <p:sp>
        <p:nvSpPr>
          <p:cNvPr id="5" name="Date Placeholder 4"/>
          <p:cNvSpPr>
            <a:spLocks noGrp="1"/>
          </p:cNvSpPr>
          <p:nvPr>
            <p:ph type="dt" idx="11"/>
          </p:nvPr>
        </p:nvSpPr>
        <p:spPr/>
        <p:txBody>
          <a:bodyPr/>
          <a:lstStyle/>
          <a:p>
            <a:fld id="{23F90074-3A71-44C3-A924-44014D8203F6}"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430109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dirty="0"/>
              <a:t>Use of architectural models</a:t>
            </a:r>
          </a:p>
          <a:p>
            <a:pPr marL="171450" indent="-171450">
              <a:buFont typeface="Arial" panose="020B0604020202020204" pitchFamily="34" charset="0"/>
              <a:buChar char="•"/>
            </a:pPr>
            <a:r>
              <a:rPr lang="en-US" dirty="0"/>
              <a:t>As a way of facilitating discussion about the system design </a:t>
            </a:r>
          </a:p>
          <a:p>
            <a:pPr marL="628650" lvl="1" indent="-171450">
              <a:buFont typeface="Arial" panose="020B0604020202020204" pitchFamily="34" charset="0"/>
              <a:buChar char="•"/>
            </a:pPr>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pPr marL="171450" indent="-171450">
              <a:buFont typeface="Arial" panose="020B0604020202020204" pitchFamily="34" charset="0"/>
              <a:buChar char="•"/>
            </a:pPr>
            <a:r>
              <a:rPr lang="en-US" dirty="0"/>
              <a:t>As a way of documenting an architecture that has been designed </a:t>
            </a:r>
          </a:p>
          <a:p>
            <a:pPr marL="628650" lvl="1" indent="-171450">
              <a:buFont typeface="Arial" panose="020B0604020202020204" pitchFamily="34" charset="0"/>
              <a:buChar char="•"/>
            </a:pPr>
            <a:r>
              <a:rPr lang="en-US" dirty="0"/>
              <a:t>The aim here is to produce a complete system model that shows the different components in a system, their interfaces and their connections. </a:t>
            </a:r>
          </a:p>
          <a:p>
            <a:endParaRPr lang="en-US" dirty="0"/>
          </a:p>
        </p:txBody>
      </p:sp>
      <p:sp>
        <p:nvSpPr>
          <p:cNvPr id="4" name="Slide Number Placeholder 3"/>
          <p:cNvSpPr>
            <a:spLocks noGrp="1"/>
          </p:cNvSpPr>
          <p:nvPr>
            <p:ph type="sldNum" sz="quarter" idx="10"/>
          </p:nvPr>
        </p:nvSpPr>
        <p:spPr/>
        <p:txBody>
          <a:bodyPr/>
          <a:lstStyle/>
          <a:p>
            <a:fld id="{4158DA69-A571-1F49-91C0-61EBFAAB21F4}" type="slidenum">
              <a:rPr lang="en-US" smtClean="0"/>
              <a:pPr/>
              <a:t>9</a:t>
            </a:fld>
            <a:endParaRPr lang="en-US"/>
          </a:p>
        </p:txBody>
      </p:sp>
      <p:sp>
        <p:nvSpPr>
          <p:cNvPr id="5" name="Date Placeholder 4"/>
          <p:cNvSpPr>
            <a:spLocks noGrp="1"/>
          </p:cNvSpPr>
          <p:nvPr>
            <p:ph type="dt" idx="11"/>
          </p:nvPr>
        </p:nvSpPr>
        <p:spPr/>
        <p:txBody>
          <a:bodyPr/>
          <a:lstStyle/>
          <a:p>
            <a:fld id="{6D0D0365-AA50-4042-8B70-23B0D78811CD}" type="datetime1">
              <a:rPr lang="en-US" smtClean="0"/>
              <a:t>3/14/2023</a:t>
            </a:fld>
            <a:endParaRPr lang="en-US"/>
          </a:p>
        </p:txBody>
      </p:sp>
      <p:sp>
        <p:nvSpPr>
          <p:cNvPr id="6" name="Header Placeholder 5"/>
          <p:cNvSpPr>
            <a:spLocks noGrp="1"/>
          </p:cNvSpPr>
          <p:nvPr>
            <p:ph type="hdr" sz="quarter" idx="12"/>
          </p:nvPr>
        </p:nvSpPr>
        <p:spPr/>
        <p:txBody>
          <a:bodyPr/>
          <a:lstStyle/>
          <a:p>
            <a:r>
              <a:rPr lang="en-US"/>
              <a:t>Software Engineering - CO3001</a:t>
            </a:r>
          </a:p>
        </p:txBody>
      </p:sp>
    </p:spTree>
    <p:extLst>
      <p:ext uri="{BB962C8B-B14F-4D97-AF65-F5344CB8AC3E}">
        <p14:creationId xmlns:p14="http://schemas.microsoft.com/office/powerpoint/2010/main" val="168003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6349" y="1"/>
            <a:ext cx="12192000" cy="52938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6350" y="-24063"/>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3897256"/>
            <a:ext cx="7772400" cy="1463040"/>
          </a:xfrm>
        </p:spPr>
        <p:txBody>
          <a:bodyPr anchor="ctr">
            <a:normAutofit/>
          </a:bodyPr>
          <a:lstStyle>
            <a:lvl1pPr algn="r">
              <a:defRPr sz="3600" spc="200" baseline="0"/>
            </a:lvl1pPr>
          </a:lstStyle>
          <a:p>
            <a:r>
              <a:rPr lang="en-US"/>
              <a:t>Click to edit Master title style</a:t>
            </a:r>
            <a:endParaRPr lang="en-US" dirty="0"/>
          </a:p>
        </p:txBody>
      </p:sp>
      <p:sp>
        <p:nvSpPr>
          <p:cNvPr id="3" name="Subtitle 2"/>
          <p:cNvSpPr>
            <a:spLocks noGrp="1"/>
          </p:cNvSpPr>
          <p:nvPr>
            <p:ph type="subTitle" idx="1" hasCustomPrompt="1"/>
          </p:nvPr>
        </p:nvSpPr>
        <p:spPr>
          <a:xfrm>
            <a:off x="8610600" y="3897256"/>
            <a:ext cx="3200400" cy="1463040"/>
          </a:xfrm>
        </p:spPr>
        <p:txBody>
          <a:bodyPr lIns="91440" rIns="91440" anchor="ctr">
            <a:normAutofit/>
          </a:bodyPr>
          <a:lstStyle>
            <a:lvl1pPr marL="0" indent="0" algn="l">
              <a:lnSpc>
                <a:spcPct val="100000"/>
              </a:lnSpc>
              <a:spcBef>
                <a:spcPts val="0"/>
              </a:spcBef>
              <a:buNone/>
              <a:defRPr sz="160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Thang</a:t>
            </a:r>
            <a:r>
              <a:rPr lang="en-US" dirty="0"/>
              <a:t> Bui</a:t>
            </a:r>
          </a:p>
        </p:txBody>
      </p:sp>
      <p:cxnSp>
        <p:nvCxnSpPr>
          <p:cNvPr id="8" name="Straight Connector 7"/>
          <p:cNvCxnSpPr/>
          <p:nvPr/>
        </p:nvCxnSpPr>
        <p:spPr>
          <a:xfrm flipV="1">
            <a:off x="8386843" y="4201225"/>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34709"/>
            <a:ext cx="1278800" cy="871990"/>
          </a:xfrm>
          <a:prstGeom prst="rect">
            <a:avLst/>
          </a:prstGeom>
        </p:spPr>
      </p:pic>
      <p:sp>
        <p:nvSpPr>
          <p:cNvPr id="11" name="Title 1"/>
          <p:cNvSpPr txBox="1">
            <a:spLocks/>
          </p:cNvSpPr>
          <p:nvPr/>
        </p:nvSpPr>
        <p:spPr>
          <a:xfrm>
            <a:off x="3322651" y="529389"/>
            <a:ext cx="7772400" cy="2317424"/>
          </a:xfrm>
          <a:prstGeom prst="rect">
            <a:avLst/>
          </a:prstGeom>
        </p:spPr>
        <p:txBody>
          <a:bodyPr vert="horz" lIns="91440" tIns="45720" rIns="91440" bIns="45720" rtlCol="0" anchor="ctr">
            <a:noAutofit/>
          </a:bodyPr>
          <a:lstStyle>
            <a:lvl1pPr algn="r" defTabSz="914400" rtl="0" eaLnBrk="1" latinLnBrk="0" hangingPunct="1">
              <a:lnSpc>
                <a:spcPct val="80000"/>
              </a:lnSpc>
              <a:spcBef>
                <a:spcPct val="0"/>
              </a:spcBef>
              <a:buNone/>
              <a:defRPr sz="4400" kern="1200" cap="all" spc="200" baseline="0">
                <a:solidFill>
                  <a:schemeClr val="tx1">
                    <a:lumMod val="95000"/>
                    <a:lumOff val="5000"/>
                  </a:schemeClr>
                </a:solidFill>
                <a:latin typeface="+mj-lt"/>
                <a:ea typeface="+mj-ea"/>
                <a:cs typeface="+mj-cs"/>
              </a:defRPr>
            </a:lvl1pPr>
          </a:lstStyle>
          <a:p>
            <a:pPr fontAlgn="auto">
              <a:spcAft>
                <a:spcPts val="0"/>
              </a:spcAft>
            </a:pPr>
            <a:r>
              <a:rPr lang="en-US" sz="8000" dirty="0"/>
              <a:t>Software engineering</a:t>
            </a:r>
          </a:p>
        </p:txBody>
      </p:sp>
      <p:sp>
        <p:nvSpPr>
          <p:cNvPr id="12" name="Rectangle 11"/>
          <p:cNvSpPr/>
          <p:nvPr/>
        </p:nvSpPr>
        <p:spPr>
          <a:xfrm>
            <a:off x="1191768" y="6525692"/>
            <a:ext cx="7418832" cy="276999"/>
          </a:xfrm>
          <a:prstGeom prst="rect">
            <a:avLst/>
          </a:prstGeom>
        </p:spPr>
        <p:txBody>
          <a:bodyPr wrap="square">
            <a:spAutoFit/>
          </a:bodyPr>
          <a:lstStyle/>
          <a:p>
            <a:r>
              <a:rPr lang="en-US" sz="1200" dirty="0"/>
              <a:t>Adapted from https://iansommerville.com/software-engineering-book/slides/</a:t>
            </a:r>
          </a:p>
        </p:txBody>
      </p:sp>
      <p:sp>
        <p:nvSpPr>
          <p:cNvPr id="13" name="TextBox 12"/>
          <p:cNvSpPr txBox="1"/>
          <p:nvPr/>
        </p:nvSpPr>
        <p:spPr>
          <a:xfrm>
            <a:off x="9284299" y="2410485"/>
            <a:ext cx="1358064" cy="707886"/>
          </a:xfrm>
          <a:prstGeom prst="rect">
            <a:avLst/>
          </a:prstGeom>
          <a:noFill/>
        </p:spPr>
        <p:txBody>
          <a:bodyPr wrap="none" rtlCol="0">
            <a:spAutoFit/>
          </a:bodyPr>
          <a:lstStyle/>
          <a:p>
            <a:r>
              <a:rPr lang="en-US" sz="4000" dirty="0">
                <a:latin typeface="+mj-lt"/>
              </a:rPr>
              <a:t>CO3001</a:t>
            </a:r>
          </a:p>
        </p:txBody>
      </p:sp>
    </p:spTree>
    <p:extLst>
      <p:ext uri="{BB962C8B-B14F-4D97-AF65-F5344CB8AC3E}">
        <p14:creationId xmlns:p14="http://schemas.microsoft.com/office/powerpoint/2010/main" val="3763574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30" y="6470704"/>
            <a:ext cx="2154143" cy="274320"/>
          </a:xfrm>
          <a:prstGeom prst="rect">
            <a:avLst/>
          </a:prstGeom>
        </p:spPr>
        <p:txBody>
          <a:bodyPr/>
          <a:lstStyle/>
          <a:p>
            <a:fld id="{AC8C39FC-07D4-4E6A-A1E5-AB18421F43B8}" type="datetime1">
              <a:rPr lang="nb-NO" smtClean="0"/>
              <a:t>14.03.2023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95486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30" y="6470704"/>
            <a:ext cx="2154143" cy="274320"/>
          </a:xfrm>
          <a:prstGeom prst="rect">
            <a:avLst/>
          </a:prstGeom>
        </p:spPr>
        <p:txBody>
          <a:bodyPr/>
          <a:lstStyle/>
          <a:p>
            <a:fld id="{9EFE200D-1183-4CD2-A00D-43FAAC771EE1}" type="datetime1">
              <a:rPr lang="nb-NO" smtClean="0"/>
              <a:t>14.03.2023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4292444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30" y="6470704"/>
            <a:ext cx="2154143" cy="274320"/>
          </a:xfrm>
          <a:prstGeom prst="rect">
            <a:avLst/>
          </a:prstGeom>
        </p:spPr>
        <p:txBody>
          <a:bodyPr rtlCol="0"/>
          <a:lstStyle>
            <a:lvl1pPr>
              <a:defRPr smtClean="0">
                <a:latin typeface="Arial" pitchFamily="34" charset="0"/>
                <a:cs typeface="Arial" pitchFamily="34" charset="0"/>
              </a:defRPr>
            </a:lvl1pPr>
          </a:lstStyle>
          <a:p>
            <a:fld id="{3B39A744-4FA6-4D89-8785-C7444015460C}" type="datetime1">
              <a:rPr lang="nb-NO" smtClean="0"/>
              <a:t>14.03.2023</a:t>
            </a:fld>
            <a:endParaRPr lang="en-US" dirty="0"/>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
        <p:nvSpPr>
          <p:cNvPr id="7" name="Content Placeholder 2"/>
          <p:cNvSpPr>
            <a:spLocks noGrp="1"/>
          </p:cNvSpPr>
          <p:nvPr>
            <p:ph idx="1"/>
          </p:nvPr>
        </p:nvSpPr>
        <p:spPr>
          <a:xfrm>
            <a:off x="609600" y="673100"/>
            <a:ext cx="10972800" cy="580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34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24130" y="6470704"/>
            <a:ext cx="2154143" cy="274320"/>
          </a:xfrm>
          <a:prstGeom prst="rect">
            <a:avLst/>
          </a:prstGeom>
        </p:spPr>
        <p:txBody>
          <a:bodyPr/>
          <a:lstStyle/>
          <a:p>
            <a:fld id="{4D9DF4F5-E5D5-424E-9F9B-7A79F9713E3A}" type="datetime1">
              <a:rPr lang="nb-NO" smtClean="0"/>
              <a:t>14.03.2023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2778304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92000" cy="57751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6350" y="1"/>
            <a:ext cx="12185652"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3885224"/>
            <a:ext cx="77724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3885224"/>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24130" y="6470704"/>
            <a:ext cx="2154143" cy="274320"/>
          </a:xfrm>
          <a:prstGeom prst="rect">
            <a:avLst/>
          </a:prstGeom>
        </p:spPr>
        <p:txBody>
          <a:bodyPr/>
          <a:lstStyle/>
          <a:p>
            <a:fld id="{EF18BB3E-8A26-4B20-81BF-A8FFF90C4B99}" type="datetime1">
              <a:rPr lang="nb-NO" smtClean="0"/>
              <a:t>14.03.2023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3B370-F672-B743-B3AF-248A63C17270}" type="slidenum">
              <a:rPr lang="en-US" smtClean="0"/>
              <a:pPr/>
              <a:t>‹#›</a:t>
            </a:fld>
            <a:endParaRPr lang="en-US"/>
          </a:p>
        </p:txBody>
      </p:sp>
      <p:cxnSp>
        <p:nvCxnSpPr>
          <p:cNvPr id="8" name="Straight Connector 7"/>
          <p:cNvCxnSpPr/>
          <p:nvPr/>
        </p:nvCxnSpPr>
        <p:spPr>
          <a:xfrm flipV="1">
            <a:off x="8386843" y="4189193"/>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87744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96254"/>
            <a:ext cx="10786873" cy="12272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1524002"/>
            <a:ext cx="4965192"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81011" y="1524002"/>
            <a:ext cx="5329988" cy="4785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24130" y="6470704"/>
            <a:ext cx="2154143" cy="274320"/>
          </a:xfrm>
          <a:prstGeom prst="rect">
            <a:avLst/>
          </a:prstGeom>
        </p:spPr>
        <p:txBody>
          <a:bodyPr/>
          <a:lstStyle/>
          <a:p>
            <a:fld id="{A032B8A2-C483-4C46-A470-C32F39D7A2AC}" type="datetime1">
              <a:rPr lang="nb-NO" smtClean="0"/>
              <a:t>14.03.2023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44175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84222"/>
            <a:ext cx="10786873" cy="12392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1524002"/>
            <a:ext cx="513604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346962"/>
            <a:ext cx="5136040"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843" y="1524002"/>
            <a:ext cx="5394157"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6416843" y="2346962"/>
            <a:ext cx="5394157" cy="3962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024130" y="6470704"/>
            <a:ext cx="2154143" cy="274320"/>
          </a:xfrm>
          <a:prstGeom prst="rect">
            <a:avLst/>
          </a:prstGeom>
        </p:spPr>
        <p:txBody>
          <a:bodyPr/>
          <a:lstStyle/>
          <a:p>
            <a:fld id="{8F564D58-9F30-420A-8D67-2E44D8890AB4}" type="datetime1">
              <a:rPr lang="nb-NO" smtClean="0"/>
              <a:t>14.03.2023</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211138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024130" y="6470704"/>
            <a:ext cx="2154143" cy="274320"/>
          </a:xfrm>
          <a:prstGeom prst="rect">
            <a:avLst/>
          </a:prstGeom>
        </p:spPr>
        <p:txBody>
          <a:bodyPr/>
          <a:lstStyle/>
          <a:p>
            <a:fld id="{A0AF38F8-E20F-4F23-8E83-E1F713D341D9}" type="datetime1">
              <a:rPr lang="nb-NO" smtClean="0"/>
              <a:t>14.03.2023</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347185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30" y="6470704"/>
            <a:ext cx="2154143" cy="274320"/>
          </a:xfrm>
          <a:prstGeom prst="rect">
            <a:avLst/>
          </a:prstGeom>
        </p:spPr>
        <p:txBody>
          <a:bodyPr/>
          <a:lstStyle/>
          <a:p>
            <a:fld id="{45EFA293-F871-48D4-B4C3-770FCE382B2E}" type="datetime1">
              <a:rPr lang="nb-NO" smtClean="0"/>
              <a:t>14.03.2023</a:t>
            </a:fld>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3132084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1024130" y="6470704"/>
            <a:ext cx="2154143" cy="274320"/>
          </a:xfrm>
          <a:prstGeom prst="rect">
            <a:avLst/>
          </a:prstGeom>
        </p:spPr>
        <p:txBody>
          <a:bodyPr/>
          <a:lstStyle/>
          <a:p>
            <a:fld id="{EA71FB4F-96D8-4E55-B93A-08AA748F64E7}" type="datetime1">
              <a:rPr lang="nb-NO" smtClean="0"/>
              <a:t>14.03.2023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spTree>
    <p:extLst>
      <p:ext uri="{BB962C8B-B14F-4D97-AF65-F5344CB8AC3E}">
        <p14:creationId xmlns:p14="http://schemas.microsoft.com/office/powerpoint/2010/main" val="177501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24130" y="6470704"/>
            <a:ext cx="2154143" cy="274320"/>
          </a:xfrm>
          <a:prstGeom prst="rect">
            <a:avLst/>
          </a:prstGeom>
        </p:spPr>
        <p:txBody>
          <a:bodyPr/>
          <a:lstStyle/>
          <a:p>
            <a:fld id="{FC944386-30EE-42A6-920A-4C4E1A72E47D}" type="datetime1">
              <a:rPr lang="nb-NO" smtClean="0"/>
              <a:t>14.03.2023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33B370-F672-B743-B3AF-248A63C17270}"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3720526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7" y="96254"/>
            <a:ext cx="10786871" cy="12151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1528012"/>
            <a:ext cx="10786872" cy="4781349"/>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33B370-F672-B743-B3AF-248A63C17270}" type="slidenum">
              <a:rPr lang="en-US" smtClean="0"/>
              <a:pPr/>
              <a:t>‹#›</a:t>
            </a:fld>
            <a:endParaRPr lang="en-US"/>
          </a:p>
        </p:txBody>
      </p:sp>
      <p:cxnSp>
        <p:nvCxnSpPr>
          <p:cNvPr id="7" name="Straight Connector 6"/>
          <p:cNvCxnSpPr/>
          <p:nvPr/>
        </p:nvCxnSpPr>
        <p:spPr>
          <a:xfrm flipV="1">
            <a:off x="762000" y="224745"/>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264800"/>
            <a:ext cx="869947" cy="593200"/>
          </a:xfrm>
          <a:prstGeom prst="rect">
            <a:avLst/>
          </a:prstGeom>
        </p:spPr>
      </p:pic>
    </p:spTree>
    <p:extLst>
      <p:ext uri="{BB962C8B-B14F-4D97-AF65-F5344CB8AC3E}">
        <p14:creationId xmlns:p14="http://schemas.microsoft.com/office/powerpoint/2010/main" val="1771131391"/>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Lst>
  <p:hf sldNum="0" hdr="0" ftr="0"/>
  <p:txStyles>
    <p:titleStyle>
      <a:lvl1pPr algn="l" defTabSz="914400" rtl="0" eaLnBrk="1" latinLnBrk="0" hangingPunct="1">
        <a:lnSpc>
          <a:spcPct val="80000"/>
        </a:lnSpc>
        <a:spcBef>
          <a:spcPct val="0"/>
        </a:spcBef>
        <a:buNone/>
        <a:defRPr sz="3600" kern="1200" cap="all" spc="100" baseline="0">
          <a:solidFill>
            <a:schemeClr val="tx1">
              <a:lumMod val="95000"/>
              <a:lumOff val="5000"/>
            </a:schemeClr>
          </a:solidFill>
          <a:latin typeface="+mj-lt"/>
          <a:ea typeface="+mj-ea"/>
          <a:cs typeface="+mj-cs"/>
        </a:defRPr>
      </a:lvl1pPr>
    </p:titleStyle>
    <p:bodyStyle>
      <a:lvl1pPr marL="400050" indent="-40005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3200" kern="1200">
          <a:solidFill>
            <a:schemeClr val="tx1"/>
          </a:solidFill>
          <a:latin typeface="+mn-lt"/>
          <a:ea typeface="+mn-ea"/>
          <a:cs typeface="+mn-cs"/>
        </a:defRPr>
      </a:lvl1pPr>
      <a:lvl2pPr marL="627063" indent="-227013" algn="l" defTabSz="914400" rtl="0" eaLnBrk="1" latinLnBrk="0" hangingPunct="1">
        <a:lnSpc>
          <a:spcPct val="90000"/>
        </a:lnSpc>
        <a:spcBef>
          <a:spcPts val="200"/>
        </a:spcBef>
        <a:spcAft>
          <a:spcPts val="400"/>
        </a:spcAft>
        <a:buClr>
          <a:schemeClr val="accent1"/>
        </a:buClr>
        <a:buFont typeface="Wingdings 3" pitchFamily="18" charset="2"/>
        <a:buChar char=""/>
        <a:defRPr sz="2800" kern="1200">
          <a:solidFill>
            <a:schemeClr val="tx1"/>
          </a:solidFill>
          <a:latin typeface="+mn-lt"/>
          <a:ea typeface="+mn-ea"/>
          <a:cs typeface="+mn-cs"/>
        </a:defRPr>
      </a:lvl2pPr>
      <a:lvl3pPr marL="801688"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3pPr>
      <a:lvl4pPr marL="976313" indent="-174625"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4pPr>
      <a:lvl5pPr marL="1139825" indent="-163513" algn="l" defTabSz="914400" rtl="0" eaLnBrk="1" latinLnBrk="0" hangingPunct="1">
        <a:lnSpc>
          <a:spcPct val="90000"/>
        </a:lnSpc>
        <a:spcBef>
          <a:spcPts val="200"/>
        </a:spcBef>
        <a:spcAft>
          <a:spcPts val="400"/>
        </a:spcAft>
        <a:buClr>
          <a:schemeClr val="accent1"/>
        </a:buClr>
        <a:buFont typeface="Wingdings 3" pitchFamily="18" charset="2"/>
        <a:buChar char=""/>
        <a:defRPr sz="20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mvc-architecture-in-java"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7 – Architecture Design</a:t>
            </a:r>
          </a:p>
        </p:txBody>
      </p:sp>
      <p:sp>
        <p:nvSpPr>
          <p:cNvPr id="6" name="Subtitle 5"/>
          <p:cNvSpPr>
            <a:spLocks noGrp="1"/>
          </p:cNvSpPr>
          <p:nvPr>
            <p:ph type="subTitle" idx="1"/>
          </p:nvPr>
        </p:nvSpPr>
        <p:spPr/>
        <p:txBody>
          <a:bodyPr/>
          <a:lstStyle/>
          <a:p>
            <a:r>
              <a:rPr lang="en-US" dirty="0"/>
              <a:t>Anh Nguyen-Duc</a:t>
            </a:r>
          </a:p>
          <a:p>
            <a:r>
              <a:rPr lang="en-US" dirty="0"/>
              <a:t>Tho Quan-Thanh</a:t>
            </a:r>
          </a:p>
        </p:txBody>
      </p:sp>
      <p:sp>
        <p:nvSpPr>
          <p:cNvPr id="4" name="TextBox 3"/>
          <p:cNvSpPr txBox="1"/>
          <p:nvPr/>
        </p:nvSpPr>
        <p:spPr>
          <a:xfrm>
            <a:off x="7750966" y="6025953"/>
            <a:ext cx="2736304" cy="369332"/>
          </a:xfrm>
          <a:prstGeom prst="rect">
            <a:avLst/>
          </a:prstGeom>
          <a:noFill/>
        </p:spPr>
        <p:txBody>
          <a:bodyPr wrap="square" rtlCol="0">
            <a:spAutoFit/>
          </a:bodyPr>
          <a:lstStyle/>
          <a:p>
            <a:pPr algn="ctr"/>
            <a:r>
              <a:rPr lang="en-US" b="1" dirty="0">
                <a:solidFill>
                  <a:srgbClr val="0000FF"/>
                </a:solidFill>
              </a:rPr>
              <a:t>WEEK 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Architecture decomposition</a:t>
            </a:r>
            <a:endParaRPr lang="en-US" dirty="0"/>
          </a:p>
        </p:txBody>
      </p:sp>
      <p:sp>
        <p:nvSpPr>
          <p:cNvPr id="11267" name="Rectangle 3"/>
          <p:cNvSpPr>
            <a:spLocks noGrp="1" noChangeArrowheads="1"/>
          </p:cNvSpPr>
          <p:nvPr>
            <p:ph idx="1"/>
          </p:nvPr>
        </p:nvSpPr>
        <p:spPr/>
        <p:txBody>
          <a:bodyPr/>
          <a:lstStyle/>
          <a:p>
            <a:r>
              <a:rPr lang="en-US"/>
              <a:t>Software systems: </a:t>
            </a:r>
          </a:p>
          <a:p>
            <a:pPr lvl="1"/>
            <a:r>
              <a:rPr lang="en-US"/>
              <a:t>complexity problem &lt;= inter-relationship</a:t>
            </a:r>
          </a:p>
          <a:p>
            <a:r>
              <a:rPr lang="en-US"/>
              <a:t>Goals:</a:t>
            </a:r>
          </a:p>
          <a:p>
            <a:pPr lvl="1"/>
            <a:r>
              <a:rPr lang="en-US"/>
              <a:t>Maximizing cohesion</a:t>
            </a:r>
          </a:p>
          <a:p>
            <a:pPr lvl="1"/>
            <a:r>
              <a:rPr lang="en-US"/>
              <a:t>Minimizing coupling</a:t>
            </a:r>
          </a:p>
          <a:p>
            <a:pPr lvl="1"/>
            <a:endParaRPr lang="en-US"/>
          </a:p>
          <a:p>
            <a:pPr lvl="1"/>
            <a:endParaRPr lang="en-US"/>
          </a:p>
          <a:p>
            <a:pPr lvl="1"/>
            <a:endParaRPr lang="en-US"/>
          </a:p>
          <a:p>
            <a:pPr lvl="1"/>
            <a:endParaRPr lang="en-US"/>
          </a:p>
          <a:p>
            <a:pPr lvl="1"/>
            <a:endParaRPr lang="en-US"/>
          </a:p>
          <a:p>
            <a:pPr lvl="1"/>
            <a:endParaRPr lang="en-US"/>
          </a:p>
          <a:p>
            <a:pPr lvl="1"/>
            <a:endParaRPr lang="en-US" dirty="0"/>
          </a:p>
        </p:txBody>
      </p:sp>
      <p:sp>
        <p:nvSpPr>
          <p:cNvPr id="6" name="Date Placeholder 5"/>
          <p:cNvSpPr>
            <a:spLocks noGrp="1"/>
          </p:cNvSpPr>
          <p:nvPr>
            <p:ph type="dt" sz="half" idx="10"/>
          </p:nvPr>
        </p:nvSpPr>
        <p:spPr>
          <a:xfrm>
            <a:off x="1024130" y="6506215"/>
            <a:ext cx="2154143" cy="274320"/>
          </a:xfrm>
          <a:prstGeom prst="rect">
            <a:avLst/>
          </a:prstGeom>
        </p:spPr>
        <p:txBody>
          <a:bodyPr/>
          <a:lstStyle/>
          <a:p>
            <a:fld id="{B4013573-4D0A-4F5B-A1E1-93E6A0863870}" type="datetime1">
              <a:rPr lang="nb-NO" smtClean="0"/>
              <a:t>14.03.2023</a:t>
            </a:fld>
            <a:endParaRPr lang="en-US"/>
          </a:p>
        </p:txBody>
      </p:sp>
      <p:sp>
        <p:nvSpPr>
          <p:cNvPr id="11271" name="Text Box 4"/>
          <p:cNvSpPr txBox="1">
            <a:spLocks noChangeArrowheads="1"/>
          </p:cNvSpPr>
          <p:nvPr/>
        </p:nvSpPr>
        <p:spPr bwMode="auto">
          <a:xfrm>
            <a:off x="1554295" y="4770638"/>
            <a:ext cx="3515651"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400" i="1" dirty="0">
                <a:solidFill>
                  <a:schemeClr val="accent2"/>
                </a:solidFill>
              </a:rPr>
              <a:t>Cohesion</a:t>
            </a:r>
            <a:r>
              <a:rPr lang="en-US" sz="1400" dirty="0"/>
              <a:t>: degree of communication taken place </a:t>
            </a:r>
            <a:r>
              <a:rPr lang="en-US" sz="1400" dirty="0">
                <a:solidFill>
                  <a:srgbClr val="003399"/>
                </a:solidFill>
              </a:rPr>
              <a:t>among the module’s elements</a:t>
            </a:r>
          </a:p>
          <a:p>
            <a:pPr eaLnBrk="1" hangingPunct="1"/>
            <a:endParaRPr lang="en-US" sz="1400" dirty="0"/>
          </a:p>
          <a:p>
            <a:pPr eaLnBrk="1" hangingPunct="1"/>
            <a:r>
              <a:rPr lang="en-US" sz="1400" i="1" dirty="0">
                <a:solidFill>
                  <a:schemeClr val="accent2"/>
                </a:solidFill>
              </a:rPr>
              <a:t>Coupling</a:t>
            </a:r>
            <a:r>
              <a:rPr lang="en-US" sz="1400" dirty="0"/>
              <a:t>: degree of communication </a:t>
            </a:r>
            <a:r>
              <a:rPr lang="en-US" sz="1400" dirty="0">
                <a:solidFill>
                  <a:srgbClr val="003399"/>
                </a:solidFill>
              </a:rPr>
              <a:t>among modules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9946" y="2947569"/>
            <a:ext cx="5598055" cy="3646136"/>
          </a:xfrm>
          <a:prstGeom prst="rect">
            <a:avLst/>
          </a:prstGeom>
        </p:spPr>
      </p:pic>
    </p:spTree>
    <p:extLst>
      <p:ext uri="{BB962C8B-B14F-4D97-AF65-F5344CB8AC3E}">
        <p14:creationId xmlns:p14="http://schemas.microsoft.com/office/powerpoint/2010/main" val="3881318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design decisions</a:t>
            </a:r>
            <a:endParaRPr lang="en-US" dirty="0"/>
          </a:p>
        </p:txBody>
      </p:sp>
      <p:sp>
        <p:nvSpPr>
          <p:cNvPr id="10" name="Text Placeholder 9"/>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32D93B0F-5F48-4AE7-9555-C21D564FD120}" type="datetime1">
              <a:rPr lang="nb-NO" smtClean="0"/>
              <a:t>14.03.2023</a:t>
            </a:fld>
            <a:endParaRPr lang="en-US"/>
          </a:p>
        </p:txBody>
      </p:sp>
    </p:spTree>
    <p:extLst>
      <p:ext uri="{BB962C8B-B14F-4D97-AF65-F5344CB8AC3E}">
        <p14:creationId xmlns:p14="http://schemas.microsoft.com/office/powerpoint/2010/main" val="442202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8" name="Date Placeholder 7"/>
          <p:cNvSpPr>
            <a:spLocks noGrp="1"/>
          </p:cNvSpPr>
          <p:nvPr>
            <p:ph type="dt" sz="half" idx="10"/>
          </p:nvPr>
        </p:nvSpPr>
        <p:spPr/>
        <p:txBody>
          <a:bodyPr/>
          <a:lstStyle/>
          <a:p>
            <a:fld id="{92AEE309-7069-43E9-AE70-AD0B831DE22D}" type="datetime1">
              <a:rPr lang="nb-NO" smtClean="0"/>
              <a:t>14.03.2023</a:t>
            </a:fld>
            <a:endParaRPr lang="en-US"/>
          </a:p>
        </p:txBody>
      </p:sp>
      <p:pic>
        <p:nvPicPr>
          <p:cNvPr id="9" name="Picture 8" descr="6.2 Arch design question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1840" y="1311443"/>
            <a:ext cx="8705841" cy="46719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Architecture and system characteristics</a:t>
            </a:r>
          </a:p>
        </p:txBody>
      </p:sp>
      <p:sp>
        <p:nvSpPr>
          <p:cNvPr id="50179" name="Rectangle 3"/>
          <p:cNvSpPr>
            <a:spLocks noGrp="1" noChangeArrowheads="1"/>
          </p:cNvSpPr>
          <p:nvPr>
            <p:ph idx="1"/>
          </p:nvPr>
        </p:nvSpPr>
        <p:spPr/>
        <p:txBody>
          <a:bodyPr>
            <a:normAutofit fontScale="92500" lnSpcReduction="20000"/>
          </a:bodyPr>
          <a:lstStyle/>
          <a:p>
            <a:r>
              <a:rPr lang="en-US"/>
              <a:t>Performance</a:t>
            </a:r>
          </a:p>
          <a:p>
            <a:pPr lvl="1"/>
            <a:r>
              <a:rPr lang="en-US"/>
              <a:t>Localize critical operations and minimize communications. Use large rather than fine-grain components.</a:t>
            </a:r>
          </a:p>
          <a:p>
            <a:r>
              <a:rPr lang="en-US"/>
              <a:t>Security</a:t>
            </a:r>
          </a:p>
          <a:p>
            <a:pPr lvl="1"/>
            <a:r>
              <a:rPr lang="en-US"/>
              <a:t>Use a layered architecture with critical assets in the inner layers.</a:t>
            </a:r>
          </a:p>
          <a:p>
            <a:r>
              <a:rPr lang="en-US"/>
              <a:t>Safety</a:t>
            </a:r>
          </a:p>
          <a:p>
            <a:pPr lvl="1"/>
            <a:r>
              <a:rPr lang="en-US"/>
              <a:t>Localize safety-critical features in a small number of sub-systems.</a:t>
            </a:r>
          </a:p>
          <a:p>
            <a:r>
              <a:rPr lang="en-US"/>
              <a:t>Availability</a:t>
            </a:r>
          </a:p>
          <a:p>
            <a:pPr lvl="1"/>
            <a:r>
              <a:rPr lang="en-US"/>
              <a:t>Include redundant components and mechanisms for fault tolerance.</a:t>
            </a:r>
          </a:p>
          <a:p>
            <a:r>
              <a:rPr lang="en-US"/>
              <a:t>Maintainability</a:t>
            </a:r>
          </a:p>
          <a:p>
            <a:pPr lvl="1"/>
            <a:r>
              <a:rPr lang="en-US"/>
              <a:t>Use fine-grain, replaceable components.</a:t>
            </a:r>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62CA6FC0-1ADD-48A7-8496-570238BBC66D}" type="datetime1">
              <a:rPr lang="nb-NO" smtClean="0"/>
              <a:t>14.03.2023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10" name="Text Placeholder 9"/>
          <p:cNvSpPr>
            <a:spLocks noGrp="1"/>
          </p:cNvSpPr>
          <p:nvPr>
            <p:ph type="body" idx="1"/>
          </p:nvPr>
        </p:nvSpPr>
        <p:spPr/>
        <p:txBody>
          <a:bodyPr/>
          <a:lstStyle/>
          <a:p>
            <a:endParaRPr lang="en-US"/>
          </a:p>
        </p:txBody>
      </p:sp>
      <p:sp>
        <p:nvSpPr>
          <p:cNvPr id="3" name="Date Placeholder 2"/>
          <p:cNvSpPr>
            <a:spLocks noGrp="1"/>
          </p:cNvSpPr>
          <p:nvPr>
            <p:ph type="dt" sz="half" idx="10"/>
          </p:nvPr>
        </p:nvSpPr>
        <p:spPr/>
        <p:txBody>
          <a:bodyPr/>
          <a:lstStyle/>
          <a:p>
            <a:fld id="{791A7171-46B8-46E0-A7D1-8C8F20A26C22}" type="datetime1">
              <a:rPr lang="nb-NO" smtClean="0"/>
              <a:t>14.03.2023</a:t>
            </a:fld>
            <a:endParaRPr lang="en-US"/>
          </a:p>
        </p:txBody>
      </p:sp>
    </p:spTree>
    <p:extLst>
      <p:ext uri="{BB962C8B-B14F-4D97-AF65-F5344CB8AC3E}">
        <p14:creationId xmlns:p14="http://schemas.microsoft.com/office/powerpoint/2010/main" val="1135051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views</a:t>
            </a:r>
            <a:endParaRPr lang="en-US" dirty="0"/>
          </a:p>
        </p:txBody>
      </p:sp>
      <p:sp>
        <p:nvSpPr>
          <p:cNvPr id="3" name="Content Placeholder 2"/>
          <p:cNvSpPr>
            <a:spLocks noGrp="1"/>
          </p:cNvSpPr>
          <p:nvPr>
            <p:ph idx="1"/>
          </p:nvPr>
        </p:nvSpPr>
        <p:spPr/>
        <p:txBody>
          <a:bodyPr>
            <a:normAutofit fontScale="92500" lnSpcReduction="10000"/>
          </a:bodyPr>
          <a:lstStyle/>
          <a:p>
            <a:r>
              <a:rPr lang="en-US"/>
              <a:t>What views or perspectives are useful when designing and documenting a system’s architecture?</a:t>
            </a:r>
            <a:endParaRPr lang="en-GB"/>
          </a:p>
          <a:p>
            <a:endParaRPr lang="en-US"/>
          </a:p>
          <a:p>
            <a:r>
              <a:rPr lang="en-US"/>
              <a:t>What notations should be used for describing architectural models?</a:t>
            </a:r>
          </a:p>
          <a:p>
            <a:endParaRPr lang="en-US"/>
          </a:p>
          <a:p>
            <a:r>
              <a:rPr lang="en-US"/>
              <a:t>Each architectural model only shows one view or perspective of the system. </a:t>
            </a:r>
          </a:p>
          <a:p>
            <a:pPr lvl="1"/>
            <a:r>
              <a:rPr lang="en-US"/>
              <a:t>how a system is decomposed into modules</a:t>
            </a:r>
          </a:p>
          <a:p>
            <a:pPr lvl="1"/>
            <a:r>
              <a:rPr lang="en-US"/>
              <a:t>how the run-time processes interact </a:t>
            </a:r>
          </a:p>
          <a:p>
            <a:pPr lvl="1"/>
            <a:r>
              <a:rPr lang="en-US"/>
              <a:t>system components are distributed across a network</a:t>
            </a:r>
          </a:p>
          <a:p>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11884084-BE93-4EB1-8D21-71F60BD3CECF}" type="datetime1">
              <a:rPr lang="nb-NO" smtClean="0"/>
              <a:t>14.03.2023</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views</a:t>
            </a:r>
            <a:endParaRPr lang="en-US" dirty="0"/>
          </a:p>
        </p:txBody>
      </p:sp>
      <p:sp>
        <p:nvSpPr>
          <p:cNvPr id="3" name="Content Placeholder 2"/>
          <p:cNvSpPr>
            <a:spLocks noGrp="1"/>
          </p:cNvSpPr>
          <p:nvPr>
            <p:ph idx="1"/>
          </p:nvPr>
        </p:nvSpPr>
        <p:spPr/>
        <p:txBody>
          <a:bodyPr/>
          <a:lstStyle/>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FB53009E-94F9-44A5-9A59-43B2A1308841}" type="datetime1">
              <a:rPr lang="nb-NO" smtClean="0"/>
              <a:t>14.03.2023</a:t>
            </a:fld>
            <a:endParaRPr lang="en-US"/>
          </a:p>
        </p:txBody>
      </p:sp>
      <p:pic>
        <p:nvPicPr>
          <p:cNvPr id="7" name="Picture 6" descr="6.3 Architectural views.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600201"/>
            <a:ext cx="5023866" cy="3779861"/>
          </a:xfrm>
          <a:prstGeom prst="rect">
            <a:avLst/>
          </a:prstGeom>
        </p:spPr>
      </p:pic>
      <p:sp>
        <p:nvSpPr>
          <p:cNvPr id="6" name="Rectangle 5"/>
          <p:cNvSpPr/>
          <p:nvPr/>
        </p:nvSpPr>
        <p:spPr>
          <a:xfrm>
            <a:off x="3138791" y="5830670"/>
            <a:ext cx="5729592" cy="830997"/>
          </a:xfrm>
          <a:prstGeom prst="rect">
            <a:avLst/>
          </a:prstGeom>
        </p:spPr>
        <p:txBody>
          <a:bodyPr wrap="square">
            <a:spAutoFit/>
          </a:bodyPr>
          <a:lstStyle/>
          <a:p>
            <a:r>
              <a:rPr lang="en-US" sz="2400" dirty="0"/>
              <a:t>need to present multiple views of the software architecture.</a:t>
            </a:r>
            <a:r>
              <a:rPr lang="en-GB" sz="2400" dirty="0"/>
              <a:t> </a:t>
            </a:r>
            <a:endParaRPr lang="en-US" sz="2400" dirty="0"/>
          </a:p>
        </p:txBody>
      </p:sp>
    </p:spTree>
    <p:extLst>
      <p:ext uri="{BB962C8B-B14F-4D97-AF65-F5344CB8AC3E}">
        <p14:creationId xmlns:p14="http://schemas.microsoft.com/office/powerpoint/2010/main" val="149427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10" name="Date Placeholder 9"/>
          <p:cNvSpPr>
            <a:spLocks noGrp="1"/>
          </p:cNvSpPr>
          <p:nvPr>
            <p:ph type="dt" sz="half" idx="10"/>
          </p:nvPr>
        </p:nvSpPr>
        <p:spPr/>
        <p:txBody>
          <a:bodyPr/>
          <a:lstStyle/>
          <a:p>
            <a:fld id="{4CD2AEC1-2A68-4947-949E-A4E63A72C97F}" type="datetime1">
              <a:rPr lang="nb-NO" smtClean="0"/>
              <a:t>14.03.2023</a:t>
            </a:fld>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90" t="3205" r="2325" b="14139"/>
          <a:stretch/>
        </p:blipFill>
        <p:spPr>
          <a:xfrm>
            <a:off x="3290317" y="1835970"/>
            <a:ext cx="5279943" cy="3094216"/>
          </a:xfrm>
          <a:prstGeom prst="rect">
            <a:avLst/>
          </a:prstGeom>
        </p:spPr>
      </p:pic>
      <p:sp>
        <p:nvSpPr>
          <p:cNvPr id="8" name="Rectangle 7"/>
          <p:cNvSpPr/>
          <p:nvPr/>
        </p:nvSpPr>
        <p:spPr>
          <a:xfrm>
            <a:off x="1554480" y="1053205"/>
            <a:ext cx="3956304" cy="1200329"/>
          </a:xfrm>
          <a:prstGeom prst="rect">
            <a:avLst/>
          </a:prstGeom>
        </p:spPr>
        <p:txBody>
          <a:bodyPr wrap="square">
            <a:spAutoFit/>
          </a:bodyPr>
          <a:lstStyle/>
          <a:p>
            <a:r>
              <a:rPr lang="en-US" sz="2400" dirty="0"/>
              <a:t>shows the key abstractions in the system as objects or classes. </a:t>
            </a:r>
            <a:endParaRPr lang="en-GB" sz="2400" dirty="0"/>
          </a:p>
        </p:txBody>
      </p:sp>
      <p:sp>
        <p:nvSpPr>
          <p:cNvPr id="9" name="Rectangle 8"/>
          <p:cNvSpPr/>
          <p:nvPr/>
        </p:nvSpPr>
        <p:spPr>
          <a:xfrm>
            <a:off x="1981200" y="5062310"/>
            <a:ext cx="4370832" cy="1200329"/>
          </a:xfrm>
          <a:prstGeom prst="rect">
            <a:avLst/>
          </a:prstGeom>
        </p:spPr>
        <p:txBody>
          <a:bodyPr wrap="square">
            <a:spAutoFit/>
          </a:bodyPr>
          <a:lstStyle/>
          <a:p>
            <a:r>
              <a:rPr lang="en-US" sz="2400" dirty="0"/>
              <a:t>shows how, at run-time, the system is composed of interacting processes. </a:t>
            </a:r>
            <a:endParaRPr lang="en-GB" sz="2400" dirty="0"/>
          </a:p>
        </p:txBody>
      </p:sp>
      <p:sp>
        <p:nvSpPr>
          <p:cNvPr id="11" name="Rectangle 10"/>
          <p:cNvSpPr/>
          <p:nvPr/>
        </p:nvSpPr>
        <p:spPr>
          <a:xfrm>
            <a:off x="6077712" y="1053205"/>
            <a:ext cx="4465320" cy="830997"/>
          </a:xfrm>
          <a:prstGeom prst="rect">
            <a:avLst/>
          </a:prstGeom>
        </p:spPr>
        <p:txBody>
          <a:bodyPr wrap="square">
            <a:spAutoFit/>
          </a:bodyPr>
          <a:lstStyle/>
          <a:p>
            <a:pPr algn="r"/>
            <a:r>
              <a:rPr lang="en-US" sz="2400" dirty="0"/>
              <a:t>shows how the software is decomposed for development.</a:t>
            </a:r>
            <a:endParaRPr lang="en-GB" sz="2400" dirty="0"/>
          </a:p>
        </p:txBody>
      </p:sp>
      <p:sp>
        <p:nvSpPr>
          <p:cNvPr id="12" name="Flowchart: Manual Input 11"/>
          <p:cNvSpPr/>
          <p:nvPr/>
        </p:nvSpPr>
        <p:spPr>
          <a:xfrm>
            <a:off x="6309230" y="5062309"/>
            <a:ext cx="4358770" cy="1569660"/>
          </a:xfrm>
          <a:prstGeom prst="rect">
            <a:avLst/>
          </a:prstGeom>
          <a:ln>
            <a:solidFill>
              <a:schemeClr val="bg1"/>
            </a:solidFill>
          </a:ln>
        </p:spPr>
        <p:txBody>
          <a:bodyPr wrap="square">
            <a:spAutoFit/>
          </a:bodyPr>
          <a:lstStyle/>
          <a:p>
            <a:pPr algn="r"/>
            <a:r>
              <a:rPr lang="en-US" sz="2400" dirty="0"/>
              <a:t>shows the system hardware and how software components are distributed across the processors in the system.</a:t>
            </a:r>
          </a:p>
        </p:txBody>
      </p:sp>
      <p:cxnSp>
        <p:nvCxnSpPr>
          <p:cNvPr id="23" name="Straight Arrow Connector 22"/>
          <p:cNvCxnSpPr/>
          <p:nvPr/>
        </p:nvCxnSpPr>
        <p:spPr>
          <a:xfrm flipV="1">
            <a:off x="2566416" y="4315968"/>
            <a:ext cx="966216" cy="1040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65248" y="2458384"/>
            <a:ext cx="1167384" cy="449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865108" y="2089052"/>
            <a:ext cx="504444"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8729472" y="4480560"/>
            <a:ext cx="702564" cy="74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vs UML</a:t>
            </a:r>
          </a:p>
        </p:txBody>
      </p:sp>
      <p:sp>
        <p:nvSpPr>
          <p:cNvPr id="3" name="Content Placeholder 2"/>
          <p:cNvSpPr>
            <a:spLocks noGrp="1"/>
          </p:cNvSpPr>
          <p:nvPr>
            <p:ph idx="1"/>
          </p:nvPr>
        </p:nvSpPr>
        <p:spPr/>
        <p:txBody>
          <a:bodyPr>
            <a:normAutofit fontScale="92500" lnSpcReduction="10000"/>
          </a:bodyPr>
          <a:lstStyle/>
          <a:p>
            <a:r>
              <a:rPr lang="en-US"/>
              <a:t>Logical view:</a:t>
            </a:r>
          </a:p>
          <a:p>
            <a:pPr lvl="1"/>
            <a:r>
              <a:rPr lang="en-US"/>
              <a:t>Class diagram, Communication diagram, Sequence diagram</a:t>
            </a:r>
          </a:p>
          <a:p>
            <a:r>
              <a:rPr lang="en-US"/>
              <a:t>Process view:</a:t>
            </a:r>
          </a:p>
          <a:p>
            <a:pPr lvl="1"/>
            <a:r>
              <a:rPr lang="en-US"/>
              <a:t>Activity diagram</a:t>
            </a:r>
          </a:p>
          <a:p>
            <a:r>
              <a:rPr lang="en-US"/>
              <a:t>Development view:</a:t>
            </a:r>
          </a:p>
          <a:p>
            <a:pPr lvl="1"/>
            <a:r>
              <a:rPr lang="en-US"/>
              <a:t>Component diagram, Package diagram.</a:t>
            </a:r>
          </a:p>
          <a:p>
            <a:r>
              <a:rPr lang="en-US"/>
              <a:t>Physical view:</a:t>
            </a:r>
          </a:p>
          <a:p>
            <a:pPr lvl="1"/>
            <a:r>
              <a:rPr lang="en-US"/>
              <a:t>Deployment diagram</a:t>
            </a:r>
          </a:p>
          <a:p>
            <a:r>
              <a:rPr lang="en-US"/>
              <a:t>Scenarios (+1):</a:t>
            </a:r>
          </a:p>
          <a:p>
            <a:pPr lvl="1"/>
            <a:r>
              <a:rPr lang="en-US"/>
              <a:t>Use-case</a:t>
            </a:r>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23E7EB17-F4CC-4D35-A864-B201B1D0F14A}" type="datetime1">
              <a:rPr lang="nb-NO" smtClean="0"/>
              <a:t>14.03.2023</a:t>
            </a:fld>
            <a:endParaRPr lang="en-US"/>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2790" t="3205" r="2325" b="14139"/>
          <a:stretch/>
        </p:blipFill>
        <p:spPr>
          <a:xfrm>
            <a:off x="6516624" y="4425160"/>
            <a:ext cx="4151376" cy="2432840"/>
          </a:xfrm>
          <a:prstGeom prst="rect">
            <a:avLst/>
          </a:prstGeom>
        </p:spPr>
      </p:pic>
    </p:spTree>
    <p:extLst>
      <p:ext uri="{BB962C8B-B14F-4D97-AF65-F5344CB8AC3E}">
        <p14:creationId xmlns:p14="http://schemas.microsoft.com/office/powerpoint/2010/main" val="1853849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10" name="Text Placeholder 9"/>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fld id="{C3483BFF-E65E-40DF-9C2A-B15DB7FB026D}" type="datetime1">
              <a:rPr lang="nb-NO" smtClean="0"/>
              <a:t>14.03.2023</a:t>
            </a:fld>
            <a:endParaRPr lang="en-US"/>
          </a:p>
        </p:txBody>
      </p:sp>
    </p:spTree>
    <p:extLst>
      <p:ext uri="{BB962C8B-B14F-4D97-AF65-F5344CB8AC3E}">
        <p14:creationId xmlns:p14="http://schemas.microsoft.com/office/powerpoint/2010/main" val="442779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2FCDFD7B-C372-47D1-8E46-606662EC8437}" type="datetime1">
              <a:rPr lang="nb-NO" smtClean="0"/>
              <a:t>14.03.2023</a:t>
            </a:fld>
            <a:endParaRPr lang="en-US"/>
          </a:p>
        </p:txBody>
      </p:sp>
      <p:sp>
        <p:nvSpPr>
          <p:cNvPr id="3" name="Content Placeholder 2"/>
          <p:cNvSpPr>
            <a:spLocks noGrp="1"/>
          </p:cNvSpPr>
          <p:nvPr>
            <p:ph idx="1"/>
          </p:nvPr>
        </p:nvSpPr>
        <p:spPr/>
        <p:txBody>
          <a:bodyPr/>
          <a:lstStyle/>
          <a:p>
            <a:r>
              <a:rPr lang="en-US"/>
              <a:t>Architectural design decisions</a:t>
            </a:r>
            <a:endParaRPr lang="en-GB"/>
          </a:p>
          <a:p>
            <a:r>
              <a:rPr lang="en-US"/>
              <a:t>Architectural views</a:t>
            </a:r>
            <a:endParaRPr lang="en-GB"/>
          </a:p>
          <a:p>
            <a:r>
              <a:rPr lang="en-US"/>
              <a:t>Architectural patterns</a:t>
            </a:r>
            <a:endParaRPr lang="en-GB"/>
          </a:p>
          <a:p>
            <a:r>
              <a:rPr lang="en-US"/>
              <a:t>Application architectures</a:t>
            </a:r>
            <a:endParaRPr lang="en-GB"/>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patterns</a:t>
            </a:r>
            <a:endParaRPr lang="en-US" dirty="0"/>
          </a:p>
        </p:txBody>
      </p:sp>
      <p:sp>
        <p:nvSpPr>
          <p:cNvPr id="3" name="Content Placeholder 2"/>
          <p:cNvSpPr>
            <a:spLocks noGrp="1"/>
          </p:cNvSpPr>
          <p:nvPr>
            <p:ph idx="1"/>
          </p:nvPr>
        </p:nvSpPr>
        <p:spPr/>
        <p:txBody>
          <a:bodyPr>
            <a:normAutofit/>
          </a:bodyPr>
          <a:lstStyle/>
          <a:p>
            <a:r>
              <a:rPr lang="en-US"/>
              <a:t>Patterns are a means of representing, sharing and reusing knowledge.</a:t>
            </a:r>
          </a:p>
          <a:p>
            <a:pPr lvl="1"/>
            <a:r>
              <a:rPr lang="en-US"/>
              <a:t>Patterns should include information about when they are and when the are not useful.</a:t>
            </a:r>
          </a:p>
          <a:p>
            <a:pPr lvl="1"/>
            <a:r>
              <a:rPr lang="en-US"/>
              <a:t>Patterns may be represented using tabular and graphical descriptions.</a:t>
            </a:r>
          </a:p>
          <a:p>
            <a:pPr lvl="1"/>
            <a:endParaRPr lang="en-US"/>
          </a:p>
          <a:p>
            <a:r>
              <a:rPr lang="en-US"/>
              <a:t>An architectural pattern is a stylized description of good design practice, which has been tried and tested in different environments.</a:t>
            </a:r>
          </a:p>
          <a:p>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6ACD2937-FDDA-4144-87C8-804CFEC3E15D}" type="datetime1">
              <a:rPr lang="nb-NO" smtClean="0"/>
              <a:t>14.03.2023</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Model-View-Controller (MVC) pattern</a:t>
            </a:r>
            <a:r>
              <a:rPr lang="en-GB"/>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57744284"/>
              </p:ext>
            </p:extLst>
          </p:nvPr>
        </p:nvGraphicFramePr>
        <p:xfrm>
          <a:off x="1524000" y="1046558"/>
          <a:ext cx="9144000" cy="5446839"/>
        </p:xfrm>
        <a:graphic>
          <a:graphicData uri="http://schemas.openxmlformats.org/drawingml/2006/table">
            <a:tbl>
              <a:tblPr firstRow="1" bandRow="1">
                <a:tableStyleId>{5C22544A-7EE6-4342-B048-85BDC9FD1C3A}</a:tableStyleId>
              </a:tblPr>
              <a:tblGrid>
                <a:gridCol w="1810512">
                  <a:extLst>
                    <a:ext uri="{9D8B030D-6E8A-4147-A177-3AD203B41FA5}">
                      <a16:colId xmlns:a16="http://schemas.microsoft.com/office/drawing/2014/main" val="20000"/>
                    </a:ext>
                  </a:extLst>
                </a:gridCol>
                <a:gridCol w="7333488">
                  <a:extLst>
                    <a:ext uri="{9D8B030D-6E8A-4147-A177-3AD203B41FA5}">
                      <a16:colId xmlns:a16="http://schemas.microsoft.com/office/drawing/2014/main" val="20001"/>
                    </a:ext>
                  </a:extLst>
                </a:gridCol>
              </a:tblGrid>
              <a:tr h="417639">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580" marR="68580" marT="0" marB="0" anchor="ctr"/>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MVC (Model-View-Controller)</a:t>
                      </a:r>
                    </a:p>
                  </a:txBody>
                  <a:tcPr marL="68580" marR="68580" marT="0" marB="0" anchor="ctr"/>
                </a:tc>
                <a:extLst>
                  <a:ext uri="{0D108BD9-81ED-4DB2-BD59-A6C34878D82A}">
                    <a16:rowId xmlns:a16="http://schemas.microsoft.com/office/drawing/2014/main" val="10000"/>
                  </a:ext>
                </a:extLst>
              </a:tr>
              <a:tr h="1993392">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a:t>
                      </a:r>
                    </a:p>
                  </a:txBody>
                  <a:tcPr marL="68580" marR="68580" marT="0" marB="0"/>
                </a:tc>
                <a:extLst>
                  <a:ext uri="{0D108BD9-81ED-4DB2-BD59-A6C34878D82A}">
                    <a16:rowId xmlns:a16="http://schemas.microsoft.com/office/drawing/2014/main" val="10001"/>
                  </a:ext>
                </a:extLst>
              </a:tr>
              <a:tr h="658368">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a:t>
                      </a:r>
                      <a:r>
                        <a:rPr lang="en-GB" sz="1800" baseline="0" dirty="0">
                          <a:solidFill>
                            <a:srgbClr val="000000"/>
                          </a:solidFill>
                          <a:latin typeface="Helvetica"/>
                          <a:ea typeface="Times New Roman"/>
                          <a:cs typeface="Helvetica"/>
                        </a:rPr>
                        <a:t> next </a:t>
                      </a:r>
                      <a:r>
                        <a:rPr lang="en-GB" sz="1800" dirty="0">
                          <a:solidFill>
                            <a:srgbClr val="000000"/>
                          </a:solidFill>
                          <a:latin typeface="Helvetica"/>
                          <a:ea typeface="Times New Roman"/>
                          <a:cs typeface="Helvetica"/>
                        </a:rPr>
                        <a:t>slide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914400">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914400">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10" name="Date Placeholder 9"/>
          <p:cNvSpPr>
            <a:spLocks noGrp="1"/>
          </p:cNvSpPr>
          <p:nvPr>
            <p:ph type="dt" sz="half" idx="10"/>
          </p:nvPr>
        </p:nvSpPr>
        <p:spPr>
          <a:xfrm>
            <a:off x="1024130" y="6506215"/>
            <a:ext cx="2154143" cy="274320"/>
          </a:xfrm>
          <a:prstGeom prst="rect">
            <a:avLst/>
          </a:prstGeom>
        </p:spPr>
        <p:txBody>
          <a:bodyPr/>
          <a:lstStyle/>
          <a:p>
            <a:fld id="{FE9E0C30-65A1-465F-A747-BBE642C9C568}" type="datetime1">
              <a:rPr lang="nb-NO" smtClean="0"/>
              <a:t>14.03.2023</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view of the MVC and web-based MVC</a:t>
            </a:r>
            <a:r>
              <a:rPr lang="en-GB" dirty="0"/>
              <a:t> </a:t>
            </a:r>
            <a:endParaRPr lang="en-US" dirty="0"/>
          </a:p>
        </p:txBody>
      </p:sp>
      <p:sp>
        <p:nvSpPr>
          <p:cNvPr id="9" name="Date Placeholder 8"/>
          <p:cNvSpPr>
            <a:spLocks noGrp="1"/>
          </p:cNvSpPr>
          <p:nvPr>
            <p:ph type="dt" sz="half" idx="10"/>
          </p:nvPr>
        </p:nvSpPr>
        <p:spPr/>
        <p:txBody>
          <a:bodyPr/>
          <a:lstStyle/>
          <a:p>
            <a:fld id="{164EDCE7-7305-4EFB-8775-8B3A66A8AB53}" type="datetime1">
              <a:rPr lang="nb-NO" smtClean="0"/>
              <a:t>14.03.2023</a:t>
            </a:fld>
            <a:endParaRPr lang="en-US"/>
          </a:p>
        </p:txBody>
      </p:sp>
      <p:sp>
        <p:nvSpPr>
          <p:cNvPr id="3" name="Notched Right Arrow 2"/>
          <p:cNvSpPr/>
          <p:nvPr/>
        </p:nvSpPr>
        <p:spPr>
          <a:xfrm>
            <a:off x="4047744" y="5047488"/>
            <a:ext cx="1298448" cy="6035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6"/>
          <p:cNvPicPr>
            <a:picLocks noChangeAspect="1" noChangeArrowheads="1"/>
          </p:cNvPicPr>
          <p:nvPr/>
        </p:nvPicPr>
        <p:blipFill>
          <a:blip r:embed="rId3"/>
          <a:srcRect t="-10443" b="-8620"/>
          <a:stretch>
            <a:fillRect/>
          </a:stretch>
        </p:blipFill>
        <p:spPr bwMode="auto">
          <a:xfrm>
            <a:off x="1637919" y="888736"/>
            <a:ext cx="4819650" cy="3759200"/>
          </a:xfrm>
          <a:prstGeom prst="rect">
            <a:avLst/>
          </a:prstGeom>
          <a:noFill/>
          <a:ln w="9525">
            <a:noFill/>
            <a:miter lim="800000"/>
            <a:headEnd/>
            <a:tailEnd/>
          </a:ln>
        </p:spPr>
      </p:pic>
      <p:pic>
        <p:nvPicPr>
          <p:cNvPr id="11" name="Picture 2" descr="6"/>
          <p:cNvPicPr>
            <a:picLocks noChangeAspect="1" noChangeArrowheads="1"/>
          </p:cNvPicPr>
          <p:nvPr/>
        </p:nvPicPr>
        <p:blipFill>
          <a:blip r:embed="rId4"/>
          <a:srcRect b="-8466"/>
          <a:stretch>
            <a:fillRect/>
          </a:stretch>
        </p:blipFill>
        <p:spPr bwMode="auto">
          <a:xfrm>
            <a:off x="6102350" y="2550850"/>
            <a:ext cx="4565650" cy="41941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0DF78-903F-4035-B386-81D6FFE2B600}"/>
              </a:ext>
            </a:extLst>
          </p:cNvPr>
          <p:cNvSpPr>
            <a:spLocks noGrp="1"/>
          </p:cNvSpPr>
          <p:nvPr>
            <p:ph type="title"/>
          </p:nvPr>
        </p:nvSpPr>
        <p:spPr>
          <a:xfrm>
            <a:off x="1024127" y="96254"/>
            <a:ext cx="10786871" cy="4440120"/>
          </a:xfrm>
        </p:spPr>
        <p:txBody>
          <a:bodyPr>
            <a:normAutofit/>
          </a:bodyPr>
          <a:lstStyle/>
          <a:p>
            <a:r>
              <a:rPr lang="nb-NO" dirty="0"/>
              <a:t>Read and </a:t>
            </a:r>
            <a:r>
              <a:rPr lang="nb-NO" dirty="0" err="1"/>
              <a:t>apply</a:t>
            </a:r>
            <a:r>
              <a:rPr lang="nb-NO" dirty="0"/>
              <a:t> </a:t>
            </a:r>
            <a:r>
              <a:rPr lang="nb-NO" dirty="0" err="1"/>
              <a:t>the</a:t>
            </a:r>
            <a:r>
              <a:rPr lang="nb-NO" dirty="0"/>
              <a:t> </a:t>
            </a:r>
            <a:r>
              <a:rPr lang="nb-NO" dirty="0" err="1"/>
              <a:t>code</a:t>
            </a:r>
            <a:r>
              <a:rPr lang="nb-NO" dirty="0"/>
              <a:t> In</a:t>
            </a:r>
            <a:br>
              <a:rPr lang="nb-NO" dirty="0"/>
            </a:br>
            <a:r>
              <a:rPr lang="nb-NO" dirty="0">
                <a:hlinkClick r:id="rId3"/>
              </a:rPr>
              <a:t>https://www.javatpoint.com/mvc-architecture-in-java</a:t>
            </a:r>
            <a:br>
              <a:rPr lang="nb-NO" dirty="0"/>
            </a:br>
            <a:br>
              <a:rPr lang="nb-NO" dirty="0"/>
            </a:br>
            <a:r>
              <a:rPr lang="nb-NO" dirty="0"/>
              <a:t>to </a:t>
            </a:r>
            <a:r>
              <a:rPr lang="nb-NO" dirty="0" err="1"/>
              <a:t>view</a:t>
            </a:r>
            <a:r>
              <a:rPr lang="nb-NO" dirty="0"/>
              <a:t> all </a:t>
            </a:r>
            <a:r>
              <a:rPr lang="nb-NO" dirty="0" err="1"/>
              <a:t>MCPs</a:t>
            </a:r>
            <a:r>
              <a:rPr lang="nb-NO" dirty="0"/>
              <a:t> FROM </a:t>
            </a:r>
            <a:r>
              <a:rPr lang="nb-NO" dirty="0" err="1"/>
              <a:t>the</a:t>
            </a:r>
            <a:r>
              <a:rPr lang="nb-NO" dirty="0"/>
              <a:t> back </a:t>
            </a:r>
            <a:r>
              <a:rPr lang="nb-NO" dirty="0" err="1"/>
              <a:t>officers</a:t>
            </a:r>
            <a:r>
              <a:rPr lang="nb-NO" dirty="0"/>
              <a:t>’ </a:t>
            </a:r>
            <a:r>
              <a:rPr lang="nb-NO" dirty="0" err="1"/>
              <a:t>view</a:t>
            </a:r>
            <a:br>
              <a:rPr lang="nb-NO" dirty="0"/>
            </a:br>
            <a:br>
              <a:rPr lang="nb-NO" dirty="0"/>
            </a:br>
            <a:r>
              <a:rPr lang="nb-NO" dirty="0"/>
              <a:t>https://github.com/anhn/co3001_design_lecture</a:t>
            </a:r>
            <a:br>
              <a:rPr lang="nb-NO" dirty="0"/>
            </a:br>
            <a:br>
              <a:rPr lang="nb-NO" dirty="0"/>
            </a:br>
            <a:endParaRPr lang="nb-NO" dirty="0"/>
          </a:p>
        </p:txBody>
      </p:sp>
      <p:sp>
        <p:nvSpPr>
          <p:cNvPr id="3" name="Date Placeholder 2">
            <a:extLst>
              <a:ext uri="{FF2B5EF4-FFF2-40B4-BE49-F238E27FC236}">
                <a16:creationId xmlns:a16="http://schemas.microsoft.com/office/drawing/2014/main" id="{47D0554C-F6FD-4694-A326-F5F642CE5B0E}"/>
              </a:ext>
            </a:extLst>
          </p:cNvPr>
          <p:cNvSpPr>
            <a:spLocks noGrp="1"/>
          </p:cNvSpPr>
          <p:nvPr>
            <p:ph type="dt" sz="half" idx="10"/>
          </p:nvPr>
        </p:nvSpPr>
        <p:spPr/>
        <p:txBody>
          <a:bodyPr/>
          <a:lstStyle/>
          <a:p>
            <a:fld id="{23E7CE68-6DF3-40D3-B299-2B6F1E3026D1}" type="datetime1">
              <a:rPr lang="nb-NO" smtClean="0"/>
              <a:t>14.03.2023</a:t>
            </a:fld>
            <a:endParaRPr lang="en-US"/>
          </a:p>
        </p:txBody>
      </p:sp>
    </p:spTree>
    <p:extLst>
      <p:ext uri="{BB962C8B-B14F-4D97-AF65-F5344CB8AC3E}">
        <p14:creationId xmlns:p14="http://schemas.microsoft.com/office/powerpoint/2010/main" val="443562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Layered architecture pattern</a:t>
            </a:r>
            <a:r>
              <a:rPr lang="en-GB"/>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51723713"/>
              </p:ext>
            </p:extLst>
          </p:nvPr>
        </p:nvGraphicFramePr>
        <p:xfrm>
          <a:off x="1524001" y="877562"/>
          <a:ext cx="9143999" cy="5593143"/>
        </p:xfrm>
        <a:graphic>
          <a:graphicData uri="http://schemas.openxmlformats.org/drawingml/2006/table">
            <a:tbl>
              <a:tblPr firstRow="1" bandRow="1">
                <a:tableStyleId>{5C22544A-7EE6-4342-B048-85BDC9FD1C3A}</a:tableStyleId>
              </a:tblPr>
              <a:tblGrid>
                <a:gridCol w="1885735">
                  <a:extLst>
                    <a:ext uri="{9D8B030D-6E8A-4147-A177-3AD203B41FA5}">
                      <a16:colId xmlns:a16="http://schemas.microsoft.com/office/drawing/2014/main" val="20000"/>
                    </a:ext>
                  </a:extLst>
                </a:gridCol>
                <a:gridCol w="7258264">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580" marR="68580" marT="0" marB="0" anchor="ctr"/>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Layered architecture</a:t>
                      </a:r>
                    </a:p>
                  </a:txBody>
                  <a:tcPr marL="68580" marR="68580" marT="0" marB="0" anchor="ctr"/>
                </a:tc>
                <a:extLst>
                  <a:ext uri="{0D108BD9-81ED-4DB2-BD59-A6C34878D82A}">
                    <a16:rowId xmlns:a16="http://schemas.microsoft.com/office/drawing/2014/main" val="10000"/>
                  </a:ext>
                </a:extLst>
              </a:tr>
              <a:tr h="1162367">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621792">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A layered model of a system for sharing copyright documents held in different libraries</a:t>
                      </a:r>
                    </a:p>
                  </a:txBody>
                  <a:tcPr marL="68580" marR="68580" marT="0" marB="0"/>
                </a:tc>
                <a:extLst>
                  <a:ext uri="{0D108BD9-81ED-4DB2-BD59-A6C34878D82A}">
                    <a16:rowId xmlns:a16="http://schemas.microsoft.com/office/drawing/2014/main" val="10002"/>
                  </a:ext>
                </a:extLst>
              </a:tr>
              <a:tr h="1133856">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932688">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8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10" name="Date Placeholder 9"/>
          <p:cNvSpPr>
            <a:spLocks noGrp="1"/>
          </p:cNvSpPr>
          <p:nvPr>
            <p:ph type="dt" sz="half" idx="10"/>
          </p:nvPr>
        </p:nvSpPr>
        <p:spPr>
          <a:xfrm>
            <a:off x="1024130" y="6506215"/>
            <a:ext cx="2154143" cy="274320"/>
          </a:xfrm>
          <a:prstGeom prst="rect">
            <a:avLst/>
          </a:prstGeom>
        </p:spPr>
        <p:txBody>
          <a:bodyPr/>
          <a:lstStyle/>
          <a:p>
            <a:fld id="{1E195C46-3C81-4E1C-9728-CD0B83899C02}" type="datetime1">
              <a:rPr lang="nb-NO" smtClean="0"/>
              <a:t>14.03.2023</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11" name="Content Placeholder 3" descr="6.6 LayeredArch.eps"/>
          <p:cNvPicPr>
            <a:picLocks noGrp="1" noChangeAspect="1"/>
          </p:cNvPicPr>
          <p:nvPr>
            <p:ph idx="1"/>
          </p:nvPr>
        </p:nvPicPr>
        <p:blipFill>
          <a:blip r:embed="rId3"/>
          <a:srcRect l="-16082" r="-16082"/>
          <a:stretch>
            <a:fillRect/>
          </a:stretch>
        </p:blipFill>
        <p:spPr>
          <a:xfrm>
            <a:off x="1252751" y="1617811"/>
            <a:ext cx="5084421" cy="2795526"/>
          </a:xfrm>
        </p:spPr>
      </p:pic>
      <p:sp>
        <p:nvSpPr>
          <p:cNvPr id="10" name="Date Placeholder 9"/>
          <p:cNvSpPr>
            <a:spLocks noGrp="1"/>
          </p:cNvSpPr>
          <p:nvPr>
            <p:ph type="dt" sz="half" idx="10"/>
          </p:nvPr>
        </p:nvSpPr>
        <p:spPr>
          <a:xfrm>
            <a:off x="1024130" y="6506215"/>
            <a:ext cx="2154143" cy="274320"/>
          </a:xfrm>
          <a:prstGeom prst="rect">
            <a:avLst/>
          </a:prstGeom>
        </p:spPr>
        <p:txBody>
          <a:bodyPr/>
          <a:lstStyle/>
          <a:p>
            <a:fld id="{D56B6458-51E7-4E81-B26A-B562C0E998F6}" type="datetime1">
              <a:rPr lang="nb-NO" smtClean="0"/>
              <a:t>14.03.2023</a:t>
            </a:fld>
            <a:endParaRPr lang="en-US"/>
          </a:p>
        </p:txBody>
      </p:sp>
      <p:sp>
        <p:nvSpPr>
          <p:cNvPr id="9" name="Notched Right Arrow 8"/>
          <p:cNvSpPr/>
          <p:nvPr/>
        </p:nvSpPr>
        <p:spPr>
          <a:xfrm>
            <a:off x="4047744" y="5047488"/>
            <a:ext cx="1298448" cy="6035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6.9 iLearn architecture.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024" y="2453864"/>
            <a:ext cx="4709927" cy="3918947"/>
          </a:xfrm>
          <a:prstGeom prst="rect">
            <a:avLst/>
          </a:prstGeom>
        </p:spPr>
      </p:pic>
      <p:sp>
        <p:nvSpPr>
          <p:cNvPr id="3" name="Rectangle 2"/>
          <p:cNvSpPr/>
          <p:nvPr/>
        </p:nvSpPr>
        <p:spPr>
          <a:xfrm>
            <a:off x="6600454" y="2084531"/>
            <a:ext cx="3605346" cy="369332"/>
          </a:xfrm>
          <a:prstGeom prst="rect">
            <a:avLst/>
          </a:prstGeom>
        </p:spPr>
        <p:txBody>
          <a:bodyPr wrap="none">
            <a:spAutoFit/>
          </a:bodyPr>
          <a:lstStyle/>
          <a:p>
            <a:r>
              <a:rPr lang="en-US" dirty="0"/>
              <a:t>The architecture of the </a:t>
            </a:r>
            <a:r>
              <a:rPr lang="en-US" dirty="0" err="1"/>
              <a:t>iLearn</a:t>
            </a:r>
            <a:r>
              <a:rPr lang="en-US" dirty="0"/>
              <a:t> system</a:t>
            </a:r>
            <a:r>
              <a:rPr lang="en-GB" dirty="0"/>
              <a:t> </a:t>
            </a:r>
            <a:endParaRPr lang="en-US" dirty="0"/>
          </a:p>
        </p:txBody>
      </p:sp>
      <p:sp>
        <p:nvSpPr>
          <p:cNvPr id="13" name="Rectangle 12"/>
          <p:cNvSpPr/>
          <p:nvPr/>
        </p:nvSpPr>
        <p:spPr>
          <a:xfrm>
            <a:off x="1919288" y="1221525"/>
            <a:ext cx="2980496" cy="369332"/>
          </a:xfrm>
          <a:prstGeom prst="rect">
            <a:avLst/>
          </a:prstGeom>
        </p:spPr>
        <p:txBody>
          <a:bodyPr wrap="none">
            <a:spAutoFit/>
          </a:bodyPr>
          <a:lstStyle/>
          <a:p>
            <a:r>
              <a:rPr lang="en-US" dirty="0"/>
              <a:t>A generic layered architecture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Repository architecture</a:t>
            </a:r>
            <a:endParaRPr lang="en-GB" dirty="0"/>
          </a:p>
        </p:txBody>
      </p:sp>
      <p:sp>
        <p:nvSpPr>
          <p:cNvPr id="13315" name="Rectangle 3"/>
          <p:cNvSpPr>
            <a:spLocks noGrp="1" noChangeArrowheads="1"/>
          </p:cNvSpPr>
          <p:nvPr>
            <p:ph idx="1"/>
          </p:nvPr>
        </p:nvSpPr>
        <p:spPr/>
        <p:txBody>
          <a:bodyPr/>
          <a:lstStyle/>
          <a:p>
            <a:r>
              <a:rPr lang="en-GB"/>
              <a:t>Sub-systems must exchange data. This may be done in two ways:</a:t>
            </a:r>
          </a:p>
          <a:p>
            <a:pPr lvl="1"/>
            <a:r>
              <a:rPr lang="en-GB"/>
              <a:t>Shared data is held in a central database or repository and may be accessed by all sub-systems;</a:t>
            </a:r>
          </a:p>
          <a:p>
            <a:pPr lvl="1"/>
            <a:r>
              <a:rPr lang="en-GB"/>
              <a:t>Each sub-system maintains its own database and passes data explicitly to other sub-systems.</a:t>
            </a:r>
          </a:p>
          <a:p>
            <a:r>
              <a:rPr lang="en-GB"/>
              <a:t>When large amounts of data are to be shared, the repository model of sharing is most commonly used a this is an efficient data sharing mechanism.</a:t>
            </a:r>
            <a:endParaRPr lang="en-GB"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34E5C4BC-F1E2-449E-8DDF-D1B57B13483B}" type="datetime1">
              <a:rPr lang="nb-NO" smtClean="0"/>
              <a:t>14.03.2023</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Repository pattern</a:t>
            </a:r>
            <a:r>
              <a:rPr lang="en-GB"/>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7557329"/>
              </p:ext>
            </p:extLst>
          </p:nvPr>
        </p:nvGraphicFramePr>
        <p:xfrm>
          <a:off x="1524000" y="906413"/>
          <a:ext cx="9144000" cy="5854923"/>
        </p:xfrm>
        <a:graphic>
          <a:graphicData uri="http://schemas.openxmlformats.org/drawingml/2006/table">
            <a:tbl>
              <a:tblPr firstRow="1" bandRow="1">
                <a:tableStyleId>{5C22544A-7EE6-4342-B048-85BDC9FD1C3A}</a:tableStyleId>
              </a:tblPr>
              <a:tblGrid>
                <a:gridCol w="1847088">
                  <a:extLst>
                    <a:ext uri="{9D8B030D-6E8A-4147-A177-3AD203B41FA5}">
                      <a16:colId xmlns:a16="http://schemas.microsoft.com/office/drawing/2014/main" val="20000"/>
                    </a:ext>
                  </a:extLst>
                </a:gridCol>
                <a:gridCol w="7296912">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146" marR="68146" marT="0" marB="0" anchor="ctr"/>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Repository </a:t>
                      </a:r>
                    </a:p>
                  </a:txBody>
                  <a:tcPr marL="68146" marR="68146" marT="0" marB="0" anchor="ctr"/>
                </a:tc>
                <a:extLst>
                  <a:ext uri="{0D108BD9-81ED-4DB2-BD59-A6C34878D82A}">
                    <a16:rowId xmlns:a16="http://schemas.microsoft.com/office/drawing/2014/main" val="10000"/>
                  </a:ext>
                </a:extLst>
              </a:tr>
              <a:tr h="881888">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146" marR="68146" marT="0" marB="0"/>
                </a:tc>
                <a:extLst>
                  <a:ext uri="{0D108BD9-81ED-4DB2-BD59-A6C34878D82A}">
                    <a16:rowId xmlns:a16="http://schemas.microsoft.com/office/drawing/2014/main" val="10001"/>
                  </a:ext>
                </a:extLst>
              </a:tr>
              <a:tr h="871443">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Example</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next is an example of an IDE where the components use a repository of system design information. Each software tool generates information which is then available for use by other tools.</a:t>
                      </a:r>
                    </a:p>
                  </a:txBody>
                  <a:tcPr marL="68146" marR="68146" marT="0" marB="0"/>
                </a:tc>
                <a:extLst>
                  <a:ext uri="{0D108BD9-81ED-4DB2-BD59-A6C34878D82A}">
                    <a16:rowId xmlns:a16="http://schemas.microsoft.com/office/drawing/2014/main" val="10002"/>
                  </a:ext>
                </a:extLst>
              </a:tr>
              <a:tr h="1152144">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When used</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146" marR="68146" marT="0" marB="0"/>
                </a:tc>
                <a:extLst>
                  <a:ext uri="{0D108BD9-81ED-4DB2-BD59-A6C34878D82A}">
                    <a16:rowId xmlns:a16="http://schemas.microsoft.com/office/drawing/2014/main" val="10003"/>
                  </a:ext>
                </a:extLst>
              </a:tr>
              <a:tr h="1481328">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Advantages</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146" marR="68146"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Disadvantages</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146" marR="68146" marT="0" marB="0"/>
                </a:tc>
                <a:extLst>
                  <a:ext uri="{0D108BD9-81ED-4DB2-BD59-A6C34878D82A}">
                    <a16:rowId xmlns:a16="http://schemas.microsoft.com/office/drawing/2014/main" val="10005"/>
                  </a:ext>
                </a:extLst>
              </a:tr>
            </a:tbl>
          </a:graphicData>
        </a:graphic>
      </p:graphicFrame>
      <p:sp>
        <p:nvSpPr>
          <p:cNvPr id="10" name="Date Placeholder 9"/>
          <p:cNvSpPr>
            <a:spLocks noGrp="1"/>
          </p:cNvSpPr>
          <p:nvPr>
            <p:ph type="dt" sz="half" idx="10"/>
          </p:nvPr>
        </p:nvSpPr>
        <p:spPr>
          <a:xfrm>
            <a:off x="1024130" y="6506215"/>
            <a:ext cx="2154143" cy="274320"/>
          </a:xfrm>
          <a:prstGeom prst="rect">
            <a:avLst/>
          </a:prstGeom>
        </p:spPr>
        <p:txBody>
          <a:bodyPr/>
          <a:lstStyle/>
          <a:p>
            <a:fld id="{E145917B-43D1-47F7-A3A0-F893B05A7444}" type="datetime1">
              <a:rPr lang="nb-NO" smtClean="0"/>
              <a:t>14.03.2023</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repository architecture for an IDE</a:t>
            </a:r>
            <a:r>
              <a:rPr lang="en-GB"/>
              <a:t> </a:t>
            </a:r>
            <a:endParaRPr lang="en-US" dirty="0"/>
          </a:p>
        </p:txBody>
      </p:sp>
      <p:pic>
        <p:nvPicPr>
          <p:cNvPr id="7" name="Content Placeholder 3" descr="6.9 RepositoryIDE.eps"/>
          <p:cNvPicPr>
            <a:picLocks noGrp="1" noChangeAspect="1"/>
          </p:cNvPicPr>
          <p:nvPr>
            <p:ph idx="1"/>
          </p:nvPr>
        </p:nvPicPr>
        <p:blipFill>
          <a:blip r:embed="rId3"/>
          <a:srcRect t="-12287" b="-12287"/>
          <a:stretch>
            <a:fillRect/>
          </a:stretch>
        </p:blipFill>
        <p:spPr>
          <a:xfrm>
            <a:off x="1746887" y="1311443"/>
            <a:ext cx="8270238" cy="4543059"/>
          </a:xfrm>
        </p:spPr>
      </p:pic>
      <p:sp>
        <p:nvSpPr>
          <p:cNvPr id="10" name="Date Placeholder 9"/>
          <p:cNvSpPr>
            <a:spLocks noGrp="1"/>
          </p:cNvSpPr>
          <p:nvPr>
            <p:ph type="dt" sz="half" idx="10"/>
          </p:nvPr>
        </p:nvSpPr>
        <p:spPr>
          <a:xfrm>
            <a:off x="1024130" y="6506215"/>
            <a:ext cx="2154143" cy="274320"/>
          </a:xfrm>
          <a:prstGeom prst="rect">
            <a:avLst/>
          </a:prstGeom>
        </p:spPr>
        <p:txBody>
          <a:bodyPr/>
          <a:lstStyle/>
          <a:p>
            <a:fld id="{109AC365-CCC1-429E-98C5-B8F785F2B8F8}" type="datetime1">
              <a:rPr lang="nb-NO" smtClean="0"/>
              <a:t>14.03.2023</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1140943"/>
              </p:ext>
            </p:extLst>
          </p:nvPr>
        </p:nvGraphicFramePr>
        <p:xfrm>
          <a:off x="1524000" y="993448"/>
          <a:ext cx="9144000" cy="5477256"/>
        </p:xfrm>
        <a:graphic>
          <a:graphicData uri="http://schemas.openxmlformats.org/drawingml/2006/table">
            <a:tbl>
              <a:tblPr firstRow="1" bandRow="1">
                <a:tableStyleId>{5C22544A-7EE6-4342-B048-85BDC9FD1C3A}</a:tableStyleId>
              </a:tblPr>
              <a:tblGrid>
                <a:gridCol w="1865376">
                  <a:extLst>
                    <a:ext uri="{9D8B030D-6E8A-4147-A177-3AD203B41FA5}">
                      <a16:colId xmlns:a16="http://schemas.microsoft.com/office/drawing/2014/main" val="20000"/>
                    </a:ext>
                  </a:extLst>
                </a:gridCol>
                <a:gridCol w="7278624">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146" marR="68146" marT="0" marB="0"/>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Client-server</a:t>
                      </a:r>
                    </a:p>
                  </a:txBody>
                  <a:tcPr marL="68146" marR="68146" marT="0" marB="0"/>
                </a:tc>
                <a:extLst>
                  <a:ext uri="{0D108BD9-81ED-4DB2-BD59-A6C34878D82A}">
                    <a16:rowId xmlns:a16="http://schemas.microsoft.com/office/drawing/2014/main" val="10000"/>
                  </a:ext>
                </a:extLst>
              </a:tr>
              <a:tr h="122936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146" marR="68146" marT="0" marB="0"/>
                </a:tc>
                <a:extLst>
                  <a:ext uri="{0D108BD9-81ED-4DB2-BD59-A6C34878D82A}">
                    <a16:rowId xmlns:a16="http://schemas.microsoft.com/office/drawing/2014/main" val="10001"/>
                  </a:ext>
                </a:extLst>
              </a:tr>
              <a:tr h="676656">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Example</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Figure</a:t>
                      </a:r>
                      <a:r>
                        <a:rPr lang="en-GB" sz="1800" baseline="0" dirty="0">
                          <a:solidFill>
                            <a:srgbClr val="000000"/>
                          </a:solidFill>
                          <a:latin typeface="Helvetica"/>
                          <a:ea typeface="Times New Roman"/>
                          <a:cs typeface="Helvetica"/>
                        </a:rPr>
                        <a:t> in the next slide</a:t>
                      </a:r>
                      <a:r>
                        <a:rPr lang="en-GB" sz="1800" dirty="0">
                          <a:solidFill>
                            <a:srgbClr val="000000"/>
                          </a:solidFill>
                          <a:latin typeface="Helvetica"/>
                          <a:ea typeface="Times New Roman"/>
                          <a:cs typeface="Helvetica"/>
                        </a:rPr>
                        <a:t> is an example of a film and video/DVD library organized as a client–server system.</a:t>
                      </a:r>
                    </a:p>
                  </a:txBody>
                  <a:tcPr marL="68146" marR="68146" marT="0" marB="0"/>
                </a:tc>
                <a:extLst>
                  <a:ext uri="{0D108BD9-81ED-4DB2-BD59-A6C34878D82A}">
                    <a16:rowId xmlns:a16="http://schemas.microsoft.com/office/drawing/2014/main" val="10002"/>
                  </a:ext>
                </a:extLst>
              </a:tr>
              <a:tr h="896112">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When used</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146" marR="68146" marT="0" marB="0"/>
                </a:tc>
                <a:extLst>
                  <a:ext uri="{0D108BD9-81ED-4DB2-BD59-A6C34878D82A}">
                    <a16:rowId xmlns:a16="http://schemas.microsoft.com/office/drawing/2014/main" val="10003"/>
                  </a:ext>
                </a:extLst>
              </a:tr>
              <a:tr h="1207008">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Advantages</a:t>
                      </a:r>
                      <a:endParaRPr lang="en-GB" sz="180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146" marR="68146"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Disadvantages</a:t>
                      </a:r>
                      <a:endParaRPr lang="en-GB" sz="180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146" marR="68146" marT="0" marB="0"/>
                </a:tc>
                <a:extLst>
                  <a:ext uri="{0D108BD9-81ED-4DB2-BD59-A6C34878D82A}">
                    <a16:rowId xmlns:a16="http://schemas.microsoft.com/office/drawing/2014/main" val="10005"/>
                  </a:ext>
                </a:extLst>
              </a:tr>
            </a:tbl>
          </a:graphicData>
        </a:graphic>
      </p:graphicFrame>
      <p:sp>
        <p:nvSpPr>
          <p:cNvPr id="10" name="Date Placeholder 9"/>
          <p:cNvSpPr>
            <a:spLocks noGrp="1"/>
          </p:cNvSpPr>
          <p:nvPr>
            <p:ph type="dt" sz="half" idx="10"/>
          </p:nvPr>
        </p:nvSpPr>
        <p:spPr>
          <a:xfrm>
            <a:off x="1024130" y="6506215"/>
            <a:ext cx="2154143" cy="274320"/>
          </a:xfrm>
          <a:prstGeom prst="rect">
            <a:avLst/>
          </a:prstGeom>
        </p:spPr>
        <p:txBody>
          <a:bodyPr/>
          <a:lstStyle/>
          <a:p>
            <a:fld id="{0723E293-6DFD-43CF-9C25-0C54A20FCB73}" type="datetime1">
              <a:rPr lang="nb-NO" smtClean="0"/>
              <a:t>14.03.2023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US"/>
              <a:t>Describes how the system is organized as a set of communicating components</a:t>
            </a:r>
            <a:endParaRPr lang="en-GB"/>
          </a:p>
          <a:p>
            <a:endParaRPr lang="en-GB"/>
          </a:p>
          <a:p>
            <a:endParaRPr lang="en-GB"/>
          </a:p>
          <a:p>
            <a:endParaRPr lang="en-GB"/>
          </a:p>
          <a:p>
            <a:endParaRPr lang="en-GB"/>
          </a:p>
          <a:p>
            <a:endParaRPr lang="en-GB"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A873B2B8-1E03-4170-A267-D43FA8B9FB51}" type="datetime1">
              <a:rPr lang="nb-NO" smtClean="0"/>
              <a:t>14.03.2023</a:t>
            </a:fld>
            <a:endParaRPr lang="en-US"/>
          </a:p>
        </p:txBody>
      </p:sp>
      <p:sp>
        <p:nvSpPr>
          <p:cNvPr id="2" name="Rectangle 1"/>
          <p:cNvSpPr/>
          <p:nvPr/>
        </p:nvSpPr>
        <p:spPr>
          <a:xfrm>
            <a:off x="3012142" y="3395515"/>
            <a:ext cx="7655859" cy="2554545"/>
          </a:xfrm>
          <a:prstGeom prst="rect">
            <a:avLst/>
          </a:prstGeom>
        </p:spPr>
        <p:txBody>
          <a:bodyPr wrap="square">
            <a:spAutoFit/>
          </a:bodyPr>
          <a:lstStyle/>
          <a:p>
            <a:r>
              <a:rPr lang="en-US" sz="2000" dirty="0"/>
              <a:t>Architecture?</a:t>
            </a:r>
          </a:p>
          <a:p>
            <a:r>
              <a:rPr lang="en-US" sz="2000" dirty="0"/>
              <a:t>"Architecture" can mean: (http://en.wikipedia.org/wiki/Architecture)</a:t>
            </a:r>
          </a:p>
          <a:p>
            <a:r>
              <a:rPr lang="en-US" sz="2000" i="1" dirty="0"/>
              <a:t>A general term to describe buildings and other physical structures.</a:t>
            </a:r>
          </a:p>
          <a:p>
            <a:r>
              <a:rPr lang="en-US" sz="2000" i="1" dirty="0"/>
              <a:t>The art and science of designing buildings and (some) non-building structures.</a:t>
            </a:r>
          </a:p>
          <a:p>
            <a:r>
              <a:rPr lang="en-US" sz="2000" i="1" dirty="0"/>
              <a:t>The style of design and method of construction of buildings and other physical structures.</a:t>
            </a:r>
          </a:p>
          <a:p>
            <a:r>
              <a:rPr lang="en-US" sz="2000" i="1"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7" name="Content Placeholder 3" descr="6.11 ClientServerFilmPhoto.eps"/>
          <p:cNvPicPr>
            <a:picLocks noGrp="1" noChangeAspect="1"/>
          </p:cNvPicPr>
          <p:nvPr>
            <p:ph idx="1"/>
          </p:nvPr>
        </p:nvPicPr>
        <p:blipFill>
          <a:blip r:embed="rId3"/>
          <a:stretch>
            <a:fillRect/>
          </a:stretch>
        </p:blipFill>
        <p:spPr>
          <a:xfrm>
            <a:off x="1705909" y="1311443"/>
            <a:ext cx="8785522" cy="4945923"/>
          </a:xfrm>
        </p:spPr>
      </p:pic>
      <p:sp>
        <p:nvSpPr>
          <p:cNvPr id="10" name="Date Placeholder 9"/>
          <p:cNvSpPr>
            <a:spLocks noGrp="1"/>
          </p:cNvSpPr>
          <p:nvPr>
            <p:ph type="dt" sz="half" idx="10"/>
          </p:nvPr>
        </p:nvSpPr>
        <p:spPr>
          <a:xfrm>
            <a:off x="1024130" y="6506215"/>
            <a:ext cx="2154143" cy="274320"/>
          </a:xfrm>
          <a:prstGeom prst="rect">
            <a:avLst/>
          </a:prstGeom>
        </p:spPr>
        <p:txBody>
          <a:bodyPr/>
          <a:lstStyle/>
          <a:p>
            <a:fld id="{65A14A6A-592C-4AAA-A61C-B9636DAF3090}" type="datetime1">
              <a:rPr lang="nb-NO" smtClean="0"/>
              <a:t>14.03.2023</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pipe and filter pattern</a:t>
            </a:r>
            <a:r>
              <a:rPr lang="en-GB"/>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9958354"/>
              </p:ext>
            </p:extLst>
          </p:nvPr>
        </p:nvGraphicFramePr>
        <p:xfrm>
          <a:off x="1524000" y="843378"/>
          <a:ext cx="9144000" cy="5663184"/>
        </p:xfrm>
        <a:graphic>
          <a:graphicData uri="http://schemas.openxmlformats.org/drawingml/2006/table">
            <a:tbl>
              <a:tblPr firstRow="1" bandRow="1">
                <a:tableStyleId>{5C22544A-7EE6-4342-B048-85BDC9FD1C3A}</a:tableStyleId>
              </a:tblPr>
              <a:tblGrid>
                <a:gridCol w="1879056">
                  <a:extLst>
                    <a:ext uri="{9D8B030D-6E8A-4147-A177-3AD203B41FA5}">
                      <a16:colId xmlns:a16="http://schemas.microsoft.com/office/drawing/2014/main" val="20000"/>
                    </a:ext>
                  </a:extLst>
                </a:gridCol>
                <a:gridCol w="7264944">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Name</a:t>
                      </a:r>
                    </a:p>
                  </a:txBody>
                  <a:tcPr marL="68146" marR="68146" marT="0" marB="0" anchor="ctr"/>
                </a:tc>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Pipe and filter</a:t>
                      </a:r>
                    </a:p>
                  </a:txBody>
                  <a:tcPr marL="68146" marR="68146" marT="0" marB="0" anchor="ctr"/>
                </a:tc>
                <a:extLst>
                  <a:ext uri="{0D108BD9-81ED-4DB2-BD59-A6C34878D82A}">
                    <a16:rowId xmlns:a16="http://schemas.microsoft.com/office/drawing/2014/main" val="10000"/>
                  </a:ext>
                </a:extLst>
              </a:tr>
              <a:tr h="1122680">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Description</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146" marR="68146" marT="0" marB="0"/>
                </a:tc>
                <a:extLst>
                  <a:ext uri="{0D108BD9-81ED-4DB2-BD59-A6C34878D82A}">
                    <a16:rowId xmlns:a16="http://schemas.microsoft.com/office/drawing/2014/main" val="10001"/>
                  </a:ext>
                </a:extLst>
              </a:tr>
              <a:tr h="676656">
                <a:tc>
                  <a:txBody>
                    <a:bodyPr/>
                    <a:lstStyle/>
                    <a:p>
                      <a:pPr algn="just">
                        <a:spcAft>
                          <a:spcPts val="0"/>
                        </a:spcAft>
                        <a:tabLst>
                          <a:tab pos="342900" algn="l"/>
                          <a:tab pos="685800" algn="l"/>
                          <a:tab pos="1028700" algn="l"/>
                        </a:tabLst>
                      </a:pPr>
                      <a:r>
                        <a:rPr lang="en-GB" sz="1800" b="1" dirty="0">
                          <a:solidFill>
                            <a:srgbClr val="000000"/>
                          </a:solidFill>
                          <a:latin typeface="Helvetica"/>
                          <a:ea typeface="Times New Roman"/>
                          <a:cs typeface="Helvetica"/>
                        </a:rPr>
                        <a:t>Example</a:t>
                      </a:r>
                      <a:endParaRPr lang="en-GB" sz="1800" dirty="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Figure in the next slide is an example of a pipe and filter system used for processing invoices.</a:t>
                      </a:r>
                    </a:p>
                  </a:txBody>
                  <a:tcPr marL="68146" marR="68146" marT="0" marB="0"/>
                </a:tc>
                <a:extLst>
                  <a:ext uri="{0D108BD9-81ED-4DB2-BD59-A6C34878D82A}">
                    <a16:rowId xmlns:a16="http://schemas.microsoft.com/office/drawing/2014/main" val="10002"/>
                  </a:ext>
                </a:extLst>
              </a:tr>
              <a:tr h="914400">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When used</a:t>
                      </a:r>
                      <a:endParaRPr lang="en-GB" sz="180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146" marR="68146" marT="0" marB="0"/>
                </a:tc>
                <a:extLst>
                  <a:ext uri="{0D108BD9-81ED-4DB2-BD59-A6C34878D82A}">
                    <a16:rowId xmlns:a16="http://schemas.microsoft.com/office/drawing/2014/main" val="10003"/>
                  </a:ext>
                </a:extLst>
              </a:tr>
              <a:tr h="1207008">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Advantages</a:t>
                      </a:r>
                      <a:endParaRPr lang="en-GB" sz="180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146" marR="68146"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800" b="1">
                          <a:solidFill>
                            <a:srgbClr val="000000"/>
                          </a:solidFill>
                          <a:latin typeface="Helvetica"/>
                          <a:ea typeface="Times New Roman"/>
                          <a:cs typeface="Helvetica"/>
                        </a:rPr>
                        <a:t>Disadvantages</a:t>
                      </a:r>
                      <a:endParaRPr lang="en-GB" sz="1800">
                        <a:solidFill>
                          <a:srgbClr val="000000"/>
                        </a:solidFill>
                        <a:latin typeface="Helvetica"/>
                        <a:ea typeface="Times New Roman"/>
                        <a:cs typeface="Helvetica"/>
                      </a:endParaRPr>
                    </a:p>
                  </a:txBody>
                  <a:tcPr marL="68146" marR="68146" marT="0" marB="0"/>
                </a:tc>
                <a:tc>
                  <a:txBody>
                    <a:bodyPr/>
                    <a:lstStyle/>
                    <a:p>
                      <a:pPr algn="just">
                        <a:spcAft>
                          <a:spcPts val="0"/>
                        </a:spcAft>
                        <a:tabLst>
                          <a:tab pos="342900" algn="l"/>
                          <a:tab pos="685800" algn="l"/>
                          <a:tab pos="1028700" algn="l"/>
                        </a:tabLst>
                      </a:pPr>
                      <a:r>
                        <a:rPr lang="en-GB" sz="18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800" dirty="0" err="1">
                          <a:solidFill>
                            <a:srgbClr val="000000"/>
                          </a:solidFill>
                          <a:latin typeface="Helvetica"/>
                          <a:ea typeface="Times New Roman"/>
                          <a:cs typeface="Helvetica"/>
                        </a:rPr>
                        <a:t>unparse</a:t>
                      </a:r>
                      <a:r>
                        <a:rPr lang="en-GB" sz="18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146" marR="68146" marT="0" marB="0"/>
                </a:tc>
                <a:extLst>
                  <a:ext uri="{0D108BD9-81ED-4DB2-BD59-A6C34878D82A}">
                    <a16:rowId xmlns:a16="http://schemas.microsoft.com/office/drawing/2014/main" val="10005"/>
                  </a:ext>
                </a:extLst>
              </a:tr>
            </a:tbl>
          </a:graphicData>
        </a:graphic>
      </p:graphicFrame>
      <p:sp>
        <p:nvSpPr>
          <p:cNvPr id="10" name="Date Placeholder 9"/>
          <p:cNvSpPr>
            <a:spLocks noGrp="1"/>
          </p:cNvSpPr>
          <p:nvPr>
            <p:ph type="dt" sz="half" idx="10"/>
          </p:nvPr>
        </p:nvSpPr>
        <p:spPr>
          <a:xfrm>
            <a:off x="1024130" y="6506215"/>
            <a:ext cx="2154143" cy="274320"/>
          </a:xfrm>
          <a:prstGeom prst="rect">
            <a:avLst/>
          </a:prstGeom>
        </p:spPr>
        <p:txBody>
          <a:bodyPr/>
          <a:lstStyle/>
          <a:p>
            <a:fld id="{C5C36B4A-D028-4CFD-8C12-D2ADF8059A18}" type="datetime1">
              <a:rPr lang="nb-NO" smtClean="0"/>
              <a:t>14.03.2023</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 example of the pipe and filter architecture</a:t>
            </a:r>
            <a:r>
              <a:rPr lang="en-GB"/>
              <a:t> </a:t>
            </a:r>
            <a:endParaRPr lang="en-US" dirty="0"/>
          </a:p>
        </p:txBody>
      </p:sp>
      <p:sp>
        <p:nvSpPr>
          <p:cNvPr id="10" name="Date Placeholder 9"/>
          <p:cNvSpPr>
            <a:spLocks noGrp="1"/>
          </p:cNvSpPr>
          <p:nvPr>
            <p:ph type="dt" sz="half" idx="10"/>
          </p:nvPr>
        </p:nvSpPr>
        <p:spPr/>
        <p:txBody>
          <a:bodyPr/>
          <a:lstStyle/>
          <a:p>
            <a:fld id="{56010752-51E6-4053-B032-A1383407FF8B}" type="datetime1">
              <a:rPr lang="nb-NO" smtClean="0"/>
              <a:t>14.03.2023</a:t>
            </a:fld>
            <a:endParaRPr lang="en-US"/>
          </a:p>
        </p:txBody>
      </p:sp>
      <p:pic>
        <p:nvPicPr>
          <p:cNvPr id="9" name="Content Placeholder 3" descr="6.13 InvoiceProc.eps"/>
          <p:cNvPicPr>
            <a:picLocks noChangeAspect="1"/>
          </p:cNvPicPr>
          <p:nvPr/>
        </p:nvPicPr>
        <p:blipFill rotWithShape="1">
          <a:blip r:embed="rId3"/>
          <a:srcRect l="-456" t="-4034" r="-668" b="1"/>
          <a:stretch/>
        </p:blipFill>
        <p:spPr>
          <a:xfrm>
            <a:off x="1649380" y="2035581"/>
            <a:ext cx="9018621" cy="265088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sp>
        <p:nvSpPr>
          <p:cNvPr id="3" name="Content Placeholder 2"/>
          <p:cNvSpPr>
            <a:spLocks noGrp="1"/>
          </p:cNvSpPr>
          <p:nvPr>
            <p:ph idx="1"/>
          </p:nvPr>
        </p:nvSpPr>
        <p:spPr/>
        <p:txBody>
          <a:bodyPr/>
          <a:lstStyle/>
          <a:p>
            <a:endParaRPr lang="nb-NO"/>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ADF120FD-552F-452E-BB90-FA0D48970107}" type="datetime1">
              <a:rPr lang="nb-NO" smtClean="0"/>
              <a:t>14.03.2023</a:t>
            </a:fld>
            <a:endParaRPr lang="en-US"/>
          </a:p>
        </p:txBody>
      </p:sp>
      <p:pic>
        <p:nvPicPr>
          <p:cNvPr id="4098" name="Picture 2" descr="Monolithic Architecture vs Microservice Architecture Compared | NCube"/>
          <p:cNvPicPr>
            <a:picLocks noChangeAspect="1" noChangeArrowheads="1"/>
          </p:cNvPicPr>
          <p:nvPr/>
        </p:nvPicPr>
        <p:blipFill rotWithShape="1">
          <a:blip r:embed="rId2">
            <a:extLst>
              <a:ext uri="{28A0092B-C50C-407E-A947-70E740481C1C}">
                <a14:useLocalDpi xmlns:a14="http://schemas.microsoft.com/office/drawing/2010/main" val="0"/>
              </a:ext>
            </a:extLst>
          </a:blip>
          <a:srcRect l="12074" b="3037"/>
          <a:stretch/>
        </p:blipFill>
        <p:spPr bwMode="auto">
          <a:xfrm>
            <a:off x="166531" y="227276"/>
            <a:ext cx="12025469" cy="6630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57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In-class activity</a:t>
            </a:r>
            <a:endParaRPr lang="en-US" dirty="0"/>
          </a:p>
        </p:txBody>
      </p:sp>
      <p:sp>
        <p:nvSpPr>
          <p:cNvPr id="3" name="Content Placeholder 2"/>
          <p:cNvSpPr>
            <a:spLocks noGrp="1"/>
          </p:cNvSpPr>
          <p:nvPr>
            <p:ph idx="1"/>
          </p:nvPr>
        </p:nvSpPr>
        <p:spPr/>
        <p:txBody>
          <a:bodyPr/>
          <a:lstStyle/>
          <a:p>
            <a:r>
              <a:rPr lang="en-US" dirty="0" err="1"/>
              <a:t>Microservice</a:t>
            </a:r>
            <a:r>
              <a:rPr lang="en-US" dirty="0"/>
              <a:t> architecture vs.  Monolithic architecture</a:t>
            </a:r>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D395F15D-A8C8-4872-95B6-675F919619EB}" type="datetime1">
              <a:rPr lang="nb-NO" smtClean="0"/>
              <a:t>14.03.2023</a:t>
            </a:fld>
            <a:endParaRPr lang="en-US"/>
          </a:p>
        </p:txBody>
      </p:sp>
    </p:spTree>
    <p:extLst>
      <p:ext uri="{BB962C8B-B14F-4D97-AF65-F5344CB8AC3E}">
        <p14:creationId xmlns:p14="http://schemas.microsoft.com/office/powerpoint/2010/main" val="4024165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Architecture for a </a:t>
            </a:r>
            <a:r>
              <a:rPr lang="nb-NO" dirty="0" err="1"/>
              <a:t>streaming</a:t>
            </a:r>
            <a:r>
              <a:rPr lang="nb-NO" dirty="0"/>
              <a:t> </a:t>
            </a:r>
            <a:r>
              <a:rPr lang="nb-NO" dirty="0" err="1"/>
              <a:t>platform</a:t>
            </a:r>
            <a:endParaRPr lang="nb-NO" dirty="0"/>
          </a:p>
        </p:txBody>
      </p:sp>
      <p:sp>
        <p:nvSpPr>
          <p:cNvPr id="3" name="Content Placeholder 2"/>
          <p:cNvSpPr>
            <a:spLocks noGrp="1"/>
          </p:cNvSpPr>
          <p:nvPr>
            <p:ph idx="1"/>
          </p:nvPr>
        </p:nvSpPr>
        <p:spPr>
          <a:xfrm>
            <a:off x="351183" y="1528012"/>
            <a:ext cx="11459817" cy="4781349"/>
          </a:xfrm>
        </p:spPr>
        <p:txBody>
          <a:bodyPr/>
          <a:lstStyle/>
          <a:p>
            <a:r>
              <a:rPr lang="en-US" dirty="0"/>
              <a:t>a streaming platform is an on-demand online entertainment source for TV shows, movies and other streaming media. For example, think of things like Hulu, Netflix, Amazon Prime Video, Vimeo, and Sundance Now. </a:t>
            </a:r>
            <a:endParaRPr lang="nb-NO" dirty="0"/>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C318942E-F8D9-44AD-B458-94B667CA1EE1}" type="datetime1">
              <a:rPr lang="nb-NO" smtClean="0"/>
              <a:t>14.03.2023</a:t>
            </a:fld>
            <a:endParaRPr lang="en-US"/>
          </a:p>
        </p:txBody>
      </p:sp>
      <p:pic>
        <p:nvPicPr>
          <p:cNvPr id="1026" name="Picture 2" descr="The UML use case diagram of the audio streaming servic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214" y="2893113"/>
            <a:ext cx="5489842" cy="396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10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dirty="0"/>
              <a:t>Read </a:t>
            </a:r>
            <a:r>
              <a:rPr lang="nb-NO" dirty="0" err="1"/>
              <a:t>about</a:t>
            </a:r>
            <a:r>
              <a:rPr lang="nb-NO" dirty="0"/>
              <a:t> </a:t>
            </a:r>
          </a:p>
        </p:txBody>
      </p:sp>
      <p:sp>
        <p:nvSpPr>
          <p:cNvPr id="3" name="Content Placeholder 2"/>
          <p:cNvSpPr>
            <a:spLocks noGrp="1"/>
          </p:cNvSpPr>
          <p:nvPr>
            <p:ph idx="1"/>
          </p:nvPr>
        </p:nvSpPr>
        <p:spPr/>
        <p:txBody>
          <a:bodyPr/>
          <a:lstStyle/>
          <a:p>
            <a:r>
              <a:rPr lang="nb-NO" dirty="0" err="1"/>
              <a:t>Client-server</a:t>
            </a:r>
            <a:r>
              <a:rPr lang="nb-NO" dirty="0"/>
              <a:t> </a:t>
            </a:r>
            <a:r>
              <a:rPr lang="nb-NO" dirty="0" err="1"/>
              <a:t>pattern</a:t>
            </a:r>
            <a:endParaRPr lang="nb-NO" dirty="0"/>
          </a:p>
          <a:p>
            <a:r>
              <a:rPr lang="nb-NO" dirty="0" err="1"/>
              <a:t>Repository</a:t>
            </a:r>
            <a:r>
              <a:rPr lang="nb-NO" dirty="0"/>
              <a:t> </a:t>
            </a:r>
            <a:r>
              <a:rPr lang="nb-NO" dirty="0" err="1"/>
              <a:t>pattern</a:t>
            </a:r>
            <a:endParaRPr lang="nb-NO" dirty="0"/>
          </a:p>
          <a:p>
            <a:r>
              <a:rPr lang="nb-NO" dirty="0"/>
              <a:t>Message Broker </a:t>
            </a:r>
            <a:r>
              <a:rPr lang="nb-NO" dirty="0" err="1"/>
              <a:t>pattern</a:t>
            </a:r>
            <a:endParaRPr lang="nb-NO" dirty="0"/>
          </a:p>
          <a:p>
            <a:r>
              <a:rPr lang="nb-NO" dirty="0"/>
              <a:t>MVC </a:t>
            </a:r>
            <a:r>
              <a:rPr lang="nb-NO" dirty="0" err="1"/>
              <a:t>pattern</a:t>
            </a:r>
            <a:endParaRPr lang="nb-NO" dirty="0"/>
          </a:p>
          <a:p>
            <a:r>
              <a:rPr lang="nb-NO" dirty="0"/>
              <a:t>Pipe and filter </a:t>
            </a:r>
            <a:r>
              <a:rPr lang="nb-NO" dirty="0" err="1"/>
              <a:t>pattern</a:t>
            </a:r>
            <a:endParaRPr lang="nb-NO" dirty="0"/>
          </a:p>
          <a:p>
            <a:r>
              <a:rPr lang="nb-NO" dirty="0"/>
              <a:t>Microservice vs. </a:t>
            </a:r>
            <a:r>
              <a:rPr lang="nb-NO" dirty="0" err="1"/>
              <a:t>Monolithic</a:t>
            </a:r>
            <a:r>
              <a:rPr lang="nb-NO" dirty="0"/>
              <a:t> </a:t>
            </a:r>
            <a:r>
              <a:rPr lang="nb-NO" dirty="0" err="1"/>
              <a:t>architecture</a:t>
            </a:r>
            <a:endParaRPr lang="nb-NO" dirty="0"/>
          </a:p>
          <a:p>
            <a:pPr lvl="1"/>
            <a:r>
              <a:rPr lang="nb-NO" dirty="0" err="1"/>
              <a:t>Pros</a:t>
            </a:r>
            <a:r>
              <a:rPr lang="nb-NO" dirty="0"/>
              <a:t> &amp; </a:t>
            </a:r>
            <a:r>
              <a:rPr lang="nb-NO" dirty="0" err="1"/>
              <a:t>cons</a:t>
            </a:r>
            <a:endParaRPr lang="nb-NO" dirty="0"/>
          </a:p>
          <a:p>
            <a:endParaRPr lang="nb-NO" dirty="0"/>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698A4F6F-0322-4A8A-B449-14910332202A}" type="datetime1">
              <a:rPr lang="nb-NO" smtClean="0"/>
              <a:t>14.03.2023</a:t>
            </a:fld>
            <a:endParaRPr lang="en-US"/>
          </a:p>
        </p:txBody>
      </p:sp>
    </p:spTree>
    <p:extLst>
      <p:ext uri="{BB962C8B-B14F-4D97-AF65-F5344CB8AC3E}">
        <p14:creationId xmlns:p14="http://schemas.microsoft.com/office/powerpoint/2010/main" val="37112179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sp>
        <p:nvSpPr>
          <p:cNvPr id="3" name="Content Placeholder 2"/>
          <p:cNvSpPr>
            <a:spLocks noGrp="1"/>
          </p:cNvSpPr>
          <p:nvPr>
            <p:ph idx="1"/>
          </p:nvPr>
        </p:nvSpPr>
        <p:spPr/>
        <p:txBody>
          <a:bodyPr/>
          <a:lstStyle/>
          <a:p>
            <a:endParaRPr lang="nb-NO"/>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CE238E4E-9762-4F4B-9DC4-027BD713DB9C}" type="datetime1">
              <a:rPr lang="nb-NO" smtClean="0"/>
              <a:t>14.03.2023</a:t>
            </a:fld>
            <a:endParaRPr lang="en-US"/>
          </a:p>
        </p:txBody>
      </p:sp>
      <p:pic>
        <p:nvPicPr>
          <p:cNvPr id="2050" name="Picture 2" descr="https://miro.medium.com/max/972/1*0MHo_ywcTvh1IVjf1h9ez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0304" y="96254"/>
            <a:ext cx="9071443" cy="680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20056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b-NO"/>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527812983"/>
              </p:ext>
            </p:extLst>
          </p:nvPr>
        </p:nvGraphicFramePr>
        <p:xfrm>
          <a:off x="465666" y="428096"/>
          <a:ext cx="11345334" cy="5615196"/>
        </p:xfrm>
        <a:graphic>
          <a:graphicData uri="http://schemas.openxmlformats.org/drawingml/2006/table">
            <a:tbl>
              <a:tblPr>
                <a:tableStyleId>{5940675A-B579-460E-94D1-54222C63F5DA}</a:tableStyleId>
              </a:tblPr>
              <a:tblGrid>
                <a:gridCol w="5672667">
                  <a:extLst>
                    <a:ext uri="{9D8B030D-6E8A-4147-A177-3AD203B41FA5}">
                      <a16:colId xmlns:a16="http://schemas.microsoft.com/office/drawing/2014/main" val="2095409709"/>
                    </a:ext>
                  </a:extLst>
                </a:gridCol>
                <a:gridCol w="5672667">
                  <a:extLst>
                    <a:ext uri="{9D8B030D-6E8A-4147-A177-3AD203B41FA5}">
                      <a16:colId xmlns:a16="http://schemas.microsoft.com/office/drawing/2014/main" val="1418943155"/>
                    </a:ext>
                  </a:extLst>
                </a:gridCol>
              </a:tblGrid>
              <a:tr h="375365">
                <a:tc>
                  <a:txBody>
                    <a:bodyPr/>
                    <a:lstStyle/>
                    <a:p>
                      <a:pPr fontAlgn="t"/>
                      <a:r>
                        <a:rPr lang="nb-NO" sz="2000" b="1" dirty="0" err="1">
                          <a:effectLst/>
                        </a:rPr>
                        <a:t>Monolithic</a:t>
                      </a:r>
                      <a:r>
                        <a:rPr lang="nb-NO" sz="2000" b="1" dirty="0">
                          <a:effectLst/>
                        </a:rPr>
                        <a:t> </a:t>
                      </a:r>
                      <a:r>
                        <a:rPr lang="nb-NO" sz="2000" b="1" dirty="0" err="1">
                          <a:effectLst/>
                        </a:rPr>
                        <a:t>architecture</a:t>
                      </a:r>
                      <a:endParaRPr lang="nb-NO" sz="2000" b="1" dirty="0">
                        <a:effectLst/>
                      </a:endParaRPr>
                    </a:p>
                  </a:txBody>
                  <a:tcPr marL="59393" marR="59393" marT="59393" marB="59393"/>
                </a:tc>
                <a:tc>
                  <a:txBody>
                    <a:bodyPr/>
                    <a:lstStyle/>
                    <a:p>
                      <a:pPr fontAlgn="t"/>
                      <a:r>
                        <a:rPr lang="nb-NO" sz="2000" b="1" dirty="0">
                          <a:effectLst/>
                        </a:rPr>
                        <a:t>Microservices </a:t>
                      </a:r>
                      <a:r>
                        <a:rPr lang="nb-NO" sz="2000" b="1" dirty="0" err="1">
                          <a:effectLst/>
                        </a:rPr>
                        <a:t>architecture</a:t>
                      </a:r>
                      <a:endParaRPr lang="nb-NO" sz="2000" b="1" dirty="0">
                        <a:effectLst/>
                      </a:endParaRPr>
                    </a:p>
                  </a:txBody>
                  <a:tcPr marL="59393" marR="59393" marT="59393" marB="59393"/>
                </a:tc>
                <a:extLst>
                  <a:ext uri="{0D108BD9-81ED-4DB2-BD59-A6C34878D82A}">
                    <a16:rowId xmlns:a16="http://schemas.microsoft.com/office/drawing/2014/main" val="167663256"/>
                  </a:ext>
                </a:extLst>
              </a:tr>
              <a:tr h="375365">
                <a:tc>
                  <a:txBody>
                    <a:bodyPr/>
                    <a:lstStyle/>
                    <a:p>
                      <a:pPr fontAlgn="t"/>
                      <a:r>
                        <a:rPr lang="en-US" sz="2000" dirty="0">
                          <a:effectLst/>
                        </a:rPr>
                        <a:t>Simple to develop and deploy</a:t>
                      </a:r>
                    </a:p>
                  </a:txBody>
                  <a:tcPr marL="59393" marR="59393" marT="59393" marB="59393"/>
                </a:tc>
                <a:tc>
                  <a:txBody>
                    <a:bodyPr/>
                    <a:lstStyle/>
                    <a:p>
                      <a:pPr fontAlgn="t"/>
                      <a:r>
                        <a:rPr lang="en-US" sz="2000">
                          <a:effectLst/>
                        </a:rPr>
                        <a:t>Complex and hard to develop and deploy</a:t>
                      </a:r>
                    </a:p>
                  </a:txBody>
                  <a:tcPr marL="59393" marR="59393" marT="59393" marB="59393"/>
                </a:tc>
                <a:extLst>
                  <a:ext uri="{0D108BD9-81ED-4DB2-BD59-A6C34878D82A}">
                    <a16:rowId xmlns:a16="http://schemas.microsoft.com/office/drawing/2014/main" val="4144428683"/>
                  </a:ext>
                </a:extLst>
              </a:tr>
              <a:tr h="247076">
                <a:tc>
                  <a:txBody>
                    <a:bodyPr/>
                    <a:lstStyle/>
                    <a:p>
                      <a:pPr fontAlgn="t"/>
                      <a:r>
                        <a:rPr lang="nb-NO" sz="2000">
                          <a:effectLst/>
                        </a:rPr>
                        <a:t>Interconnectivity</a:t>
                      </a:r>
                    </a:p>
                  </a:txBody>
                  <a:tcPr marL="59393" marR="59393" marT="59393" marB="59393"/>
                </a:tc>
                <a:tc>
                  <a:txBody>
                    <a:bodyPr/>
                    <a:lstStyle/>
                    <a:p>
                      <a:pPr fontAlgn="t"/>
                      <a:r>
                        <a:rPr lang="nb-NO" sz="2000" dirty="0">
                          <a:effectLst/>
                        </a:rPr>
                        <a:t>Autonomy</a:t>
                      </a:r>
                    </a:p>
                  </a:txBody>
                  <a:tcPr marL="59393" marR="59393" marT="59393" marB="59393"/>
                </a:tc>
                <a:extLst>
                  <a:ext uri="{0D108BD9-81ED-4DB2-BD59-A6C34878D82A}">
                    <a16:rowId xmlns:a16="http://schemas.microsoft.com/office/drawing/2014/main" val="2368177504"/>
                  </a:ext>
                </a:extLst>
              </a:tr>
              <a:tr h="503654">
                <a:tc>
                  <a:txBody>
                    <a:bodyPr/>
                    <a:lstStyle/>
                    <a:p>
                      <a:pPr fontAlgn="t"/>
                      <a:r>
                        <a:rPr lang="nb-NO" sz="2000">
                          <a:effectLst/>
                        </a:rPr>
                        <a:t>Code changes affect the entire system</a:t>
                      </a:r>
                    </a:p>
                  </a:txBody>
                  <a:tcPr marL="59393" marR="59393" marT="59393" marB="59393"/>
                </a:tc>
                <a:tc>
                  <a:txBody>
                    <a:bodyPr/>
                    <a:lstStyle/>
                    <a:p>
                      <a:pPr fontAlgn="t"/>
                      <a:r>
                        <a:rPr lang="en-US" sz="2000" dirty="0">
                          <a:effectLst/>
                        </a:rPr>
                        <a:t>Only the </a:t>
                      </a:r>
                      <a:r>
                        <a:rPr lang="en-US" sz="2000" dirty="0" err="1">
                          <a:effectLst/>
                        </a:rPr>
                        <a:t>microservice</a:t>
                      </a:r>
                      <a:r>
                        <a:rPr lang="en-US" sz="2000" dirty="0">
                          <a:effectLst/>
                        </a:rPr>
                        <a:t> that is changed would be affected</a:t>
                      </a:r>
                    </a:p>
                  </a:txBody>
                  <a:tcPr marL="59393" marR="59393" marT="59393" marB="59393"/>
                </a:tc>
                <a:extLst>
                  <a:ext uri="{0D108BD9-81ED-4DB2-BD59-A6C34878D82A}">
                    <a16:rowId xmlns:a16="http://schemas.microsoft.com/office/drawing/2014/main" val="2954080225"/>
                  </a:ext>
                </a:extLst>
              </a:tr>
              <a:tr h="375365">
                <a:tc>
                  <a:txBody>
                    <a:bodyPr/>
                    <a:lstStyle/>
                    <a:p>
                      <a:pPr fontAlgn="t"/>
                      <a:r>
                        <a:rPr lang="nb-NO" sz="2000">
                          <a:effectLst/>
                        </a:rPr>
                        <a:t>Inter-service communication</a:t>
                      </a:r>
                    </a:p>
                  </a:txBody>
                  <a:tcPr marL="59393" marR="59393" marT="59393" marB="59393"/>
                </a:tc>
                <a:tc>
                  <a:txBody>
                    <a:bodyPr/>
                    <a:lstStyle/>
                    <a:p>
                      <a:pPr fontAlgn="t"/>
                      <a:r>
                        <a:rPr lang="nb-NO" sz="2000" dirty="0">
                          <a:effectLst/>
                        </a:rPr>
                        <a:t>Using APIs for </a:t>
                      </a:r>
                      <a:r>
                        <a:rPr lang="nb-NO" sz="2000" dirty="0" err="1">
                          <a:effectLst/>
                        </a:rPr>
                        <a:t>communication</a:t>
                      </a:r>
                      <a:endParaRPr lang="nb-NO" sz="2000" dirty="0">
                        <a:effectLst/>
                      </a:endParaRPr>
                    </a:p>
                  </a:txBody>
                  <a:tcPr marL="59393" marR="59393" marT="59393" marB="59393"/>
                </a:tc>
                <a:extLst>
                  <a:ext uri="{0D108BD9-81ED-4DB2-BD59-A6C34878D82A}">
                    <a16:rowId xmlns:a16="http://schemas.microsoft.com/office/drawing/2014/main" val="3666554148"/>
                  </a:ext>
                </a:extLst>
              </a:tr>
              <a:tr h="888522">
                <a:tc>
                  <a:txBody>
                    <a:bodyPr/>
                    <a:lstStyle/>
                    <a:p>
                      <a:pPr fontAlgn="t"/>
                      <a:r>
                        <a:rPr lang="en-US" sz="2000" dirty="0">
                          <a:effectLst/>
                        </a:rPr>
                        <a:t>Simple testing</a:t>
                      </a:r>
                    </a:p>
                    <a:p>
                      <a:pPr fontAlgn="t"/>
                      <a:r>
                        <a:rPr lang="en-US" sz="2000" dirty="0">
                          <a:effectLst/>
                        </a:rPr>
                        <a:t>The entire system will be tested at once.</a:t>
                      </a:r>
                    </a:p>
                  </a:txBody>
                  <a:tcPr marL="59393" marR="59393" marT="59393" marB="59393"/>
                </a:tc>
                <a:tc>
                  <a:txBody>
                    <a:bodyPr/>
                    <a:lstStyle/>
                    <a:p>
                      <a:pPr fontAlgn="t"/>
                      <a:r>
                        <a:rPr lang="en-US" sz="2000">
                          <a:effectLst/>
                        </a:rPr>
                        <a:t>Testing is much more complex</a:t>
                      </a:r>
                    </a:p>
                    <a:p>
                      <a:pPr fontAlgn="t"/>
                      <a:r>
                        <a:rPr lang="en-US" sz="2000">
                          <a:effectLst/>
                        </a:rPr>
                        <a:t>Done on a per unit or component level after which a system-wide test can then be done</a:t>
                      </a:r>
                    </a:p>
                  </a:txBody>
                  <a:tcPr marL="59393" marR="59393" marT="59393" marB="59393"/>
                </a:tc>
                <a:extLst>
                  <a:ext uri="{0D108BD9-81ED-4DB2-BD59-A6C34878D82A}">
                    <a16:rowId xmlns:a16="http://schemas.microsoft.com/office/drawing/2014/main" val="3639672320"/>
                  </a:ext>
                </a:extLst>
              </a:tr>
              <a:tr h="503654">
                <a:tc>
                  <a:txBody>
                    <a:bodyPr/>
                    <a:lstStyle/>
                    <a:p>
                      <a:pPr fontAlgn="t"/>
                      <a:r>
                        <a:rPr lang="en-US" sz="2000">
                          <a:effectLst/>
                        </a:rPr>
                        <a:t>One codebase and one shared database</a:t>
                      </a:r>
                    </a:p>
                  </a:txBody>
                  <a:tcPr marL="59393" marR="59393" marT="59393" marB="59393"/>
                </a:tc>
                <a:tc>
                  <a:txBody>
                    <a:bodyPr/>
                    <a:lstStyle/>
                    <a:p>
                      <a:pPr fontAlgn="t"/>
                      <a:r>
                        <a:rPr lang="en-US" sz="2000">
                          <a:effectLst/>
                        </a:rPr>
                        <a:t>A codebase and database for each microservice</a:t>
                      </a:r>
                    </a:p>
                  </a:txBody>
                  <a:tcPr marL="59393" marR="59393" marT="59393" marB="59393"/>
                </a:tc>
                <a:extLst>
                  <a:ext uri="{0D108BD9-81ED-4DB2-BD59-A6C34878D82A}">
                    <a16:rowId xmlns:a16="http://schemas.microsoft.com/office/drawing/2014/main" val="3010249037"/>
                  </a:ext>
                </a:extLst>
              </a:tr>
              <a:tr h="375365">
                <a:tc>
                  <a:txBody>
                    <a:bodyPr/>
                    <a:lstStyle/>
                    <a:p>
                      <a:pPr fontAlgn="t"/>
                      <a:r>
                        <a:rPr lang="en-US" sz="2000">
                          <a:effectLst/>
                        </a:rPr>
                        <a:t>Hard to scale or upgrade</a:t>
                      </a:r>
                    </a:p>
                  </a:txBody>
                  <a:tcPr marL="59393" marR="59393" marT="59393" marB="59393"/>
                </a:tc>
                <a:tc>
                  <a:txBody>
                    <a:bodyPr/>
                    <a:lstStyle/>
                    <a:p>
                      <a:pPr fontAlgn="t"/>
                      <a:r>
                        <a:rPr lang="nb-NO" sz="2000">
                          <a:effectLst/>
                        </a:rPr>
                        <a:t>Very scalable and upgrade</a:t>
                      </a:r>
                    </a:p>
                  </a:txBody>
                  <a:tcPr marL="59393" marR="59393" marT="59393" marB="59393"/>
                </a:tc>
                <a:extLst>
                  <a:ext uri="{0D108BD9-81ED-4DB2-BD59-A6C34878D82A}">
                    <a16:rowId xmlns:a16="http://schemas.microsoft.com/office/drawing/2014/main" val="2172659547"/>
                  </a:ext>
                </a:extLst>
              </a:tr>
              <a:tr h="503654">
                <a:tc>
                  <a:txBody>
                    <a:bodyPr/>
                    <a:lstStyle/>
                    <a:p>
                      <a:pPr fontAlgn="t"/>
                      <a:r>
                        <a:rPr lang="en-US" sz="2000">
                          <a:effectLst/>
                        </a:rPr>
                        <a:t>Less expensive and faster to develop</a:t>
                      </a:r>
                    </a:p>
                  </a:txBody>
                  <a:tcPr marL="59393" marR="59393" marT="59393" marB="59393"/>
                </a:tc>
                <a:tc>
                  <a:txBody>
                    <a:bodyPr/>
                    <a:lstStyle/>
                    <a:p>
                      <a:pPr fontAlgn="t"/>
                      <a:r>
                        <a:rPr lang="en-US" sz="2000">
                          <a:effectLst/>
                        </a:rPr>
                        <a:t>More expensive and takes more time to develop</a:t>
                      </a:r>
                    </a:p>
                  </a:txBody>
                  <a:tcPr marL="59393" marR="59393" marT="59393" marB="59393"/>
                </a:tc>
                <a:extLst>
                  <a:ext uri="{0D108BD9-81ED-4DB2-BD59-A6C34878D82A}">
                    <a16:rowId xmlns:a16="http://schemas.microsoft.com/office/drawing/2014/main" val="762509017"/>
                  </a:ext>
                </a:extLst>
              </a:tr>
              <a:tr h="631943">
                <a:tc>
                  <a:txBody>
                    <a:bodyPr/>
                    <a:lstStyle/>
                    <a:p>
                      <a:pPr fontAlgn="t"/>
                      <a:r>
                        <a:rPr lang="en-US" sz="2000">
                          <a:effectLst/>
                        </a:rPr>
                        <a:t>The entire system can be affected by a single error or bug</a:t>
                      </a:r>
                    </a:p>
                  </a:txBody>
                  <a:tcPr marL="59393" marR="59393" marT="59393" marB="59393"/>
                </a:tc>
                <a:tc>
                  <a:txBody>
                    <a:bodyPr/>
                    <a:lstStyle/>
                    <a:p>
                      <a:pPr fontAlgn="t"/>
                      <a:r>
                        <a:rPr lang="en-US" sz="2000" dirty="0">
                          <a:effectLst/>
                        </a:rPr>
                        <a:t>The entire system is shielded from the error or bug on one sub service</a:t>
                      </a:r>
                    </a:p>
                  </a:txBody>
                  <a:tcPr marL="59393" marR="59393" marT="59393" marB="59393"/>
                </a:tc>
                <a:extLst>
                  <a:ext uri="{0D108BD9-81ED-4DB2-BD59-A6C34878D82A}">
                    <a16:rowId xmlns:a16="http://schemas.microsoft.com/office/drawing/2014/main" val="2860405973"/>
                  </a:ext>
                </a:extLst>
              </a:tr>
            </a:tbl>
          </a:graphicData>
        </a:graphic>
      </p:graphicFrame>
      <p:sp>
        <p:nvSpPr>
          <p:cNvPr id="4" name="Date Placeholder 3"/>
          <p:cNvSpPr>
            <a:spLocks noGrp="1"/>
          </p:cNvSpPr>
          <p:nvPr>
            <p:ph type="dt" sz="half" idx="10"/>
          </p:nvPr>
        </p:nvSpPr>
        <p:spPr>
          <a:xfrm>
            <a:off x="1024130" y="6506215"/>
            <a:ext cx="2154143" cy="274320"/>
          </a:xfrm>
          <a:prstGeom prst="rect">
            <a:avLst/>
          </a:prstGeom>
        </p:spPr>
        <p:txBody>
          <a:bodyPr/>
          <a:lstStyle/>
          <a:p>
            <a:fld id="{C2E5655C-0807-4230-9018-D3B111BA28B7}" type="datetime1">
              <a:rPr lang="nb-NO" smtClean="0"/>
              <a:t>14.03.2023</a:t>
            </a:fld>
            <a:endParaRPr lang="en-US"/>
          </a:p>
        </p:txBody>
      </p:sp>
    </p:spTree>
    <p:extLst>
      <p:ext uri="{BB962C8B-B14F-4D97-AF65-F5344CB8AC3E}">
        <p14:creationId xmlns:p14="http://schemas.microsoft.com/office/powerpoint/2010/main" val="3521996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 architectures</a:t>
            </a:r>
            <a:endParaRPr lang="en-US" dirty="0"/>
          </a:p>
        </p:txBody>
      </p:sp>
      <p:sp>
        <p:nvSpPr>
          <p:cNvPr id="10" name="Text Placeholder 9"/>
          <p:cNvSpPr>
            <a:spLocks noGrp="1"/>
          </p:cNvSpPr>
          <p:nvPr>
            <p:ph type="body" idx="1"/>
          </p:nvPr>
        </p:nvSpPr>
        <p:spPr/>
        <p:txBody>
          <a:bodyPr/>
          <a:lstStyle/>
          <a:p>
            <a:endParaRPr lang="en-US"/>
          </a:p>
        </p:txBody>
      </p:sp>
      <p:sp>
        <p:nvSpPr>
          <p:cNvPr id="6" name="Date Placeholder 5"/>
          <p:cNvSpPr>
            <a:spLocks noGrp="1"/>
          </p:cNvSpPr>
          <p:nvPr>
            <p:ph type="dt" sz="half" idx="10"/>
          </p:nvPr>
        </p:nvSpPr>
        <p:spPr/>
        <p:txBody>
          <a:bodyPr/>
          <a:lstStyle/>
          <a:p>
            <a:fld id="{DDA6AAE5-0C07-40F4-B3E0-8364E4E22EA8}" type="datetime1">
              <a:rPr lang="nb-NO" smtClean="0"/>
              <a:t>14.03.2023</a:t>
            </a:fld>
            <a:endParaRPr lang="en-US"/>
          </a:p>
        </p:txBody>
      </p:sp>
    </p:spTree>
    <p:extLst>
      <p:ext uri="{BB962C8B-B14F-4D97-AF65-F5344CB8AC3E}">
        <p14:creationId xmlns:p14="http://schemas.microsoft.com/office/powerpoint/2010/main" val="66501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Architectural design</a:t>
            </a:r>
            <a:endParaRPr lang="en-GB" dirty="0"/>
          </a:p>
        </p:txBody>
      </p:sp>
      <p:sp>
        <p:nvSpPr>
          <p:cNvPr id="44035" name="Rectangle 3"/>
          <p:cNvSpPr>
            <a:spLocks noGrp="1" noChangeArrowheads="1"/>
          </p:cNvSpPr>
          <p:nvPr>
            <p:ph idx="1"/>
          </p:nvPr>
        </p:nvSpPr>
        <p:spPr/>
        <p:txBody>
          <a:bodyPr>
            <a:normAutofit fontScale="92500" lnSpcReduction="10000"/>
          </a:bodyPr>
          <a:lstStyle/>
          <a:p>
            <a:r>
              <a:rPr lang="en-US" dirty="0"/>
              <a:t>Concerned with: </a:t>
            </a:r>
          </a:p>
          <a:p>
            <a:pPr lvl="1"/>
            <a:r>
              <a:rPr lang="en-US" dirty="0"/>
              <a:t>how a software system should be organized and designing the overall structure of that system.</a:t>
            </a:r>
          </a:p>
          <a:p>
            <a:pPr lvl="1"/>
            <a:r>
              <a:rPr lang="en-US" dirty="0"/>
              <a:t>“build-a-house” metaphor: front end, back end, </a:t>
            </a:r>
            <a:r>
              <a:rPr lang="en-US" dirty="0" err="1"/>
              <a:t>etc</a:t>
            </a:r>
            <a:endParaRPr lang="en-US" dirty="0"/>
          </a:p>
          <a:p>
            <a:pPr lvl="1"/>
            <a:r>
              <a:rPr lang="en-US" dirty="0"/>
              <a:t>“gardening” metaphor: refactoring, maintenance, </a:t>
            </a:r>
            <a:r>
              <a:rPr lang="en-US" dirty="0" err="1"/>
              <a:t>etc</a:t>
            </a:r>
            <a:endParaRPr lang="en-US" dirty="0"/>
          </a:p>
          <a:p>
            <a:r>
              <a:rPr lang="en-US" dirty="0"/>
              <a:t>The critical link between design and requirements engineering</a:t>
            </a:r>
          </a:p>
          <a:p>
            <a:pPr lvl="1"/>
            <a:r>
              <a:rPr lang="en-US" dirty="0"/>
              <a:t>as it identifies the main structural components in a system and the relationships between them. </a:t>
            </a:r>
          </a:p>
          <a:p>
            <a:r>
              <a:rPr lang="en-GB" dirty="0"/>
              <a:t>Agile?</a:t>
            </a:r>
          </a:p>
          <a:p>
            <a:pPr lvl="1"/>
            <a:r>
              <a:rPr lang="en-US" dirty="0"/>
              <a:t>An early stage: design an overall systems architecture.</a:t>
            </a:r>
          </a:p>
          <a:p>
            <a:pPr lvl="1"/>
            <a:r>
              <a:rPr lang="en-US" dirty="0"/>
              <a:t>Refactoring the system architecture is usually expensive</a:t>
            </a:r>
          </a:p>
          <a:p>
            <a:pPr lvl="1"/>
            <a:endParaRPr lang="en-GB" dirty="0"/>
          </a:p>
        </p:txBody>
      </p:sp>
      <p:sp>
        <p:nvSpPr>
          <p:cNvPr id="2" name="Date Placeholder 1"/>
          <p:cNvSpPr>
            <a:spLocks noGrp="1"/>
          </p:cNvSpPr>
          <p:nvPr>
            <p:ph type="dt" sz="half" idx="10"/>
          </p:nvPr>
        </p:nvSpPr>
        <p:spPr>
          <a:xfrm>
            <a:off x="1024130" y="6506215"/>
            <a:ext cx="2154143" cy="274320"/>
          </a:xfrm>
          <a:prstGeom prst="rect">
            <a:avLst/>
          </a:prstGeom>
        </p:spPr>
        <p:txBody>
          <a:bodyPr/>
          <a:lstStyle/>
          <a:p>
            <a:fld id="{B8E8489E-32EB-4CF0-A246-EA3256B4A1F2}" type="datetime1">
              <a:rPr lang="nb-NO" smtClean="0"/>
              <a:t>14.03.2023</a:t>
            </a:fld>
            <a:endParaRPr lang="en-US"/>
          </a:p>
        </p:txBody>
      </p:sp>
    </p:spTree>
    <p:extLst>
      <p:ext uri="{BB962C8B-B14F-4D97-AF65-F5344CB8AC3E}">
        <p14:creationId xmlns:p14="http://schemas.microsoft.com/office/powerpoint/2010/main" val="698752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Application architectures</a:t>
            </a:r>
            <a:endParaRPr lang="en-US" dirty="0"/>
          </a:p>
        </p:txBody>
      </p:sp>
      <p:sp>
        <p:nvSpPr>
          <p:cNvPr id="137219" name="Rectangle 3"/>
          <p:cNvSpPr>
            <a:spLocks noGrp="1" noChangeArrowheads="1"/>
          </p:cNvSpPr>
          <p:nvPr>
            <p:ph idx="1"/>
          </p:nvPr>
        </p:nvSpPr>
        <p:spPr/>
        <p:txBody>
          <a:bodyPr>
            <a:normAutofit/>
          </a:bodyPr>
          <a:lstStyle/>
          <a:p>
            <a:r>
              <a:rPr lang="en-US"/>
              <a:t>Application systems are designed to meet an organizational need.</a:t>
            </a:r>
          </a:p>
          <a:p>
            <a:pPr lvl="1"/>
            <a:r>
              <a:rPr lang="en-US"/>
              <a:t>As businesses have much in common, their application systems also tend to have a common architecture that reflects the application requirements.</a:t>
            </a:r>
          </a:p>
          <a:p>
            <a:endParaRPr lang="en-US"/>
          </a:p>
          <a:p>
            <a:r>
              <a:rPr lang="en-US"/>
              <a:t>A generic application architecture is an architecture for a type of software system that may be configured and adapted to create a system that meets specific requirements.</a:t>
            </a:r>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084D9C0A-8620-4100-B1F8-A0340F6F136E}" type="datetime1">
              <a:rPr lang="nb-NO" smtClean="0"/>
              <a:t>14.03.2023</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endParaRPr lang="en-US" dirty="0"/>
          </a:p>
        </p:txBody>
      </p:sp>
      <p:sp>
        <p:nvSpPr>
          <p:cNvPr id="138243" name="Rectangle 3"/>
          <p:cNvSpPr>
            <a:spLocks noGrp="1" noChangeArrowheads="1"/>
          </p:cNvSpPr>
          <p:nvPr>
            <p:ph idx="1"/>
          </p:nvPr>
        </p:nvSpPr>
        <p:spPr/>
        <p:txBody>
          <a:bodyPr/>
          <a:lstStyle/>
          <a:p>
            <a:r>
              <a:rPr lang="en-US"/>
              <a:t>As a starting point for architectural design.</a:t>
            </a:r>
          </a:p>
          <a:p>
            <a:r>
              <a:rPr lang="en-US"/>
              <a:t>As a design checklist.</a:t>
            </a:r>
          </a:p>
          <a:p>
            <a:r>
              <a:rPr lang="en-US"/>
              <a:t>As a way of organising the work of the development team.</a:t>
            </a:r>
          </a:p>
          <a:p>
            <a:r>
              <a:rPr lang="en-US"/>
              <a:t>As a means of assessing components for reuse.</a:t>
            </a:r>
          </a:p>
          <a:p>
            <a:r>
              <a:rPr lang="en-US"/>
              <a:t>As a vocabulary for talking about application types.</a:t>
            </a:r>
          </a:p>
          <a:p>
            <a:endParaRPr lang="en-US"/>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14A4B83C-29A3-4420-AE17-0915B84341E8}" type="datetime1">
              <a:rPr lang="nb-NO" smtClean="0"/>
              <a:t>14.03.2023</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normAutofit/>
          </a:bodyPr>
          <a:lstStyle/>
          <a:p>
            <a:r>
              <a:rPr lang="en-US"/>
              <a:t>Transaction processing applications</a:t>
            </a:r>
          </a:p>
          <a:p>
            <a:pPr lvl="1"/>
            <a:r>
              <a:rPr lang="en-US"/>
              <a:t>Database-centred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DD5135C9-FA3C-4EBF-99D9-FF3DC3F69022}" type="datetime1">
              <a:rPr lang="nb-NO" smtClean="0"/>
              <a:t>14.03.2023</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a:normAutofit lnSpcReduction="10000"/>
          </a:bodyPr>
          <a:lstStyle/>
          <a:p>
            <a:endParaRPr lang="en-US"/>
          </a:p>
          <a:p>
            <a:endParaRPr lang="en-US"/>
          </a:p>
          <a:p>
            <a:r>
              <a:rPr lang="en-US"/>
              <a:t>Process user requests for information from a database or requests to update the database.</a:t>
            </a:r>
          </a:p>
          <a:p>
            <a:r>
              <a:rPr lang="en-US"/>
              <a:t>From a user perspective a transaction is:</a:t>
            </a:r>
          </a:p>
          <a:p>
            <a:pPr lvl="1"/>
            <a:r>
              <a:rPr lang="en-US"/>
              <a:t>Any coherent sequence of operations that satisfies a goal;</a:t>
            </a:r>
          </a:p>
          <a:p>
            <a:pPr lvl="1"/>
            <a:r>
              <a:rPr lang="en-US"/>
              <a:t>For example - find the times of flights from London to Paris.</a:t>
            </a:r>
          </a:p>
          <a:p>
            <a:r>
              <a:rPr lang="en-US"/>
              <a:t>Users make asynchronous requests for service which are then processed by a transaction manager.</a:t>
            </a:r>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E1AF2C92-B83D-4124-8895-B53F4A6860B8}" type="datetime1">
              <a:rPr lang="nb-NO" smtClean="0"/>
              <a:t>14.03.2023</a:t>
            </a:fld>
            <a:endParaRPr lang="en-US"/>
          </a:p>
        </p:txBody>
      </p:sp>
      <p:pic>
        <p:nvPicPr>
          <p:cNvPr id="9" name="Content Placeholder 3" descr="6.14 TransactionProcSys.eps"/>
          <p:cNvPicPr>
            <a:picLocks noChangeAspect="1"/>
          </p:cNvPicPr>
          <p:nvPr/>
        </p:nvPicPr>
        <p:blipFill rotWithShape="1">
          <a:blip r:embed="rId3"/>
          <a:srcRect t="-9971" b="-10690"/>
          <a:stretch/>
        </p:blipFill>
        <p:spPr bwMode="auto">
          <a:xfrm>
            <a:off x="2271109" y="1246167"/>
            <a:ext cx="7649782" cy="836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software architecture of an ATM system</a:t>
            </a:r>
            <a:r>
              <a:rPr lang="en-GB"/>
              <a:t> </a:t>
            </a:r>
            <a:endParaRPr lang="en-US" dirty="0"/>
          </a:p>
        </p:txBody>
      </p:sp>
      <p:pic>
        <p:nvPicPr>
          <p:cNvPr id="7" name="Content Placeholder 3" descr="6.15 ATMSystemArch.eps"/>
          <p:cNvPicPr>
            <a:picLocks noGrp="1" noChangeAspect="1"/>
          </p:cNvPicPr>
          <p:nvPr>
            <p:ph idx="1"/>
          </p:nvPr>
        </p:nvPicPr>
        <p:blipFill>
          <a:blip r:embed="rId3"/>
          <a:srcRect t="-13074" b="-13074"/>
          <a:stretch>
            <a:fillRect/>
          </a:stretch>
        </p:blipFill>
        <p:spPr>
          <a:xfrm>
            <a:off x="1747598" y="1165413"/>
            <a:ext cx="8634652" cy="4750731"/>
          </a:xfrm>
        </p:spPr>
      </p:pic>
      <p:sp>
        <p:nvSpPr>
          <p:cNvPr id="10" name="Date Placeholder 9"/>
          <p:cNvSpPr>
            <a:spLocks noGrp="1"/>
          </p:cNvSpPr>
          <p:nvPr>
            <p:ph type="dt" sz="half" idx="10"/>
          </p:nvPr>
        </p:nvSpPr>
        <p:spPr>
          <a:xfrm>
            <a:off x="1024130" y="6506215"/>
            <a:ext cx="2154143" cy="274320"/>
          </a:xfrm>
          <a:prstGeom prst="rect">
            <a:avLst/>
          </a:prstGeom>
        </p:spPr>
        <p:txBody>
          <a:bodyPr/>
          <a:lstStyle/>
          <a:p>
            <a:fld id="{A9F13949-B57B-4A26-8C88-2453CEAE04EE}" type="datetime1">
              <a:rPr lang="nb-NO" smtClean="0"/>
              <a:t>14.03.2023</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a:normAutofit/>
          </a:bodyPr>
          <a:lstStyle/>
          <a:p>
            <a:r>
              <a:rPr lang="en-US"/>
              <a:t>Information systems have a generic architecture that can be organized as a layered architecture.</a:t>
            </a:r>
          </a:p>
          <a:p>
            <a:r>
              <a:rPr lang="en-US"/>
              <a:t>These are transaction-based systems as interaction with these systems generally involves database transactions.</a:t>
            </a:r>
          </a:p>
          <a:p>
            <a:r>
              <a:rPr lang="en-US"/>
              <a:t>Layers include:</a:t>
            </a:r>
          </a:p>
          <a:p>
            <a:pPr lvl="1"/>
            <a:r>
              <a:rPr lang="en-US"/>
              <a:t>The user interface</a:t>
            </a:r>
          </a:p>
          <a:p>
            <a:pPr lvl="1"/>
            <a:r>
              <a:rPr lang="en-US"/>
              <a:t>User communications</a:t>
            </a:r>
          </a:p>
          <a:p>
            <a:pPr lvl="1"/>
            <a:r>
              <a:rPr lang="en-US"/>
              <a:t>Information retrieval</a:t>
            </a:r>
          </a:p>
          <a:p>
            <a:pPr lvl="1"/>
            <a:r>
              <a:rPr lang="en-US"/>
              <a:t>System database</a:t>
            </a:r>
          </a:p>
          <a:p>
            <a:pPr lvl="1"/>
            <a:endParaRPr lang="en-US"/>
          </a:p>
          <a:p>
            <a:pPr lvl="1"/>
            <a:endParaRPr lang="en-US"/>
          </a:p>
          <a:p>
            <a:pPr lvl="1"/>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0EF70244-5F4C-4EB9-A06F-B0A7760866BA}" type="datetime1">
              <a:rPr lang="nb-NO" smtClean="0"/>
              <a:t>14.03.2023</a:t>
            </a:fld>
            <a:endParaRPr lang="en-US"/>
          </a:p>
        </p:txBody>
      </p:sp>
      <p:pic>
        <p:nvPicPr>
          <p:cNvPr id="9" name="Content Placeholder 3" descr="6.16 InfoSysArch.eps"/>
          <p:cNvPicPr>
            <a:picLocks noChangeAspect="1"/>
          </p:cNvPicPr>
          <p:nvPr/>
        </p:nvPicPr>
        <p:blipFill>
          <a:blip r:embed="rId3"/>
          <a:srcRect l="-15661" r="-15661"/>
          <a:stretch>
            <a:fillRect/>
          </a:stretch>
        </p:blipFill>
        <p:spPr bwMode="auto">
          <a:xfrm>
            <a:off x="5700859" y="3670130"/>
            <a:ext cx="5591108" cy="3074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the </a:t>
            </a:r>
            <a:r>
              <a:rPr lang="en-GB"/>
              <a:t>Mentcare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1930338" y="1311442"/>
            <a:ext cx="8737663" cy="4805348"/>
          </a:xfrm>
        </p:spPr>
      </p:pic>
      <p:sp>
        <p:nvSpPr>
          <p:cNvPr id="3" name="Date Placeholder 2"/>
          <p:cNvSpPr>
            <a:spLocks noGrp="1"/>
          </p:cNvSpPr>
          <p:nvPr>
            <p:ph type="dt" sz="half" idx="10"/>
          </p:nvPr>
        </p:nvSpPr>
        <p:spPr>
          <a:xfrm>
            <a:off x="1024130" y="6506215"/>
            <a:ext cx="2154143" cy="274320"/>
          </a:xfrm>
          <a:prstGeom prst="rect">
            <a:avLst/>
          </a:prstGeom>
        </p:spPr>
        <p:txBody>
          <a:bodyPr/>
          <a:lstStyle/>
          <a:p>
            <a:fld id="{9C13A74F-457C-455E-B84A-DD5D73876D30}" type="datetime1">
              <a:rPr lang="nb-NO" smtClean="0"/>
              <a:t>14.03.2023</a:t>
            </a:fld>
            <a:endParaRPr lang="en-US"/>
          </a:p>
        </p:txBody>
      </p:sp>
    </p:spTree>
    <p:extLst>
      <p:ext uri="{BB962C8B-B14F-4D97-AF65-F5344CB8AC3E}">
        <p14:creationId xmlns:p14="http://schemas.microsoft.com/office/powerpoint/2010/main" val="71442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Web-based information systems</a:t>
            </a:r>
            <a:endParaRPr lang="en-US" dirty="0"/>
          </a:p>
        </p:txBody>
      </p:sp>
      <p:sp>
        <p:nvSpPr>
          <p:cNvPr id="3" name="Content Placeholder 2"/>
          <p:cNvSpPr>
            <a:spLocks noGrp="1"/>
          </p:cNvSpPr>
          <p:nvPr>
            <p:ph idx="1"/>
          </p:nvPr>
        </p:nvSpPr>
        <p:spPr/>
        <p:txBody>
          <a:bodyPr>
            <a:normAutofit/>
          </a:bodyPr>
          <a:lstStyle/>
          <a:p>
            <a:r>
              <a:rPr lang="en-US"/>
              <a:t>Information and resource management systems are now usually web-based systems where the user interfaces are implemented using a web browser. </a:t>
            </a:r>
          </a:p>
          <a:p>
            <a:r>
              <a:rPr lang="en-US"/>
              <a:t>Often implemented as multi-tier client/server architectures.</a:t>
            </a:r>
            <a:endParaRPr lang="en-GB"/>
          </a:p>
          <a:p>
            <a:pPr lvl="1"/>
            <a:r>
              <a:rPr lang="en-US"/>
              <a:t>The web server is responsible for all user communications, with the user interface implemented using a web browser;</a:t>
            </a:r>
            <a:endParaRPr lang="en-GB"/>
          </a:p>
          <a:p>
            <a:pPr lvl="1"/>
            <a:r>
              <a:rPr lang="en-US"/>
              <a:t>The application server is responsible for implementing application-specific logic as well as information storage and retrieval requests; </a:t>
            </a:r>
            <a:endParaRPr lang="en-GB"/>
          </a:p>
          <a:p>
            <a:pPr lvl="1"/>
            <a:r>
              <a:rPr lang="en-US"/>
              <a:t>The database server moves information to and from the database and handles transaction management. </a:t>
            </a:r>
            <a:endParaRPr lang="en-GB"/>
          </a:p>
          <a:p>
            <a:endParaRPr lang="en-US" dirty="0"/>
          </a:p>
        </p:txBody>
      </p:sp>
      <p:sp>
        <p:nvSpPr>
          <p:cNvPr id="6" name="Date Placeholder 5"/>
          <p:cNvSpPr>
            <a:spLocks noGrp="1"/>
          </p:cNvSpPr>
          <p:nvPr>
            <p:ph type="dt" sz="half" idx="10"/>
          </p:nvPr>
        </p:nvSpPr>
        <p:spPr>
          <a:xfrm>
            <a:off x="1024130" y="6506215"/>
            <a:ext cx="2154143" cy="274320"/>
          </a:xfrm>
          <a:prstGeom prst="rect">
            <a:avLst/>
          </a:prstGeom>
        </p:spPr>
        <p:txBody>
          <a:bodyPr/>
          <a:lstStyle/>
          <a:p>
            <a:fld id="{1EFA6212-FC10-4F73-92AD-4B8447CD24AA}" type="datetime1">
              <a:rPr lang="nb-NO" smtClean="0"/>
              <a:t>14.03.2023</a:t>
            </a:fld>
            <a:endParaRPr lang="en-US"/>
          </a:p>
        </p:txBody>
      </p:sp>
    </p:spTree>
    <p:extLst>
      <p:ext uri="{BB962C8B-B14F-4D97-AF65-F5344CB8AC3E}">
        <p14:creationId xmlns:p14="http://schemas.microsoft.com/office/powerpoint/2010/main" val="302842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a:normAutofit/>
          </a:bodyPr>
          <a:lstStyle/>
          <a:p>
            <a:r>
              <a:rPr lang="en-US"/>
              <a:t>Accept a natural or artificial language as input and generate some other representation of that language. </a:t>
            </a:r>
          </a:p>
          <a:p>
            <a:r>
              <a:rPr lang="en-US"/>
              <a:t>May include an interpreter to act on the instructions in the language that is being processed.</a:t>
            </a:r>
          </a:p>
          <a:p>
            <a:r>
              <a:rPr lang="en-US"/>
              <a:t>Used in situations where the easiest way to solve a problem is to describe an algorithm or describe the system data</a:t>
            </a:r>
          </a:p>
          <a:p>
            <a:pPr lvl="1"/>
            <a:r>
              <a:rPr lang="en-US"/>
              <a:t>Meta-case tools process tool descriptions, method rules, etc and generate tools.</a:t>
            </a:r>
            <a:endParaRPr lang="en-US"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0B08885A-71C9-443E-8DE2-12C176320E1C}" type="datetime1">
              <a:rPr lang="nb-NO" smtClean="0"/>
              <a:t>14.03.2023</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a language processing system </a:t>
            </a:r>
            <a:endParaRPr lang="en-US" dirty="0"/>
          </a:p>
        </p:txBody>
      </p:sp>
      <p:sp>
        <p:nvSpPr>
          <p:cNvPr id="10" name="Date Placeholder 9"/>
          <p:cNvSpPr>
            <a:spLocks noGrp="1"/>
          </p:cNvSpPr>
          <p:nvPr>
            <p:ph type="dt" sz="half" idx="10"/>
          </p:nvPr>
        </p:nvSpPr>
        <p:spPr/>
        <p:txBody>
          <a:bodyPr/>
          <a:lstStyle/>
          <a:p>
            <a:fld id="{F2DAE9FA-249D-4686-891D-2E45C92A5421}" type="datetime1">
              <a:rPr lang="nb-NO" smtClean="0"/>
              <a:t>14.03.2023</a:t>
            </a:fld>
            <a:endParaRPr lang="en-US"/>
          </a:p>
        </p:txBody>
      </p:sp>
      <p:pic>
        <p:nvPicPr>
          <p:cNvPr id="7" name="Content Placeholder 3" descr="6.18 LangProcSys.eps"/>
          <p:cNvPicPr>
            <a:picLocks noChangeAspect="1"/>
          </p:cNvPicPr>
          <p:nvPr/>
        </p:nvPicPr>
        <p:blipFill>
          <a:blip r:embed="rId3"/>
          <a:srcRect l="-10387" r="-10387"/>
          <a:stretch>
            <a:fillRect/>
          </a:stretch>
        </p:blipFill>
        <p:spPr>
          <a:xfrm>
            <a:off x="1981200" y="1311442"/>
            <a:ext cx="9011980" cy="495624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architecture of a packing robot control system</a:t>
            </a:r>
            <a:endParaRPr lang="en-US" dirty="0"/>
          </a:p>
        </p:txBody>
      </p:sp>
      <p:sp>
        <p:nvSpPr>
          <p:cNvPr id="9" name="Date Placeholder 8"/>
          <p:cNvSpPr>
            <a:spLocks noGrp="1"/>
          </p:cNvSpPr>
          <p:nvPr>
            <p:ph type="dt" sz="half" idx="10"/>
          </p:nvPr>
        </p:nvSpPr>
        <p:spPr/>
        <p:txBody>
          <a:bodyPr/>
          <a:lstStyle/>
          <a:p>
            <a:fld id="{04661CDA-03EF-45C4-9CA0-82DD670D4A6A}" type="datetime1">
              <a:rPr lang="nb-NO" smtClean="0"/>
              <a:t>14.03.2023</a:t>
            </a:fld>
            <a:endParaRPr lang="en-US"/>
          </a:p>
        </p:txBody>
      </p:sp>
      <p:pic>
        <p:nvPicPr>
          <p:cNvPr id="8" name="Picture 2" descr="6"/>
          <p:cNvPicPr>
            <a:picLocks noChangeAspect="1" noChangeArrowheads="1"/>
          </p:cNvPicPr>
          <p:nvPr/>
        </p:nvPicPr>
        <p:blipFill>
          <a:blip r:embed="rId3"/>
          <a:srcRect b="-8765"/>
          <a:stretch>
            <a:fillRect/>
          </a:stretch>
        </p:blipFill>
        <p:spPr bwMode="auto">
          <a:xfrm>
            <a:off x="3145111" y="1311443"/>
            <a:ext cx="5749120" cy="557270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Compiler architecture</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Components</a:t>
            </a:r>
          </a:p>
          <a:p>
            <a:pPr lvl="1"/>
            <a:r>
              <a:rPr lang="en-US" dirty="0"/>
              <a:t>A lexical analyzer: takes input language tokens and converts them to an internal form.</a:t>
            </a:r>
            <a:endParaRPr lang="en-GB" dirty="0"/>
          </a:p>
          <a:p>
            <a:pPr lvl="1"/>
            <a:r>
              <a:rPr lang="en-US" dirty="0"/>
              <a:t>A symbol table: holds information about the names of entities (variables, class names, object names, etc.) used in the text that is being translated.</a:t>
            </a:r>
            <a:endParaRPr lang="en-GB" dirty="0"/>
          </a:p>
          <a:p>
            <a:pPr lvl="1"/>
            <a:r>
              <a:rPr lang="en-US" dirty="0"/>
              <a:t>A syntax analyzer: checks the syntax of the language being translated. </a:t>
            </a:r>
            <a:endParaRPr lang="en-GB" dirty="0"/>
          </a:p>
          <a:p>
            <a:pPr lvl="1"/>
            <a:r>
              <a:rPr lang="en-US" dirty="0"/>
              <a:t>A syntax tree: an internal structure representing the program being compiled.</a:t>
            </a:r>
          </a:p>
          <a:p>
            <a:pPr lvl="1"/>
            <a:r>
              <a:rPr lang="en-US" dirty="0"/>
              <a:t>A semantic analyzer: uses information from the syntax tree and the symbol table to check the semantic correctness of the input language text.</a:t>
            </a:r>
            <a:r>
              <a:rPr lang="en-GB" dirty="0"/>
              <a:t> </a:t>
            </a:r>
            <a:endParaRPr lang="en-US" dirty="0"/>
          </a:p>
          <a:p>
            <a:pPr lvl="1"/>
            <a:r>
              <a:rPr lang="en-US" dirty="0"/>
              <a:t>A code generator: ‘walks’ the syntax tree and generates abstract machine code.</a:t>
            </a:r>
            <a:endParaRPr lang="en-GB"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537A8BFD-55C5-4D2D-BF4B-5CC9FE8178E9}" type="datetime1">
              <a:rPr lang="nb-NO" smtClean="0"/>
              <a:t>14.03.2023</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pipe and filter vs repository architecture</a:t>
            </a:r>
            <a:r>
              <a:rPr lang="en-GB"/>
              <a:t> for compilers</a:t>
            </a:r>
            <a:endParaRPr lang="en-US" dirty="0"/>
          </a:p>
        </p:txBody>
      </p:sp>
      <p:pic>
        <p:nvPicPr>
          <p:cNvPr id="8" name="Content Placeholder 3" descr="6.20 RepositoryLPS.eps"/>
          <p:cNvPicPr>
            <a:picLocks noGrp="1" noChangeAspect="1"/>
          </p:cNvPicPr>
          <p:nvPr>
            <p:ph idx="1"/>
          </p:nvPr>
        </p:nvPicPr>
        <p:blipFill>
          <a:blip r:embed="rId3"/>
          <a:stretch>
            <a:fillRect/>
          </a:stretch>
        </p:blipFill>
        <p:spPr>
          <a:xfrm>
            <a:off x="4695212" y="3610338"/>
            <a:ext cx="5363188" cy="2860367"/>
          </a:xfrm>
        </p:spPr>
      </p:pic>
      <p:sp>
        <p:nvSpPr>
          <p:cNvPr id="10" name="Date Placeholder 9"/>
          <p:cNvSpPr>
            <a:spLocks noGrp="1"/>
          </p:cNvSpPr>
          <p:nvPr>
            <p:ph type="dt" sz="half" idx="10"/>
          </p:nvPr>
        </p:nvSpPr>
        <p:spPr>
          <a:xfrm>
            <a:off x="1024130" y="6506215"/>
            <a:ext cx="2154143" cy="274320"/>
          </a:xfrm>
          <a:prstGeom prst="rect">
            <a:avLst/>
          </a:prstGeom>
        </p:spPr>
        <p:txBody>
          <a:bodyPr/>
          <a:lstStyle/>
          <a:p>
            <a:fld id="{4F92A934-9633-4596-A567-1D8452511F1B}" type="datetime1">
              <a:rPr lang="nb-NO" smtClean="0"/>
              <a:t>14.03.2023</a:t>
            </a:fld>
            <a:endParaRPr lang="en-US"/>
          </a:p>
        </p:txBody>
      </p:sp>
      <p:pic>
        <p:nvPicPr>
          <p:cNvPr id="9" name="Content Placeholder 3" descr="6.19 PipeFilterCompModel.eps"/>
          <p:cNvPicPr>
            <a:picLocks noChangeAspect="1"/>
          </p:cNvPicPr>
          <p:nvPr/>
        </p:nvPicPr>
        <p:blipFill>
          <a:blip r:embed="rId4"/>
          <a:srcRect t="-42181" b="-42181"/>
          <a:stretch>
            <a:fillRect/>
          </a:stretch>
        </p:blipFill>
        <p:spPr bwMode="auto">
          <a:xfrm>
            <a:off x="1601818" y="478906"/>
            <a:ext cx="6186791" cy="340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a:t>
            </a:r>
            <a:endParaRPr lang="en-US" dirty="0"/>
          </a:p>
        </p:txBody>
      </p:sp>
      <p:sp>
        <p:nvSpPr>
          <p:cNvPr id="3" name="Content Placeholder 2"/>
          <p:cNvSpPr>
            <a:spLocks noGrp="1"/>
          </p:cNvSpPr>
          <p:nvPr>
            <p:ph idx="1"/>
          </p:nvPr>
        </p:nvSpPr>
        <p:spPr/>
        <p:txBody>
          <a:bodyPr>
            <a:normAutofit fontScale="92500" lnSpcReduction="20000"/>
          </a:bodyPr>
          <a:lstStyle/>
          <a:p>
            <a:r>
              <a:rPr lang="en-US"/>
              <a:t>A software architecture is a description of how a software system is organized. </a:t>
            </a:r>
            <a:endParaRPr lang="en-GB"/>
          </a:p>
          <a:p>
            <a:r>
              <a:rPr lang="en-US"/>
              <a:t>Architectural design decisions include decisions on the type of application, the distribution of the system, the architectural styles to be used.</a:t>
            </a:r>
            <a:endParaRPr lang="en-GB"/>
          </a:p>
          <a:p>
            <a:r>
              <a:rPr lang="en-US"/>
              <a:t>Architectures may be documented from several different perspectives or views such as a conceptual view, a logical view, a process view, and a development view.</a:t>
            </a:r>
            <a:endParaRPr lang="en-GB"/>
          </a:p>
          <a:p>
            <a:r>
              <a:rPr lang="en-US"/>
              <a:t>Architectural patterns are a means of reusing knowledge about generic system architectures. They describe the architecture, explain when it may be used and describe its advantages and disadvantages.</a:t>
            </a:r>
            <a:endParaRPr lang="en-GB"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17AA0B82-0AF3-4D1A-A503-801EF4C8357B}" type="datetime1">
              <a:rPr lang="nb-NO" smtClean="0"/>
              <a:t>14.03.2023</a:t>
            </a:fld>
            <a:endParaRPr lang="en-US"/>
          </a:p>
        </p:txBody>
      </p:sp>
    </p:spTree>
    <p:extLst>
      <p:ext uri="{BB962C8B-B14F-4D97-AF65-F5344CB8AC3E}">
        <p14:creationId xmlns:p14="http://schemas.microsoft.com/office/powerpoint/2010/main" val="301892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(cont.)</a:t>
            </a:r>
            <a:endParaRPr lang="en-US" dirty="0"/>
          </a:p>
        </p:txBody>
      </p:sp>
      <p:sp>
        <p:nvSpPr>
          <p:cNvPr id="3" name="Content Placeholder 2"/>
          <p:cNvSpPr>
            <a:spLocks noGrp="1"/>
          </p:cNvSpPr>
          <p:nvPr>
            <p:ph idx="1"/>
          </p:nvPr>
        </p:nvSpPr>
        <p:spPr/>
        <p:txBody>
          <a:bodyPr>
            <a:normAutofit lnSpcReduction="10000"/>
          </a:bodyPr>
          <a:lstStyle/>
          <a:p>
            <a:r>
              <a:rPr lang="en-US"/>
              <a:t>Models of application systems architectures help us understand and compare applications, validate application system designs and assess large-scale components for reuse.</a:t>
            </a:r>
            <a:endParaRPr lang="en-GB"/>
          </a:p>
          <a:p>
            <a:r>
              <a:rPr lang="en-US"/>
              <a:t>Transaction processing systems are interactive systems that allow information in a database to be remotely accessed and modified by a number of users. </a:t>
            </a:r>
          </a:p>
          <a:p>
            <a:r>
              <a:rPr lang="en-US"/>
              <a:t>Language processing systems are used to translate texts from one language into another and to carry out the instructions specified in the input language. They include a translator and an abstract machine that executes the generated language.</a:t>
            </a:r>
            <a:endParaRPr lang="en-GB"/>
          </a:p>
          <a:p>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08E19FA8-BD54-42F9-852E-99DE5F25D9DE}" type="datetime1">
              <a:rPr lang="nb-NO" smtClean="0"/>
              <a:t>14.03.2023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In-class activity</a:t>
            </a:r>
            <a:endParaRPr lang="en-US" dirty="0"/>
          </a:p>
        </p:txBody>
      </p:sp>
      <p:sp>
        <p:nvSpPr>
          <p:cNvPr id="3" name="Content Placeholder 2"/>
          <p:cNvSpPr>
            <a:spLocks noGrp="1"/>
          </p:cNvSpPr>
          <p:nvPr>
            <p:ph idx="1"/>
          </p:nvPr>
        </p:nvSpPr>
        <p:spPr/>
        <p:txBody>
          <a:bodyPr/>
          <a:lstStyle/>
          <a:p>
            <a:r>
              <a:rPr lang="en-US" dirty="0"/>
              <a:t>Use Client-Server to SCAMS system</a:t>
            </a:r>
          </a:p>
          <a:p>
            <a:pPr lvl="1"/>
            <a:r>
              <a:rPr lang="en-US"/>
              <a:t>Deployment diagram</a:t>
            </a:r>
            <a:endParaRPr lang="en-US" dirty="0"/>
          </a:p>
        </p:txBody>
      </p:sp>
      <p:sp>
        <p:nvSpPr>
          <p:cNvPr id="4" name="Date Placeholder 3"/>
          <p:cNvSpPr>
            <a:spLocks noGrp="1"/>
          </p:cNvSpPr>
          <p:nvPr>
            <p:ph type="dt" sz="half" idx="10"/>
          </p:nvPr>
        </p:nvSpPr>
        <p:spPr>
          <a:xfrm>
            <a:off x="1024130" y="6506215"/>
            <a:ext cx="2154143" cy="274320"/>
          </a:xfrm>
          <a:prstGeom prst="rect">
            <a:avLst/>
          </a:prstGeom>
        </p:spPr>
        <p:txBody>
          <a:bodyPr/>
          <a:lstStyle/>
          <a:p>
            <a:fld id="{1E7A167C-FC84-4236-9418-9D2D8004BB2D}" type="datetime1">
              <a:rPr lang="nb-NO" smtClean="0"/>
              <a:t>14.03.2023</a:t>
            </a:fld>
            <a:endParaRPr lang="en-US"/>
          </a:p>
        </p:txBody>
      </p:sp>
    </p:spTree>
    <p:extLst>
      <p:ext uri="{BB962C8B-B14F-4D97-AF65-F5344CB8AC3E}">
        <p14:creationId xmlns:p14="http://schemas.microsoft.com/office/powerpoint/2010/main" val="4258720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abstraction</a:t>
            </a:r>
            <a:endParaRPr lang="en-US" dirty="0"/>
          </a:p>
        </p:txBody>
      </p:sp>
      <p:sp>
        <p:nvSpPr>
          <p:cNvPr id="3" name="Content Placeholder 2"/>
          <p:cNvSpPr>
            <a:spLocks noGrp="1"/>
          </p:cNvSpPr>
          <p:nvPr>
            <p:ph idx="1"/>
          </p:nvPr>
        </p:nvSpPr>
        <p:spPr/>
        <p:txBody>
          <a:bodyPr/>
          <a:lstStyle/>
          <a:p>
            <a:r>
              <a:rPr lang="en-US" dirty="0"/>
              <a:t>Architecture in the small </a:t>
            </a:r>
          </a:p>
          <a:p>
            <a:pPr lvl="1"/>
            <a:r>
              <a:rPr lang="en-US" dirty="0"/>
              <a:t>is concerned with the architecture of individual programs. </a:t>
            </a:r>
            <a:endParaRPr lang="en-GB" dirty="0"/>
          </a:p>
          <a:p>
            <a:r>
              <a:rPr lang="en-US" dirty="0"/>
              <a:t>Architecture in the large </a:t>
            </a:r>
          </a:p>
          <a:p>
            <a:pPr lvl="1"/>
            <a:r>
              <a:rPr lang="en-US" dirty="0"/>
              <a:t>is concerned with the architecture of complex enterprise systems that include other systems, programs, and program components.</a:t>
            </a:r>
          </a:p>
          <a:p>
            <a:pPr lvl="1"/>
            <a:endParaRPr lang="en-US" dirty="0"/>
          </a:p>
          <a:p>
            <a:pPr lvl="1"/>
            <a:endParaRPr lang="en-US" dirty="0"/>
          </a:p>
          <a:p>
            <a:pPr lvl="1"/>
            <a:endParaRPr lang="en-US" dirty="0"/>
          </a:p>
          <a:p>
            <a:pPr lvl="1"/>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3FBC70F6-96D0-4BA1-B8A1-4CB68E1C5266}" type="datetime1">
              <a:rPr lang="nb-NO" smtClean="0"/>
              <a:t>14.03.2023</a:t>
            </a:fld>
            <a:endParaRPr lang="en-US"/>
          </a:p>
        </p:txBody>
      </p:sp>
      <p:sp>
        <p:nvSpPr>
          <p:cNvPr id="6" name="Rectangle 5"/>
          <p:cNvSpPr/>
          <p:nvPr/>
        </p:nvSpPr>
        <p:spPr>
          <a:xfrm>
            <a:off x="3864864" y="4758816"/>
            <a:ext cx="6601968" cy="1631216"/>
          </a:xfrm>
          <a:prstGeom prst="rect">
            <a:avLst/>
          </a:prstGeom>
        </p:spPr>
        <p:txBody>
          <a:bodyPr wrap="square">
            <a:spAutoFit/>
          </a:bodyPr>
          <a:lstStyle/>
          <a:p>
            <a:r>
              <a:rPr lang="en-US" sz="2000" i="1" dirty="0"/>
              <a:t>Software architecture is important because it affects the performance, robustness, </a:t>
            </a:r>
            <a:r>
              <a:rPr lang="en-US" sz="2000" i="1" dirty="0" err="1"/>
              <a:t>distributability</a:t>
            </a:r>
            <a:r>
              <a:rPr lang="en-US" sz="2000" i="1" dirty="0"/>
              <a:t>, and maintainability of a system. </a:t>
            </a:r>
          </a:p>
          <a:p>
            <a:pPr marL="628650" lvl="1" indent="-171450">
              <a:buFont typeface="Arial" panose="020B0604020202020204" pitchFamily="34" charset="0"/>
              <a:buChar char="•"/>
            </a:pPr>
            <a:r>
              <a:rPr lang="en-US" sz="2000" dirty="0" err="1"/>
              <a:t>Func</a:t>
            </a:r>
            <a:r>
              <a:rPr lang="en-US" sz="2000" dirty="0"/>
              <a:t>. </a:t>
            </a:r>
            <a:r>
              <a:rPr lang="en-US" sz="2000" dirty="0" err="1"/>
              <a:t>reqs</a:t>
            </a:r>
            <a:r>
              <a:rPr lang="en-US" sz="2000" dirty="0"/>
              <a:t>.: individual components</a:t>
            </a:r>
          </a:p>
          <a:p>
            <a:pPr marL="628650" lvl="1" indent="-171450">
              <a:buFont typeface="Arial" panose="020B0604020202020204" pitchFamily="34" charset="0"/>
              <a:buChar char="•"/>
            </a:pPr>
            <a:r>
              <a:rPr lang="en-US" sz="2000" dirty="0"/>
              <a:t>Non-</a:t>
            </a:r>
            <a:r>
              <a:rPr lang="en-US" sz="2000" dirty="0" err="1"/>
              <a:t>func</a:t>
            </a:r>
            <a:r>
              <a:rPr lang="en-US" sz="2000" dirty="0"/>
              <a:t>. </a:t>
            </a:r>
            <a:r>
              <a:rPr lang="en-US" sz="2000" dirty="0" err="1"/>
              <a:t>reqs</a:t>
            </a:r>
            <a:r>
              <a:rPr lang="en-US" sz="2000" dirty="0"/>
              <a:t>: depend on the system architecture</a:t>
            </a:r>
            <a:endParaRPr lang="en-US" sz="2000"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Advantages of explicit architecture</a:t>
            </a:r>
            <a:endParaRPr lang="en-GB" dirty="0"/>
          </a:p>
        </p:txBody>
      </p:sp>
      <p:sp>
        <p:nvSpPr>
          <p:cNvPr id="45059" name="Rectangle 3"/>
          <p:cNvSpPr>
            <a:spLocks noGrp="1" noChangeArrowheads="1"/>
          </p:cNvSpPr>
          <p:nvPr>
            <p:ph idx="1"/>
          </p:nvPr>
        </p:nvSpPr>
        <p:spPr/>
        <p:txBody>
          <a:bodyPr/>
          <a:lstStyle/>
          <a:p>
            <a:r>
              <a:rPr lang="en-GB"/>
              <a:t>Stakeholder communication</a:t>
            </a:r>
          </a:p>
          <a:p>
            <a:pPr lvl="1"/>
            <a:r>
              <a:rPr lang="en-GB"/>
              <a:t>Architecture may be used as a focus of discussion by system stakeholders.</a:t>
            </a:r>
          </a:p>
          <a:p>
            <a:r>
              <a:rPr lang="en-GB"/>
              <a:t>System analysis</a:t>
            </a:r>
          </a:p>
          <a:p>
            <a:pPr lvl="1"/>
            <a:r>
              <a:rPr lang="en-GB"/>
              <a:t>Means that analysis of whether the system can meet its non-functional requirements is possible.</a:t>
            </a:r>
          </a:p>
          <a:p>
            <a:r>
              <a:rPr lang="en-GB"/>
              <a:t>Large-scale reuse</a:t>
            </a:r>
          </a:p>
          <a:p>
            <a:pPr lvl="1"/>
            <a:r>
              <a:rPr lang="en-GB"/>
              <a:t>The architecture may be reusable across a range of systems</a:t>
            </a:r>
          </a:p>
          <a:p>
            <a:pPr lvl="1"/>
            <a:r>
              <a:rPr lang="en-GB"/>
              <a:t>Product-line architectures may be developed.</a:t>
            </a:r>
            <a:endParaRPr lang="en-GB" dirty="0"/>
          </a:p>
        </p:txBody>
      </p:sp>
      <p:sp>
        <p:nvSpPr>
          <p:cNvPr id="8" name="Date Placeholder 7"/>
          <p:cNvSpPr>
            <a:spLocks noGrp="1"/>
          </p:cNvSpPr>
          <p:nvPr>
            <p:ph type="dt" sz="half" idx="10"/>
          </p:nvPr>
        </p:nvSpPr>
        <p:spPr>
          <a:xfrm>
            <a:off x="1024130" y="6506215"/>
            <a:ext cx="2154143" cy="274320"/>
          </a:xfrm>
          <a:prstGeom prst="rect">
            <a:avLst/>
          </a:prstGeom>
        </p:spPr>
        <p:txBody>
          <a:bodyPr/>
          <a:lstStyle/>
          <a:p>
            <a:fld id="{2E348D23-D6C9-4547-B226-441011E4CEFC}" type="datetime1">
              <a:rPr lang="nb-NO" smtClean="0"/>
              <a:t>14.03.2023</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Architectural representations</a:t>
            </a:r>
            <a:endParaRPr lang="en-US" dirty="0"/>
          </a:p>
        </p:txBody>
      </p:sp>
      <p:sp>
        <p:nvSpPr>
          <p:cNvPr id="3" name="Content Placeholder 2"/>
          <p:cNvSpPr>
            <a:spLocks noGrp="1"/>
          </p:cNvSpPr>
          <p:nvPr>
            <p:ph idx="1"/>
          </p:nvPr>
        </p:nvSpPr>
        <p:spPr/>
        <p:txBody>
          <a:bodyPr/>
          <a:lstStyle/>
          <a:p>
            <a:r>
              <a:rPr lang="en-US"/>
              <a:t>Mostly use: Simple, informal block diagrams showing entities and relationships</a:t>
            </a:r>
          </a:p>
          <a:p>
            <a:pPr lvl="1"/>
            <a:r>
              <a:rPr lang="en-US"/>
              <a:t>Problem: lack semantics</a:t>
            </a:r>
          </a:p>
          <a:p>
            <a:endParaRPr lang="en-US"/>
          </a:p>
          <a:p>
            <a:r>
              <a:rPr lang="en-US"/>
              <a:t>Box and line diagrams</a:t>
            </a:r>
          </a:p>
          <a:p>
            <a:pPr lvl="1"/>
            <a:r>
              <a:rPr lang="en-US"/>
              <a:t>Very abstract - do not show the nature of component relationships nor the externally visible properties of the sub-systems.</a:t>
            </a:r>
          </a:p>
          <a:p>
            <a:pPr lvl="1"/>
            <a:r>
              <a:rPr lang="en-US"/>
              <a:t>However, useful for communication with stakeholders and for project planning.</a:t>
            </a:r>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CE6F6A59-416F-448E-92C0-C1F888B7082C}" type="datetime1">
              <a:rPr lang="nb-NO" smtClean="0"/>
              <a:t>14.03.2023</a:t>
            </a:fld>
            <a:endParaRPr lang="en-US"/>
          </a:p>
        </p:txBody>
      </p:sp>
    </p:spTree>
    <p:extLst>
      <p:ext uri="{BB962C8B-B14F-4D97-AF65-F5344CB8AC3E}">
        <p14:creationId xmlns:p14="http://schemas.microsoft.com/office/powerpoint/2010/main" val="137052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 of architectural models</a:t>
            </a:r>
            <a:endParaRPr lang="en-US" dirty="0"/>
          </a:p>
        </p:txBody>
      </p:sp>
      <p:sp>
        <p:nvSpPr>
          <p:cNvPr id="3" name="Content Placeholder 2"/>
          <p:cNvSpPr>
            <a:spLocks noGrp="1"/>
          </p:cNvSpPr>
          <p:nvPr>
            <p:ph idx="1"/>
          </p:nvPr>
        </p:nvSpPr>
        <p:spPr/>
        <p:txBody>
          <a:bodyPr/>
          <a:lstStyle/>
          <a:p>
            <a:r>
              <a:rPr lang="en-US"/>
              <a:t>As a way of facilitating discussion about the system design </a:t>
            </a:r>
          </a:p>
          <a:p>
            <a:pPr lvl="1"/>
            <a:r>
              <a:rPr lang="en-US"/>
              <a:t>A high-level architectural view is useful for communication with system stakeholders and project planning</a:t>
            </a:r>
            <a:endParaRPr lang="en-GB"/>
          </a:p>
          <a:p>
            <a:r>
              <a:rPr lang="en-US"/>
              <a:t>As a way of documenting an architecture that has been designed </a:t>
            </a:r>
          </a:p>
          <a:p>
            <a:pPr lvl="1"/>
            <a:r>
              <a:rPr lang="en-US"/>
              <a:t>to produce a complete system model that shows the different components in a system, their interfaces and their connections. </a:t>
            </a:r>
            <a:endParaRPr lang="en-US" dirty="0"/>
          </a:p>
        </p:txBody>
      </p:sp>
      <p:sp>
        <p:nvSpPr>
          <p:cNvPr id="10" name="Date Placeholder 9"/>
          <p:cNvSpPr>
            <a:spLocks noGrp="1"/>
          </p:cNvSpPr>
          <p:nvPr>
            <p:ph type="dt" sz="half" idx="10"/>
          </p:nvPr>
        </p:nvSpPr>
        <p:spPr>
          <a:xfrm>
            <a:off x="1024130" y="6506215"/>
            <a:ext cx="2154143" cy="274320"/>
          </a:xfrm>
          <a:prstGeom prst="rect">
            <a:avLst/>
          </a:prstGeom>
        </p:spPr>
        <p:txBody>
          <a:bodyPr/>
          <a:lstStyle/>
          <a:p>
            <a:fld id="{334938CF-2D3B-448E-9F3E-057BB9AD1B18}" type="datetime1">
              <a:rPr lang="nb-NO" smtClean="0"/>
              <a:t>14.03.2023</a:t>
            </a:fld>
            <a:endParaRPr lang="en-US"/>
          </a:p>
        </p:txBody>
      </p:sp>
    </p:spTree>
    <p:extLst>
      <p:ext uri="{BB962C8B-B14F-4D97-AF65-F5344CB8AC3E}">
        <p14:creationId xmlns:p14="http://schemas.microsoft.com/office/powerpoint/2010/main" val="4232846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_SE2019s1">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Theme_SE2019s1" id="{E4EA5176-60B7-4738-A39A-85EA610AC46B}" vid="{8416C537-BC8A-42C5-99D5-28933A3097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Theme_SE2019s1</Template>
  <TotalTime>7731</TotalTime>
  <Words>6730</Words>
  <Application>Microsoft Office PowerPoint</Application>
  <PresentationFormat>Widescreen</PresentationFormat>
  <Paragraphs>709</Paragraphs>
  <Slides>54</Slides>
  <Notes>45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Helvetica</vt:lpstr>
      <vt:lpstr>source-serif-pro</vt:lpstr>
      <vt:lpstr>Tw Cen MT</vt:lpstr>
      <vt:lpstr>Tw Cen MT Condensed</vt:lpstr>
      <vt:lpstr>Wingdings</vt:lpstr>
      <vt:lpstr>Wingdings 3</vt:lpstr>
      <vt:lpstr>Theme_SE2019s1</vt:lpstr>
      <vt:lpstr>Chapter 7 – Architecture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Use of architectural models</vt:lpstr>
      <vt:lpstr>Architecture decomposition</vt:lpstr>
      <vt:lpstr>Architectural design decisions</vt:lpstr>
      <vt:lpstr>Architectural design decisions</vt:lpstr>
      <vt:lpstr>Architecture and system characteristics</vt:lpstr>
      <vt:lpstr>Architectural views</vt:lpstr>
      <vt:lpstr>Architectural views</vt:lpstr>
      <vt:lpstr>Architectural views</vt:lpstr>
      <vt:lpstr>4 + 1 view model of software architecture</vt:lpstr>
      <vt:lpstr>4 + 1 view model vs UML</vt:lpstr>
      <vt:lpstr>Architectural patterns</vt:lpstr>
      <vt:lpstr>Architectural patterns</vt:lpstr>
      <vt:lpstr>The Model-View-Controller (MVC) pattern </vt:lpstr>
      <vt:lpstr>Conceptual view of the MVC and web-based MVC </vt:lpstr>
      <vt:lpstr>Read and apply the code In https://www.javatpoint.com/mvc-architecture-in-java  to view all MCPs FROM the back officers’ view  https://github.com/anhn/co3001_design_lecture  </vt:lpstr>
      <vt:lpstr>The Layered architecture pattern </vt:lpstr>
      <vt:lpstr>A generic layered architecture </vt:lpstr>
      <vt:lpstr>Repository architecture</vt:lpstr>
      <vt:lpstr>The Repository pattern </vt:lpstr>
      <vt:lpstr>A repository architecture for an IDE </vt:lpstr>
      <vt:lpstr>The Client–server pattern </vt:lpstr>
      <vt:lpstr>A client–server architecture for a film library </vt:lpstr>
      <vt:lpstr>The pipe and filter pattern </vt:lpstr>
      <vt:lpstr>An example of the pipe and filter architecture </vt:lpstr>
      <vt:lpstr>PowerPoint Presentation</vt:lpstr>
      <vt:lpstr>In-class activity</vt:lpstr>
      <vt:lpstr>Architecture for a streaming platform</vt:lpstr>
      <vt:lpstr>Read about </vt:lpstr>
      <vt:lpstr>PowerPoint Presentation</vt:lpstr>
      <vt:lpstr>PowerPoint Presentation</vt:lpstr>
      <vt:lpstr>Application architectures</vt:lpstr>
      <vt:lpstr>Application architectures</vt:lpstr>
      <vt:lpstr>Use of application architectures</vt:lpstr>
      <vt:lpstr>Examples of application types</vt:lpstr>
      <vt:lpstr>Transaction processing systems</vt:lpstr>
      <vt:lpstr>The software architecture of an ATM system </vt:lpstr>
      <vt:lpstr>Information systems architecture</vt:lpstr>
      <vt:lpstr>The architecture of the Mentcare system</vt:lpstr>
      <vt:lpstr>Web-based information systems</vt:lpstr>
      <vt:lpstr>Language processing systems</vt:lpstr>
      <vt:lpstr>The architecture of a language processing system </vt:lpstr>
      <vt:lpstr>Compiler architecture</vt:lpstr>
      <vt:lpstr>A pipe and filter vs repository architecture for compilers</vt:lpstr>
      <vt:lpstr>Summary</vt:lpstr>
      <vt:lpstr>Summary (cont.)</vt:lpstr>
      <vt:lpstr>In-class activity</vt:lpstr>
    </vt:vector>
  </TitlesOfParts>
  <Company>HCMUT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chap6. architecture</dc:title>
  <dc:creator>Thang Bui</dc:creator>
  <cp:lastModifiedBy>Anh Nguyen Duc</cp:lastModifiedBy>
  <cp:revision>155</cp:revision>
  <cp:lastPrinted>2017-12-20T07:10:14Z</cp:lastPrinted>
  <dcterms:created xsi:type="dcterms:W3CDTF">2010-01-18T20:35:25Z</dcterms:created>
  <dcterms:modified xsi:type="dcterms:W3CDTF">2023-03-14T21:18:20Z</dcterms:modified>
</cp:coreProperties>
</file>