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303" r:id="rId3"/>
    <p:sldId id="304" r:id="rId4"/>
    <p:sldId id="305" r:id="rId5"/>
    <p:sldId id="307" r:id="rId6"/>
    <p:sldId id="302" r:id="rId7"/>
    <p:sldId id="263" r:id="rId8"/>
    <p:sldId id="264" r:id="rId9"/>
    <p:sldId id="1379" r:id="rId10"/>
    <p:sldId id="308" r:id="rId11"/>
    <p:sldId id="312" r:id="rId12"/>
    <p:sldId id="1380" r:id="rId13"/>
    <p:sldId id="257" r:id="rId14"/>
    <p:sldId id="309" r:id="rId15"/>
    <p:sldId id="310" r:id="rId16"/>
    <p:sldId id="311" r:id="rId17"/>
    <p:sldId id="258" r:id="rId18"/>
    <p:sldId id="315" r:id="rId19"/>
    <p:sldId id="314" r:id="rId20"/>
    <p:sldId id="316" r:id="rId21"/>
    <p:sldId id="317" r:id="rId22"/>
    <p:sldId id="318" r:id="rId23"/>
    <p:sldId id="319" r:id="rId24"/>
    <p:sldId id="320" r:id="rId25"/>
    <p:sldId id="321" r:id="rId26"/>
    <p:sldId id="327" r:id="rId27"/>
    <p:sldId id="328" r:id="rId28"/>
    <p:sldId id="322" r:id="rId29"/>
    <p:sldId id="325" r:id="rId30"/>
    <p:sldId id="1378" r:id="rId31"/>
    <p:sldId id="326" r:id="rId32"/>
    <p:sldId id="323" r:id="rId33"/>
    <p:sldId id="324" r:id="rId34"/>
    <p:sldId id="330" r:id="rId35"/>
    <p:sldId id="329" r:id="rId36"/>
    <p:sldId id="331" r:id="rId37"/>
    <p:sldId id="1383" r:id="rId38"/>
    <p:sldId id="1381" r:id="rId39"/>
    <p:sldId id="1374" r:id="rId40"/>
    <p:sldId id="1283" r:id="rId41"/>
    <p:sldId id="1306" r:id="rId42"/>
    <p:sldId id="1243" r:id="rId43"/>
    <p:sldId id="1373" r:id="rId44"/>
    <p:sldId id="1376" r:id="rId45"/>
    <p:sldId id="1377" r:id="rId4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il Kró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A760C-89D7-4688-833E-A7CE6176E505}" v="111" dt="2022-11-29T21:44:17.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543" autoAdjust="0"/>
  </p:normalViewPr>
  <p:slideViewPr>
    <p:cSldViewPr snapToGrid="0">
      <p:cViewPr varScale="1">
        <p:scale>
          <a:sx n="46" d="100"/>
          <a:sy n="46" d="100"/>
        </p:scale>
        <p:origin x="111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Nguyen Duc" userId="04a5c95d-4a59-4e21-b199-e9922fb46c5c" providerId="ADAL" clId="{1C5B27C5-038E-4C5D-8448-3E5951069F9D}"/>
    <pc:docChg chg="modSld">
      <pc:chgData name="Anh Nguyen Duc" userId="04a5c95d-4a59-4e21-b199-e9922fb46c5c" providerId="ADAL" clId="{1C5B27C5-038E-4C5D-8448-3E5951069F9D}" dt="2022-10-25T20:43:16.726" v="11" actId="20577"/>
      <pc:docMkLst>
        <pc:docMk/>
      </pc:docMkLst>
      <pc:sldChg chg="modSp mod">
        <pc:chgData name="Anh Nguyen Duc" userId="04a5c95d-4a59-4e21-b199-e9922fb46c5c" providerId="ADAL" clId="{1C5B27C5-038E-4C5D-8448-3E5951069F9D}" dt="2022-10-25T20:40:25.241" v="1" actId="20577"/>
        <pc:sldMkLst>
          <pc:docMk/>
          <pc:sldMk cId="0" sldId="303"/>
        </pc:sldMkLst>
        <pc:spChg chg="mod">
          <ac:chgData name="Anh Nguyen Duc" userId="04a5c95d-4a59-4e21-b199-e9922fb46c5c" providerId="ADAL" clId="{1C5B27C5-038E-4C5D-8448-3E5951069F9D}" dt="2022-10-25T20:40:25.241" v="1" actId="20577"/>
          <ac:spMkLst>
            <pc:docMk/>
            <pc:sldMk cId="0" sldId="303"/>
            <ac:spMk id="4" creationId="{00000000-0000-0000-0000-000000000000}"/>
          </ac:spMkLst>
        </pc:spChg>
      </pc:sldChg>
      <pc:sldChg chg="modSp mod">
        <pc:chgData name="Anh Nguyen Duc" userId="04a5c95d-4a59-4e21-b199-e9922fb46c5c" providerId="ADAL" clId="{1C5B27C5-038E-4C5D-8448-3E5951069F9D}" dt="2022-10-25T20:42:51.850" v="4" actId="20577"/>
        <pc:sldMkLst>
          <pc:docMk/>
          <pc:sldMk cId="2775150873" sldId="324"/>
        </pc:sldMkLst>
        <pc:spChg chg="mod">
          <ac:chgData name="Anh Nguyen Duc" userId="04a5c95d-4a59-4e21-b199-e9922fb46c5c" providerId="ADAL" clId="{1C5B27C5-038E-4C5D-8448-3E5951069F9D}" dt="2022-10-25T20:42:51.850" v="4" actId="20577"/>
          <ac:spMkLst>
            <pc:docMk/>
            <pc:sldMk cId="2775150873" sldId="324"/>
            <ac:spMk id="3" creationId="{397225BB-AD0E-779E-D3DC-548AD799EB8F}"/>
          </ac:spMkLst>
        </pc:spChg>
      </pc:sldChg>
      <pc:sldChg chg="modSp mod">
        <pc:chgData name="Anh Nguyen Duc" userId="04a5c95d-4a59-4e21-b199-e9922fb46c5c" providerId="ADAL" clId="{1C5B27C5-038E-4C5D-8448-3E5951069F9D}" dt="2022-10-25T20:43:16.726" v="11" actId="20577"/>
        <pc:sldMkLst>
          <pc:docMk/>
          <pc:sldMk cId="1319057435" sldId="329"/>
        </pc:sldMkLst>
        <pc:spChg chg="mod">
          <ac:chgData name="Anh Nguyen Duc" userId="04a5c95d-4a59-4e21-b199-e9922fb46c5c" providerId="ADAL" clId="{1C5B27C5-038E-4C5D-8448-3E5951069F9D}" dt="2022-10-25T20:43:16.726" v="11" actId="20577"/>
          <ac:spMkLst>
            <pc:docMk/>
            <pc:sldMk cId="1319057435" sldId="329"/>
            <ac:spMk id="3" creationId="{1270F827-F5EB-8097-64BF-532987DDD2DD}"/>
          </ac:spMkLst>
        </pc:spChg>
      </pc:sldChg>
    </pc:docChg>
  </pc:docChgLst>
  <pc:docChgLst>
    <pc:chgData name="Anh Nguyen Duc" userId="04a5c95d-4a59-4e21-b199-e9922fb46c5c" providerId="ADAL" clId="{88AA760C-89D7-4688-833E-A7CE6176E505}"/>
    <pc:docChg chg="undo redo custSel addSld delSld modSld sldOrd">
      <pc:chgData name="Anh Nguyen Duc" userId="04a5c95d-4a59-4e21-b199-e9922fb46c5c" providerId="ADAL" clId="{88AA760C-89D7-4688-833E-A7CE6176E505}" dt="2022-11-30T07:59:47.945" v="328"/>
      <pc:docMkLst>
        <pc:docMk/>
      </pc:docMkLst>
      <pc:sldChg chg="addSp delSp modSp mod modAnim modNotesTx">
        <pc:chgData name="Anh Nguyen Duc" userId="04a5c95d-4a59-4e21-b199-e9922fb46c5c" providerId="ADAL" clId="{88AA760C-89D7-4688-833E-A7CE6176E505}" dt="2022-11-29T20:50:39.106" v="140"/>
        <pc:sldMkLst>
          <pc:docMk/>
          <pc:sldMk cId="3680920710" sldId="257"/>
        </pc:sldMkLst>
        <pc:spChg chg="add mod">
          <ac:chgData name="Anh Nguyen Duc" userId="04a5c95d-4a59-4e21-b199-e9922fb46c5c" providerId="ADAL" clId="{88AA760C-89D7-4688-833E-A7CE6176E505}" dt="2022-11-29T20:49:14.080" v="133" actId="1076"/>
          <ac:spMkLst>
            <pc:docMk/>
            <pc:sldMk cId="3680920710" sldId="257"/>
            <ac:spMk id="7" creationId="{00875B43-5FE0-6EFE-B51B-9D5446F89696}"/>
          </ac:spMkLst>
        </pc:spChg>
        <pc:spChg chg="add del mod">
          <ac:chgData name="Anh Nguyen Duc" userId="04a5c95d-4a59-4e21-b199-e9922fb46c5c" providerId="ADAL" clId="{88AA760C-89D7-4688-833E-A7CE6176E505}" dt="2022-11-29T20:50:39.106" v="140"/>
          <ac:spMkLst>
            <pc:docMk/>
            <pc:sldMk cId="3680920710" sldId="257"/>
            <ac:spMk id="8" creationId="{BC1955F2-F0F4-3BDD-AAFF-10CE33489276}"/>
          </ac:spMkLst>
        </pc:spChg>
      </pc:sldChg>
      <pc:sldChg chg="modSp mod">
        <pc:chgData name="Anh Nguyen Duc" userId="04a5c95d-4a59-4e21-b199-e9922fb46c5c" providerId="ADAL" clId="{88AA760C-89D7-4688-833E-A7CE6176E505}" dt="2022-11-29T21:30:03.843" v="251"/>
        <pc:sldMkLst>
          <pc:docMk/>
          <pc:sldMk cId="925563319" sldId="258"/>
        </pc:sldMkLst>
        <pc:spChg chg="mod">
          <ac:chgData name="Anh Nguyen Duc" userId="04a5c95d-4a59-4e21-b199-e9922fb46c5c" providerId="ADAL" clId="{88AA760C-89D7-4688-833E-A7CE6176E505}" dt="2022-11-29T21:30:03.843" v="251"/>
          <ac:spMkLst>
            <pc:docMk/>
            <pc:sldMk cId="925563319" sldId="258"/>
            <ac:spMk id="3" creationId="{1A84CE3F-0642-CAA4-CF99-2DB9381B7457}"/>
          </ac:spMkLst>
        </pc:spChg>
      </pc:sldChg>
      <pc:sldChg chg="addSp delSp modSp">
        <pc:chgData name="Anh Nguyen Duc" userId="04a5c95d-4a59-4e21-b199-e9922fb46c5c" providerId="ADAL" clId="{88AA760C-89D7-4688-833E-A7CE6176E505}" dt="2022-11-29T20:35:35.015" v="4" actId="21"/>
        <pc:sldMkLst>
          <pc:docMk/>
          <pc:sldMk cId="764655955" sldId="307"/>
        </pc:sldMkLst>
        <pc:picChg chg="add del mod">
          <ac:chgData name="Anh Nguyen Duc" userId="04a5c95d-4a59-4e21-b199-e9922fb46c5c" providerId="ADAL" clId="{88AA760C-89D7-4688-833E-A7CE6176E505}" dt="2022-11-29T20:35:35.015" v="4" actId="21"/>
          <ac:picMkLst>
            <pc:docMk/>
            <pc:sldMk cId="764655955" sldId="307"/>
            <ac:picMk id="1026" creationId="{0686064A-D944-2121-935C-75AADEAB4F30}"/>
          </ac:picMkLst>
        </pc:picChg>
      </pc:sldChg>
      <pc:sldChg chg="addSp modSp mod modAnim modNotesTx">
        <pc:chgData name="Anh Nguyen Duc" userId="04a5c95d-4a59-4e21-b199-e9922fb46c5c" providerId="ADAL" clId="{88AA760C-89D7-4688-833E-A7CE6176E505}" dt="2022-11-29T20:59:17.559" v="192"/>
        <pc:sldMkLst>
          <pc:docMk/>
          <pc:sldMk cId="310307365" sldId="309"/>
        </pc:sldMkLst>
        <pc:spChg chg="add mod">
          <ac:chgData name="Anh Nguyen Duc" userId="04a5c95d-4a59-4e21-b199-e9922fb46c5c" providerId="ADAL" clId="{88AA760C-89D7-4688-833E-A7CE6176E505}" dt="2022-11-29T20:51:46.764" v="185" actId="20577"/>
          <ac:spMkLst>
            <pc:docMk/>
            <pc:sldMk cId="310307365" sldId="309"/>
            <ac:spMk id="7" creationId="{2571DEBC-CACA-E91A-BFA0-A17B3C033B4A}"/>
          </ac:spMkLst>
        </pc:spChg>
      </pc:sldChg>
      <pc:sldChg chg="modNotesTx">
        <pc:chgData name="Anh Nguyen Duc" userId="04a5c95d-4a59-4e21-b199-e9922fb46c5c" providerId="ADAL" clId="{88AA760C-89D7-4688-833E-A7CE6176E505}" dt="2022-11-29T21:08:48.403" v="200" actId="20577"/>
        <pc:sldMkLst>
          <pc:docMk/>
          <pc:sldMk cId="1585438930" sldId="310"/>
        </pc:sldMkLst>
      </pc:sldChg>
      <pc:sldChg chg="modNotesTx">
        <pc:chgData name="Anh Nguyen Duc" userId="04a5c95d-4a59-4e21-b199-e9922fb46c5c" providerId="ADAL" clId="{88AA760C-89D7-4688-833E-A7CE6176E505}" dt="2022-11-29T21:12:28.696" v="206"/>
        <pc:sldMkLst>
          <pc:docMk/>
          <pc:sldMk cId="4141586693" sldId="311"/>
        </pc:sldMkLst>
      </pc:sldChg>
      <pc:sldChg chg="modSp del mod">
        <pc:chgData name="Anh Nguyen Duc" userId="04a5c95d-4a59-4e21-b199-e9922fb46c5c" providerId="ADAL" clId="{88AA760C-89D7-4688-833E-A7CE6176E505}" dt="2022-11-29T21:15:16.051" v="213" actId="47"/>
        <pc:sldMkLst>
          <pc:docMk/>
          <pc:sldMk cId="3745552732" sldId="313"/>
        </pc:sldMkLst>
        <pc:spChg chg="mod">
          <ac:chgData name="Anh Nguyen Duc" userId="04a5c95d-4a59-4e21-b199-e9922fb46c5c" providerId="ADAL" clId="{88AA760C-89D7-4688-833E-A7CE6176E505}" dt="2022-11-29T21:14:50.781" v="212" actId="207"/>
          <ac:spMkLst>
            <pc:docMk/>
            <pc:sldMk cId="3745552732" sldId="313"/>
            <ac:spMk id="6" creationId="{98D06C75-928D-F178-C88F-1DA26FC4A410}"/>
          </ac:spMkLst>
        </pc:spChg>
      </pc:sldChg>
      <pc:sldChg chg="addSp modSp mod">
        <pc:chgData name="Anh Nguyen Duc" userId="04a5c95d-4a59-4e21-b199-e9922fb46c5c" providerId="ADAL" clId="{88AA760C-89D7-4688-833E-A7CE6176E505}" dt="2022-11-30T07:59:30.819" v="324" actId="21"/>
        <pc:sldMkLst>
          <pc:docMk/>
          <pc:sldMk cId="1180191066" sldId="314"/>
        </pc:sldMkLst>
        <pc:spChg chg="mod">
          <ac:chgData name="Anh Nguyen Duc" userId="04a5c95d-4a59-4e21-b199-e9922fb46c5c" providerId="ADAL" clId="{88AA760C-89D7-4688-833E-A7CE6176E505}" dt="2022-11-30T07:59:30.819" v="324" actId="21"/>
          <ac:spMkLst>
            <pc:docMk/>
            <pc:sldMk cId="1180191066" sldId="314"/>
            <ac:spMk id="4" creationId="{C79B4896-5FF3-71CF-6587-79F4218870E4}"/>
          </ac:spMkLst>
        </pc:spChg>
        <pc:spChg chg="mod">
          <ac:chgData name="Anh Nguyen Duc" userId="04a5c95d-4a59-4e21-b199-e9922fb46c5c" providerId="ADAL" clId="{88AA760C-89D7-4688-833E-A7CE6176E505}" dt="2022-11-30T07:58:55.042" v="314" actId="27636"/>
          <ac:spMkLst>
            <pc:docMk/>
            <pc:sldMk cId="1180191066" sldId="314"/>
            <ac:spMk id="5" creationId="{F04A550B-18BB-D2A5-D311-C502108FC397}"/>
          </ac:spMkLst>
        </pc:spChg>
        <pc:spChg chg="add mod">
          <ac:chgData name="Anh Nguyen Duc" userId="04a5c95d-4a59-4e21-b199-e9922fb46c5c" providerId="ADAL" clId="{88AA760C-89D7-4688-833E-A7CE6176E505}" dt="2022-11-30T07:59:27.403" v="323" actId="1076"/>
          <ac:spMkLst>
            <pc:docMk/>
            <pc:sldMk cId="1180191066" sldId="314"/>
            <ac:spMk id="10" creationId="{BDD51A83-F096-8198-99BA-DBA85EA97C4B}"/>
          </ac:spMkLst>
        </pc:spChg>
      </pc:sldChg>
      <pc:sldChg chg="delSp modSp mod ord">
        <pc:chgData name="Anh Nguyen Duc" userId="04a5c95d-4a59-4e21-b199-e9922fb46c5c" providerId="ADAL" clId="{88AA760C-89D7-4688-833E-A7CE6176E505}" dt="2022-11-30T07:59:47.945" v="328"/>
        <pc:sldMkLst>
          <pc:docMk/>
          <pc:sldMk cId="2309071637" sldId="315"/>
        </pc:sldMkLst>
        <pc:spChg chg="mod">
          <ac:chgData name="Anh Nguyen Duc" userId="04a5c95d-4a59-4e21-b199-e9922fb46c5c" providerId="ADAL" clId="{88AA760C-89D7-4688-833E-A7CE6176E505}" dt="2022-11-30T07:59:38.698" v="325"/>
          <ac:spMkLst>
            <pc:docMk/>
            <pc:sldMk cId="2309071637" sldId="315"/>
            <ac:spMk id="2" creationId="{CAB0C7F3-F76D-81A1-3D60-39C71BB85B51}"/>
          </ac:spMkLst>
        </pc:spChg>
        <pc:spChg chg="mod">
          <ac:chgData name="Anh Nguyen Duc" userId="04a5c95d-4a59-4e21-b199-e9922fb46c5c" providerId="ADAL" clId="{88AA760C-89D7-4688-833E-A7CE6176E505}" dt="2022-11-30T07:59:05.574" v="320" actId="27636"/>
          <ac:spMkLst>
            <pc:docMk/>
            <pc:sldMk cId="2309071637" sldId="315"/>
            <ac:spMk id="3" creationId="{1A84CE3F-0642-CAA4-CF99-2DB9381B7457}"/>
          </ac:spMkLst>
        </pc:spChg>
        <pc:spChg chg="del">
          <ac:chgData name="Anh Nguyen Duc" userId="04a5c95d-4a59-4e21-b199-e9922fb46c5c" providerId="ADAL" clId="{88AA760C-89D7-4688-833E-A7CE6176E505}" dt="2022-11-30T07:59:42.513" v="326" actId="478"/>
          <ac:spMkLst>
            <pc:docMk/>
            <pc:sldMk cId="2309071637" sldId="315"/>
            <ac:spMk id="4" creationId="{C79B4896-5FF3-71CF-6587-79F4218870E4}"/>
          </ac:spMkLst>
        </pc:spChg>
      </pc:sldChg>
      <pc:sldChg chg="modNotesTx">
        <pc:chgData name="Anh Nguyen Duc" userId="04a5c95d-4a59-4e21-b199-e9922fb46c5c" providerId="ADAL" clId="{88AA760C-89D7-4688-833E-A7CE6176E505}" dt="2022-11-29T21:17:56.993" v="217" actId="6549"/>
        <pc:sldMkLst>
          <pc:docMk/>
          <pc:sldMk cId="3140228841" sldId="316"/>
        </pc:sldMkLst>
      </pc:sldChg>
      <pc:sldChg chg="modSp mod modNotesTx">
        <pc:chgData name="Anh Nguyen Duc" userId="04a5c95d-4a59-4e21-b199-e9922fb46c5c" providerId="ADAL" clId="{88AA760C-89D7-4688-833E-A7CE6176E505}" dt="2022-11-29T21:18:24.439" v="246" actId="14100"/>
        <pc:sldMkLst>
          <pc:docMk/>
          <pc:sldMk cId="2915909898" sldId="317"/>
        </pc:sldMkLst>
        <pc:spChg chg="mod">
          <ac:chgData name="Anh Nguyen Duc" userId="04a5c95d-4a59-4e21-b199-e9922fb46c5c" providerId="ADAL" clId="{88AA760C-89D7-4688-833E-A7CE6176E505}" dt="2022-11-29T21:18:24.439" v="246" actId="14100"/>
          <ac:spMkLst>
            <pc:docMk/>
            <pc:sldMk cId="2915909898" sldId="317"/>
            <ac:spMk id="11" creationId="{00000000-0000-0000-0000-000000000000}"/>
          </ac:spMkLst>
        </pc:spChg>
      </pc:sldChg>
      <pc:sldChg chg="modSp">
        <pc:chgData name="Anh Nguyen Duc" userId="04a5c95d-4a59-4e21-b199-e9922fb46c5c" providerId="ADAL" clId="{88AA760C-89D7-4688-833E-A7CE6176E505}" dt="2022-11-29T21:21:51.760" v="247" actId="1035"/>
        <pc:sldMkLst>
          <pc:docMk/>
          <pc:sldMk cId="2181583005" sldId="319"/>
        </pc:sldMkLst>
        <pc:picChg chg="mod">
          <ac:chgData name="Anh Nguyen Duc" userId="04a5c95d-4a59-4e21-b199-e9922fb46c5c" providerId="ADAL" clId="{88AA760C-89D7-4688-833E-A7CE6176E505}" dt="2022-11-29T21:21:51.760" v="247" actId="1035"/>
          <ac:picMkLst>
            <pc:docMk/>
            <pc:sldMk cId="2181583005" sldId="319"/>
            <ac:picMk id="9218" creationId="{D1C36F85-5BAA-521A-2428-8CB896849DDD}"/>
          </ac:picMkLst>
        </pc:picChg>
      </pc:sldChg>
      <pc:sldChg chg="modSp mod">
        <pc:chgData name="Anh Nguyen Duc" userId="04a5c95d-4a59-4e21-b199-e9922fb46c5c" providerId="ADAL" clId="{88AA760C-89D7-4688-833E-A7CE6176E505}" dt="2022-11-29T21:30:22.890" v="257" actId="20577"/>
        <pc:sldMkLst>
          <pc:docMk/>
          <pc:sldMk cId="953775154" sldId="328"/>
        </pc:sldMkLst>
        <pc:spChg chg="mod">
          <ac:chgData name="Anh Nguyen Duc" userId="04a5c95d-4a59-4e21-b199-e9922fb46c5c" providerId="ADAL" clId="{88AA760C-89D7-4688-833E-A7CE6176E505}" dt="2022-11-29T21:30:22.890" v="257" actId="20577"/>
          <ac:spMkLst>
            <pc:docMk/>
            <pc:sldMk cId="953775154" sldId="328"/>
            <ac:spMk id="3" creationId="{D5227C48-83E8-C523-335B-305C48D451F6}"/>
          </ac:spMkLst>
        </pc:spChg>
      </pc:sldChg>
      <pc:sldChg chg="modSp mod">
        <pc:chgData name="Anh Nguyen Duc" userId="04a5c95d-4a59-4e21-b199-e9922fb46c5c" providerId="ADAL" clId="{88AA760C-89D7-4688-833E-A7CE6176E505}" dt="2022-11-29T21:38:49.817" v="288" actId="27636"/>
        <pc:sldMkLst>
          <pc:docMk/>
          <pc:sldMk cId="1319057435" sldId="329"/>
        </pc:sldMkLst>
        <pc:spChg chg="mod">
          <ac:chgData name="Anh Nguyen Duc" userId="04a5c95d-4a59-4e21-b199-e9922fb46c5c" providerId="ADAL" clId="{88AA760C-89D7-4688-833E-A7CE6176E505}" dt="2022-11-29T21:38:49.817" v="288" actId="27636"/>
          <ac:spMkLst>
            <pc:docMk/>
            <pc:sldMk cId="1319057435" sldId="329"/>
            <ac:spMk id="3" creationId="{1270F827-F5EB-8097-64BF-532987DDD2DD}"/>
          </ac:spMkLst>
        </pc:spChg>
      </pc:sldChg>
      <pc:sldChg chg="modSp mod">
        <pc:chgData name="Anh Nguyen Duc" userId="04a5c95d-4a59-4e21-b199-e9922fb46c5c" providerId="ADAL" clId="{88AA760C-89D7-4688-833E-A7CE6176E505}" dt="2022-11-29T21:40:19.562" v="290" actId="6549"/>
        <pc:sldMkLst>
          <pc:docMk/>
          <pc:sldMk cId="4154553513" sldId="331"/>
        </pc:sldMkLst>
        <pc:spChg chg="mod">
          <ac:chgData name="Anh Nguyen Duc" userId="04a5c95d-4a59-4e21-b199-e9922fb46c5c" providerId="ADAL" clId="{88AA760C-89D7-4688-833E-A7CE6176E505}" dt="2022-11-29T21:40:19.562" v="290" actId="6549"/>
          <ac:spMkLst>
            <pc:docMk/>
            <pc:sldMk cId="4154553513" sldId="331"/>
            <ac:spMk id="3" creationId="{A772E57B-D30F-3FE8-E4CF-CB19E2D79584}"/>
          </ac:spMkLst>
        </pc:spChg>
      </pc:sldChg>
      <pc:sldChg chg="del">
        <pc:chgData name="Anh Nguyen Duc" userId="04a5c95d-4a59-4e21-b199-e9922fb46c5c" providerId="ADAL" clId="{88AA760C-89D7-4688-833E-A7CE6176E505}" dt="2022-11-29T21:44:52.066" v="312" actId="47"/>
        <pc:sldMkLst>
          <pc:docMk/>
          <pc:sldMk cId="1694059228" sldId="1375"/>
        </pc:sldMkLst>
      </pc:sldChg>
      <pc:sldChg chg="addSp modSp new">
        <pc:chgData name="Anh Nguyen Duc" userId="04a5c95d-4a59-4e21-b199-e9922fb46c5c" providerId="ADAL" clId="{88AA760C-89D7-4688-833E-A7CE6176E505}" dt="2022-11-29T20:39:53.932" v="7" actId="1035"/>
        <pc:sldMkLst>
          <pc:docMk/>
          <pc:sldMk cId="270786794" sldId="1379"/>
        </pc:sldMkLst>
        <pc:picChg chg="add mod">
          <ac:chgData name="Anh Nguyen Duc" userId="04a5c95d-4a59-4e21-b199-e9922fb46c5c" providerId="ADAL" clId="{88AA760C-89D7-4688-833E-A7CE6176E505}" dt="2022-11-29T20:39:53.932" v="7" actId="1035"/>
          <ac:picMkLst>
            <pc:docMk/>
            <pc:sldMk cId="270786794" sldId="1379"/>
            <ac:picMk id="7" creationId="{B335898A-BF78-B0F1-FF39-2A6EF44F6E87}"/>
          </ac:picMkLst>
        </pc:picChg>
      </pc:sldChg>
      <pc:sldChg chg="addSp delSp modSp add mod modAnim">
        <pc:chgData name="Anh Nguyen Duc" userId="04a5c95d-4a59-4e21-b199-e9922fb46c5c" providerId="ADAL" clId="{88AA760C-89D7-4688-833E-A7CE6176E505}" dt="2022-11-29T20:46:43.441" v="97" actId="20577"/>
        <pc:sldMkLst>
          <pc:docMk/>
          <pc:sldMk cId="2074894396" sldId="1380"/>
        </pc:sldMkLst>
        <pc:spChg chg="del">
          <ac:chgData name="Anh Nguyen Duc" userId="04a5c95d-4a59-4e21-b199-e9922fb46c5c" providerId="ADAL" clId="{88AA760C-89D7-4688-833E-A7CE6176E505}" dt="2022-11-29T20:42:16.659" v="48" actId="478"/>
          <ac:spMkLst>
            <pc:docMk/>
            <pc:sldMk cId="2074894396" sldId="1380"/>
            <ac:spMk id="2" creationId="{16297B7F-37AF-7C94-3DD1-1DDA9127E03E}"/>
          </ac:spMkLst>
        </pc:spChg>
        <pc:spChg chg="del">
          <ac:chgData name="Anh Nguyen Duc" userId="04a5c95d-4a59-4e21-b199-e9922fb46c5c" providerId="ADAL" clId="{88AA760C-89D7-4688-833E-A7CE6176E505}" dt="2022-11-29T20:42:16.659" v="48" actId="478"/>
          <ac:spMkLst>
            <pc:docMk/>
            <pc:sldMk cId="2074894396" sldId="1380"/>
            <ac:spMk id="3" creationId="{5010557F-9D97-0841-630E-280BFEDA2601}"/>
          </ac:spMkLst>
        </pc:spChg>
        <pc:spChg chg="del">
          <ac:chgData name="Anh Nguyen Duc" userId="04a5c95d-4a59-4e21-b199-e9922fb46c5c" providerId="ADAL" clId="{88AA760C-89D7-4688-833E-A7CE6176E505}" dt="2022-11-29T20:42:16.659" v="48" actId="478"/>
          <ac:spMkLst>
            <pc:docMk/>
            <pc:sldMk cId="2074894396" sldId="1380"/>
            <ac:spMk id="5" creationId="{00000000-0000-0000-0000-000000000000}"/>
          </ac:spMkLst>
        </pc:spChg>
        <pc:spChg chg="del">
          <ac:chgData name="Anh Nguyen Duc" userId="04a5c95d-4a59-4e21-b199-e9922fb46c5c" providerId="ADAL" clId="{88AA760C-89D7-4688-833E-A7CE6176E505}" dt="2022-11-29T20:42:16.659" v="48" actId="478"/>
          <ac:spMkLst>
            <pc:docMk/>
            <pc:sldMk cId="2074894396" sldId="1380"/>
            <ac:spMk id="6" creationId="{00000000-0000-0000-0000-000000000000}"/>
          </ac:spMkLst>
        </pc:spChg>
        <pc:spChg chg="mod">
          <ac:chgData name="Anh Nguyen Duc" userId="04a5c95d-4a59-4e21-b199-e9922fb46c5c" providerId="ADAL" clId="{88AA760C-89D7-4688-833E-A7CE6176E505}" dt="2022-11-29T20:41:08.978" v="20" actId="20577"/>
          <ac:spMkLst>
            <pc:docMk/>
            <pc:sldMk cId="2074894396" sldId="1380"/>
            <ac:spMk id="10" creationId="{00000000-0000-0000-0000-000000000000}"/>
          </ac:spMkLst>
        </pc:spChg>
        <pc:spChg chg="mod">
          <ac:chgData name="Anh Nguyen Duc" userId="04a5c95d-4a59-4e21-b199-e9922fb46c5c" providerId="ADAL" clId="{88AA760C-89D7-4688-833E-A7CE6176E505}" dt="2022-11-29T20:46:43.441" v="97" actId="20577"/>
          <ac:spMkLst>
            <pc:docMk/>
            <pc:sldMk cId="2074894396" sldId="1380"/>
            <ac:spMk id="11" creationId="{00000000-0000-0000-0000-000000000000}"/>
          </ac:spMkLst>
        </pc:spChg>
        <pc:picChg chg="add mod">
          <ac:chgData name="Anh Nguyen Duc" userId="04a5c95d-4a59-4e21-b199-e9922fb46c5c" providerId="ADAL" clId="{88AA760C-89D7-4688-833E-A7CE6176E505}" dt="2022-11-29T20:44:41.563" v="73" actId="166"/>
          <ac:picMkLst>
            <pc:docMk/>
            <pc:sldMk cId="2074894396" sldId="1380"/>
            <ac:picMk id="2050" creationId="{F85F0944-0226-5A6B-2235-EDCD63CCE142}"/>
          </ac:picMkLst>
        </pc:picChg>
        <pc:picChg chg="add mod">
          <ac:chgData name="Anh Nguyen Duc" userId="04a5c95d-4a59-4e21-b199-e9922fb46c5c" providerId="ADAL" clId="{88AA760C-89D7-4688-833E-A7CE6176E505}" dt="2022-11-29T20:44:36.876" v="72" actId="14100"/>
          <ac:picMkLst>
            <pc:docMk/>
            <pc:sldMk cId="2074894396" sldId="1380"/>
            <ac:picMk id="2052" creationId="{156986A4-CE4C-DAF5-5E9C-BE6E73AAFACF}"/>
          </ac:picMkLst>
        </pc:picChg>
        <pc:picChg chg="add mod">
          <ac:chgData name="Anh Nguyen Duc" userId="04a5c95d-4a59-4e21-b199-e9922fb46c5c" providerId="ADAL" clId="{88AA760C-89D7-4688-833E-A7CE6176E505}" dt="2022-11-29T20:46:33.271" v="87" actId="1076"/>
          <ac:picMkLst>
            <pc:docMk/>
            <pc:sldMk cId="2074894396" sldId="1380"/>
            <ac:picMk id="2054" creationId="{CF08A44D-B003-3420-A55A-C2057DCDE9E4}"/>
          </ac:picMkLst>
        </pc:picChg>
      </pc:sldChg>
      <pc:sldChg chg="addSp delSp modSp add mod">
        <pc:chgData name="Anh Nguyen Duc" userId="04a5c95d-4a59-4e21-b199-e9922fb46c5c" providerId="ADAL" clId="{88AA760C-89D7-4688-833E-A7CE6176E505}" dt="2022-11-29T21:44:17.800" v="310" actId="1076"/>
        <pc:sldMkLst>
          <pc:docMk/>
          <pc:sldMk cId="1514633160" sldId="1381"/>
        </pc:sldMkLst>
        <pc:spChg chg="mod">
          <ac:chgData name="Anh Nguyen Duc" userId="04a5c95d-4a59-4e21-b199-e9922fb46c5c" providerId="ADAL" clId="{88AA760C-89D7-4688-833E-A7CE6176E505}" dt="2022-11-29T21:44:09.504" v="307" actId="6549"/>
          <ac:spMkLst>
            <pc:docMk/>
            <pc:sldMk cId="1514633160" sldId="1381"/>
            <ac:spMk id="3" creationId="{A772E57B-D30F-3FE8-E4CF-CB19E2D79584}"/>
          </ac:spMkLst>
        </pc:spChg>
        <pc:picChg chg="del">
          <ac:chgData name="Anh Nguyen Duc" userId="04a5c95d-4a59-4e21-b199-e9922fb46c5c" providerId="ADAL" clId="{88AA760C-89D7-4688-833E-A7CE6176E505}" dt="2022-11-29T21:40:25.922" v="291" actId="21"/>
          <ac:picMkLst>
            <pc:docMk/>
            <pc:sldMk cId="1514633160" sldId="1381"/>
            <ac:picMk id="65" creationId="{F96CBE78-3D5F-FF7F-9E11-01E3D74C3379}"/>
          </ac:picMkLst>
        </pc:picChg>
        <pc:picChg chg="add mod">
          <ac:chgData name="Anh Nguyen Duc" userId="04a5c95d-4a59-4e21-b199-e9922fb46c5c" providerId="ADAL" clId="{88AA760C-89D7-4688-833E-A7CE6176E505}" dt="2022-11-29T21:44:17.800" v="310" actId="1076"/>
          <ac:picMkLst>
            <pc:docMk/>
            <pc:sldMk cId="1514633160" sldId="1381"/>
            <ac:picMk id="5122" creationId="{3DF98786-543D-9E48-1457-7C92B936AAAA}"/>
          </ac:picMkLst>
        </pc:picChg>
      </pc:sldChg>
      <pc:sldChg chg="new del">
        <pc:chgData name="Anh Nguyen Duc" userId="04a5c95d-4a59-4e21-b199-e9922fb46c5c" providerId="ADAL" clId="{88AA760C-89D7-4688-833E-A7CE6176E505}" dt="2022-11-29T21:40:42.981" v="294" actId="47"/>
        <pc:sldMkLst>
          <pc:docMk/>
          <pc:sldMk cId="2183190337" sldId="1382"/>
        </pc:sldMkLst>
      </pc:sldChg>
      <pc:sldChg chg="addSp delSp modSp add mod">
        <pc:chgData name="Anh Nguyen Duc" userId="04a5c95d-4a59-4e21-b199-e9922fb46c5c" providerId="ADAL" clId="{88AA760C-89D7-4688-833E-A7CE6176E505}" dt="2022-11-29T21:41:23.309" v="304" actId="1076"/>
        <pc:sldMkLst>
          <pc:docMk/>
          <pc:sldMk cId="3384893809" sldId="1383"/>
        </pc:sldMkLst>
        <pc:picChg chg="add del mod">
          <ac:chgData name="Anh Nguyen Duc" userId="04a5c95d-4a59-4e21-b199-e9922fb46c5c" providerId="ADAL" clId="{88AA760C-89D7-4688-833E-A7CE6176E505}" dt="2022-11-29T21:40:47.144" v="297"/>
          <ac:picMkLst>
            <pc:docMk/>
            <pc:sldMk cId="3384893809" sldId="1383"/>
            <ac:picMk id="7" creationId="{1ABB1393-1418-FC75-ABC0-55EC7DBCD2FF}"/>
          </ac:picMkLst>
        </pc:picChg>
        <pc:picChg chg="del">
          <ac:chgData name="Anh Nguyen Duc" userId="04a5c95d-4a59-4e21-b199-e9922fb46c5c" providerId="ADAL" clId="{88AA760C-89D7-4688-833E-A7CE6176E505}" dt="2022-11-29T21:40:45.617" v="295" actId="478"/>
          <ac:picMkLst>
            <pc:docMk/>
            <pc:sldMk cId="3384893809" sldId="1383"/>
            <ac:picMk id="65" creationId="{F96CBE78-3D5F-FF7F-9E11-01E3D74C3379}"/>
          </ac:picMkLst>
        </pc:picChg>
        <pc:picChg chg="add mod">
          <ac:chgData name="Anh Nguyen Duc" userId="04a5c95d-4a59-4e21-b199-e9922fb46c5c" providerId="ADAL" clId="{88AA760C-89D7-4688-833E-A7CE6176E505}" dt="2022-11-29T21:41:23.309" v="304" actId="1076"/>
          <ac:picMkLst>
            <pc:docMk/>
            <pc:sldMk cId="3384893809" sldId="1383"/>
            <ac:picMk id="4098" creationId="{B8D198B7-B1CD-4C1D-3DB1-A688AF859018}"/>
          </ac:picMkLst>
        </pc:picChg>
      </pc:sldChg>
      <pc:sldChg chg="modSp add del mod">
        <pc:chgData name="Anh Nguyen Duc" userId="04a5c95d-4a59-4e21-b199-e9922fb46c5c" providerId="ADAL" clId="{88AA760C-89D7-4688-833E-A7CE6176E505}" dt="2022-11-29T21:44:27.815" v="311" actId="47"/>
        <pc:sldMkLst>
          <pc:docMk/>
          <pc:sldMk cId="22493490" sldId="1384"/>
        </pc:sldMkLst>
        <pc:spChg chg="mod">
          <ac:chgData name="Anh Nguyen Duc" userId="04a5c95d-4a59-4e21-b199-e9922fb46c5c" providerId="ADAL" clId="{88AA760C-89D7-4688-833E-A7CE6176E505}" dt="2022-11-29T21:43:25.399" v="306" actId="6549"/>
          <ac:spMkLst>
            <pc:docMk/>
            <pc:sldMk cId="22493490" sldId="1384"/>
            <ac:spMk id="3" creationId="{A772E57B-D30F-3FE8-E4CF-CB19E2D7958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0020B-50AE-4B41-A23A-7724714C3A78}" type="datetimeFigureOut">
              <a:rPr lang="nb-NO" smtClean="0"/>
              <a:t>30.11.2022</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893BA-F86B-4564-B9FF-1BA1EA8DD4AD}" type="slidenum">
              <a:rPr lang="nb-NO" smtClean="0"/>
              <a:t>‹#›</a:t>
            </a:fld>
            <a:endParaRPr lang="nb-NO"/>
          </a:p>
        </p:txBody>
      </p:sp>
    </p:spTree>
    <p:extLst>
      <p:ext uri="{BB962C8B-B14F-4D97-AF65-F5344CB8AC3E}">
        <p14:creationId xmlns:p14="http://schemas.microsoft.com/office/powerpoint/2010/main" val="1504254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artinfowler.com/articles/branching-patterns.html#healthy-branch"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techtarget.com/searchcustomerexperience/definition/Herok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techtarget.com/searchsoftwarequality/tip/Working-with-Git-branches-and-repositories"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www.techtarget.com/searchitoperations/tip/Learn-YAML-through-a-personal-example"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techtarget.com/searchsoftwarequality/tip/Working-with-Git-branches-and-repositories"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www.techtarget.com/searchitoperations/tip/Learn-YAML-through-a-personal-example"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echtarget.com/searchsoftwarequality/tip/Working-with-Git-branches-and-repositories"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s://www.techtarget.com/searchitoperations/tip/Learn-YAML-through-a-personal-example"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techtarget.com/searchitoperations/answer/What-is-a-Docker-container-vs-an-imag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center.heroku.com/articles/container-registry-and-runtime"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app.circleci.com/pipelines/github/grasbergerm/simple-flask-app" TargetMode="External"/><Relationship Id="rId5" Type="http://schemas.openxmlformats.org/officeDocument/2006/relationships/hyperlink" Target="https://grasbergerm-simple-flask-app.herokuapp.com/" TargetMode="External"/><Relationship Id="rId4" Type="http://schemas.openxmlformats.org/officeDocument/2006/relationships/hyperlink" Target="https://circleci.com/docs/2.0/env-vars/"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Course outline: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an introductory course to the field of software engineering. The goal of this course is to provide undergraduate students with techniques, methods and processes for the development of software-intensive systems. They will get familiar with various engineering activities for software development including requirements elicitation, software specification, architectural &amp; detailed design using design patterns, implementation, and software testing. The UML modeling language is extensively used in the course.</a:t>
            </a:r>
          </a:p>
        </p:txBody>
      </p:sp>
      <p:sp>
        <p:nvSpPr>
          <p:cNvPr id="4" name="Slide Number Placeholder 3"/>
          <p:cNvSpPr>
            <a:spLocks noGrp="1"/>
          </p:cNvSpPr>
          <p:nvPr>
            <p:ph type="sldNum" sz="quarter" idx="10"/>
          </p:nvPr>
        </p:nvSpPr>
        <p:spPr/>
        <p:txBody>
          <a:bodyPr/>
          <a:lstStyle/>
          <a:p>
            <a:fld id="{CB4F38C2-4548-F541-8261-4C1D96E7A166}" type="slidenum">
              <a:rPr lang="en-US" smtClean="0"/>
              <a:pPr/>
              <a:t>2</a:t>
            </a:fld>
            <a:endParaRPr lang="en-US"/>
          </a:p>
        </p:txBody>
      </p:sp>
      <p:sp>
        <p:nvSpPr>
          <p:cNvPr id="5" name="Date Placeholder 4"/>
          <p:cNvSpPr>
            <a:spLocks noGrp="1"/>
          </p:cNvSpPr>
          <p:nvPr>
            <p:ph type="dt" idx="11"/>
          </p:nvPr>
        </p:nvSpPr>
        <p:spPr/>
        <p:txBody>
          <a:bodyPr/>
          <a:lstStyle/>
          <a:p>
            <a:r>
              <a:rPr lang="en-US"/>
              <a:t>Jan 2018</a:t>
            </a:r>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745089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03633"/>
                </a:solidFill>
                <a:effectLst/>
                <a:latin typeface="Lora" pitchFamily="2" charset="0"/>
              </a:rPr>
              <a:t>If Scarlett is fortunate, merging in Violet's code will be a clean merge, if not she'll have some conflicts to deal with. These may be textual conflicts, most of which the source control system can handle automatically.</a:t>
            </a:r>
          </a:p>
          <a:p>
            <a:r>
              <a:rPr lang="en-US" b="0" i="0" dirty="0">
                <a:solidFill>
                  <a:srgbClr val="303633"/>
                </a:solidFill>
                <a:effectLst/>
                <a:latin typeface="Lora" pitchFamily="2" charset="0"/>
              </a:rPr>
              <a:t>At this point, Scarlett needs to verify that the merged code satisfies the health standards of the mainline (assuming mainline is a </a:t>
            </a:r>
            <a:r>
              <a:rPr lang="en-US" b="0" i="0" u="none" strike="noStrike" dirty="0">
                <a:effectLst/>
                <a:latin typeface="Lora" pitchFamily="2" charset="0"/>
                <a:hlinkClick r:id="rId3"/>
              </a:rPr>
              <a:t>Healthy Branch</a:t>
            </a:r>
            <a:r>
              <a:rPr lang="en-US" b="0" i="0" dirty="0">
                <a:solidFill>
                  <a:srgbClr val="303633"/>
                </a:solidFill>
                <a:effectLst/>
                <a:latin typeface="Lora" pitchFamily="2" charset="0"/>
              </a:rPr>
              <a:t>). This usually means building the code and running whatever tests form the commit suite for mainline. </a:t>
            </a:r>
          </a:p>
          <a:p>
            <a:r>
              <a:rPr lang="en-US" b="0" i="0" dirty="0">
                <a:solidFill>
                  <a:srgbClr val="303633"/>
                </a:solidFill>
                <a:effectLst/>
                <a:latin typeface="Lora" pitchFamily="2" charset="0"/>
              </a:rPr>
              <a:t> To finish integrating she must push her changes into the mainline</a:t>
            </a:r>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13</a:t>
            </a:fld>
            <a:endParaRPr lang="nb-NO"/>
          </a:p>
        </p:txBody>
      </p:sp>
    </p:spTree>
    <p:extLst>
      <p:ext uri="{BB962C8B-B14F-4D97-AF65-F5344CB8AC3E}">
        <p14:creationId xmlns:p14="http://schemas.microsoft.com/office/powerpoint/2010/main" val="1332042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US" b="0" i="0" dirty="0">
                <a:solidFill>
                  <a:srgbClr val="303633"/>
                </a:solidFill>
                <a:effectLst/>
                <a:latin typeface="Lora" pitchFamily="2" charset="0"/>
              </a:rPr>
              <a:t>This team works by keeping a healthy branch and pulling from mainline after each commit. Scarlett didn't have anything to pull with her first two commits as mainline was unchanged, but now needs to pull M1.</a:t>
            </a:r>
          </a:p>
          <a:p>
            <a:pPr algn="l" fontAlgn="base"/>
            <a:r>
              <a:rPr lang="en-US" b="0" i="0" dirty="0">
                <a:solidFill>
                  <a:srgbClr val="303633"/>
                </a:solidFill>
                <a:effectLst/>
                <a:latin typeface="Lora" pitchFamily="2" charset="0"/>
              </a:rPr>
              <a:t>I've marked the merge with the yellow box. This one merges commits S1..3 with M1. Soon Violet needs to do the same thing.</a:t>
            </a:r>
          </a:p>
          <a:p>
            <a:pPr algn="l" fontAlgn="base"/>
            <a:r>
              <a:rPr lang="en-US" b="0" i="0" dirty="0">
                <a:solidFill>
                  <a:srgbClr val="303633"/>
                </a:solidFill>
                <a:effectLst/>
                <a:latin typeface="Lora" pitchFamily="2" charset="0"/>
              </a:rPr>
              <a:t>At this point both developers are up to date with mainline, but they haven't integrated since they are both isolated from each other. Scarlett is unaware of any changes Violet has made in V1..3.</a:t>
            </a:r>
          </a:p>
          <a:p>
            <a:pPr algn="l" fontAlgn="base"/>
            <a:endParaRPr lang="en-US" b="0" i="0" dirty="0">
              <a:solidFill>
                <a:srgbClr val="303633"/>
              </a:solidFill>
              <a:effectLst/>
              <a:latin typeface="Lora" pitchFamily="2" charset="0"/>
            </a:endParaRPr>
          </a:p>
          <a:p>
            <a:pPr algn="l" fontAlgn="base"/>
            <a:r>
              <a:rPr lang="en-US" b="0" i="0" dirty="0">
                <a:solidFill>
                  <a:srgbClr val="303633"/>
                </a:solidFill>
                <a:effectLst/>
                <a:latin typeface="Lora" pitchFamily="2" charset="0"/>
              </a:rPr>
              <a:t>Scarlett makes a couple more local commits then is ready to do mainline integration. This is an easy push for her, since she pulled M1 earlier.</a:t>
            </a:r>
          </a:p>
          <a:p>
            <a:br>
              <a:rPr lang="en-US" dirty="0"/>
            </a:br>
            <a:r>
              <a:rPr lang="en-US" b="0" i="0" dirty="0">
                <a:solidFill>
                  <a:srgbClr val="303633"/>
                </a:solidFill>
                <a:effectLst/>
                <a:latin typeface="Lora" pitchFamily="2" charset="0"/>
              </a:rPr>
              <a:t>Violet, however has a more complicated exercise. When she does mainline integration she now has to integrate S1..5 with V1..6.</a:t>
            </a:r>
          </a:p>
          <a:p>
            <a:br>
              <a:rPr lang="en-US" dirty="0"/>
            </a:br>
            <a:br>
              <a:rPr lang="en-US" dirty="0"/>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F38C2-4548-F541-8261-4C1D96E7A1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Jan 2018</a:t>
            </a: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Software Engineering - CO3001</a:t>
            </a:r>
          </a:p>
        </p:txBody>
      </p:sp>
    </p:spTree>
    <p:extLst>
      <p:ext uri="{BB962C8B-B14F-4D97-AF65-F5344CB8AC3E}">
        <p14:creationId xmlns:p14="http://schemas.microsoft.com/office/powerpoint/2010/main" val="1292001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fontAlgn="base"/>
            <a:r>
              <a:rPr lang="en-US" b="0" i="0" dirty="0">
                <a:solidFill>
                  <a:srgbClr val="303633"/>
                </a:solidFill>
                <a:effectLst/>
                <a:latin typeface="Lora" pitchFamily="2" charset="0"/>
              </a:rPr>
              <a:t>Scarlett's first commit also has mainline integration, but because Violet got there first, she needs do a merge. But since she's only merging V1 with S1, the merge is small.</a:t>
            </a:r>
          </a:p>
          <a:p>
            <a:pPr algn="l" fontAlgn="base"/>
            <a:r>
              <a:rPr lang="en-US" b="0" i="0" dirty="0">
                <a:solidFill>
                  <a:srgbClr val="303633"/>
                </a:solidFill>
                <a:effectLst/>
                <a:latin typeface="Lora" pitchFamily="2" charset="0"/>
              </a:rPr>
              <a:t>Scarlett's next integration is a simple push which means Violet's next commit will also require merging with Scarlett's latest two commits. However it's still a pretty small merge, one of Violet's and two of Scarlett's.</a:t>
            </a:r>
          </a:p>
          <a:p>
            <a:pPr algn="l" fontAlgn="base"/>
            <a:r>
              <a:rPr lang="en-US" b="0" i="0" dirty="0">
                <a:solidFill>
                  <a:srgbClr val="303633"/>
                </a:solidFill>
                <a:effectLst/>
                <a:latin typeface="Lora" pitchFamily="2" charset="0"/>
              </a:rPr>
              <a:t>The developers continue with their remaining work, integrating with each commit.</a:t>
            </a:r>
          </a:p>
          <a:p>
            <a:br>
              <a:rPr lang="en-US" dirty="0"/>
            </a:br>
            <a:br>
              <a:rPr lang="en-US" dirty="0"/>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F38C2-4548-F541-8261-4C1D96E7A1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Jan 2018</a:t>
            </a: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Software Engineering - CO3001</a:t>
            </a:r>
          </a:p>
        </p:txBody>
      </p:sp>
    </p:spTree>
    <p:extLst>
      <p:ext uri="{BB962C8B-B14F-4D97-AF65-F5344CB8AC3E}">
        <p14:creationId xmlns:p14="http://schemas.microsoft.com/office/powerpoint/2010/main" val="2042928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F38C2-4548-F541-8261-4C1D96E7A1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Jan 2018</a:t>
            </a: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Software Engineering - CO3001</a:t>
            </a:r>
          </a:p>
        </p:txBody>
      </p:sp>
    </p:spTree>
    <p:extLst>
      <p:ext uri="{BB962C8B-B14F-4D97-AF65-F5344CB8AC3E}">
        <p14:creationId xmlns:p14="http://schemas.microsoft.com/office/powerpoint/2010/main" val="104611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F38C2-4548-F541-8261-4C1D96E7A1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Jan 2018</a:t>
            </a: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Software Engineering - CO3001</a:t>
            </a:r>
          </a:p>
        </p:txBody>
      </p:sp>
    </p:spTree>
    <p:extLst>
      <p:ext uri="{BB962C8B-B14F-4D97-AF65-F5344CB8AC3E}">
        <p14:creationId xmlns:p14="http://schemas.microsoft.com/office/powerpoint/2010/main" val="1221995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solidFill>
                  <a:srgbClr val="666666"/>
                </a:solidFill>
                <a:effectLst/>
              </a:rPr>
              <a:t>On line 11, the application starts with </a:t>
            </a:r>
            <a:r>
              <a:rPr lang="en-US" b="1" dirty="0" err="1">
                <a:solidFill>
                  <a:srgbClr val="666666"/>
                </a:solidFill>
                <a:effectLst/>
              </a:rPr>
              <a:t>app.run</a:t>
            </a:r>
            <a:r>
              <a:rPr lang="en-US" dirty="0">
                <a:solidFill>
                  <a:srgbClr val="666666"/>
                </a:solidFill>
                <a:effectLst/>
              </a:rPr>
              <a:t>, a basic Flask call. The port is set on line 12, using an environment variable set outside of our application. The function </a:t>
            </a:r>
            <a:r>
              <a:rPr lang="en-US" b="1" dirty="0" err="1">
                <a:solidFill>
                  <a:srgbClr val="666666"/>
                </a:solidFill>
                <a:effectLst/>
              </a:rPr>
              <a:t>os.getenv</a:t>
            </a:r>
            <a:r>
              <a:rPr lang="en-US" dirty="0">
                <a:solidFill>
                  <a:srgbClr val="666666"/>
                </a:solidFill>
                <a:effectLst/>
              </a:rPr>
              <a:t> reaches out to the system running the Python application and finds the environment variable's value for the argument specified. In this case, it is </a:t>
            </a:r>
            <a:r>
              <a:rPr lang="en-US" dirty="0">
                <a:solidFill>
                  <a:srgbClr val="666666"/>
                </a:solidFill>
                <a:effectLst/>
                <a:latin typeface="courier new" panose="02070309020205020404" pitchFamily="49" charset="0"/>
              </a:rPr>
              <a:t>PORT</a:t>
            </a:r>
            <a:r>
              <a:rPr lang="en-US" dirty="0">
                <a:solidFill>
                  <a:srgbClr val="666666"/>
                </a:solidFill>
                <a:effectLst/>
              </a:rPr>
              <a:t>.</a:t>
            </a:r>
          </a:p>
          <a:p>
            <a:r>
              <a:rPr lang="en-US" dirty="0">
                <a:solidFill>
                  <a:srgbClr val="666666"/>
                </a:solidFill>
                <a:effectLst/>
              </a:rPr>
              <a:t>The system running the Python application in this CI/CD tutorial is a </a:t>
            </a:r>
            <a:r>
              <a:rPr lang="en-US" u="sng" dirty="0">
                <a:solidFill>
                  <a:srgbClr val="007CAD"/>
                </a:solidFill>
                <a:effectLst/>
                <a:hlinkClick r:id="rId3"/>
              </a:rPr>
              <a:t>Heroku</a:t>
            </a:r>
            <a:r>
              <a:rPr lang="en-US" dirty="0">
                <a:solidFill>
                  <a:srgbClr val="666666"/>
                </a:solidFill>
                <a:effectLst/>
              </a:rPr>
              <a:t> server. The Heroku server sets the </a:t>
            </a:r>
            <a:r>
              <a:rPr lang="en-US" dirty="0">
                <a:solidFill>
                  <a:srgbClr val="666666"/>
                </a:solidFill>
                <a:effectLst/>
                <a:latin typeface="courier new" panose="02070309020205020404" pitchFamily="49" charset="0"/>
              </a:rPr>
              <a:t>PORT</a:t>
            </a:r>
            <a:r>
              <a:rPr lang="en-US" dirty="0">
                <a:solidFill>
                  <a:srgbClr val="666666"/>
                </a:solidFill>
                <a:effectLst/>
              </a:rPr>
              <a:t> environment variable to the proper port to run the Docker container on Heroku's web server.</a:t>
            </a:r>
          </a:p>
          <a:p>
            <a:br>
              <a:rPr lang="en-US" dirty="0"/>
            </a:b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F38C2-4548-F541-8261-4C1D96E7A1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Jan 2018</a:t>
            </a: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Software Engineering - CO3001</a:t>
            </a:r>
          </a:p>
        </p:txBody>
      </p:sp>
    </p:spTree>
    <p:extLst>
      <p:ext uri="{BB962C8B-B14F-4D97-AF65-F5344CB8AC3E}">
        <p14:creationId xmlns:p14="http://schemas.microsoft.com/office/powerpoint/2010/main" val="1890782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666666"/>
                </a:solidFill>
                <a:effectLst/>
                <a:latin typeface="Arial" panose="020B0604020202020204" pitchFamily="34" charset="0"/>
              </a:rPr>
              <a:t>CircleCI</a:t>
            </a:r>
            <a:r>
              <a:rPr lang="en-US" b="0" i="0" dirty="0">
                <a:solidFill>
                  <a:srgbClr val="666666"/>
                </a:solidFill>
                <a:effectLst/>
                <a:latin typeface="Arial" panose="020B0604020202020204" pitchFamily="34" charset="0"/>
              </a:rPr>
              <a:t> is a free tool that enables projects to run different commands and processes on each </a:t>
            </a:r>
            <a:r>
              <a:rPr lang="en-US" b="0" i="0" u="sng" dirty="0">
                <a:solidFill>
                  <a:srgbClr val="007CAD"/>
                </a:solidFill>
                <a:effectLst/>
                <a:latin typeface="Arial" panose="020B0604020202020204" pitchFamily="34" charset="0"/>
                <a:hlinkClick r:id="rId3"/>
              </a:rPr>
              <a:t>commit to a Git repository</a:t>
            </a:r>
            <a:r>
              <a:rPr lang="en-US" b="0" i="0" dirty="0">
                <a:solidFill>
                  <a:srgbClr val="666666"/>
                </a:solidFill>
                <a:effectLst/>
                <a:latin typeface="Arial" panose="020B0604020202020204" pitchFamily="34" charset="0"/>
              </a:rPr>
              <a:t>. To define the commands and processes, </a:t>
            </a:r>
            <a:r>
              <a:rPr lang="en-US" b="0" i="0" u="sng" dirty="0">
                <a:solidFill>
                  <a:srgbClr val="007CAD"/>
                </a:solidFill>
                <a:effectLst/>
                <a:latin typeface="Arial" panose="020B0604020202020204" pitchFamily="34" charset="0"/>
                <a:hlinkClick r:id="rId4"/>
              </a:rPr>
              <a:t>use a YAML file</a:t>
            </a:r>
            <a:r>
              <a:rPr lang="en-US" b="0" i="0" dirty="0">
                <a:solidFill>
                  <a:srgbClr val="666666"/>
                </a:solidFill>
                <a:effectLst/>
                <a:latin typeface="Arial" panose="020B0604020202020204" pitchFamily="34" charset="0"/>
              </a:rPr>
              <a:t>. Our YAML file defines four different processes to run: lint, test, build and deploy.</a:t>
            </a:r>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22</a:t>
            </a:fld>
            <a:endParaRPr lang="nb-NO"/>
          </a:p>
        </p:txBody>
      </p:sp>
    </p:spTree>
    <p:extLst>
      <p:ext uri="{BB962C8B-B14F-4D97-AF65-F5344CB8AC3E}">
        <p14:creationId xmlns:p14="http://schemas.microsoft.com/office/powerpoint/2010/main" val="2477673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666666"/>
                </a:solidFill>
                <a:effectLst/>
                <a:latin typeface="Arial" panose="020B0604020202020204" pitchFamily="34" charset="0"/>
              </a:rPr>
              <a:t>CircleCI</a:t>
            </a:r>
            <a:r>
              <a:rPr lang="en-US" b="0" i="0" dirty="0">
                <a:solidFill>
                  <a:srgbClr val="666666"/>
                </a:solidFill>
                <a:effectLst/>
                <a:latin typeface="Arial" panose="020B0604020202020204" pitchFamily="34" charset="0"/>
              </a:rPr>
              <a:t> is a free tool that enables projects to run different commands and processes on each </a:t>
            </a:r>
            <a:r>
              <a:rPr lang="en-US" b="0" i="0" u="sng" dirty="0">
                <a:solidFill>
                  <a:srgbClr val="007CAD"/>
                </a:solidFill>
                <a:effectLst/>
                <a:latin typeface="Arial" panose="020B0604020202020204" pitchFamily="34" charset="0"/>
                <a:hlinkClick r:id="rId3"/>
              </a:rPr>
              <a:t>commit to a Git repository</a:t>
            </a:r>
            <a:r>
              <a:rPr lang="en-US" b="0" i="0" dirty="0">
                <a:solidFill>
                  <a:srgbClr val="666666"/>
                </a:solidFill>
                <a:effectLst/>
                <a:latin typeface="Arial" panose="020B0604020202020204" pitchFamily="34" charset="0"/>
              </a:rPr>
              <a:t>. To define the commands and processes, </a:t>
            </a:r>
            <a:r>
              <a:rPr lang="en-US" b="0" i="0" u="sng" dirty="0">
                <a:solidFill>
                  <a:srgbClr val="007CAD"/>
                </a:solidFill>
                <a:effectLst/>
                <a:latin typeface="Arial" panose="020B0604020202020204" pitchFamily="34" charset="0"/>
                <a:hlinkClick r:id="rId4"/>
              </a:rPr>
              <a:t>use a YAML file</a:t>
            </a:r>
            <a:r>
              <a:rPr lang="en-US" b="0" i="0" dirty="0">
                <a:solidFill>
                  <a:srgbClr val="666666"/>
                </a:solidFill>
                <a:effectLst/>
                <a:latin typeface="Arial" panose="020B0604020202020204" pitchFamily="34" charset="0"/>
              </a:rPr>
              <a:t>. Our YAML file defines four different processes to run: lint, test, build and deploy.</a:t>
            </a:r>
          </a:p>
          <a:p>
            <a:pPr algn="l"/>
            <a:r>
              <a:rPr lang="en-US" b="0" i="0" dirty="0" err="1">
                <a:solidFill>
                  <a:srgbClr val="666666"/>
                </a:solidFill>
                <a:effectLst/>
                <a:latin typeface="Arial" panose="020B0604020202020204" pitchFamily="34" charset="0"/>
              </a:rPr>
              <a:t>Pylint</a:t>
            </a:r>
            <a:r>
              <a:rPr lang="en-US" b="0" i="0" dirty="0">
                <a:solidFill>
                  <a:srgbClr val="666666"/>
                </a:solidFill>
                <a:effectLst/>
                <a:latin typeface="Arial" panose="020B0604020202020204" pitchFamily="34" charset="0"/>
              </a:rPr>
              <a:t> reports the lines that need changes along with the issue type found. From there, a developer can fix issues and improve code quality.</a:t>
            </a:r>
          </a:p>
          <a:p>
            <a:br>
              <a:rPr lang="en-US" dirty="0"/>
            </a:br>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23</a:t>
            </a:fld>
            <a:endParaRPr lang="nb-NO"/>
          </a:p>
        </p:txBody>
      </p:sp>
    </p:spTree>
    <p:extLst>
      <p:ext uri="{BB962C8B-B14F-4D97-AF65-F5344CB8AC3E}">
        <p14:creationId xmlns:p14="http://schemas.microsoft.com/office/powerpoint/2010/main" val="3810573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666666"/>
                </a:solidFill>
                <a:effectLst/>
                <a:latin typeface="Arial" panose="020B0604020202020204" pitchFamily="34" charset="0"/>
              </a:rPr>
              <a:t>CircleCI</a:t>
            </a:r>
            <a:r>
              <a:rPr lang="en-US" b="0" i="0" dirty="0">
                <a:solidFill>
                  <a:srgbClr val="666666"/>
                </a:solidFill>
                <a:effectLst/>
                <a:latin typeface="Arial" panose="020B0604020202020204" pitchFamily="34" charset="0"/>
              </a:rPr>
              <a:t> is a free tool that enables projects to run different commands and processes on each </a:t>
            </a:r>
            <a:r>
              <a:rPr lang="en-US" b="0" i="0" u="sng" dirty="0">
                <a:solidFill>
                  <a:srgbClr val="007CAD"/>
                </a:solidFill>
                <a:effectLst/>
                <a:latin typeface="Arial" panose="020B0604020202020204" pitchFamily="34" charset="0"/>
                <a:hlinkClick r:id="rId3"/>
              </a:rPr>
              <a:t>commit to a Git repository</a:t>
            </a:r>
            <a:r>
              <a:rPr lang="en-US" b="0" i="0" dirty="0">
                <a:solidFill>
                  <a:srgbClr val="666666"/>
                </a:solidFill>
                <a:effectLst/>
                <a:latin typeface="Arial" panose="020B0604020202020204" pitchFamily="34" charset="0"/>
              </a:rPr>
              <a:t>. To define the commands and processes, </a:t>
            </a:r>
            <a:r>
              <a:rPr lang="en-US" b="0" i="0" u="sng" dirty="0">
                <a:solidFill>
                  <a:srgbClr val="007CAD"/>
                </a:solidFill>
                <a:effectLst/>
                <a:latin typeface="Arial" panose="020B0604020202020204" pitchFamily="34" charset="0"/>
                <a:hlinkClick r:id="rId4"/>
              </a:rPr>
              <a:t>use a YAML file</a:t>
            </a:r>
            <a:r>
              <a:rPr lang="en-US" b="0" i="0" dirty="0">
                <a:solidFill>
                  <a:srgbClr val="666666"/>
                </a:solidFill>
                <a:effectLst/>
                <a:latin typeface="Arial" panose="020B0604020202020204" pitchFamily="34" charset="0"/>
              </a:rPr>
              <a:t>. Our YAML file defines four different processes to run: lint, test, build and deploy.</a:t>
            </a:r>
          </a:p>
          <a:p>
            <a:pPr algn="l"/>
            <a:r>
              <a:rPr lang="en-US" b="0" i="0" dirty="0" err="1">
                <a:solidFill>
                  <a:srgbClr val="666666"/>
                </a:solidFill>
                <a:effectLst/>
                <a:latin typeface="Arial" panose="020B0604020202020204" pitchFamily="34" charset="0"/>
              </a:rPr>
              <a:t>Pylint</a:t>
            </a:r>
            <a:r>
              <a:rPr lang="en-US" b="0" i="0" dirty="0">
                <a:solidFill>
                  <a:srgbClr val="666666"/>
                </a:solidFill>
                <a:effectLst/>
                <a:latin typeface="Arial" panose="020B0604020202020204" pitchFamily="34" charset="0"/>
              </a:rPr>
              <a:t> reports the lines that need changes along with the issue type found. From there, a developer can fix issues and improve code quality.</a:t>
            </a:r>
          </a:p>
          <a:p>
            <a:br>
              <a:rPr lang="en-US" dirty="0"/>
            </a:br>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24</a:t>
            </a:fld>
            <a:endParaRPr lang="nb-NO"/>
          </a:p>
        </p:txBody>
      </p:sp>
    </p:spTree>
    <p:extLst>
      <p:ext uri="{BB962C8B-B14F-4D97-AF65-F5344CB8AC3E}">
        <p14:creationId xmlns:p14="http://schemas.microsoft.com/office/powerpoint/2010/main" val="1129240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C3A"/>
                </a:solidFill>
                <a:effectLst/>
                <a:latin typeface="sf_pro_displaysemibold"/>
              </a:rPr>
              <a:t>Retest All</a:t>
            </a:r>
          </a:p>
          <a:p>
            <a:pPr algn="l"/>
            <a:r>
              <a:rPr lang="en-US" b="0" i="0" dirty="0">
                <a:solidFill>
                  <a:srgbClr val="334960"/>
                </a:solidFill>
                <a:effectLst/>
                <a:latin typeface="Roboto" panose="02000000000000000000" pitchFamily="2" charset="0"/>
              </a:rPr>
              <a:t>It is one of the methods of this Testing in which all tests in an existing test bucket or suite re-executed. It is costly as it requires enormous time as well as </a:t>
            </a:r>
            <a:r>
              <a:rPr lang="en-US" b="0" i="0" dirty="0" err="1">
                <a:solidFill>
                  <a:srgbClr val="334960"/>
                </a:solidFill>
                <a:effectLst/>
                <a:latin typeface="Roboto" panose="02000000000000000000" pitchFamily="2" charset="0"/>
              </a:rPr>
              <a:t>resources.</a:t>
            </a:r>
            <a:r>
              <a:rPr lang="en-US" b="1" i="0" dirty="0" err="1">
                <a:solidFill>
                  <a:srgbClr val="222C3A"/>
                </a:solidFill>
                <a:effectLst/>
                <a:latin typeface="sf_pro_displaysemibold"/>
              </a:rPr>
              <a:t>Regression</a:t>
            </a:r>
            <a:r>
              <a:rPr lang="en-US" b="1" i="0" dirty="0">
                <a:solidFill>
                  <a:srgbClr val="222C3A"/>
                </a:solidFill>
                <a:effectLst/>
                <a:latin typeface="sf_pro_displaysemibold"/>
              </a:rPr>
              <a:t> Test Selection</a:t>
            </a:r>
          </a:p>
          <a:p>
            <a:pPr algn="l">
              <a:buFont typeface="Arial" panose="020B0604020202020204" pitchFamily="34" charset="0"/>
              <a:buChar char="•"/>
            </a:pPr>
            <a:r>
              <a:rPr lang="en-US" b="0" i="0" dirty="0">
                <a:solidFill>
                  <a:srgbClr val="334960"/>
                </a:solidFill>
                <a:effectLst/>
                <a:latin typeface="Roboto" panose="02000000000000000000" pitchFamily="2" charset="0"/>
              </a:rPr>
              <a:t>Instead of re-executing an entire test suite, it is better to select a part of the test suite to run - Test chosen cases categorized </a:t>
            </a:r>
            <a:r>
              <a:rPr lang="en-US" b="0" i="0" dirty="0" err="1">
                <a:solidFill>
                  <a:srgbClr val="334960"/>
                </a:solidFill>
                <a:effectLst/>
                <a:latin typeface="Roboto" panose="02000000000000000000" pitchFamily="2" charset="0"/>
              </a:rPr>
              <a:t>as</a:t>
            </a:r>
            <a:r>
              <a:rPr lang="en-US" b="0" i="0" dirty="0" err="1">
                <a:solidFill>
                  <a:srgbClr val="394559"/>
                </a:solidFill>
                <a:effectLst/>
                <a:latin typeface="Roboto" panose="02000000000000000000" pitchFamily="2" charset="0"/>
              </a:rPr>
              <a:t>Reusable</a:t>
            </a:r>
            <a:r>
              <a:rPr lang="en-US" b="0" i="0" dirty="0">
                <a:solidFill>
                  <a:srgbClr val="394559"/>
                </a:solidFill>
                <a:effectLst/>
                <a:latin typeface="Roboto" panose="02000000000000000000" pitchFamily="2" charset="0"/>
              </a:rPr>
              <a:t> Test cases</a:t>
            </a:r>
          </a:p>
          <a:p>
            <a:pPr algn="l">
              <a:buFont typeface="Arial" panose="020B0604020202020204" pitchFamily="34" charset="0"/>
              <a:buChar char="•"/>
            </a:pPr>
            <a:r>
              <a:rPr lang="en-US" b="0" i="0" dirty="0">
                <a:solidFill>
                  <a:srgbClr val="394559"/>
                </a:solidFill>
                <a:effectLst/>
                <a:latin typeface="Roboto" panose="02000000000000000000" pitchFamily="2" charset="0"/>
              </a:rPr>
              <a:t>Obsolete Test cases</a:t>
            </a:r>
          </a:p>
          <a:p>
            <a:pPr algn="l"/>
            <a:r>
              <a:rPr lang="en-US" b="0" i="0" dirty="0">
                <a:solidFill>
                  <a:srgbClr val="334960"/>
                </a:solidFill>
                <a:effectLst/>
                <a:latin typeface="Roboto" panose="02000000000000000000" pitchFamily="2" charset="0"/>
              </a:rPr>
              <a:t>Reusable Test cases used in succeeding Regression cycles. Obsolete Test cases not used in succeeding </a:t>
            </a:r>
            <a:r>
              <a:rPr lang="en-US" b="0" i="0" dirty="0" err="1">
                <a:solidFill>
                  <a:srgbClr val="334960"/>
                </a:solidFill>
                <a:effectLst/>
                <a:latin typeface="Roboto" panose="02000000000000000000" pitchFamily="2" charset="0"/>
              </a:rPr>
              <a:t>cycles.</a:t>
            </a:r>
            <a:r>
              <a:rPr lang="en-US" b="1" i="0" dirty="0" err="1">
                <a:solidFill>
                  <a:srgbClr val="222C3A"/>
                </a:solidFill>
                <a:effectLst/>
                <a:latin typeface="sf_pro_displaysemibold"/>
              </a:rPr>
              <a:t>Prioritization</a:t>
            </a:r>
            <a:r>
              <a:rPr lang="en-US" b="1" i="0" dirty="0">
                <a:solidFill>
                  <a:srgbClr val="222C3A"/>
                </a:solidFill>
                <a:effectLst/>
                <a:latin typeface="sf_pro_displaysemibold"/>
              </a:rPr>
              <a:t> of Test cases</a:t>
            </a:r>
          </a:p>
          <a:p>
            <a:r>
              <a:rPr lang="en-US" b="0" i="0" dirty="0">
                <a:solidFill>
                  <a:srgbClr val="334960"/>
                </a:solidFill>
                <a:effectLst/>
                <a:latin typeface="Roboto" panose="02000000000000000000" pitchFamily="2" charset="0"/>
              </a:rPr>
              <a:t>To prioritize test cases depending on a business impact, critical and frequency used functionalists. The selection of test cases based on priority will significantly reduce the regression test suite.</a:t>
            </a:r>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26</a:t>
            </a:fld>
            <a:endParaRPr lang="nb-NO"/>
          </a:p>
        </p:txBody>
      </p:sp>
    </p:spTree>
    <p:extLst>
      <p:ext uri="{BB962C8B-B14F-4D97-AF65-F5344CB8AC3E}">
        <p14:creationId xmlns:p14="http://schemas.microsoft.com/office/powerpoint/2010/main" val="48883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Course outline: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an introductory course to the field of software engineering. The goal of this course is to provide undergraduate students with techniques, methods and processes for the development of software-intensive systems. They will get familiar with various engineering activities for software development including requirements elicitation, software specification, architectural &amp; detailed design using design patterns, implementation, and software testing. The UML modeling language is extensively used in the course.</a:t>
            </a:r>
          </a:p>
        </p:txBody>
      </p:sp>
      <p:sp>
        <p:nvSpPr>
          <p:cNvPr id="4" name="Slide Number Placeholder 3"/>
          <p:cNvSpPr>
            <a:spLocks noGrp="1"/>
          </p:cNvSpPr>
          <p:nvPr>
            <p:ph type="sldNum" sz="quarter" idx="10"/>
          </p:nvPr>
        </p:nvSpPr>
        <p:spPr/>
        <p:txBody>
          <a:bodyPr/>
          <a:lstStyle/>
          <a:p>
            <a:fld id="{CB4F38C2-4548-F541-8261-4C1D96E7A166}" type="slidenum">
              <a:rPr lang="en-US" smtClean="0"/>
              <a:pPr/>
              <a:t>3</a:t>
            </a:fld>
            <a:endParaRPr lang="en-US"/>
          </a:p>
        </p:txBody>
      </p:sp>
      <p:sp>
        <p:nvSpPr>
          <p:cNvPr id="5" name="Date Placeholder 4"/>
          <p:cNvSpPr>
            <a:spLocks noGrp="1"/>
          </p:cNvSpPr>
          <p:nvPr>
            <p:ph type="dt" idx="11"/>
          </p:nvPr>
        </p:nvSpPr>
        <p:spPr/>
        <p:txBody>
          <a:bodyPr/>
          <a:lstStyle/>
          <a:p>
            <a:r>
              <a:rPr lang="en-US"/>
              <a:t>Jan 2018</a:t>
            </a:r>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16672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Arial" panose="020B0604020202020204" pitchFamily="34" charset="0"/>
              </a:rPr>
              <a:t>The tests check that our application returns a 404 response code and the root domain returns our HTML properly. The steps to run the tests in our </a:t>
            </a:r>
            <a:r>
              <a:rPr lang="en-US" b="0" i="0" dirty="0" err="1">
                <a:solidFill>
                  <a:srgbClr val="666666"/>
                </a:solidFill>
                <a:effectLst/>
                <a:latin typeface="Arial" panose="020B0604020202020204" pitchFamily="34" charset="0"/>
              </a:rPr>
              <a:t>CircleCI</a:t>
            </a:r>
            <a:r>
              <a:rPr lang="en-US" b="0" i="0" dirty="0">
                <a:solidFill>
                  <a:srgbClr val="666666"/>
                </a:solidFill>
                <a:effectLst/>
                <a:latin typeface="Arial" panose="020B0604020202020204" pitchFamily="34" charset="0"/>
              </a:rPr>
              <a:t> configuration YAML file are shown in Figure 6.</a:t>
            </a:r>
          </a:p>
          <a:p>
            <a:br>
              <a:rPr lang="en-US" dirty="0"/>
            </a:br>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27</a:t>
            </a:fld>
            <a:endParaRPr lang="nb-NO"/>
          </a:p>
        </p:txBody>
      </p:sp>
    </p:spTree>
    <p:extLst>
      <p:ext uri="{BB962C8B-B14F-4D97-AF65-F5344CB8AC3E}">
        <p14:creationId xmlns:p14="http://schemas.microsoft.com/office/powerpoint/2010/main" val="827029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Arial" panose="020B0604020202020204" pitchFamily="34" charset="0"/>
              </a:rPr>
              <a:t>The </a:t>
            </a:r>
            <a:r>
              <a:rPr lang="en-US" b="0" i="0" dirty="0" err="1">
                <a:solidFill>
                  <a:srgbClr val="666666"/>
                </a:solidFill>
                <a:effectLst/>
                <a:latin typeface="Arial" panose="020B0604020202020204" pitchFamily="34" charset="0"/>
              </a:rPr>
              <a:t>Dockerfile</a:t>
            </a:r>
            <a:r>
              <a:rPr lang="en-US" b="0" i="0" dirty="0">
                <a:solidFill>
                  <a:srgbClr val="666666"/>
                </a:solidFill>
                <a:effectLst/>
                <a:latin typeface="Arial" panose="020B0604020202020204" pitchFamily="34" charset="0"/>
              </a:rPr>
              <a:t> builds our Python application </a:t>
            </a:r>
            <a:r>
              <a:rPr lang="en-US" b="0" i="0" u="sng" dirty="0">
                <a:solidFill>
                  <a:srgbClr val="007CAD"/>
                </a:solidFill>
                <a:effectLst/>
                <a:latin typeface="Arial" panose="020B0604020202020204" pitchFamily="34" charset="0"/>
                <a:hlinkClick r:id="rId3"/>
              </a:rPr>
              <a:t>inside a Docker image</a:t>
            </a:r>
            <a:r>
              <a:rPr lang="en-US" b="0" i="0" dirty="0">
                <a:solidFill>
                  <a:srgbClr val="666666"/>
                </a:solidFill>
                <a:effectLst/>
                <a:latin typeface="Arial" panose="020B0604020202020204" pitchFamily="34" charset="0"/>
              </a:rPr>
              <a:t> and provides the command to run the application on container start. Docker provides a </a:t>
            </a:r>
            <a:r>
              <a:rPr lang="en-US" b="0" i="0" dirty="0" err="1">
                <a:solidFill>
                  <a:srgbClr val="666666"/>
                </a:solidFill>
                <a:effectLst/>
                <a:latin typeface="Arial" panose="020B0604020202020204" pitchFamily="34" charset="0"/>
              </a:rPr>
              <a:t>CircleCI</a:t>
            </a:r>
            <a:r>
              <a:rPr lang="en-US" b="0" i="0" dirty="0">
                <a:solidFill>
                  <a:srgbClr val="666666"/>
                </a:solidFill>
                <a:effectLst/>
                <a:latin typeface="Arial" panose="020B0604020202020204" pitchFamily="34" charset="0"/>
              </a:rPr>
              <a:t> </a:t>
            </a:r>
            <a:r>
              <a:rPr lang="en-US" b="0" i="1" dirty="0">
                <a:solidFill>
                  <a:srgbClr val="666666"/>
                </a:solidFill>
                <a:effectLst/>
                <a:latin typeface="Arial" panose="020B0604020202020204" pitchFamily="34" charset="0"/>
              </a:rPr>
              <a:t>orb</a:t>
            </a:r>
            <a:r>
              <a:rPr lang="en-US" b="0" i="0" dirty="0">
                <a:solidFill>
                  <a:srgbClr val="666666"/>
                </a:solidFill>
                <a:effectLst/>
                <a:latin typeface="Arial" panose="020B0604020202020204" pitchFamily="34" charset="0"/>
              </a:rPr>
              <a:t>, which is an abstraction of </a:t>
            </a:r>
            <a:r>
              <a:rPr lang="en-US" b="0" i="0" dirty="0" err="1">
                <a:solidFill>
                  <a:srgbClr val="666666"/>
                </a:solidFill>
                <a:effectLst/>
                <a:latin typeface="Arial" panose="020B0604020202020204" pitchFamily="34" charset="0"/>
              </a:rPr>
              <a:t>CircleCI</a:t>
            </a:r>
            <a:r>
              <a:rPr lang="en-US" b="0" i="0" dirty="0">
                <a:solidFill>
                  <a:srgbClr val="666666"/>
                </a:solidFill>
                <a:effectLst/>
                <a:latin typeface="Arial" panose="020B0604020202020204" pitchFamily="34" charset="0"/>
              </a:rPr>
              <a:t> commands contained within an importable job. For this reason, the steps to build the </a:t>
            </a:r>
            <a:r>
              <a:rPr lang="en-US" b="0" i="0" dirty="0" err="1">
                <a:solidFill>
                  <a:srgbClr val="666666"/>
                </a:solidFill>
                <a:effectLst/>
                <a:latin typeface="Arial" panose="020B0604020202020204" pitchFamily="34" charset="0"/>
              </a:rPr>
              <a:t>Dockerfile</a:t>
            </a:r>
            <a:r>
              <a:rPr lang="en-US" b="0" i="0" dirty="0">
                <a:solidFill>
                  <a:srgbClr val="666666"/>
                </a:solidFill>
                <a:effectLst/>
                <a:latin typeface="Arial" panose="020B0604020202020204" pitchFamily="34" charset="0"/>
              </a:rPr>
              <a:t> are as shown in Figure 8.</a:t>
            </a:r>
          </a:p>
          <a:p>
            <a:br>
              <a:rPr lang="en-US" dirty="0"/>
            </a:br>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28</a:t>
            </a:fld>
            <a:endParaRPr lang="nb-NO"/>
          </a:p>
        </p:txBody>
      </p:sp>
    </p:spTree>
    <p:extLst>
      <p:ext uri="{BB962C8B-B14F-4D97-AF65-F5344CB8AC3E}">
        <p14:creationId xmlns:p14="http://schemas.microsoft.com/office/powerpoint/2010/main" val="1848383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Arial" panose="020B0604020202020204" pitchFamily="34" charset="0"/>
              </a:rPr>
              <a:t>After the three stages -- lint, test and build -- have succeeded, we can deploy our application. For this project, I used Heroku, which is an easy-to-set-up application hosting service. Heroku offers a command-line interface (CLI) that integrates with GitHub and supports different deployment methods. For our CI/CD tutorial, we're using the Heroku CLI to deploy a container to build and push our Docker image to Heroku. Heroku will then run the image as a container. The job to deploy our image to Heroku is seen in Figure 9.</a:t>
            </a:r>
          </a:p>
          <a:p>
            <a:r>
              <a:rPr lang="en-US" dirty="0">
                <a:solidFill>
                  <a:srgbClr val="666666"/>
                </a:solidFill>
                <a:effectLst/>
              </a:rPr>
              <a:t>On line 57, the Heroku CLI is installed. Then it runs the commands to build and release the container. The environment variable </a:t>
            </a:r>
            <a:r>
              <a:rPr lang="en-US" dirty="0">
                <a:solidFill>
                  <a:srgbClr val="666666"/>
                </a:solidFill>
                <a:effectLst/>
                <a:latin typeface="courier new" panose="02070309020205020404" pitchFamily="49" charset="0"/>
              </a:rPr>
              <a:t>HEROKU_TOKEN</a:t>
            </a:r>
            <a:r>
              <a:rPr lang="en-US" dirty="0">
                <a:solidFill>
                  <a:srgbClr val="666666"/>
                </a:solidFill>
                <a:effectLst/>
              </a:rPr>
              <a:t> is required to authenticate our Heroku credentials to </a:t>
            </a:r>
            <a:r>
              <a:rPr lang="en-US" u="sng" dirty="0">
                <a:solidFill>
                  <a:srgbClr val="007CAD"/>
                </a:solidFill>
                <a:effectLst/>
                <a:hlinkClick r:id="rId3"/>
              </a:rPr>
              <a:t>push up our image</a:t>
            </a:r>
            <a:r>
              <a:rPr lang="en-US" dirty="0">
                <a:solidFill>
                  <a:srgbClr val="666666"/>
                </a:solidFill>
                <a:effectLst/>
              </a:rPr>
              <a:t>. The value for </a:t>
            </a:r>
            <a:r>
              <a:rPr lang="en-US" dirty="0">
                <a:solidFill>
                  <a:srgbClr val="666666"/>
                </a:solidFill>
                <a:effectLst/>
                <a:latin typeface="courier new" panose="02070309020205020404" pitchFamily="49" charset="0"/>
              </a:rPr>
              <a:t>HEROKU_TOKEN</a:t>
            </a:r>
            <a:r>
              <a:rPr lang="en-US" dirty="0">
                <a:solidFill>
                  <a:srgbClr val="666666"/>
                </a:solidFill>
                <a:effectLst/>
              </a:rPr>
              <a:t> is found in the Heroku account settings and can be provided to </a:t>
            </a:r>
            <a:r>
              <a:rPr lang="en-US" dirty="0" err="1">
                <a:solidFill>
                  <a:srgbClr val="666666"/>
                </a:solidFill>
                <a:effectLst/>
              </a:rPr>
              <a:t>CircleCI</a:t>
            </a:r>
            <a:r>
              <a:rPr lang="en-US" dirty="0">
                <a:solidFill>
                  <a:srgbClr val="666666"/>
                </a:solidFill>
                <a:effectLst/>
              </a:rPr>
              <a:t> through the project's environment </a:t>
            </a:r>
            <a:r>
              <a:rPr lang="en-US" u="sng" strike="noStrike" dirty="0">
                <a:solidFill>
                  <a:srgbClr val="007CAD"/>
                </a:solidFill>
                <a:effectLst/>
                <a:hlinkClick r:id="rId4"/>
              </a:rPr>
              <a:t>variables</a:t>
            </a:r>
            <a:r>
              <a:rPr lang="en-US" dirty="0">
                <a:solidFill>
                  <a:srgbClr val="666666"/>
                </a:solidFill>
                <a:effectLst/>
              </a:rPr>
              <a:t>.</a:t>
            </a:r>
          </a:p>
          <a:p>
            <a:r>
              <a:rPr lang="en-US" dirty="0">
                <a:solidFill>
                  <a:srgbClr val="666666"/>
                </a:solidFill>
                <a:effectLst/>
              </a:rPr>
              <a:t>This project's CI/CD pipeline evaluates the application constantly for proper formatting and correctness. When those requirements are satisfied, a Docker image deploys automatically to Heroku, where the application runs. To further explore this example, you can examine the </a:t>
            </a:r>
            <a:r>
              <a:rPr lang="en-US" u="sng" dirty="0">
                <a:solidFill>
                  <a:srgbClr val="007CAD"/>
                </a:solidFill>
                <a:effectLst/>
                <a:hlinkClick r:id="rId5"/>
              </a:rPr>
              <a:t>application</a:t>
            </a:r>
            <a:r>
              <a:rPr lang="en-US" dirty="0">
                <a:solidFill>
                  <a:srgbClr val="666666"/>
                </a:solidFill>
                <a:effectLst/>
              </a:rPr>
              <a:t> and </a:t>
            </a:r>
            <a:r>
              <a:rPr lang="en-US" u="sng" dirty="0">
                <a:solidFill>
                  <a:srgbClr val="007CAD"/>
                </a:solidFill>
                <a:effectLst/>
                <a:hlinkClick r:id="rId6"/>
              </a:rPr>
              <a:t>pipeline</a:t>
            </a:r>
            <a:r>
              <a:rPr lang="en-US" dirty="0">
                <a:solidFill>
                  <a:srgbClr val="666666"/>
                </a:solidFill>
                <a:effectLst/>
              </a:rPr>
              <a:t> used.</a:t>
            </a:r>
          </a:p>
          <a:p>
            <a:br>
              <a:rPr lang="en-US" b="1" i="0" dirty="0">
                <a:solidFill>
                  <a:srgbClr val="007A76"/>
                </a:solidFill>
                <a:effectLst/>
                <a:latin typeface="Arial" panose="020B0604020202020204" pitchFamily="34" charset="0"/>
              </a:rPr>
            </a:br>
            <a:endParaRPr lang="en-US" b="0" i="0" dirty="0">
              <a:solidFill>
                <a:srgbClr val="666666"/>
              </a:solidFill>
              <a:effectLst/>
              <a:latin typeface="Arial" panose="020B0604020202020204" pitchFamily="34" charset="0"/>
            </a:endParaRPr>
          </a:p>
          <a:p>
            <a:br>
              <a:rPr lang="en-US" dirty="0"/>
            </a:br>
            <a:endParaRPr lang="nb-NO" dirty="0"/>
          </a:p>
          <a:p>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30</a:t>
            </a:fld>
            <a:endParaRPr lang="nb-NO"/>
          </a:p>
        </p:txBody>
      </p:sp>
    </p:spTree>
    <p:extLst>
      <p:ext uri="{BB962C8B-B14F-4D97-AF65-F5344CB8AC3E}">
        <p14:creationId xmlns:p14="http://schemas.microsoft.com/office/powerpoint/2010/main" val="733370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31</a:t>
            </a:fld>
            <a:endParaRPr lang="nb-NO"/>
          </a:p>
        </p:txBody>
      </p:sp>
    </p:spTree>
    <p:extLst>
      <p:ext uri="{BB962C8B-B14F-4D97-AF65-F5344CB8AC3E}">
        <p14:creationId xmlns:p14="http://schemas.microsoft.com/office/powerpoint/2010/main" val="1660698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https://medium.com/@xenonstack/a-quick-guide-to-continuous-integration-and-continuous-delivery-4df594ae281</a:t>
            </a:r>
          </a:p>
        </p:txBody>
      </p:sp>
      <p:sp>
        <p:nvSpPr>
          <p:cNvPr id="4" name="Slide Number Placeholder 3"/>
          <p:cNvSpPr>
            <a:spLocks noGrp="1"/>
          </p:cNvSpPr>
          <p:nvPr>
            <p:ph type="sldNum" sz="quarter" idx="5"/>
          </p:nvPr>
        </p:nvSpPr>
        <p:spPr/>
        <p:txBody>
          <a:bodyPr/>
          <a:lstStyle/>
          <a:p>
            <a:fld id="{F65893BA-F86B-4564-B9FF-1BA1EA8DD4AD}" type="slidenum">
              <a:rPr lang="nb-NO" smtClean="0"/>
              <a:t>34</a:t>
            </a:fld>
            <a:endParaRPr lang="nb-NO"/>
          </a:p>
        </p:txBody>
      </p:sp>
    </p:spTree>
    <p:extLst>
      <p:ext uri="{BB962C8B-B14F-4D97-AF65-F5344CB8AC3E}">
        <p14:creationId xmlns:p14="http://schemas.microsoft.com/office/powerpoint/2010/main" val="2756527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S4 Solution Specialist Sales Summit</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FDA5C7-BBAE-481E-8BF7-731156A2E2C1}"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11/30/2022 6:05 AM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172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idx="10"/>
          </p:nvPr>
        </p:nvSpPr>
        <p:spPr/>
        <p:txBody>
          <a:bodyPr/>
          <a:lstStyle/>
          <a:p>
            <a:r>
              <a:rPr lang="en-US">
                <a:solidFill>
                  <a:prstClr val="black"/>
                </a:solidFill>
              </a:rPr>
              <a:t>S4 Solution Specialist Sales Summit</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11/30/2022 6:05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3347081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One Marketing Template</a:t>
            </a:r>
          </a:p>
          <a:p>
            <a:endParaRPr lang="en-US" dirty="0"/>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70A44DA-14D3-4312-BD8C-2A308641D6B4}" type="datetime1">
              <a:rPr lang="en-US" smtClean="0"/>
              <a:t>11/30/2022</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298013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b="0" baseline="0"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11/30/2022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3672825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https://roadmap.sh/devops</a:t>
            </a:r>
          </a:p>
        </p:txBody>
      </p:sp>
      <p:sp>
        <p:nvSpPr>
          <p:cNvPr id="4" name="Slide Number Placeholder 3"/>
          <p:cNvSpPr>
            <a:spLocks noGrp="1"/>
          </p:cNvSpPr>
          <p:nvPr>
            <p:ph type="sldNum" sz="quarter" idx="5"/>
          </p:nvPr>
        </p:nvSpPr>
        <p:spPr/>
        <p:txBody>
          <a:bodyPr/>
          <a:lstStyle/>
          <a:p>
            <a:fld id="{F65893BA-F86B-4564-B9FF-1BA1EA8DD4AD}" type="slidenum">
              <a:rPr lang="nb-NO" smtClean="0"/>
              <a:t>43</a:t>
            </a:fld>
            <a:endParaRPr lang="nb-NO"/>
          </a:p>
        </p:txBody>
      </p:sp>
    </p:spTree>
    <p:extLst>
      <p:ext uri="{BB962C8B-B14F-4D97-AF65-F5344CB8AC3E}">
        <p14:creationId xmlns:p14="http://schemas.microsoft.com/office/powerpoint/2010/main" val="2734828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Course outline: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an introductory course to the field of software engineering. The goal of this course is to provide undergraduate students with techniques, methods and processes for the development of software-intensive systems. They will get familiar with various engineering activities for software development including requirements elicitation, software specification, architectural &amp; detailed design using design patterns, implementation, and software testing. The UML modeling language is extensively used in the course.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F38C2-4548-F541-8261-4C1D96E7A1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Jan 2018</a:t>
            </a: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Software Engineering - CO3001</a:t>
            </a:r>
          </a:p>
        </p:txBody>
      </p:sp>
    </p:spTree>
    <p:extLst>
      <p:ext uri="{BB962C8B-B14F-4D97-AF65-F5344CB8AC3E}">
        <p14:creationId xmlns:p14="http://schemas.microsoft.com/office/powerpoint/2010/main" val="122640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2547938" y="701675"/>
            <a:ext cx="4502150" cy="25336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1486271" y="3480935"/>
            <a:ext cx="6635999" cy="28104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2547938" y="701675"/>
            <a:ext cx="4502150" cy="25336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1486271" y="3480935"/>
            <a:ext cx="6635999" cy="28104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Course outline: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an introductory course to the field of software engineering. The goal of this course is to provide undergraduate students with techniques, methods and processes for the development of software-intensive systems. They will get familiar with various engineering activities for software development including requirements elicitation, software specification, architectural &amp; detailed design using design patterns, implementation, and software testing. The UML modeling language is extensively used in the course.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F38C2-4548-F541-8261-4C1D96E7A1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Jan 2018</a:t>
            </a: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Software Engineering - CO3001</a:t>
            </a:r>
          </a:p>
        </p:txBody>
      </p:sp>
    </p:spTree>
    <p:extLst>
      <p:ext uri="{BB962C8B-B14F-4D97-AF65-F5344CB8AC3E}">
        <p14:creationId xmlns:p14="http://schemas.microsoft.com/office/powerpoint/2010/main" val="1858882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Course outline: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an introductory course to the field of software engineering. The goal of this course is to provide undergraduate students with techniques, methods and processes for the development of software-intensive systems. They will get familiar with various engineering activities for software development including requirements elicitation, software specification, architectural &amp; detailed design using design patterns, implementation, and software testing. The UML modeling language is extensively used in the course.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F38C2-4548-F541-8261-4C1D96E7A1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Jan 2018</a:t>
            </a: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Software Engineering - CO3001</a:t>
            </a:r>
          </a:p>
        </p:txBody>
      </p:sp>
    </p:spTree>
    <p:extLst>
      <p:ext uri="{BB962C8B-B14F-4D97-AF65-F5344CB8AC3E}">
        <p14:creationId xmlns:p14="http://schemas.microsoft.com/office/powerpoint/2010/main" val="4186119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Course outline:</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is an introductory course to the field of software engineering. The goal of this course is to provide undergraduate students with techniques, methods and processes for the development of software-intensive systems. They will get familiar with various engineering activities for software development including requirements elicitation, software specification, architectural &amp; detailed design using design patterns, implementation, and software testing. The UML modeling language is extensively used in the course.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4F38C2-4548-F541-8261-4C1D96E7A16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Jan 2018</a:t>
            </a: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Software Engineering - CO3001</a:t>
            </a:r>
          </a:p>
        </p:txBody>
      </p:sp>
    </p:spTree>
    <p:extLst>
      <p:ext uri="{BB962C8B-B14F-4D97-AF65-F5344CB8AC3E}">
        <p14:creationId xmlns:p14="http://schemas.microsoft.com/office/powerpoint/2010/main" val="2467983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303633"/>
                </a:solidFill>
                <a:effectLst/>
                <a:latin typeface="Lora" pitchFamily="2" charset="0"/>
              </a:rPr>
              <a:t>While she's working, her colleague Violet pushes some changes onto mainline. As she's working in her own </a:t>
            </a:r>
            <a:r>
              <a:rPr lang="en-US" b="0" i="0" dirty="0" err="1">
                <a:solidFill>
                  <a:srgbClr val="303633"/>
                </a:solidFill>
                <a:effectLst/>
                <a:latin typeface="Lora" pitchFamily="2" charset="0"/>
              </a:rPr>
              <a:t>codeline</a:t>
            </a:r>
            <a:r>
              <a:rPr lang="en-US" b="0" i="0" dirty="0">
                <a:solidFill>
                  <a:srgbClr val="303633"/>
                </a:solidFill>
                <a:effectLst/>
                <a:latin typeface="Lora" pitchFamily="2" charset="0"/>
              </a:rPr>
              <a:t>, Scarlett can be oblivious to those changes while she works on her own task.</a:t>
            </a:r>
          </a:p>
          <a:p>
            <a:endParaRPr lang="en-US" dirty="0"/>
          </a:p>
          <a:p>
            <a:pPr algn="l" fontAlgn="base"/>
            <a:r>
              <a:rPr lang="en-US" b="0" i="0" dirty="0">
                <a:solidFill>
                  <a:srgbClr val="303633"/>
                </a:solidFill>
                <a:effectLst/>
                <a:latin typeface="Lora" pitchFamily="2" charset="0"/>
              </a:rPr>
              <a:t>At some point, she reaches a point where she wants to integrate. The first part of this is to fetch the current state of mainline into her local master branch, this will pull in Violet's changes. As she's working on local master, the commits will show on origin/master as a separate </a:t>
            </a:r>
            <a:r>
              <a:rPr lang="en-US" b="0" i="0" dirty="0" err="1">
                <a:solidFill>
                  <a:srgbClr val="303633"/>
                </a:solidFill>
                <a:effectLst/>
                <a:latin typeface="Lora" pitchFamily="2" charset="0"/>
              </a:rPr>
              <a:t>codeline</a:t>
            </a:r>
            <a:r>
              <a:rPr lang="en-US" b="0" i="0" dirty="0">
                <a:solidFill>
                  <a:srgbClr val="303633"/>
                </a:solidFill>
                <a:effectLst/>
                <a:latin typeface="Lora" pitchFamily="2" charset="0"/>
              </a:rPr>
              <a:t>.</a:t>
            </a:r>
          </a:p>
          <a:p>
            <a:br>
              <a:rPr lang="en-US" dirty="0"/>
            </a:br>
            <a:br>
              <a:rPr lang="en-US" dirty="0"/>
            </a:br>
            <a:endParaRPr lang="nb-NO" dirty="0"/>
          </a:p>
        </p:txBody>
      </p:sp>
      <p:sp>
        <p:nvSpPr>
          <p:cNvPr id="4" name="Slide Number Placeholder 3"/>
          <p:cNvSpPr>
            <a:spLocks noGrp="1"/>
          </p:cNvSpPr>
          <p:nvPr>
            <p:ph type="sldNum" sz="quarter" idx="5"/>
          </p:nvPr>
        </p:nvSpPr>
        <p:spPr/>
        <p:txBody>
          <a:bodyPr/>
          <a:lstStyle/>
          <a:p>
            <a:fld id="{F65893BA-F86B-4564-B9FF-1BA1EA8DD4AD}" type="slidenum">
              <a:rPr lang="nb-NO" smtClean="0"/>
              <a:t>12</a:t>
            </a:fld>
            <a:endParaRPr lang="nb-NO"/>
          </a:p>
        </p:txBody>
      </p:sp>
    </p:spTree>
    <p:extLst>
      <p:ext uri="{BB962C8B-B14F-4D97-AF65-F5344CB8AC3E}">
        <p14:creationId xmlns:p14="http://schemas.microsoft.com/office/powerpoint/2010/main" val="413557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7B35-FA04-AF89-0BA1-73FA28082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711BF7B2-F9C1-A540-70F5-C957914F2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D389A496-E576-A5B3-ECDF-D7CD22A2E65B}"/>
              </a:ext>
            </a:extLst>
          </p:cNvPr>
          <p:cNvSpPr>
            <a:spLocks noGrp="1"/>
          </p:cNvSpPr>
          <p:nvPr>
            <p:ph type="dt" sz="half" idx="10"/>
          </p:nvPr>
        </p:nvSpPr>
        <p:spPr/>
        <p:txBody>
          <a:bodyPr/>
          <a:lstStyle/>
          <a:p>
            <a:fld id="{4F694751-CF1F-4F28-A52B-95FDE86B0381}" type="datetime1">
              <a:rPr lang="nb-NO" smtClean="0"/>
              <a:t>30.11.2022</a:t>
            </a:fld>
            <a:endParaRPr lang="nb-NO"/>
          </a:p>
        </p:txBody>
      </p:sp>
      <p:sp>
        <p:nvSpPr>
          <p:cNvPr id="5" name="Footer Placeholder 4">
            <a:extLst>
              <a:ext uri="{FF2B5EF4-FFF2-40B4-BE49-F238E27FC236}">
                <a16:creationId xmlns:a16="http://schemas.microsoft.com/office/drawing/2014/main" id="{43B781D3-01B3-931A-FF07-1CEF1FBE69BE}"/>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04D40BDE-8B18-E685-C4C8-595D09B6400D}"/>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19068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833D-1F8F-7841-9364-70BE2542E8D7}"/>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27B85D0D-AD47-1086-45DE-7BD9FD93DC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ECC01392-045B-3B03-23FE-0A7B015575F1}"/>
              </a:ext>
            </a:extLst>
          </p:cNvPr>
          <p:cNvSpPr>
            <a:spLocks noGrp="1"/>
          </p:cNvSpPr>
          <p:nvPr>
            <p:ph type="dt" sz="half" idx="10"/>
          </p:nvPr>
        </p:nvSpPr>
        <p:spPr/>
        <p:txBody>
          <a:bodyPr/>
          <a:lstStyle/>
          <a:p>
            <a:fld id="{027BC8E0-492C-4A2C-9E39-57C40A54BE33}" type="datetime1">
              <a:rPr lang="nb-NO" smtClean="0"/>
              <a:t>30.11.2022</a:t>
            </a:fld>
            <a:endParaRPr lang="nb-NO"/>
          </a:p>
        </p:txBody>
      </p:sp>
      <p:sp>
        <p:nvSpPr>
          <p:cNvPr id="5" name="Footer Placeholder 4">
            <a:extLst>
              <a:ext uri="{FF2B5EF4-FFF2-40B4-BE49-F238E27FC236}">
                <a16:creationId xmlns:a16="http://schemas.microsoft.com/office/drawing/2014/main" id="{D92B8645-7B7B-E587-7681-11E16D585863}"/>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75E14D74-DF00-7EC1-7469-7A3759A2958A}"/>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319140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8E558-6FA1-3C08-DF2E-A643F752DD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90DC635A-D12C-0E34-5536-04AA1F6866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FA06FA8-BA73-FEA8-4EEA-661773531375}"/>
              </a:ext>
            </a:extLst>
          </p:cNvPr>
          <p:cNvSpPr>
            <a:spLocks noGrp="1"/>
          </p:cNvSpPr>
          <p:nvPr>
            <p:ph type="dt" sz="half" idx="10"/>
          </p:nvPr>
        </p:nvSpPr>
        <p:spPr/>
        <p:txBody>
          <a:bodyPr/>
          <a:lstStyle/>
          <a:p>
            <a:fld id="{3D49E7FF-E0B9-468E-BA3E-57A63762013F}" type="datetime1">
              <a:rPr lang="nb-NO" smtClean="0"/>
              <a:t>30.11.2022</a:t>
            </a:fld>
            <a:endParaRPr lang="nb-NO"/>
          </a:p>
        </p:txBody>
      </p:sp>
      <p:sp>
        <p:nvSpPr>
          <p:cNvPr id="5" name="Footer Placeholder 4">
            <a:extLst>
              <a:ext uri="{FF2B5EF4-FFF2-40B4-BE49-F238E27FC236}">
                <a16:creationId xmlns:a16="http://schemas.microsoft.com/office/drawing/2014/main" id="{31E85269-9D4B-4BC0-D690-07A23DF1C4D7}"/>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BBEAE43B-7994-C9E8-ED6E-52308ABA0092}"/>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141537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6349" y="1"/>
            <a:ext cx="12192000" cy="5293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24063"/>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3897256"/>
            <a:ext cx="7772400" cy="1463040"/>
          </a:xfrm>
        </p:spPr>
        <p:txBody>
          <a:bodyPr anchor="ctr">
            <a:normAutofit/>
          </a:bodyPr>
          <a:lstStyle>
            <a:lvl1pPr algn="r">
              <a:defRPr sz="3600" spc="200" baseline="0"/>
            </a:lvl1pPr>
          </a:lstStyle>
          <a:p>
            <a:r>
              <a:rPr lang="en-US"/>
              <a:t>Click to edit Master title style</a:t>
            </a:r>
            <a:endParaRPr lang="en-US" dirty="0"/>
          </a:p>
        </p:txBody>
      </p:sp>
      <p:sp>
        <p:nvSpPr>
          <p:cNvPr id="3" name="Subtitle 2"/>
          <p:cNvSpPr>
            <a:spLocks noGrp="1"/>
          </p:cNvSpPr>
          <p:nvPr>
            <p:ph type="subTitle" idx="1" hasCustomPrompt="1"/>
          </p:nvPr>
        </p:nvSpPr>
        <p:spPr>
          <a:xfrm>
            <a:off x="8610600" y="3897256"/>
            <a:ext cx="3200400" cy="1463040"/>
          </a:xfrm>
        </p:spPr>
        <p:txBody>
          <a:bodyPr lIns="91440" rIns="91440" anchor="ctr">
            <a:normAutofit/>
          </a:bodyPr>
          <a:lstStyle>
            <a:lvl1pPr marL="0" indent="0" algn="l">
              <a:lnSpc>
                <a:spcPct val="100000"/>
              </a:lnSpc>
              <a:spcBef>
                <a:spcPts val="0"/>
              </a:spcBef>
              <a:buNone/>
              <a:defRPr sz="160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Thang</a:t>
            </a:r>
            <a:r>
              <a:rPr lang="en-US" dirty="0"/>
              <a:t> Bui</a:t>
            </a:r>
          </a:p>
        </p:txBody>
      </p:sp>
      <p:cxnSp>
        <p:nvCxnSpPr>
          <p:cNvPr id="8" name="Straight Connector 7"/>
          <p:cNvCxnSpPr/>
          <p:nvPr/>
        </p:nvCxnSpPr>
        <p:spPr>
          <a:xfrm flipV="1">
            <a:off x="8386843" y="420122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4709"/>
            <a:ext cx="1278800" cy="871990"/>
          </a:xfrm>
          <a:prstGeom prst="rect">
            <a:avLst/>
          </a:prstGeom>
        </p:spPr>
      </p:pic>
      <p:sp>
        <p:nvSpPr>
          <p:cNvPr id="11" name="Title 1"/>
          <p:cNvSpPr txBox="1">
            <a:spLocks/>
          </p:cNvSpPr>
          <p:nvPr/>
        </p:nvSpPr>
        <p:spPr>
          <a:xfrm>
            <a:off x="3322651" y="529389"/>
            <a:ext cx="7772400" cy="2317424"/>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pPr fontAlgn="auto">
              <a:spcAft>
                <a:spcPts val="0"/>
              </a:spcAft>
            </a:pPr>
            <a:r>
              <a:rPr lang="en-US" sz="8000" dirty="0"/>
              <a:t>Software engineering</a:t>
            </a:r>
          </a:p>
        </p:txBody>
      </p:sp>
      <p:sp>
        <p:nvSpPr>
          <p:cNvPr id="12" name="Rectangle 11"/>
          <p:cNvSpPr/>
          <p:nvPr/>
        </p:nvSpPr>
        <p:spPr>
          <a:xfrm>
            <a:off x="1191768" y="6525692"/>
            <a:ext cx="7418832" cy="276999"/>
          </a:xfrm>
          <a:prstGeom prst="rect">
            <a:avLst/>
          </a:prstGeom>
        </p:spPr>
        <p:txBody>
          <a:bodyPr wrap="square">
            <a:spAutoFit/>
          </a:bodyPr>
          <a:lstStyle/>
          <a:p>
            <a:r>
              <a:rPr lang="en-US" sz="1200" dirty="0"/>
              <a:t>Adapted from https://iansommerville.com/software-engineering-book/slides/</a:t>
            </a:r>
          </a:p>
        </p:txBody>
      </p:sp>
      <p:sp>
        <p:nvSpPr>
          <p:cNvPr id="13" name="TextBox 12"/>
          <p:cNvSpPr txBox="1"/>
          <p:nvPr/>
        </p:nvSpPr>
        <p:spPr>
          <a:xfrm>
            <a:off x="9284299" y="2410485"/>
            <a:ext cx="1358064" cy="707886"/>
          </a:xfrm>
          <a:prstGeom prst="rect">
            <a:avLst/>
          </a:prstGeom>
          <a:noFill/>
        </p:spPr>
        <p:txBody>
          <a:bodyPr wrap="none" rtlCol="0">
            <a:spAutoFit/>
          </a:bodyPr>
          <a:lstStyle/>
          <a:p>
            <a:r>
              <a:rPr lang="en-US" sz="4000" dirty="0">
                <a:latin typeface="+mj-lt"/>
              </a:rPr>
              <a:t>CO3001</a:t>
            </a:r>
          </a:p>
        </p:txBody>
      </p:sp>
    </p:spTree>
    <p:extLst>
      <p:ext uri="{BB962C8B-B14F-4D97-AF65-F5344CB8AC3E}">
        <p14:creationId xmlns:p14="http://schemas.microsoft.com/office/powerpoint/2010/main" val="3113071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A0A6F90-0E51-444D-B337-72EA6D1BF307}" type="datetime1">
              <a:rPr lang="nb-NO" smtClean="0"/>
              <a:t>30.11.2022</a:t>
            </a:fld>
            <a:endParaRPr lang="en-US"/>
          </a:p>
        </p:txBody>
      </p:sp>
      <p:sp>
        <p:nvSpPr>
          <p:cNvPr id="5" name="Footer Placeholder 4"/>
          <p:cNvSpPr>
            <a:spLocks noGrp="1"/>
          </p:cNvSpPr>
          <p:nvPr>
            <p:ph type="ftr" sz="quarter" idx="11"/>
          </p:nvPr>
        </p:nvSpPr>
        <p:spPr/>
        <p:txBody>
          <a:bodyPr/>
          <a:lstStyle/>
          <a:p>
            <a:pPr>
              <a:defRPr/>
            </a:pPr>
            <a:r>
              <a:rPr lang="en-US"/>
              <a:t>Continuous Integration and Delivery</a:t>
            </a:r>
          </a:p>
        </p:txBody>
      </p:sp>
      <p:sp>
        <p:nvSpPr>
          <p:cNvPr id="6" name="Slide Number Placeholder 5"/>
          <p:cNvSpPr>
            <a:spLocks noGrp="1"/>
          </p:cNvSpPr>
          <p:nvPr>
            <p:ph type="sldNum" sz="quarter" idx="12"/>
          </p:nvPr>
        </p:nvSpPr>
        <p:spPr/>
        <p:txBody>
          <a:bodyPr/>
          <a:lstStyle/>
          <a:p>
            <a:pPr>
              <a:defRPr/>
            </a:pPr>
            <a:fld id="{6A4D3DC4-9E7F-1C47-B729-896D53019E3D}" type="slidenum">
              <a:rPr lang="en-US" smtClean="0"/>
              <a:pPr>
                <a:defRPr/>
              </a:pPr>
              <a:t>‹#›</a:t>
            </a:fld>
            <a:endParaRPr lang="en-US"/>
          </a:p>
        </p:txBody>
      </p:sp>
    </p:spTree>
    <p:extLst>
      <p:ext uri="{BB962C8B-B14F-4D97-AF65-F5344CB8AC3E}">
        <p14:creationId xmlns:p14="http://schemas.microsoft.com/office/powerpoint/2010/main" val="1362800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5775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3885224"/>
            <a:ext cx="77724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3885224"/>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A446F66-970C-45E2-B559-5B199C87C47F}" type="datetime1">
              <a:rPr lang="nb-NO" smtClean="0"/>
              <a:t>30.11.2022</a:t>
            </a:fld>
            <a:endParaRPr lang="en-US"/>
          </a:p>
        </p:txBody>
      </p:sp>
      <p:sp>
        <p:nvSpPr>
          <p:cNvPr id="5" name="Footer Placeholder 4"/>
          <p:cNvSpPr>
            <a:spLocks noGrp="1"/>
          </p:cNvSpPr>
          <p:nvPr>
            <p:ph type="ftr" sz="quarter" idx="11"/>
          </p:nvPr>
        </p:nvSpPr>
        <p:spPr/>
        <p:txBody>
          <a:bodyPr/>
          <a:lstStyle/>
          <a:p>
            <a:pPr>
              <a:defRPr/>
            </a:pPr>
            <a:r>
              <a:rPr lang="en-US"/>
              <a:t>Continuous Integration and Delivery</a:t>
            </a:r>
          </a:p>
        </p:txBody>
      </p:sp>
      <p:sp>
        <p:nvSpPr>
          <p:cNvPr id="6" name="Slide Number Placeholder 5"/>
          <p:cNvSpPr>
            <a:spLocks noGrp="1"/>
          </p:cNvSpPr>
          <p:nvPr>
            <p:ph type="sldNum" sz="quarter" idx="12"/>
          </p:nvPr>
        </p:nvSpPr>
        <p:spPr/>
        <p:txBody>
          <a:bodyPr/>
          <a:lstStyle/>
          <a:p>
            <a:pPr>
              <a:defRPr/>
            </a:pPr>
            <a:fld id="{D7DFF1E1-6940-BA49-963A-85FADE0EAFB2}" type="slidenum">
              <a:rPr lang="en-US" smtClean="0"/>
              <a:pPr>
                <a:defRPr/>
              </a:pPr>
              <a:t>‹#›</a:t>
            </a:fld>
            <a:endParaRPr lang="en-US"/>
          </a:p>
        </p:txBody>
      </p:sp>
      <p:cxnSp>
        <p:nvCxnSpPr>
          <p:cNvPr id="8" name="Straight Connector 7"/>
          <p:cNvCxnSpPr/>
          <p:nvPr/>
        </p:nvCxnSpPr>
        <p:spPr>
          <a:xfrm flipV="1">
            <a:off x="8386843" y="4189193"/>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080509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96254"/>
            <a:ext cx="10786873" cy="12272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1524002"/>
            <a:ext cx="4965192"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1011" y="1524002"/>
            <a:ext cx="5329988"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39E9AB3-2DBF-414D-9497-EE16E918A97B}" type="datetime1">
              <a:rPr lang="nb-NO" smtClean="0"/>
              <a:t>30.11.2022</a:t>
            </a:fld>
            <a:endParaRPr lang="en-US"/>
          </a:p>
        </p:txBody>
      </p:sp>
      <p:sp>
        <p:nvSpPr>
          <p:cNvPr id="6" name="Footer Placeholder 5"/>
          <p:cNvSpPr>
            <a:spLocks noGrp="1"/>
          </p:cNvSpPr>
          <p:nvPr>
            <p:ph type="ftr" sz="quarter" idx="11"/>
          </p:nvPr>
        </p:nvSpPr>
        <p:spPr/>
        <p:txBody>
          <a:bodyPr/>
          <a:lstStyle/>
          <a:p>
            <a:pPr>
              <a:defRPr/>
            </a:pPr>
            <a:r>
              <a:rPr lang="en-US"/>
              <a:t>Continuous Integration and Delivery</a:t>
            </a:r>
          </a:p>
        </p:txBody>
      </p:sp>
      <p:sp>
        <p:nvSpPr>
          <p:cNvPr id="7" name="Slide Number Placeholder 6"/>
          <p:cNvSpPr>
            <a:spLocks noGrp="1"/>
          </p:cNvSpPr>
          <p:nvPr>
            <p:ph type="sldNum" sz="quarter" idx="12"/>
          </p:nvPr>
        </p:nvSpPr>
        <p:spPr/>
        <p:txBody>
          <a:bodyPr/>
          <a:lstStyle/>
          <a:p>
            <a:pPr>
              <a:defRPr/>
            </a:pPr>
            <a:fld id="{C2FAEA27-515E-094A-842B-7E18C3B58789}" type="slidenum">
              <a:rPr lang="en-US" smtClean="0"/>
              <a:pPr>
                <a:defRPr/>
              </a:pPr>
              <a:t>‹#›</a:t>
            </a:fld>
            <a:endParaRPr lang="en-US"/>
          </a:p>
        </p:txBody>
      </p:sp>
    </p:spTree>
    <p:extLst>
      <p:ext uri="{BB962C8B-B14F-4D97-AF65-F5344CB8AC3E}">
        <p14:creationId xmlns:p14="http://schemas.microsoft.com/office/powerpoint/2010/main" val="17294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84222"/>
            <a:ext cx="10786873" cy="12392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1524002"/>
            <a:ext cx="513604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346962"/>
            <a:ext cx="5136040"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843" y="1524002"/>
            <a:ext cx="5394157"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6416843" y="2346962"/>
            <a:ext cx="5394157"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473F6BA-B040-4822-801E-37037348DB96}" type="datetime1">
              <a:rPr lang="nb-NO" smtClean="0"/>
              <a:t>30.11.2022</a:t>
            </a:fld>
            <a:endParaRPr lang="en-US"/>
          </a:p>
        </p:txBody>
      </p:sp>
      <p:sp>
        <p:nvSpPr>
          <p:cNvPr id="8" name="Footer Placeholder 7"/>
          <p:cNvSpPr>
            <a:spLocks noGrp="1"/>
          </p:cNvSpPr>
          <p:nvPr>
            <p:ph type="ftr" sz="quarter" idx="11"/>
          </p:nvPr>
        </p:nvSpPr>
        <p:spPr/>
        <p:txBody>
          <a:bodyPr/>
          <a:lstStyle/>
          <a:p>
            <a:pPr>
              <a:defRPr/>
            </a:pPr>
            <a:r>
              <a:rPr lang="en-US"/>
              <a:t>Continuous Integration and Delivery</a:t>
            </a:r>
          </a:p>
        </p:txBody>
      </p:sp>
      <p:sp>
        <p:nvSpPr>
          <p:cNvPr id="9" name="Slide Number Placeholder 8"/>
          <p:cNvSpPr>
            <a:spLocks noGrp="1"/>
          </p:cNvSpPr>
          <p:nvPr>
            <p:ph type="sldNum" sz="quarter" idx="12"/>
          </p:nvPr>
        </p:nvSpPr>
        <p:spPr/>
        <p:txBody>
          <a:bodyPr/>
          <a:lstStyle/>
          <a:p>
            <a:pPr>
              <a:defRPr/>
            </a:pPr>
            <a:fld id="{1CB38100-995D-D845-AEB2-0A3B47AC4C36}" type="slidenum">
              <a:rPr lang="en-US" smtClean="0"/>
              <a:pPr>
                <a:defRPr/>
              </a:pPr>
              <a:t>‹#›</a:t>
            </a:fld>
            <a:endParaRPr lang="en-US"/>
          </a:p>
        </p:txBody>
      </p:sp>
    </p:spTree>
    <p:extLst>
      <p:ext uri="{BB962C8B-B14F-4D97-AF65-F5344CB8AC3E}">
        <p14:creationId xmlns:p14="http://schemas.microsoft.com/office/powerpoint/2010/main" val="3858425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EFB34FEA-23A2-4A38-ABCC-515BF6961FFC}" type="datetime1">
              <a:rPr lang="nb-NO" smtClean="0"/>
              <a:t>30.11.2022</a:t>
            </a:fld>
            <a:endParaRPr lang="en-US"/>
          </a:p>
        </p:txBody>
      </p:sp>
      <p:sp>
        <p:nvSpPr>
          <p:cNvPr id="4" name="Footer Placeholder 3"/>
          <p:cNvSpPr>
            <a:spLocks noGrp="1"/>
          </p:cNvSpPr>
          <p:nvPr>
            <p:ph type="ftr" sz="quarter" idx="11"/>
          </p:nvPr>
        </p:nvSpPr>
        <p:spPr/>
        <p:txBody>
          <a:bodyPr/>
          <a:lstStyle/>
          <a:p>
            <a:pPr>
              <a:defRPr/>
            </a:pPr>
            <a:r>
              <a:rPr lang="en-US"/>
              <a:t>Continuous Integration and Delivery</a:t>
            </a:r>
          </a:p>
        </p:txBody>
      </p:sp>
      <p:sp>
        <p:nvSpPr>
          <p:cNvPr id="5" name="Slide Number Placeholder 4"/>
          <p:cNvSpPr>
            <a:spLocks noGrp="1"/>
          </p:cNvSpPr>
          <p:nvPr>
            <p:ph type="sldNum" sz="quarter" idx="12"/>
          </p:nvPr>
        </p:nvSpPr>
        <p:spPr/>
        <p:txBody>
          <a:bodyPr/>
          <a:lstStyle/>
          <a:p>
            <a:pPr>
              <a:defRPr/>
            </a:pPr>
            <a:fld id="{5323AA34-E435-CB43-B1EC-D16A672B4041}" type="slidenum">
              <a:rPr lang="en-US" smtClean="0"/>
              <a:pPr>
                <a:defRPr/>
              </a:pPr>
              <a:t>‹#›</a:t>
            </a:fld>
            <a:endParaRPr lang="en-US"/>
          </a:p>
        </p:txBody>
      </p:sp>
    </p:spTree>
    <p:extLst>
      <p:ext uri="{BB962C8B-B14F-4D97-AF65-F5344CB8AC3E}">
        <p14:creationId xmlns:p14="http://schemas.microsoft.com/office/powerpoint/2010/main" val="3591947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FC2732E-1C08-451A-BADF-4F0F67E7C80B}" type="datetime1">
              <a:rPr lang="nb-NO" smtClean="0"/>
              <a:t>30.11.2022</a:t>
            </a:fld>
            <a:endParaRPr lang="en-US"/>
          </a:p>
        </p:txBody>
      </p:sp>
      <p:sp>
        <p:nvSpPr>
          <p:cNvPr id="3" name="Footer Placeholder 2"/>
          <p:cNvSpPr>
            <a:spLocks noGrp="1"/>
          </p:cNvSpPr>
          <p:nvPr>
            <p:ph type="ftr" sz="quarter" idx="11"/>
          </p:nvPr>
        </p:nvSpPr>
        <p:spPr/>
        <p:txBody>
          <a:bodyPr/>
          <a:lstStyle/>
          <a:p>
            <a:pPr>
              <a:defRPr/>
            </a:pPr>
            <a:r>
              <a:rPr lang="en-US"/>
              <a:t>Continuous Integration and Delivery</a:t>
            </a:r>
          </a:p>
        </p:txBody>
      </p:sp>
      <p:sp>
        <p:nvSpPr>
          <p:cNvPr id="4" name="Slide Number Placeholder 3"/>
          <p:cNvSpPr>
            <a:spLocks noGrp="1"/>
          </p:cNvSpPr>
          <p:nvPr>
            <p:ph type="sldNum" sz="quarter" idx="12"/>
          </p:nvPr>
        </p:nvSpPr>
        <p:spPr/>
        <p:txBody>
          <a:bodyPr/>
          <a:lstStyle/>
          <a:p>
            <a:pPr>
              <a:defRPr/>
            </a:pPr>
            <a:fld id="{483CC7AD-8559-7E43-A1EB-295EC20609A1}" type="slidenum">
              <a:rPr lang="en-US" smtClean="0"/>
              <a:pPr>
                <a:defRPr/>
              </a:pPr>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365771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3B81B74-787A-471F-9797-0D666A63F6B1}" type="datetime1">
              <a:rPr lang="nb-NO" smtClean="0"/>
              <a:t>30.11.2022</a:t>
            </a:fld>
            <a:endParaRPr lang="en-US"/>
          </a:p>
        </p:txBody>
      </p:sp>
      <p:sp>
        <p:nvSpPr>
          <p:cNvPr id="6" name="Footer Placeholder 5"/>
          <p:cNvSpPr>
            <a:spLocks noGrp="1"/>
          </p:cNvSpPr>
          <p:nvPr>
            <p:ph type="ftr" sz="quarter" idx="11"/>
          </p:nvPr>
        </p:nvSpPr>
        <p:spPr/>
        <p:txBody>
          <a:bodyPr/>
          <a:lstStyle/>
          <a:p>
            <a:pPr>
              <a:defRPr/>
            </a:pPr>
            <a:r>
              <a:rPr lang="en-US"/>
              <a:t>Continuous Integration and Delivery</a:t>
            </a:r>
          </a:p>
        </p:txBody>
      </p:sp>
      <p:sp>
        <p:nvSpPr>
          <p:cNvPr id="7" name="Slide Number Placeholder 6"/>
          <p:cNvSpPr>
            <a:spLocks noGrp="1"/>
          </p:cNvSpPr>
          <p:nvPr>
            <p:ph type="sldNum" sz="quarter" idx="12"/>
          </p:nvPr>
        </p:nvSpPr>
        <p:spPr/>
        <p:txBody>
          <a:bodyPr/>
          <a:lstStyle/>
          <a:p>
            <a:pPr>
              <a:defRPr/>
            </a:pPr>
            <a:fld id="{9CCF4E67-007C-EC49-A171-0CCACA5728AA}" type="slidenum">
              <a:rPr lang="en-US" smtClean="0"/>
              <a:pPr>
                <a:defRPr/>
              </a:pPr>
              <a:t>‹#›</a:t>
            </a:fld>
            <a:endParaRPr lang="en-US"/>
          </a:p>
        </p:txBody>
      </p:sp>
    </p:spTree>
    <p:extLst>
      <p:ext uri="{BB962C8B-B14F-4D97-AF65-F5344CB8AC3E}">
        <p14:creationId xmlns:p14="http://schemas.microsoft.com/office/powerpoint/2010/main" val="248313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F03F-1F13-CE46-C300-B3604603C67E}"/>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24FF2251-4A35-1408-5B9F-4B688B152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1E004ACD-22CE-0A53-264C-1C87414DB151}"/>
              </a:ext>
            </a:extLst>
          </p:cNvPr>
          <p:cNvSpPr>
            <a:spLocks noGrp="1"/>
          </p:cNvSpPr>
          <p:nvPr>
            <p:ph type="dt" sz="half" idx="10"/>
          </p:nvPr>
        </p:nvSpPr>
        <p:spPr/>
        <p:txBody>
          <a:bodyPr/>
          <a:lstStyle/>
          <a:p>
            <a:fld id="{21009CE3-582F-4556-AA8F-7FD5499ECAC7}" type="datetime1">
              <a:rPr lang="nb-NO" smtClean="0"/>
              <a:t>30.11.2022</a:t>
            </a:fld>
            <a:endParaRPr lang="nb-NO"/>
          </a:p>
        </p:txBody>
      </p:sp>
      <p:sp>
        <p:nvSpPr>
          <p:cNvPr id="5" name="Footer Placeholder 4">
            <a:extLst>
              <a:ext uri="{FF2B5EF4-FFF2-40B4-BE49-F238E27FC236}">
                <a16:creationId xmlns:a16="http://schemas.microsoft.com/office/drawing/2014/main" id="{7F510B8A-8A33-7DA6-A26E-A08C527D5532}"/>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AC67FAF0-2F20-7E55-5CC2-8955A6F3A018}"/>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1075688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25CFBDE-9E1B-46B5-B599-4454B9AAF34F}" type="datetime1">
              <a:rPr lang="nb-NO" smtClean="0"/>
              <a:t>30.11.2022</a:t>
            </a:fld>
            <a:endParaRPr lang="en-US"/>
          </a:p>
        </p:txBody>
      </p:sp>
      <p:sp>
        <p:nvSpPr>
          <p:cNvPr id="6" name="Footer Placeholder 5"/>
          <p:cNvSpPr>
            <a:spLocks noGrp="1"/>
          </p:cNvSpPr>
          <p:nvPr>
            <p:ph type="ftr" sz="quarter" idx="11"/>
          </p:nvPr>
        </p:nvSpPr>
        <p:spPr/>
        <p:txBody>
          <a:bodyPr/>
          <a:lstStyle/>
          <a:p>
            <a:pPr>
              <a:defRPr/>
            </a:pPr>
            <a:r>
              <a:rPr lang="en-US"/>
              <a:t>Continuous Integration and Delivery</a:t>
            </a:r>
          </a:p>
        </p:txBody>
      </p:sp>
      <p:sp>
        <p:nvSpPr>
          <p:cNvPr id="7" name="Slide Number Placeholder 6"/>
          <p:cNvSpPr>
            <a:spLocks noGrp="1"/>
          </p:cNvSpPr>
          <p:nvPr>
            <p:ph type="sldNum" sz="quarter" idx="12"/>
          </p:nvPr>
        </p:nvSpPr>
        <p:spPr/>
        <p:txBody>
          <a:bodyPr/>
          <a:lstStyle/>
          <a:p>
            <a:pPr>
              <a:defRPr/>
            </a:pPr>
            <a:fld id="{6F498F28-1EFD-694F-A2AA-842B8894902D}" type="slidenum">
              <a:rPr lang="en-US" smtClean="0"/>
              <a:pPr>
                <a:defRPr/>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440781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C4F298A-47F5-48F3-8959-F99280C2E5F4}" type="datetime1">
              <a:rPr lang="nb-NO" smtClean="0"/>
              <a:t>30.11.2022</a:t>
            </a:fld>
            <a:endParaRPr lang="en-US"/>
          </a:p>
        </p:txBody>
      </p:sp>
      <p:sp>
        <p:nvSpPr>
          <p:cNvPr id="5" name="Footer Placeholder 4"/>
          <p:cNvSpPr>
            <a:spLocks noGrp="1"/>
          </p:cNvSpPr>
          <p:nvPr>
            <p:ph type="ftr" sz="quarter" idx="11"/>
          </p:nvPr>
        </p:nvSpPr>
        <p:spPr/>
        <p:txBody>
          <a:bodyPr/>
          <a:lstStyle/>
          <a:p>
            <a:pPr>
              <a:defRPr/>
            </a:pPr>
            <a:r>
              <a:rPr lang="en-US"/>
              <a:t>Continuous Integration and Delivery</a:t>
            </a:r>
          </a:p>
        </p:txBody>
      </p:sp>
      <p:sp>
        <p:nvSpPr>
          <p:cNvPr id="6" name="Slide Number Placeholder 5"/>
          <p:cNvSpPr>
            <a:spLocks noGrp="1"/>
          </p:cNvSpPr>
          <p:nvPr>
            <p:ph type="sldNum" sz="quarter" idx="12"/>
          </p:nvPr>
        </p:nvSpPr>
        <p:spPr/>
        <p:txBody>
          <a:bodyPr/>
          <a:lstStyle/>
          <a:p>
            <a:pPr>
              <a:defRPr/>
            </a:pPr>
            <a:fld id="{3463E0A2-0798-9745-87DA-7E77F2F38D9A}" type="slidenum">
              <a:rPr lang="en-US" smtClean="0"/>
              <a:pPr>
                <a:defRPr/>
              </a:pPr>
              <a:t>‹#›</a:t>
            </a:fld>
            <a:endParaRPr lang="en-US"/>
          </a:p>
        </p:txBody>
      </p:sp>
    </p:spTree>
    <p:extLst>
      <p:ext uri="{BB962C8B-B14F-4D97-AF65-F5344CB8AC3E}">
        <p14:creationId xmlns:p14="http://schemas.microsoft.com/office/powerpoint/2010/main" val="2386131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3716A4C-F38E-4AA9-8573-A936C24483B2}" type="datetime1">
              <a:rPr lang="nb-NO" smtClean="0"/>
              <a:t>30.11.2022</a:t>
            </a:fld>
            <a:endParaRPr lang="en-US"/>
          </a:p>
        </p:txBody>
      </p:sp>
      <p:sp>
        <p:nvSpPr>
          <p:cNvPr id="5" name="Footer Placeholder 4"/>
          <p:cNvSpPr>
            <a:spLocks noGrp="1"/>
          </p:cNvSpPr>
          <p:nvPr>
            <p:ph type="ftr" sz="quarter" idx="11"/>
          </p:nvPr>
        </p:nvSpPr>
        <p:spPr/>
        <p:txBody>
          <a:bodyPr/>
          <a:lstStyle/>
          <a:p>
            <a:pPr>
              <a:defRPr/>
            </a:pPr>
            <a:r>
              <a:rPr lang="en-US"/>
              <a:t>Continuous Integration and Delivery</a:t>
            </a:r>
          </a:p>
        </p:txBody>
      </p:sp>
      <p:sp>
        <p:nvSpPr>
          <p:cNvPr id="6" name="Slide Number Placeholder 5"/>
          <p:cNvSpPr>
            <a:spLocks noGrp="1"/>
          </p:cNvSpPr>
          <p:nvPr>
            <p:ph type="sldNum" sz="quarter" idx="12"/>
          </p:nvPr>
        </p:nvSpPr>
        <p:spPr/>
        <p:txBody>
          <a:bodyPr/>
          <a:lstStyle/>
          <a:p>
            <a:pPr>
              <a:defRPr/>
            </a:pPr>
            <a:fld id="{5B7A154E-9DB1-494A-8AF2-8A9764AB2719}" type="slidenum">
              <a:rPr lang="en-US" smtClean="0"/>
              <a:pPr>
                <a:defRPr/>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2441309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smtClean="0">
                <a:latin typeface="Arial" pitchFamily="34" charset="0"/>
                <a:cs typeface="Arial" pitchFamily="34" charset="0"/>
              </a:defRPr>
            </a:lvl1pPr>
          </a:lstStyle>
          <a:p>
            <a:pPr>
              <a:defRPr/>
            </a:pPr>
            <a:fld id="{EA65E747-CA29-4179-ABD4-8D2BF64E06B0}" type="datetime1">
              <a:rPr lang="nb-NO" smtClean="0"/>
              <a:t>30.11.2022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Continuous Integration and Delivery</a:t>
            </a: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FC0CE10A-1ABB-4B47-8A20-2A1E99C99C63}" type="slidenum">
              <a:rPr lang="en-US" smtClean="0"/>
              <a:pPr>
                <a:defRPr/>
              </a:pPr>
              <a:t>‹#›</a:t>
            </a:fld>
            <a:endParaRPr lang="en-US" dirty="0"/>
          </a:p>
        </p:txBody>
      </p:sp>
      <p:sp>
        <p:nvSpPr>
          <p:cNvPr id="7" name="Content Placeholder 2"/>
          <p:cNvSpPr>
            <a:spLocks noGrp="1"/>
          </p:cNvSpPr>
          <p:nvPr>
            <p:ph idx="1"/>
          </p:nvPr>
        </p:nvSpPr>
        <p:spPr>
          <a:xfrm>
            <a:off x="609600" y="673100"/>
            <a:ext cx="10972800" cy="580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0528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66046764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a:lstStyle>
            <a:lvl1pPr marL="281677" indent="-281677">
              <a:spcBef>
                <a:spcPts val="1200"/>
              </a:spcBef>
              <a:buClr>
                <a:schemeClr val="tx2"/>
              </a:buClr>
              <a:buFont typeface="Arial" pitchFamily="34" charset="0"/>
              <a:buChar char="•"/>
              <a:defRPr sz="3529">
                <a:solidFill>
                  <a:srgbClr val="582881"/>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486578"/>
          </a:xfrm>
        </p:spPr>
        <p:txBody>
          <a:bodyPr/>
          <a:lstStyle>
            <a:lvl1pPr marL="281677" indent="-281677">
              <a:spcBef>
                <a:spcPts val="1200"/>
              </a:spcBef>
              <a:buClr>
                <a:schemeClr val="tx2"/>
              </a:buClr>
              <a:buFont typeface="Arial" pitchFamily="34" charset="0"/>
              <a:buChar char="•"/>
              <a:defRPr sz="3529">
                <a:solidFill>
                  <a:srgbClr val="582881"/>
                </a:soli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620109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invGray">
          <a:xfrm>
            <a:off x="10668389" y="291069"/>
            <a:ext cx="1251260" cy="267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9240" y="289511"/>
            <a:ext cx="8874570" cy="1167096"/>
          </a:xfrm>
        </p:spPr>
        <p:txBody>
          <a:bodyPr/>
          <a:lstStyle/>
          <a:p>
            <a:r>
              <a:rPr lang="en-US"/>
              <a:t>Click to edit Master title style</a:t>
            </a:r>
          </a:p>
        </p:txBody>
      </p:sp>
    </p:spTree>
    <p:extLst>
      <p:ext uri="{BB962C8B-B14F-4D97-AF65-F5344CB8AC3E}">
        <p14:creationId xmlns:p14="http://schemas.microsoft.com/office/powerpoint/2010/main" val="214840331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E119-3733-5B87-2814-619C15297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CBBE6168-BD27-8887-0E99-5D53BBADE3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EF1867-295F-AEC7-10F2-D35051B97D41}"/>
              </a:ext>
            </a:extLst>
          </p:cNvPr>
          <p:cNvSpPr>
            <a:spLocks noGrp="1"/>
          </p:cNvSpPr>
          <p:nvPr>
            <p:ph type="dt" sz="half" idx="10"/>
          </p:nvPr>
        </p:nvSpPr>
        <p:spPr/>
        <p:txBody>
          <a:bodyPr/>
          <a:lstStyle/>
          <a:p>
            <a:fld id="{2E2DFE15-CD9D-44F0-ABDE-C82CF27C85A9}" type="datetime1">
              <a:rPr lang="nb-NO" smtClean="0"/>
              <a:t>30.11.2022</a:t>
            </a:fld>
            <a:endParaRPr lang="nb-NO"/>
          </a:p>
        </p:txBody>
      </p:sp>
      <p:sp>
        <p:nvSpPr>
          <p:cNvPr id="5" name="Footer Placeholder 4">
            <a:extLst>
              <a:ext uri="{FF2B5EF4-FFF2-40B4-BE49-F238E27FC236}">
                <a16:creationId xmlns:a16="http://schemas.microsoft.com/office/drawing/2014/main" id="{D7D56E95-2384-F4C7-5388-F3BD7855485A}"/>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738C9DE6-FBFA-44B5-0ACC-0B18F1C86557}"/>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756750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1280-A824-E9DF-7C0A-027D1CDC499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A6F74BA9-388B-FF07-B0C4-24FDAF77D2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684364B1-640A-747B-50C7-D40D3A57BE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AD9DCEFF-4CE3-581D-9193-1F1CD4CD7F37}"/>
              </a:ext>
            </a:extLst>
          </p:cNvPr>
          <p:cNvSpPr>
            <a:spLocks noGrp="1"/>
          </p:cNvSpPr>
          <p:nvPr>
            <p:ph type="dt" sz="half" idx="10"/>
          </p:nvPr>
        </p:nvSpPr>
        <p:spPr/>
        <p:txBody>
          <a:bodyPr/>
          <a:lstStyle/>
          <a:p>
            <a:fld id="{11653B82-9F66-470A-A187-CF00A43E4F71}" type="datetime1">
              <a:rPr lang="nb-NO" smtClean="0"/>
              <a:t>30.11.2022</a:t>
            </a:fld>
            <a:endParaRPr lang="nb-NO"/>
          </a:p>
        </p:txBody>
      </p:sp>
      <p:sp>
        <p:nvSpPr>
          <p:cNvPr id="6" name="Footer Placeholder 5">
            <a:extLst>
              <a:ext uri="{FF2B5EF4-FFF2-40B4-BE49-F238E27FC236}">
                <a16:creationId xmlns:a16="http://schemas.microsoft.com/office/drawing/2014/main" id="{B7F4E068-25EA-311F-5D46-A20D53869E5B}"/>
              </a:ext>
            </a:extLst>
          </p:cNvPr>
          <p:cNvSpPr>
            <a:spLocks noGrp="1"/>
          </p:cNvSpPr>
          <p:nvPr>
            <p:ph type="ftr" sz="quarter" idx="11"/>
          </p:nvPr>
        </p:nvSpPr>
        <p:spPr/>
        <p:txBody>
          <a:bodyPr/>
          <a:lstStyle/>
          <a:p>
            <a:r>
              <a:rPr lang="nb-NO"/>
              <a:t>Continuous Integration and Delivery</a:t>
            </a:r>
          </a:p>
        </p:txBody>
      </p:sp>
      <p:sp>
        <p:nvSpPr>
          <p:cNvPr id="7" name="Slide Number Placeholder 6">
            <a:extLst>
              <a:ext uri="{FF2B5EF4-FFF2-40B4-BE49-F238E27FC236}">
                <a16:creationId xmlns:a16="http://schemas.microsoft.com/office/drawing/2014/main" id="{88EFC6CE-00C6-3103-08B2-362B1BCAACF4}"/>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357405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05DE-BD2C-958D-4745-B4E4D383F1D5}"/>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0FE841B-E6A6-7FA8-3B1A-76FB2636AC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6A759-A62B-0246-7A56-C4C745880C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19D94258-8E4C-23A5-D8E2-1B1521119A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CB423-6FB7-19BD-E080-6A488871AC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A87B259B-A3D2-39F9-B7F9-C722210F1577}"/>
              </a:ext>
            </a:extLst>
          </p:cNvPr>
          <p:cNvSpPr>
            <a:spLocks noGrp="1"/>
          </p:cNvSpPr>
          <p:nvPr>
            <p:ph type="dt" sz="half" idx="10"/>
          </p:nvPr>
        </p:nvSpPr>
        <p:spPr/>
        <p:txBody>
          <a:bodyPr/>
          <a:lstStyle/>
          <a:p>
            <a:fld id="{318F4FDE-BC70-42F1-9AE4-F7A1850CB3B4}" type="datetime1">
              <a:rPr lang="nb-NO" smtClean="0"/>
              <a:t>30.11.2022</a:t>
            </a:fld>
            <a:endParaRPr lang="nb-NO"/>
          </a:p>
        </p:txBody>
      </p:sp>
      <p:sp>
        <p:nvSpPr>
          <p:cNvPr id="8" name="Footer Placeholder 7">
            <a:extLst>
              <a:ext uri="{FF2B5EF4-FFF2-40B4-BE49-F238E27FC236}">
                <a16:creationId xmlns:a16="http://schemas.microsoft.com/office/drawing/2014/main" id="{1EA21F8F-13B3-2669-A710-1C701F695CEE}"/>
              </a:ext>
            </a:extLst>
          </p:cNvPr>
          <p:cNvSpPr>
            <a:spLocks noGrp="1"/>
          </p:cNvSpPr>
          <p:nvPr>
            <p:ph type="ftr" sz="quarter" idx="11"/>
          </p:nvPr>
        </p:nvSpPr>
        <p:spPr/>
        <p:txBody>
          <a:bodyPr/>
          <a:lstStyle/>
          <a:p>
            <a:r>
              <a:rPr lang="nb-NO"/>
              <a:t>Continuous Integration and Delivery</a:t>
            </a:r>
          </a:p>
        </p:txBody>
      </p:sp>
      <p:sp>
        <p:nvSpPr>
          <p:cNvPr id="9" name="Slide Number Placeholder 8">
            <a:extLst>
              <a:ext uri="{FF2B5EF4-FFF2-40B4-BE49-F238E27FC236}">
                <a16:creationId xmlns:a16="http://schemas.microsoft.com/office/drawing/2014/main" id="{D9F1F0EF-6CA3-F017-AEAB-E3994E61E477}"/>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2359862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F8F4-16EC-D925-418C-5F2D9FAF222C}"/>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0D5F2DDB-D3F9-E2E3-2A67-B4D942CA8532}"/>
              </a:ext>
            </a:extLst>
          </p:cNvPr>
          <p:cNvSpPr>
            <a:spLocks noGrp="1"/>
          </p:cNvSpPr>
          <p:nvPr>
            <p:ph type="dt" sz="half" idx="10"/>
          </p:nvPr>
        </p:nvSpPr>
        <p:spPr/>
        <p:txBody>
          <a:bodyPr/>
          <a:lstStyle/>
          <a:p>
            <a:fld id="{ED0659EE-5D51-4E74-BDD5-DD0B38ADABDB}" type="datetime1">
              <a:rPr lang="nb-NO" smtClean="0"/>
              <a:t>30.11.2022</a:t>
            </a:fld>
            <a:endParaRPr lang="nb-NO"/>
          </a:p>
        </p:txBody>
      </p:sp>
      <p:sp>
        <p:nvSpPr>
          <p:cNvPr id="4" name="Footer Placeholder 3">
            <a:extLst>
              <a:ext uri="{FF2B5EF4-FFF2-40B4-BE49-F238E27FC236}">
                <a16:creationId xmlns:a16="http://schemas.microsoft.com/office/drawing/2014/main" id="{6AC7BB5A-B0C6-0A24-8311-C3674EC848EC}"/>
              </a:ext>
            </a:extLst>
          </p:cNvPr>
          <p:cNvSpPr>
            <a:spLocks noGrp="1"/>
          </p:cNvSpPr>
          <p:nvPr>
            <p:ph type="ftr" sz="quarter" idx="11"/>
          </p:nvPr>
        </p:nvSpPr>
        <p:spPr/>
        <p:txBody>
          <a:bodyPr/>
          <a:lstStyle/>
          <a:p>
            <a:r>
              <a:rPr lang="nb-NO"/>
              <a:t>Continuous Integration and Delivery</a:t>
            </a:r>
          </a:p>
        </p:txBody>
      </p:sp>
      <p:sp>
        <p:nvSpPr>
          <p:cNvPr id="5" name="Slide Number Placeholder 4">
            <a:extLst>
              <a:ext uri="{FF2B5EF4-FFF2-40B4-BE49-F238E27FC236}">
                <a16:creationId xmlns:a16="http://schemas.microsoft.com/office/drawing/2014/main" id="{D9BFA2BD-A8B8-2259-7633-9C462B2BF1A0}"/>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1696283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511021-2C3D-797B-AE25-3F9AF2AE4355}"/>
              </a:ext>
            </a:extLst>
          </p:cNvPr>
          <p:cNvSpPr>
            <a:spLocks noGrp="1"/>
          </p:cNvSpPr>
          <p:nvPr>
            <p:ph type="dt" sz="half" idx="10"/>
          </p:nvPr>
        </p:nvSpPr>
        <p:spPr/>
        <p:txBody>
          <a:bodyPr/>
          <a:lstStyle/>
          <a:p>
            <a:fld id="{321C2A65-8612-4548-877B-4BE6446F278B}" type="datetime1">
              <a:rPr lang="nb-NO" smtClean="0"/>
              <a:t>30.11.2022</a:t>
            </a:fld>
            <a:endParaRPr lang="nb-NO"/>
          </a:p>
        </p:txBody>
      </p:sp>
      <p:sp>
        <p:nvSpPr>
          <p:cNvPr id="3" name="Footer Placeholder 2">
            <a:extLst>
              <a:ext uri="{FF2B5EF4-FFF2-40B4-BE49-F238E27FC236}">
                <a16:creationId xmlns:a16="http://schemas.microsoft.com/office/drawing/2014/main" id="{B365D2FA-AB9E-83F3-7362-B733CF502E72}"/>
              </a:ext>
            </a:extLst>
          </p:cNvPr>
          <p:cNvSpPr>
            <a:spLocks noGrp="1"/>
          </p:cNvSpPr>
          <p:nvPr>
            <p:ph type="ftr" sz="quarter" idx="11"/>
          </p:nvPr>
        </p:nvSpPr>
        <p:spPr/>
        <p:txBody>
          <a:bodyPr/>
          <a:lstStyle/>
          <a:p>
            <a:r>
              <a:rPr lang="nb-NO"/>
              <a:t>Continuous Integration and Delivery</a:t>
            </a:r>
          </a:p>
        </p:txBody>
      </p:sp>
      <p:sp>
        <p:nvSpPr>
          <p:cNvPr id="4" name="Slide Number Placeholder 3">
            <a:extLst>
              <a:ext uri="{FF2B5EF4-FFF2-40B4-BE49-F238E27FC236}">
                <a16:creationId xmlns:a16="http://schemas.microsoft.com/office/drawing/2014/main" id="{5F7610A1-F756-3BD0-6ECD-01AD7A80400B}"/>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2573664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8465-6104-CDB0-8E62-4F56DE843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87E22068-7FF7-00CB-00A3-9C83ADD48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A852BE3C-59C9-005B-6203-8C7648498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F992F1-CF24-2382-96D3-63171D7CD3D4}"/>
              </a:ext>
            </a:extLst>
          </p:cNvPr>
          <p:cNvSpPr>
            <a:spLocks noGrp="1"/>
          </p:cNvSpPr>
          <p:nvPr>
            <p:ph type="dt" sz="half" idx="10"/>
          </p:nvPr>
        </p:nvSpPr>
        <p:spPr/>
        <p:txBody>
          <a:bodyPr/>
          <a:lstStyle/>
          <a:p>
            <a:fld id="{4ADA9185-98ED-41A1-BADF-F169211CFF65}" type="datetime1">
              <a:rPr lang="nb-NO" smtClean="0"/>
              <a:t>30.11.2022</a:t>
            </a:fld>
            <a:endParaRPr lang="nb-NO"/>
          </a:p>
        </p:txBody>
      </p:sp>
      <p:sp>
        <p:nvSpPr>
          <p:cNvPr id="6" name="Footer Placeholder 5">
            <a:extLst>
              <a:ext uri="{FF2B5EF4-FFF2-40B4-BE49-F238E27FC236}">
                <a16:creationId xmlns:a16="http://schemas.microsoft.com/office/drawing/2014/main" id="{6EDADE5E-71BD-677C-FBBB-E78DC4663ACD}"/>
              </a:ext>
            </a:extLst>
          </p:cNvPr>
          <p:cNvSpPr>
            <a:spLocks noGrp="1"/>
          </p:cNvSpPr>
          <p:nvPr>
            <p:ph type="ftr" sz="quarter" idx="11"/>
          </p:nvPr>
        </p:nvSpPr>
        <p:spPr/>
        <p:txBody>
          <a:bodyPr/>
          <a:lstStyle/>
          <a:p>
            <a:r>
              <a:rPr lang="nb-NO"/>
              <a:t>Continuous Integration and Delivery</a:t>
            </a:r>
          </a:p>
        </p:txBody>
      </p:sp>
      <p:sp>
        <p:nvSpPr>
          <p:cNvPr id="7" name="Slide Number Placeholder 6">
            <a:extLst>
              <a:ext uri="{FF2B5EF4-FFF2-40B4-BE49-F238E27FC236}">
                <a16:creationId xmlns:a16="http://schemas.microsoft.com/office/drawing/2014/main" id="{7E1D77DB-ED9F-6671-19A4-14F7EFE528A9}"/>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291999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2628-33BE-1AB0-4313-E4565CB76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A27706B8-43B0-5F27-4288-78324EDD5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2B42CAA9-9E8B-37D3-471A-8DF47A78F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69531-1060-DDB7-621E-22E1014E4DB4}"/>
              </a:ext>
            </a:extLst>
          </p:cNvPr>
          <p:cNvSpPr>
            <a:spLocks noGrp="1"/>
          </p:cNvSpPr>
          <p:nvPr>
            <p:ph type="dt" sz="half" idx="10"/>
          </p:nvPr>
        </p:nvSpPr>
        <p:spPr/>
        <p:txBody>
          <a:bodyPr/>
          <a:lstStyle/>
          <a:p>
            <a:fld id="{15C4B004-2C48-4730-9AFD-E7A5A638713C}" type="datetime1">
              <a:rPr lang="nb-NO" smtClean="0"/>
              <a:t>30.11.2022</a:t>
            </a:fld>
            <a:endParaRPr lang="nb-NO"/>
          </a:p>
        </p:txBody>
      </p:sp>
      <p:sp>
        <p:nvSpPr>
          <p:cNvPr id="6" name="Footer Placeholder 5">
            <a:extLst>
              <a:ext uri="{FF2B5EF4-FFF2-40B4-BE49-F238E27FC236}">
                <a16:creationId xmlns:a16="http://schemas.microsoft.com/office/drawing/2014/main" id="{C84E86F7-6486-4484-6EA0-F1CC99250CE7}"/>
              </a:ext>
            </a:extLst>
          </p:cNvPr>
          <p:cNvSpPr>
            <a:spLocks noGrp="1"/>
          </p:cNvSpPr>
          <p:nvPr>
            <p:ph type="ftr" sz="quarter" idx="11"/>
          </p:nvPr>
        </p:nvSpPr>
        <p:spPr/>
        <p:txBody>
          <a:bodyPr/>
          <a:lstStyle/>
          <a:p>
            <a:r>
              <a:rPr lang="nb-NO"/>
              <a:t>Continuous Integration and Delivery</a:t>
            </a:r>
          </a:p>
        </p:txBody>
      </p:sp>
      <p:sp>
        <p:nvSpPr>
          <p:cNvPr id="7" name="Slide Number Placeholder 6">
            <a:extLst>
              <a:ext uri="{FF2B5EF4-FFF2-40B4-BE49-F238E27FC236}">
                <a16:creationId xmlns:a16="http://schemas.microsoft.com/office/drawing/2014/main" id="{569FBFC5-91EA-0FF5-7903-9005A57260C1}"/>
              </a:ext>
            </a:extLst>
          </p:cNvPr>
          <p:cNvSpPr>
            <a:spLocks noGrp="1"/>
          </p:cNvSpPr>
          <p:nvPr>
            <p:ph type="sldNum" sz="quarter" idx="12"/>
          </p:nvPr>
        </p:nvSpPr>
        <p:spPr/>
        <p:txBody>
          <a:bodyPr/>
          <a:lstStyle/>
          <a:p>
            <a:fld id="{3345F8DE-4C0E-420A-8E4E-D03FE7EAC29F}" type="slidenum">
              <a:rPr lang="nb-NO" smtClean="0"/>
              <a:t>‹#›</a:t>
            </a:fld>
            <a:endParaRPr lang="nb-NO"/>
          </a:p>
        </p:txBody>
      </p:sp>
    </p:spTree>
    <p:extLst>
      <p:ext uri="{BB962C8B-B14F-4D97-AF65-F5344CB8AC3E}">
        <p14:creationId xmlns:p14="http://schemas.microsoft.com/office/powerpoint/2010/main" val="213399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40BA8-1479-E2A2-CD96-FC63969DB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03B5019-86EB-1248-0838-96AED4268B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C4C28FE-A734-62A0-3DE9-22D8B7852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D89F3-E74E-423E-83FF-9222FA77907D}" type="datetime1">
              <a:rPr lang="nb-NO" smtClean="0"/>
              <a:t>30.11.2022</a:t>
            </a:fld>
            <a:endParaRPr lang="nb-NO"/>
          </a:p>
        </p:txBody>
      </p:sp>
      <p:sp>
        <p:nvSpPr>
          <p:cNvPr id="5" name="Footer Placeholder 4">
            <a:extLst>
              <a:ext uri="{FF2B5EF4-FFF2-40B4-BE49-F238E27FC236}">
                <a16:creationId xmlns:a16="http://schemas.microsoft.com/office/drawing/2014/main" id="{38474CC8-D0A1-3F5B-7704-9C2A04CF9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nb-NO"/>
              <a:t>Continuous Integration and Delivery</a:t>
            </a:r>
          </a:p>
        </p:txBody>
      </p:sp>
      <p:sp>
        <p:nvSpPr>
          <p:cNvPr id="6" name="Slide Number Placeholder 5">
            <a:extLst>
              <a:ext uri="{FF2B5EF4-FFF2-40B4-BE49-F238E27FC236}">
                <a16:creationId xmlns:a16="http://schemas.microsoft.com/office/drawing/2014/main" id="{2459BD1E-69BB-FC71-F182-398C0365E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5F8DE-4C0E-420A-8E4E-D03FE7EAC29F}" type="slidenum">
              <a:rPr lang="nb-NO" smtClean="0"/>
              <a:t>‹#›</a:t>
            </a:fld>
            <a:endParaRPr lang="nb-NO"/>
          </a:p>
        </p:txBody>
      </p:sp>
    </p:spTree>
    <p:extLst>
      <p:ext uri="{BB962C8B-B14F-4D97-AF65-F5344CB8AC3E}">
        <p14:creationId xmlns:p14="http://schemas.microsoft.com/office/powerpoint/2010/main" val="263593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7" y="96254"/>
            <a:ext cx="10786871" cy="12151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1528012"/>
            <a:ext cx="10786872" cy="4781349"/>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A9FD0F31-87CD-4D69-AA61-714E5ECE2A7E}" type="datetime1">
              <a:rPr lang="nb-NO" smtClean="0"/>
              <a:t>30.11.2022</a:t>
            </a:fld>
            <a:endParaRPr lang="en-US"/>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Continuous Integration and Delivery</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FC0CE10A-1ABB-4B47-8A20-2A1E99C99C63}" type="slidenum">
              <a:rPr lang="en-US" smtClean="0"/>
              <a:pPr>
                <a:defRPr/>
              </a:pPr>
              <a:t>‹#›</a:t>
            </a:fld>
            <a:endParaRPr lang="en-US" dirty="0"/>
          </a:p>
        </p:txBody>
      </p:sp>
      <p:cxnSp>
        <p:nvCxnSpPr>
          <p:cNvPr id="7" name="Straight Connector 6"/>
          <p:cNvCxnSpPr/>
          <p:nvPr/>
        </p:nvCxnSpPr>
        <p:spPr>
          <a:xfrm flipV="1">
            <a:off x="762000" y="224745"/>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922683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400050" indent="-40005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solidFill>
          <a:latin typeface="+mn-lt"/>
          <a:ea typeface="+mn-ea"/>
          <a:cs typeface="+mn-cs"/>
        </a:defRPr>
      </a:lvl1pPr>
      <a:lvl2pPr marL="627063" indent="-227013"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801688"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976313"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1139825" indent="-163513"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emf"/></Relationships>
</file>

<file path=ppt/slides/_rels/slide41.xml.rels><?xml version="1.0" encoding="UTF-8" standalone="yes"?>
<Relationships xmlns="http://schemas.openxmlformats.org/package/2006/relationships"><Relationship Id="rId3" Type="http://schemas.openxmlformats.org/officeDocument/2006/relationships/hyperlink" Target="http://www.itproguy.com/devops-practices/" TargetMode="External"/><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26" Type="http://schemas.openxmlformats.org/officeDocument/2006/relationships/image" Target="../media/image69.jpeg"/><Relationship Id="rId39" Type="http://schemas.openxmlformats.org/officeDocument/2006/relationships/image" Target="../media/image82.png"/><Relationship Id="rId3" Type="http://schemas.openxmlformats.org/officeDocument/2006/relationships/image" Target="../media/image46.jpeg"/><Relationship Id="rId21" Type="http://schemas.openxmlformats.org/officeDocument/2006/relationships/image" Target="../media/image64.png"/><Relationship Id="rId34" Type="http://schemas.openxmlformats.org/officeDocument/2006/relationships/image" Target="../media/image77.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5" Type="http://schemas.openxmlformats.org/officeDocument/2006/relationships/image" Target="../media/image68.png"/><Relationship Id="rId33" Type="http://schemas.openxmlformats.org/officeDocument/2006/relationships/image" Target="../media/image76.png"/><Relationship Id="rId38" Type="http://schemas.openxmlformats.org/officeDocument/2006/relationships/image" Target="../media/image81.png"/><Relationship Id="rId2" Type="http://schemas.openxmlformats.org/officeDocument/2006/relationships/notesSlide" Target="../notesSlides/notesSlide28.xml"/><Relationship Id="rId16" Type="http://schemas.openxmlformats.org/officeDocument/2006/relationships/image" Target="../media/image59.png"/><Relationship Id="rId20" Type="http://schemas.openxmlformats.org/officeDocument/2006/relationships/image" Target="../media/image63.png"/><Relationship Id="rId29" Type="http://schemas.openxmlformats.org/officeDocument/2006/relationships/image" Target="../media/image72.png"/><Relationship Id="rId41" Type="http://schemas.openxmlformats.org/officeDocument/2006/relationships/image" Target="../media/image84.png"/><Relationship Id="rId1" Type="http://schemas.openxmlformats.org/officeDocument/2006/relationships/slideLayout" Target="../slideLayouts/slideLayout26.xml"/><Relationship Id="rId6" Type="http://schemas.openxmlformats.org/officeDocument/2006/relationships/image" Target="../media/image49.png"/><Relationship Id="rId11" Type="http://schemas.openxmlformats.org/officeDocument/2006/relationships/image" Target="../media/image54.png"/><Relationship Id="rId24" Type="http://schemas.openxmlformats.org/officeDocument/2006/relationships/image" Target="../media/image67.png"/><Relationship Id="rId32" Type="http://schemas.openxmlformats.org/officeDocument/2006/relationships/image" Target="../media/image75.png"/><Relationship Id="rId37" Type="http://schemas.openxmlformats.org/officeDocument/2006/relationships/image" Target="../media/image80.png"/><Relationship Id="rId40" Type="http://schemas.openxmlformats.org/officeDocument/2006/relationships/image" Target="../media/image83.png"/><Relationship Id="rId5" Type="http://schemas.openxmlformats.org/officeDocument/2006/relationships/image" Target="../media/image48.png"/><Relationship Id="rId15" Type="http://schemas.openxmlformats.org/officeDocument/2006/relationships/image" Target="../media/image58.png"/><Relationship Id="rId23" Type="http://schemas.openxmlformats.org/officeDocument/2006/relationships/image" Target="../media/image66.png"/><Relationship Id="rId28" Type="http://schemas.openxmlformats.org/officeDocument/2006/relationships/image" Target="../media/image71.png"/><Relationship Id="rId36" Type="http://schemas.openxmlformats.org/officeDocument/2006/relationships/image" Target="../media/image79.png"/><Relationship Id="rId10" Type="http://schemas.openxmlformats.org/officeDocument/2006/relationships/image" Target="../media/image53.png"/><Relationship Id="rId19" Type="http://schemas.openxmlformats.org/officeDocument/2006/relationships/image" Target="../media/image62.png"/><Relationship Id="rId31" Type="http://schemas.openxmlformats.org/officeDocument/2006/relationships/image" Target="../media/image74.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5.png"/><Relationship Id="rId27" Type="http://schemas.openxmlformats.org/officeDocument/2006/relationships/image" Target="../media/image70.png"/><Relationship Id="rId30" Type="http://schemas.openxmlformats.org/officeDocument/2006/relationships/image" Target="../media/image73.png"/><Relationship Id="rId35"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b="0" i="0" dirty="0">
                <a:solidFill>
                  <a:srgbClr val="000000"/>
                </a:solidFill>
                <a:effectLst/>
              </a:rPr>
              <a:t>continuous integration </a:t>
            </a:r>
            <a:br>
              <a:rPr lang="en-US" b="0" i="0" dirty="0">
                <a:solidFill>
                  <a:srgbClr val="000000"/>
                </a:solidFill>
                <a:effectLst/>
              </a:rPr>
            </a:br>
            <a:r>
              <a:rPr lang="en-US" b="0" i="0" dirty="0">
                <a:solidFill>
                  <a:srgbClr val="000000"/>
                </a:solidFill>
                <a:effectLst/>
              </a:rPr>
              <a:t>and delivery (CI/CD)</a:t>
            </a:r>
            <a:endParaRPr lang="en-US" dirty="0"/>
          </a:p>
        </p:txBody>
      </p:sp>
      <p:sp>
        <p:nvSpPr>
          <p:cNvPr id="3" name="Subtitle 2"/>
          <p:cNvSpPr>
            <a:spLocks noGrp="1"/>
          </p:cNvSpPr>
          <p:nvPr>
            <p:ph type="subTitle" idx="1"/>
          </p:nvPr>
        </p:nvSpPr>
        <p:spPr/>
        <p:txBody>
          <a:bodyPr/>
          <a:lstStyle/>
          <a:p>
            <a:r>
              <a:rPr lang="en-US" dirty="0"/>
              <a:t>Anh Nguyen-Duc</a:t>
            </a:r>
          </a:p>
          <a:p>
            <a:r>
              <a:rPr lang="en-US" dirty="0"/>
              <a:t>Tho Quan-Thanh</a:t>
            </a:r>
          </a:p>
        </p:txBody>
      </p:sp>
      <p:sp>
        <p:nvSpPr>
          <p:cNvPr id="4" name="TextBox 3"/>
          <p:cNvSpPr txBox="1"/>
          <p:nvPr/>
        </p:nvSpPr>
        <p:spPr>
          <a:xfrm>
            <a:off x="4727848" y="5248612"/>
            <a:ext cx="2736304"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Arial" charset="0"/>
                <a:ea typeface="ＭＳ Ｐゴシック" charset="-128"/>
              </a:rPr>
              <a:t>WEEK 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b-NO" dirty="0" err="1"/>
              <a:t>What</a:t>
            </a:r>
            <a:r>
              <a:rPr lang="nb-NO" dirty="0"/>
              <a:t> is </a:t>
            </a:r>
            <a:r>
              <a:rPr lang="nb-NO" dirty="0" err="1"/>
              <a:t>integration</a:t>
            </a:r>
            <a:r>
              <a:rPr lang="nb-NO" dirty="0"/>
              <a:t>?</a:t>
            </a:r>
            <a:endParaRPr lang="en-US" dirty="0"/>
          </a:p>
        </p:txBody>
      </p:sp>
      <p:sp>
        <p:nvSpPr>
          <p:cNvPr id="11" name="Content Placeholder 10"/>
          <p:cNvSpPr>
            <a:spLocks noGrp="1"/>
          </p:cNvSpPr>
          <p:nvPr>
            <p:ph idx="1"/>
          </p:nvPr>
        </p:nvSpPr>
        <p:spPr>
          <a:xfrm>
            <a:off x="1024128" y="1528012"/>
            <a:ext cx="10786872" cy="2997689"/>
          </a:xfrm>
        </p:spPr>
        <p:txBody>
          <a:bodyPr>
            <a:noAutofit/>
          </a:bodyPr>
          <a:lstStyle/>
          <a:p>
            <a:r>
              <a:rPr lang="en-US" sz="2800" b="0" i="0" dirty="0">
                <a:solidFill>
                  <a:srgbClr val="000000"/>
                </a:solidFill>
                <a:effectLst/>
                <a:latin typeface="DejaVuSans_4d_2"/>
              </a:rPr>
              <a:t>Software teams often have multiple developers working on the </a:t>
            </a:r>
            <a:r>
              <a:rPr lang="en-US" sz="2800" b="0" i="0" dirty="0">
                <a:solidFill>
                  <a:srgbClr val="000000"/>
                </a:solidFill>
                <a:effectLst/>
                <a:latin typeface="DejaVuSans-Bold_43_2"/>
              </a:rPr>
              <a:t>same codebase </a:t>
            </a:r>
            <a:r>
              <a:rPr lang="en-US" sz="2800" b="0" i="0" dirty="0">
                <a:solidFill>
                  <a:srgbClr val="000000"/>
                </a:solidFill>
                <a:effectLst/>
                <a:latin typeface="DejaVuSans_4d_2"/>
              </a:rPr>
              <a:t>at the </a:t>
            </a:r>
            <a:r>
              <a:rPr lang="en-US" sz="2800" b="0" i="0" dirty="0">
                <a:solidFill>
                  <a:srgbClr val="000000"/>
                </a:solidFill>
                <a:effectLst/>
                <a:latin typeface="DejaVuSans-Bold_43_2"/>
              </a:rPr>
              <a:t>same time</a:t>
            </a:r>
            <a:r>
              <a:rPr lang="en-US" sz="2800" b="0" i="0" dirty="0">
                <a:solidFill>
                  <a:srgbClr val="000000"/>
                </a:solidFill>
                <a:effectLst/>
                <a:latin typeface="DejaVuSans_4d_2"/>
              </a:rPr>
              <a:t>(</a:t>
            </a:r>
            <a:r>
              <a:rPr lang="en-US" sz="2800" b="0" i="0" dirty="0">
                <a:solidFill>
                  <a:srgbClr val="000000"/>
                </a:solidFill>
                <a:effectLst/>
                <a:latin typeface="DejaVuSans-Bold_43_2"/>
              </a:rPr>
              <a:t>independently</a:t>
            </a:r>
            <a:r>
              <a:rPr lang="en-US" sz="2800" b="0" i="0" dirty="0">
                <a:solidFill>
                  <a:srgbClr val="000000"/>
                </a:solidFill>
                <a:effectLst/>
                <a:latin typeface="DejaVuSans_4d_2"/>
              </a:rPr>
              <a:t>):</a:t>
            </a:r>
            <a:endParaRPr lang="en-US" sz="2800" dirty="0">
              <a:solidFill>
                <a:srgbClr val="666600"/>
              </a:solidFill>
              <a:latin typeface="OpenSymbol_4i_2"/>
            </a:endParaRPr>
          </a:p>
          <a:p>
            <a:pPr lvl="1"/>
            <a:r>
              <a:rPr lang="en-US" sz="2400" b="0" i="0" dirty="0">
                <a:solidFill>
                  <a:srgbClr val="000000"/>
                </a:solidFill>
                <a:effectLst/>
                <a:latin typeface="DejaVuSans_4d_2"/>
              </a:rPr>
              <a:t>E.g. Developer A works on feature 1 while developer B works on feature 2.</a:t>
            </a:r>
            <a:endParaRPr lang="en-US" sz="2400" dirty="0">
              <a:solidFill>
                <a:srgbClr val="666600"/>
              </a:solidFill>
              <a:latin typeface="OpenSymbol_4i_2"/>
            </a:endParaRPr>
          </a:p>
          <a:p>
            <a:pPr lvl="1"/>
            <a:r>
              <a:rPr lang="en-US" sz="2400" b="0" i="0" dirty="0">
                <a:solidFill>
                  <a:srgbClr val="000000"/>
                </a:solidFill>
                <a:effectLst/>
                <a:latin typeface="DejaVuSans_4d_2"/>
              </a:rPr>
              <a:t>E.g. Developer A works on class 123.java while developer B works on class 456.java</a:t>
            </a:r>
            <a:endParaRPr lang="en-US" sz="2400" dirty="0">
              <a:solidFill>
                <a:srgbClr val="666600"/>
              </a:solidFill>
              <a:latin typeface="OpenSymbol_4i_2"/>
            </a:endParaRPr>
          </a:p>
          <a:p>
            <a:r>
              <a:rPr lang="en-US" sz="2800" b="0" i="0" dirty="0">
                <a:solidFill>
                  <a:srgbClr val="000000"/>
                </a:solidFill>
                <a:effectLst/>
                <a:latin typeface="DejaVuSans_4d_2"/>
              </a:rPr>
              <a:t>Once they have finished, they needs to </a:t>
            </a:r>
            <a:r>
              <a:rPr lang="en-US" sz="2800" b="0" i="0" dirty="0">
                <a:solidFill>
                  <a:srgbClr val="000000"/>
                </a:solidFill>
                <a:effectLst/>
                <a:latin typeface="DejaVuSans-Bold_43_2"/>
              </a:rPr>
              <a:t>integrate </a:t>
            </a:r>
            <a:r>
              <a:rPr lang="en-US" sz="2800" b="0" i="0" dirty="0">
                <a:solidFill>
                  <a:srgbClr val="000000"/>
                </a:solidFill>
                <a:effectLst/>
                <a:latin typeface="DejaVuSans_4d_2"/>
              </a:rPr>
              <a:t>their work into the main codebase.</a:t>
            </a:r>
          </a:p>
          <a:p>
            <a:endParaRPr lang="nb-NO"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8616B9-2179-453D-BE4D-6BD4A94F9F73}" type="datetime1">
              <a:rPr kumimoji="0" lang="nb-NO"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t>30.11.2022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rPr>
              <a:t>Continuous Integration and Delivery</a:t>
            </a:r>
            <a:endParaRPr kumimoji="0" lang="en-US" sz="1000" b="0" i="0" u="none" strike="noStrike" kern="1200" cap="all"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4D3DC4-9E7F-1C47-B729-896D53019E3D}"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2" name="TextBox 1">
            <a:extLst>
              <a:ext uri="{FF2B5EF4-FFF2-40B4-BE49-F238E27FC236}">
                <a16:creationId xmlns:a16="http://schemas.microsoft.com/office/drawing/2014/main" id="{16297B7F-37AF-7C94-3DD1-1DDA9127E03E}"/>
              </a:ext>
            </a:extLst>
          </p:cNvPr>
          <p:cNvSpPr txBox="1"/>
          <p:nvPr/>
        </p:nvSpPr>
        <p:spPr>
          <a:xfrm>
            <a:off x="5639539" y="4750422"/>
            <a:ext cx="6094520" cy="830997"/>
          </a:xfrm>
          <a:prstGeom prst="rect">
            <a:avLst/>
          </a:prstGeom>
          <a:noFill/>
        </p:spPr>
        <p:txBody>
          <a:bodyPr wrap="square">
            <a:spAutoFit/>
          </a:bodyPr>
          <a:lstStyle/>
          <a:p>
            <a:r>
              <a:rPr lang="en-US" sz="2400" b="0" i="1" dirty="0">
                <a:solidFill>
                  <a:srgbClr val="FF0000"/>
                </a:solidFill>
                <a:effectLst/>
                <a:latin typeface="Times New Roman" panose="02020603050405020304" pitchFamily="18" charset="0"/>
                <a:cs typeface="Times New Roman" panose="02020603050405020304" pitchFamily="18" charset="0"/>
              </a:rPr>
              <a:t>“I can't compile the program if you're in the middle of typing a variable name”</a:t>
            </a:r>
            <a:endParaRPr lang="nb-NO" sz="2400" i="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010557F-9D97-0841-630E-280BFEDA2601}"/>
              </a:ext>
            </a:extLst>
          </p:cNvPr>
          <p:cNvSpPr txBox="1"/>
          <p:nvPr/>
        </p:nvSpPr>
        <p:spPr>
          <a:xfrm>
            <a:off x="4494319" y="6488668"/>
            <a:ext cx="7792375" cy="369332"/>
          </a:xfrm>
          <a:prstGeom prst="rect">
            <a:avLst/>
          </a:prstGeom>
          <a:noFill/>
        </p:spPr>
        <p:txBody>
          <a:bodyPr wrap="square">
            <a:spAutoFit/>
          </a:bodyPr>
          <a:lstStyle/>
          <a:p>
            <a:r>
              <a:rPr lang="nb-NO" dirty="0"/>
              <a:t>https://martinfowler.com/articles/branching-patterns.html#integration-patterns</a:t>
            </a:r>
          </a:p>
        </p:txBody>
      </p:sp>
    </p:spTree>
    <p:extLst>
      <p:ext uri="{BB962C8B-B14F-4D97-AF65-F5344CB8AC3E}">
        <p14:creationId xmlns:p14="http://schemas.microsoft.com/office/powerpoint/2010/main" val="268188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b-NO" dirty="0" err="1"/>
              <a:t>Terminology</a:t>
            </a:r>
            <a:endParaRPr lang="en-US" dirty="0"/>
          </a:p>
        </p:txBody>
      </p:sp>
      <p:sp>
        <p:nvSpPr>
          <p:cNvPr id="11" name="Content Placeholder 10"/>
          <p:cNvSpPr>
            <a:spLocks noGrp="1"/>
          </p:cNvSpPr>
          <p:nvPr>
            <p:ph idx="1"/>
          </p:nvPr>
        </p:nvSpPr>
        <p:spPr>
          <a:xfrm>
            <a:off x="1024128" y="1528012"/>
            <a:ext cx="10786872" cy="2997689"/>
          </a:xfrm>
        </p:spPr>
        <p:txBody>
          <a:bodyPr>
            <a:noAutofit/>
          </a:bodyPr>
          <a:lstStyle/>
          <a:p>
            <a:r>
              <a:rPr lang="en-US" sz="2800" b="0" i="0" dirty="0">
                <a:solidFill>
                  <a:srgbClr val="000000"/>
                </a:solidFill>
                <a:effectLst/>
                <a:latin typeface="DejaVuSans_4d_2"/>
              </a:rPr>
              <a:t>Integration</a:t>
            </a:r>
          </a:p>
          <a:p>
            <a:r>
              <a:rPr lang="en-US" sz="2800" dirty="0">
                <a:solidFill>
                  <a:srgbClr val="000000"/>
                </a:solidFill>
                <a:latin typeface="DejaVuSans_4d_2"/>
              </a:rPr>
              <a:t>Repository</a:t>
            </a:r>
            <a:endParaRPr lang="en-US" sz="2800" b="0" i="0" dirty="0">
              <a:solidFill>
                <a:srgbClr val="000000"/>
              </a:solidFill>
              <a:effectLst/>
              <a:latin typeface="DejaVuSans_4d_2"/>
            </a:endParaRPr>
          </a:p>
          <a:p>
            <a:r>
              <a:rPr lang="en-US" sz="2800" dirty="0">
                <a:solidFill>
                  <a:srgbClr val="000000"/>
                </a:solidFill>
                <a:latin typeface="DejaVuSans_4d_2"/>
              </a:rPr>
              <a:t>Pull vs. push</a:t>
            </a:r>
          </a:p>
          <a:p>
            <a:r>
              <a:rPr lang="en-US" sz="2800" dirty="0">
                <a:solidFill>
                  <a:srgbClr val="000000"/>
                </a:solidFill>
                <a:latin typeface="DejaVuSans_4d_2"/>
              </a:rPr>
              <a:t>Software Version</a:t>
            </a:r>
            <a:endParaRPr lang="nb-NO"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8616B9-2179-453D-BE4D-6BD4A94F9F73}" type="datetime1">
              <a:rPr kumimoji="0" lang="nb-NO"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t>30.11.2022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2052" name="Picture 4" descr="Github for Dummies: What Is GitHub and How To Leverage Its Toolkit">
            <a:extLst>
              <a:ext uri="{FF2B5EF4-FFF2-40B4-BE49-F238E27FC236}">
                <a16:creationId xmlns:a16="http://schemas.microsoft.com/office/drawing/2014/main" id="{156986A4-CE4C-DAF5-5E9C-BE6E73AAFA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549" t="7529" r="34251" b="39451"/>
          <a:stretch/>
        </p:blipFill>
        <p:spPr bwMode="auto">
          <a:xfrm>
            <a:off x="5437851" y="-107577"/>
            <a:ext cx="6754149" cy="399108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ush &amp; Pull Forces Lesson for Kids: Definition &amp; Examples - Video &amp; Lesson  Transcript | Study.com">
            <a:extLst>
              <a:ext uri="{FF2B5EF4-FFF2-40B4-BE49-F238E27FC236}">
                <a16:creationId xmlns:a16="http://schemas.microsoft.com/office/drawing/2014/main" id="{F85F0944-0226-5A6B-2235-EDCD63CCE1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073" t="24559" r="15662" b="9951"/>
          <a:stretch/>
        </p:blipFill>
        <p:spPr bwMode="auto">
          <a:xfrm>
            <a:off x="5436198" y="3264946"/>
            <a:ext cx="6755802" cy="35930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ersion and Release Management in Software Engineering - GeeksforGeeks">
            <a:extLst>
              <a:ext uri="{FF2B5EF4-FFF2-40B4-BE49-F238E27FC236}">
                <a16:creationId xmlns:a16="http://schemas.microsoft.com/office/drawing/2014/main" id="{CF08A44D-B003-3420-A55A-C2057DCDE9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667250"/>
            <a:ext cx="62103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89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C7F3-F76D-81A1-3D60-39C71BB85B51}"/>
              </a:ext>
            </a:extLst>
          </p:cNvPr>
          <p:cNvSpPr>
            <a:spLocks noGrp="1"/>
          </p:cNvSpPr>
          <p:nvPr>
            <p:ph type="title"/>
          </p:nvPr>
        </p:nvSpPr>
        <p:spPr/>
        <p:txBody>
          <a:bodyPr/>
          <a:lstStyle/>
          <a:p>
            <a:endParaRPr lang="nb-NO" dirty="0"/>
          </a:p>
        </p:txBody>
      </p:sp>
      <p:sp>
        <p:nvSpPr>
          <p:cNvPr id="3" name="Content Placeholder 2">
            <a:extLst>
              <a:ext uri="{FF2B5EF4-FFF2-40B4-BE49-F238E27FC236}">
                <a16:creationId xmlns:a16="http://schemas.microsoft.com/office/drawing/2014/main" id="{1A84CE3F-0642-CAA4-CF99-2DB9381B7457}"/>
              </a:ext>
            </a:extLst>
          </p:cNvPr>
          <p:cNvSpPr>
            <a:spLocks noGrp="1"/>
          </p:cNvSpPr>
          <p:nvPr>
            <p:ph idx="1"/>
          </p:nvPr>
        </p:nvSpPr>
        <p:spPr>
          <a:xfrm>
            <a:off x="771525" y="520700"/>
            <a:ext cx="10515600" cy="4351338"/>
          </a:xfrm>
        </p:spPr>
        <p:txBody>
          <a:bodyPr/>
          <a:lstStyle/>
          <a:p>
            <a:r>
              <a:rPr lang="nb-NO" dirty="0"/>
              <a:t>Mainline </a:t>
            </a:r>
            <a:r>
              <a:rPr lang="nb-NO" dirty="0" err="1"/>
              <a:t>integration</a:t>
            </a:r>
            <a:r>
              <a:rPr lang="nb-NO" dirty="0"/>
              <a:t>:</a:t>
            </a:r>
            <a:r>
              <a:rPr lang="en-US" dirty="0"/>
              <a:t>Developers integrate their work by pulling from mainline, merging, and - if healthy - pushing back into mainline</a:t>
            </a:r>
          </a:p>
          <a:p>
            <a:endParaRPr lang="en-US" dirty="0"/>
          </a:p>
          <a:p>
            <a:endParaRPr lang="nb-NO" dirty="0"/>
          </a:p>
        </p:txBody>
      </p:sp>
      <p:pic>
        <p:nvPicPr>
          <p:cNvPr id="3074" name="Picture 2">
            <a:extLst>
              <a:ext uri="{FF2B5EF4-FFF2-40B4-BE49-F238E27FC236}">
                <a16:creationId xmlns:a16="http://schemas.microsoft.com/office/drawing/2014/main" id="{77625DB4-D4CA-52EA-EF65-48749E057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970" y="1626729"/>
            <a:ext cx="6795180" cy="13514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4296605-8479-B8B7-69DF-E4300FEC0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3113088"/>
            <a:ext cx="680085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8E7B62-4DBA-8128-AEA7-668F767ED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4951705"/>
            <a:ext cx="6800850" cy="19240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5A7D5B0-92E1-A05A-D202-6EE06E4D0CD5}"/>
              </a:ext>
            </a:extLst>
          </p:cNvPr>
          <p:cNvSpPr>
            <a:spLocks noGrp="1"/>
          </p:cNvSpPr>
          <p:nvPr>
            <p:ph type="dt" sz="half" idx="10"/>
          </p:nvPr>
        </p:nvSpPr>
        <p:spPr/>
        <p:txBody>
          <a:bodyPr/>
          <a:lstStyle/>
          <a:p>
            <a:fld id="{33C72804-139F-4AEF-85A0-368FD3BE0119}" type="datetime1">
              <a:rPr lang="nb-NO" smtClean="0"/>
              <a:t>30.11.2022</a:t>
            </a:fld>
            <a:endParaRPr lang="nb-NO"/>
          </a:p>
        </p:txBody>
      </p:sp>
      <p:sp>
        <p:nvSpPr>
          <p:cNvPr id="5" name="Footer Placeholder 4">
            <a:extLst>
              <a:ext uri="{FF2B5EF4-FFF2-40B4-BE49-F238E27FC236}">
                <a16:creationId xmlns:a16="http://schemas.microsoft.com/office/drawing/2014/main" id="{0B204BA9-BA45-EAC1-3985-88605B6A1F53}"/>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83118B08-AAD8-41ED-2A49-3433D1EDA4DA}"/>
              </a:ext>
            </a:extLst>
          </p:cNvPr>
          <p:cNvSpPr>
            <a:spLocks noGrp="1"/>
          </p:cNvSpPr>
          <p:nvPr>
            <p:ph type="sldNum" sz="quarter" idx="12"/>
          </p:nvPr>
        </p:nvSpPr>
        <p:spPr/>
        <p:txBody>
          <a:bodyPr/>
          <a:lstStyle/>
          <a:p>
            <a:fld id="{3345F8DE-4C0E-420A-8E4E-D03FE7EAC29F}" type="slidenum">
              <a:rPr lang="nb-NO" smtClean="0"/>
              <a:t>12</a:t>
            </a:fld>
            <a:endParaRPr lang="nb-NO"/>
          </a:p>
        </p:txBody>
      </p:sp>
      <p:sp>
        <p:nvSpPr>
          <p:cNvPr id="7" name="TextBox 6">
            <a:extLst>
              <a:ext uri="{FF2B5EF4-FFF2-40B4-BE49-F238E27FC236}">
                <a16:creationId xmlns:a16="http://schemas.microsoft.com/office/drawing/2014/main" id="{00875B43-5FE0-6EFE-B51B-9D5446F89696}"/>
              </a:ext>
            </a:extLst>
          </p:cNvPr>
          <p:cNvSpPr txBox="1"/>
          <p:nvPr/>
        </p:nvSpPr>
        <p:spPr>
          <a:xfrm>
            <a:off x="4238513" y="4582373"/>
            <a:ext cx="3184264" cy="369332"/>
          </a:xfrm>
          <a:prstGeom prst="rect">
            <a:avLst/>
          </a:prstGeom>
          <a:noFill/>
        </p:spPr>
        <p:txBody>
          <a:bodyPr wrap="square" rtlCol="0">
            <a:spAutoFit/>
          </a:bodyPr>
          <a:lstStyle/>
          <a:p>
            <a:r>
              <a:rPr lang="nb-NO" dirty="0" err="1"/>
              <a:t>Viollet</a:t>
            </a:r>
            <a:r>
              <a:rPr lang="nb-NO" dirty="0"/>
              <a:t> makes </a:t>
            </a:r>
            <a:r>
              <a:rPr lang="nb-NO" dirty="0" err="1"/>
              <a:t>some</a:t>
            </a:r>
            <a:r>
              <a:rPr lang="nb-NO" dirty="0"/>
              <a:t> </a:t>
            </a:r>
            <a:r>
              <a:rPr lang="nb-NO" dirty="0" err="1"/>
              <a:t>changes</a:t>
            </a:r>
            <a:r>
              <a:rPr lang="nb-NO" dirty="0"/>
              <a:t>!</a:t>
            </a:r>
          </a:p>
        </p:txBody>
      </p:sp>
    </p:spTree>
    <p:extLst>
      <p:ext uri="{BB962C8B-B14F-4D97-AF65-F5344CB8AC3E}">
        <p14:creationId xmlns:p14="http://schemas.microsoft.com/office/powerpoint/2010/main" val="36809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C7F3-F76D-81A1-3D60-39C71BB85B51}"/>
              </a:ext>
            </a:extLst>
          </p:cNvPr>
          <p:cNvSpPr>
            <a:spLocks noGrp="1"/>
          </p:cNvSpPr>
          <p:nvPr>
            <p:ph type="title"/>
          </p:nvPr>
        </p:nvSpPr>
        <p:spPr/>
        <p:txBody>
          <a:bodyPr/>
          <a:lstStyle/>
          <a:p>
            <a:endParaRPr lang="nb-NO" dirty="0"/>
          </a:p>
        </p:txBody>
      </p:sp>
      <p:sp>
        <p:nvSpPr>
          <p:cNvPr id="3" name="Content Placeholder 2">
            <a:extLst>
              <a:ext uri="{FF2B5EF4-FFF2-40B4-BE49-F238E27FC236}">
                <a16:creationId xmlns:a16="http://schemas.microsoft.com/office/drawing/2014/main" id="{1A84CE3F-0642-CAA4-CF99-2DB9381B7457}"/>
              </a:ext>
            </a:extLst>
          </p:cNvPr>
          <p:cNvSpPr>
            <a:spLocks noGrp="1"/>
          </p:cNvSpPr>
          <p:nvPr>
            <p:ph idx="1"/>
          </p:nvPr>
        </p:nvSpPr>
        <p:spPr>
          <a:xfrm>
            <a:off x="771525" y="520700"/>
            <a:ext cx="10515600" cy="4351338"/>
          </a:xfrm>
        </p:spPr>
        <p:txBody>
          <a:bodyPr/>
          <a:lstStyle/>
          <a:p>
            <a:r>
              <a:rPr lang="nb-NO" dirty="0"/>
              <a:t>Mainline </a:t>
            </a:r>
            <a:r>
              <a:rPr lang="nb-NO" dirty="0" err="1"/>
              <a:t>integration</a:t>
            </a:r>
            <a:r>
              <a:rPr lang="nb-NO" dirty="0"/>
              <a:t>:</a:t>
            </a:r>
            <a:r>
              <a:rPr lang="en-US" dirty="0"/>
              <a:t>Developers integrate their work by pulling from mainline, merging, and - if healthy - pushing back into mainline</a:t>
            </a:r>
          </a:p>
          <a:p>
            <a:endParaRPr lang="en-US" dirty="0"/>
          </a:p>
          <a:p>
            <a:endParaRPr lang="nb-NO" dirty="0"/>
          </a:p>
        </p:txBody>
      </p:sp>
      <p:pic>
        <p:nvPicPr>
          <p:cNvPr id="4098" name="Picture 2">
            <a:extLst>
              <a:ext uri="{FF2B5EF4-FFF2-40B4-BE49-F238E27FC236}">
                <a16:creationId xmlns:a16="http://schemas.microsoft.com/office/drawing/2014/main" id="{D62D27B5-C1C6-F205-454C-FC0083074A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8" y="1504950"/>
            <a:ext cx="6800850" cy="1924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7812867-510E-CF82-AC09-E1D23E8A4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3829050"/>
            <a:ext cx="6800850" cy="192405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B3E98A06-0997-5972-E877-D474A4EA3E68}"/>
              </a:ext>
            </a:extLst>
          </p:cNvPr>
          <p:cNvSpPr>
            <a:spLocks noGrp="1"/>
          </p:cNvSpPr>
          <p:nvPr>
            <p:ph type="dt" sz="half" idx="10"/>
          </p:nvPr>
        </p:nvSpPr>
        <p:spPr/>
        <p:txBody>
          <a:bodyPr/>
          <a:lstStyle/>
          <a:p>
            <a:fld id="{6AD8994B-BAE9-46A0-A395-48DAA24FD149}" type="datetime1">
              <a:rPr lang="nb-NO" smtClean="0"/>
              <a:t>30.11.2022</a:t>
            </a:fld>
            <a:endParaRPr lang="nb-NO"/>
          </a:p>
        </p:txBody>
      </p:sp>
      <p:sp>
        <p:nvSpPr>
          <p:cNvPr id="5" name="Footer Placeholder 4">
            <a:extLst>
              <a:ext uri="{FF2B5EF4-FFF2-40B4-BE49-F238E27FC236}">
                <a16:creationId xmlns:a16="http://schemas.microsoft.com/office/drawing/2014/main" id="{14FFC997-BBA8-74B5-320C-8183E5D2EBA5}"/>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27B463C1-2FC7-CBCD-5F1E-FDD5BDCF7BFF}"/>
              </a:ext>
            </a:extLst>
          </p:cNvPr>
          <p:cNvSpPr>
            <a:spLocks noGrp="1"/>
          </p:cNvSpPr>
          <p:nvPr>
            <p:ph type="sldNum" sz="quarter" idx="12"/>
          </p:nvPr>
        </p:nvSpPr>
        <p:spPr/>
        <p:txBody>
          <a:bodyPr/>
          <a:lstStyle/>
          <a:p>
            <a:fld id="{3345F8DE-4C0E-420A-8E4E-D03FE7EAC29F}" type="slidenum">
              <a:rPr lang="nb-NO" smtClean="0"/>
              <a:t>13</a:t>
            </a:fld>
            <a:endParaRPr lang="nb-NO"/>
          </a:p>
        </p:txBody>
      </p:sp>
      <p:sp>
        <p:nvSpPr>
          <p:cNvPr id="7" name="TextBox 6">
            <a:extLst>
              <a:ext uri="{FF2B5EF4-FFF2-40B4-BE49-F238E27FC236}">
                <a16:creationId xmlns:a16="http://schemas.microsoft.com/office/drawing/2014/main" id="{2571DEBC-CACA-E91A-BFA0-A17B3C033B4A}"/>
              </a:ext>
            </a:extLst>
          </p:cNvPr>
          <p:cNvSpPr txBox="1"/>
          <p:nvPr/>
        </p:nvSpPr>
        <p:spPr>
          <a:xfrm>
            <a:off x="6029325" y="1761887"/>
            <a:ext cx="3184264" cy="369332"/>
          </a:xfrm>
          <a:prstGeom prst="rect">
            <a:avLst/>
          </a:prstGeom>
          <a:noFill/>
        </p:spPr>
        <p:txBody>
          <a:bodyPr wrap="square" rtlCol="0">
            <a:spAutoFit/>
          </a:bodyPr>
          <a:lstStyle/>
          <a:p>
            <a:r>
              <a:rPr lang="nb-NO" dirty="0"/>
              <a:t>A </a:t>
            </a:r>
            <a:r>
              <a:rPr lang="nb-NO" dirty="0" err="1"/>
              <a:t>successful</a:t>
            </a:r>
            <a:r>
              <a:rPr lang="nb-NO" dirty="0"/>
              <a:t> </a:t>
            </a:r>
            <a:r>
              <a:rPr lang="nb-NO" dirty="0" err="1"/>
              <a:t>merge</a:t>
            </a:r>
            <a:endParaRPr lang="nb-NO" dirty="0"/>
          </a:p>
        </p:txBody>
      </p:sp>
    </p:spTree>
    <p:extLst>
      <p:ext uri="{BB962C8B-B14F-4D97-AF65-F5344CB8AC3E}">
        <p14:creationId xmlns:p14="http://schemas.microsoft.com/office/powerpoint/2010/main" val="31030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b-NO" dirty="0"/>
              <a:t>Integration </a:t>
            </a:r>
            <a:r>
              <a:rPr lang="nb-NO" dirty="0" err="1"/>
              <a:t>frequency</a:t>
            </a:r>
            <a:endParaRPr lang="en-US" dirty="0"/>
          </a:p>
        </p:txBody>
      </p:sp>
      <p:sp>
        <p:nvSpPr>
          <p:cNvPr id="11" name="Content Placeholder 10"/>
          <p:cNvSpPr>
            <a:spLocks noGrp="1"/>
          </p:cNvSpPr>
          <p:nvPr>
            <p:ph idx="1"/>
          </p:nvPr>
        </p:nvSpPr>
        <p:spPr>
          <a:xfrm>
            <a:off x="1024128" y="1528012"/>
            <a:ext cx="10786872" cy="2997689"/>
          </a:xfrm>
        </p:spPr>
        <p:txBody>
          <a:bodyPr>
            <a:noAutofit/>
          </a:bodyPr>
          <a:lstStyle/>
          <a:p>
            <a:r>
              <a:rPr lang="en-US" sz="2800" b="0" i="0" dirty="0">
                <a:solidFill>
                  <a:srgbClr val="000000"/>
                </a:solidFill>
                <a:effectLst/>
                <a:latin typeface="DejaVuSans_4d_2"/>
              </a:rPr>
              <a:t>Elite development teams integrate notably more often than low performers</a:t>
            </a:r>
          </a:p>
          <a:p>
            <a:r>
              <a:rPr lang="nb-NO" sz="2800" dirty="0" err="1"/>
              <a:t>Low-Frequency</a:t>
            </a:r>
            <a:r>
              <a:rPr lang="nb-NO" sz="2800" dirty="0"/>
              <a:t> Integration</a:t>
            </a:r>
          </a:p>
          <a:p>
            <a:endParaRPr lang="nb-NO"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6365500-9BD1-4A09-A446-B04B7FA2DA1A}" type="datetime1">
              <a:rPr kumimoji="0" lang="nb-NO"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t>30.11.2022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rPr>
              <a:t>Continuous Integration and Delivery</a:t>
            </a:r>
            <a:endParaRPr kumimoji="0" lang="en-US" sz="1000" b="0" i="0" u="none" strike="noStrike" kern="1200" cap="all"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4D3DC4-9E7F-1C47-B729-896D53019E3D}"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3" name="TextBox 2">
            <a:extLst>
              <a:ext uri="{FF2B5EF4-FFF2-40B4-BE49-F238E27FC236}">
                <a16:creationId xmlns:a16="http://schemas.microsoft.com/office/drawing/2014/main" id="{5010557F-9D97-0841-630E-280BFEDA2601}"/>
              </a:ext>
            </a:extLst>
          </p:cNvPr>
          <p:cNvSpPr txBox="1"/>
          <p:nvPr/>
        </p:nvSpPr>
        <p:spPr>
          <a:xfrm>
            <a:off x="4494319" y="6488668"/>
            <a:ext cx="779237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black"/>
                </a:solidFill>
                <a:effectLst/>
                <a:uLnTx/>
                <a:uFillTx/>
                <a:latin typeface="Tw Cen MT" panose="020B0602020104020603"/>
                <a:ea typeface="+mn-ea"/>
                <a:cs typeface="+mn-cs"/>
              </a:rPr>
              <a:t>https://martinfowler.com/articles/branching-patterns.html#integration-patterns</a:t>
            </a:r>
          </a:p>
        </p:txBody>
      </p:sp>
      <p:pic>
        <p:nvPicPr>
          <p:cNvPr id="5122" name="Picture 2">
            <a:extLst>
              <a:ext uri="{FF2B5EF4-FFF2-40B4-BE49-F238E27FC236}">
                <a16:creationId xmlns:a16="http://schemas.microsoft.com/office/drawing/2014/main" id="{B35B156B-8915-CB6C-7070-89ED59086D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1201" y="3026856"/>
            <a:ext cx="8714217" cy="283240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AF35FCD-5B5E-852A-261C-B4BBBB9DA5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1201" y="2913880"/>
            <a:ext cx="8700848" cy="3443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43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b-NO" dirty="0"/>
              <a:t>Integration </a:t>
            </a:r>
            <a:r>
              <a:rPr lang="nb-NO" dirty="0" err="1"/>
              <a:t>frequency</a:t>
            </a:r>
            <a:endParaRPr lang="en-US" dirty="0"/>
          </a:p>
        </p:txBody>
      </p:sp>
      <p:sp>
        <p:nvSpPr>
          <p:cNvPr id="11" name="Content Placeholder 10"/>
          <p:cNvSpPr>
            <a:spLocks noGrp="1"/>
          </p:cNvSpPr>
          <p:nvPr>
            <p:ph idx="1"/>
          </p:nvPr>
        </p:nvSpPr>
        <p:spPr>
          <a:xfrm>
            <a:off x="1024128" y="1528012"/>
            <a:ext cx="10786872" cy="2997689"/>
          </a:xfrm>
        </p:spPr>
        <p:txBody>
          <a:bodyPr>
            <a:noAutofit/>
          </a:bodyPr>
          <a:lstStyle/>
          <a:p>
            <a:r>
              <a:rPr lang="en-US" sz="2800" b="0" i="0" dirty="0">
                <a:solidFill>
                  <a:srgbClr val="000000"/>
                </a:solidFill>
                <a:effectLst/>
                <a:latin typeface="DejaVuSans_4d_2"/>
              </a:rPr>
              <a:t>Elite development teams integrate notably more often than low performers</a:t>
            </a:r>
          </a:p>
          <a:p>
            <a:r>
              <a:rPr lang="nb-NO" sz="2800" dirty="0"/>
              <a:t>High-</a:t>
            </a:r>
            <a:r>
              <a:rPr lang="nb-NO" sz="2800" dirty="0" err="1"/>
              <a:t>Frequency</a:t>
            </a:r>
            <a:r>
              <a:rPr lang="nb-NO" sz="2800" dirty="0"/>
              <a:t> Integration</a:t>
            </a:r>
          </a:p>
          <a:p>
            <a:endParaRPr lang="nb-NO" sz="28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739DD7C-B5DB-44A1-8233-09F385E1544D}" type="datetime1">
              <a:rPr kumimoji="0" lang="nb-NO"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t>30.11.2022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rPr>
              <a:t>Continuous Integration and Delivery</a:t>
            </a:r>
            <a:endParaRPr kumimoji="0" lang="en-US" sz="1000" b="0" i="0" u="none" strike="noStrike" kern="1200" cap="all"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4D3DC4-9E7F-1C47-B729-896D53019E3D}"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3" name="TextBox 2">
            <a:extLst>
              <a:ext uri="{FF2B5EF4-FFF2-40B4-BE49-F238E27FC236}">
                <a16:creationId xmlns:a16="http://schemas.microsoft.com/office/drawing/2014/main" id="{5010557F-9D97-0841-630E-280BFEDA2601}"/>
              </a:ext>
            </a:extLst>
          </p:cNvPr>
          <p:cNvSpPr txBox="1"/>
          <p:nvPr/>
        </p:nvSpPr>
        <p:spPr>
          <a:xfrm>
            <a:off x="4494319" y="6488668"/>
            <a:ext cx="779237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nb-NO" sz="1800" b="0" i="0" u="none" strike="noStrike" kern="1200" cap="none" spc="0" normalizeH="0" baseline="0" noProof="0" dirty="0">
                <a:ln>
                  <a:noFill/>
                </a:ln>
                <a:solidFill>
                  <a:prstClr val="black"/>
                </a:solidFill>
                <a:effectLst/>
                <a:uLnTx/>
                <a:uFillTx/>
                <a:latin typeface="Tw Cen MT" panose="020B0602020104020603"/>
                <a:ea typeface="+mn-ea"/>
                <a:cs typeface="+mn-cs"/>
              </a:rPr>
              <a:t>https://martinfowler.com/articles/branching-patterns.html#integration-patterns</a:t>
            </a:r>
          </a:p>
        </p:txBody>
      </p:sp>
      <p:pic>
        <p:nvPicPr>
          <p:cNvPr id="6146" name="Picture 2">
            <a:extLst>
              <a:ext uri="{FF2B5EF4-FFF2-40B4-BE49-F238E27FC236}">
                <a16:creationId xmlns:a16="http://schemas.microsoft.com/office/drawing/2014/main" id="{ED99E452-0E3A-944A-3C9C-CAD505C67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079" y="3026856"/>
            <a:ext cx="8592997" cy="269924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46C7A4DA-C281-C80D-B8E3-02E298865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7393" y="2583368"/>
            <a:ext cx="8649683" cy="376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58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C7F3-F76D-81A1-3D60-39C71BB85B51}"/>
              </a:ext>
            </a:extLst>
          </p:cNvPr>
          <p:cNvSpPr>
            <a:spLocks noGrp="1"/>
          </p:cNvSpPr>
          <p:nvPr>
            <p:ph type="title"/>
          </p:nvPr>
        </p:nvSpPr>
        <p:spPr/>
        <p:txBody>
          <a:bodyPr/>
          <a:lstStyle/>
          <a:p>
            <a:r>
              <a:rPr lang="nb-NO" dirty="0" err="1"/>
              <a:t>What</a:t>
            </a:r>
            <a:r>
              <a:rPr lang="nb-NO" dirty="0"/>
              <a:t> is </a:t>
            </a:r>
            <a:r>
              <a:rPr lang="nb-NO" dirty="0" err="1"/>
              <a:t>continous</a:t>
            </a:r>
            <a:r>
              <a:rPr lang="nb-NO" dirty="0"/>
              <a:t> </a:t>
            </a:r>
            <a:r>
              <a:rPr lang="nb-NO" dirty="0" err="1"/>
              <a:t>integration</a:t>
            </a:r>
            <a:r>
              <a:rPr lang="nb-NO" dirty="0"/>
              <a:t>?</a:t>
            </a:r>
          </a:p>
        </p:txBody>
      </p:sp>
      <p:sp>
        <p:nvSpPr>
          <p:cNvPr id="3" name="Content Placeholder 2">
            <a:extLst>
              <a:ext uri="{FF2B5EF4-FFF2-40B4-BE49-F238E27FC236}">
                <a16:creationId xmlns:a16="http://schemas.microsoft.com/office/drawing/2014/main" id="{1A84CE3F-0642-CAA4-CF99-2DB9381B7457}"/>
              </a:ext>
            </a:extLst>
          </p:cNvPr>
          <p:cNvSpPr>
            <a:spLocks noGrp="1"/>
          </p:cNvSpPr>
          <p:nvPr>
            <p:ph idx="1"/>
          </p:nvPr>
        </p:nvSpPr>
        <p:spPr/>
        <p:txBody>
          <a:bodyPr/>
          <a:lstStyle/>
          <a:p>
            <a:r>
              <a:rPr lang="en-US" b="0" i="0" dirty="0">
                <a:solidFill>
                  <a:srgbClr val="000000"/>
                </a:solidFill>
                <a:effectLst/>
                <a:latin typeface="DejaVuSans_4d_3"/>
              </a:rPr>
              <a:t>Continuous integration (CI) is a software development practice where developers in a team </a:t>
            </a:r>
            <a:r>
              <a:rPr lang="en-US" b="0" i="0" dirty="0">
                <a:solidFill>
                  <a:srgbClr val="000000"/>
                </a:solidFill>
                <a:effectLst/>
                <a:latin typeface="DejaVuSans-Bold_43_3"/>
              </a:rPr>
              <a:t>integrate </a:t>
            </a:r>
            <a:r>
              <a:rPr lang="en-US" b="0" i="0" dirty="0">
                <a:solidFill>
                  <a:srgbClr val="000000"/>
                </a:solidFill>
                <a:effectLst/>
                <a:latin typeface="DejaVuSans_4d_3"/>
              </a:rPr>
              <a:t>their work </a:t>
            </a:r>
            <a:r>
              <a:rPr lang="en-US" b="0" i="0" dirty="0">
                <a:solidFill>
                  <a:srgbClr val="000000"/>
                </a:solidFill>
                <a:effectLst/>
                <a:latin typeface="DejaVuSans-Bold_43_3"/>
              </a:rPr>
              <a:t>frequently</a:t>
            </a:r>
            <a:endParaRPr lang="en-US" dirty="0">
              <a:solidFill>
                <a:srgbClr val="000000"/>
              </a:solidFill>
              <a:latin typeface="DejaVuSans_4d_3"/>
            </a:endParaRPr>
          </a:p>
          <a:p>
            <a:r>
              <a:rPr lang="en-US" b="0" i="0" dirty="0">
                <a:solidFill>
                  <a:srgbClr val="000000"/>
                </a:solidFill>
                <a:effectLst/>
                <a:latin typeface="DejaVuSans_4d_3"/>
              </a:rPr>
              <a:t>Developers usually integrates several times a day.</a:t>
            </a:r>
            <a:endParaRPr lang="en-US" dirty="0">
              <a:solidFill>
                <a:srgbClr val="666600"/>
              </a:solidFill>
              <a:latin typeface="OpenSymbol_4i_3"/>
            </a:endParaRPr>
          </a:p>
          <a:p>
            <a:r>
              <a:rPr lang="en-US" b="0" i="0" dirty="0">
                <a:solidFill>
                  <a:srgbClr val="000000"/>
                </a:solidFill>
                <a:effectLst/>
                <a:latin typeface="DejaVuSans_4d_3"/>
              </a:rPr>
              <a:t>Each integration is verified by </a:t>
            </a:r>
            <a:r>
              <a:rPr lang="en-US" b="0" i="0" dirty="0" err="1">
                <a:solidFill>
                  <a:srgbClr val="000000"/>
                </a:solidFill>
                <a:effectLst/>
                <a:latin typeface="DejaVuSans_4d_3"/>
              </a:rPr>
              <a:t>an</a:t>
            </a:r>
            <a:r>
              <a:rPr lang="en-US" b="0" i="0" dirty="0" err="1">
                <a:solidFill>
                  <a:srgbClr val="000000"/>
                </a:solidFill>
                <a:effectLst/>
                <a:latin typeface="DejaVuSans-Bold_43_3"/>
              </a:rPr>
              <a:t>automated</a:t>
            </a:r>
            <a:r>
              <a:rPr lang="en-US" b="0" i="0" dirty="0">
                <a:solidFill>
                  <a:srgbClr val="000000"/>
                </a:solidFill>
                <a:effectLst/>
                <a:latin typeface="DejaVuSans-Bold_43_3"/>
              </a:rPr>
              <a:t> build</a:t>
            </a:r>
            <a:r>
              <a:rPr lang="en-US" b="0" i="0" dirty="0">
                <a:solidFill>
                  <a:srgbClr val="000000"/>
                </a:solidFill>
                <a:effectLst/>
                <a:latin typeface="DejaVuSans_4d_3"/>
              </a:rPr>
              <a:t>: compile the code and also run automated tests?</a:t>
            </a:r>
            <a:endParaRPr lang="en-US" dirty="0">
              <a:solidFill>
                <a:srgbClr val="999900"/>
              </a:solidFill>
              <a:latin typeface="OpenSymbol_4i_3"/>
            </a:endParaRPr>
          </a:p>
          <a:p>
            <a:r>
              <a:rPr lang="en-US" b="0" i="0" dirty="0">
                <a:solidFill>
                  <a:srgbClr val="FF0000"/>
                </a:solidFill>
                <a:effectLst/>
                <a:latin typeface="DejaVuSans_4d_3"/>
              </a:rPr>
              <a:t>Question: Why are automated tests run?</a:t>
            </a:r>
          </a:p>
          <a:p>
            <a:pPr lvl="1"/>
            <a:endParaRPr lang="nb-NO" dirty="0"/>
          </a:p>
        </p:txBody>
      </p:sp>
      <p:sp>
        <p:nvSpPr>
          <p:cNvPr id="4" name="Date Placeholder 3">
            <a:extLst>
              <a:ext uri="{FF2B5EF4-FFF2-40B4-BE49-F238E27FC236}">
                <a16:creationId xmlns:a16="http://schemas.microsoft.com/office/drawing/2014/main" id="{F3BF17F7-7E3F-FFF2-47E7-7C950772E30A}"/>
              </a:ext>
            </a:extLst>
          </p:cNvPr>
          <p:cNvSpPr>
            <a:spLocks noGrp="1"/>
          </p:cNvSpPr>
          <p:nvPr>
            <p:ph type="dt" sz="half" idx="10"/>
          </p:nvPr>
        </p:nvSpPr>
        <p:spPr/>
        <p:txBody>
          <a:bodyPr/>
          <a:lstStyle/>
          <a:p>
            <a:fld id="{787A5390-0DEE-4077-B469-2B3D7D384289}" type="datetime1">
              <a:rPr lang="nb-NO" smtClean="0"/>
              <a:t>30.11.2022</a:t>
            </a:fld>
            <a:endParaRPr lang="nb-NO"/>
          </a:p>
        </p:txBody>
      </p:sp>
      <p:sp>
        <p:nvSpPr>
          <p:cNvPr id="5" name="Footer Placeholder 4">
            <a:extLst>
              <a:ext uri="{FF2B5EF4-FFF2-40B4-BE49-F238E27FC236}">
                <a16:creationId xmlns:a16="http://schemas.microsoft.com/office/drawing/2014/main" id="{545CFA14-CA73-6E9F-4946-A0B24035E900}"/>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33082068-B6AE-8D04-4822-60A1013C7BC3}"/>
              </a:ext>
            </a:extLst>
          </p:cNvPr>
          <p:cNvSpPr>
            <a:spLocks noGrp="1"/>
          </p:cNvSpPr>
          <p:nvPr>
            <p:ph type="sldNum" sz="quarter" idx="12"/>
          </p:nvPr>
        </p:nvSpPr>
        <p:spPr/>
        <p:txBody>
          <a:bodyPr/>
          <a:lstStyle/>
          <a:p>
            <a:fld id="{3345F8DE-4C0E-420A-8E4E-D03FE7EAC29F}" type="slidenum">
              <a:rPr lang="nb-NO" smtClean="0"/>
              <a:t>16</a:t>
            </a:fld>
            <a:endParaRPr lang="nb-NO"/>
          </a:p>
        </p:txBody>
      </p:sp>
    </p:spTree>
    <p:extLst>
      <p:ext uri="{BB962C8B-B14F-4D97-AF65-F5344CB8AC3E}">
        <p14:creationId xmlns:p14="http://schemas.microsoft.com/office/powerpoint/2010/main" val="925563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C7F3-F76D-81A1-3D60-39C71BB85B51}"/>
              </a:ext>
            </a:extLst>
          </p:cNvPr>
          <p:cNvSpPr>
            <a:spLocks noGrp="1"/>
          </p:cNvSpPr>
          <p:nvPr>
            <p:ph type="title"/>
          </p:nvPr>
        </p:nvSpPr>
        <p:spPr>
          <a:xfrm>
            <a:off x="447582" y="453902"/>
            <a:ext cx="5757909" cy="1325563"/>
          </a:xfrm>
        </p:spPr>
        <p:txBody>
          <a:bodyPr>
            <a:normAutofit/>
          </a:bodyPr>
          <a:lstStyle/>
          <a:p>
            <a:r>
              <a:rPr lang="nb-NO" sz="3600" b="1" dirty="0" err="1"/>
              <a:t>Why</a:t>
            </a:r>
            <a:r>
              <a:rPr lang="nb-NO" sz="3600" b="1" dirty="0"/>
              <a:t> is </a:t>
            </a:r>
            <a:r>
              <a:rPr lang="nb-NO" sz="3600" b="1" dirty="0" err="1"/>
              <a:t>continous</a:t>
            </a:r>
            <a:r>
              <a:rPr lang="nb-NO" sz="3600" b="1" dirty="0"/>
              <a:t> </a:t>
            </a:r>
            <a:r>
              <a:rPr lang="nb-NO" sz="3600" b="1" dirty="0" err="1"/>
              <a:t>integration</a:t>
            </a:r>
            <a:r>
              <a:rPr lang="nb-NO" sz="3600" b="1" dirty="0"/>
              <a:t>?</a:t>
            </a:r>
          </a:p>
        </p:txBody>
      </p:sp>
      <p:sp>
        <p:nvSpPr>
          <p:cNvPr id="3" name="Content Placeholder 2">
            <a:extLst>
              <a:ext uri="{FF2B5EF4-FFF2-40B4-BE49-F238E27FC236}">
                <a16:creationId xmlns:a16="http://schemas.microsoft.com/office/drawing/2014/main" id="{1A84CE3F-0642-CAA4-CF99-2DB9381B7457}"/>
              </a:ext>
            </a:extLst>
          </p:cNvPr>
          <p:cNvSpPr>
            <a:spLocks noGrp="1"/>
          </p:cNvSpPr>
          <p:nvPr>
            <p:ph idx="1"/>
          </p:nvPr>
        </p:nvSpPr>
        <p:spPr>
          <a:xfrm>
            <a:off x="447582" y="1914402"/>
            <a:ext cx="5757909" cy="4351338"/>
          </a:xfrm>
        </p:spPr>
        <p:txBody>
          <a:bodyPr>
            <a:normAutofit fontScale="92500" lnSpcReduction="10000"/>
          </a:bodyPr>
          <a:lstStyle/>
          <a:p>
            <a:pPr marL="482600" indent="-342900">
              <a:lnSpc>
                <a:spcPct val="100000"/>
              </a:lnSpc>
              <a:spcBef>
                <a:spcPts val="0"/>
              </a:spcBef>
              <a:buClr>
                <a:srgbClr val="000000"/>
              </a:buClr>
              <a:buSzPct val="60869"/>
            </a:pPr>
            <a:r>
              <a:rPr lang="en-US" dirty="0"/>
              <a:t>Early/rapid feedback!</a:t>
            </a:r>
          </a:p>
          <a:p>
            <a:pPr marL="939800" lvl="1" indent="-342900">
              <a:lnSpc>
                <a:spcPct val="100000"/>
              </a:lnSpc>
              <a:spcBef>
                <a:spcPts val="0"/>
              </a:spcBef>
              <a:buClr>
                <a:srgbClr val="000000"/>
              </a:buClr>
              <a:buSzPct val="60869"/>
            </a:pPr>
            <a:r>
              <a:rPr lang="en-US" sz="2800" dirty="0">
                <a:solidFill>
                  <a:srgbClr val="0070C0"/>
                </a:solidFill>
              </a:rPr>
              <a:t>Do all components/projects compile?</a:t>
            </a:r>
          </a:p>
          <a:p>
            <a:pPr marL="939800" lvl="1" indent="-342900">
              <a:lnSpc>
                <a:spcPct val="100000"/>
              </a:lnSpc>
              <a:spcBef>
                <a:spcPts val="0"/>
              </a:spcBef>
              <a:buClr>
                <a:srgbClr val="000000"/>
              </a:buClr>
              <a:buSzPct val="60869"/>
            </a:pPr>
            <a:r>
              <a:rPr lang="en-US" sz="2800" dirty="0">
                <a:solidFill>
                  <a:srgbClr val="0070C0"/>
                </a:solidFill>
              </a:rPr>
              <a:t>Coding standards?</a:t>
            </a:r>
          </a:p>
          <a:p>
            <a:pPr marL="939800" lvl="1" indent="-342900">
              <a:lnSpc>
                <a:spcPct val="100000"/>
              </a:lnSpc>
              <a:spcBef>
                <a:spcPts val="0"/>
              </a:spcBef>
              <a:buClr>
                <a:srgbClr val="000000"/>
              </a:buClr>
              <a:buSzPct val="60869"/>
            </a:pPr>
            <a:r>
              <a:rPr lang="en-US" sz="2800" dirty="0">
                <a:solidFill>
                  <a:srgbClr val="0070C0"/>
                </a:solidFill>
              </a:rPr>
              <a:t>Are tests successful?</a:t>
            </a:r>
          </a:p>
          <a:p>
            <a:pPr marL="939800" lvl="1" indent="-342900">
              <a:lnSpc>
                <a:spcPct val="100000"/>
              </a:lnSpc>
              <a:spcBef>
                <a:spcPts val="0"/>
              </a:spcBef>
              <a:buClr>
                <a:srgbClr val="000000"/>
              </a:buClr>
              <a:buSzPct val="60869"/>
            </a:pPr>
            <a:r>
              <a:rPr lang="en-US" sz="2800" dirty="0">
                <a:solidFill>
                  <a:srgbClr val="0070C0"/>
                </a:solidFill>
              </a:rPr>
              <a:t>Performance requirements?</a:t>
            </a:r>
          </a:p>
          <a:p>
            <a:pPr marL="939800" lvl="1" indent="-342900">
              <a:lnSpc>
                <a:spcPct val="100000"/>
              </a:lnSpc>
              <a:spcBef>
                <a:spcPts val="0"/>
              </a:spcBef>
              <a:buClr>
                <a:srgbClr val="000000"/>
              </a:buClr>
              <a:buSzPct val="60869"/>
            </a:pPr>
            <a:r>
              <a:rPr lang="en-US" sz="2800" dirty="0">
                <a:solidFill>
                  <a:srgbClr val="0070C0"/>
                </a:solidFill>
              </a:rPr>
              <a:t>Problems archiving or deploying?</a:t>
            </a:r>
          </a:p>
          <a:p>
            <a:pPr marL="482600" indent="-342900">
              <a:lnSpc>
                <a:spcPct val="100000"/>
              </a:lnSpc>
              <a:spcBef>
                <a:spcPts val="0"/>
              </a:spcBef>
              <a:buClr>
                <a:srgbClr val="000000"/>
              </a:buClr>
              <a:buSzPct val="60869"/>
            </a:pPr>
            <a:r>
              <a:rPr lang="en-US" dirty="0"/>
              <a:t>Better project visibility</a:t>
            </a:r>
          </a:p>
          <a:p>
            <a:pPr marL="939800" lvl="1" indent="-342900">
              <a:lnSpc>
                <a:spcPct val="100000"/>
              </a:lnSpc>
              <a:spcBef>
                <a:spcPts val="0"/>
              </a:spcBef>
              <a:buClr>
                <a:srgbClr val="000000"/>
              </a:buClr>
              <a:buSzPct val="60869"/>
            </a:pPr>
            <a:r>
              <a:rPr lang="en-US" sz="2800" dirty="0">
                <a:solidFill>
                  <a:srgbClr val="0070C0"/>
                </a:solidFill>
              </a:rPr>
              <a:t>Possible to notice trends</a:t>
            </a:r>
          </a:p>
          <a:p>
            <a:pPr marL="939800" lvl="1" indent="-342900">
              <a:lnSpc>
                <a:spcPct val="100000"/>
              </a:lnSpc>
              <a:spcBef>
                <a:spcPts val="0"/>
              </a:spcBef>
              <a:buClr>
                <a:srgbClr val="000000"/>
              </a:buClr>
              <a:buSzPct val="60869"/>
            </a:pPr>
            <a:r>
              <a:rPr lang="en-US" sz="2800" dirty="0">
                <a:solidFill>
                  <a:srgbClr val="0070C0"/>
                </a:solidFill>
              </a:rPr>
              <a:t>What features are needed/being added</a:t>
            </a:r>
          </a:p>
        </p:txBody>
      </p:sp>
      <p:sp>
        <p:nvSpPr>
          <p:cNvPr id="5" name="Content Placeholder 2">
            <a:extLst>
              <a:ext uri="{FF2B5EF4-FFF2-40B4-BE49-F238E27FC236}">
                <a16:creationId xmlns:a16="http://schemas.microsoft.com/office/drawing/2014/main" id="{F04A550B-18BB-D2A5-D311-C502108FC397}"/>
              </a:ext>
            </a:extLst>
          </p:cNvPr>
          <p:cNvSpPr txBox="1">
            <a:spLocks/>
          </p:cNvSpPr>
          <p:nvPr/>
        </p:nvSpPr>
        <p:spPr>
          <a:xfrm>
            <a:off x="6205491" y="1914402"/>
            <a:ext cx="57579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2600" indent="-342900">
              <a:lnSpc>
                <a:spcPct val="100000"/>
              </a:lnSpc>
              <a:spcBef>
                <a:spcPts val="0"/>
              </a:spcBef>
              <a:buClr>
                <a:srgbClr val="000000"/>
              </a:buClr>
              <a:buSzPct val="60869"/>
            </a:pPr>
            <a:r>
              <a:rPr lang="en-US" sz="2600" dirty="0">
                <a:solidFill>
                  <a:srgbClr val="0070C0"/>
                </a:solidFill>
              </a:rPr>
              <a:t>Insures clean environments </a:t>
            </a:r>
          </a:p>
          <a:p>
            <a:pPr marL="482600" indent="-342900">
              <a:lnSpc>
                <a:spcPct val="100000"/>
              </a:lnSpc>
              <a:spcBef>
                <a:spcPts val="0"/>
              </a:spcBef>
              <a:buClr>
                <a:srgbClr val="000000"/>
              </a:buClr>
              <a:buSzPct val="60869"/>
            </a:pPr>
            <a:r>
              <a:rPr lang="en-US" sz="2600" dirty="0">
                <a:solidFill>
                  <a:srgbClr val="0070C0"/>
                </a:solidFill>
              </a:rPr>
              <a:t>Manual tasks automated</a:t>
            </a:r>
          </a:p>
          <a:p>
            <a:pPr marL="482600" indent="-342900">
              <a:lnSpc>
                <a:spcPct val="100000"/>
              </a:lnSpc>
              <a:spcBef>
                <a:spcPts val="0"/>
              </a:spcBef>
              <a:buClr>
                <a:srgbClr val="000000"/>
              </a:buClr>
              <a:buSzPct val="60869"/>
            </a:pPr>
            <a:r>
              <a:rPr lang="en-US" sz="2600" dirty="0">
                <a:solidFill>
                  <a:srgbClr val="0070C0"/>
                </a:solidFill>
              </a:rPr>
              <a:t>Speedup of working software turnover</a:t>
            </a:r>
          </a:p>
          <a:p>
            <a:pPr marL="482600" indent="-342900">
              <a:lnSpc>
                <a:spcPct val="100000"/>
              </a:lnSpc>
              <a:spcBef>
                <a:spcPts val="0"/>
              </a:spcBef>
              <a:buClr>
                <a:srgbClr val="000000"/>
              </a:buClr>
              <a:buSzPct val="60869"/>
            </a:pPr>
            <a:r>
              <a:rPr lang="en-US" sz="2600" dirty="0">
                <a:solidFill>
                  <a:srgbClr val="0070C0"/>
                </a:solidFill>
              </a:rPr>
              <a:t>No large integration steps</a:t>
            </a:r>
          </a:p>
          <a:p>
            <a:pPr marL="482600" indent="-342900">
              <a:lnSpc>
                <a:spcPct val="100000"/>
              </a:lnSpc>
              <a:spcBef>
                <a:spcPts val="0"/>
              </a:spcBef>
              <a:buClr>
                <a:srgbClr val="000000"/>
              </a:buClr>
              <a:buSzPct val="60869"/>
            </a:pPr>
            <a:r>
              <a:rPr lang="en-US" sz="2600" dirty="0">
                <a:solidFill>
                  <a:srgbClr val="0070C0"/>
                </a:solidFill>
              </a:rPr>
              <a:t>Much less likely to break something</a:t>
            </a:r>
          </a:p>
          <a:p>
            <a:pPr marL="482600" indent="-342900">
              <a:lnSpc>
                <a:spcPct val="100000"/>
              </a:lnSpc>
              <a:spcBef>
                <a:spcPts val="0"/>
              </a:spcBef>
              <a:buClr>
                <a:srgbClr val="000000"/>
              </a:buClr>
              <a:buSzPct val="60869"/>
            </a:pPr>
            <a:r>
              <a:rPr lang="en-US" sz="2600" dirty="0">
                <a:solidFill>
                  <a:srgbClr val="0070C0"/>
                </a:solidFill>
              </a:rPr>
              <a:t>A full working/deployable version at ANY POINT IN TIME</a:t>
            </a:r>
          </a:p>
          <a:p>
            <a:pPr marL="482600" indent="-342900">
              <a:lnSpc>
                <a:spcPct val="100000"/>
              </a:lnSpc>
              <a:spcBef>
                <a:spcPts val="0"/>
              </a:spcBef>
              <a:buClr>
                <a:srgbClr val="000000"/>
              </a:buClr>
              <a:buSzPct val="60869"/>
            </a:pPr>
            <a:r>
              <a:rPr lang="en-US" sz="2600" dirty="0">
                <a:solidFill>
                  <a:srgbClr val="0070C0"/>
                </a:solidFill>
              </a:rPr>
              <a:t>Complete documentation of who did what</a:t>
            </a:r>
          </a:p>
        </p:txBody>
      </p:sp>
      <p:sp>
        <p:nvSpPr>
          <p:cNvPr id="6" name="Date Placeholder 5">
            <a:extLst>
              <a:ext uri="{FF2B5EF4-FFF2-40B4-BE49-F238E27FC236}">
                <a16:creationId xmlns:a16="http://schemas.microsoft.com/office/drawing/2014/main" id="{ADECBA7E-C52C-2DF7-93A2-815572BA9532}"/>
              </a:ext>
            </a:extLst>
          </p:cNvPr>
          <p:cNvSpPr>
            <a:spLocks noGrp="1"/>
          </p:cNvSpPr>
          <p:nvPr>
            <p:ph type="dt" sz="half" idx="10"/>
          </p:nvPr>
        </p:nvSpPr>
        <p:spPr/>
        <p:txBody>
          <a:bodyPr/>
          <a:lstStyle/>
          <a:p>
            <a:fld id="{5A52D5D2-8FC1-4D00-86CA-FB03EC9366A1}" type="datetime1">
              <a:rPr lang="nb-NO" smtClean="0"/>
              <a:t>30.11.2022</a:t>
            </a:fld>
            <a:endParaRPr lang="nb-NO"/>
          </a:p>
        </p:txBody>
      </p:sp>
      <p:sp>
        <p:nvSpPr>
          <p:cNvPr id="7" name="Footer Placeholder 6">
            <a:extLst>
              <a:ext uri="{FF2B5EF4-FFF2-40B4-BE49-F238E27FC236}">
                <a16:creationId xmlns:a16="http://schemas.microsoft.com/office/drawing/2014/main" id="{CF005AAE-684B-6715-0D93-2856C7031DC5}"/>
              </a:ext>
            </a:extLst>
          </p:cNvPr>
          <p:cNvSpPr>
            <a:spLocks noGrp="1"/>
          </p:cNvSpPr>
          <p:nvPr>
            <p:ph type="ftr" sz="quarter" idx="11"/>
          </p:nvPr>
        </p:nvSpPr>
        <p:spPr/>
        <p:txBody>
          <a:bodyPr/>
          <a:lstStyle/>
          <a:p>
            <a:r>
              <a:rPr lang="nb-NO"/>
              <a:t>Continuous Integration and Delivery</a:t>
            </a:r>
          </a:p>
        </p:txBody>
      </p:sp>
      <p:sp>
        <p:nvSpPr>
          <p:cNvPr id="8" name="Slide Number Placeholder 7">
            <a:extLst>
              <a:ext uri="{FF2B5EF4-FFF2-40B4-BE49-F238E27FC236}">
                <a16:creationId xmlns:a16="http://schemas.microsoft.com/office/drawing/2014/main" id="{789DEB5F-CE2F-C051-850C-D857F50B74B2}"/>
              </a:ext>
            </a:extLst>
          </p:cNvPr>
          <p:cNvSpPr>
            <a:spLocks noGrp="1"/>
          </p:cNvSpPr>
          <p:nvPr>
            <p:ph type="sldNum" sz="quarter" idx="12"/>
          </p:nvPr>
        </p:nvSpPr>
        <p:spPr/>
        <p:txBody>
          <a:bodyPr/>
          <a:lstStyle/>
          <a:p>
            <a:fld id="{3345F8DE-4C0E-420A-8E4E-D03FE7EAC29F}" type="slidenum">
              <a:rPr lang="nb-NO" smtClean="0"/>
              <a:t>17</a:t>
            </a:fld>
            <a:endParaRPr lang="nb-NO"/>
          </a:p>
        </p:txBody>
      </p:sp>
    </p:spTree>
    <p:extLst>
      <p:ext uri="{BB962C8B-B14F-4D97-AF65-F5344CB8AC3E}">
        <p14:creationId xmlns:p14="http://schemas.microsoft.com/office/powerpoint/2010/main" val="2309071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C7F3-F76D-81A1-3D60-39C71BB85B51}"/>
              </a:ext>
            </a:extLst>
          </p:cNvPr>
          <p:cNvSpPr>
            <a:spLocks noGrp="1"/>
          </p:cNvSpPr>
          <p:nvPr>
            <p:ph type="title"/>
          </p:nvPr>
        </p:nvSpPr>
        <p:spPr>
          <a:xfrm>
            <a:off x="447582" y="453902"/>
            <a:ext cx="5757909" cy="1325563"/>
          </a:xfrm>
        </p:spPr>
        <p:txBody>
          <a:bodyPr>
            <a:normAutofit/>
          </a:bodyPr>
          <a:lstStyle/>
          <a:p>
            <a:r>
              <a:rPr lang="nb-NO" sz="3600" b="1" dirty="0"/>
              <a:t>How is </a:t>
            </a:r>
            <a:r>
              <a:rPr lang="nb-NO" sz="3600" b="1" dirty="0" err="1"/>
              <a:t>continous</a:t>
            </a:r>
            <a:r>
              <a:rPr lang="nb-NO" sz="3600" b="1" dirty="0"/>
              <a:t> </a:t>
            </a:r>
            <a:r>
              <a:rPr lang="nb-NO" sz="3600" b="1" dirty="0" err="1"/>
              <a:t>integration</a:t>
            </a:r>
            <a:r>
              <a:rPr lang="nb-NO" sz="3600" b="1" dirty="0"/>
              <a:t>?</a:t>
            </a:r>
          </a:p>
        </p:txBody>
      </p:sp>
      <p:sp>
        <p:nvSpPr>
          <p:cNvPr id="3" name="Content Placeholder 2">
            <a:extLst>
              <a:ext uri="{FF2B5EF4-FFF2-40B4-BE49-F238E27FC236}">
                <a16:creationId xmlns:a16="http://schemas.microsoft.com/office/drawing/2014/main" id="{1A84CE3F-0642-CAA4-CF99-2DB9381B7457}"/>
              </a:ext>
            </a:extLst>
          </p:cNvPr>
          <p:cNvSpPr>
            <a:spLocks noGrp="1"/>
          </p:cNvSpPr>
          <p:nvPr>
            <p:ph idx="1"/>
          </p:nvPr>
        </p:nvSpPr>
        <p:spPr>
          <a:xfrm>
            <a:off x="447582" y="1914402"/>
            <a:ext cx="5757909" cy="4351338"/>
          </a:xfrm>
        </p:spPr>
        <p:txBody>
          <a:bodyPr>
            <a:normAutofit/>
          </a:bodyPr>
          <a:lstStyle/>
          <a:p>
            <a:pPr marL="482600" indent="-342900">
              <a:lnSpc>
                <a:spcPct val="100000"/>
              </a:lnSpc>
              <a:spcBef>
                <a:spcPts val="0"/>
              </a:spcBef>
              <a:buClr>
                <a:srgbClr val="000000"/>
              </a:buClr>
              <a:buSzPct val="60869"/>
            </a:pPr>
            <a:r>
              <a:rPr lang="en-US" dirty="0"/>
              <a:t>Use various existing tools to: </a:t>
            </a:r>
          </a:p>
          <a:p>
            <a:pPr marL="939800" lvl="1" indent="-342900">
              <a:lnSpc>
                <a:spcPct val="100000"/>
              </a:lnSpc>
              <a:spcBef>
                <a:spcPts val="0"/>
              </a:spcBef>
              <a:buClr>
                <a:srgbClr val="0000FF"/>
              </a:buClr>
              <a:buSzPct val="60869"/>
            </a:pPr>
            <a:r>
              <a:rPr lang="en-US" sz="2800" dirty="0">
                <a:solidFill>
                  <a:srgbClr val="0070C0"/>
                </a:solidFill>
              </a:rPr>
              <a:t>Combine changes often</a:t>
            </a:r>
          </a:p>
          <a:p>
            <a:pPr marL="939800" lvl="1" indent="-342900">
              <a:lnSpc>
                <a:spcPct val="100000"/>
              </a:lnSpc>
              <a:spcBef>
                <a:spcPts val="0"/>
              </a:spcBef>
              <a:buClr>
                <a:srgbClr val="0000FF"/>
              </a:buClr>
              <a:buSzPct val="60869"/>
            </a:pPr>
            <a:r>
              <a:rPr lang="en-US" sz="2800" dirty="0">
                <a:solidFill>
                  <a:srgbClr val="0070C0"/>
                </a:solidFill>
              </a:rPr>
              <a:t>Build often</a:t>
            </a:r>
          </a:p>
          <a:p>
            <a:pPr marL="939800" lvl="1" indent="-342900">
              <a:lnSpc>
                <a:spcPct val="100000"/>
              </a:lnSpc>
              <a:spcBef>
                <a:spcPts val="0"/>
              </a:spcBef>
              <a:buClr>
                <a:srgbClr val="0000FF"/>
              </a:buClr>
              <a:buSzPct val="60869"/>
            </a:pPr>
            <a:r>
              <a:rPr lang="en-US" sz="2800" dirty="0">
                <a:solidFill>
                  <a:srgbClr val="0070C0"/>
                </a:solidFill>
              </a:rPr>
              <a:t>Test often</a:t>
            </a:r>
          </a:p>
          <a:p>
            <a:pPr marL="939800" lvl="1" indent="-342900">
              <a:lnSpc>
                <a:spcPct val="100000"/>
              </a:lnSpc>
              <a:spcBef>
                <a:spcPts val="0"/>
              </a:spcBef>
              <a:buClr>
                <a:srgbClr val="0000FF"/>
              </a:buClr>
              <a:buSzPct val="60869"/>
            </a:pPr>
            <a:r>
              <a:rPr lang="en-US" sz="2800" dirty="0">
                <a:solidFill>
                  <a:srgbClr val="0070C0"/>
                </a:solidFill>
              </a:rPr>
              <a:t>Deploy often</a:t>
            </a:r>
          </a:p>
        </p:txBody>
      </p:sp>
      <p:sp>
        <p:nvSpPr>
          <p:cNvPr id="4" name="Title 1">
            <a:extLst>
              <a:ext uri="{FF2B5EF4-FFF2-40B4-BE49-F238E27FC236}">
                <a16:creationId xmlns:a16="http://schemas.microsoft.com/office/drawing/2014/main" id="{C79B4896-5FF3-71CF-6587-79F4218870E4}"/>
              </a:ext>
            </a:extLst>
          </p:cNvPr>
          <p:cNvSpPr txBox="1">
            <a:spLocks/>
          </p:cNvSpPr>
          <p:nvPr/>
        </p:nvSpPr>
        <p:spPr>
          <a:xfrm>
            <a:off x="6205491" y="453902"/>
            <a:ext cx="575790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nb-NO" sz="3600" b="1" dirty="0"/>
          </a:p>
        </p:txBody>
      </p:sp>
      <p:sp>
        <p:nvSpPr>
          <p:cNvPr id="5" name="Content Placeholder 2">
            <a:extLst>
              <a:ext uri="{FF2B5EF4-FFF2-40B4-BE49-F238E27FC236}">
                <a16:creationId xmlns:a16="http://schemas.microsoft.com/office/drawing/2014/main" id="{F04A550B-18BB-D2A5-D311-C502108FC397}"/>
              </a:ext>
            </a:extLst>
          </p:cNvPr>
          <p:cNvSpPr txBox="1">
            <a:spLocks/>
          </p:cNvSpPr>
          <p:nvPr/>
        </p:nvSpPr>
        <p:spPr>
          <a:xfrm>
            <a:off x="6205491" y="1914402"/>
            <a:ext cx="57579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82600" indent="-342900">
              <a:lnSpc>
                <a:spcPct val="100000"/>
              </a:lnSpc>
              <a:spcBef>
                <a:spcPts val="0"/>
              </a:spcBef>
              <a:buClr>
                <a:srgbClr val="000000"/>
              </a:buClr>
              <a:buSzPct val="60869"/>
            </a:pPr>
            <a:endParaRPr lang="en-US" sz="2800" dirty="0">
              <a:solidFill>
                <a:srgbClr val="0070C0"/>
              </a:solidFill>
            </a:endParaRPr>
          </a:p>
        </p:txBody>
      </p:sp>
      <p:sp>
        <p:nvSpPr>
          <p:cNvPr id="6" name="Date Placeholder 5">
            <a:extLst>
              <a:ext uri="{FF2B5EF4-FFF2-40B4-BE49-F238E27FC236}">
                <a16:creationId xmlns:a16="http://schemas.microsoft.com/office/drawing/2014/main" id="{7F6E2A10-348D-28EE-AF82-33FEB7F63A7B}"/>
              </a:ext>
            </a:extLst>
          </p:cNvPr>
          <p:cNvSpPr>
            <a:spLocks noGrp="1"/>
          </p:cNvSpPr>
          <p:nvPr>
            <p:ph type="dt" sz="half" idx="10"/>
          </p:nvPr>
        </p:nvSpPr>
        <p:spPr/>
        <p:txBody>
          <a:bodyPr/>
          <a:lstStyle/>
          <a:p>
            <a:fld id="{896E3294-E14F-4109-9C19-0B3FC4371380}" type="datetime1">
              <a:rPr lang="nb-NO" smtClean="0"/>
              <a:t>30.11.2022</a:t>
            </a:fld>
            <a:endParaRPr lang="nb-NO"/>
          </a:p>
        </p:txBody>
      </p:sp>
      <p:sp>
        <p:nvSpPr>
          <p:cNvPr id="7" name="Footer Placeholder 6">
            <a:extLst>
              <a:ext uri="{FF2B5EF4-FFF2-40B4-BE49-F238E27FC236}">
                <a16:creationId xmlns:a16="http://schemas.microsoft.com/office/drawing/2014/main" id="{C0989E14-8716-0BCD-7008-F631580D86C0}"/>
              </a:ext>
            </a:extLst>
          </p:cNvPr>
          <p:cNvSpPr>
            <a:spLocks noGrp="1"/>
          </p:cNvSpPr>
          <p:nvPr>
            <p:ph type="ftr" sz="quarter" idx="11"/>
          </p:nvPr>
        </p:nvSpPr>
        <p:spPr/>
        <p:txBody>
          <a:bodyPr/>
          <a:lstStyle/>
          <a:p>
            <a:r>
              <a:rPr lang="nb-NO"/>
              <a:t>Continuous Integration and Delivery</a:t>
            </a:r>
          </a:p>
        </p:txBody>
      </p:sp>
      <p:sp>
        <p:nvSpPr>
          <p:cNvPr id="8" name="Slide Number Placeholder 7">
            <a:extLst>
              <a:ext uri="{FF2B5EF4-FFF2-40B4-BE49-F238E27FC236}">
                <a16:creationId xmlns:a16="http://schemas.microsoft.com/office/drawing/2014/main" id="{DC078E6B-D286-78E1-2CFE-9BD361795AEE}"/>
              </a:ext>
            </a:extLst>
          </p:cNvPr>
          <p:cNvSpPr>
            <a:spLocks noGrp="1"/>
          </p:cNvSpPr>
          <p:nvPr>
            <p:ph type="sldNum" sz="quarter" idx="12"/>
          </p:nvPr>
        </p:nvSpPr>
        <p:spPr/>
        <p:txBody>
          <a:bodyPr/>
          <a:lstStyle/>
          <a:p>
            <a:fld id="{3345F8DE-4C0E-420A-8E4E-D03FE7EAC29F}" type="slidenum">
              <a:rPr lang="nb-NO" smtClean="0"/>
              <a:t>18</a:t>
            </a:fld>
            <a:endParaRPr lang="nb-NO"/>
          </a:p>
        </p:txBody>
      </p:sp>
      <p:sp>
        <p:nvSpPr>
          <p:cNvPr id="10" name="TextBox 9">
            <a:extLst>
              <a:ext uri="{FF2B5EF4-FFF2-40B4-BE49-F238E27FC236}">
                <a16:creationId xmlns:a16="http://schemas.microsoft.com/office/drawing/2014/main" id="{BDD51A83-F096-8198-99BA-DBA85EA97C4B}"/>
              </a:ext>
            </a:extLst>
          </p:cNvPr>
          <p:cNvSpPr txBox="1"/>
          <p:nvPr/>
        </p:nvSpPr>
        <p:spPr>
          <a:xfrm>
            <a:off x="6205491" y="1518248"/>
            <a:ext cx="6093228" cy="4493538"/>
          </a:xfrm>
          <a:prstGeom prst="rect">
            <a:avLst/>
          </a:prstGeom>
          <a:noFill/>
        </p:spPr>
        <p:txBody>
          <a:bodyPr wrap="square">
            <a:spAutoFit/>
          </a:bodyPr>
          <a:lstStyle/>
          <a:p>
            <a:pPr marL="0" indent="0">
              <a:lnSpc>
                <a:spcPct val="100000"/>
              </a:lnSpc>
              <a:spcBef>
                <a:spcPts val="0"/>
              </a:spcBef>
              <a:buNone/>
            </a:pPr>
            <a:endParaRPr lang="en-US" sz="2600" dirty="0"/>
          </a:p>
          <a:p>
            <a:pPr marL="0" indent="0">
              <a:lnSpc>
                <a:spcPct val="100000"/>
              </a:lnSpc>
              <a:spcBef>
                <a:spcPts val="0"/>
              </a:spcBef>
              <a:buNone/>
            </a:pPr>
            <a:r>
              <a:rPr lang="en-US" sz="2600" dirty="0"/>
              <a:t>In order for CI to work, individual developers should:</a:t>
            </a:r>
          </a:p>
          <a:p>
            <a:pPr marL="457200">
              <a:lnSpc>
                <a:spcPct val="100000"/>
              </a:lnSpc>
              <a:spcBef>
                <a:spcPts val="0"/>
              </a:spcBef>
            </a:pPr>
            <a:r>
              <a:rPr lang="en-US" sz="2600" dirty="0"/>
              <a:t>Commit frequently</a:t>
            </a:r>
          </a:p>
          <a:p>
            <a:pPr marL="914400" lvl="1">
              <a:lnSpc>
                <a:spcPct val="100000"/>
              </a:lnSpc>
              <a:spcBef>
                <a:spcPts val="0"/>
              </a:spcBef>
            </a:pPr>
            <a:r>
              <a:rPr lang="en-US" sz="2600" dirty="0"/>
              <a:t>Many small commits</a:t>
            </a:r>
          </a:p>
          <a:p>
            <a:pPr marL="457200">
              <a:lnSpc>
                <a:spcPct val="100000"/>
              </a:lnSpc>
              <a:spcBef>
                <a:spcPts val="0"/>
              </a:spcBef>
            </a:pPr>
            <a:r>
              <a:rPr lang="en-US" sz="2600" dirty="0"/>
              <a:t>Run local build first (if possible)</a:t>
            </a:r>
          </a:p>
          <a:p>
            <a:pPr marL="914400" lvl="1">
              <a:lnSpc>
                <a:spcPct val="100000"/>
              </a:lnSpc>
              <a:spcBef>
                <a:spcPts val="0"/>
              </a:spcBef>
            </a:pPr>
            <a:r>
              <a:rPr lang="en-US" sz="2600" dirty="0"/>
              <a:t>Huge code repos may make this difficult</a:t>
            </a:r>
          </a:p>
          <a:p>
            <a:pPr marL="914400" lvl="1">
              <a:lnSpc>
                <a:spcPct val="100000"/>
              </a:lnSpc>
              <a:spcBef>
                <a:spcPts val="0"/>
              </a:spcBef>
            </a:pPr>
            <a:r>
              <a:rPr lang="en-US" sz="2600" dirty="0"/>
              <a:t>Only commit working code</a:t>
            </a:r>
          </a:p>
          <a:p>
            <a:pPr marL="457200">
              <a:lnSpc>
                <a:spcPct val="100000"/>
              </a:lnSpc>
              <a:spcBef>
                <a:spcPts val="0"/>
              </a:spcBef>
            </a:pPr>
            <a:r>
              <a:rPr lang="en-US" sz="2600" dirty="0"/>
              <a:t>Fix broken builds immediately</a:t>
            </a:r>
          </a:p>
          <a:p>
            <a:pPr marL="457200">
              <a:lnSpc>
                <a:spcPct val="100000"/>
              </a:lnSpc>
              <a:spcBef>
                <a:spcPts val="0"/>
              </a:spcBef>
            </a:pPr>
            <a:r>
              <a:rPr lang="en-US" sz="2600" dirty="0"/>
              <a:t>Write automated tests</a:t>
            </a:r>
          </a:p>
        </p:txBody>
      </p:sp>
    </p:spTree>
    <p:extLst>
      <p:ext uri="{BB962C8B-B14F-4D97-AF65-F5344CB8AC3E}">
        <p14:creationId xmlns:p14="http://schemas.microsoft.com/office/powerpoint/2010/main" val="1180191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I/CD: Continuous Integration and Continuous Delivery - GeeksforGeeks">
            <a:extLst>
              <a:ext uri="{FF2B5EF4-FFF2-40B4-BE49-F238E27FC236}">
                <a16:creationId xmlns:a16="http://schemas.microsoft.com/office/drawing/2014/main" id="{888C0340-C7A3-C360-B2D7-6373E7A1C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414" y="631942"/>
            <a:ext cx="15605796" cy="433629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p:cNvSpPr>
            <a:spLocks noGrp="1"/>
          </p:cNvSpPr>
          <p:nvPr>
            <p:ph type="title"/>
          </p:nvPr>
        </p:nvSpPr>
        <p:spPr/>
        <p:txBody>
          <a:bodyPr/>
          <a:lstStyle/>
          <a:p>
            <a:r>
              <a:rPr lang="en-US" dirty="0"/>
              <a:t>Continuous integration model</a:t>
            </a:r>
          </a:p>
        </p:txBody>
      </p:sp>
      <p:sp>
        <p:nvSpPr>
          <p:cNvPr id="11" name="Content Placeholder 10"/>
          <p:cNvSpPr>
            <a:spLocks noGrp="1"/>
          </p:cNvSpPr>
          <p:nvPr>
            <p:ph idx="1"/>
          </p:nvPr>
        </p:nvSpPr>
        <p:spPr>
          <a:xfrm>
            <a:off x="2101201" y="4727213"/>
            <a:ext cx="10786872" cy="2997689"/>
          </a:xfrm>
        </p:spPr>
        <p:txBody>
          <a:bodyPr>
            <a:noAutofit/>
          </a:bodyPr>
          <a:lstStyle/>
          <a:p>
            <a:pPr marL="457200">
              <a:spcBef>
                <a:spcPts val="0"/>
              </a:spcBef>
            </a:pPr>
            <a:r>
              <a:rPr lang="en-US" sz="2000" dirty="0"/>
              <a:t>Version control software</a:t>
            </a:r>
          </a:p>
          <a:p>
            <a:pPr marL="457200">
              <a:spcBef>
                <a:spcPts val="0"/>
              </a:spcBef>
            </a:pPr>
            <a:r>
              <a:rPr lang="en-US" sz="2000" dirty="0"/>
              <a:t>Dependency management</a:t>
            </a:r>
          </a:p>
          <a:p>
            <a:pPr marL="457200">
              <a:spcBef>
                <a:spcPts val="0"/>
              </a:spcBef>
            </a:pPr>
            <a:r>
              <a:rPr lang="en-US" sz="2000" dirty="0"/>
              <a:t>Automated testing software</a:t>
            </a:r>
          </a:p>
          <a:p>
            <a:pPr marL="457200">
              <a:spcBef>
                <a:spcPts val="0"/>
              </a:spcBef>
            </a:pPr>
            <a:r>
              <a:rPr lang="en-US" sz="2000" dirty="0"/>
              <a:t>Continuous integration framework</a:t>
            </a:r>
          </a:p>
          <a:p>
            <a:pPr marL="457200">
              <a:spcBef>
                <a:spcPts val="0"/>
              </a:spcBef>
            </a:pPr>
            <a:r>
              <a:rPr lang="en-US" sz="2000" dirty="0"/>
              <a:t>Infrastructure management</a:t>
            </a:r>
          </a:p>
          <a:p>
            <a:pPr marL="457200">
              <a:spcBef>
                <a:spcPts val="0"/>
              </a:spcBef>
            </a:pPr>
            <a:r>
              <a:rPr lang="en-US" sz="2000" dirty="0"/>
              <a:t>Build automation</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E676D76-1F54-4E8A-9276-0F1EC2AD0FC3}" type="datetime1">
              <a:rPr kumimoji="0" lang="nb-NO"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t>30.11.2022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rPr>
              <a:t>Continuous Integration and Delivery</a:t>
            </a:r>
            <a:endParaRPr kumimoji="0" lang="en-US" sz="1000" b="0" i="0" u="none" strike="noStrike" kern="1200" cap="all"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4D3DC4-9E7F-1C47-B729-896D53019E3D}"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314022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Outline</a:t>
            </a:r>
            <a:endParaRPr lang="en-US" dirty="0"/>
          </a:p>
        </p:txBody>
      </p:sp>
      <p:sp>
        <p:nvSpPr>
          <p:cNvPr id="11" name="Content Placeholder 10"/>
          <p:cNvSpPr>
            <a:spLocks noGrp="1"/>
          </p:cNvSpPr>
          <p:nvPr>
            <p:ph idx="1"/>
          </p:nvPr>
        </p:nvSpPr>
        <p:spPr>
          <a:xfrm>
            <a:off x="1024128" y="1528012"/>
            <a:ext cx="10786872" cy="2997689"/>
          </a:xfrm>
        </p:spPr>
        <p:txBody>
          <a:bodyPr>
            <a:noAutofit/>
          </a:bodyPr>
          <a:lstStyle/>
          <a:p>
            <a:r>
              <a:rPr lang="en-US" sz="2800" dirty="0"/>
              <a:t>Challenges of modern code development</a:t>
            </a:r>
          </a:p>
          <a:p>
            <a:r>
              <a:rPr lang="en-US" sz="2800" dirty="0"/>
              <a:t>Code integration</a:t>
            </a:r>
          </a:p>
          <a:p>
            <a:r>
              <a:rPr lang="en-US" sz="2800" dirty="0"/>
              <a:t>Continuous integration</a:t>
            </a:r>
          </a:p>
          <a:p>
            <a:r>
              <a:rPr lang="en-US" sz="2800" dirty="0"/>
              <a:t>Continuous delivery</a:t>
            </a:r>
          </a:p>
          <a:p>
            <a:r>
              <a:rPr lang="en-US" sz="2800" dirty="0"/>
              <a:t>DevOps</a:t>
            </a:r>
          </a:p>
        </p:txBody>
      </p:sp>
      <p:sp>
        <p:nvSpPr>
          <p:cNvPr id="4" name="Date Placeholder 3"/>
          <p:cNvSpPr>
            <a:spLocks noGrp="1"/>
          </p:cNvSpPr>
          <p:nvPr>
            <p:ph type="dt" sz="half" idx="10"/>
          </p:nvPr>
        </p:nvSpPr>
        <p:spPr/>
        <p:txBody>
          <a:bodyPr/>
          <a:lstStyle/>
          <a:p>
            <a:fld id="{EF6E2B6B-ADDE-4669-94C8-886D22B5F929}" type="datetime1">
              <a:rPr lang="nb-NO" smtClean="0"/>
              <a:t>30.11.2022</a:t>
            </a:fld>
            <a:endParaRPr lang="en-US"/>
          </a:p>
        </p:txBody>
      </p:sp>
      <p:sp>
        <p:nvSpPr>
          <p:cNvPr id="5" name="Footer Placeholder 4"/>
          <p:cNvSpPr>
            <a:spLocks noGrp="1"/>
          </p:cNvSpPr>
          <p:nvPr>
            <p:ph type="ftr" sz="quarter" idx="11"/>
          </p:nvPr>
        </p:nvSpPr>
        <p:spPr/>
        <p:txBody>
          <a:bodyPr/>
          <a:lstStyle/>
          <a:p>
            <a:r>
              <a:rPr lang="en-US"/>
              <a:t>Continuous Integration and Delivery</a:t>
            </a:r>
            <a:endParaRPr lang="en-US" dirty="0"/>
          </a:p>
        </p:txBody>
      </p:sp>
      <p:sp>
        <p:nvSpPr>
          <p:cNvPr id="6" name="Slide Number Placeholder 5"/>
          <p:cNvSpPr>
            <a:spLocks noGrp="1"/>
          </p:cNvSpPr>
          <p:nvPr>
            <p:ph type="sldNum" sz="quarter" idx="12"/>
          </p:nvPr>
        </p:nvSpPr>
        <p:spPr/>
        <p:txBody>
          <a:bodyPr/>
          <a:lstStyle/>
          <a:p>
            <a:fld id="{6A4D3DC4-9E7F-1C47-B729-896D53019E3D}" type="slidenum">
              <a:rPr lang="en-US" smtClean="0"/>
              <a:pPr/>
              <a:t>2</a:t>
            </a:fld>
            <a:endParaRPr lang="en-US"/>
          </a:p>
        </p:txBody>
      </p:sp>
    </p:spTree>
    <p:extLst>
      <p:ext uri="{BB962C8B-B14F-4D97-AF65-F5344CB8AC3E}">
        <p14:creationId xmlns:p14="http://schemas.microsoft.com/office/powerpoint/2010/main" val="797060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Continuous integration tools</a:t>
            </a:r>
          </a:p>
        </p:txBody>
      </p:sp>
      <p:sp>
        <p:nvSpPr>
          <p:cNvPr id="11" name="Content Placeholder 10"/>
          <p:cNvSpPr>
            <a:spLocks noGrp="1"/>
          </p:cNvSpPr>
          <p:nvPr>
            <p:ph idx="1"/>
          </p:nvPr>
        </p:nvSpPr>
        <p:spPr>
          <a:xfrm>
            <a:off x="1024128" y="1528012"/>
            <a:ext cx="8485632" cy="2997689"/>
          </a:xfrm>
        </p:spPr>
        <p:txBody>
          <a:bodyPr>
            <a:noAutofit/>
          </a:bodyPr>
          <a:lstStyle/>
          <a:p>
            <a:pPr marL="457200">
              <a:lnSpc>
                <a:spcPct val="100000"/>
              </a:lnSpc>
              <a:spcBef>
                <a:spcPts val="0"/>
              </a:spcBef>
            </a:pPr>
            <a:r>
              <a:rPr lang="en-US" dirty="0"/>
              <a:t>Code repositories</a:t>
            </a:r>
          </a:p>
          <a:p>
            <a:pPr marL="914400" lvl="1">
              <a:lnSpc>
                <a:spcPct val="100000"/>
              </a:lnSpc>
              <a:spcBef>
                <a:spcPts val="0"/>
              </a:spcBef>
            </a:pPr>
            <a:r>
              <a:rPr lang="en-US" dirty="0" err="1"/>
              <a:t>Github</a:t>
            </a:r>
            <a:r>
              <a:rPr lang="en-US" dirty="0"/>
              <a:t>, Bitbucket, Mercurial, </a:t>
            </a:r>
            <a:r>
              <a:rPr lang="en-US" dirty="0" err="1"/>
              <a:t>BitKeeper</a:t>
            </a:r>
            <a:r>
              <a:rPr lang="en-US" dirty="0"/>
              <a:t>, </a:t>
            </a:r>
            <a:r>
              <a:rPr lang="en-US" dirty="0" err="1"/>
              <a:t>Bzr</a:t>
            </a:r>
            <a:r>
              <a:rPr lang="en-US" dirty="0"/>
              <a:t>, CVS, </a:t>
            </a:r>
            <a:r>
              <a:rPr lang="en-US" dirty="0" err="1"/>
              <a:t>Darcs</a:t>
            </a:r>
            <a:r>
              <a:rPr lang="en-US" dirty="0"/>
              <a:t>, Gerrit, Monotone, P4, SVN ...</a:t>
            </a:r>
          </a:p>
          <a:p>
            <a:pPr marL="457200">
              <a:lnSpc>
                <a:spcPct val="100000"/>
              </a:lnSpc>
              <a:spcBef>
                <a:spcPts val="0"/>
              </a:spcBef>
            </a:pPr>
            <a:r>
              <a:rPr lang="en-US" dirty="0"/>
              <a:t>Test frameworks</a:t>
            </a:r>
          </a:p>
          <a:p>
            <a:pPr marL="914400" lvl="1">
              <a:lnSpc>
                <a:spcPct val="100000"/>
              </a:lnSpc>
              <a:spcBef>
                <a:spcPts val="0"/>
              </a:spcBef>
            </a:pPr>
            <a:r>
              <a:rPr lang="en-US" dirty="0" err="1"/>
              <a:t>CppUnit</a:t>
            </a:r>
            <a:r>
              <a:rPr lang="en-US" dirty="0"/>
              <a:t>, </a:t>
            </a:r>
            <a:r>
              <a:rPr lang="en-US" dirty="0" err="1"/>
              <a:t>Valgrind</a:t>
            </a:r>
            <a:r>
              <a:rPr lang="en-US" dirty="0"/>
              <a:t>, JUnit, </a:t>
            </a:r>
            <a:r>
              <a:rPr lang="en-US" dirty="0" err="1"/>
              <a:t>Unittest</a:t>
            </a:r>
            <a:r>
              <a:rPr lang="en-US" dirty="0"/>
              <a:t>, </a:t>
            </a:r>
            <a:r>
              <a:rPr lang="en-US" dirty="0" err="1"/>
              <a:t>TestNg</a:t>
            </a:r>
            <a:r>
              <a:rPr lang="en-US" dirty="0"/>
              <a:t> ...</a:t>
            </a:r>
          </a:p>
          <a:p>
            <a:pPr marL="457200">
              <a:lnSpc>
                <a:spcPct val="100000"/>
              </a:lnSpc>
              <a:spcBef>
                <a:spcPts val="0"/>
              </a:spcBef>
              <a:buClr>
                <a:srgbClr val="0000FF"/>
              </a:buClr>
            </a:pPr>
            <a:r>
              <a:rPr lang="en-US" dirty="0"/>
              <a:t>Continuous Integration</a:t>
            </a:r>
          </a:p>
          <a:p>
            <a:pPr marL="914400" lvl="1">
              <a:lnSpc>
                <a:spcPct val="100000"/>
              </a:lnSpc>
              <a:spcBef>
                <a:spcPts val="0"/>
              </a:spcBef>
            </a:pPr>
            <a:r>
              <a:rPr lang="en-US" dirty="0"/>
              <a:t>Bamboo, </a:t>
            </a:r>
            <a:r>
              <a:rPr lang="en-US" dirty="0" err="1"/>
              <a:t>Buildbot</a:t>
            </a:r>
            <a:r>
              <a:rPr lang="en-US" dirty="0"/>
              <a:t>, </a:t>
            </a:r>
            <a:r>
              <a:rPr lang="en-US" dirty="0" err="1"/>
              <a:t>CruiseControl</a:t>
            </a:r>
            <a:r>
              <a:rPr lang="en-US" dirty="0"/>
              <a:t>, Jenkins, Gitlab CI … </a:t>
            </a:r>
          </a:p>
          <a:p>
            <a:pPr marL="0" indent="0">
              <a:spcBef>
                <a:spcPts val="0"/>
              </a:spcBef>
              <a:buNone/>
            </a:pPr>
            <a:endParaRPr lang="en-US" dirty="0"/>
          </a:p>
          <a:p>
            <a:pPr marL="0" indent="0">
              <a:spcBef>
                <a:spcPts val="0"/>
              </a:spcBef>
              <a:buNone/>
            </a:pPr>
            <a:endParaRPr lang="en-US" dirty="0"/>
          </a:p>
          <a:p>
            <a:pPr marL="0" indent="0">
              <a:spcBef>
                <a:spcPts val="0"/>
              </a:spcBef>
              <a:buNone/>
            </a:pPr>
            <a:r>
              <a:rPr lang="en-US" sz="1800" dirty="0"/>
              <a:t>Wikipedia has a great comparison table: https://en.wikipedia.org/wiki/Comparison_of_continuous_integration_software</a:t>
            </a:r>
          </a:p>
          <a:p>
            <a:pPr marL="0" indent="0">
              <a:spcBef>
                <a:spcPts val="0"/>
              </a:spcBef>
              <a:buNone/>
            </a:pPr>
            <a:endParaRPr lang="en-US" dirty="0"/>
          </a:p>
          <a:p>
            <a:pPr marL="0" indent="0">
              <a:spcBef>
                <a:spcPts val="0"/>
              </a:spcBef>
              <a:buNone/>
            </a:pP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E17BEC-CE65-4A91-9764-36F3159E23ED}" type="datetime1">
              <a:rPr kumimoji="0" lang="nb-NO"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t>30.11.2022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rPr>
              <a:t>Continuous Integration and Delivery</a:t>
            </a:r>
            <a:endParaRPr kumimoji="0" lang="en-US" sz="1000" b="0" i="0" u="none" strike="noStrike" kern="1200" cap="all"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4D3DC4-9E7F-1C47-B729-896D53019E3D}"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2915909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Setting up a CI pipeline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0CE5007-6716-4609-9EF5-407B1BD1AE16}" type="datetime1">
              <a:rPr kumimoji="0" lang="nb-NO"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t>30.11.2022</a:t>
            </a:fld>
            <a:endParaRPr kumimoji="0" lang="en-US" sz="1000" b="0" i="0" u="none" strike="noStrike" kern="1200" cap="none"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rPr>
              <a:t>Continuous Integration and Delivery</a:t>
            </a:r>
            <a:endParaRPr kumimoji="0" lang="en-US" sz="1000" b="0" i="0" u="none" strike="noStrike" kern="1200" cap="all"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4D3DC4-9E7F-1C47-B729-896D53019E3D}"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8194" name="Picture 2">
            <a:extLst>
              <a:ext uri="{FF2B5EF4-FFF2-40B4-BE49-F238E27FC236}">
                <a16:creationId xmlns:a16="http://schemas.microsoft.com/office/drawing/2014/main" id="{0DB9D4A4-AB06-D1CB-701E-5827BC6046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127" y="1580146"/>
            <a:ext cx="11430000" cy="5181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62A8EF-1CAD-28D7-9378-C777CF9311C8}"/>
              </a:ext>
            </a:extLst>
          </p:cNvPr>
          <p:cNvSpPr txBox="1"/>
          <p:nvPr/>
        </p:nvSpPr>
        <p:spPr>
          <a:xfrm>
            <a:off x="1146047" y="1080610"/>
            <a:ext cx="7726681" cy="461665"/>
          </a:xfrm>
          <a:prstGeom prst="rect">
            <a:avLst/>
          </a:prstGeom>
          <a:noFill/>
        </p:spPr>
        <p:txBody>
          <a:bodyPr wrap="square" rtlCol="0">
            <a:spAutoFit/>
          </a:bodyPr>
          <a:lstStyle/>
          <a:p>
            <a:r>
              <a:rPr lang="nb-NO" sz="2400" dirty="0"/>
              <a:t>A simple </a:t>
            </a:r>
            <a:r>
              <a:rPr lang="nb-NO" sz="2400" dirty="0" err="1"/>
              <a:t>example</a:t>
            </a:r>
            <a:r>
              <a:rPr lang="nb-NO" sz="2400" dirty="0"/>
              <a:t> of a Flask web </a:t>
            </a:r>
            <a:r>
              <a:rPr lang="nb-NO" sz="2400" dirty="0" err="1"/>
              <a:t>appliation</a:t>
            </a:r>
            <a:r>
              <a:rPr lang="nb-NO" sz="2400" dirty="0"/>
              <a:t> </a:t>
            </a:r>
          </a:p>
        </p:txBody>
      </p:sp>
      <p:pic>
        <p:nvPicPr>
          <p:cNvPr id="8196" name="Picture 4" descr="How to create self hosted Heroku like server in 5 simple steps">
            <a:extLst>
              <a:ext uri="{FF2B5EF4-FFF2-40B4-BE49-F238E27FC236}">
                <a16:creationId xmlns:a16="http://schemas.microsoft.com/office/drawing/2014/main" id="{6D075D94-EF0C-190C-8D6A-646C18E37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8319" y="-130913"/>
            <a:ext cx="3035807" cy="1281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31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6F91-0163-2AF1-1DA4-40354299BEA8}"/>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96A9B124-1E62-9BA2-2E8A-93162929B9FF}"/>
              </a:ext>
            </a:extLst>
          </p:cNvPr>
          <p:cNvSpPr>
            <a:spLocks noGrp="1"/>
          </p:cNvSpPr>
          <p:nvPr>
            <p:ph idx="1"/>
          </p:nvPr>
        </p:nvSpPr>
        <p:spPr>
          <a:xfrm>
            <a:off x="9282262" y="1808748"/>
            <a:ext cx="2528736" cy="4781349"/>
          </a:xfrm>
        </p:spPr>
        <p:txBody>
          <a:bodyPr>
            <a:normAutofit/>
          </a:bodyPr>
          <a:lstStyle/>
          <a:p>
            <a:r>
              <a:rPr lang="en-US" sz="2000" b="0" i="0" dirty="0">
                <a:solidFill>
                  <a:srgbClr val="666666"/>
                </a:solidFill>
                <a:effectLst/>
                <a:latin typeface="Arial" panose="020B0604020202020204" pitchFamily="34" charset="0"/>
              </a:rPr>
              <a:t>Our YAML file defines four different processes to run: lint, test, build and deploy.</a:t>
            </a:r>
            <a:endParaRPr lang="nb-NO" sz="2000" dirty="0"/>
          </a:p>
        </p:txBody>
      </p:sp>
      <p:sp>
        <p:nvSpPr>
          <p:cNvPr id="4" name="Date Placeholder 3">
            <a:extLst>
              <a:ext uri="{FF2B5EF4-FFF2-40B4-BE49-F238E27FC236}">
                <a16:creationId xmlns:a16="http://schemas.microsoft.com/office/drawing/2014/main" id="{F6C68354-4E96-A1F0-1899-C3256038C158}"/>
              </a:ext>
            </a:extLst>
          </p:cNvPr>
          <p:cNvSpPr>
            <a:spLocks noGrp="1"/>
          </p:cNvSpPr>
          <p:nvPr>
            <p:ph type="dt" sz="half" idx="10"/>
          </p:nvPr>
        </p:nvSpPr>
        <p:spPr/>
        <p:txBody>
          <a:bodyPr/>
          <a:lstStyle/>
          <a:p>
            <a:pPr>
              <a:defRPr/>
            </a:pPr>
            <a:fld id="{C964E779-3470-45CC-A134-6D784911AC88}" type="datetime1">
              <a:rPr lang="nb-NO" smtClean="0"/>
              <a:t>30.11.2022</a:t>
            </a:fld>
            <a:endParaRPr lang="en-US"/>
          </a:p>
        </p:txBody>
      </p:sp>
      <p:sp>
        <p:nvSpPr>
          <p:cNvPr id="5" name="Footer Placeholder 4">
            <a:extLst>
              <a:ext uri="{FF2B5EF4-FFF2-40B4-BE49-F238E27FC236}">
                <a16:creationId xmlns:a16="http://schemas.microsoft.com/office/drawing/2014/main" id="{01F70AB1-CA7D-B564-A365-2F2443F0328E}"/>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158CF195-65CE-1225-4E1B-157DD7AE4E6F}"/>
              </a:ext>
            </a:extLst>
          </p:cNvPr>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pic>
        <p:nvPicPr>
          <p:cNvPr id="9218" name="Picture 2" descr="Continuous Integration and Delivery - CircleCI">
            <a:extLst>
              <a:ext uri="{FF2B5EF4-FFF2-40B4-BE49-F238E27FC236}">
                <a16:creationId xmlns:a16="http://schemas.microsoft.com/office/drawing/2014/main" id="{D1C36F85-5BAA-521A-2428-8CB896849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3066" y="-411810"/>
            <a:ext cx="2209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255B12D-2F1F-2808-A063-B100A5C5FB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8628"/>
          <a:stretch/>
        </p:blipFill>
        <p:spPr bwMode="auto">
          <a:xfrm>
            <a:off x="1024127" y="289560"/>
            <a:ext cx="8165194" cy="6455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5830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6F91-0163-2AF1-1DA4-40354299BEA8}"/>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96A9B124-1E62-9BA2-2E8A-93162929B9FF}"/>
              </a:ext>
            </a:extLst>
          </p:cNvPr>
          <p:cNvSpPr>
            <a:spLocks noGrp="1"/>
          </p:cNvSpPr>
          <p:nvPr>
            <p:ph idx="1"/>
          </p:nvPr>
        </p:nvSpPr>
        <p:spPr>
          <a:xfrm>
            <a:off x="9282262" y="1808748"/>
            <a:ext cx="2528736" cy="4781349"/>
          </a:xfrm>
        </p:spPr>
        <p:txBody>
          <a:bodyPr>
            <a:normAutofit/>
          </a:bodyPr>
          <a:lstStyle/>
          <a:p>
            <a:r>
              <a:rPr lang="en-US" sz="2000" b="0" i="0" dirty="0">
                <a:solidFill>
                  <a:srgbClr val="666666"/>
                </a:solidFill>
                <a:effectLst/>
                <a:latin typeface="Arial" panose="020B0604020202020204" pitchFamily="34" charset="0"/>
              </a:rPr>
              <a:t>The lint stage checks for possible errors and formatting issues without running the code. The linting program used in this case is a popular tool called </a:t>
            </a:r>
            <a:r>
              <a:rPr lang="en-US" sz="2000" b="0" i="0" dirty="0" err="1">
                <a:solidFill>
                  <a:srgbClr val="666666"/>
                </a:solidFill>
                <a:effectLst/>
                <a:latin typeface="Arial" panose="020B0604020202020204" pitchFamily="34" charset="0"/>
              </a:rPr>
              <a:t>Pylint</a:t>
            </a:r>
            <a:r>
              <a:rPr lang="en-US" sz="2000" b="0" i="0" dirty="0">
                <a:solidFill>
                  <a:srgbClr val="666666"/>
                </a:solidFill>
                <a:effectLst/>
                <a:latin typeface="Arial" panose="020B0604020202020204" pitchFamily="34" charset="0"/>
              </a:rPr>
              <a:t>.</a:t>
            </a:r>
            <a:endParaRPr lang="nb-NO" sz="2000" dirty="0"/>
          </a:p>
        </p:txBody>
      </p:sp>
      <p:sp>
        <p:nvSpPr>
          <p:cNvPr id="4" name="Date Placeholder 3">
            <a:extLst>
              <a:ext uri="{FF2B5EF4-FFF2-40B4-BE49-F238E27FC236}">
                <a16:creationId xmlns:a16="http://schemas.microsoft.com/office/drawing/2014/main" id="{F6C68354-4E96-A1F0-1899-C3256038C158}"/>
              </a:ext>
            </a:extLst>
          </p:cNvPr>
          <p:cNvSpPr>
            <a:spLocks noGrp="1"/>
          </p:cNvSpPr>
          <p:nvPr>
            <p:ph type="dt" sz="half" idx="10"/>
          </p:nvPr>
        </p:nvSpPr>
        <p:spPr/>
        <p:txBody>
          <a:bodyPr/>
          <a:lstStyle/>
          <a:p>
            <a:pPr>
              <a:defRPr/>
            </a:pPr>
            <a:fld id="{D5765C65-2277-45DD-AD19-9FB53956E7D6}" type="datetime1">
              <a:rPr lang="nb-NO" smtClean="0"/>
              <a:t>30.11.2022</a:t>
            </a:fld>
            <a:endParaRPr lang="en-US"/>
          </a:p>
        </p:txBody>
      </p:sp>
      <p:sp>
        <p:nvSpPr>
          <p:cNvPr id="5" name="Footer Placeholder 4">
            <a:extLst>
              <a:ext uri="{FF2B5EF4-FFF2-40B4-BE49-F238E27FC236}">
                <a16:creationId xmlns:a16="http://schemas.microsoft.com/office/drawing/2014/main" id="{01F70AB1-CA7D-B564-A365-2F2443F0328E}"/>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158CF195-65CE-1225-4E1B-157DD7AE4E6F}"/>
              </a:ext>
            </a:extLst>
          </p:cNvPr>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pic>
        <p:nvPicPr>
          <p:cNvPr id="9220" name="Picture 4">
            <a:extLst>
              <a:ext uri="{FF2B5EF4-FFF2-40B4-BE49-F238E27FC236}">
                <a16:creationId xmlns:a16="http://schemas.microsoft.com/office/drawing/2014/main" id="{7255B12D-2F1F-2808-A063-B100A5C5FB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628"/>
          <a:stretch/>
        </p:blipFill>
        <p:spPr bwMode="auto">
          <a:xfrm>
            <a:off x="1024127" y="289560"/>
            <a:ext cx="8165194" cy="6455463"/>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Using Pylint to write clean Python code | by Vishal Sharma | Towards Data  Science">
            <a:extLst>
              <a:ext uri="{FF2B5EF4-FFF2-40B4-BE49-F238E27FC236}">
                <a16:creationId xmlns:a16="http://schemas.microsoft.com/office/drawing/2014/main" id="{BD987A81-22DC-F359-430C-BAB60A7C0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2531" y="42763"/>
            <a:ext cx="2539469" cy="1011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95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6F91-0163-2AF1-1DA4-40354299BEA8}"/>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96A9B124-1E62-9BA2-2E8A-93162929B9FF}"/>
              </a:ext>
            </a:extLst>
          </p:cNvPr>
          <p:cNvSpPr>
            <a:spLocks noGrp="1"/>
          </p:cNvSpPr>
          <p:nvPr>
            <p:ph idx="1"/>
          </p:nvPr>
        </p:nvSpPr>
        <p:spPr>
          <a:xfrm>
            <a:off x="9282262" y="1808748"/>
            <a:ext cx="2528736" cy="4781349"/>
          </a:xfrm>
        </p:spPr>
        <p:txBody>
          <a:bodyPr>
            <a:normAutofit/>
          </a:bodyPr>
          <a:lstStyle/>
          <a:p>
            <a:r>
              <a:rPr lang="en-US" sz="2000" b="0" i="0" dirty="0">
                <a:solidFill>
                  <a:srgbClr val="666666"/>
                </a:solidFill>
                <a:effectLst/>
                <a:latin typeface="Arial" panose="020B0604020202020204" pitchFamily="34" charset="0"/>
              </a:rPr>
              <a:t>The next step in our CI/CD pipeline tutorial is testing. Our tests in this project are run with the unit test framework</a:t>
            </a:r>
          </a:p>
          <a:p>
            <a:endParaRPr lang="en-US" sz="2000" b="0" i="0" dirty="0">
              <a:solidFill>
                <a:srgbClr val="666666"/>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F6C68354-4E96-A1F0-1899-C3256038C158}"/>
              </a:ext>
            </a:extLst>
          </p:cNvPr>
          <p:cNvSpPr>
            <a:spLocks noGrp="1"/>
          </p:cNvSpPr>
          <p:nvPr>
            <p:ph type="dt" sz="half" idx="10"/>
          </p:nvPr>
        </p:nvSpPr>
        <p:spPr/>
        <p:txBody>
          <a:bodyPr/>
          <a:lstStyle/>
          <a:p>
            <a:pPr>
              <a:defRPr/>
            </a:pPr>
            <a:fld id="{34B0C9D4-F39F-4DBE-957F-B99D4AE0217F}" type="datetime1">
              <a:rPr lang="nb-NO" smtClean="0"/>
              <a:t>30.11.2022</a:t>
            </a:fld>
            <a:endParaRPr lang="en-US"/>
          </a:p>
        </p:txBody>
      </p:sp>
      <p:sp>
        <p:nvSpPr>
          <p:cNvPr id="5" name="Footer Placeholder 4">
            <a:extLst>
              <a:ext uri="{FF2B5EF4-FFF2-40B4-BE49-F238E27FC236}">
                <a16:creationId xmlns:a16="http://schemas.microsoft.com/office/drawing/2014/main" id="{01F70AB1-CA7D-B564-A365-2F2443F0328E}"/>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158CF195-65CE-1225-4E1B-157DD7AE4E6F}"/>
              </a:ext>
            </a:extLst>
          </p:cNvPr>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pic>
        <p:nvPicPr>
          <p:cNvPr id="10242" name="Picture 2" descr="Using Pylint to write clean Python code | by Vishal Sharma | Towards Data  Science">
            <a:extLst>
              <a:ext uri="{FF2B5EF4-FFF2-40B4-BE49-F238E27FC236}">
                <a16:creationId xmlns:a16="http://schemas.microsoft.com/office/drawing/2014/main" id="{BD987A81-22DC-F359-430C-BAB60A7C0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531" y="42763"/>
            <a:ext cx="2539469" cy="1011555"/>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9C44FF3A-E173-AB49-CC48-04E9E310145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6533"/>
          <a:stretch/>
        </p:blipFill>
        <p:spPr bwMode="auto">
          <a:xfrm>
            <a:off x="-257980" y="686502"/>
            <a:ext cx="954024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003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3035-CBFF-A3CC-8976-5A4337B1F6A9}"/>
              </a:ext>
            </a:extLst>
          </p:cNvPr>
          <p:cNvSpPr>
            <a:spLocks noGrp="1"/>
          </p:cNvSpPr>
          <p:nvPr>
            <p:ph type="title"/>
          </p:nvPr>
        </p:nvSpPr>
        <p:spPr/>
        <p:txBody>
          <a:bodyPr/>
          <a:lstStyle/>
          <a:p>
            <a:r>
              <a:rPr lang="nb-NO" dirty="0" err="1"/>
              <a:t>Automated</a:t>
            </a:r>
            <a:r>
              <a:rPr lang="nb-NO" dirty="0"/>
              <a:t> testing</a:t>
            </a:r>
          </a:p>
        </p:txBody>
      </p:sp>
      <p:sp>
        <p:nvSpPr>
          <p:cNvPr id="3" name="Content Placeholder 2">
            <a:extLst>
              <a:ext uri="{FF2B5EF4-FFF2-40B4-BE49-F238E27FC236}">
                <a16:creationId xmlns:a16="http://schemas.microsoft.com/office/drawing/2014/main" id="{9DB72FEE-A4D8-8BCD-208A-0BE1992A4816}"/>
              </a:ext>
            </a:extLst>
          </p:cNvPr>
          <p:cNvSpPr>
            <a:spLocks noGrp="1"/>
          </p:cNvSpPr>
          <p:nvPr>
            <p:ph idx="1"/>
          </p:nvPr>
        </p:nvSpPr>
        <p:spPr/>
        <p:txBody>
          <a:bodyPr/>
          <a:lstStyle/>
          <a:p>
            <a:r>
              <a:rPr lang="en-US" b="0" i="0" dirty="0">
                <a:solidFill>
                  <a:srgbClr val="42526E"/>
                </a:solidFill>
                <a:effectLst/>
                <a:latin typeface="Charlie Display"/>
              </a:rPr>
              <a:t>Automated testing is the application of software tools to automate a human-driven manual process of reviewing and validating a software product</a:t>
            </a:r>
          </a:p>
          <a:p>
            <a:r>
              <a:rPr lang="en-US" dirty="0">
                <a:solidFill>
                  <a:srgbClr val="42526E"/>
                </a:solidFill>
                <a:latin typeface="Charlie Display"/>
              </a:rPr>
              <a:t>Different levels:</a:t>
            </a:r>
          </a:p>
          <a:p>
            <a:pPr lvl="1"/>
            <a:r>
              <a:rPr lang="en-US" dirty="0">
                <a:solidFill>
                  <a:srgbClr val="42526E"/>
                </a:solidFill>
                <a:latin typeface="Charlie Display"/>
              </a:rPr>
              <a:t>Unit test</a:t>
            </a:r>
          </a:p>
          <a:p>
            <a:pPr lvl="1"/>
            <a:r>
              <a:rPr lang="en-US" dirty="0">
                <a:solidFill>
                  <a:srgbClr val="42526E"/>
                </a:solidFill>
                <a:latin typeface="Charlie Display"/>
              </a:rPr>
              <a:t>Integration test: </a:t>
            </a:r>
            <a:r>
              <a:rPr lang="en-US" b="0" i="0" dirty="0">
                <a:solidFill>
                  <a:srgbClr val="091E42"/>
                </a:solidFill>
                <a:effectLst/>
                <a:latin typeface="Charlie Text"/>
              </a:rPr>
              <a:t>mocking these 3rd party dependencies and asserting the code interfacing with them behaves as expected</a:t>
            </a:r>
            <a:endParaRPr lang="en-US" b="0" i="0" dirty="0">
              <a:solidFill>
                <a:srgbClr val="42526E"/>
              </a:solidFill>
              <a:effectLst/>
              <a:latin typeface="Charlie Display"/>
            </a:endParaRPr>
          </a:p>
          <a:p>
            <a:pPr lvl="1"/>
            <a:r>
              <a:rPr lang="en-US" dirty="0">
                <a:solidFill>
                  <a:srgbClr val="42526E"/>
                </a:solidFill>
                <a:latin typeface="Charlie Display"/>
              </a:rPr>
              <a:t>Performance test: i.e. </a:t>
            </a:r>
            <a:r>
              <a:rPr lang="nb-NO" b="0" i="0" dirty="0">
                <a:solidFill>
                  <a:srgbClr val="091E42"/>
                </a:solidFill>
                <a:effectLst/>
                <a:latin typeface="Charlie Text"/>
              </a:rPr>
              <a:t>speed and </a:t>
            </a:r>
            <a:r>
              <a:rPr lang="nb-NO" b="0" i="0" dirty="0" err="1">
                <a:solidFill>
                  <a:srgbClr val="091E42"/>
                </a:solidFill>
                <a:effectLst/>
                <a:latin typeface="Charlie Text"/>
              </a:rPr>
              <a:t>responsiveness</a:t>
            </a:r>
            <a:endParaRPr lang="nb-NO" dirty="0"/>
          </a:p>
        </p:txBody>
      </p:sp>
      <p:sp>
        <p:nvSpPr>
          <p:cNvPr id="4" name="Date Placeholder 3">
            <a:extLst>
              <a:ext uri="{FF2B5EF4-FFF2-40B4-BE49-F238E27FC236}">
                <a16:creationId xmlns:a16="http://schemas.microsoft.com/office/drawing/2014/main" id="{16903BAB-E34D-3B16-A0CC-582FB4620FAB}"/>
              </a:ext>
            </a:extLst>
          </p:cNvPr>
          <p:cNvSpPr>
            <a:spLocks noGrp="1"/>
          </p:cNvSpPr>
          <p:nvPr>
            <p:ph type="dt" sz="half" idx="10"/>
          </p:nvPr>
        </p:nvSpPr>
        <p:spPr/>
        <p:txBody>
          <a:bodyPr/>
          <a:lstStyle/>
          <a:p>
            <a:pPr>
              <a:defRPr/>
            </a:pPr>
            <a:fld id="{7D9DAE78-6105-497C-A520-A989B4360D35}" type="datetime1">
              <a:rPr lang="nb-NO" smtClean="0"/>
              <a:t>30.11.2022</a:t>
            </a:fld>
            <a:endParaRPr lang="en-US"/>
          </a:p>
        </p:txBody>
      </p:sp>
      <p:sp>
        <p:nvSpPr>
          <p:cNvPr id="5" name="Footer Placeholder 4">
            <a:extLst>
              <a:ext uri="{FF2B5EF4-FFF2-40B4-BE49-F238E27FC236}">
                <a16:creationId xmlns:a16="http://schemas.microsoft.com/office/drawing/2014/main" id="{715858CE-7798-9861-7227-623E7D27A594}"/>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39A626C8-E211-FC0A-011C-164FA162B645}"/>
              </a:ext>
            </a:extLst>
          </p:cNvPr>
          <p:cNvSpPr>
            <a:spLocks noGrp="1"/>
          </p:cNvSpPr>
          <p:nvPr>
            <p:ph type="sldNum" sz="quarter" idx="12"/>
          </p:nvPr>
        </p:nvSpPr>
        <p:spPr/>
        <p:txBody>
          <a:bodyPr/>
          <a:lstStyle/>
          <a:p>
            <a:pPr>
              <a:defRPr/>
            </a:pPr>
            <a:fld id="{6A4D3DC4-9E7F-1C47-B729-896D53019E3D}" type="slidenum">
              <a:rPr lang="en-US" smtClean="0"/>
              <a:pPr>
                <a:defRPr/>
              </a:pPr>
              <a:t>25</a:t>
            </a:fld>
            <a:endParaRPr lang="en-US"/>
          </a:p>
        </p:txBody>
      </p:sp>
    </p:spTree>
    <p:extLst>
      <p:ext uri="{BB962C8B-B14F-4D97-AF65-F5344CB8AC3E}">
        <p14:creationId xmlns:p14="http://schemas.microsoft.com/office/powerpoint/2010/main" val="1676854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E5290-E1D5-719B-30C7-CA486AB9309B}"/>
              </a:ext>
            </a:extLst>
          </p:cNvPr>
          <p:cNvSpPr>
            <a:spLocks noGrp="1"/>
          </p:cNvSpPr>
          <p:nvPr>
            <p:ph type="title"/>
          </p:nvPr>
        </p:nvSpPr>
        <p:spPr/>
        <p:txBody>
          <a:bodyPr/>
          <a:lstStyle/>
          <a:p>
            <a:r>
              <a:rPr lang="nb-NO" dirty="0" err="1"/>
              <a:t>Regression</a:t>
            </a:r>
            <a:r>
              <a:rPr lang="nb-NO" dirty="0"/>
              <a:t> testing</a:t>
            </a:r>
          </a:p>
        </p:txBody>
      </p:sp>
      <p:sp>
        <p:nvSpPr>
          <p:cNvPr id="3" name="Content Placeholder 2">
            <a:extLst>
              <a:ext uri="{FF2B5EF4-FFF2-40B4-BE49-F238E27FC236}">
                <a16:creationId xmlns:a16="http://schemas.microsoft.com/office/drawing/2014/main" id="{D5227C48-83E8-C523-335B-305C48D451F6}"/>
              </a:ext>
            </a:extLst>
          </p:cNvPr>
          <p:cNvSpPr>
            <a:spLocks noGrp="1"/>
          </p:cNvSpPr>
          <p:nvPr>
            <p:ph idx="1"/>
          </p:nvPr>
        </p:nvSpPr>
        <p:spPr/>
        <p:txBody>
          <a:bodyPr/>
          <a:lstStyle/>
          <a:p>
            <a:r>
              <a:rPr lang="en-US" b="0" i="0" dirty="0">
                <a:solidFill>
                  <a:srgbClr val="101315"/>
                </a:solidFill>
                <a:effectLst/>
              </a:rPr>
              <a:t>Re-running functional and non-functional tests to ensure that previously developed and tested software still performs after a change</a:t>
            </a:r>
          </a:p>
          <a:p>
            <a:r>
              <a:rPr lang="en-US" dirty="0">
                <a:solidFill>
                  <a:srgbClr val="101315"/>
                </a:solidFill>
              </a:rPr>
              <a:t>Three types</a:t>
            </a:r>
            <a:endParaRPr lang="nb-NO" dirty="0"/>
          </a:p>
        </p:txBody>
      </p:sp>
      <p:sp>
        <p:nvSpPr>
          <p:cNvPr id="4" name="Date Placeholder 3">
            <a:extLst>
              <a:ext uri="{FF2B5EF4-FFF2-40B4-BE49-F238E27FC236}">
                <a16:creationId xmlns:a16="http://schemas.microsoft.com/office/drawing/2014/main" id="{8E6568CC-781B-A66B-B807-385C5EC7D7DE}"/>
              </a:ext>
            </a:extLst>
          </p:cNvPr>
          <p:cNvSpPr>
            <a:spLocks noGrp="1"/>
          </p:cNvSpPr>
          <p:nvPr>
            <p:ph type="dt" sz="half" idx="10"/>
          </p:nvPr>
        </p:nvSpPr>
        <p:spPr/>
        <p:txBody>
          <a:bodyPr/>
          <a:lstStyle/>
          <a:p>
            <a:pPr>
              <a:defRPr/>
            </a:pPr>
            <a:fld id="{C4C2D3D5-7B8D-45B6-8B70-5897F5D4EDFC}" type="datetime1">
              <a:rPr lang="nb-NO" smtClean="0"/>
              <a:t>30.11.2022</a:t>
            </a:fld>
            <a:endParaRPr lang="en-US"/>
          </a:p>
        </p:txBody>
      </p:sp>
      <p:sp>
        <p:nvSpPr>
          <p:cNvPr id="5" name="Footer Placeholder 4">
            <a:extLst>
              <a:ext uri="{FF2B5EF4-FFF2-40B4-BE49-F238E27FC236}">
                <a16:creationId xmlns:a16="http://schemas.microsoft.com/office/drawing/2014/main" id="{7A0F7F55-9FDA-77F9-2E09-70CEC858135D}"/>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2722D228-3DFF-A125-DFB8-0CA9E986D93E}"/>
              </a:ext>
            </a:extLst>
          </p:cNvPr>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pic>
        <p:nvPicPr>
          <p:cNvPr id="17410" name="Picture 2" descr="What is Regression Testing: Definition and Best Practices">
            <a:extLst>
              <a:ext uri="{FF2B5EF4-FFF2-40B4-BE49-F238E27FC236}">
                <a16:creationId xmlns:a16="http://schemas.microsoft.com/office/drawing/2014/main" id="{F033916A-3D6E-91A5-C01A-1F2E4AF86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205" y="2748886"/>
            <a:ext cx="6085417" cy="4317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775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6F91-0163-2AF1-1DA4-40354299BEA8}"/>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96A9B124-1E62-9BA2-2E8A-93162929B9FF}"/>
              </a:ext>
            </a:extLst>
          </p:cNvPr>
          <p:cNvSpPr>
            <a:spLocks noGrp="1"/>
          </p:cNvSpPr>
          <p:nvPr>
            <p:ph idx="1"/>
          </p:nvPr>
        </p:nvSpPr>
        <p:spPr>
          <a:xfrm>
            <a:off x="9282262" y="1808748"/>
            <a:ext cx="2528736" cy="4781349"/>
          </a:xfrm>
        </p:spPr>
        <p:txBody>
          <a:bodyPr>
            <a:normAutofit/>
          </a:bodyPr>
          <a:lstStyle/>
          <a:p>
            <a:r>
              <a:rPr lang="en-US" sz="2000" b="0" i="0" dirty="0">
                <a:solidFill>
                  <a:srgbClr val="666666"/>
                </a:solidFill>
                <a:effectLst/>
                <a:latin typeface="Arial" panose="020B0604020202020204" pitchFamily="34" charset="0"/>
              </a:rPr>
              <a:t>The next step in our CI/CD pipeline tutorial is testing. Our tests in this project are run with the unit test framework</a:t>
            </a:r>
          </a:p>
          <a:p>
            <a:r>
              <a:rPr lang="en-US" sz="2000" b="0" i="0" dirty="0">
                <a:solidFill>
                  <a:srgbClr val="666666"/>
                </a:solidFill>
                <a:effectLst/>
                <a:latin typeface="Arial" panose="020B0604020202020204" pitchFamily="34" charset="0"/>
              </a:rPr>
              <a:t>Running tests on every commit is crucial to a project's success</a:t>
            </a:r>
          </a:p>
          <a:p>
            <a:endParaRPr lang="en-US" sz="2000" b="0" i="0" dirty="0">
              <a:solidFill>
                <a:srgbClr val="666666"/>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F6C68354-4E96-A1F0-1899-C3256038C158}"/>
              </a:ext>
            </a:extLst>
          </p:cNvPr>
          <p:cNvSpPr>
            <a:spLocks noGrp="1"/>
          </p:cNvSpPr>
          <p:nvPr>
            <p:ph type="dt" sz="half" idx="10"/>
          </p:nvPr>
        </p:nvSpPr>
        <p:spPr/>
        <p:txBody>
          <a:bodyPr/>
          <a:lstStyle/>
          <a:p>
            <a:pPr>
              <a:defRPr/>
            </a:pPr>
            <a:fld id="{629830F7-3190-463C-80F8-B7F05EFA7FC3}" type="datetime1">
              <a:rPr lang="nb-NO" smtClean="0"/>
              <a:t>30.11.2022</a:t>
            </a:fld>
            <a:endParaRPr lang="en-US"/>
          </a:p>
        </p:txBody>
      </p:sp>
      <p:sp>
        <p:nvSpPr>
          <p:cNvPr id="5" name="Footer Placeholder 4">
            <a:extLst>
              <a:ext uri="{FF2B5EF4-FFF2-40B4-BE49-F238E27FC236}">
                <a16:creationId xmlns:a16="http://schemas.microsoft.com/office/drawing/2014/main" id="{01F70AB1-CA7D-B564-A365-2F2443F0328E}"/>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158CF195-65CE-1225-4E1B-157DD7AE4E6F}"/>
              </a:ext>
            </a:extLst>
          </p:cNvPr>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pic>
        <p:nvPicPr>
          <p:cNvPr id="10242" name="Picture 2" descr="Using Pylint to write clean Python code | by Vishal Sharma | Towards Data  Science">
            <a:extLst>
              <a:ext uri="{FF2B5EF4-FFF2-40B4-BE49-F238E27FC236}">
                <a16:creationId xmlns:a16="http://schemas.microsoft.com/office/drawing/2014/main" id="{BD987A81-22DC-F359-430C-BAB60A7C0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531" y="42763"/>
            <a:ext cx="2539469" cy="101155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a:extLst>
              <a:ext uri="{FF2B5EF4-FFF2-40B4-BE49-F238E27FC236}">
                <a16:creationId xmlns:a16="http://schemas.microsoft.com/office/drawing/2014/main" id="{A33D6226-79D0-C9B1-235C-50BE3BC08E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7680"/>
          <a:stretch/>
        </p:blipFill>
        <p:spPr bwMode="auto">
          <a:xfrm>
            <a:off x="1603210" y="134767"/>
            <a:ext cx="7298049" cy="6610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343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ADB9-88F4-C2FF-B906-3E792FBEE84E}"/>
              </a:ext>
            </a:extLst>
          </p:cNvPr>
          <p:cNvSpPr>
            <a:spLocks noGrp="1"/>
          </p:cNvSpPr>
          <p:nvPr>
            <p:ph type="title"/>
          </p:nvPr>
        </p:nvSpPr>
        <p:spPr/>
        <p:txBody>
          <a:bodyPr/>
          <a:lstStyle/>
          <a:p>
            <a:r>
              <a:rPr lang="nb-NO" dirty="0" err="1"/>
              <a:t>Build</a:t>
            </a:r>
            <a:r>
              <a:rPr lang="nb-NO" dirty="0"/>
              <a:t> </a:t>
            </a:r>
            <a:r>
              <a:rPr lang="nb-NO" dirty="0" err="1"/>
              <a:t>steP</a:t>
            </a:r>
            <a:r>
              <a:rPr lang="nb-NO" dirty="0"/>
              <a:t>:</a:t>
            </a:r>
          </a:p>
        </p:txBody>
      </p:sp>
      <p:sp>
        <p:nvSpPr>
          <p:cNvPr id="3" name="Content Placeholder 2">
            <a:extLst>
              <a:ext uri="{FF2B5EF4-FFF2-40B4-BE49-F238E27FC236}">
                <a16:creationId xmlns:a16="http://schemas.microsoft.com/office/drawing/2014/main" id="{B7CDD473-54B8-6274-1800-0D950E740800}"/>
              </a:ext>
            </a:extLst>
          </p:cNvPr>
          <p:cNvSpPr>
            <a:spLocks noGrp="1"/>
          </p:cNvSpPr>
          <p:nvPr>
            <p:ph idx="1"/>
          </p:nvPr>
        </p:nvSpPr>
        <p:spPr>
          <a:xfrm>
            <a:off x="1024128" y="3736807"/>
            <a:ext cx="10786872" cy="2572554"/>
          </a:xfrm>
        </p:spPr>
        <p:txBody>
          <a:bodyPr>
            <a:normAutofit/>
          </a:bodyPr>
          <a:lstStyle/>
          <a:p>
            <a:pPr algn="l">
              <a:lnSpc>
                <a:spcPct val="120000"/>
              </a:lnSpc>
              <a:spcBef>
                <a:spcPts val="600"/>
              </a:spcBef>
            </a:pPr>
            <a:r>
              <a:rPr lang="en-US" sz="2000" b="0" i="0" dirty="0">
                <a:solidFill>
                  <a:srgbClr val="666666"/>
                </a:solidFill>
                <a:effectLst/>
                <a:latin typeface="Arial" panose="020B0604020202020204" pitchFamily="34" charset="0"/>
              </a:rPr>
              <a:t>Lines 66-68 reference the Docker orb and define how the Docker job will run. Set the </a:t>
            </a:r>
            <a:r>
              <a:rPr lang="en-US" sz="2000" b="0" i="0" dirty="0">
                <a:solidFill>
                  <a:srgbClr val="666666"/>
                </a:solidFill>
                <a:effectLst/>
                <a:latin typeface="courier new" panose="02070309020205020404" pitchFamily="49" charset="0"/>
              </a:rPr>
              <a:t>deploy</a:t>
            </a:r>
            <a:r>
              <a:rPr lang="en-US" sz="2000" b="0" i="0" dirty="0">
                <a:solidFill>
                  <a:srgbClr val="666666"/>
                </a:solidFill>
                <a:effectLst/>
                <a:latin typeface="Arial" panose="020B0604020202020204" pitchFamily="34" charset="0"/>
              </a:rPr>
              <a:t> attribute to </a:t>
            </a:r>
            <a:r>
              <a:rPr lang="en-US" sz="2000" b="0" i="0" dirty="0">
                <a:solidFill>
                  <a:srgbClr val="666666"/>
                </a:solidFill>
                <a:effectLst/>
                <a:latin typeface="courier new" panose="02070309020205020404" pitchFamily="49" charset="0"/>
              </a:rPr>
              <a:t>false</a:t>
            </a:r>
            <a:r>
              <a:rPr lang="en-US" sz="2000" b="0" i="0" dirty="0">
                <a:solidFill>
                  <a:srgbClr val="666666"/>
                </a:solidFill>
                <a:effectLst/>
                <a:latin typeface="Arial" panose="020B0604020202020204" pitchFamily="34" charset="0"/>
              </a:rPr>
              <a:t> to instruct the Docker/publish job to build the image without pushing it to a repository. By default, the Docker/publish job finds the </a:t>
            </a:r>
            <a:r>
              <a:rPr lang="en-US" sz="2000" b="0" i="0" dirty="0" err="1">
                <a:solidFill>
                  <a:srgbClr val="666666"/>
                </a:solidFill>
                <a:effectLst/>
                <a:latin typeface="Arial" panose="020B0604020202020204" pitchFamily="34" charset="0"/>
              </a:rPr>
              <a:t>Dockerfile</a:t>
            </a:r>
            <a:r>
              <a:rPr lang="en-US" sz="2000" b="0" i="0" dirty="0">
                <a:solidFill>
                  <a:srgbClr val="666666"/>
                </a:solidFill>
                <a:effectLst/>
                <a:latin typeface="Arial" panose="020B0604020202020204" pitchFamily="34" charset="0"/>
              </a:rPr>
              <a:t> by name and builds it. It will also fail the job if the Docker build fails.</a:t>
            </a:r>
          </a:p>
          <a:p>
            <a:pPr>
              <a:lnSpc>
                <a:spcPct val="120000"/>
              </a:lnSpc>
              <a:spcBef>
                <a:spcPts val="600"/>
              </a:spcBef>
            </a:pPr>
            <a:br>
              <a:rPr lang="en-US" sz="2000" dirty="0"/>
            </a:br>
            <a:endParaRPr lang="nb-NO" sz="2000" dirty="0"/>
          </a:p>
        </p:txBody>
      </p:sp>
      <p:sp>
        <p:nvSpPr>
          <p:cNvPr id="4" name="Date Placeholder 3">
            <a:extLst>
              <a:ext uri="{FF2B5EF4-FFF2-40B4-BE49-F238E27FC236}">
                <a16:creationId xmlns:a16="http://schemas.microsoft.com/office/drawing/2014/main" id="{5A119B88-B436-C289-798E-473885FFF95A}"/>
              </a:ext>
            </a:extLst>
          </p:cNvPr>
          <p:cNvSpPr>
            <a:spLocks noGrp="1"/>
          </p:cNvSpPr>
          <p:nvPr>
            <p:ph type="dt" sz="half" idx="10"/>
          </p:nvPr>
        </p:nvSpPr>
        <p:spPr/>
        <p:txBody>
          <a:bodyPr/>
          <a:lstStyle/>
          <a:p>
            <a:pPr>
              <a:defRPr/>
            </a:pPr>
            <a:fld id="{784EDDA5-FEE5-49E5-AABC-880ECD54D169}" type="datetime1">
              <a:rPr lang="nb-NO" smtClean="0"/>
              <a:t>30.11.2022</a:t>
            </a:fld>
            <a:endParaRPr lang="en-US"/>
          </a:p>
        </p:txBody>
      </p:sp>
      <p:sp>
        <p:nvSpPr>
          <p:cNvPr id="5" name="Footer Placeholder 4">
            <a:extLst>
              <a:ext uri="{FF2B5EF4-FFF2-40B4-BE49-F238E27FC236}">
                <a16:creationId xmlns:a16="http://schemas.microsoft.com/office/drawing/2014/main" id="{1DDC38B9-7630-8CBD-98C4-6CC0669FA1DB}"/>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5AC1A389-3CDB-C997-CD13-8F03491EDFFF}"/>
              </a:ext>
            </a:extLst>
          </p:cNvPr>
          <p:cNvSpPr>
            <a:spLocks noGrp="1"/>
          </p:cNvSpPr>
          <p:nvPr>
            <p:ph type="sldNum" sz="quarter" idx="12"/>
          </p:nvPr>
        </p:nvSpPr>
        <p:spPr/>
        <p:txBody>
          <a:bodyPr/>
          <a:lstStyle/>
          <a:p>
            <a:pPr>
              <a:defRPr/>
            </a:pPr>
            <a:fld id="{6A4D3DC4-9E7F-1C47-B729-896D53019E3D}" type="slidenum">
              <a:rPr lang="en-US" smtClean="0"/>
              <a:pPr>
                <a:defRPr/>
              </a:pPr>
              <a:t>28</a:t>
            </a:fld>
            <a:endParaRPr lang="en-US"/>
          </a:p>
        </p:txBody>
      </p:sp>
      <p:pic>
        <p:nvPicPr>
          <p:cNvPr id="13314" name="Picture 2">
            <a:extLst>
              <a:ext uri="{FF2B5EF4-FFF2-40B4-BE49-F238E27FC236}">
                <a16:creationId xmlns:a16="http://schemas.microsoft.com/office/drawing/2014/main" id="{872F1E5B-F3E0-6B24-F903-6EC008AC4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 y="1619250"/>
            <a:ext cx="1143000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251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A3B2-E0C1-863B-794C-6F9699EBCE6E}"/>
              </a:ext>
            </a:extLst>
          </p:cNvPr>
          <p:cNvSpPr>
            <a:spLocks noGrp="1"/>
          </p:cNvSpPr>
          <p:nvPr>
            <p:ph type="title"/>
          </p:nvPr>
        </p:nvSpPr>
        <p:spPr/>
        <p:txBody>
          <a:bodyPr/>
          <a:lstStyle/>
          <a:p>
            <a:r>
              <a:rPr lang="nb-NO" dirty="0" err="1"/>
              <a:t>Docker</a:t>
            </a:r>
            <a:endParaRPr lang="nb-NO" dirty="0"/>
          </a:p>
        </p:txBody>
      </p:sp>
      <p:sp>
        <p:nvSpPr>
          <p:cNvPr id="4" name="Date Placeholder 3">
            <a:extLst>
              <a:ext uri="{FF2B5EF4-FFF2-40B4-BE49-F238E27FC236}">
                <a16:creationId xmlns:a16="http://schemas.microsoft.com/office/drawing/2014/main" id="{75994E3F-F8D0-C7B9-55F8-34C02393AF4D}"/>
              </a:ext>
            </a:extLst>
          </p:cNvPr>
          <p:cNvSpPr>
            <a:spLocks noGrp="1"/>
          </p:cNvSpPr>
          <p:nvPr>
            <p:ph type="dt" sz="half" idx="10"/>
          </p:nvPr>
        </p:nvSpPr>
        <p:spPr/>
        <p:txBody>
          <a:bodyPr/>
          <a:lstStyle/>
          <a:p>
            <a:pPr>
              <a:defRPr/>
            </a:pPr>
            <a:fld id="{ABF2AB90-170B-4F16-A8B1-C3E2419155D5}" type="datetime1">
              <a:rPr lang="nb-NO" smtClean="0"/>
              <a:t>30.11.2022</a:t>
            </a:fld>
            <a:endParaRPr lang="en-US"/>
          </a:p>
        </p:txBody>
      </p:sp>
      <p:sp>
        <p:nvSpPr>
          <p:cNvPr id="5" name="Footer Placeholder 4">
            <a:extLst>
              <a:ext uri="{FF2B5EF4-FFF2-40B4-BE49-F238E27FC236}">
                <a16:creationId xmlns:a16="http://schemas.microsoft.com/office/drawing/2014/main" id="{6BA9048E-C076-915A-BA34-1C1332E236D4}"/>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D03AD3E1-9826-D68A-8284-AB332F3F3F52}"/>
              </a:ext>
            </a:extLst>
          </p:cNvPr>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pic>
        <p:nvPicPr>
          <p:cNvPr id="20482" name="Picture 2" descr="docker logo">
            <a:extLst>
              <a:ext uri="{FF2B5EF4-FFF2-40B4-BE49-F238E27FC236}">
                <a16:creationId xmlns:a16="http://schemas.microsoft.com/office/drawing/2014/main" id="{0F426CE1-D16A-4B39-4267-F1623110B0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45661" y="96254"/>
            <a:ext cx="3569494" cy="8531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861CDC9-E634-7832-6F18-EC3BE8600321}"/>
              </a:ext>
            </a:extLst>
          </p:cNvPr>
          <p:cNvSpPr txBox="1"/>
          <p:nvPr/>
        </p:nvSpPr>
        <p:spPr>
          <a:xfrm>
            <a:off x="1024126" y="1581266"/>
            <a:ext cx="5302487" cy="3046988"/>
          </a:xfrm>
          <a:prstGeom prst="rect">
            <a:avLst/>
          </a:prstGeom>
          <a:noFill/>
        </p:spPr>
        <p:txBody>
          <a:bodyPr wrap="square">
            <a:spAutoFit/>
          </a:bodyPr>
          <a:lstStyle/>
          <a:p>
            <a:pPr marL="285750" indent="-285750">
              <a:buFont typeface="Arial" panose="020B0604020202020204" pitchFamily="34" charset="0"/>
              <a:buChar char="•"/>
            </a:pPr>
            <a:r>
              <a:rPr lang="en-US" sz="2400" dirty="0"/>
              <a:t>an open platform for developing, shipping, and running applications</a:t>
            </a:r>
          </a:p>
          <a:p>
            <a:pPr marL="285750" indent="-285750">
              <a:buFont typeface="Arial" panose="020B0604020202020204" pitchFamily="34" charset="0"/>
              <a:buChar char="•"/>
            </a:pPr>
            <a:r>
              <a:rPr lang="en-US" sz="2400" dirty="0"/>
              <a:t>separate your applications from your infrastructure</a:t>
            </a:r>
          </a:p>
          <a:p>
            <a:pPr marL="285750" indent="-285750">
              <a:buFont typeface="Arial" panose="020B0604020202020204" pitchFamily="34" charset="0"/>
              <a:buChar char="•"/>
            </a:pPr>
            <a:r>
              <a:rPr lang="en-US" sz="2400" dirty="0"/>
              <a:t>significantly reduce the delay between writing code and running it in production</a:t>
            </a:r>
          </a:p>
          <a:p>
            <a:pPr marL="285750" indent="-285750">
              <a:buFont typeface="Arial" panose="020B0604020202020204" pitchFamily="34" charset="0"/>
              <a:buChar char="•"/>
            </a:pPr>
            <a:r>
              <a:rPr lang="en-US" sz="2400" dirty="0"/>
              <a:t>container</a:t>
            </a:r>
            <a:endParaRPr lang="nb-NO" sz="2400" dirty="0"/>
          </a:p>
        </p:txBody>
      </p:sp>
      <p:pic>
        <p:nvPicPr>
          <p:cNvPr id="20484" name="Picture 4" descr="What is a Container? - Docker">
            <a:extLst>
              <a:ext uri="{FF2B5EF4-FFF2-40B4-BE49-F238E27FC236}">
                <a16:creationId xmlns:a16="http://schemas.microsoft.com/office/drawing/2014/main" id="{88D3468D-46EA-1755-8436-877BFE2D2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613" y="1311443"/>
            <a:ext cx="5484385" cy="438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219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The challenge: complexity and size</a:t>
            </a:r>
          </a:p>
        </p:txBody>
      </p:sp>
      <p:sp>
        <p:nvSpPr>
          <p:cNvPr id="11" name="Content Placeholder 10"/>
          <p:cNvSpPr>
            <a:spLocks noGrp="1"/>
          </p:cNvSpPr>
          <p:nvPr>
            <p:ph idx="1"/>
          </p:nvPr>
        </p:nvSpPr>
        <p:spPr>
          <a:xfrm>
            <a:off x="1024128" y="1528012"/>
            <a:ext cx="10786872" cy="2997689"/>
          </a:xfrm>
        </p:spPr>
        <p:txBody>
          <a:bodyPr>
            <a:noAutofit/>
          </a:bodyPr>
          <a:lstStyle/>
          <a:p>
            <a:pPr marL="457200">
              <a:spcBef>
                <a:spcPts val="0"/>
              </a:spcBef>
            </a:pPr>
            <a:r>
              <a:rPr lang="en-US" dirty="0"/>
              <a:t>As the project grows, complexity grows:</a:t>
            </a:r>
          </a:p>
          <a:p>
            <a:pPr marL="914400" lvl="1">
              <a:spcBef>
                <a:spcPts val="0"/>
              </a:spcBef>
            </a:pPr>
            <a:r>
              <a:rPr lang="en-US" dirty="0"/>
              <a:t>Physical code size</a:t>
            </a:r>
          </a:p>
          <a:p>
            <a:pPr marL="914400" lvl="1">
              <a:spcBef>
                <a:spcPts val="0"/>
              </a:spcBef>
            </a:pPr>
            <a:r>
              <a:rPr lang="en-US" dirty="0"/>
              <a:t>Dependencies</a:t>
            </a:r>
          </a:p>
          <a:p>
            <a:pPr marL="914400" lvl="1">
              <a:spcBef>
                <a:spcPts val="0"/>
              </a:spcBef>
            </a:pPr>
            <a:r>
              <a:rPr lang="en-US" dirty="0"/>
              <a:t>Number of developers</a:t>
            </a:r>
          </a:p>
          <a:p>
            <a:pPr marL="914400" lvl="1">
              <a:spcBef>
                <a:spcPts val="0"/>
              </a:spcBef>
            </a:pPr>
            <a:r>
              <a:rPr lang="en-US" dirty="0"/>
              <a:t>Package versions</a:t>
            </a:r>
          </a:p>
          <a:p>
            <a:pPr marL="457200" indent="0">
              <a:spcBef>
                <a:spcPts val="0"/>
              </a:spcBef>
              <a:buNone/>
            </a:pPr>
            <a:endParaRPr lang="en-US" sz="800" dirty="0"/>
          </a:p>
          <a:p>
            <a:pPr marL="457200">
              <a:spcBef>
                <a:spcPts val="0"/>
              </a:spcBef>
            </a:pPr>
            <a:r>
              <a:rPr lang="en-US" dirty="0"/>
              <a:t>Examples of well-known open source projects</a:t>
            </a:r>
          </a:p>
        </p:txBody>
      </p:sp>
      <p:sp>
        <p:nvSpPr>
          <p:cNvPr id="4" name="Date Placeholder 3"/>
          <p:cNvSpPr>
            <a:spLocks noGrp="1"/>
          </p:cNvSpPr>
          <p:nvPr>
            <p:ph type="dt" sz="half" idx="10"/>
          </p:nvPr>
        </p:nvSpPr>
        <p:spPr/>
        <p:txBody>
          <a:bodyPr/>
          <a:lstStyle/>
          <a:p>
            <a:fld id="{C13A55E5-7847-4103-B432-3ED281A2A142}" type="datetime1">
              <a:rPr lang="nb-NO" smtClean="0"/>
              <a:t>30.11.2022</a:t>
            </a:fld>
            <a:endParaRPr lang="en-US"/>
          </a:p>
        </p:txBody>
      </p:sp>
      <p:sp>
        <p:nvSpPr>
          <p:cNvPr id="5" name="Footer Placeholder 4"/>
          <p:cNvSpPr>
            <a:spLocks noGrp="1"/>
          </p:cNvSpPr>
          <p:nvPr>
            <p:ph type="ftr" sz="quarter" idx="11"/>
          </p:nvPr>
        </p:nvSpPr>
        <p:spPr/>
        <p:txBody>
          <a:bodyPr/>
          <a:lstStyle/>
          <a:p>
            <a:r>
              <a:rPr lang="en-US"/>
              <a:t>Continuous Integration and Delivery</a:t>
            </a:r>
            <a:endParaRPr lang="en-US" dirty="0"/>
          </a:p>
        </p:txBody>
      </p:sp>
      <p:sp>
        <p:nvSpPr>
          <p:cNvPr id="6" name="Slide Number Placeholder 5"/>
          <p:cNvSpPr>
            <a:spLocks noGrp="1"/>
          </p:cNvSpPr>
          <p:nvPr>
            <p:ph type="sldNum" sz="quarter" idx="12"/>
          </p:nvPr>
        </p:nvSpPr>
        <p:spPr/>
        <p:txBody>
          <a:bodyPr/>
          <a:lstStyle/>
          <a:p>
            <a:fld id="{6A4D3DC4-9E7F-1C47-B729-896D53019E3D}" type="slidenum">
              <a:rPr lang="en-US" smtClean="0"/>
              <a:pPr/>
              <a:t>3</a:t>
            </a:fld>
            <a:endParaRPr lang="en-US"/>
          </a:p>
        </p:txBody>
      </p:sp>
    </p:spTree>
    <p:extLst>
      <p:ext uri="{BB962C8B-B14F-4D97-AF65-F5344CB8AC3E}">
        <p14:creationId xmlns:p14="http://schemas.microsoft.com/office/powerpoint/2010/main" val="243351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B3FE-8CE2-A9DE-3298-E9B27E842693}"/>
              </a:ext>
            </a:extLst>
          </p:cNvPr>
          <p:cNvSpPr>
            <a:spLocks noGrp="1"/>
          </p:cNvSpPr>
          <p:nvPr>
            <p:ph type="title"/>
          </p:nvPr>
        </p:nvSpPr>
        <p:spPr/>
        <p:txBody>
          <a:bodyPr/>
          <a:lstStyle/>
          <a:p>
            <a:r>
              <a:rPr lang="nb-NO" dirty="0" err="1"/>
              <a:t>Deploy</a:t>
            </a:r>
            <a:r>
              <a:rPr lang="nb-NO" dirty="0"/>
              <a:t> </a:t>
            </a:r>
            <a:r>
              <a:rPr lang="nb-NO" dirty="0" err="1"/>
              <a:t>step</a:t>
            </a:r>
            <a:r>
              <a:rPr lang="nb-NO" dirty="0"/>
              <a:t>:</a:t>
            </a:r>
          </a:p>
        </p:txBody>
      </p:sp>
      <p:sp>
        <p:nvSpPr>
          <p:cNvPr id="3" name="Content Placeholder 2">
            <a:extLst>
              <a:ext uri="{FF2B5EF4-FFF2-40B4-BE49-F238E27FC236}">
                <a16:creationId xmlns:a16="http://schemas.microsoft.com/office/drawing/2014/main" id="{57C60BF6-0B44-A813-91D8-8A13BF1FF53A}"/>
              </a:ext>
            </a:extLst>
          </p:cNvPr>
          <p:cNvSpPr>
            <a:spLocks noGrp="1"/>
          </p:cNvSpPr>
          <p:nvPr>
            <p:ph idx="1"/>
          </p:nvPr>
        </p:nvSpPr>
        <p:spPr/>
        <p:txBody>
          <a:bodyPr>
            <a:normAutofit/>
          </a:bodyPr>
          <a:lstStyle/>
          <a:p>
            <a:pPr algn="l"/>
            <a:endParaRPr lang="nb-NO" dirty="0"/>
          </a:p>
        </p:txBody>
      </p:sp>
      <p:sp>
        <p:nvSpPr>
          <p:cNvPr id="4" name="Date Placeholder 3">
            <a:extLst>
              <a:ext uri="{FF2B5EF4-FFF2-40B4-BE49-F238E27FC236}">
                <a16:creationId xmlns:a16="http://schemas.microsoft.com/office/drawing/2014/main" id="{9E8156AC-96B3-625D-E4F5-7A2F2D74159D}"/>
              </a:ext>
            </a:extLst>
          </p:cNvPr>
          <p:cNvSpPr>
            <a:spLocks noGrp="1"/>
          </p:cNvSpPr>
          <p:nvPr>
            <p:ph type="dt" sz="half" idx="10"/>
          </p:nvPr>
        </p:nvSpPr>
        <p:spPr/>
        <p:txBody>
          <a:bodyPr/>
          <a:lstStyle/>
          <a:p>
            <a:pPr>
              <a:defRPr/>
            </a:pPr>
            <a:fld id="{D6EF4730-EA4E-40E2-B485-3D5A1A08C9A5}" type="datetime1">
              <a:rPr lang="nb-NO" smtClean="0"/>
              <a:t>30.11.2022</a:t>
            </a:fld>
            <a:endParaRPr lang="en-US"/>
          </a:p>
        </p:txBody>
      </p:sp>
      <p:sp>
        <p:nvSpPr>
          <p:cNvPr id="5" name="Footer Placeholder 4">
            <a:extLst>
              <a:ext uri="{FF2B5EF4-FFF2-40B4-BE49-F238E27FC236}">
                <a16:creationId xmlns:a16="http://schemas.microsoft.com/office/drawing/2014/main" id="{CD9269DD-6096-A545-DE0C-EFD9B0B0BA20}"/>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7D1F3A99-2E9E-7943-CF09-1B175B63EADF}"/>
              </a:ext>
            </a:extLst>
          </p:cNvPr>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pic>
        <p:nvPicPr>
          <p:cNvPr id="16386" name="Picture 2">
            <a:extLst>
              <a:ext uri="{FF2B5EF4-FFF2-40B4-BE49-F238E27FC236}">
                <a16:creationId xmlns:a16="http://schemas.microsoft.com/office/drawing/2014/main" id="{C8E3E18D-1E4A-211C-B97B-2FF1EB585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095486"/>
            <a:ext cx="11430000" cy="55911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0C59BB5-F51C-0DB5-33FF-EEEE85360F52}"/>
              </a:ext>
            </a:extLst>
          </p:cNvPr>
          <p:cNvSpPr txBox="1"/>
          <p:nvPr/>
        </p:nvSpPr>
        <p:spPr>
          <a:xfrm>
            <a:off x="4373149" y="6509450"/>
            <a:ext cx="9281160" cy="338554"/>
          </a:xfrm>
          <a:prstGeom prst="rect">
            <a:avLst/>
          </a:prstGeom>
          <a:noFill/>
        </p:spPr>
        <p:txBody>
          <a:bodyPr wrap="square">
            <a:spAutoFit/>
          </a:bodyPr>
          <a:lstStyle/>
          <a:p>
            <a:r>
              <a:rPr lang="nb-NO" sz="1600" dirty="0"/>
              <a:t>https://www.techtarget.com/searchitoperations/tip/CI-CD-tutorial-How-to-set-up-a-pipeline</a:t>
            </a:r>
          </a:p>
        </p:txBody>
      </p:sp>
    </p:spTree>
    <p:extLst>
      <p:ext uri="{BB962C8B-B14F-4D97-AF65-F5344CB8AC3E}">
        <p14:creationId xmlns:p14="http://schemas.microsoft.com/office/powerpoint/2010/main" val="788008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3551-DDB2-61A5-BE57-0611208F0919}"/>
              </a:ext>
            </a:extLst>
          </p:cNvPr>
          <p:cNvSpPr>
            <a:spLocks noGrp="1"/>
          </p:cNvSpPr>
          <p:nvPr>
            <p:ph type="title"/>
          </p:nvPr>
        </p:nvSpPr>
        <p:spPr/>
        <p:txBody>
          <a:bodyPr/>
          <a:lstStyle/>
          <a:p>
            <a:r>
              <a:rPr lang="nb-NO" dirty="0" err="1"/>
              <a:t>Continuous</a:t>
            </a:r>
            <a:r>
              <a:rPr lang="nb-NO" dirty="0"/>
              <a:t> </a:t>
            </a:r>
            <a:r>
              <a:rPr lang="nb-NO" dirty="0" err="1"/>
              <a:t>delivery</a:t>
            </a:r>
            <a:endParaRPr lang="nb-NO" dirty="0"/>
          </a:p>
        </p:txBody>
      </p:sp>
      <p:sp>
        <p:nvSpPr>
          <p:cNvPr id="3" name="Content Placeholder 2">
            <a:extLst>
              <a:ext uri="{FF2B5EF4-FFF2-40B4-BE49-F238E27FC236}">
                <a16:creationId xmlns:a16="http://schemas.microsoft.com/office/drawing/2014/main" id="{397225BB-AD0E-779E-D3DC-548AD799EB8F}"/>
              </a:ext>
            </a:extLst>
          </p:cNvPr>
          <p:cNvSpPr>
            <a:spLocks noGrp="1"/>
          </p:cNvSpPr>
          <p:nvPr>
            <p:ph idx="1"/>
          </p:nvPr>
        </p:nvSpPr>
        <p:spPr/>
        <p:txBody>
          <a:bodyPr/>
          <a:lstStyle/>
          <a:p>
            <a:endParaRPr lang="nb-NO"/>
          </a:p>
        </p:txBody>
      </p:sp>
      <p:sp>
        <p:nvSpPr>
          <p:cNvPr id="4" name="Date Placeholder 3">
            <a:extLst>
              <a:ext uri="{FF2B5EF4-FFF2-40B4-BE49-F238E27FC236}">
                <a16:creationId xmlns:a16="http://schemas.microsoft.com/office/drawing/2014/main" id="{6688F978-7328-3482-FF5D-3F8393637C29}"/>
              </a:ext>
            </a:extLst>
          </p:cNvPr>
          <p:cNvSpPr>
            <a:spLocks noGrp="1"/>
          </p:cNvSpPr>
          <p:nvPr>
            <p:ph type="dt" sz="half" idx="10"/>
          </p:nvPr>
        </p:nvSpPr>
        <p:spPr/>
        <p:txBody>
          <a:bodyPr/>
          <a:lstStyle/>
          <a:p>
            <a:pPr>
              <a:defRPr/>
            </a:pPr>
            <a:fld id="{7BA26C52-F511-41B7-B9E1-5DD6ED404A85}" type="datetime1">
              <a:rPr lang="nb-NO" smtClean="0"/>
              <a:t>30.11.2022</a:t>
            </a:fld>
            <a:endParaRPr lang="en-US"/>
          </a:p>
        </p:txBody>
      </p:sp>
      <p:sp>
        <p:nvSpPr>
          <p:cNvPr id="5" name="Footer Placeholder 4">
            <a:extLst>
              <a:ext uri="{FF2B5EF4-FFF2-40B4-BE49-F238E27FC236}">
                <a16:creationId xmlns:a16="http://schemas.microsoft.com/office/drawing/2014/main" id="{C22A7606-9564-404C-1E4C-66BD48CD79C9}"/>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0E9E9250-6F27-3BE1-BF90-38C3CE00AC29}"/>
              </a:ext>
            </a:extLst>
          </p:cNvPr>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pic>
        <p:nvPicPr>
          <p:cNvPr id="7" name="Picture 2" descr="CI/CD: Continuous Integration and Continuous Delivery - GeeksforGeeks">
            <a:extLst>
              <a:ext uri="{FF2B5EF4-FFF2-40B4-BE49-F238E27FC236}">
                <a16:creationId xmlns:a16="http://schemas.microsoft.com/office/drawing/2014/main" id="{43CEC7D0-A644-F32E-B197-DBD14A51E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697" y="993690"/>
            <a:ext cx="15605796" cy="4336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575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3551-DDB2-61A5-BE57-0611208F0919}"/>
              </a:ext>
            </a:extLst>
          </p:cNvPr>
          <p:cNvSpPr>
            <a:spLocks noGrp="1"/>
          </p:cNvSpPr>
          <p:nvPr>
            <p:ph type="title"/>
          </p:nvPr>
        </p:nvSpPr>
        <p:spPr/>
        <p:txBody>
          <a:bodyPr/>
          <a:lstStyle/>
          <a:p>
            <a:r>
              <a:rPr lang="nb-NO" dirty="0" err="1"/>
              <a:t>Continuous</a:t>
            </a:r>
            <a:r>
              <a:rPr lang="nb-NO" dirty="0"/>
              <a:t> </a:t>
            </a:r>
            <a:r>
              <a:rPr lang="nb-NO" dirty="0" err="1"/>
              <a:t>delivery</a:t>
            </a:r>
            <a:endParaRPr lang="nb-NO" dirty="0"/>
          </a:p>
        </p:txBody>
      </p:sp>
      <p:sp>
        <p:nvSpPr>
          <p:cNvPr id="3" name="Content Placeholder 2">
            <a:extLst>
              <a:ext uri="{FF2B5EF4-FFF2-40B4-BE49-F238E27FC236}">
                <a16:creationId xmlns:a16="http://schemas.microsoft.com/office/drawing/2014/main" id="{397225BB-AD0E-779E-D3DC-548AD799EB8F}"/>
              </a:ext>
            </a:extLst>
          </p:cNvPr>
          <p:cNvSpPr>
            <a:spLocks noGrp="1"/>
          </p:cNvSpPr>
          <p:nvPr>
            <p:ph idx="1"/>
          </p:nvPr>
        </p:nvSpPr>
        <p:spPr/>
        <p:txBody>
          <a:bodyPr/>
          <a:lstStyle/>
          <a:p>
            <a:r>
              <a:rPr lang="en-US" b="0" i="0" dirty="0">
                <a:effectLst/>
              </a:rPr>
              <a:t>Teams produce software in short cycles, ensuring that the software can be reliably released at any time and, when releasing the software, without doing so manually.</a:t>
            </a:r>
          </a:p>
          <a:p>
            <a:r>
              <a:rPr lang="en-US" dirty="0"/>
              <a:t>Continuous delivery is an extension of continuous integration since it automatically deploys all code changes to a testing and/or production environment after the build stage. </a:t>
            </a:r>
          </a:p>
          <a:p>
            <a:endParaRPr lang="en-US" dirty="0"/>
          </a:p>
          <a:p>
            <a:endParaRPr lang="nb-NO" dirty="0"/>
          </a:p>
        </p:txBody>
      </p:sp>
      <p:sp>
        <p:nvSpPr>
          <p:cNvPr id="4" name="Date Placeholder 3">
            <a:extLst>
              <a:ext uri="{FF2B5EF4-FFF2-40B4-BE49-F238E27FC236}">
                <a16:creationId xmlns:a16="http://schemas.microsoft.com/office/drawing/2014/main" id="{6688F978-7328-3482-FF5D-3F8393637C29}"/>
              </a:ext>
            </a:extLst>
          </p:cNvPr>
          <p:cNvSpPr>
            <a:spLocks noGrp="1"/>
          </p:cNvSpPr>
          <p:nvPr>
            <p:ph type="dt" sz="half" idx="10"/>
          </p:nvPr>
        </p:nvSpPr>
        <p:spPr/>
        <p:txBody>
          <a:bodyPr/>
          <a:lstStyle/>
          <a:p>
            <a:pPr>
              <a:defRPr/>
            </a:pPr>
            <a:fld id="{97341A7C-3F71-4C44-9986-BC9AB8B8697A}" type="datetime1">
              <a:rPr lang="nb-NO" smtClean="0"/>
              <a:t>30.11.2022</a:t>
            </a:fld>
            <a:endParaRPr lang="en-US"/>
          </a:p>
        </p:txBody>
      </p:sp>
      <p:sp>
        <p:nvSpPr>
          <p:cNvPr id="5" name="Footer Placeholder 4">
            <a:extLst>
              <a:ext uri="{FF2B5EF4-FFF2-40B4-BE49-F238E27FC236}">
                <a16:creationId xmlns:a16="http://schemas.microsoft.com/office/drawing/2014/main" id="{C22A7606-9564-404C-1E4C-66BD48CD79C9}"/>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0E9E9250-6F27-3BE1-BF90-38C3CE00AC29}"/>
              </a:ext>
            </a:extLst>
          </p:cNvPr>
          <p:cNvSpPr>
            <a:spLocks noGrp="1"/>
          </p:cNvSpPr>
          <p:nvPr>
            <p:ph type="sldNum" sz="quarter" idx="12"/>
          </p:nvPr>
        </p:nvSpPr>
        <p:spPr/>
        <p:txBody>
          <a:bodyPr/>
          <a:lstStyle/>
          <a:p>
            <a:pPr>
              <a:defRPr/>
            </a:pPr>
            <a:fld id="{6A4D3DC4-9E7F-1C47-B729-896D53019E3D}" type="slidenum">
              <a:rPr lang="en-US" smtClean="0"/>
              <a:pPr>
                <a:defRPr/>
              </a:pPr>
              <a:t>32</a:t>
            </a:fld>
            <a:endParaRPr lang="en-US"/>
          </a:p>
        </p:txBody>
      </p:sp>
    </p:spTree>
    <p:extLst>
      <p:ext uri="{BB962C8B-B14F-4D97-AF65-F5344CB8AC3E}">
        <p14:creationId xmlns:p14="http://schemas.microsoft.com/office/powerpoint/2010/main" val="2775150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73A2-252D-3503-6D9D-9A2E8985692F}"/>
              </a:ext>
            </a:extLst>
          </p:cNvPr>
          <p:cNvSpPr>
            <a:spLocks noGrp="1"/>
          </p:cNvSpPr>
          <p:nvPr>
            <p:ph type="title"/>
          </p:nvPr>
        </p:nvSpPr>
        <p:spPr/>
        <p:txBody>
          <a:bodyPr/>
          <a:lstStyle/>
          <a:p>
            <a:r>
              <a:rPr lang="nb-NO" dirty="0" err="1"/>
              <a:t>Other</a:t>
            </a:r>
            <a:r>
              <a:rPr lang="nb-NO" dirty="0"/>
              <a:t> </a:t>
            </a:r>
            <a:r>
              <a:rPr lang="nb-NO" dirty="0" err="1"/>
              <a:t>solutions</a:t>
            </a:r>
            <a:r>
              <a:rPr lang="nb-NO" dirty="0"/>
              <a:t> for ci/Cd ….</a:t>
            </a:r>
          </a:p>
        </p:txBody>
      </p:sp>
      <p:sp>
        <p:nvSpPr>
          <p:cNvPr id="3" name="Content Placeholder 2">
            <a:extLst>
              <a:ext uri="{FF2B5EF4-FFF2-40B4-BE49-F238E27FC236}">
                <a16:creationId xmlns:a16="http://schemas.microsoft.com/office/drawing/2014/main" id="{501FD736-2E38-F58F-53E3-CC344BDC7ECA}"/>
              </a:ext>
            </a:extLst>
          </p:cNvPr>
          <p:cNvSpPr>
            <a:spLocks noGrp="1"/>
          </p:cNvSpPr>
          <p:nvPr>
            <p:ph idx="1"/>
          </p:nvPr>
        </p:nvSpPr>
        <p:spPr/>
        <p:txBody>
          <a:bodyPr/>
          <a:lstStyle/>
          <a:p>
            <a:endParaRPr lang="nb-NO"/>
          </a:p>
        </p:txBody>
      </p:sp>
      <p:sp>
        <p:nvSpPr>
          <p:cNvPr id="4" name="Date Placeholder 3">
            <a:extLst>
              <a:ext uri="{FF2B5EF4-FFF2-40B4-BE49-F238E27FC236}">
                <a16:creationId xmlns:a16="http://schemas.microsoft.com/office/drawing/2014/main" id="{4C12BEC5-8256-7881-1181-F6F9D48844DA}"/>
              </a:ext>
            </a:extLst>
          </p:cNvPr>
          <p:cNvSpPr>
            <a:spLocks noGrp="1"/>
          </p:cNvSpPr>
          <p:nvPr>
            <p:ph type="dt" sz="half" idx="10"/>
          </p:nvPr>
        </p:nvSpPr>
        <p:spPr/>
        <p:txBody>
          <a:bodyPr/>
          <a:lstStyle/>
          <a:p>
            <a:pPr>
              <a:defRPr/>
            </a:pPr>
            <a:fld id="{0F3B7573-5197-41AA-B654-86E6BBEC02FF}" type="datetime1">
              <a:rPr lang="nb-NO" smtClean="0"/>
              <a:t>30.11.2022</a:t>
            </a:fld>
            <a:endParaRPr lang="en-US"/>
          </a:p>
        </p:txBody>
      </p:sp>
      <p:sp>
        <p:nvSpPr>
          <p:cNvPr id="5" name="Footer Placeholder 4">
            <a:extLst>
              <a:ext uri="{FF2B5EF4-FFF2-40B4-BE49-F238E27FC236}">
                <a16:creationId xmlns:a16="http://schemas.microsoft.com/office/drawing/2014/main" id="{CDAED010-3A24-99EF-DF2D-09A3C130B238}"/>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40F5823A-CE0F-D7CB-3228-1D85AAE190CE}"/>
              </a:ext>
            </a:extLst>
          </p:cNvPr>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pic>
        <p:nvPicPr>
          <p:cNvPr id="18434" name="Picture 2" descr="Azure DevOps Projects dashboard view">
            <a:extLst>
              <a:ext uri="{FF2B5EF4-FFF2-40B4-BE49-F238E27FC236}">
                <a16:creationId xmlns:a16="http://schemas.microsoft.com/office/drawing/2014/main" id="{20967987-4336-916E-9416-E2C3DFB95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745" y="1311443"/>
            <a:ext cx="7502845" cy="533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564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C78D-67CE-687A-4BFD-672E2C60398D}"/>
              </a:ext>
            </a:extLst>
          </p:cNvPr>
          <p:cNvSpPr>
            <a:spLocks noGrp="1"/>
          </p:cNvSpPr>
          <p:nvPr>
            <p:ph type="title"/>
          </p:nvPr>
        </p:nvSpPr>
        <p:spPr/>
        <p:txBody>
          <a:bodyPr/>
          <a:lstStyle/>
          <a:p>
            <a:r>
              <a:rPr lang="nb-NO" dirty="0" err="1"/>
              <a:t>Common</a:t>
            </a:r>
            <a:r>
              <a:rPr lang="nb-NO" dirty="0"/>
              <a:t> </a:t>
            </a:r>
            <a:r>
              <a:rPr lang="nb-NO" dirty="0" err="1"/>
              <a:t>pitfall</a:t>
            </a:r>
            <a:r>
              <a:rPr lang="nb-NO" dirty="0"/>
              <a:t> of ci/cd</a:t>
            </a:r>
          </a:p>
        </p:txBody>
      </p:sp>
      <p:sp>
        <p:nvSpPr>
          <p:cNvPr id="3" name="Content Placeholder 2">
            <a:extLst>
              <a:ext uri="{FF2B5EF4-FFF2-40B4-BE49-F238E27FC236}">
                <a16:creationId xmlns:a16="http://schemas.microsoft.com/office/drawing/2014/main" id="{1270F827-F5EB-8097-64BF-532987DDD2DD}"/>
              </a:ext>
            </a:extLst>
          </p:cNvPr>
          <p:cNvSpPr>
            <a:spLocks noGrp="1"/>
          </p:cNvSpPr>
          <p:nvPr>
            <p:ph idx="1"/>
          </p:nvPr>
        </p:nvSpPr>
        <p:spPr/>
        <p:txBody>
          <a:bodyPr>
            <a:normAutofit/>
          </a:bodyPr>
          <a:lstStyle/>
          <a:p>
            <a:pPr algn="l"/>
            <a:r>
              <a:rPr lang="en-US" i="0" dirty="0">
                <a:solidFill>
                  <a:srgbClr val="292929"/>
                </a:solidFill>
                <a:effectLst/>
                <a:latin typeface="source-serif-pro"/>
              </a:rPr>
              <a:t>Wrong processes may be automated first</a:t>
            </a:r>
          </a:p>
          <a:p>
            <a:pPr algn="l"/>
            <a:r>
              <a:rPr lang="en-US" i="0" dirty="0">
                <a:solidFill>
                  <a:srgbClr val="292929"/>
                </a:solidFill>
                <a:effectLst/>
                <a:latin typeface="source-serif-pro"/>
              </a:rPr>
              <a:t>Confusion between Continuous Deployment and Continuous Delivery</a:t>
            </a:r>
          </a:p>
          <a:p>
            <a:pPr algn="l"/>
            <a:r>
              <a:rPr lang="en-US" i="0" dirty="0">
                <a:solidFill>
                  <a:srgbClr val="292929"/>
                </a:solidFill>
                <a:effectLst/>
                <a:latin typeface="source-serif-pro"/>
              </a:rPr>
              <a:t>Inadequate coordination between continuous integration and continuous delivery</a:t>
            </a:r>
          </a:p>
          <a:p>
            <a:pPr algn="l"/>
            <a:r>
              <a:rPr lang="en-US" i="0" dirty="0">
                <a:solidFill>
                  <a:srgbClr val="292929"/>
                </a:solidFill>
                <a:effectLst/>
                <a:latin typeface="source-serif-pro"/>
              </a:rPr>
              <a:t>Meaningful dashboards and metrics may be absent</a:t>
            </a:r>
          </a:p>
          <a:p>
            <a:pPr algn="l"/>
            <a:r>
              <a:rPr lang="nb-NO" i="0" dirty="0" err="1">
                <a:solidFill>
                  <a:srgbClr val="292929"/>
                </a:solidFill>
                <a:effectLst/>
                <a:latin typeface="source-serif-pro"/>
              </a:rPr>
              <a:t>Requires</a:t>
            </a:r>
            <a:r>
              <a:rPr lang="nb-NO" i="0" dirty="0">
                <a:solidFill>
                  <a:srgbClr val="292929"/>
                </a:solidFill>
                <a:effectLst/>
                <a:latin typeface="source-serif-pro"/>
              </a:rPr>
              <a:t> </a:t>
            </a:r>
            <a:r>
              <a:rPr lang="nb-NO" i="0" dirty="0" err="1">
                <a:solidFill>
                  <a:srgbClr val="292929"/>
                </a:solidFill>
                <a:effectLst/>
                <a:latin typeface="source-serif-pro"/>
              </a:rPr>
              <a:t>new</a:t>
            </a:r>
            <a:r>
              <a:rPr lang="nb-NO" i="0" dirty="0">
                <a:solidFill>
                  <a:srgbClr val="292929"/>
                </a:solidFill>
                <a:effectLst/>
                <a:latin typeface="source-serif-pro"/>
              </a:rPr>
              <a:t> </a:t>
            </a:r>
            <a:r>
              <a:rPr lang="nb-NO" i="0" dirty="0" err="1">
                <a:solidFill>
                  <a:srgbClr val="292929"/>
                </a:solidFill>
                <a:effectLst/>
                <a:latin typeface="source-serif-pro"/>
              </a:rPr>
              <a:t>skillset</a:t>
            </a:r>
            <a:endParaRPr lang="nb-NO" i="0" dirty="0">
              <a:solidFill>
                <a:srgbClr val="292929"/>
              </a:solidFill>
              <a:effectLst/>
              <a:latin typeface="source-serif-pro"/>
            </a:endParaRPr>
          </a:p>
          <a:p>
            <a:pPr algn="l"/>
            <a:r>
              <a:rPr lang="nb-NO" i="0" dirty="0" err="1">
                <a:solidFill>
                  <a:srgbClr val="292929"/>
                </a:solidFill>
                <a:effectLst/>
                <a:latin typeface="source-serif-pro"/>
              </a:rPr>
              <a:t>Maintenance</a:t>
            </a:r>
            <a:r>
              <a:rPr lang="nb-NO" i="0" dirty="0">
                <a:solidFill>
                  <a:srgbClr val="292929"/>
                </a:solidFill>
                <a:effectLst/>
                <a:latin typeface="source-serif-pro"/>
              </a:rPr>
              <a:t> is not </a:t>
            </a:r>
            <a:r>
              <a:rPr lang="nb-NO" i="0" dirty="0" err="1">
                <a:solidFill>
                  <a:srgbClr val="292929"/>
                </a:solidFill>
                <a:effectLst/>
                <a:latin typeface="source-serif-pro"/>
              </a:rPr>
              <a:t>easy</a:t>
            </a:r>
            <a:endParaRPr lang="nb-NO" dirty="0"/>
          </a:p>
        </p:txBody>
      </p:sp>
      <p:sp>
        <p:nvSpPr>
          <p:cNvPr id="4" name="Date Placeholder 3">
            <a:extLst>
              <a:ext uri="{FF2B5EF4-FFF2-40B4-BE49-F238E27FC236}">
                <a16:creationId xmlns:a16="http://schemas.microsoft.com/office/drawing/2014/main" id="{0CE48F90-C7CA-1C30-4E71-4D92A261B6A2}"/>
              </a:ext>
            </a:extLst>
          </p:cNvPr>
          <p:cNvSpPr>
            <a:spLocks noGrp="1"/>
          </p:cNvSpPr>
          <p:nvPr>
            <p:ph type="dt" sz="half" idx="10"/>
          </p:nvPr>
        </p:nvSpPr>
        <p:spPr/>
        <p:txBody>
          <a:bodyPr/>
          <a:lstStyle/>
          <a:p>
            <a:pPr>
              <a:defRPr/>
            </a:pPr>
            <a:fld id="{88EF3E3D-35CE-46B0-AECB-DF9BA007D186}" type="datetime1">
              <a:rPr lang="nb-NO" smtClean="0"/>
              <a:t>30.11.2022</a:t>
            </a:fld>
            <a:endParaRPr lang="en-US"/>
          </a:p>
        </p:txBody>
      </p:sp>
      <p:sp>
        <p:nvSpPr>
          <p:cNvPr id="5" name="Footer Placeholder 4">
            <a:extLst>
              <a:ext uri="{FF2B5EF4-FFF2-40B4-BE49-F238E27FC236}">
                <a16:creationId xmlns:a16="http://schemas.microsoft.com/office/drawing/2014/main" id="{59ADFEB1-E03A-5A1F-30EB-CDEF7F7517A2}"/>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0CB91BC9-72C5-0D59-F813-1081FAECBDC5}"/>
              </a:ext>
            </a:extLst>
          </p:cNvPr>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extLst>
      <p:ext uri="{BB962C8B-B14F-4D97-AF65-F5344CB8AC3E}">
        <p14:creationId xmlns:p14="http://schemas.microsoft.com/office/powerpoint/2010/main" val="1319057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146D-522B-CE85-EF64-99AA08F5D729}"/>
              </a:ext>
            </a:extLst>
          </p:cNvPr>
          <p:cNvSpPr>
            <a:spLocks noGrp="1"/>
          </p:cNvSpPr>
          <p:nvPr>
            <p:ph type="title"/>
          </p:nvPr>
        </p:nvSpPr>
        <p:spPr/>
        <p:txBody>
          <a:bodyPr/>
          <a:lstStyle/>
          <a:p>
            <a:r>
              <a:rPr lang="nb-NO" dirty="0" err="1"/>
              <a:t>devops</a:t>
            </a:r>
            <a:endParaRPr lang="nb-NO" dirty="0"/>
          </a:p>
        </p:txBody>
      </p:sp>
      <p:sp>
        <p:nvSpPr>
          <p:cNvPr id="3" name="Content Placeholder 2">
            <a:extLst>
              <a:ext uri="{FF2B5EF4-FFF2-40B4-BE49-F238E27FC236}">
                <a16:creationId xmlns:a16="http://schemas.microsoft.com/office/drawing/2014/main" id="{A772E57B-D30F-3FE8-E4CF-CB19E2D79584}"/>
              </a:ext>
            </a:extLst>
          </p:cNvPr>
          <p:cNvSpPr>
            <a:spLocks noGrp="1"/>
          </p:cNvSpPr>
          <p:nvPr>
            <p:ph idx="1"/>
          </p:nvPr>
        </p:nvSpPr>
        <p:spPr>
          <a:xfrm>
            <a:off x="1024127" y="1192346"/>
            <a:ext cx="10786872" cy="4781349"/>
          </a:xfrm>
        </p:spPr>
        <p:txBody>
          <a:bodyPr/>
          <a:lstStyle/>
          <a:p>
            <a:r>
              <a:rPr lang="en-US" dirty="0"/>
              <a:t>a set of practices that combines software development (Dev) and IT operations (Ops)</a:t>
            </a:r>
          </a:p>
        </p:txBody>
      </p:sp>
      <p:sp>
        <p:nvSpPr>
          <p:cNvPr id="4" name="Date Placeholder 3">
            <a:extLst>
              <a:ext uri="{FF2B5EF4-FFF2-40B4-BE49-F238E27FC236}">
                <a16:creationId xmlns:a16="http://schemas.microsoft.com/office/drawing/2014/main" id="{0B57E47C-A5CE-67DF-D1E4-923A622C08D5}"/>
              </a:ext>
            </a:extLst>
          </p:cNvPr>
          <p:cNvSpPr>
            <a:spLocks noGrp="1"/>
          </p:cNvSpPr>
          <p:nvPr>
            <p:ph type="dt" sz="half" idx="10"/>
          </p:nvPr>
        </p:nvSpPr>
        <p:spPr/>
        <p:txBody>
          <a:bodyPr/>
          <a:lstStyle/>
          <a:p>
            <a:pPr>
              <a:defRPr/>
            </a:pPr>
            <a:fld id="{AE4F2C0F-E0AE-4389-BC3C-53DB12D4AA50}" type="datetime1">
              <a:rPr lang="nb-NO" smtClean="0"/>
              <a:t>30.11.2022</a:t>
            </a:fld>
            <a:endParaRPr lang="en-US"/>
          </a:p>
        </p:txBody>
      </p:sp>
      <p:sp>
        <p:nvSpPr>
          <p:cNvPr id="5" name="Footer Placeholder 4">
            <a:extLst>
              <a:ext uri="{FF2B5EF4-FFF2-40B4-BE49-F238E27FC236}">
                <a16:creationId xmlns:a16="http://schemas.microsoft.com/office/drawing/2014/main" id="{C2EDE66B-83A5-B016-E60B-4A3D4E8383EA}"/>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E2D968BE-A89B-4EEC-5346-80BA18978F57}"/>
              </a:ext>
            </a:extLst>
          </p:cNvPr>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65" name="Picture 64">
            <a:extLst>
              <a:ext uri="{FF2B5EF4-FFF2-40B4-BE49-F238E27FC236}">
                <a16:creationId xmlns:a16="http://schemas.microsoft.com/office/drawing/2014/main" id="{F96CBE78-3D5F-FF7F-9E11-01E3D74C3379}"/>
              </a:ext>
            </a:extLst>
          </p:cNvPr>
          <p:cNvPicPr>
            <a:picLocks noChangeAspect="1"/>
          </p:cNvPicPr>
          <p:nvPr/>
        </p:nvPicPr>
        <p:blipFill rotWithShape="1">
          <a:blip r:embed="rId2"/>
          <a:srcRect t="22388"/>
          <a:stretch/>
        </p:blipFill>
        <p:spPr>
          <a:xfrm>
            <a:off x="2215972" y="4302126"/>
            <a:ext cx="8403180" cy="2459620"/>
          </a:xfrm>
          <a:prstGeom prst="rect">
            <a:avLst/>
          </a:prstGeom>
        </p:spPr>
      </p:pic>
    </p:spTree>
    <p:extLst>
      <p:ext uri="{BB962C8B-B14F-4D97-AF65-F5344CB8AC3E}">
        <p14:creationId xmlns:p14="http://schemas.microsoft.com/office/powerpoint/2010/main" val="4154553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146D-522B-CE85-EF64-99AA08F5D729}"/>
              </a:ext>
            </a:extLst>
          </p:cNvPr>
          <p:cNvSpPr>
            <a:spLocks noGrp="1"/>
          </p:cNvSpPr>
          <p:nvPr>
            <p:ph type="title"/>
          </p:nvPr>
        </p:nvSpPr>
        <p:spPr/>
        <p:txBody>
          <a:bodyPr/>
          <a:lstStyle/>
          <a:p>
            <a:r>
              <a:rPr lang="nb-NO" dirty="0" err="1"/>
              <a:t>devops</a:t>
            </a:r>
            <a:endParaRPr lang="nb-NO" dirty="0"/>
          </a:p>
        </p:txBody>
      </p:sp>
      <p:sp>
        <p:nvSpPr>
          <p:cNvPr id="3" name="Content Placeholder 2">
            <a:extLst>
              <a:ext uri="{FF2B5EF4-FFF2-40B4-BE49-F238E27FC236}">
                <a16:creationId xmlns:a16="http://schemas.microsoft.com/office/drawing/2014/main" id="{A772E57B-D30F-3FE8-E4CF-CB19E2D79584}"/>
              </a:ext>
            </a:extLst>
          </p:cNvPr>
          <p:cNvSpPr>
            <a:spLocks noGrp="1"/>
          </p:cNvSpPr>
          <p:nvPr>
            <p:ph idx="1"/>
          </p:nvPr>
        </p:nvSpPr>
        <p:spPr>
          <a:xfrm>
            <a:off x="1024127" y="1192346"/>
            <a:ext cx="10786872" cy="4781349"/>
          </a:xfrm>
        </p:spPr>
        <p:txBody>
          <a:bodyPr/>
          <a:lstStyle/>
          <a:p>
            <a:r>
              <a:rPr lang="en-US" dirty="0"/>
              <a:t>a set of practices that combines software development (Dev) and IT operations (Ops)</a:t>
            </a:r>
          </a:p>
        </p:txBody>
      </p:sp>
      <p:sp>
        <p:nvSpPr>
          <p:cNvPr id="4" name="Date Placeholder 3">
            <a:extLst>
              <a:ext uri="{FF2B5EF4-FFF2-40B4-BE49-F238E27FC236}">
                <a16:creationId xmlns:a16="http://schemas.microsoft.com/office/drawing/2014/main" id="{0B57E47C-A5CE-67DF-D1E4-923A622C08D5}"/>
              </a:ext>
            </a:extLst>
          </p:cNvPr>
          <p:cNvSpPr>
            <a:spLocks noGrp="1"/>
          </p:cNvSpPr>
          <p:nvPr>
            <p:ph type="dt" sz="half" idx="10"/>
          </p:nvPr>
        </p:nvSpPr>
        <p:spPr/>
        <p:txBody>
          <a:bodyPr/>
          <a:lstStyle/>
          <a:p>
            <a:pPr>
              <a:defRPr/>
            </a:pPr>
            <a:fld id="{AE4F2C0F-E0AE-4389-BC3C-53DB12D4AA50}" type="datetime1">
              <a:rPr lang="nb-NO" smtClean="0"/>
              <a:t>30.11.2022</a:t>
            </a:fld>
            <a:endParaRPr lang="en-US"/>
          </a:p>
        </p:txBody>
      </p:sp>
      <p:sp>
        <p:nvSpPr>
          <p:cNvPr id="5" name="Footer Placeholder 4">
            <a:extLst>
              <a:ext uri="{FF2B5EF4-FFF2-40B4-BE49-F238E27FC236}">
                <a16:creationId xmlns:a16="http://schemas.microsoft.com/office/drawing/2014/main" id="{C2EDE66B-83A5-B016-E60B-4A3D4E8383EA}"/>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E2D968BE-A89B-4EEC-5346-80BA18978F57}"/>
              </a:ext>
            </a:extLst>
          </p:cNvPr>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098" name="Picture 2" descr="Breaking Down Silos | Accenture">
            <a:extLst>
              <a:ext uri="{FF2B5EF4-FFF2-40B4-BE49-F238E27FC236}">
                <a16:creationId xmlns:a16="http://schemas.microsoft.com/office/drawing/2014/main" id="{B8D198B7-B1CD-4C1D-3DB1-A688AF8590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07" t="20598" r="4910" b="10353"/>
          <a:stretch/>
        </p:blipFill>
        <p:spPr bwMode="auto">
          <a:xfrm>
            <a:off x="1930959" y="4803647"/>
            <a:ext cx="7141580" cy="2054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893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6146D-522B-CE85-EF64-99AA08F5D729}"/>
              </a:ext>
            </a:extLst>
          </p:cNvPr>
          <p:cNvSpPr>
            <a:spLocks noGrp="1"/>
          </p:cNvSpPr>
          <p:nvPr>
            <p:ph type="title"/>
          </p:nvPr>
        </p:nvSpPr>
        <p:spPr/>
        <p:txBody>
          <a:bodyPr/>
          <a:lstStyle/>
          <a:p>
            <a:r>
              <a:rPr lang="nb-NO" dirty="0" err="1"/>
              <a:t>devops</a:t>
            </a:r>
            <a:endParaRPr lang="nb-NO" dirty="0"/>
          </a:p>
        </p:txBody>
      </p:sp>
      <p:sp>
        <p:nvSpPr>
          <p:cNvPr id="3" name="Content Placeholder 2">
            <a:extLst>
              <a:ext uri="{FF2B5EF4-FFF2-40B4-BE49-F238E27FC236}">
                <a16:creationId xmlns:a16="http://schemas.microsoft.com/office/drawing/2014/main" id="{A772E57B-D30F-3FE8-E4CF-CB19E2D79584}"/>
              </a:ext>
            </a:extLst>
          </p:cNvPr>
          <p:cNvSpPr>
            <a:spLocks noGrp="1"/>
          </p:cNvSpPr>
          <p:nvPr>
            <p:ph idx="1"/>
          </p:nvPr>
        </p:nvSpPr>
        <p:spPr>
          <a:xfrm>
            <a:off x="1024127" y="1192346"/>
            <a:ext cx="10786872" cy="4781349"/>
          </a:xfrm>
        </p:spPr>
        <p:txBody>
          <a:bodyPr/>
          <a:lstStyle/>
          <a:p>
            <a:r>
              <a:rPr lang="en-US" dirty="0"/>
              <a:t>a set of practices that combines software development (Dev) and IT operations (Ops)</a:t>
            </a:r>
          </a:p>
          <a:p>
            <a:r>
              <a:rPr lang="en-US" dirty="0"/>
              <a:t>Breaking the Silos: Dev and Ops </a:t>
            </a:r>
          </a:p>
          <a:p>
            <a:r>
              <a:rPr lang="en-US" dirty="0"/>
              <a:t>aims to shorten the systems development life cycle and provide continuous delivery with high software quality</a:t>
            </a:r>
          </a:p>
        </p:txBody>
      </p:sp>
      <p:sp>
        <p:nvSpPr>
          <p:cNvPr id="4" name="Date Placeholder 3">
            <a:extLst>
              <a:ext uri="{FF2B5EF4-FFF2-40B4-BE49-F238E27FC236}">
                <a16:creationId xmlns:a16="http://schemas.microsoft.com/office/drawing/2014/main" id="{0B57E47C-A5CE-67DF-D1E4-923A622C08D5}"/>
              </a:ext>
            </a:extLst>
          </p:cNvPr>
          <p:cNvSpPr>
            <a:spLocks noGrp="1"/>
          </p:cNvSpPr>
          <p:nvPr>
            <p:ph type="dt" sz="half" idx="10"/>
          </p:nvPr>
        </p:nvSpPr>
        <p:spPr/>
        <p:txBody>
          <a:bodyPr/>
          <a:lstStyle/>
          <a:p>
            <a:pPr>
              <a:defRPr/>
            </a:pPr>
            <a:fld id="{AE4F2C0F-E0AE-4389-BC3C-53DB12D4AA50}" type="datetime1">
              <a:rPr lang="nb-NO" smtClean="0"/>
              <a:t>30.11.2022</a:t>
            </a:fld>
            <a:endParaRPr lang="en-US"/>
          </a:p>
        </p:txBody>
      </p:sp>
      <p:sp>
        <p:nvSpPr>
          <p:cNvPr id="5" name="Footer Placeholder 4">
            <a:extLst>
              <a:ext uri="{FF2B5EF4-FFF2-40B4-BE49-F238E27FC236}">
                <a16:creationId xmlns:a16="http://schemas.microsoft.com/office/drawing/2014/main" id="{C2EDE66B-83A5-B016-E60B-4A3D4E8383EA}"/>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E2D968BE-A89B-4EEC-5346-80BA18978F57}"/>
              </a:ext>
            </a:extLst>
          </p:cNvPr>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pic>
        <p:nvPicPr>
          <p:cNvPr id="5122" name="Picture 2" descr="DevOps">
            <a:extLst>
              <a:ext uri="{FF2B5EF4-FFF2-40B4-BE49-F238E27FC236}">
                <a16:creationId xmlns:a16="http://schemas.microsoft.com/office/drawing/2014/main" id="{3DF98786-543D-9E48-1457-7C92B936A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327" y="3847209"/>
            <a:ext cx="5663878" cy="291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633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0CC5-C7F6-7CCB-966D-7EA3591D765D}"/>
              </a:ext>
            </a:extLst>
          </p:cNvPr>
          <p:cNvSpPr>
            <a:spLocks noGrp="1"/>
          </p:cNvSpPr>
          <p:nvPr>
            <p:ph type="title"/>
          </p:nvPr>
        </p:nvSpPr>
        <p:spPr/>
        <p:txBody>
          <a:bodyPr/>
          <a:lstStyle/>
          <a:p>
            <a:r>
              <a:rPr lang="nb-NO" dirty="0" err="1"/>
              <a:t>Devs</a:t>
            </a:r>
            <a:r>
              <a:rPr lang="nb-NO" dirty="0"/>
              <a:t> and </a:t>
            </a:r>
            <a:r>
              <a:rPr lang="nb-NO" dirty="0" err="1"/>
              <a:t>ops</a:t>
            </a:r>
            <a:r>
              <a:rPr lang="nb-NO" dirty="0"/>
              <a:t> </a:t>
            </a:r>
            <a:r>
              <a:rPr lang="nb-NO" dirty="0" err="1"/>
              <a:t>working</a:t>
            </a:r>
            <a:r>
              <a:rPr lang="nb-NO" dirty="0"/>
              <a:t> </a:t>
            </a:r>
            <a:r>
              <a:rPr lang="nb-NO" dirty="0" err="1"/>
              <a:t>together</a:t>
            </a:r>
            <a:endParaRPr lang="nb-NO" dirty="0"/>
          </a:p>
        </p:txBody>
      </p:sp>
      <p:sp>
        <p:nvSpPr>
          <p:cNvPr id="3" name="Content Placeholder 2">
            <a:extLst>
              <a:ext uri="{FF2B5EF4-FFF2-40B4-BE49-F238E27FC236}">
                <a16:creationId xmlns:a16="http://schemas.microsoft.com/office/drawing/2014/main" id="{75F6768E-CAC4-BB92-1FC7-10FB1446C828}"/>
              </a:ext>
            </a:extLst>
          </p:cNvPr>
          <p:cNvSpPr>
            <a:spLocks noGrp="1"/>
          </p:cNvSpPr>
          <p:nvPr>
            <p:ph idx="1"/>
          </p:nvPr>
        </p:nvSpPr>
        <p:spPr/>
        <p:txBody>
          <a:bodyPr/>
          <a:lstStyle/>
          <a:p>
            <a:r>
              <a:rPr lang="en-US" dirty="0"/>
              <a:t>Create feedback loops between inventors and mechanics </a:t>
            </a:r>
          </a:p>
          <a:p>
            <a:r>
              <a:rPr lang="en-US" dirty="0"/>
              <a:t>Expose real-time metrics from ops enabling dev to learn from the system running under real world conditions</a:t>
            </a:r>
          </a:p>
          <a:p>
            <a:r>
              <a:rPr lang="en-US" dirty="0"/>
              <a:t>Expose real-time metrics from dev enabling ops to anticipate production needs and provide early input</a:t>
            </a:r>
          </a:p>
          <a:p>
            <a:r>
              <a:rPr lang="en-US" dirty="0"/>
              <a:t>Cross-functional teams collaborate to deliver whole working systems including all infrastructure, software code, and configurations </a:t>
            </a:r>
            <a:endParaRPr lang="nb-NO" dirty="0"/>
          </a:p>
        </p:txBody>
      </p:sp>
      <p:sp>
        <p:nvSpPr>
          <p:cNvPr id="4" name="Date Placeholder 3">
            <a:extLst>
              <a:ext uri="{FF2B5EF4-FFF2-40B4-BE49-F238E27FC236}">
                <a16:creationId xmlns:a16="http://schemas.microsoft.com/office/drawing/2014/main" id="{1EEF42B2-1C0C-CCC3-8BF5-C4D5A320D4C0}"/>
              </a:ext>
            </a:extLst>
          </p:cNvPr>
          <p:cNvSpPr>
            <a:spLocks noGrp="1"/>
          </p:cNvSpPr>
          <p:nvPr>
            <p:ph type="dt" sz="half" idx="10"/>
          </p:nvPr>
        </p:nvSpPr>
        <p:spPr/>
        <p:txBody>
          <a:bodyPr/>
          <a:lstStyle/>
          <a:p>
            <a:pPr>
              <a:defRPr/>
            </a:pPr>
            <a:fld id="{BC6F8279-F73C-4671-A877-E1533D1246E1}" type="datetime1">
              <a:rPr lang="nb-NO" smtClean="0"/>
              <a:t>30.11.2022</a:t>
            </a:fld>
            <a:endParaRPr lang="en-US"/>
          </a:p>
        </p:txBody>
      </p:sp>
      <p:sp>
        <p:nvSpPr>
          <p:cNvPr id="5" name="Footer Placeholder 4">
            <a:extLst>
              <a:ext uri="{FF2B5EF4-FFF2-40B4-BE49-F238E27FC236}">
                <a16:creationId xmlns:a16="http://schemas.microsoft.com/office/drawing/2014/main" id="{277031AD-3691-21A8-9AD8-F7F969D6ACF4}"/>
              </a:ext>
            </a:extLst>
          </p:cNvPr>
          <p:cNvSpPr>
            <a:spLocks noGrp="1"/>
          </p:cNvSpPr>
          <p:nvPr>
            <p:ph type="ftr" sz="quarter" idx="11"/>
          </p:nvPr>
        </p:nvSpPr>
        <p:spPr/>
        <p:txBody>
          <a:bodyPr/>
          <a:lstStyle/>
          <a:p>
            <a:pPr>
              <a:defRPr/>
            </a:pPr>
            <a:r>
              <a:rPr lang="en-US"/>
              <a:t>Continuous Integration and Delivery</a:t>
            </a:r>
          </a:p>
        </p:txBody>
      </p:sp>
      <p:sp>
        <p:nvSpPr>
          <p:cNvPr id="6" name="Slide Number Placeholder 5">
            <a:extLst>
              <a:ext uri="{FF2B5EF4-FFF2-40B4-BE49-F238E27FC236}">
                <a16:creationId xmlns:a16="http://schemas.microsoft.com/office/drawing/2014/main" id="{6856EA80-59F9-E453-BECC-54B50CE9E9CA}"/>
              </a:ext>
            </a:extLst>
          </p:cNvPr>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extLst>
      <p:ext uri="{BB962C8B-B14F-4D97-AF65-F5344CB8AC3E}">
        <p14:creationId xmlns:p14="http://schemas.microsoft.com/office/powerpoint/2010/main" val="3779413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 y="487"/>
            <a:ext cx="12191377" cy="68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91480" y="1949040"/>
            <a:ext cx="8123462" cy="4601004"/>
          </a:xfrm>
          <a:prstGeom prst="rect">
            <a:avLst/>
          </a:prstGeom>
        </p:spPr>
      </p:pic>
      <p:sp>
        <p:nvSpPr>
          <p:cNvPr id="11" name="Title 1"/>
          <p:cNvSpPr txBox="1">
            <a:spLocks/>
          </p:cNvSpPr>
          <p:nvPr/>
        </p:nvSpPr>
        <p:spPr>
          <a:xfrm>
            <a:off x="302634" y="571137"/>
            <a:ext cx="2347277" cy="1512988"/>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0060" indent="-140060" defTabSz="932563"/>
            <a:r>
              <a:rPr lang="en-US" sz="2353" b="1" dirty="0">
                <a:latin typeface="Segoe UI"/>
              </a:rPr>
              <a:t>“DevOps</a:t>
            </a:r>
            <a:r>
              <a:rPr lang="en-US" sz="2353" dirty="0">
                <a:latin typeface="Segoe UI"/>
              </a:rPr>
              <a:t> is development </a:t>
            </a:r>
            <a:br>
              <a:rPr lang="en-US" sz="2353" dirty="0">
                <a:latin typeface="Segoe UI"/>
              </a:rPr>
            </a:br>
            <a:r>
              <a:rPr lang="en-US" sz="2353" dirty="0">
                <a:latin typeface="Segoe UI"/>
              </a:rPr>
              <a:t>and operations </a:t>
            </a:r>
            <a:r>
              <a:rPr lang="en-US" sz="2353" dirty="0">
                <a:gradFill>
                  <a:gsLst>
                    <a:gs pos="1250">
                      <a:srgbClr val="FCB614"/>
                    </a:gs>
                    <a:gs pos="100000">
                      <a:srgbClr val="FCB614"/>
                    </a:gs>
                  </a:gsLst>
                  <a:lin ang="5400000" scaled="0"/>
                </a:gradFill>
                <a:latin typeface="Segoe UI"/>
              </a:rPr>
              <a:t>collaboration</a:t>
            </a:r>
            <a:r>
              <a:rPr lang="en-US" sz="2353" dirty="0">
                <a:latin typeface="Segoe UI"/>
              </a:rPr>
              <a:t>”</a:t>
            </a:r>
          </a:p>
        </p:txBody>
      </p:sp>
      <p:sp>
        <p:nvSpPr>
          <p:cNvPr id="12" name="Title 1"/>
          <p:cNvSpPr txBox="1">
            <a:spLocks/>
          </p:cNvSpPr>
          <p:nvPr/>
        </p:nvSpPr>
        <p:spPr>
          <a:xfrm>
            <a:off x="9935376" y="571136"/>
            <a:ext cx="2132187" cy="1391719"/>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0723" indent="-130723" defTabSz="932563"/>
            <a:r>
              <a:rPr lang="en-US" sz="2353" b="1" dirty="0">
                <a:latin typeface="Segoe UI"/>
              </a:rPr>
              <a:t>“DevOps</a:t>
            </a:r>
            <a:r>
              <a:rPr lang="en-US" sz="2353" dirty="0">
                <a:latin typeface="Segoe UI"/>
              </a:rPr>
              <a:t> is treating your </a:t>
            </a:r>
            <a:r>
              <a:rPr lang="en-US" sz="2353" dirty="0">
                <a:gradFill>
                  <a:gsLst>
                    <a:gs pos="1250">
                      <a:srgbClr val="00BCF2"/>
                    </a:gs>
                    <a:gs pos="100000">
                      <a:srgbClr val="00BCF2"/>
                    </a:gs>
                  </a:gsLst>
                  <a:lin ang="5400000" scaled="0"/>
                </a:gradFill>
                <a:latin typeface="Segoe UI"/>
              </a:rPr>
              <a:t>i</a:t>
            </a:r>
            <a:r>
              <a:rPr lang="en-US" sz="2353" dirty="0">
                <a:gradFill>
                  <a:gsLst>
                    <a:gs pos="1250">
                      <a:srgbClr val="00BCF2"/>
                    </a:gs>
                    <a:gs pos="100000">
                      <a:srgbClr val="00BCF2"/>
                    </a:gs>
                  </a:gsLst>
                </a:gradFill>
                <a:latin typeface="Segoe UI"/>
              </a:rPr>
              <a:t>nfrastructure </a:t>
            </a:r>
            <a:br>
              <a:rPr lang="en-US" sz="2353" dirty="0">
                <a:gradFill>
                  <a:gsLst>
                    <a:gs pos="1250">
                      <a:srgbClr val="00BCF2"/>
                    </a:gs>
                    <a:gs pos="100000">
                      <a:srgbClr val="00BCF2"/>
                    </a:gs>
                  </a:gsLst>
                </a:gradFill>
                <a:latin typeface="Segoe UI"/>
              </a:rPr>
            </a:br>
            <a:r>
              <a:rPr lang="en-US" sz="2353" dirty="0">
                <a:gradFill>
                  <a:gsLst>
                    <a:gs pos="1250">
                      <a:srgbClr val="00BCF2"/>
                    </a:gs>
                    <a:gs pos="100000">
                      <a:srgbClr val="00BCF2"/>
                    </a:gs>
                  </a:gsLst>
                </a:gradFill>
                <a:latin typeface="Segoe UI"/>
              </a:rPr>
              <a:t>as code</a:t>
            </a:r>
            <a:r>
              <a:rPr lang="en-US" sz="2353" dirty="0">
                <a:latin typeface="Segoe UI"/>
              </a:rPr>
              <a:t>”</a:t>
            </a:r>
          </a:p>
        </p:txBody>
      </p:sp>
      <p:sp>
        <p:nvSpPr>
          <p:cNvPr id="13" name="Title 1"/>
          <p:cNvSpPr txBox="1">
            <a:spLocks/>
          </p:cNvSpPr>
          <p:nvPr/>
        </p:nvSpPr>
        <p:spPr>
          <a:xfrm>
            <a:off x="302633" y="3238944"/>
            <a:ext cx="2030906" cy="813155"/>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0060" indent="-140060" defTabSz="932563"/>
            <a:r>
              <a:rPr lang="en-US" sz="2353" b="1" dirty="0">
                <a:latin typeface="Segoe UI"/>
              </a:rPr>
              <a:t>“DevOps</a:t>
            </a:r>
            <a:r>
              <a:rPr lang="en-US" sz="2353" dirty="0">
                <a:latin typeface="Segoe UI"/>
              </a:rPr>
              <a:t> </a:t>
            </a:r>
            <a:br>
              <a:rPr lang="en-US" sz="2353" dirty="0">
                <a:latin typeface="Segoe UI"/>
              </a:rPr>
            </a:br>
            <a:r>
              <a:rPr lang="en-US" sz="2353" dirty="0">
                <a:latin typeface="Segoe UI"/>
              </a:rPr>
              <a:t>is using </a:t>
            </a:r>
            <a:r>
              <a:rPr lang="en-US" sz="2353" dirty="0">
                <a:gradFill>
                  <a:gsLst>
                    <a:gs pos="1250">
                      <a:srgbClr val="FCB614"/>
                    </a:gs>
                    <a:gs pos="100000">
                      <a:srgbClr val="FCB614"/>
                    </a:gs>
                  </a:gsLst>
                </a:gradFill>
                <a:latin typeface="Segoe UI"/>
              </a:rPr>
              <a:t>automation</a:t>
            </a:r>
            <a:r>
              <a:rPr lang="en-US" sz="2353" dirty="0">
                <a:latin typeface="Segoe UI"/>
              </a:rPr>
              <a:t>”</a:t>
            </a:r>
          </a:p>
        </p:txBody>
      </p:sp>
      <p:sp>
        <p:nvSpPr>
          <p:cNvPr id="14" name="Title 1"/>
          <p:cNvSpPr txBox="1">
            <a:spLocks/>
          </p:cNvSpPr>
          <p:nvPr/>
        </p:nvSpPr>
        <p:spPr>
          <a:xfrm>
            <a:off x="9935376" y="5331131"/>
            <a:ext cx="1628818" cy="621807"/>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0060" indent="-140060" defTabSz="932563"/>
            <a:r>
              <a:rPr lang="en-US" sz="2353" b="1" dirty="0">
                <a:latin typeface="Segoe UI"/>
              </a:rPr>
              <a:t>“</a:t>
            </a:r>
            <a:r>
              <a:rPr lang="en-US" sz="2353" dirty="0">
                <a:gradFill>
                  <a:gsLst>
                    <a:gs pos="1250">
                      <a:srgbClr val="00BCF2"/>
                    </a:gs>
                    <a:gs pos="100000">
                      <a:srgbClr val="00BCF2"/>
                    </a:gs>
                  </a:gsLst>
                  <a:lin ang="5400000" scaled="0"/>
                </a:gradFill>
                <a:latin typeface="Segoe UI"/>
              </a:rPr>
              <a:t>Kanban</a:t>
            </a:r>
            <a:r>
              <a:rPr lang="en-US" sz="2353" dirty="0">
                <a:solidFill>
                  <a:srgbClr val="0072C6"/>
                </a:solidFill>
                <a:latin typeface="Segoe UI"/>
              </a:rPr>
              <a:t> </a:t>
            </a:r>
            <a:br>
              <a:rPr lang="en-US" sz="2353" dirty="0">
                <a:solidFill>
                  <a:srgbClr val="0072C6"/>
                </a:solidFill>
                <a:latin typeface="Segoe UI"/>
              </a:rPr>
            </a:br>
            <a:r>
              <a:rPr lang="en-US" sz="2353" dirty="0">
                <a:gradFill>
                  <a:gsLst>
                    <a:gs pos="1250">
                      <a:schemeClr val="tx1"/>
                    </a:gs>
                    <a:gs pos="100000">
                      <a:schemeClr val="tx1"/>
                    </a:gs>
                  </a:gsLst>
                </a:gradFill>
                <a:latin typeface="Segoe UI"/>
              </a:rPr>
              <a:t>for Ops?</a:t>
            </a:r>
            <a:r>
              <a:rPr lang="en-US" sz="2353" dirty="0">
                <a:latin typeface="Segoe UI"/>
              </a:rPr>
              <a:t>”</a:t>
            </a:r>
          </a:p>
        </p:txBody>
      </p:sp>
      <p:sp>
        <p:nvSpPr>
          <p:cNvPr id="7" name="Title 1"/>
          <p:cNvSpPr txBox="1">
            <a:spLocks/>
          </p:cNvSpPr>
          <p:nvPr/>
        </p:nvSpPr>
        <p:spPr>
          <a:xfrm>
            <a:off x="9935376" y="3238944"/>
            <a:ext cx="1784695" cy="816098"/>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30723" indent="-130723" defTabSz="932563"/>
            <a:r>
              <a:rPr lang="en-US" sz="2353" b="1" dirty="0">
                <a:latin typeface="Segoe UI"/>
              </a:rPr>
              <a:t>“DevOps</a:t>
            </a:r>
            <a:r>
              <a:rPr lang="en-US" sz="2353" dirty="0">
                <a:latin typeface="Segoe UI"/>
              </a:rPr>
              <a:t> </a:t>
            </a:r>
            <a:br>
              <a:rPr lang="en-US" sz="2353" dirty="0">
                <a:latin typeface="Segoe UI"/>
              </a:rPr>
            </a:br>
            <a:r>
              <a:rPr lang="en-US" sz="2353" dirty="0">
                <a:latin typeface="Segoe UI"/>
              </a:rPr>
              <a:t>is feature </a:t>
            </a:r>
            <a:r>
              <a:rPr lang="en-US" sz="2353" dirty="0">
                <a:gradFill>
                  <a:gsLst>
                    <a:gs pos="1250">
                      <a:srgbClr val="00BCF2"/>
                    </a:gs>
                    <a:gs pos="100000">
                      <a:srgbClr val="00BCF2"/>
                    </a:gs>
                  </a:gsLst>
                </a:gradFill>
                <a:latin typeface="Segoe UI"/>
              </a:rPr>
              <a:t>switches</a:t>
            </a:r>
            <a:r>
              <a:rPr lang="en-US" sz="2353" dirty="0">
                <a:gradFill>
                  <a:gsLst>
                    <a:gs pos="1250">
                      <a:schemeClr val="tx1"/>
                    </a:gs>
                    <a:gs pos="100000">
                      <a:schemeClr val="tx1"/>
                    </a:gs>
                  </a:gsLst>
                </a:gradFill>
                <a:latin typeface="Segoe UI"/>
              </a:rPr>
              <a:t>”</a:t>
            </a:r>
          </a:p>
        </p:txBody>
      </p:sp>
      <p:sp>
        <p:nvSpPr>
          <p:cNvPr id="8" name="Title 1"/>
          <p:cNvSpPr txBox="1">
            <a:spLocks/>
          </p:cNvSpPr>
          <p:nvPr/>
        </p:nvSpPr>
        <p:spPr>
          <a:xfrm>
            <a:off x="302633" y="5331131"/>
            <a:ext cx="2224282" cy="868312"/>
          </a:xfrm>
          <a:prstGeom prst="rect">
            <a:avLst/>
          </a:prstGeom>
        </p:spPr>
        <p:txBody>
          <a:bodyPr vert="horz" wrap="square" lIns="143407" tIns="89630" rIns="143407" bIns="89630"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149398" indent="-149398" defTabSz="932563"/>
            <a:r>
              <a:rPr lang="en-US" sz="2353" b="1" dirty="0">
                <a:latin typeface="Segoe UI"/>
              </a:rPr>
              <a:t>“DevOps</a:t>
            </a:r>
            <a:r>
              <a:rPr lang="en-US" sz="2353" dirty="0">
                <a:latin typeface="Segoe UI"/>
              </a:rPr>
              <a:t> </a:t>
            </a:r>
            <a:br>
              <a:rPr lang="en-US" sz="2353" dirty="0">
                <a:gradFill>
                  <a:gsLst>
                    <a:gs pos="1250">
                      <a:srgbClr val="FFFFFF"/>
                    </a:gs>
                    <a:gs pos="100000">
                      <a:srgbClr val="FFFFFF"/>
                    </a:gs>
                  </a:gsLst>
                  <a:lin ang="5400000" scaled="0"/>
                </a:gradFill>
                <a:latin typeface="Segoe UI"/>
              </a:rPr>
            </a:br>
            <a:r>
              <a:rPr lang="en-US" sz="2353" dirty="0">
                <a:latin typeface="Segoe UI"/>
              </a:rPr>
              <a:t>is </a:t>
            </a:r>
            <a:r>
              <a:rPr lang="en-US" sz="2353" dirty="0">
                <a:gradFill>
                  <a:gsLst>
                    <a:gs pos="1250">
                      <a:srgbClr val="FCB614"/>
                    </a:gs>
                    <a:gs pos="100000">
                      <a:srgbClr val="FCB614"/>
                    </a:gs>
                  </a:gsLst>
                </a:gradFill>
                <a:latin typeface="Segoe UI"/>
              </a:rPr>
              <a:t>small </a:t>
            </a:r>
            <a:r>
              <a:rPr lang="en-US" sz="2353" dirty="0">
                <a:latin typeface="Segoe UI"/>
              </a:rPr>
              <a:t>deployments”</a:t>
            </a:r>
          </a:p>
        </p:txBody>
      </p:sp>
      <p:grpSp>
        <p:nvGrpSpPr>
          <p:cNvPr id="4" name="Group 3"/>
          <p:cNvGrpSpPr/>
          <p:nvPr/>
        </p:nvGrpSpPr>
        <p:grpSpPr>
          <a:xfrm>
            <a:off x="3855257" y="895941"/>
            <a:ext cx="1715010" cy="1219553"/>
            <a:chOff x="3079640" y="393786"/>
            <a:chExt cx="1842453" cy="1310178"/>
          </a:xfrm>
        </p:grpSpPr>
        <p:sp>
          <p:nvSpPr>
            <p:cNvPr id="10" name="Rectangle 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3927" fontAlgn="base">
                <a:lnSpc>
                  <a:spcPct val="90000"/>
                </a:lnSpc>
                <a:spcBef>
                  <a:spcPct val="0"/>
                </a:spcBef>
                <a:spcAft>
                  <a:spcPct val="0"/>
                </a:spcAft>
              </a:pPr>
              <a:r>
                <a:rPr lang="en-US" sz="1961" dirty="0">
                  <a:gradFill>
                    <a:gsLst>
                      <a:gs pos="2917">
                        <a:srgbClr val="FFFFFF"/>
                      </a:gs>
                      <a:gs pos="30000">
                        <a:srgbClr val="FFFFFF"/>
                      </a:gs>
                    </a:gsLst>
                    <a:lin ang="5400000" scaled="0"/>
                  </a:gradFill>
                  <a:latin typeface="Segoe UI"/>
                  <a:cs typeface="Segoe UI" panose="020B0502040204020203" pitchFamily="34" charset="0"/>
                </a:rPr>
                <a:t>It’s </a:t>
              </a:r>
              <a:r>
                <a:rPr lang="en-US" sz="1961" dirty="0" err="1">
                  <a:gradFill>
                    <a:gsLst>
                      <a:gs pos="2917">
                        <a:srgbClr val="FFFFFF"/>
                      </a:gs>
                      <a:gs pos="30000">
                        <a:srgbClr val="FFFFFF"/>
                      </a:gs>
                    </a:gsLst>
                    <a:lin ang="5400000" scaled="0"/>
                  </a:gradFill>
                  <a:latin typeface="Segoe UI"/>
                  <a:cs typeface="Segoe UI" panose="020B0502040204020203" pitchFamily="34" charset="0"/>
                </a:rPr>
                <a:t>DevOps</a:t>
              </a:r>
              <a:r>
                <a:rPr lang="en-US" sz="1961"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15" name="Right Triangle 14"/>
            <p:cNvSpPr/>
            <p:nvPr/>
          </p:nvSpPr>
          <p:spPr bwMode="auto">
            <a:xfrm flipH="1" flipV="1">
              <a:off x="4272301" y="1266514"/>
              <a:ext cx="505776" cy="437450"/>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6" name="Group 15"/>
          <p:cNvGrpSpPr/>
          <p:nvPr/>
        </p:nvGrpSpPr>
        <p:grpSpPr>
          <a:xfrm>
            <a:off x="2567315" y="3552556"/>
            <a:ext cx="1404978" cy="999087"/>
            <a:chOff x="3079640" y="393786"/>
            <a:chExt cx="1842453" cy="1310178"/>
          </a:xfrm>
        </p:grpSpPr>
        <p:sp>
          <p:nvSpPr>
            <p:cNvPr id="17" name="Rectangle 16"/>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3927" fontAlgn="base">
                <a:lnSpc>
                  <a:spcPct val="90000"/>
                </a:lnSpc>
                <a:spcBef>
                  <a:spcPct val="0"/>
                </a:spcBef>
                <a:spcAft>
                  <a:spcPct val="0"/>
                </a:spcAft>
              </a:pPr>
              <a:r>
                <a:rPr lang="en-US" sz="1567" dirty="0">
                  <a:gradFill>
                    <a:gsLst>
                      <a:gs pos="2917">
                        <a:srgbClr val="FFFFFF"/>
                      </a:gs>
                      <a:gs pos="30000">
                        <a:srgbClr val="FFFFFF"/>
                      </a:gs>
                    </a:gsLst>
                    <a:lin ang="5400000" scaled="0"/>
                  </a:gradFill>
                  <a:latin typeface="Segoe UI"/>
                  <a:cs typeface="Segoe UI" panose="020B0502040204020203" pitchFamily="34" charset="0"/>
                </a:rPr>
                <a:t>It’s </a:t>
              </a:r>
              <a:r>
                <a:rPr lang="en-US" sz="1567" dirty="0" err="1">
                  <a:gradFill>
                    <a:gsLst>
                      <a:gs pos="2917">
                        <a:srgbClr val="FFFFFF"/>
                      </a:gs>
                      <a:gs pos="30000">
                        <a:srgbClr val="FFFFFF"/>
                      </a:gs>
                    </a:gsLst>
                    <a:lin ang="5400000" scaled="0"/>
                  </a:gradFill>
                  <a:latin typeface="Segoe UI"/>
                  <a:cs typeface="Segoe UI" panose="020B0502040204020203" pitchFamily="34" charset="0"/>
                </a:rPr>
                <a:t>DevOps</a:t>
              </a:r>
              <a:r>
                <a:rPr lang="en-US" sz="1567"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18" name="Right Triangle 17"/>
            <p:cNvSpPr/>
            <p:nvPr/>
          </p:nvSpPr>
          <p:spPr bwMode="auto">
            <a:xfrm flipH="1"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19" name="Group 18"/>
          <p:cNvGrpSpPr/>
          <p:nvPr/>
        </p:nvGrpSpPr>
        <p:grpSpPr>
          <a:xfrm>
            <a:off x="7756960" y="3298301"/>
            <a:ext cx="1783116" cy="1267983"/>
            <a:chOff x="3079640" y="393786"/>
            <a:chExt cx="1842453" cy="1310178"/>
          </a:xfrm>
        </p:grpSpPr>
        <p:sp>
          <p:nvSpPr>
            <p:cNvPr id="20" name="Rectangle 19"/>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3927" fontAlgn="base">
                <a:lnSpc>
                  <a:spcPct val="90000"/>
                </a:lnSpc>
                <a:spcBef>
                  <a:spcPct val="0"/>
                </a:spcBef>
                <a:spcAft>
                  <a:spcPct val="0"/>
                </a:spcAft>
              </a:pPr>
              <a:r>
                <a:rPr lang="en-US" sz="1765" dirty="0">
                  <a:gradFill>
                    <a:gsLst>
                      <a:gs pos="2917">
                        <a:srgbClr val="FFFFFF"/>
                      </a:gs>
                      <a:gs pos="30000">
                        <a:srgbClr val="FFFFFF"/>
                      </a:gs>
                    </a:gsLst>
                    <a:lin ang="5400000" scaled="0"/>
                  </a:gradFill>
                  <a:latin typeface="Segoe UI"/>
                  <a:cs typeface="Segoe UI" panose="020B0502040204020203" pitchFamily="34" charset="0"/>
                </a:rPr>
                <a:t>It’s </a:t>
              </a:r>
              <a:r>
                <a:rPr lang="en-US" sz="1765" dirty="0" err="1">
                  <a:gradFill>
                    <a:gsLst>
                      <a:gs pos="2917">
                        <a:srgbClr val="FFFFFF"/>
                      </a:gs>
                      <a:gs pos="30000">
                        <a:srgbClr val="FFFFFF"/>
                      </a:gs>
                    </a:gsLst>
                    <a:lin ang="5400000" scaled="0"/>
                  </a:gradFill>
                  <a:latin typeface="Segoe UI"/>
                  <a:cs typeface="Segoe UI" panose="020B0502040204020203" pitchFamily="34" charset="0"/>
                </a:rPr>
                <a:t>DevOps</a:t>
              </a:r>
              <a:r>
                <a:rPr lang="en-US" sz="1765"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21" name="Right Triangle 20"/>
            <p:cNvSpPr/>
            <p:nvPr/>
          </p:nvSpPr>
          <p:spPr bwMode="auto">
            <a:xfrm flipV="1">
              <a:off x="4181590"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2" name="Group 21"/>
          <p:cNvGrpSpPr/>
          <p:nvPr/>
        </p:nvGrpSpPr>
        <p:grpSpPr>
          <a:xfrm>
            <a:off x="5973591" y="3096970"/>
            <a:ext cx="1404978" cy="999087"/>
            <a:chOff x="3079640" y="393786"/>
            <a:chExt cx="1842453" cy="1310178"/>
          </a:xfrm>
        </p:grpSpPr>
        <p:sp>
          <p:nvSpPr>
            <p:cNvPr id="23" name="Rectangle 22"/>
            <p:cNvSpPr/>
            <p:nvPr/>
          </p:nvSpPr>
          <p:spPr bwMode="auto">
            <a:xfrm>
              <a:off x="3079640" y="393786"/>
              <a:ext cx="1842453" cy="872728"/>
            </a:xfrm>
            <a:prstGeom prst="rect">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defTabSz="913927" fontAlgn="base">
                <a:lnSpc>
                  <a:spcPct val="90000"/>
                </a:lnSpc>
                <a:spcBef>
                  <a:spcPct val="0"/>
                </a:spcBef>
                <a:spcAft>
                  <a:spcPct val="0"/>
                </a:spcAft>
              </a:pPr>
              <a:r>
                <a:rPr lang="en-US" sz="1567" dirty="0">
                  <a:gradFill>
                    <a:gsLst>
                      <a:gs pos="2917">
                        <a:srgbClr val="FFFFFF"/>
                      </a:gs>
                      <a:gs pos="30000">
                        <a:srgbClr val="FFFFFF"/>
                      </a:gs>
                    </a:gsLst>
                    <a:lin ang="5400000" scaled="0"/>
                  </a:gradFill>
                  <a:latin typeface="Segoe UI"/>
                  <a:cs typeface="Segoe UI" panose="020B0502040204020203" pitchFamily="34" charset="0"/>
                </a:rPr>
                <a:t>It’s </a:t>
              </a:r>
              <a:r>
                <a:rPr lang="en-US" sz="1567" dirty="0" err="1">
                  <a:gradFill>
                    <a:gsLst>
                      <a:gs pos="2917">
                        <a:srgbClr val="FFFFFF"/>
                      </a:gs>
                      <a:gs pos="30000">
                        <a:srgbClr val="FFFFFF"/>
                      </a:gs>
                    </a:gsLst>
                    <a:lin ang="5400000" scaled="0"/>
                  </a:gradFill>
                  <a:latin typeface="Segoe UI"/>
                  <a:cs typeface="Segoe UI" panose="020B0502040204020203" pitchFamily="34" charset="0"/>
                </a:rPr>
                <a:t>DevOps</a:t>
              </a:r>
              <a:r>
                <a:rPr lang="en-US" sz="1567" dirty="0">
                  <a:gradFill>
                    <a:gsLst>
                      <a:gs pos="2917">
                        <a:srgbClr val="FFFFFF"/>
                      </a:gs>
                      <a:gs pos="30000">
                        <a:srgbClr val="FFFFFF"/>
                      </a:gs>
                    </a:gsLst>
                    <a:lin ang="5400000" scaled="0"/>
                  </a:gradFill>
                  <a:latin typeface="Segoe UI"/>
                  <a:cs typeface="Segoe UI" panose="020B0502040204020203" pitchFamily="34" charset="0"/>
                </a:rPr>
                <a:t>!</a:t>
              </a:r>
            </a:p>
          </p:txBody>
        </p:sp>
        <p:sp>
          <p:nvSpPr>
            <p:cNvPr id="24" name="Right Triangle 23"/>
            <p:cNvSpPr/>
            <p:nvPr/>
          </p:nvSpPr>
          <p:spPr bwMode="auto">
            <a:xfrm flipV="1">
              <a:off x="3323442" y="1266513"/>
              <a:ext cx="505777" cy="437451"/>
            </a:xfrm>
            <a:prstGeom prst="rtTriangle">
              <a:avLst/>
            </a:prstGeom>
            <a:solidFill>
              <a:schemeClr val="tx2">
                <a:alpha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 name="Date Placeholder 2">
            <a:extLst>
              <a:ext uri="{FF2B5EF4-FFF2-40B4-BE49-F238E27FC236}">
                <a16:creationId xmlns:a16="http://schemas.microsoft.com/office/drawing/2014/main" id="{59C8EAF9-A16D-C9FC-F93C-C30E1EF72593}"/>
              </a:ext>
            </a:extLst>
          </p:cNvPr>
          <p:cNvSpPr>
            <a:spLocks noGrp="1"/>
          </p:cNvSpPr>
          <p:nvPr>
            <p:ph type="dt" sz="half" idx="10"/>
          </p:nvPr>
        </p:nvSpPr>
        <p:spPr/>
        <p:txBody>
          <a:bodyPr/>
          <a:lstStyle/>
          <a:p>
            <a:pPr>
              <a:defRPr/>
            </a:pPr>
            <a:fld id="{9F2A51C2-48F2-47DA-B689-84776642D0A4}" type="datetime1">
              <a:rPr lang="nb-NO" smtClean="0"/>
              <a:t>30.11.2022</a:t>
            </a:fld>
            <a:endParaRPr lang="en-US"/>
          </a:p>
        </p:txBody>
      </p:sp>
      <p:sp>
        <p:nvSpPr>
          <p:cNvPr id="6" name="Footer Placeholder 5">
            <a:extLst>
              <a:ext uri="{FF2B5EF4-FFF2-40B4-BE49-F238E27FC236}">
                <a16:creationId xmlns:a16="http://schemas.microsoft.com/office/drawing/2014/main" id="{8506FCC7-E50A-90C7-8195-A437AC1514B2}"/>
              </a:ext>
            </a:extLst>
          </p:cNvPr>
          <p:cNvSpPr>
            <a:spLocks noGrp="1"/>
          </p:cNvSpPr>
          <p:nvPr>
            <p:ph type="ftr" sz="quarter" idx="11"/>
          </p:nvPr>
        </p:nvSpPr>
        <p:spPr/>
        <p:txBody>
          <a:bodyPr/>
          <a:lstStyle/>
          <a:p>
            <a:pPr>
              <a:defRPr/>
            </a:pPr>
            <a:r>
              <a:rPr lang="en-US"/>
              <a:t>Continuous Integration and Delivery</a:t>
            </a:r>
          </a:p>
        </p:txBody>
      </p:sp>
      <p:sp>
        <p:nvSpPr>
          <p:cNvPr id="9" name="Slide Number Placeholder 8">
            <a:extLst>
              <a:ext uri="{FF2B5EF4-FFF2-40B4-BE49-F238E27FC236}">
                <a16:creationId xmlns:a16="http://schemas.microsoft.com/office/drawing/2014/main" id="{41E5D991-261F-03C6-138D-848E8C8806A7}"/>
              </a:ext>
            </a:extLst>
          </p:cNvPr>
          <p:cNvSpPr>
            <a:spLocks noGrp="1"/>
          </p:cNvSpPr>
          <p:nvPr>
            <p:ph type="sldNum" sz="quarter" idx="12"/>
          </p:nvPr>
        </p:nvSpPr>
        <p:spPr/>
        <p:txBody>
          <a:bodyPr/>
          <a:lstStyle/>
          <a:p>
            <a:pPr>
              <a:defRPr/>
            </a:pPr>
            <a:fld id="{483CC7AD-8559-7E43-A1EB-295EC20609A1}" type="slidenum">
              <a:rPr lang="en-US" smtClean="0"/>
              <a:pPr>
                <a:defRPr/>
              </a:pPr>
              <a:t>39</a:t>
            </a:fld>
            <a:endParaRPr lang="en-US"/>
          </a:p>
        </p:txBody>
      </p:sp>
    </p:spTree>
    <p:extLst>
      <p:ext uri="{BB962C8B-B14F-4D97-AF65-F5344CB8AC3E}">
        <p14:creationId xmlns:p14="http://schemas.microsoft.com/office/powerpoint/2010/main" val="23431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2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300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40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The challenge: complexity and size</a:t>
            </a:r>
          </a:p>
        </p:txBody>
      </p:sp>
      <p:sp>
        <p:nvSpPr>
          <p:cNvPr id="11" name="Content Placeholder 10"/>
          <p:cNvSpPr>
            <a:spLocks noGrp="1"/>
          </p:cNvSpPr>
          <p:nvPr>
            <p:ph idx="1"/>
          </p:nvPr>
        </p:nvSpPr>
        <p:spPr>
          <a:xfrm>
            <a:off x="1024128" y="1528012"/>
            <a:ext cx="10786872" cy="2997689"/>
          </a:xfrm>
        </p:spPr>
        <p:txBody>
          <a:bodyPr>
            <a:noAutofit/>
          </a:bodyPr>
          <a:lstStyle/>
          <a:p>
            <a:pPr marL="457200">
              <a:spcBef>
                <a:spcPts val="0"/>
              </a:spcBef>
            </a:pPr>
            <a:r>
              <a:rPr lang="en-US" dirty="0"/>
              <a:t>Some notably large codebases include:</a:t>
            </a:r>
          </a:p>
          <a:p>
            <a:pPr marL="684213" lvl="1">
              <a:spcBef>
                <a:spcPts val="0"/>
              </a:spcBef>
            </a:pPr>
            <a:r>
              <a:rPr lang="en-US" dirty="0"/>
              <a:t>Google: monolithic, 1 billion files, 9 million source code files, 2 billion lines of source code, 35 million commits in total, 86 TB total size (January 2015)</a:t>
            </a:r>
          </a:p>
          <a:p>
            <a:pPr marL="684213" lvl="1">
              <a:spcBef>
                <a:spcPts val="0"/>
              </a:spcBef>
            </a:pPr>
            <a:r>
              <a:rPr lang="en-US" dirty="0"/>
              <a:t>Facebook: monolithic, 8 GB (repo 54 GB including history, 2014),[6] hundreds of thousands of files (2014)</a:t>
            </a:r>
          </a:p>
          <a:p>
            <a:pPr marL="684213" lvl="1">
              <a:spcBef>
                <a:spcPts val="0"/>
              </a:spcBef>
            </a:pPr>
            <a:r>
              <a:rPr lang="en-US" dirty="0"/>
              <a:t>Linux kernel: distributed, over 15 million lines of code (as of 2013 and kernel version 3.10)</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BA494A-2BB5-45C1-9441-A170976A1C25}" type="datetime1">
              <a:rPr kumimoji="0" lang="nb-NO"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t>30.11.2022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rPr>
              <a:t>Continuous Integration and Delivery</a:t>
            </a:r>
            <a:endParaRPr kumimoji="0" lang="en-US" sz="1000" b="0" i="0" u="none" strike="noStrike" kern="1200" cap="all"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4D3DC4-9E7F-1C47-B729-896D53019E3D}"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Tree>
    <p:extLst>
      <p:ext uri="{BB962C8B-B14F-4D97-AF65-F5344CB8AC3E}">
        <p14:creationId xmlns:p14="http://schemas.microsoft.com/office/powerpoint/2010/main" val="764655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DevOps: the three stage conversation</a:t>
            </a:r>
          </a:p>
        </p:txBody>
      </p:sp>
      <p:grpSp>
        <p:nvGrpSpPr>
          <p:cNvPr id="8" name="Group 7"/>
          <p:cNvGrpSpPr/>
          <p:nvPr/>
        </p:nvGrpSpPr>
        <p:grpSpPr>
          <a:xfrm>
            <a:off x="4274539" y="5512033"/>
            <a:ext cx="3578722" cy="869935"/>
            <a:chOff x="4359987" y="5622366"/>
            <a:chExt cx="3651001" cy="887505"/>
          </a:xfrm>
          <a:solidFill>
            <a:srgbClr val="B4009E"/>
          </a:solidFill>
        </p:grpSpPr>
        <p:sp>
          <p:nvSpPr>
            <p:cNvPr id="13" name="Rectangle 12"/>
            <p:cNvSpPr/>
            <p:nvPr/>
          </p:nvSpPr>
          <p:spPr bwMode="auto">
            <a:xfrm>
              <a:off x="4359987"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r>
                <a:rPr lang="en-US" sz="5293" b="1" dirty="0">
                  <a:ln w="0"/>
                  <a:gradFill>
                    <a:gsLst>
                      <a:gs pos="1250">
                        <a:schemeClr val="bg1"/>
                      </a:gs>
                      <a:gs pos="100000">
                        <a:schemeClr val="bg1"/>
                      </a:gs>
                    </a:gsLst>
                    <a:lin ang="0" scaled="0"/>
                  </a:gradFill>
                </a:rPr>
                <a:t>2</a:t>
              </a:r>
            </a:p>
          </p:txBody>
        </p:sp>
        <p:sp>
          <p:nvSpPr>
            <p:cNvPr id="14" name="Rectangle 13"/>
            <p:cNvSpPr/>
            <p:nvPr/>
          </p:nvSpPr>
          <p:spPr bwMode="auto">
            <a:xfrm>
              <a:off x="5292296"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45713" rIns="0" bIns="45713" numCol="1" rtlCol="0" anchor="ctr" anchorCtr="0" compatLnSpc="1">
              <a:prstTxWarp prst="textNoShape">
                <a:avLst/>
              </a:prstTxWarp>
            </a:bodyPr>
            <a:lstStyle/>
            <a:p>
              <a:pPr defTabSz="913927" fontAlgn="base">
                <a:spcBef>
                  <a:spcPct val="0"/>
                </a:spcBef>
                <a:spcAft>
                  <a:spcPct val="0"/>
                </a:spcAft>
              </a:pPr>
              <a:r>
                <a:rPr lang="en-US" sz="3920" dirty="0">
                  <a:ln w="0"/>
                  <a:gradFill>
                    <a:gsLst>
                      <a:gs pos="1250">
                        <a:schemeClr val="bg1"/>
                      </a:gs>
                      <a:gs pos="100000">
                        <a:schemeClr val="bg1"/>
                      </a:gs>
                    </a:gsLst>
                    <a:lin ang="0" scaled="0"/>
                  </a:gradFill>
                  <a:latin typeface="Segoe UI Light"/>
                </a:rPr>
                <a:t>Process</a:t>
              </a:r>
            </a:p>
          </p:txBody>
        </p:sp>
      </p:grpSp>
      <p:grpSp>
        <p:nvGrpSpPr>
          <p:cNvPr id="9" name="Group 8"/>
          <p:cNvGrpSpPr/>
          <p:nvPr/>
        </p:nvGrpSpPr>
        <p:grpSpPr>
          <a:xfrm>
            <a:off x="8046854" y="5512034"/>
            <a:ext cx="3578721" cy="869935"/>
            <a:chOff x="8208492" y="5622366"/>
            <a:chExt cx="3651000" cy="887505"/>
          </a:xfrm>
          <a:solidFill>
            <a:srgbClr val="E81123"/>
          </a:solidFill>
        </p:grpSpPr>
        <p:sp>
          <p:nvSpPr>
            <p:cNvPr id="15" name="Rectangle 14"/>
            <p:cNvSpPr/>
            <p:nvPr/>
          </p:nvSpPr>
          <p:spPr bwMode="auto">
            <a:xfrm>
              <a:off x="820849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r>
                <a:rPr lang="en-US" sz="5293" b="1" dirty="0">
                  <a:ln w="0"/>
                  <a:gradFill>
                    <a:gsLst>
                      <a:gs pos="1250">
                        <a:schemeClr val="bg1"/>
                      </a:gs>
                      <a:gs pos="100000">
                        <a:schemeClr val="bg1"/>
                      </a:gs>
                    </a:gsLst>
                    <a:lin ang="0" scaled="0"/>
                  </a:gradFill>
                </a:rPr>
                <a:t>3</a:t>
              </a:r>
            </a:p>
          </p:txBody>
        </p:sp>
        <p:sp>
          <p:nvSpPr>
            <p:cNvPr id="16" name="Rectangle 15"/>
            <p:cNvSpPr/>
            <p:nvPr/>
          </p:nvSpPr>
          <p:spPr bwMode="auto">
            <a:xfrm>
              <a:off x="9140800"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45713" rIns="0" bIns="45713" numCol="1" rtlCol="0" anchor="ctr" anchorCtr="0" compatLnSpc="1">
              <a:prstTxWarp prst="textNoShape">
                <a:avLst/>
              </a:prstTxWarp>
            </a:bodyPr>
            <a:lstStyle/>
            <a:p>
              <a:pPr defTabSz="913927" fontAlgn="base">
                <a:spcBef>
                  <a:spcPct val="0"/>
                </a:spcBef>
                <a:spcAft>
                  <a:spcPct val="0"/>
                </a:spcAft>
              </a:pPr>
              <a:r>
                <a:rPr lang="en-US" sz="3920" dirty="0">
                  <a:ln w="0"/>
                  <a:gradFill>
                    <a:gsLst>
                      <a:gs pos="1250">
                        <a:schemeClr val="bg1"/>
                      </a:gs>
                      <a:gs pos="100000">
                        <a:schemeClr val="bg1"/>
                      </a:gs>
                    </a:gsLst>
                    <a:lin ang="0" scaled="0"/>
                  </a:gradFill>
                  <a:latin typeface="Segoe UI Light"/>
                </a:rPr>
                <a:t>Products</a:t>
              </a:r>
            </a:p>
          </p:txBody>
        </p:sp>
      </p:grpSp>
      <p:grpSp>
        <p:nvGrpSpPr>
          <p:cNvPr id="19" name="Group 18"/>
          <p:cNvGrpSpPr/>
          <p:nvPr/>
        </p:nvGrpSpPr>
        <p:grpSpPr>
          <a:xfrm>
            <a:off x="502222" y="5517244"/>
            <a:ext cx="3578722" cy="869935"/>
            <a:chOff x="511482" y="5622366"/>
            <a:chExt cx="3651001" cy="887505"/>
          </a:xfrm>
          <a:solidFill>
            <a:srgbClr val="5C2D91"/>
          </a:solidFill>
        </p:grpSpPr>
        <p:sp>
          <p:nvSpPr>
            <p:cNvPr id="21" name="Rectangle 20"/>
            <p:cNvSpPr/>
            <p:nvPr/>
          </p:nvSpPr>
          <p:spPr bwMode="auto">
            <a:xfrm>
              <a:off x="511482" y="5622366"/>
              <a:ext cx="914400"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pPr>
              <a:r>
                <a:rPr lang="en-US" sz="5293" b="1" dirty="0">
                  <a:ln w="0"/>
                  <a:gradFill>
                    <a:gsLst>
                      <a:gs pos="1250">
                        <a:schemeClr val="bg1"/>
                      </a:gs>
                      <a:gs pos="100000">
                        <a:schemeClr val="bg1"/>
                      </a:gs>
                    </a:gsLst>
                    <a:lin ang="0" scaled="0"/>
                  </a:gradFill>
                </a:rPr>
                <a:t>1</a:t>
              </a:r>
            </a:p>
          </p:txBody>
        </p:sp>
        <p:sp>
          <p:nvSpPr>
            <p:cNvPr id="24" name="Rectangle 23"/>
            <p:cNvSpPr/>
            <p:nvPr/>
          </p:nvSpPr>
          <p:spPr bwMode="auto">
            <a:xfrm>
              <a:off x="1443791" y="5622366"/>
              <a:ext cx="2718692" cy="887505"/>
            </a:xfrm>
            <a:prstGeom prst="rect">
              <a:avLst/>
            </a:prstGeom>
            <a:grp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45713" rIns="0" bIns="45713" numCol="1" rtlCol="0" anchor="ctr" anchorCtr="0" compatLnSpc="1">
              <a:prstTxWarp prst="textNoShape">
                <a:avLst/>
              </a:prstTxWarp>
            </a:bodyPr>
            <a:lstStyle/>
            <a:p>
              <a:pPr defTabSz="913927" fontAlgn="base">
                <a:spcBef>
                  <a:spcPct val="0"/>
                </a:spcBef>
                <a:spcAft>
                  <a:spcPct val="0"/>
                </a:spcAft>
              </a:pPr>
              <a:r>
                <a:rPr lang="en-US" sz="3920" dirty="0">
                  <a:ln w="0"/>
                  <a:gradFill>
                    <a:gsLst>
                      <a:gs pos="1250">
                        <a:schemeClr val="bg1"/>
                      </a:gs>
                      <a:gs pos="100000">
                        <a:schemeClr val="bg1"/>
                      </a:gs>
                    </a:gsLst>
                    <a:lin ang="0" scaled="0"/>
                  </a:gradFill>
                  <a:latin typeface="Segoe UI Light"/>
                </a:rPr>
                <a:t>People</a:t>
              </a:r>
            </a:p>
          </p:txBody>
        </p:sp>
      </p:grpSp>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4306" y="2060534"/>
            <a:ext cx="1691063" cy="3026756"/>
          </a:xfrm>
          <a:prstGeom prst="rect">
            <a:avLst/>
          </a:prstGeom>
        </p:spPr>
      </p:pic>
      <p:pic>
        <p:nvPicPr>
          <p:cNvPr id="27" name="Picture 2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02004" y="2432206"/>
            <a:ext cx="1303997" cy="2559869"/>
          </a:xfrm>
          <a:prstGeom prst="rect">
            <a:avLst/>
          </a:prstGeom>
        </p:spPr>
      </p:pic>
      <p:grpSp>
        <p:nvGrpSpPr>
          <p:cNvPr id="5" name="Group 4"/>
          <p:cNvGrpSpPr/>
          <p:nvPr/>
        </p:nvGrpSpPr>
        <p:grpSpPr>
          <a:xfrm>
            <a:off x="4478999" y="2059247"/>
            <a:ext cx="3234003" cy="3235117"/>
            <a:chOff x="3763989" y="1325427"/>
            <a:chExt cx="4610100" cy="4611688"/>
          </a:xfrm>
        </p:grpSpPr>
        <p:pic>
          <p:nvPicPr>
            <p:cNvPr id="28" name="Picture 2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826300" y="2709936"/>
              <a:ext cx="1717500" cy="1552700"/>
            </a:xfrm>
            <a:prstGeom prst="rect">
              <a:avLst/>
            </a:prstGeom>
          </p:spPr>
        </p:pic>
        <p:pic>
          <p:nvPicPr>
            <p:cNvPr id="29" name="Picture 2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571892" y="2730500"/>
              <a:ext cx="1772163" cy="1609471"/>
            </a:xfrm>
            <a:prstGeom prst="rect">
              <a:avLst/>
            </a:prstGeom>
          </p:spPr>
        </p:pic>
        <p:pic>
          <p:nvPicPr>
            <p:cNvPr id="30" name="Picture 2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97154" y="3677327"/>
              <a:ext cx="248694" cy="204640"/>
            </a:xfrm>
            <a:prstGeom prst="rect">
              <a:avLst/>
            </a:prstGeom>
          </p:spPr>
        </p:pic>
        <p:pic>
          <p:nvPicPr>
            <p:cNvPr id="31" name="Picture 30"/>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3844108" y="1405778"/>
              <a:ext cx="4449971" cy="4450143"/>
            </a:xfrm>
            <a:prstGeom prst="rect">
              <a:avLst/>
            </a:prstGeom>
          </p:spPr>
        </p:pic>
        <p:sp>
          <p:nvSpPr>
            <p:cNvPr id="32" name="Freeform 8"/>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 name="T12" fmla="*/ 80 w 2679"/>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lnTo>
                    <a:pt x="80"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3" name="Freeform 10"/>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 name="T12" fmla="*/ 2679 w 2679"/>
                <a:gd name="T13" fmla="*/ 2679 h 2679"/>
              </a:gdLst>
              <a:ahLst/>
              <a:cxnLst>
                <a:cxn ang="0">
                  <a:pos x="T0" y="T1"/>
                </a:cxn>
                <a:cxn ang="0">
                  <a:pos x="T2" y="T3"/>
                </a:cxn>
                <a:cxn ang="0">
                  <a:pos x="T4" y="T5"/>
                </a:cxn>
                <a:cxn ang="0">
                  <a:pos x="T6" y="T7"/>
                </a:cxn>
                <a:cxn ang="0">
                  <a:pos x="T8" y="T9"/>
                </a:cxn>
                <a:cxn ang="0">
                  <a:pos x="T10" y="T11"/>
                </a:cxn>
                <a:cxn ang="0">
                  <a:pos x="T12" y="T13"/>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lnTo>
                    <a:pt x="2679" y="2679"/>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4" name="Freeform 13"/>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Lst>
              <a:ahLst/>
              <a:cxnLst>
                <a:cxn ang="0">
                  <a:pos x="T0" y="T1"/>
                </a:cxn>
                <a:cxn ang="0">
                  <a:pos x="T2" y="T3"/>
                </a:cxn>
                <a:cxn ang="0">
                  <a:pos x="T4" y="T5"/>
                </a:cxn>
                <a:cxn ang="0">
                  <a:pos x="T6" y="T7"/>
                </a:cxn>
                <a:cxn ang="0">
                  <a:pos x="T8" y="T9"/>
                </a:cxn>
                <a:cxn ang="0">
                  <a:pos x="T10" y="T11"/>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close/>
                </a:path>
              </a:pathLst>
            </a:custGeom>
            <a:solidFill>
              <a:srgbClr val="F6931A"/>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5" name="Freeform 7"/>
            <p:cNvSpPr>
              <a:spLocks/>
            </p:cNvSpPr>
            <p:nvPr/>
          </p:nvSpPr>
          <p:spPr bwMode="auto">
            <a:xfrm>
              <a:off x="3763989" y="1325427"/>
              <a:ext cx="2305050" cy="2305050"/>
            </a:xfrm>
            <a:custGeom>
              <a:avLst/>
              <a:gdLst>
                <a:gd name="T0" fmla="*/ 80 w 2679"/>
                <a:gd name="T1" fmla="*/ 2678 h 2678"/>
                <a:gd name="T2" fmla="*/ 80 w 2679"/>
                <a:gd name="T3" fmla="*/ 2678 h 2678"/>
                <a:gd name="T4" fmla="*/ 0 w 2679"/>
                <a:gd name="T5" fmla="*/ 2678 h 2678"/>
                <a:gd name="T6" fmla="*/ 2679 w 2679"/>
                <a:gd name="T7" fmla="*/ 0 h 2678"/>
                <a:gd name="T8" fmla="*/ 2679 w 2679"/>
                <a:gd name="T9" fmla="*/ 80 h 2678"/>
                <a:gd name="T10" fmla="*/ 80 w 2679"/>
                <a:gd name="T11" fmla="*/ 2678 h 2678"/>
              </a:gdLst>
              <a:ahLst/>
              <a:cxnLst>
                <a:cxn ang="0">
                  <a:pos x="T0" y="T1"/>
                </a:cxn>
                <a:cxn ang="0">
                  <a:pos x="T2" y="T3"/>
                </a:cxn>
                <a:cxn ang="0">
                  <a:pos x="T4" y="T5"/>
                </a:cxn>
                <a:cxn ang="0">
                  <a:pos x="T6" y="T7"/>
                </a:cxn>
                <a:cxn ang="0">
                  <a:pos x="T8" y="T9"/>
                </a:cxn>
                <a:cxn ang="0">
                  <a:pos x="T10" y="T11"/>
                </a:cxn>
              </a:cxnLst>
              <a:rect l="0" t="0" r="r" b="b"/>
              <a:pathLst>
                <a:path w="2679" h="2678">
                  <a:moveTo>
                    <a:pt x="80" y="2678"/>
                  </a:moveTo>
                  <a:lnTo>
                    <a:pt x="80" y="2678"/>
                  </a:lnTo>
                  <a:lnTo>
                    <a:pt x="0" y="2678"/>
                  </a:lnTo>
                  <a:cubicBezTo>
                    <a:pt x="0" y="1201"/>
                    <a:pt x="1202" y="0"/>
                    <a:pt x="2679" y="0"/>
                  </a:cubicBezTo>
                  <a:lnTo>
                    <a:pt x="2679" y="80"/>
                  </a:lnTo>
                  <a:cubicBezTo>
                    <a:pt x="1246" y="80"/>
                    <a:pt x="80" y="1245"/>
                    <a:pt x="80" y="2678"/>
                  </a:cubicBezTo>
                  <a:close/>
                </a:path>
              </a:pathLst>
            </a:custGeom>
            <a:solidFill>
              <a:srgbClr val="B92B9C"/>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6" name="Freeform 9"/>
            <p:cNvSpPr>
              <a:spLocks/>
            </p:cNvSpPr>
            <p:nvPr/>
          </p:nvSpPr>
          <p:spPr bwMode="auto">
            <a:xfrm>
              <a:off x="3763989" y="3630477"/>
              <a:ext cx="2305050" cy="2306638"/>
            </a:xfrm>
            <a:custGeom>
              <a:avLst/>
              <a:gdLst>
                <a:gd name="T0" fmla="*/ 2679 w 2679"/>
                <a:gd name="T1" fmla="*/ 2679 h 2679"/>
                <a:gd name="T2" fmla="*/ 2679 w 2679"/>
                <a:gd name="T3" fmla="*/ 2679 h 2679"/>
                <a:gd name="T4" fmla="*/ 0 w 2679"/>
                <a:gd name="T5" fmla="*/ 0 h 2679"/>
                <a:gd name="T6" fmla="*/ 80 w 2679"/>
                <a:gd name="T7" fmla="*/ 0 h 2679"/>
                <a:gd name="T8" fmla="*/ 2679 w 2679"/>
                <a:gd name="T9" fmla="*/ 2599 h 2679"/>
                <a:gd name="T10" fmla="*/ 2679 w 2679"/>
                <a:gd name="T11" fmla="*/ 2679 h 2679"/>
              </a:gdLst>
              <a:ahLst/>
              <a:cxnLst>
                <a:cxn ang="0">
                  <a:pos x="T0" y="T1"/>
                </a:cxn>
                <a:cxn ang="0">
                  <a:pos x="T2" y="T3"/>
                </a:cxn>
                <a:cxn ang="0">
                  <a:pos x="T4" y="T5"/>
                </a:cxn>
                <a:cxn ang="0">
                  <a:pos x="T6" y="T7"/>
                </a:cxn>
                <a:cxn ang="0">
                  <a:pos x="T8" y="T9"/>
                </a:cxn>
                <a:cxn ang="0">
                  <a:pos x="T10" y="T11"/>
                </a:cxn>
              </a:cxnLst>
              <a:rect l="0" t="0" r="r" b="b"/>
              <a:pathLst>
                <a:path w="2679" h="2679">
                  <a:moveTo>
                    <a:pt x="2679" y="2679"/>
                  </a:moveTo>
                  <a:lnTo>
                    <a:pt x="2679" y="2679"/>
                  </a:lnTo>
                  <a:cubicBezTo>
                    <a:pt x="1202" y="2679"/>
                    <a:pt x="0" y="1477"/>
                    <a:pt x="0" y="0"/>
                  </a:cubicBezTo>
                  <a:lnTo>
                    <a:pt x="80" y="0"/>
                  </a:lnTo>
                  <a:cubicBezTo>
                    <a:pt x="80" y="1433"/>
                    <a:pt x="1246" y="2599"/>
                    <a:pt x="2679" y="2599"/>
                  </a:cubicBezTo>
                  <a:lnTo>
                    <a:pt x="2679" y="2679"/>
                  </a:lnTo>
                  <a:close/>
                </a:path>
              </a:pathLst>
            </a:custGeom>
            <a:solidFill>
              <a:srgbClr val="C9242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7" name="Freeform 11"/>
            <p:cNvSpPr>
              <a:spLocks/>
            </p:cNvSpPr>
            <p:nvPr/>
          </p:nvSpPr>
          <p:spPr bwMode="auto">
            <a:xfrm>
              <a:off x="6069039" y="3630477"/>
              <a:ext cx="2305050" cy="2306638"/>
            </a:xfrm>
            <a:custGeom>
              <a:avLst/>
              <a:gdLst>
                <a:gd name="T0" fmla="*/ 0 w 2678"/>
                <a:gd name="T1" fmla="*/ 2679 h 2679"/>
                <a:gd name="T2" fmla="*/ 0 w 2678"/>
                <a:gd name="T3" fmla="*/ 2679 h 2679"/>
                <a:gd name="T4" fmla="*/ 0 w 2678"/>
                <a:gd name="T5" fmla="*/ 2599 h 2679"/>
                <a:gd name="T6" fmla="*/ 2598 w 2678"/>
                <a:gd name="T7" fmla="*/ 0 h 2679"/>
                <a:gd name="T8" fmla="*/ 2678 w 2678"/>
                <a:gd name="T9" fmla="*/ 0 h 2679"/>
                <a:gd name="T10" fmla="*/ 0 w 2678"/>
                <a:gd name="T11" fmla="*/ 2679 h 2679"/>
              </a:gdLst>
              <a:ahLst/>
              <a:cxnLst>
                <a:cxn ang="0">
                  <a:pos x="T0" y="T1"/>
                </a:cxn>
                <a:cxn ang="0">
                  <a:pos x="T2" y="T3"/>
                </a:cxn>
                <a:cxn ang="0">
                  <a:pos x="T4" y="T5"/>
                </a:cxn>
                <a:cxn ang="0">
                  <a:pos x="T6" y="T7"/>
                </a:cxn>
                <a:cxn ang="0">
                  <a:pos x="T8" y="T9"/>
                </a:cxn>
                <a:cxn ang="0">
                  <a:pos x="T10" y="T11"/>
                </a:cxn>
              </a:cxnLst>
              <a:rect l="0" t="0" r="r" b="b"/>
              <a:pathLst>
                <a:path w="2678" h="2679">
                  <a:moveTo>
                    <a:pt x="0" y="2679"/>
                  </a:moveTo>
                  <a:lnTo>
                    <a:pt x="0" y="2679"/>
                  </a:lnTo>
                  <a:lnTo>
                    <a:pt x="0" y="2599"/>
                  </a:lnTo>
                  <a:cubicBezTo>
                    <a:pt x="1432" y="2599"/>
                    <a:pt x="2598" y="1433"/>
                    <a:pt x="2598" y="0"/>
                  </a:cubicBezTo>
                  <a:lnTo>
                    <a:pt x="2678" y="0"/>
                  </a:lnTo>
                  <a:cubicBezTo>
                    <a:pt x="2678" y="1477"/>
                    <a:pt x="1477" y="2679"/>
                    <a:pt x="0" y="2679"/>
                  </a:cubicBezTo>
                  <a:close/>
                </a:path>
              </a:pathLst>
            </a:custGeom>
            <a:solidFill>
              <a:srgbClr val="3D85CD"/>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38" name="Freeform 14"/>
            <p:cNvSpPr>
              <a:spLocks/>
            </p:cNvSpPr>
            <p:nvPr/>
          </p:nvSpPr>
          <p:spPr bwMode="auto">
            <a:xfrm>
              <a:off x="6069039" y="1325427"/>
              <a:ext cx="2305050" cy="2305050"/>
            </a:xfrm>
            <a:custGeom>
              <a:avLst/>
              <a:gdLst>
                <a:gd name="T0" fmla="*/ 2678 w 2678"/>
                <a:gd name="T1" fmla="*/ 2678 h 2678"/>
                <a:gd name="T2" fmla="*/ 2678 w 2678"/>
                <a:gd name="T3" fmla="*/ 2678 h 2678"/>
                <a:gd name="T4" fmla="*/ 2598 w 2678"/>
                <a:gd name="T5" fmla="*/ 2678 h 2678"/>
                <a:gd name="T6" fmla="*/ 0 w 2678"/>
                <a:gd name="T7" fmla="*/ 80 h 2678"/>
                <a:gd name="T8" fmla="*/ 0 w 2678"/>
                <a:gd name="T9" fmla="*/ 0 h 2678"/>
                <a:gd name="T10" fmla="*/ 2678 w 2678"/>
                <a:gd name="T11" fmla="*/ 2678 h 2678"/>
                <a:gd name="T12" fmla="*/ 2678 w 2678"/>
                <a:gd name="T13" fmla="*/ 2678 h 2678"/>
              </a:gdLst>
              <a:ahLst/>
              <a:cxnLst>
                <a:cxn ang="0">
                  <a:pos x="T0" y="T1"/>
                </a:cxn>
                <a:cxn ang="0">
                  <a:pos x="T2" y="T3"/>
                </a:cxn>
                <a:cxn ang="0">
                  <a:pos x="T4" y="T5"/>
                </a:cxn>
                <a:cxn ang="0">
                  <a:pos x="T6" y="T7"/>
                </a:cxn>
                <a:cxn ang="0">
                  <a:pos x="T8" y="T9"/>
                </a:cxn>
                <a:cxn ang="0">
                  <a:pos x="T10" y="T11"/>
                </a:cxn>
                <a:cxn ang="0">
                  <a:pos x="T12" y="T13"/>
                </a:cxn>
              </a:cxnLst>
              <a:rect l="0" t="0" r="r" b="b"/>
              <a:pathLst>
                <a:path w="2678" h="2678">
                  <a:moveTo>
                    <a:pt x="2678" y="2678"/>
                  </a:moveTo>
                  <a:lnTo>
                    <a:pt x="2678" y="2678"/>
                  </a:lnTo>
                  <a:lnTo>
                    <a:pt x="2598" y="2678"/>
                  </a:lnTo>
                  <a:cubicBezTo>
                    <a:pt x="2598" y="1245"/>
                    <a:pt x="1432" y="80"/>
                    <a:pt x="0" y="80"/>
                  </a:cubicBezTo>
                  <a:lnTo>
                    <a:pt x="0" y="0"/>
                  </a:lnTo>
                  <a:cubicBezTo>
                    <a:pt x="1477" y="0"/>
                    <a:pt x="2678" y="1201"/>
                    <a:pt x="2678" y="2678"/>
                  </a:cubicBezTo>
                  <a:lnTo>
                    <a:pt x="2678" y="2678"/>
                  </a:lnTo>
                  <a:close/>
                </a:path>
              </a:pathLst>
            </a:custGeom>
            <a:noFill/>
            <a:ln w="22225" cap="flat">
              <a:no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grpSp>
      <p:grpSp>
        <p:nvGrpSpPr>
          <p:cNvPr id="4" name="Group 4"/>
          <p:cNvGrpSpPr>
            <a:grpSpLocks noChangeAspect="1"/>
          </p:cNvGrpSpPr>
          <p:nvPr/>
        </p:nvGrpSpPr>
        <p:grpSpPr bwMode="auto">
          <a:xfrm>
            <a:off x="7546466" y="1139693"/>
            <a:ext cx="4575502" cy="4575502"/>
            <a:chOff x="4849" y="732"/>
            <a:chExt cx="2940" cy="2940"/>
          </a:xfrm>
        </p:grpSpPr>
        <p:sp>
          <p:nvSpPr>
            <p:cNvPr id="6" name="AutoShape 3"/>
            <p:cNvSpPr>
              <a:spLocks noChangeAspect="1" noChangeArrowheads="1" noTextEdit="1"/>
            </p:cNvSpPr>
            <p:nvPr/>
          </p:nvSpPr>
          <p:spPr bwMode="auto">
            <a:xfrm>
              <a:off x="4849" y="732"/>
              <a:ext cx="2940" cy="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7" name="Freeform 5"/>
            <p:cNvSpPr>
              <a:spLocks/>
            </p:cNvSpPr>
            <p:nvPr/>
          </p:nvSpPr>
          <p:spPr bwMode="auto">
            <a:xfrm>
              <a:off x="7161" y="2751"/>
              <a:ext cx="255" cy="125"/>
            </a:xfrm>
            <a:custGeom>
              <a:avLst/>
              <a:gdLst>
                <a:gd name="T0" fmla="*/ 51 w 100"/>
                <a:gd name="T1" fmla="*/ 1 h 49"/>
                <a:gd name="T2" fmla="*/ 0 w 100"/>
                <a:gd name="T3" fmla="*/ 49 h 49"/>
                <a:gd name="T4" fmla="*/ 99 w 100"/>
                <a:gd name="T5" fmla="*/ 49 h 49"/>
                <a:gd name="T6" fmla="*/ 51 w 100"/>
                <a:gd name="T7" fmla="*/ 1 h 49"/>
              </a:gdLst>
              <a:ahLst/>
              <a:cxnLst>
                <a:cxn ang="0">
                  <a:pos x="T0" y="T1"/>
                </a:cxn>
                <a:cxn ang="0">
                  <a:pos x="T2" y="T3"/>
                </a:cxn>
                <a:cxn ang="0">
                  <a:pos x="T4" y="T5"/>
                </a:cxn>
                <a:cxn ang="0">
                  <a:pos x="T6" y="T7"/>
                </a:cxn>
              </a:cxnLst>
              <a:rect l="0" t="0" r="r" b="b"/>
              <a:pathLst>
                <a:path w="100" h="49">
                  <a:moveTo>
                    <a:pt x="51" y="1"/>
                  </a:moveTo>
                  <a:cubicBezTo>
                    <a:pt x="24" y="0"/>
                    <a:pt x="1" y="21"/>
                    <a:pt x="0" y="49"/>
                  </a:cubicBezTo>
                  <a:cubicBezTo>
                    <a:pt x="99" y="49"/>
                    <a:pt x="99" y="49"/>
                    <a:pt x="99" y="49"/>
                  </a:cubicBezTo>
                  <a:cubicBezTo>
                    <a:pt x="100" y="21"/>
                    <a:pt x="79" y="2"/>
                    <a:pt x="51" y="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0" name="Freeform 6"/>
            <p:cNvSpPr>
              <a:spLocks/>
            </p:cNvSpPr>
            <p:nvPr/>
          </p:nvSpPr>
          <p:spPr bwMode="auto">
            <a:xfrm>
              <a:off x="6691" y="2753"/>
              <a:ext cx="544" cy="69"/>
            </a:xfrm>
            <a:custGeom>
              <a:avLst/>
              <a:gdLst>
                <a:gd name="T0" fmla="*/ 210 w 213"/>
                <a:gd name="T1" fmla="*/ 27 h 27"/>
                <a:gd name="T2" fmla="*/ 188 w 213"/>
                <a:gd name="T3" fmla="*/ 17 h 27"/>
                <a:gd name="T4" fmla="*/ 142 w 213"/>
                <a:gd name="T5" fmla="*/ 8 h 27"/>
                <a:gd name="T6" fmla="*/ 0 w 213"/>
                <a:gd name="T7" fmla="*/ 8 h 27"/>
                <a:gd name="T8" fmla="*/ 0 w 213"/>
                <a:gd name="T9" fmla="*/ 0 h 27"/>
                <a:gd name="T10" fmla="*/ 142 w 213"/>
                <a:gd name="T11" fmla="*/ 0 h 27"/>
                <a:gd name="T12" fmla="*/ 191 w 213"/>
                <a:gd name="T13" fmla="*/ 10 h 27"/>
                <a:gd name="T14" fmla="*/ 213 w 213"/>
                <a:gd name="T15" fmla="*/ 20 h 27"/>
                <a:gd name="T16" fmla="*/ 210 w 2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27">
                  <a:moveTo>
                    <a:pt x="210" y="27"/>
                  </a:moveTo>
                  <a:cubicBezTo>
                    <a:pt x="188" y="17"/>
                    <a:pt x="188" y="17"/>
                    <a:pt x="188" y="17"/>
                  </a:cubicBezTo>
                  <a:cubicBezTo>
                    <a:pt x="177" y="12"/>
                    <a:pt x="155" y="8"/>
                    <a:pt x="142" y="8"/>
                  </a:cubicBezTo>
                  <a:cubicBezTo>
                    <a:pt x="0" y="8"/>
                    <a:pt x="0" y="8"/>
                    <a:pt x="0" y="8"/>
                  </a:cubicBezTo>
                  <a:cubicBezTo>
                    <a:pt x="0" y="0"/>
                    <a:pt x="0" y="0"/>
                    <a:pt x="0" y="0"/>
                  </a:cubicBezTo>
                  <a:cubicBezTo>
                    <a:pt x="142" y="0"/>
                    <a:pt x="142" y="0"/>
                    <a:pt x="142" y="0"/>
                  </a:cubicBezTo>
                  <a:cubicBezTo>
                    <a:pt x="157" y="0"/>
                    <a:pt x="179" y="5"/>
                    <a:pt x="191" y="10"/>
                  </a:cubicBezTo>
                  <a:cubicBezTo>
                    <a:pt x="213" y="20"/>
                    <a:pt x="213" y="20"/>
                    <a:pt x="213" y="20"/>
                  </a:cubicBezTo>
                  <a:lnTo>
                    <a:pt x="210" y="2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1" name="Oval 7"/>
            <p:cNvSpPr>
              <a:spLocks noChangeArrowheads="1"/>
            </p:cNvSpPr>
            <p:nvPr/>
          </p:nvSpPr>
          <p:spPr bwMode="auto">
            <a:xfrm>
              <a:off x="5775" y="2554"/>
              <a:ext cx="567" cy="12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2" name="Freeform 8"/>
            <p:cNvSpPr>
              <a:spLocks/>
            </p:cNvSpPr>
            <p:nvPr/>
          </p:nvSpPr>
          <p:spPr bwMode="auto">
            <a:xfrm>
              <a:off x="5362" y="1663"/>
              <a:ext cx="1370" cy="952"/>
            </a:xfrm>
            <a:custGeom>
              <a:avLst/>
              <a:gdLst>
                <a:gd name="T0" fmla="*/ 527 w 537"/>
                <a:gd name="T1" fmla="*/ 373 h 373"/>
                <a:gd name="T2" fmla="*/ 537 w 537"/>
                <a:gd name="T3" fmla="*/ 362 h 373"/>
                <a:gd name="T4" fmla="*/ 537 w 537"/>
                <a:gd name="T5" fmla="*/ 11 h 373"/>
                <a:gd name="T6" fmla="*/ 527 w 537"/>
                <a:gd name="T7" fmla="*/ 0 h 373"/>
                <a:gd name="T8" fmla="*/ 11 w 537"/>
                <a:gd name="T9" fmla="*/ 0 h 373"/>
                <a:gd name="T10" fmla="*/ 0 w 537"/>
                <a:gd name="T11" fmla="*/ 11 h 373"/>
                <a:gd name="T12" fmla="*/ 0 w 537"/>
                <a:gd name="T13" fmla="*/ 362 h 373"/>
                <a:gd name="T14" fmla="*/ 11 w 537"/>
                <a:gd name="T15" fmla="*/ 373 h 373"/>
                <a:gd name="T16" fmla="*/ 527 w 537"/>
                <a:gd name="T17" fmla="*/ 37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7" h="373">
                  <a:moveTo>
                    <a:pt x="527" y="373"/>
                  </a:moveTo>
                  <a:cubicBezTo>
                    <a:pt x="532" y="373"/>
                    <a:pt x="537" y="368"/>
                    <a:pt x="537" y="362"/>
                  </a:cubicBezTo>
                  <a:cubicBezTo>
                    <a:pt x="537" y="11"/>
                    <a:pt x="537" y="11"/>
                    <a:pt x="537" y="11"/>
                  </a:cubicBezTo>
                  <a:cubicBezTo>
                    <a:pt x="537" y="5"/>
                    <a:pt x="532" y="0"/>
                    <a:pt x="527" y="0"/>
                  </a:cubicBezTo>
                  <a:cubicBezTo>
                    <a:pt x="11" y="0"/>
                    <a:pt x="11" y="0"/>
                    <a:pt x="11" y="0"/>
                  </a:cubicBezTo>
                  <a:cubicBezTo>
                    <a:pt x="5" y="0"/>
                    <a:pt x="0" y="5"/>
                    <a:pt x="0" y="11"/>
                  </a:cubicBezTo>
                  <a:cubicBezTo>
                    <a:pt x="0" y="362"/>
                    <a:pt x="0" y="362"/>
                    <a:pt x="0" y="362"/>
                  </a:cubicBezTo>
                  <a:cubicBezTo>
                    <a:pt x="0" y="368"/>
                    <a:pt x="5" y="373"/>
                    <a:pt x="11" y="373"/>
                  </a:cubicBezTo>
                  <a:lnTo>
                    <a:pt x="527" y="37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7" name="Rectangle 9"/>
            <p:cNvSpPr>
              <a:spLocks noChangeArrowheads="1"/>
            </p:cNvSpPr>
            <p:nvPr/>
          </p:nvSpPr>
          <p:spPr bwMode="auto">
            <a:xfrm>
              <a:off x="5405" y="1707"/>
              <a:ext cx="1284" cy="727"/>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8" name="Rectangle 10"/>
            <p:cNvSpPr>
              <a:spLocks noChangeArrowheads="1"/>
            </p:cNvSpPr>
            <p:nvPr/>
          </p:nvSpPr>
          <p:spPr bwMode="auto">
            <a:xfrm>
              <a:off x="5209" y="2809"/>
              <a:ext cx="1697" cy="64"/>
            </a:xfrm>
            <a:prstGeom prst="rect">
              <a:avLst/>
            </a:prstGeom>
            <a:solidFill>
              <a:schemeClr val="tx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0" name="Freeform 11"/>
            <p:cNvSpPr>
              <a:spLocks/>
            </p:cNvSpPr>
            <p:nvPr/>
          </p:nvSpPr>
          <p:spPr bwMode="auto">
            <a:xfrm>
              <a:off x="5209" y="2733"/>
              <a:ext cx="1697" cy="76"/>
            </a:xfrm>
            <a:custGeom>
              <a:avLst/>
              <a:gdLst>
                <a:gd name="T0" fmla="*/ 1697 w 1697"/>
                <a:gd name="T1" fmla="*/ 76 h 76"/>
                <a:gd name="T2" fmla="*/ 0 w 1697"/>
                <a:gd name="T3" fmla="*/ 76 h 76"/>
                <a:gd name="T4" fmla="*/ 107 w 1697"/>
                <a:gd name="T5" fmla="*/ 0 h 76"/>
                <a:gd name="T6" fmla="*/ 1592 w 1697"/>
                <a:gd name="T7" fmla="*/ 0 h 76"/>
                <a:gd name="T8" fmla="*/ 1697 w 1697"/>
                <a:gd name="T9" fmla="*/ 76 h 76"/>
              </a:gdLst>
              <a:ahLst/>
              <a:cxnLst>
                <a:cxn ang="0">
                  <a:pos x="T0" y="T1"/>
                </a:cxn>
                <a:cxn ang="0">
                  <a:pos x="T2" y="T3"/>
                </a:cxn>
                <a:cxn ang="0">
                  <a:pos x="T4" y="T5"/>
                </a:cxn>
                <a:cxn ang="0">
                  <a:pos x="T6" y="T7"/>
                </a:cxn>
                <a:cxn ang="0">
                  <a:pos x="T8" y="T9"/>
                </a:cxn>
              </a:cxnLst>
              <a:rect l="0" t="0" r="r" b="b"/>
              <a:pathLst>
                <a:path w="1697" h="76">
                  <a:moveTo>
                    <a:pt x="1697" y="76"/>
                  </a:moveTo>
                  <a:lnTo>
                    <a:pt x="0" y="76"/>
                  </a:lnTo>
                  <a:lnTo>
                    <a:pt x="107" y="0"/>
                  </a:lnTo>
                  <a:lnTo>
                    <a:pt x="1592" y="0"/>
                  </a:lnTo>
                  <a:lnTo>
                    <a:pt x="1697" y="7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2" name="Oval 12"/>
            <p:cNvSpPr>
              <a:spLocks noChangeArrowheads="1"/>
            </p:cNvSpPr>
            <p:nvPr/>
          </p:nvSpPr>
          <p:spPr bwMode="auto">
            <a:xfrm>
              <a:off x="5732" y="1531"/>
              <a:ext cx="674" cy="674"/>
            </a:xfrm>
            <a:prstGeom prst="ellipse">
              <a:avLst/>
            </a:pr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23" name="Freeform 13"/>
            <p:cNvSpPr>
              <a:spLocks noEditPoints="1"/>
            </p:cNvSpPr>
            <p:nvPr/>
          </p:nvSpPr>
          <p:spPr bwMode="auto">
            <a:xfrm>
              <a:off x="5900" y="1725"/>
              <a:ext cx="337" cy="286"/>
            </a:xfrm>
            <a:custGeom>
              <a:avLst/>
              <a:gdLst>
                <a:gd name="T0" fmla="*/ 125 w 132"/>
                <a:gd name="T1" fmla="*/ 105 h 112"/>
                <a:gd name="T2" fmla="*/ 0 w 132"/>
                <a:gd name="T3" fmla="*/ 20 h 112"/>
                <a:gd name="T4" fmla="*/ 0 w 132"/>
                <a:gd name="T5" fmla="*/ 112 h 112"/>
                <a:gd name="T6" fmla="*/ 132 w 132"/>
                <a:gd name="T7" fmla="*/ 0 h 112"/>
                <a:gd name="T8" fmla="*/ 0 w 132"/>
                <a:gd name="T9" fmla="*/ 0 h 112"/>
                <a:gd name="T10" fmla="*/ 77 w 132"/>
                <a:gd name="T11" fmla="*/ 63 h 112"/>
                <a:gd name="T12" fmla="*/ 73 w 132"/>
                <a:gd name="T13" fmla="*/ 57 h 112"/>
                <a:gd name="T14" fmla="*/ 69 w 132"/>
                <a:gd name="T15" fmla="*/ 53 h 112"/>
                <a:gd name="T16" fmla="*/ 62 w 132"/>
                <a:gd name="T17" fmla="*/ 49 h 112"/>
                <a:gd name="T18" fmla="*/ 56 w 132"/>
                <a:gd name="T19" fmla="*/ 49 h 112"/>
                <a:gd name="T20" fmla="*/ 49 w 132"/>
                <a:gd name="T21" fmla="*/ 53 h 112"/>
                <a:gd name="T22" fmla="*/ 44 w 132"/>
                <a:gd name="T23" fmla="*/ 57 h 112"/>
                <a:gd name="T24" fmla="*/ 41 w 132"/>
                <a:gd name="T25" fmla="*/ 63 h 112"/>
                <a:gd name="T26" fmla="*/ 40 w 132"/>
                <a:gd name="T27" fmla="*/ 69 h 112"/>
                <a:gd name="T28" fmla="*/ 41 w 132"/>
                <a:gd name="T29" fmla="*/ 76 h 112"/>
                <a:gd name="T30" fmla="*/ 44 w 132"/>
                <a:gd name="T31" fmla="*/ 81 h 112"/>
                <a:gd name="T32" fmla="*/ 50 w 132"/>
                <a:gd name="T33" fmla="*/ 86 h 112"/>
                <a:gd name="T34" fmla="*/ 55 w 132"/>
                <a:gd name="T35" fmla="*/ 88 h 112"/>
                <a:gd name="T36" fmla="*/ 60 w 132"/>
                <a:gd name="T37" fmla="*/ 83 h 112"/>
                <a:gd name="T38" fmla="*/ 67 w 132"/>
                <a:gd name="T39" fmla="*/ 87 h 112"/>
                <a:gd name="T40" fmla="*/ 68 w 132"/>
                <a:gd name="T41" fmla="*/ 79 h 112"/>
                <a:gd name="T42" fmla="*/ 77 w 132"/>
                <a:gd name="T43" fmla="*/ 78 h 112"/>
                <a:gd name="T44" fmla="*/ 73 w 132"/>
                <a:gd name="T45" fmla="*/ 71 h 112"/>
                <a:gd name="T46" fmla="*/ 67 w 132"/>
                <a:gd name="T47" fmla="*/ 69 h 112"/>
                <a:gd name="T48" fmla="*/ 53 w 132"/>
                <a:gd name="T49" fmla="*/ 75 h 112"/>
                <a:gd name="T50" fmla="*/ 59 w 132"/>
                <a:gd name="T51" fmla="*/ 61 h 112"/>
                <a:gd name="T52" fmla="*/ 55 w 132"/>
                <a:gd name="T53" fmla="*/ 69 h 112"/>
                <a:gd name="T54" fmla="*/ 59 w 132"/>
                <a:gd name="T55" fmla="*/ 73 h 112"/>
                <a:gd name="T56" fmla="*/ 91 w 132"/>
                <a:gd name="T57" fmla="*/ 55 h 112"/>
                <a:gd name="T58" fmla="*/ 93 w 132"/>
                <a:gd name="T59" fmla="*/ 51 h 112"/>
                <a:gd name="T60" fmla="*/ 91 w 132"/>
                <a:gd name="T61" fmla="*/ 49 h 112"/>
                <a:gd name="T62" fmla="*/ 86 w 132"/>
                <a:gd name="T63" fmla="*/ 48 h 112"/>
                <a:gd name="T64" fmla="*/ 82 w 132"/>
                <a:gd name="T65" fmla="*/ 44 h 112"/>
                <a:gd name="T66" fmla="*/ 78 w 132"/>
                <a:gd name="T67" fmla="*/ 49 h 112"/>
                <a:gd name="T68" fmla="*/ 74 w 132"/>
                <a:gd name="T69" fmla="*/ 49 h 112"/>
                <a:gd name="T70" fmla="*/ 73 w 132"/>
                <a:gd name="T71" fmla="*/ 52 h 112"/>
                <a:gd name="T72" fmla="*/ 76 w 132"/>
                <a:gd name="T73" fmla="*/ 57 h 112"/>
                <a:gd name="T74" fmla="*/ 73 w 132"/>
                <a:gd name="T75" fmla="*/ 60 h 112"/>
                <a:gd name="T76" fmla="*/ 75 w 132"/>
                <a:gd name="T77" fmla="*/ 62 h 112"/>
                <a:gd name="T78" fmla="*/ 81 w 132"/>
                <a:gd name="T79" fmla="*/ 65 h 112"/>
                <a:gd name="T80" fmla="*/ 85 w 132"/>
                <a:gd name="T81" fmla="*/ 65 h 112"/>
                <a:gd name="T82" fmla="*/ 91 w 132"/>
                <a:gd name="T83" fmla="*/ 62 h 112"/>
                <a:gd name="T84" fmla="*/ 93 w 132"/>
                <a:gd name="T85" fmla="*/ 60 h 112"/>
                <a:gd name="T86" fmla="*/ 91 w 132"/>
                <a:gd name="T87" fmla="*/ 57 h 112"/>
                <a:gd name="T88" fmla="*/ 83 w 132"/>
                <a:gd name="T89" fmla="*/ 58 h 112"/>
                <a:gd name="T90" fmla="*/ 86 w 132"/>
                <a:gd name="T91" fmla="*/ 5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12">
                  <a:moveTo>
                    <a:pt x="7" y="26"/>
                  </a:moveTo>
                  <a:cubicBezTo>
                    <a:pt x="7" y="105"/>
                    <a:pt x="7" y="105"/>
                    <a:pt x="7" y="105"/>
                  </a:cubicBezTo>
                  <a:cubicBezTo>
                    <a:pt x="125" y="105"/>
                    <a:pt x="125" y="105"/>
                    <a:pt x="125" y="105"/>
                  </a:cubicBezTo>
                  <a:cubicBezTo>
                    <a:pt x="125" y="26"/>
                    <a:pt x="125" y="26"/>
                    <a:pt x="125" y="26"/>
                  </a:cubicBezTo>
                  <a:cubicBezTo>
                    <a:pt x="7" y="26"/>
                    <a:pt x="7" y="26"/>
                    <a:pt x="7" y="26"/>
                  </a:cubicBezTo>
                  <a:close/>
                  <a:moveTo>
                    <a:pt x="0" y="20"/>
                  </a:moveTo>
                  <a:cubicBezTo>
                    <a:pt x="132" y="20"/>
                    <a:pt x="132" y="20"/>
                    <a:pt x="132" y="20"/>
                  </a:cubicBezTo>
                  <a:cubicBezTo>
                    <a:pt x="132" y="112"/>
                    <a:pt x="132" y="112"/>
                    <a:pt x="132" y="112"/>
                  </a:cubicBezTo>
                  <a:cubicBezTo>
                    <a:pt x="0" y="112"/>
                    <a:pt x="0" y="112"/>
                    <a:pt x="0" y="112"/>
                  </a:cubicBezTo>
                  <a:cubicBezTo>
                    <a:pt x="0" y="20"/>
                    <a:pt x="0" y="20"/>
                    <a:pt x="0" y="20"/>
                  </a:cubicBezTo>
                  <a:close/>
                  <a:moveTo>
                    <a:pt x="0" y="0"/>
                  </a:moveTo>
                  <a:cubicBezTo>
                    <a:pt x="132" y="0"/>
                    <a:pt x="132" y="0"/>
                    <a:pt x="132" y="0"/>
                  </a:cubicBezTo>
                  <a:cubicBezTo>
                    <a:pt x="132" y="13"/>
                    <a:pt x="132" y="13"/>
                    <a:pt x="132" y="13"/>
                  </a:cubicBezTo>
                  <a:cubicBezTo>
                    <a:pt x="0" y="13"/>
                    <a:pt x="0" y="13"/>
                    <a:pt x="0" y="13"/>
                  </a:cubicBezTo>
                  <a:cubicBezTo>
                    <a:pt x="0" y="0"/>
                    <a:pt x="0" y="0"/>
                    <a:pt x="0" y="0"/>
                  </a:cubicBezTo>
                  <a:close/>
                  <a:moveTo>
                    <a:pt x="79" y="68"/>
                  </a:moveTo>
                  <a:cubicBezTo>
                    <a:pt x="78" y="64"/>
                    <a:pt x="78" y="64"/>
                    <a:pt x="78" y="64"/>
                  </a:cubicBezTo>
                  <a:cubicBezTo>
                    <a:pt x="78" y="64"/>
                    <a:pt x="78" y="63"/>
                    <a:pt x="77" y="63"/>
                  </a:cubicBezTo>
                  <a:cubicBezTo>
                    <a:pt x="71" y="63"/>
                    <a:pt x="71" y="63"/>
                    <a:pt x="71" y="63"/>
                  </a:cubicBezTo>
                  <a:cubicBezTo>
                    <a:pt x="71" y="63"/>
                    <a:pt x="71" y="62"/>
                    <a:pt x="71" y="62"/>
                  </a:cubicBezTo>
                  <a:cubicBezTo>
                    <a:pt x="73" y="57"/>
                    <a:pt x="73" y="57"/>
                    <a:pt x="73" y="57"/>
                  </a:cubicBezTo>
                  <a:cubicBezTo>
                    <a:pt x="73" y="56"/>
                    <a:pt x="73" y="56"/>
                    <a:pt x="73" y="55"/>
                  </a:cubicBezTo>
                  <a:cubicBezTo>
                    <a:pt x="70" y="53"/>
                    <a:pt x="70" y="53"/>
                    <a:pt x="70" y="53"/>
                  </a:cubicBezTo>
                  <a:cubicBezTo>
                    <a:pt x="70" y="53"/>
                    <a:pt x="69" y="53"/>
                    <a:pt x="69" y="53"/>
                  </a:cubicBezTo>
                  <a:cubicBezTo>
                    <a:pt x="64" y="56"/>
                    <a:pt x="64" y="56"/>
                    <a:pt x="64" y="56"/>
                  </a:cubicBezTo>
                  <a:cubicBezTo>
                    <a:pt x="64" y="56"/>
                    <a:pt x="64" y="56"/>
                    <a:pt x="63" y="56"/>
                  </a:cubicBezTo>
                  <a:cubicBezTo>
                    <a:pt x="62" y="49"/>
                    <a:pt x="62" y="49"/>
                    <a:pt x="62" y="49"/>
                  </a:cubicBezTo>
                  <a:cubicBezTo>
                    <a:pt x="62" y="49"/>
                    <a:pt x="61" y="49"/>
                    <a:pt x="61" y="49"/>
                  </a:cubicBezTo>
                  <a:cubicBezTo>
                    <a:pt x="57" y="49"/>
                    <a:pt x="57" y="49"/>
                    <a:pt x="57" y="49"/>
                  </a:cubicBezTo>
                  <a:cubicBezTo>
                    <a:pt x="57" y="49"/>
                    <a:pt x="56" y="49"/>
                    <a:pt x="56" y="49"/>
                  </a:cubicBezTo>
                  <a:cubicBezTo>
                    <a:pt x="55" y="56"/>
                    <a:pt x="55" y="56"/>
                    <a:pt x="55" y="56"/>
                  </a:cubicBezTo>
                  <a:cubicBezTo>
                    <a:pt x="54" y="56"/>
                    <a:pt x="54" y="56"/>
                    <a:pt x="53" y="56"/>
                  </a:cubicBezTo>
                  <a:cubicBezTo>
                    <a:pt x="49" y="53"/>
                    <a:pt x="49" y="53"/>
                    <a:pt x="49" y="53"/>
                  </a:cubicBezTo>
                  <a:cubicBezTo>
                    <a:pt x="48" y="53"/>
                    <a:pt x="48" y="53"/>
                    <a:pt x="48" y="53"/>
                  </a:cubicBezTo>
                  <a:cubicBezTo>
                    <a:pt x="45" y="55"/>
                    <a:pt x="45" y="55"/>
                    <a:pt x="45" y="55"/>
                  </a:cubicBezTo>
                  <a:cubicBezTo>
                    <a:pt x="44" y="56"/>
                    <a:pt x="44" y="56"/>
                    <a:pt x="44" y="57"/>
                  </a:cubicBezTo>
                  <a:cubicBezTo>
                    <a:pt x="47" y="62"/>
                    <a:pt x="47" y="62"/>
                    <a:pt x="47" y="62"/>
                  </a:cubicBezTo>
                  <a:cubicBezTo>
                    <a:pt x="47" y="62"/>
                    <a:pt x="46" y="63"/>
                    <a:pt x="46" y="63"/>
                  </a:cubicBezTo>
                  <a:cubicBezTo>
                    <a:pt x="41" y="63"/>
                    <a:pt x="41" y="63"/>
                    <a:pt x="41" y="63"/>
                  </a:cubicBezTo>
                  <a:cubicBezTo>
                    <a:pt x="40" y="63"/>
                    <a:pt x="40" y="64"/>
                    <a:pt x="40" y="64"/>
                  </a:cubicBezTo>
                  <a:cubicBezTo>
                    <a:pt x="39" y="68"/>
                    <a:pt x="39" y="68"/>
                    <a:pt x="39" y="68"/>
                  </a:cubicBezTo>
                  <a:cubicBezTo>
                    <a:pt x="39" y="68"/>
                    <a:pt x="39" y="68"/>
                    <a:pt x="40" y="69"/>
                  </a:cubicBezTo>
                  <a:cubicBezTo>
                    <a:pt x="45" y="71"/>
                    <a:pt x="45" y="71"/>
                    <a:pt x="45" y="71"/>
                  </a:cubicBezTo>
                  <a:cubicBezTo>
                    <a:pt x="45" y="71"/>
                    <a:pt x="45" y="72"/>
                    <a:pt x="45" y="73"/>
                  </a:cubicBezTo>
                  <a:cubicBezTo>
                    <a:pt x="41" y="76"/>
                    <a:pt x="41" y="76"/>
                    <a:pt x="41" y="76"/>
                  </a:cubicBezTo>
                  <a:cubicBezTo>
                    <a:pt x="41" y="76"/>
                    <a:pt x="41" y="77"/>
                    <a:pt x="41" y="78"/>
                  </a:cubicBezTo>
                  <a:cubicBezTo>
                    <a:pt x="43" y="81"/>
                    <a:pt x="43" y="81"/>
                    <a:pt x="43" y="81"/>
                  </a:cubicBezTo>
                  <a:cubicBezTo>
                    <a:pt x="43" y="81"/>
                    <a:pt x="43" y="81"/>
                    <a:pt x="44" y="81"/>
                  </a:cubicBezTo>
                  <a:cubicBezTo>
                    <a:pt x="49" y="79"/>
                    <a:pt x="49" y="79"/>
                    <a:pt x="49" y="79"/>
                  </a:cubicBezTo>
                  <a:cubicBezTo>
                    <a:pt x="50" y="80"/>
                    <a:pt x="50" y="80"/>
                    <a:pt x="50" y="81"/>
                  </a:cubicBezTo>
                  <a:cubicBezTo>
                    <a:pt x="50" y="86"/>
                    <a:pt x="50" y="86"/>
                    <a:pt x="50" y="86"/>
                  </a:cubicBezTo>
                  <a:cubicBezTo>
                    <a:pt x="50" y="87"/>
                    <a:pt x="50" y="87"/>
                    <a:pt x="50" y="87"/>
                  </a:cubicBezTo>
                  <a:cubicBezTo>
                    <a:pt x="54" y="88"/>
                    <a:pt x="54" y="88"/>
                    <a:pt x="54" y="88"/>
                  </a:cubicBezTo>
                  <a:cubicBezTo>
                    <a:pt x="54" y="88"/>
                    <a:pt x="55" y="88"/>
                    <a:pt x="55" y="88"/>
                  </a:cubicBezTo>
                  <a:cubicBezTo>
                    <a:pt x="58" y="83"/>
                    <a:pt x="58" y="83"/>
                    <a:pt x="58" y="83"/>
                  </a:cubicBezTo>
                  <a:cubicBezTo>
                    <a:pt x="58" y="83"/>
                    <a:pt x="59" y="83"/>
                    <a:pt x="59" y="83"/>
                  </a:cubicBezTo>
                  <a:cubicBezTo>
                    <a:pt x="59" y="83"/>
                    <a:pt x="59" y="83"/>
                    <a:pt x="60" y="83"/>
                  </a:cubicBezTo>
                  <a:cubicBezTo>
                    <a:pt x="63" y="88"/>
                    <a:pt x="63" y="88"/>
                    <a:pt x="63" y="88"/>
                  </a:cubicBezTo>
                  <a:cubicBezTo>
                    <a:pt x="63" y="88"/>
                    <a:pt x="63" y="88"/>
                    <a:pt x="64" y="88"/>
                  </a:cubicBezTo>
                  <a:cubicBezTo>
                    <a:pt x="67" y="87"/>
                    <a:pt x="67" y="87"/>
                    <a:pt x="67" y="87"/>
                  </a:cubicBezTo>
                  <a:cubicBezTo>
                    <a:pt x="68" y="87"/>
                    <a:pt x="68" y="87"/>
                    <a:pt x="68" y="86"/>
                  </a:cubicBezTo>
                  <a:cubicBezTo>
                    <a:pt x="67" y="81"/>
                    <a:pt x="67" y="81"/>
                    <a:pt x="67" y="81"/>
                  </a:cubicBezTo>
                  <a:cubicBezTo>
                    <a:pt x="68" y="80"/>
                    <a:pt x="68" y="80"/>
                    <a:pt x="68" y="79"/>
                  </a:cubicBezTo>
                  <a:cubicBezTo>
                    <a:pt x="74" y="81"/>
                    <a:pt x="74" y="81"/>
                    <a:pt x="74" y="81"/>
                  </a:cubicBezTo>
                  <a:cubicBezTo>
                    <a:pt x="74" y="81"/>
                    <a:pt x="75" y="81"/>
                    <a:pt x="75" y="81"/>
                  </a:cubicBezTo>
                  <a:cubicBezTo>
                    <a:pt x="77" y="78"/>
                    <a:pt x="77" y="78"/>
                    <a:pt x="77" y="78"/>
                  </a:cubicBezTo>
                  <a:cubicBezTo>
                    <a:pt x="77" y="77"/>
                    <a:pt x="77" y="76"/>
                    <a:pt x="77" y="76"/>
                  </a:cubicBezTo>
                  <a:cubicBezTo>
                    <a:pt x="73" y="73"/>
                    <a:pt x="73" y="73"/>
                    <a:pt x="73" y="73"/>
                  </a:cubicBezTo>
                  <a:cubicBezTo>
                    <a:pt x="73" y="72"/>
                    <a:pt x="73" y="71"/>
                    <a:pt x="73" y="71"/>
                  </a:cubicBezTo>
                  <a:cubicBezTo>
                    <a:pt x="78" y="69"/>
                    <a:pt x="78" y="69"/>
                    <a:pt x="78" y="69"/>
                  </a:cubicBezTo>
                  <a:cubicBezTo>
                    <a:pt x="79" y="68"/>
                    <a:pt x="79" y="68"/>
                    <a:pt x="79" y="68"/>
                  </a:cubicBezTo>
                  <a:close/>
                  <a:moveTo>
                    <a:pt x="67" y="69"/>
                  </a:moveTo>
                  <a:cubicBezTo>
                    <a:pt x="67" y="71"/>
                    <a:pt x="66" y="73"/>
                    <a:pt x="64" y="75"/>
                  </a:cubicBezTo>
                  <a:cubicBezTo>
                    <a:pt x="63" y="76"/>
                    <a:pt x="61" y="77"/>
                    <a:pt x="59" y="77"/>
                  </a:cubicBezTo>
                  <a:cubicBezTo>
                    <a:pt x="57" y="77"/>
                    <a:pt x="55" y="76"/>
                    <a:pt x="53" y="75"/>
                  </a:cubicBezTo>
                  <a:cubicBezTo>
                    <a:pt x="52" y="73"/>
                    <a:pt x="51" y="71"/>
                    <a:pt x="51" y="69"/>
                  </a:cubicBezTo>
                  <a:cubicBezTo>
                    <a:pt x="51" y="67"/>
                    <a:pt x="52" y="65"/>
                    <a:pt x="53" y="64"/>
                  </a:cubicBezTo>
                  <a:cubicBezTo>
                    <a:pt x="55" y="62"/>
                    <a:pt x="57" y="61"/>
                    <a:pt x="59" y="61"/>
                  </a:cubicBezTo>
                  <a:cubicBezTo>
                    <a:pt x="61" y="61"/>
                    <a:pt x="63" y="62"/>
                    <a:pt x="64" y="64"/>
                  </a:cubicBezTo>
                  <a:cubicBezTo>
                    <a:pt x="66" y="65"/>
                    <a:pt x="67" y="67"/>
                    <a:pt x="67" y="69"/>
                  </a:cubicBezTo>
                  <a:close/>
                  <a:moveTo>
                    <a:pt x="55" y="69"/>
                  </a:moveTo>
                  <a:cubicBezTo>
                    <a:pt x="55" y="67"/>
                    <a:pt x="57" y="66"/>
                    <a:pt x="59" y="66"/>
                  </a:cubicBezTo>
                  <a:cubicBezTo>
                    <a:pt x="61" y="66"/>
                    <a:pt x="63" y="67"/>
                    <a:pt x="63" y="69"/>
                  </a:cubicBezTo>
                  <a:cubicBezTo>
                    <a:pt x="63" y="71"/>
                    <a:pt x="61" y="73"/>
                    <a:pt x="59" y="73"/>
                  </a:cubicBezTo>
                  <a:cubicBezTo>
                    <a:pt x="57" y="73"/>
                    <a:pt x="55" y="71"/>
                    <a:pt x="55" y="69"/>
                  </a:cubicBezTo>
                  <a:close/>
                  <a:moveTo>
                    <a:pt x="91" y="57"/>
                  </a:moveTo>
                  <a:cubicBezTo>
                    <a:pt x="91" y="56"/>
                    <a:pt x="91" y="56"/>
                    <a:pt x="91" y="55"/>
                  </a:cubicBezTo>
                  <a:cubicBezTo>
                    <a:pt x="91" y="55"/>
                    <a:pt x="91" y="54"/>
                    <a:pt x="91" y="54"/>
                  </a:cubicBezTo>
                  <a:cubicBezTo>
                    <a:pt x="93" y="52"/>
                    <a:pt x="93" y="52"/>
                    <a:pt x="93" y="52"/>
                  </a:cubicBezTo>
                  <a:cubicBezTo>
                    <a:pt x="93" y="52"/>
                    <a:pt x="93" y="51"/>
                    <a:pt x="93" y="51"/>
                  </a:cubicBezTo>
                  <a:cubicBezTo>
                    <a:pt x="93" y="51"/>
                    <a:pt x="93" y="51"/>
                    <a:pt x="93" y="51"/>
                  </a:cubicBezTo>
                  <a:cubicBezTo>
                    <a:pt x="92" y="49"/>
                    <a:pt x="92" y="49"/>
                    <a:pt x="92" y="49"/>
                  </a:cubicBezTo>
                  <a:cubicBezTo>
                    <a:pt x="92" y="49"/>
                    <a:pt x="92" y="49"/>
                    <a:pt x="91" y="49"/>
                  </a:cubicBezTo>
                  <a:cubicBezTo>
                    <a:pt x="91" y="49"/>
                    <a:pt x="91" y="49"/>
                    <a:pt x="91" y="49"/>
                  </a:cubicBezTo>
                  <a:cubicBezTo>
                    <a:pt x="88" y="49"/>
                    <a:pt x="88" y="49"/>
                    <a:pt x="88" y="49"/>
                  </a:cubicBezTo>
                  <a:cubicBezTo>
                    <a:pt x="87" y="49"/>
                    <a:pt x="87" y="48"/>
                    <a:pt x="86" y="48"/>
                  </a:cubicBezTo>
                  <a:cubicBezTo>
                    <a:pt x="85" y="45"/>
                    <a:pt x="85" y="45"/>
                    <a:pt x="85" y="45"/>
                  </a:cubicBezTo>
                  <a:cubicBezTo>
                    <a:pt x="85" y="45"/>
                    <a:pt x="84" y="44"/>
                    <a:pt x="84" y="44"/>
                  </a:cubicBezTo>
                  <a:cubicBezTo>
                    <a:pt x="82" y="44"/>
                    <a:pt x="82" y="44"/>
                    <a:pt x="82" y="44"/>
                  </a:cubicBezTo>
                  <a:cubicBezTo>
                    <a:pt x="82" y="44"/>
                    <a:pt x="81" y="45"/>
                    <a:pt x="81" y="45"/>
                  </a:cubicBezTo>
                  <a:cubicBezTo>
                    <a:pt x="81" y="48"/>
                    <a:pt x="81" y="48"/>
                    <a:pt x="81" y="48"/>
                  </a:cubicBezTo>
                  <a:cubicBezTo>
                    <a:pt x="80" y="48"/>
                    <a:pt x="79" y="49"/>
                    <a:pt x="78" y="49"/>
                  </a:cubicBezTo>
                  <a:cubicBezTo>
                    <a:pt x="75" y="49"/>
                    <a:pt x="75" y="49"/>
                    <a:pt x="75" y="49"/>
                  </a:cubicBezTo>
                  <a:cubicBezTo>
                    <a:pt x="75" y="49"/>
                    <a:pt x="75" y="49"/>
                    <a:pt x="75" y="49"/>
                  </a:cubicBezTo>
                  <a:cubicBezTo>
                    <a:pt x="75" y="49"/>
                    <a:pt x="74" y="49"/>
                    <a:pt x="74" y="49"/>
                  </a:cubicBezTo>
                  <a:cubicBezTo>
                    <a:pt x="73" y="51"/>
                    <a:pt x="73" y="51"/>
                    <a:pt x="73" y="51"/>
                  </a:cubicBezTo>
                  <a:cubicBezTo>
                    <a:pt x="73" y="51"/>
                    <a:pt x="73" y="51"/>
                    <a:pt x="73" y="51"/>
                  </a:cubicBezTo>
                  <a:cubicBezTo>
                    <a:pt x="73" y="51"/>
                    <a:pt x="73" y="52"/>
                    <a:pt x="73" y="52"/>
                  </a:cubicBezTo>
                  <a:cubicBezTo>
                    <a:pt x="76" y="54"/>
                    <a:pt x="76" y="54"/>
                    <a:pt x="76" y="54"/>
                  </a:cubicBezTo>
                  <a:cubicBezTo>
                    <a:pt x="76" y="54"/>
                    <a:pt x="75" y="55"/>
                    <a:pt x="75" y="55"/>
                  </a:cubicBezTo>
                  <a:cubicBezTo>
                    <a:pt x="75" y="56"/>
                    <a:pt x="76" y="56"/>
                    <a:pt x="76" y="57"/>
                  </a:cubicBezTo>
                  <a:cubicBezTo>
                    <a:pt x="73" y="59"/>
                    <a:pt x="73" y="59"/>
                    <a:pt x="73" y="59"/>
                  </a:cubicBezTo>
                  <a:cubicBezTo>
                    <a:pt x="73" y="59"/>
                    <a:pt x="73" y="59"/>
                    <a:pt x="73" y="59"/>
                  </a:cubicBezTo>
                  <a:cubicBezTo>
                    <a:pt x="73" y="60"/>
                    <a:pt x="73" y="60"/>
                    <a:pt x="73" y="60"/>
                  </a:cubicBezTo>
                  <a:cubicBezTo>
                    <a:pt x="74" y="61"/>
                    <a:pt x="74" y="61"/>
                    <a:pt x="74" y="61"/>
                  </a:cubicBezTo>
                  <a:cubicBezTo>
                    <a:pt x="74" y="62"/>
                    <a:pt x="75" y="62"/>
                    <a:pt x="75" y="62"/>
                  </a:cubicBezTo>
                  <a:cubicBezTo>
                    <a:pt x="75" y="62"/>
                    <a:pt x="75" y="62"/>
                    <a:pt x="75" y="62"/>
                  </a:cubicBezTo>
                  <a:cubicBezTo>
                    <a:pt x="78" y="61"/>
                    <a:pt x="78" y="61"/>
                    <a:pt x="78" y="61"/>
                  </a:cubicBezTo>
                  <a:cubicBezTo>
                    <a:pt x="79" y="62"/>
                    <a:pt x="80" y="62"/>
                    <a:pt x="81" y="62"/>
                  </a:cubicBezTo>
                  <a:cubicBezTo>
                    <a:pt x="81" y="65"/>
                    <a:pt x="81" y="65"/>
                    <a:pt x="81" y="65"/>
                  </a:cubicBezTo>
                  <a:cubicBezTo>
                    <a:pt x="81" y="66"/>
                    <a:pt x="82" y="66"/>
                    <a:pt x="82" y="66"/>
                  </a:cubicBezTo>
                  <a:cubicBezTo>
                    <a:pt x="84" y="66"/>
                    <a:pt x="84" y="66"/>
                    <a:pt x="84" y="66"/>
                  </a:cubicBezTo>
                  <a:cubicBezTo>
                    <a:pt x="84" y="66"/>
                    <a:pt x="85" y="66"/>
                    <a:pt x="85" y="65"/>
                  </a:cubicBezTo>
                  <a:cubicBezTo>
                    <a:pt x="86" y="63"/>
                    <a:pt x="86" y="63"/>
                    <a:pt x="86" y="63"/>
                  </a:cubicBezTo>
                  <a:cubicBezTo>
                    <a:pt x="87" y="62"/>
                    <a:pt x="87" y="62"/>
                    <a:pt x="88" y="61"/>
                  </a:cubicBezTo>
                  <a:cubicBezTo>
                    <a:pt x="91" y="62"/>
                    <a:pt x="91" y="62"/>
                    <a:pt x="91" y="62"/>
                  </a:cubicBezTo>
                  <a:cubicBezTo>
                    <a:pt x="91" y="62"/>
                    <a:pt x="91" y="62"/>
                    <a:pt x="91" y="62"/>
                  </a:cubicBezTo>
                  <a:cubicBezTo>
                    <a:pt x="92" y="62"/>
                    <a:pt x="92" y="62"/>
                    <a:pt x="92" y="61"/>
                  </a:cubicBezTo>
                  <a:cubicBezTo>
                    <a:pt x="93" y="60"/>
                    <a:pt x="93" y="60"/>
                    <a:pt x="93" y="60"/>
                  </a:cubicBezTo>
                  <a:cubicBezTo>
                    <a:pt x="93" y="60"/>
                    <a:pt x="93" y="60"/>
                    <a:pt x="93" y="59"/>
                  </a:cubicBezTo>
                  <a:cubicBezTo>
                    <a:pt x="93" y="59"/>
                    <a:pt x="93" y="59"/>
                    <a:pt x="93" y="59"/>
                  </a:cubicBezTo>
                  <a:cubicBezTo>
                    <a:pt x="91" y="57"/>
                    <a:pt x="91" y="57"/>
                    <a:pt x="91" y="57"/>
                  </a:cubicBezTo>
                  <a:cubicBezTo>
                    <a:pt x="91" y="57"/>
                    <a:pt x="91" y="57"/>
                    <a:pt x="91" y="57"/>
                  </a:cubicBezTo>
                  <a:close/>
                  <a:moveTo>
                    <a:pt x="86" y="55"/>
                  </a:moveTo>
                  <a:cubicBezTo>
                    <a:pt x="86" y="57"/>
                    <a:pt x="85" y="58"/>
                    <a:pt x="83" y="58"/>
                  </a:cubicBezTo>
                  <a:cubicBezTo>
                    <a:pt x="82" y="58"/>
                    <a:pt x="80" y="57"/>
                    <a:pt x="80" y="55"/>
                  </a:cubicBezTo>
                  <a:cubicBezTo>
                    <a:pt x="80" y="54"/>
                    <a:pt x="82" y="52"/>
                    <a:pt x="83" y="52"/>
                  </a:cubicBezTo>
                  <a:cubicBezTo>
                    <a:pt x="85" y="52"/>
                    <a:pt x="86" y="54"/>
                    <a:pt x="86" y="55"/>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grpSp>
      <p:sp>
        <p:nvSpPr>
          <p:cNvPr id="25" name="TextBox 24"/>
          <p:cNvSpPr txBox="1"/>
          <p:nvPr/>
        </p:nvSpPr>
        <p:spPr>
          <a:xfrm>
            <a:off x="1144463" y="3224296"/>
            <a:ext cx="714732" cy="506833"/>
          </a:xfrm>
          <a:prstGeom prst="rect">
            <a:avLst/>
          </a:prstGeom>
          <a:noFill/>
        </p:spPr>
        <p:txBody>
          <a:bodyPr wrap="none" lIns="179285" tIns="143428" rIns="179285" bIns="143428" rtlCol="0">
            <a:spAutoFit/>
          </a:bodyPr>
          <a:lstStyle/>
          <a:p>
            <a:pPr>
              <a:lnSpc>
                <a:spcPct val="90000"/>
              </a:lnSpc>
              <a:spcAft>
                <a:spcPts val="588"/>
              </a:spcAft>
            </a:pPr>
            <a:r>
              <a:rPr lang="en-US" sz="1568" b="1" dirty="0">
                <a:gradFill>
                  <a:gsLst>
                    <a:gs pos="2917">
                      <a:schemeClr val="tx1">
                        <a:lumMod val="50000"/>
                      </a:schemeClr>
                    </a:gs>
                    <a:gs pos="30000">
                      <a:schemeClr val="tx1">
                        <a:lumMod val="50000"/>
                      </a:schemeClr>
                    </a:gs>
                  </a:gsLst>
                  <a:lin ang="5400000" scaled="0"/>
                </a:gradFill>
              </a:rPr>
              <a:t>DEV</a:t>
            </a:r>
          </a:p>
        </p:txBody>
      </p:sp>
      <p:pic>
        <p:nvPicPr>
          <p:cNvPr id="56" name="Picture 55"/>
          <p:cNvPicPr>
            <a:picLocks/>
          </p:cNvPicPr>
          <p:nvPr/>
        </p:nvPicPr>
        <p:blipFill>
          <a:blip r:embed="rId9" cstate="email">
            <a:extLst>
              <a:ext uri="{28A0092B-C50C-407E-A947-70E740481C1C}">
                <a14:useLocalDpi xmlns:a14="http://schemas.microsoft.com/office/drawing/2010/main"/>
              </a:ext>
            </a:extLst>
          </a:blip>
          <a:stretch>
            <a:fillRect/>
          </a:stretch>
        </p:blipFill>
        <p:spPr>
          <a:xfrm>
            <a:off x="2581197" y="2885633"/>
            <a:ext cx="121204" cy="134464"/>
          </a:xfrm>
          <a:prstGeom prst="rect">
            <a:avLst/>
          </a:prstGeom>
        </p:spPr>
      </p:pic>
      <p:pic>
        <p:nvPicPr>
          <p:cNvPr id="57" name="Picture 56"/>
          <p:cNvPicPr>
            <a:picLocks/>
          </p:cNvPicPr>
          <p:nvPr/>
        </p:nvPicPr>
        <p:blipFill>
          <a:blip r:embed="rId9" cstate="email">
            <a:extLst>
              <a:ext uri="{28A0092B-C50C-407E-A947-70E740481C1C}">
                <a14:useLocalDpi xmlns:a14="http://schemas.microsoft.com/office/drawing/2010/main"/>
              </a:ext>
            </a:extLst>
          </a:blip>
          <a:stretch>
            <a:fillRect/>
          </a:stretch>
        </p:blipFill>
        <p:spPr>
          <a:xfrm flipH="1">
            <a:off x="2850343" y="2885633"/>
            <a:ext cx="121204" cy="134464"/>
          </a:xfrm>
          <a:prstGeom prst="rect">
            <a:avLst/>
          </a:prstGeom>
        </p:spPr>
      </p:pic>
      <p:sp>
        <p:nvSpPr>
          <p:cNvPr id="58" name="TextBox 57"/>
          <p:cNvSpPr txBox="1"/>
          <p:nvPr/>
        </p:nvSpPr>
        <p:spPr>
          <a:xfrm>
            <a:off x="2402004" y="3224296"/>
            <a:ext cx="714732" cy="506833"/>
          </a:xfrm>
          <a:prstGeom prst="rect">
            <a:avLst/>
          </a:prstGeom>
          <a:noFill/>
        </p:spPr>
        <p:txBody>
          <a:bodyPr wrap="none" lIns="179285" tIns="143428" rIns="179285" bIns="143428" rtlCol="0">
            <a:spAutoFit/>
          </a:bodyPr>
          <a:lstStyle/>
          <a:p>
            <a:pPr>
              <a:lnSpc>
                <a:spcPct val="90000"/>
              </a:lnSpc>
              <a:spcAft>
                <a:spcPts val="588"/>
              </a:spcAft>
            </a:pPr>
            <a:r>
              <a:rPr lang="en-US" sz="1568" b="1" dirty="0">
                <a:gradFill>
                  <a:gsLst>
                    <a:gs pos="2917">
                      <a:schemeClr val="bg1"/>
                    </a:gs>
                    <a:gs pos="30000">
                      <a:schemeClr val="bg1"/>
                    </a:gs>
                  </a:gsLst>
                  <a:lin ang="5400000" scaled="0"/>
                </a:gradFill>
              </a:rPr>
              <a:t>OPS</a:t>
            </a:r>
          </a:p>
        </p:txBody>
      </p:sp>
    </p:spTree>
    <p:extLst>
      <p:ext uri="{BB962C8B-B14F-4D97-AF65-F5344CB8AC3E}">
        <p14:creationId xmlns:p14="http://schemas.microsoft.com/office/powerpoint/2010/main" val="113981715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1250">
                      <a:schemeClr val="tx2"/>
                    </a:gs>
                    <a:gs pos="100000">
                      <a:schemeClr val="tx2"/>
                    </a:gs>
                  </a:gsLst>
                  <a:lin ang="0" scaled="0"/>
                </a:gradFill>
              </a:rPr>
              <a:t>List of DevOps Practices</a:t>
            </a:r>
          </a:p>
        </p:txBody>
      </p:sp>
      <p:sp>
        <p:nvSpPr>
          <p:cNvPr id="3" name="Text Placeholder 2"/>
          <p:cNvSpPr>
            <a:spLocks noGrp="1"/>
          </p:cNvSpPr>
          <p:nvPr>
            <p:ph type="body" sz="quarter" idx="10"/>
          </p:nvPr>
        </p:nvSpPr>
        <p:spPr>
          <a:xfrm>
            <a:off x="905850" y="1416747"/>
            <a:ext cx="6528647" cy="4996588"/>
          </a:xfrm>
        </p:spPr>
        <p:txBody>
          <a:bodyPr>
            <a:normAutofit/>
          </a:bodyPr>
          <a:lstStyle/>
          <a:p>
            <a:pPr fontAlgn="ctr"/>
            <a:r>
              <a:rPr lang="en-US" sz="2600" dirty="0">
                <a:solidFill>
                  <a:srgbClr val="0070C0"/>
                </a:solidFill>
              </a:rPr>
              <a:t>Infrastructure as Code (</a:t>
            </a:r>
            <a:r>
              <a:rPr lang="en-US" sz="2600" dirty="0" err="1">
                <a:solidFill>
                  <a:srgbClr val="0070C0"/>
                </a:solidFill>
              </a:rPr>
              <a:t>IaC</a:t>
            </a:r>
            <a:r>
              <a:rPr lang="en-US" sz="2600" dirty="0">
                <a:solidFill>
                  <a:srgbClr val="0070C0"/>
                </a:solidFill>
              </a:rPr>
              <a:t>)</a:t>
            </a:r>
          </a:p>
          <a:p>
            <a:pPr fontAlgn="ctr"/>
            <a:r>
              <a:rPr lang="en-US" sz="2600" dirty="0">
                <a:solidFill>
                  <a:srgbClr val="0070C0"/>
                </a:solidFill>
              </a:rPr>
              <a:t>Continuous Integration</a:t>
            </a:r>
          </a:p>
          <a:p>
            <a:pPr fontAlgn="ctr"/>
            <a:r>
              <a:rPr lang="en-US" sz="2600" dirty="0">
                <a:solidFill>
                  <a:srgbClr val="0070C0"/>
                </a:solidFill>
              </a:rPr>
              <a:t>Automated Testing</a:t>
            </a:r>
          </a:p>
          <a:p>
            <a:pPr fontAlgn="ctr"/>
            <a:r>
              <a:rPr lang="en-US" sz="2600" dirty="0">
                <a:solidFill>
                  <a:srgbClr val="0070C0"/>
                </a:solidFill>
              </a:rPr>
              <a:t>Continuous Deployment</a:t>
            </a:r>
          </a:p>
          <a:p>
            <a:pPr fontAlgn="ctr"/>
            <a:r>
              <a:rPr lang="en-US" sz="2600" dirty="0">
                <a:solidFill>
                  <a:srgbClr val="0070C0"/>
                </a:solidFill>
              </a:rPr>
              <a:t>Release Management</a:t>
            </a:r>
          </a:p>
          <a:p>
            <a:pPr fontAlgn="ctr"/>
            <a:r>
              <a:rPr lang="en-US" sz="2600" dirty="0">
                <a:solidFill>
                  <a:srgbClr val="0070C0"/>
                </a:solidFill>
              </a:rPr>
              <a:t>App Performance Monitoring</a:t>
            </a:r>
          </a:p>
          <a:p>
            <a:pPr fontAlgn="ctr"/>
            <a:r>
              <a:rPr lang="en-US" sz="2600" dirty="0">
                <a:solidFill>
                  <a:srgbClr val="0070C0"/>
                </a:solidFill>
              </a:rPr>
              <a:t>Load Testing &amp; Auto-Scale</a:t>
            </a:r>
          </a:p>
        </p:txBody>
      </p:sp>
      <p:sp>
        <p:nvSpPr>
          <p:cNvPr id="4" name="Text Placeholder 3"/>
          <p:cNvSpPr>
            <a:spLocks noGrp="1"/>
          </p:cNvSpPr>
          <p:nvPr>
            <p:ph type="body" sz="quarter" idx="11"/>
          </p:nvPr>
        </p:nvSpPr>
        <p:spPr>
          <a:xfrm>
            <a:off x="6335871" y="1537176"/>
            <a:ext cx="5647785" cy="3783648"/>
          </a:xfrm>
          <a:ln>
            <a:noFill/>
          </a:ln>
        </p:spPr>
        <p:txBody>
          <a:bodyPr>
            <a:noAutofit/>
          </a:bodyPr>
          <a:lstStyle/>
          <a:p>
            <a:pPr fontAlgn="ctr"/>
            <a:r>
              <a:rPr lang="en-US" sz="2200" dirty="0">
                <a:solidFill>
                  <a:srgbClr val="0070C0"/>
                </a:solidFill>
              </a:rPr>
              <a:t>Availability Monitoring</a:t>
            </a:r>
          </a:p>
          <a:p>
            <a:pPr fontAlgn="ctr"/>
            <a:r>
              <a:rPr lang="en-US" sz="2200" dirty="0">
                <a:solidFill>
                  <a:srgbClr val="0070C0"/>
                </a:solidFill>
              </a:rPr>
              <a:t>Change/Configuration Management</a:t>
            </a:r>
          </a:p>
          <a:p>
            <a:pPr fontAlgn="ctr"/>
            <a:r>
              <a:rPr lang="en-US" sz="2200" dirty="0">
                <a:solidFill>
                  <a:srgbClr val="0070C0"/>
                </a:solidFill>
              </a:rPr>
              <a:t>Feature Flags</a:t>
            </a:r>
          </a:p>
          <a:p>
            <a:pPr fontAlgn="ctr"/>
            <a:r>
              <a:rPr lang="en-US" sz="2200" dirty="0">
                <a:solidFill>
                  <a:srgbClr val="0070C0"/>
                </a:solidFill>
              </a:rPr>
              <a:t>Automated Environment De-Provisioning</a:t>
            </a:r>
          </a:p>
          <a:p>
            <a:pPr fontAlgn="ctr"/>
            <a:r>
              <a:rPr lang="en-US" sz="2200" dirty="0">
                <a:solidFill>
                  <a:srgbClr val="0070C0"/>
                </a:solidFill>
              </a:rPr>
              <a:t>Self Service Environments</a:t>
            </a:r>
          </a:p>
          <a:p>
            <a:pPr fontAlgn="ctr"/>
            <a:r>
              <a:rPr lang="en-US" sz="2200" dirty="0">
                <a:solidFill>
                  <a:srgbClr val="0070C0"/>
                </a:solidFill>
              </a:rPr>
              <a:t>Automated Recovery (Rollback &amp; Roll-Forward)</a:t>
            </a:r>
          </a:p>
          <a:p>
            <a:pPr fontAlgn="ctr"/>
            <a:r>
              <a:rPr lang="en-US" sz="2200" dirty="0">
                <a:solidFill>
                  <a:srgbClr val="0070C0"/>
                </a:solidFill>
              </a:rPr>
              <a:t>Hypothesis Driven Development </a:t>
            </a:r>
          </a:p>
          <a:p>
            <a:pPr lvl="1" fontAlgn="ctr"/>
            <a:r>
              <a:rPr lang="en-US" sz="2200" dirty="0">
                <a:solidFill>
                  <a:srgbClr val="0070C0"/>
                </a:solidFill>
              </a:rPr>
              <a:t>Testing in Production</a:t>
            </a:r>
          </a:p>
          <a:p>
            <a:pPr lvl="1" fontAlgn="ctr"/>
            <a:r>
              <a:rPr lang="en-US" sz="2200" dirty="0">
                <a:solidFill>
                  <a:srgbClr val="0070C0"/>
                </a:solidFill>
              </a:rPr>
              <a:t>Fault Injection</a:t>
            </a:r>
          </a:p>
          <a:p>
            <a:pPr lvl="1" fontAlgn="ctr"/>
            <a:r>
              <a:rPr lang="en-US" sz="2200" dirty="0">
                <a:solidFill>
                  <a:srgbClr val="0070C0"/>
                </a:solidFill>
              </a:rPr>
              <a:t>Usage Monitoring/User Telemetry</a:t>
            </a:r>
          </a:p>
        </p:txBody>
      </p:sp>
      <p:sp>
        <p:nvSpPr>
          <p:cNvPr id="5" name="Rectangle 4"/>
          <p:cNvSpPr/>
          <p:nvPr/>
        </p:nvSpPr>
        <p:spPr>
          <a:xfrm>
            <a:off x="269242" y="6431440"/>
            <a:ext cx="6411317" cy="241381"/>
          </a:xfrm>
          <a:prstGeom prst="rect">
            <a:avLst/>
          </a:prstGeom>
        </p:spPr>
        <p:txBody>
          <a:bodyPr wrap="square">
            <a:spAutoFit/>
          </a:bodyPr>
          <a:lstStyle/>
          <a:p>
            <a:r>
              <a:rPr lang="en-US" sz="980" i="1" dirty="0">
                <a:hlinkClick r:id="rId3"/>
              </a:rPr>
              <a:t>http://www.itproguy.com/devops-practices/</a:t>
            </a:r>
            <a:r>
              <a:rPr lang="en-US" sz="980" i="1" dirty="0"/>
              <a:t> </a:t>
            </a:r>
          </a:p>
        </p:txBody>
      </p:sp>
    </p:spTree>
    <p:extLst>
      <p:ext uri="{BB962C8B-B14F-4D97-AF65-F5344CB8AC3E}">
        <p14:creationId xmlns:p14="http://schemas.microsoft.com/office/powerpoint/2010/main" val="161672331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1" y="2345791"/>
            <a:ext cx="12191999" cy="1874370"/>
          </a:xfrm>
          <a:prstGeom prst="rect">
            <a:avLst/>
          </a:prstGeom>
          <a:solidFill>
            <a:srgbClr val="5C2D9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319" tIns="62750" rIns="182647" bIns="0" numCol="1" rtlCol="0" anchor="t" anchorCtr="0" compatLnSpc="1">
            <a:prstTxWarp prst="textNoShape">
              <a:avLst/>
            </a:prstTxWarp>
          </a:bodyPr>
          <a:lstStyle/>
          <a:p>
            <a:pPr algn="ctr" defTabSz="912938" fontAlgn="base">
              <a:lnSpc>
                <a:spcPct val="90000"/>
              </a:lnSpc>
              <a:spcBef>
                <a:spcPct val="0"/>
              </a:spcBef>
              <a:spcAft>
                <a:spcPct val="0"/>
              </a:spcAft>
            </a:pPr>
            <a:r>
              <a:rPr lang="en-US" sz="3137" spc="-5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Visual Studio Partners and Extensions</a:t>
            </a:r>
          </a:p>
        </p:txBody>
      </p:sp>
      <p:sp>
        <p:nvSpPr>
          <p:cNvPr id="60" name="Rectangle 59"/>
          <p:cNvSpPr/>
          <p:nvPr/>
        </p:nvSpPr>
        <p:spPr>
          <a:xfrm>
            <a:off x="111464" y="2878230"/>
            <a:ext cx="2970867" cy="1273285"/>
          </a:xfrm>
          <a:prstGeom prst="rect">
            <a:avLst/>
          </a:prstGeom>
        </p:spPr>
        <p:txBody>
          <a:bodyPr wrap="square">
            <a:spAutoFit/>
          </a:bodyPr>
          <a:lstStyle/>
          <a:p>
            <a:pPr algn="ctr" defTabSz="913201"/>
            <a:r>
              <a:rPr lang="en-US" sz="3921" b="1" dirty="0">
                <a:solidFill>
                  <a:srgbClr val="FFFFFF"/>
                </a:solidFill>
                <a:latin typeface="Segoe UI"/>
                <a:ea typeface="Calibri" panose="020F0502020204030204" pitchFamily="34" charset="0"/>
                <a:cs typeface="Times New Roman" panose="02020603050405020304" pitchFamily="18" charset="0"/>
              </a:rPr>
              <a:t>65</a:t>
            </a:r>
            <a:endParaRPr lang="en-US" sz="4395" b="1" dirty="0">
              <a:solidFill>
                <a:srgbClr val="FFFFFF"/>
              </a:solidFill>
              <a:latin typeface="Segoe UI"/>
              <a:ea typeface="Calibri" panose="020F0502020204030204" pitchFamily="34" charset="0"/>
              <a:cs typeface="Times New Roman" panose="02020603050405020304" pitchFamily="18" charset="0"/>
            </a:endParaRPr>
          </a:p>
          <a:p>
            <a:pPr algn="ctr" defTabSz="913201">
              <a:lnSpc>
                <a:spcPct val="80000"/>
              </a:lnSpc>
            </a:pPr>
            <a:r>
              <a:rPr lang="en-US" sz="2353"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Visual Studio Code Extensions</a:t>
            </a:r>
          </a:p>
        </p:txBody>
      </p:sp>
      <p:sp>
        <p:nvSpPr>
          <p:cNvPr id="65" name="Rectangle 64"/>
          <p:cNvSpPr/>
          <p:nvPr/>
        </p:nvSpPr>
        <p:spPr>
          <a:xfrm>
            <a:off x="3263589" y="2878230"/>
            <a:ext cx="2923825" cy="1273285"/>
          </a:xfrm>
          <a:prstGeom prst="rect">
            <a:avLst/>
          </a:prstGeom>
        </p:spPr>
        <p:txBody>
          <a:bodyPr wrap="square">
            <a:spAutoFit/>
          </a:bodyPr>
          <a:lstStyle/>
          <a:p>
            <a:pPr algn="ctr" defTabSz="913201"/>
            <a:r>
              <a:rPr lang="en-US" sz="3921" b="1" dirty="0">
                <a:solidFill>
                  <a:srgbClr val="FFFFFF"/>
                </a:solidFill>
                <a:latin typeface="Segoe UI"/>
                <a:ea typeface="Calibri" panose="020F0502020204030204" pitchFamily="34" charset="0"/>
                <a:cs typeface="Times New Roman" panose="02020603050405020304" pitchFamily="18" charset="0"/>
              </a:rPr>
              <a:t>5,910</a:t>
            </a:r>
            <a:endParaRPr lang="en-US" sz="4395" b="1" dirty="0">
              <a:solidFill>
                <a:srgbClr val="FFFFFF"/>
              </a:solidFill>
              <a:latin typeface="Segoe UI"/>
              <a:ea typeface="Calibri" panose="020F0502020204030204" pitchFamily="34" charset="0"/>
              <a:cs typeface="Times New Roman" panose="02020603050405020304" pitchFamily="18" charset="0"/>
            </a:endParaRPr>
          </a:p>
          <a:p>
            <a:pPr algn="ctr" defTabSz="913201">
              <a:lnSpc>
                <a:spcPct val="80000"/>
              </a:lnSpc>
            </a:pPr>
            <a:r>
              <a:rPr lang="en-US" sz="2353" spc="-98"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Visual Studio</a:t>
            </a:r>
            <a:br>
              <a:rPr lang="en-US" sz="2353" spc="-98"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br>
            <a:r>
              <a:rPr lang="en-US" sz="2353" spc="-98"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Gallery Extensions</a:t>
            </a:r>
          </a:p>
        </p:txBody>
      </p:sp>
      <p:sp>
        <p:nvSpPr>
          <p:cNvPr id="66" name="Rectangle 65"/>
          <p:cNvSpPr/>
          <p:nvPr/>
        </p:nvSpPr>
        <p:spPr>
          <a:xfrm>
            <a:off x="6432813" y="2878230"/>
            <a:ext cx="2950727" cy="1273285"/>
          </a:xfrm>
          <a:prstGeom prst="rect">
            <a:avLst/>
          </a:prstGeom>
        </p:spPr>
        <p:txBody>
          <a:bodyPr wrap="square">
            <a:spAutoFit/>
          </a:bodyPr>
          <a:lstStyle/>
          <a:p>
            <a:pPr algn="ctr" defTabSz="913201"/>
            <a:r>
              <a:rPr lang="en-US" sz="3921" b="1" dirty="0">
                <a:solidFill>
                  <a:srgbClr val="FFFFFF"/>
                </a:solidFill>
                <a:latin typeface="Segoe UI"/>
                <a:ea typeface="Calibri" panose="020F0502020204030204" pitchFamily="34" charset="0"/>
                <a:cs typeface="Times New Roman" panose="02020603050405020304" pitchFamily="18" charset="0"/>
              </a:rPr>
              <a:t>90</a:t>
            </a:r>
          </a:p>
          <a:p>
            <a:pPr algn="ctr" defTabSz="913201">
              <a:lnSpc>
                <a:spcPct val="80000"/>
              </a:lnSpc>
            </a:pPr>
            <a:r>
              <a:rPr lang="en-US" sz="2353"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Visual Studio</a:t>
            </a:r>
            <a:br>
              <a:rPr lang="en-US" sz="2353"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br>
            <a:r>
              <a:rPr lang="en-US" sz="2353"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Sim-Ship Partners</a:t>
            </a:r>
          </a:p>
        </p:txBody>
      </p:sp>
      <p:sp>
        <p:nvSpPr>
          <p:cNvPr id="68" name="Rectangle 67"/>
          <p:cNvSpPr/>
          <p:nvPr/>
        </p:nvSpPr>
        <p:spPr>
          <a:xfrm>
            <a:off x="9606092" y="2878230"/>
            <a:ext cx="2328177" cy="1273285"/>
          </a:xfrm>
          <a:prstGeom prst="rect">
            <a:avLst/>
          </a:prstGeom>
        </p:spPr>
        <p:txBody>
          <a:bodyPr wrap="square">
            <a:spAutoFit/>
          </a:bodyPr>
          <a:lstStyle/>
          <a:p>
            <a:pPr algn="ctr" defTabSz="913201"/>
            <a:r>
              <a:rPr lang="en-US" sz="3921" b="1" dirty="0">
                <a:solidFill>
                  <a:srgbClr val="FFFFFF"/>
                </a:solidFill>
                <a:latin typeface="Segoe UI"/>
                <a:ea typeface="Calibri" panose="020F0502020204030204" pitchFamily="34" charset="0"/>
                <a:cs typeface="Times New Roman" panose="02020603050405020304" pitchFamily="18" charset="0"/>
              </a:rPr>
              <a:t>48</a:t>
            </a:r>
          </a:p>
          <a:p>
            <a:pPr algn="ctr" defTabSz="913201">
              <a:lnSpc>
                <a:spcPct val="80000"/>
              </a:lnSpc>
            </a:pPr>
            <a:r>
              <a:rPr lang="en-US" sz="2353" spc="-98"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rPr>
              <a:t>VS Team Services Extensions</a:t>
            </a:r>
          </a:p>
        </p:txBody>
      </p:sp>
      <p:pic>
        <p:nvPicPr>
          <p:cNvPr id="46" name="Picture 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70915" y="5603758"/>
            <a:ext cx="2093726" cy="448212"/>
          </a:xfrm>
          <a:prstGeom prst="rect">
            <a:avLst/>
          </a:prstGeom>
        </p:spPr>
      </p:pic>
      <p:pic>
        <p:nvPicPr>
          <p:cNvPr id="47" name="Picture 4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59046" y="1655746"/>
            <a:ext cx="1882492" cy="485683"/>
          </a:xfrm>
          <a:prstGeom prst="rect">
            <a:avLst/>
          </a:prstGeom>
        </p:spPr>
      </p:pic>
      <p:pic>
        <p:nvPicPr>
          <p:cNvPr id="48" name="Picture 4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577742" y="337823"/>
            <a:ext cx="1596324" cy="450165"/>
          </a:xfrm>
          <a:prstGeom prst="rect">
            <a:avLst/>
          </a:prstGeom>
        </p:spPr>
      </p:pic>
      <p:pic>
        <p:nvPicPr>
          <p:cNvPr id="51" name="Picture 5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134550" y="5842727"/>
            <a:ext cx="1584183" cy="646346"/>
          </a:xfrm>
          <a:prstGeom prst="rect">
            <a:avLst/>
          </a:prstGeom>
        </p:spPr>
      </p:pic>
      <p:pic>
        <p:nvPicPr>
          <p:cNvPr id="53" name="Picture 5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927360" y="6051970"/>
            <a:ext cx="1821401" cy="353355"/>
          </a:xfrm>
          <a:prstGeom prst="rect">
            <a:avLst/>
          </a:prstGeom>
        </p:spPr>
      </p:pic>
      <p:pic>
        <p:nvPicPr>
          <p:cNvPr id="54" name="Picture 5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782072" y="4272134"/>
            <a:ext cx="1882492" cy="470623"/>
          </a:xfrm>
          <a:prstGeom prst="rect">
            <a:avLst/>
          </a:prstGeom>
        </p:spPr>
      </p:pic>
      <p:pic>
        <p:nvPicPr>
          <p:cNvPr id="56" name="Picture 55"/>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92586" y="5100863"/>
            <a:ext cx="2151420" cy="443190"/>
          </a:xfrm>
          <a:prstGeom prst="rect">
            <a:avLst/>
          </a:prstGeom>
        </p:spPr>
      </p:pic>
      <p:pic>
        <p:nvPicPr>
          <p:cNvPr id="57" name="Picture 5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645573" y="5079470"/>
            <a:ext cx="1792850" cy="433871"/>
          </a:xfrm>
          <a:prstGeom prst="rect">
            <a:avLst/>
          </a:prstGeom>
        </p:spPr>
      </p:pic>
      <p:pic>
        <p:nvPicPr>
          <p:cNvPr id="59" name="Picture 5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461218" y="1738990"/>
            <a:ext cx="1375838" cy="319195"/>
          </a:xfrm>
          <a:prstGeom prst="rect">
            <a:avLst/>
          </a:prstGeom>
        </p:spPr>
      </p:pic>
      <p:pic>
        <p:nvPicPr>
          <p:cNvPr id="61" name="Picture 60"/>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223593" y="811311"/>
            <a:ext cx="1882492" cy="536744"/>
          </a:xfrm>
          <a:prstGeom prst="rect">
            <a:avLst/>
          </a:prstGeom>
        </p:spPr>
      </p:pic>
      <p:pic>
        <p:nvPicPr>
          <p:cNvPr id="63" name="Picture 62"/>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5352124" y="173333"/>
            <a:ext cx="2278096" cy="553891"/>
          </a:xfrm>
          <a:prstGeom prst="rect">
            <a:avLst/>
          </a:prstGeom>
        </p:spPr>
      </p:pic>
      <p:pic>
        <p:nvPicPr>
          <p:cNvPr id="71" name="Picture 70"/>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5352123" y="5948316"/>
            <a:ext cx="2147684" cy="933776"/>
          </a:xfrm>
          <a:prstGeom prst="rect">
            <a:avLst/>
          </a:prstGeom>
        </p:spPr>
      </p:pic>
      <p:pic>
        <p:nvPicPr>
          <p:cNvPr id="75" name="Picture 74"/>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9965458" y="851622"/>
            <a:ext cx="1792850" cy="622623"/>
          </a:xfrm>
          <a:prstGeom prst="rect">
            <a:avLst/>
          </a:prstGeom>
        </p:spPr>
      </p:pic>
      <p:pic>
        <p:nvPicPr>
          <p:cNvPr id="76" name="Picture 75"/>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8054485" y="6258330"/>
            <a:ext cx="1662874" cy="313749"/>
          </a:xfrm>
          <a:prstGeom prst="rect">
            <a:avLst/>
          </a:prstGeom>
        </p:spPr>
      </p:pic>
      <p:pic>
        <p:nvPicPr>
          <p:cNvPr id="79" name="Picture 78"/>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4963773" y="5283898"/>
            <a:ext cx="2151420" cy="419789"/>
          </a:xfrm>
          <a:prstGeom prst="rect">
            <a:avLst/>
          </a:prstGeom>
        </p:spPr>
      </p:pic>
      <p:pic>
        <p:nvPicPr>
          <p:cNvPr id="82" name="Picture 81"/>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5682912" y="1746497"/>
            <a:ext cx="1523922" cy="467102"/>
          </a:xfrm>
          <a:prstGeom prst="rect">
            <a:avLst/>
          </a:prstGeom>
        </p:spPr>
      </p:pic>
      <p:pic>
        <p:nvPicPr>
          <p:cNvPr id="85" name="Picture 84"/>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9733292" y="1628413"/>
            <a:ext cx="1972135" cy="456475"/>
          </a:xfrm>
          <a:prstGeom prst="rect">
            <a:avLst/>
          </a:prstGeom>
        </p:spPr>
      </p:pic>
      <p:pic>
        <p:nvPicPr>
          <p:cNvPr id="88" name="Picture 87"/>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4212236" y="1745074"/>
            <a:ext cx="896425" cy="358570"/>
          </a:xfrm>
          <a:prstGeom prst="rect">
            <a:avLst/>
          </a:prstGeom>
        </p:spPr>
      </p:pic>
      <p:pic>
        <p:nvPicPr>
          <p:cNvPr id="90" name="Picture 8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259046" y="301684"/>
            <a:ext cx="1165352" cy="314643"/>
          </a:xfrm>
          <a:prstGeom prst="rect">
            <a:avLst/>
          </a:prstGeom>
        </p:spPr>
      </p:pic>
      <p:pic>
        <p:nvPicPr>
          <p:cNvPr id="91" name="Picture 90"/>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7971649" y="194513"/>
            <a:ext cx="1254995" cy="627497"/>
          </a:xfrm>
          <a:prstGeom prst="rect">
            <a:avLst/>
          </a:prstGeom>
        </p:spPr>
      </p:pic>
      <p:pic>
        <p:nvPicPr>
          <p:cNvPr id="92" name="Picture 91"/>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4192224" y="4198795"/>
            <a:ext cx="1254995" cy="648957"/>
          </a:xfrm>
          <a:prstGeom prst="rect">
            <a:avLst/>
          </a:prstGeom>
        </p:spPr>
      </p:pic>
      <p:pic>
        <p:nvPicPr>
          <p:cNvPr id="93" name="Picture 92"/>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1874932" y="157009"/>
            <a:ext cx="1369538" cy="493034"/>
          </a:xfrm>
          <a:prstGeom prst="rect">
            <a:avLst/>
          </a:prstGeom>
        </p:spPr>
      </p:pic>
      <p:pic>
        <p:nvPicPr>
          <p:cNvPr id="94" name="Picture 93"/>
          <p:cNvPicPr>
            <a:picLocks noChangeAspect="1"/>
          </p:cNvPicPr>
          <p:nvPr/>
        </p:nvPicPr>
        <p:blipFill>
          <a:blip r:embed="rId25">
            <a:extLst>
              <a:ext uri="{28A0092B-C50C-407E-A947-70E740481C1C}">
                <a14:useLocalDpi xmlns:a14="http://schemas.microsoft.com/office/drawing/2010/main"/>
              </a:ext>
            </a:extLst>
          </a:blip>
          <a:stretch>
            <a:fillRect/>
          </a:stretch>
        </p:blipFill>
        <p:spPr>
          <a:xfrm>
            <a:off x="6496209" y="5679632"/>
            <a:ext cx="1523922" cy="457176"/>
          </a:xfrm>
          <a:prstGeom prst="rect">
            <a:avLst/>
          </a:prstGeom>
        </p:spPr>
      </p:pic>
      <p:pic>
        <p:nvPicPr>
          <p:cNvPr id="95" name="Picture 94"/>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7602113" y="5079469"/>
            <a:ext cx="2061777" cy="322154"/>
          </a:xfrm>
          <a:prstGeom prst="rect">
            <a:avLst/>
          </a:prstGeom>
        </p:spPr>
      </p:pic>
      <p:grpSp>
        <p:nvGrpSpPr>
          <p:cNvPr id="96" name="Group 95"/>
          <p:cNvGrpSpPr/>
          <p:nvPr/>
        </p:nvGrpSpPr>
        <p:grpSpPr>
          <a:xfrm>
            <a:off x="259048" y="4314435"/>
            <a:ext cx="2084959" cy="632099"/>
            <a:chOff x="3410097" y="7695335"/>
            <a:chExt cx="2126767" cy="644774"/>
          </a:xfrm>
        </p:grpSpPr>
        <p:pic>
          <p:nvPicPr>
            <p:cNvPr id="97" name="Picture 96"/>
            <p:cNvPicPr>
              <a:picLocks noChangeAspect="1"/>
            </p:cNvPicPr>
            <p:nvPr/>
          </p:nvPicPr>
          <p:blipFill rotWithShape="1">
            <a:blip r:embed="rId27" cstate="email">
              <a:extLst>
                <a:ext uri="{28A0092B-C50C-407E-A947-70E740481C1C}">
                  <a14:useLocalDpi xmlns:a14="http://schemas.microsoft.com/office/drawing/2010/main"/>
                </a:ext>
              </a:extLst>
            </a:blip>
            <a:srcRect/>
            <a:stretch/>
          </p:blipFill>
          <p:spPr>
            <a:xfrm>
              <a:off x="3410097" y="7695335"/>
              <a:ext cx="640080" cy="644774"/>
            </a:xfrm>
            <a:prstGeom prst="rect">
              <a:avLst/>
            </a:prstGeom>
          </p:spPr>
        </p:pic>
        <p:pic>
          <p:nvPicPr>
            <p:cNvPr id="98" name="Picture 97"/>
            <p:cNvPicPr>
              <a:picLocks noChangeAspect="1"/>
            </p:cNvPicPr>
            <p:nvPr/>
          </p:nvPicPr>
          <p:blipFill rotWithShape="1">
            <a:blip r:embed="rId28" cstate="email">
              <a:extLst>
                <a:ext uri="{28A0092B-C50C-407E-A947-70E740481C1C}">
                  <a14:useLocalDpi xmlns:a14="http://schemas.microsoft.com/office/drawing/2010/main"/>
                </a:ext>
              </a:extLst>
            </a:blip>
            <a:srcRect/>
            <a:stretch/>
          </p:blipFill>
          <p:spPr>
            <a:xfrm>
              <a:off x="3890944" y="7844589"/>
              <a:ext cx="1645920" cy="431352"/>
            </a:xfrm>
            <a:prstGeom prst="rect">
              <a:avLst/>
            </a:prstGeom>
          </p:spPr>
        </p:pic>
      </p:grpSp>
      <p:pic>
        <p:nvPicPr>
          <p:cNvPr id="99" name="Picture 98"/>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7936967" y="4473453"/>
            <a:ext cx="1523922" cy="288022"/>
          </a:xfrm>
          <a:prstGeom prst="rect">
            <a:avLst/>
          </a:prstGeom>
        </p:spPr>
      </p:pic>
      <p:pic>
        <p:nvPicPr>
          <p:cNvPr id="100" name="Picture 99"/>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2651386" y="4304872"/>
            <a:ext cx="1273104" cy="541272"/>
          </a:xfrm>
          <a:prstGeom prst="rect">
            <a:avLst/>
          </a:prstGeom>
        </p:spPr>
      </p:pic>
      <p:pic>
        <p:nvPicPr>
          <p:cNvPr id="101" name="Picture 100"/>
          <p:cNvPicPr>
            <a:picLocks noChangeAspect="1"/>
          </p:cNvPicPr>
          <p:nvPr/>
        </p:nvPicPr>
        <p:blipFill>
          <a:blip r:embed="rId31" cstate="email">
            <a:extLst>
              <a:ext uri="{28A0092B-C50C-407E-A947-70E740481C1C}">
                <a14:useLocalDpi xmlns:a14="http://schemas.microsoft.com/office/drawing/2010/main"/>
              </a:ext>
            </a:extLst>
          </a:blip>
          <a:stretch>
            <a:fillRect/>
          </a:stretch>
        </p:blipFill>
        <p:spPr>
          <a:xfrm>
            <a:off x="6339586" y="856904"/>
            <a:ext cx="2201931" cy="707921"/>
          </a:xfrm>
          <a:prstGeom prst="rect">
            <a:avLst/>
          </a:prstGeom>
        </p:spPr>
      </p:pic>
      <p:pic>
        <p:nvPicPr>
          <p:cNvPr id="102" name="Picture 101"/>
          <p:cNvPicPr>
            <a:picLocks noChangeAspect="1"/>
          </p:cNvPicPr>
          <p:nvPr/>
        </p:nvPicPr>
        <p:blipFill>
          <a:blip r:embed="rId32" cstate="email">
            <a:extLst>
              <a:ext uri="{28A0092B-C50C-407E-A947-70E740481C1C}">
                <a14:useLocalDpi xmlns:a14="http://schemas.microsoft.com/office/drawing/2010/main"/>
              </a:ext>
            </a:extLst>
          </a:blip>
          <a:stretch>
            <a:fillRect/>
          </a:stretch>
        </p:blipFill>
        <p:spPr>
          <a:xfrm>
            <a:off x="2344005" y="1028199"/>
            <a:ext cx="1610263" cy="501101"/>
          </a:xfrm>
          <a:prstGeom prst="rect">
            <a:avLst/>
          </a:prstGeom>
        </p:spPr>
      </p:pic>
      <p:pic>
        <p:nvPicPr>
          <p:cNvPr id="103" name="Picture 102"/>
          <p:cNvPicPr>
            <a:picLocks noChangeAspect="1"/>
          </p:cNvPicPr>
          <p:nvPr/>
        </p:nvPicPr>
        <p:blipFill rotWithShape="1">
          <a:blip r:embed="rId33" cstate="email">
            <a:extLst>
              <a:ext uri="{28A0092B-C50C-407E-A947-70E740481C1C}">
                <a14:useLocalDpi xmlns:a14="http://schemas.microsoft.com/office/drawing/2010/main"/>
              </a:ext>
            </a:extLst>
          </a:blip>
          <a:srcRect/>
          <a:stretch/>
        </p:blipFill>
        <p:spPr>
          <a:xfrm>
            <a:off x="9368302" y="193452"/>
            <a:ext cx="2416157" cy="531108"/>
          </a:xfrm>
          <a:prstGeom prst="rect">
            <a:avLst/>
          </a:prstGeom>
        </p:spPr>
      </p:pic>
      <p:pic>
        <p:nvPicPr>
          <p:cNvPr id="104" name="Picture 103"/>
          <p:cNvPicPr>
            <a:picLocks noChangeAspect="1"/>
          </p:cNvPicPr>
          <p:nvPr/>
        </p:nvPicPr>
        <p:blipFill>
          <a:blip r:embed="rId34"/>
          <a:stretch>
            <a:fillRect/>
          </a:stretch>
        </p:blipFill>
        <p:spPr>
          <a:xfrm>
            <a:off x="8820934" y="894272"/>
            <a:ext cx="896425" cy="650976"/>
          </a:xfrm>
          <a:prstGeom prst="rect">
            <a:avLst/>
          </a:prstGeom>
        </p:spPr>
      </p:pic>
      <p:pic>
        <p:nvPicPr>
          <p:cNvPr id="105" name="Picture 104"/>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9733292" y="4302559"/>
            <a:ext cx="1972135" cy="510770"/>
          </a:xfrm>
          <a:prstGeom prst="rect">
            <a:avLst/>
          </a:prstGeom>
        </p:spPr>
      </p:pic>
      <p:pic>
        <p:nvPicPr>
          <p:cNvPr id="106" name="Picture 105"/>
          <p:cNvPicPr>
            <a:picLocks noChangeAspect="1"/>
          </p:cNvPicPr>
          <p:nvPr/>
        </p:nvPicPr>
        <p:blipFill>
          <a:blip r:embed="rId36" cstate="email">
            <a:extLst>
              <a:ext uri="{28A0092B-C50C-407E-A947-70E740481C1C}">
                <a14:useLocalDpi xmlns:a14="http://schemas.microsoft.com/office/drawing/2010/main"/>
              </a:ext>
            </a:extLst>
          </a:blip>
          <a:stretch>
            <a:fillRect/>
          </a:stretch>
        </p:blipFill>
        <p:spPr>
          <a:xfrm>
            <a:off x="3945067" y="5463801"/>
            <a:ext cx="1145848" cy="1253299"/>
          </a:xfrm>
          <a:prstGeom prst="rect">
            <a:avLst/>
          </a:prstGeom>
        </p:spPr>
      </p:pic>
      <p:pic>
        <p:nvPicPr>
          <p:cNvPr id="107" name="Picture 106"/>
          <p:cNvPicPr>
            <a:picLocks noChangeAspect="1"/>
          </p:cNvPicPr>
          <p:nvPr/>
        </p:nvPicPr>
        <p:blipFill>
          <a:blip r:embed="rId37" cstate="email">
            <a:extLst>
              <a:ext uri="{28A0092B-C50C-407E-A947-70E740481C1C}">
                <a14:useLocalDpi xmlns:a14="http://schemas.microsoft.com/office/drawing/2010/main"/>
              </a:ext>
            </a:extLst>
          </a:blip>
          <a:stretch>
            <a:fillRect/>
          </a:stretch>
        </p:blipFill>
        <p:spPr>
          <a:xfrm>
            <a:off x="9965458" y="4914871"/>
            <a:ext cx="1703207" cy="898132"/>
          </a:xfrm>
          <a:prstGeom prst="rect">
            <a:avLst/>
          </a:prstGeom>
        </p:spPr>
      </p:pic>
      <p:pic>
        <p:nvPicPr>
          <p:cNvPr id="108" name="Picture 107"/>
          <p:cNvPicPr>
            <a:picLocks noChangeAspect="1"/>
          </p:cNvPicPr>
          <p:nvPr/>
        </p:nvPicPr>
        <p:blipFill>
          <a:blip r:embed="rId38" cstate="email">
            <a:extLst>
              <a:ext uri="{28A0092B-C50C-407E-A947-70E740481C1C}">
                <a14:useLocalDpi xmlns:a14="http://schemas.microsoft.com/office/drawing/2010/main"/>
              </a:ext>
            </a:extLst>
          </a:blip>
          <a:stretch>
            <a:fillRect/>
          </a:stretch>
        </p:blipFill>
        <p:spPr>
          <a:xfrm>
            <a:off x="7440554" y="1789291"/>
            <a:ext cx="2094084" cy="389500"/>
          </a:xfrm>
          <a:prstGeom prst="rect">
            <a:avLst/>
          </a:prstGeom>
        </p:spPr>
      </p:pic>
      <p:pic>
        <p:nvPicPr>
          <p:cNvPr id="109" name="Picture 108"/>
          <p:cNvPicPr>
            <a:picLocks noChangeAspect="1"/>
          </p:cNvPicPr>
          <p:nvPr/>
        </p:nvPicPr>
        <p:blipFill rotWithShape="1">
          <a:blip r:embed="rId39" cstate="email">
            <a:extLst>
              <a:ext uri="{28A0092B-C50C-407E-A947-70E740481C1C}">
                <a14:useLocalDpi xmlns:a14="http://schemas.microsoft.com/office/drawing/2010/main"/>
              </a:ext>
            </a:extLst>
          </a:blip>
          <a:srcRect/>
          <a:stretch/>
        </p:blipFill>
        <p:spPr>
          <a:xfrm>
            <a:off x="4145537" y="1204425"/>
            <a:ext cx="1972135" cy="317830"/>
          </a:xfrm>
          <a:prstGeom prst="rect">
            <a:avLst/>
          </a:prstGeom>
        </p:spPr>
      </p:pic>
      <p:pic>
        <p:nvPicPr>
          <p:cNvPr id="110" name="Picture 109"/>
          <p:cNvPicPr>
            <a:picLocks noChangeAspect="1"/>
          </p:cNvPicPr>
          <p:nvPr/>
        </p:nvPicPr>
        <p:blipFill>
          <a:blip r:embed="rId40" cstate="email">
            <a:extLst>
              <a:ext uri="{28A0092B-C50C-407E-A947-70E740481C1C}">
                <a14:useLocalDpi xmlns:a14="http://schemas.microsoft.com/office/drawing/2010/main"/>
              </a:ext>
            </a:extLst>
          </a:blip>
          <a:stretch>
            <a:fillRect/>
          </a:stretch>
        </p:blipFill>
        <p:spPr>
          <a:xfrm>
            <a:off x="282599" y="5846864"/>
            <a:ext cx="1272229" cy="632164"/>
          </a:xfrm>
          <a:prstGeom prst="rect">
            <a:avLst/>
          </a:prstGeom>
        </p:spPr>
      </p:pic>
      <p:pic>
        <p:nvPicPr>
          <p:cNvPr id="111" name="Picture 110"/>
          <p:cNvPicPr>
            <a:picLocks noChangeAspect="1"/>
          </p:cNvPicPr>
          <p:nvPr/>
        </p:nvPicPr>
        <p:blipFill>
          <a:blip r:embed="rId41">
            <a:extLst>
              <a:ext uri="{28A0092B-C50C-407E-A947-70E740481C1C}">
                <a14:useLocalDpi xmlns:a14="http://schemas.microsoft.com/office/drawing/2010/main"/>
              </a:ext>
            </a:extLst>
          </a:blip>
          <a:stretch>
            <a:fillRect/>
          </a:stretch>
        </p:blipFill>
        <p:spPr>
          <a:xfrm>
            <a:off x="5456146" y="4827409"/>
            <a:ext cx="1783512" cy="317484"/>
          </a:xfrm>
          <a:prstGeom prst="rect">
            <a:avLst/>
          </a:prstGeom>
        </p:spPr>
      </p:pic>
    </p:spTree>
    <p:extLst>
      <p:ext uri="{BB962C8B-B14F-4D97-AF65-F5344CB8AC3E}">
        <p14:creationId xmlns:p14="http://schemas.microsoft.com/office/powerpoint/2010/main" val="2891733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1+#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500" fill="hold"/>
                                        <p:tgtEl>
                                          <p:spTgt spid="65"/>
                                        </p:tgtEl>
                                        <p:attrNameLst>
                                          <p:attrName>ppt_x</p:attrName>
                                        </p:attrNameLst>
                                      </p:cBhvr>
                                      <p:tavLst>
                                        <p:tav tm="0">
                                          <p:val>
                                            <p:strVal val="1+#ppt_w/2"/>
                                          </p:val>
                                        </p:tav>
                                        <p:tav tm="100000">
                                          <p:val>
                                            <p:strVal val="#ppt_x"/>
                                          </p:val>
                                        </p:tav>
                                      </p:tavLst>
                                    </p:anim>
                                    <p:anim calcmode="lin" valueType="num">
                                      <p:cBhvr additive="base">
                                        <p:cTn id="13" dur="500" fill="hold"/>
                                        <p:tgtEl>
                                          <p:spTgt spid="6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decel="100000" fill="hold" grpId="0" nodeType="after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1+#ppt_w/2"/>
                                          </p:val>
                                        </p:tav>
                                        <p:tav tm="100000">
                                          <p:val>
                                            <p:strVal val="#ppt_x"/>
                                          </p:val>
                                        </p:tav>
                                      </p:tavLst>
                                    </p:anim>
                                    <p:anim calcmode="lin" valueType="num">
                                      <p:cBhvr additive="base">
                                        <p:cTn id="18" dur="500" fill="hold"/>
                                        <p:tgtEl>
                                          <p:spTgt spid="6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decel="100000" fill="hold" grpId="0" nodeType="afterEffect">
                                  <p:stCondLst>
                                    <p:cond delay="0"/>
                                  </p:stCondLst>
                                  <p:childTnLst>
                                    <p:set>
                                      <p:cBhvr>
                                        <p:cTn id="21" dur="1" fill="hold">
                                          <p:stCondLst>
                                            <p:cond delay="0"/>
                                          </p:stCondLst>
                                        </p:cTn>
                                        <p:tgtEl>
                                          <p:spTgt spid="68"/>
                                        </p:tgtEl>
                                        <p:attrNameLst>
                                          <p:attrName>style.visibility</p:attrName>
                                        </p:attrNameLst>
                                      </p:cBhvr>
                                      <p:to>
                                        <p:strVal val="visible"/>
                                      </p:to>
                                    </p:set>
                                    <p:anim calcmode="lin" valueType="num">
                                      <p:cBhvr additive="base">
                                        <p:cTn id="22" dur="500" fill="hold"/>
                                        <p:tgtEl>
                                          <p:spTgt spid="68"/>
                                        </p:tgtEl>
                                        <p:attrNameLst>
                                          <p:attrName>ppt_x</p:attrName>
                                        </p:attrNameLst>
                                      </p:cBhvr>
                                      <p:tavLst>
                                        <p:tav tm="0">
                                          <p:val>
                                            <p:strVal val="1+#ppt_w/2"/>
                                          </p:val>
                                        </p:tav>
                                        <p:tav tm="100000">
                                          <p:val>
                                            <p:strVal val="#ppt_x"/>
                                          </p:val>
                                        </p:tav>
                                      </p:tavLst>
                                    </p:anim>
                                    <p:anim calcmode="lin" valueType="num">
                                      <p:cBhvr additive="base">
                                        <p:cTn id="23"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5" grpId="0"/>
      <p:bldP spid="66" grpId="0"/>
      <p:bldP spid="6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2543-A745-48F9-52F2-0CBFDEC4F5A0}"/>
              </a:ext>
            </a:extLst>
          </p:cNvPr>
          <p:cNvSpPr>
            <a:spLocks noGrp="1"/>
          </p:cNvSpPr>
          <p:nvPr>
            <p:ph type="title"/>
          </p:nvPr>
        </p:nvSpPr>
        <p:spPr>
          <a:xfrm>
            <a:off x="1021594" y="115891"/>
            <a:ext cx="8874570" cy="1167096"/>
          </a:xfrm>
        </p:spPr>
        <p:txBody>
          <a:bodyPr/>
          <a:lstStyle/>
          <a:p>
            <a:r>
              <a:rPr lang="nb-NO" dirty="0"/>
              <a:t>A </a:t>
            </a:r>
            <a:r>
              <a:rPr lang="nb-NO" dirty="0" err="1"/>
              <a:t>better</a:t>
            </a:r>
            <a:r>
              <a:rPr lang="nb-NO" dirty="0"/>
              <a:t> </a:t>
            </a:r>
            <a:r>
              <a:rPr lang="nb-NO" dirty="0" err="1"/>
              <a:t>view</a:t>
            </a:r>
            <a:endParaRPr lang="nb-NO" dirty="0"/>
          </a:p>
        </p:txBody>
      </p:sp>
      <p:sp>
        <p:nvSpPr>
          <p:cNvPr id="5" name="TextBox 4">
            <a:extLst>
              <a:ext uri="{FF2B5EF4-FFF2-40B4-BE49-F238E27FC236}">
                <a16:creationId xmlns:a16="http://schemas.microsoft.com/office/drawing/2014/main" id="{DCC592FC-69B4-57D3-AEFD-EE63552C6740}"/>
              </a:ext>
            </a:extLst>
          </p:cNvPr>
          <p:cNvSpPr txBox="1"/>
          <p:nvPr/>
        </p:nvSpPr>
        <p:spPr>
          <a:xfrm>
            <a:off x="1021594" y="1282987"/>
            <a:ext cx="7289157" cy="646331"/>
          </a:xfrm>
          <a:prstGeom prst="rect">
            <a:avLst/>
          </a:prstGeom>
          <a:noFill/>
        </p:spPr>
        <p:txBody>
          <a:bodyPr wrap="square">
            <a:spAutoFit/>
          </a:bodyPr>
          <a:lstStyle/>
          <a:p>
            <a:r>
              <a:rPr lang="en-US" dirty="0"/>
              <a:t>Step by step guide for DevOps, SRE or any other Operations Role in 2022</a:t>
            </a:r>
          </a:p>
          <a:p>
            <a:endParaRPr lang="en-US" dirty="0"/>
          </a:p>
        </p:txBody>
      </p:sp>
      <p:pic>
        <p:nvPicPr>
          <p:cNvPr id="7" name="Picture 6">
            <a:extLst>
              <a:ext uri="{FF2B5EF4-FFF2-40B4-BE49-F238E27FC236}">
                <a16:creationId xmlns:a16="http://schemas.microsoft.com/office/drawing/2014/main" id="{92C2ED98-17EB-73BB-10AB-9EBC6CC449DE}"/>
              </a:ext>
            </a:extLst>
          </p:cNvPr>
          <p:cNvPicPr>
            <a:picLocks noChangeAspect="1"/>
          </p:cNvPicPr>
          <p:nvPr/>
        </p:nvPicPr>
        <p:blipFill rotWithShape="1">
          <a:blip r:embed="rId3"/>
          <a:srcRect l="12247" t="15527" r="18831" b="6667"/>
          <a:stretch/>
        </p:blipFill>
        <p:spPr>
          <a:xfrm>
            <a:off x="1493134" y="1606152"/>
            <a:ext cx="8403030" cy="5335930"/>
          </a:xfrm>
          <a:prstGeom prst="rect">
            <a:avLst/>
          </a:prstGeom>
        </p:spPr>
      </p:pic>
    </p:spTree>
    <p:extLst>
      <p:ext uri="{BB962C8B-B14F-4D97-AF65-F5344CB8AC3E}">
        <p14:creationId xmlns:p14="http://schemas.microsoft.com/office/powerpoint/2010/main" val="350575328"/>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C26E-FA1D-9148-442B-F62B3DB1932E}"/>
              </a:ext>
            </a:extLst>
          </p:cNvPr>
          <p:cNvSpPr>
            <a:spLocks noGrp="1"/>
          </p:cNvSpPr>
          <p:nvPr>
            <p:ph type="title"/>
          </p:nvPr>
        </p:nvSpPr>
        <p:spPr>
          <a:xfrm>
            <a:off x="1137341" y="185339"/>
            <a:ext cx="8874570" cy="1167096"/>
          </a:xfrm>
        </p:spPr>
        <p:txBody>
          <a:bodyPr/>
          <a:lstStyle/>
          <a:p>
            <a:r>
              <a:rPr lang="nb-NO" dirty="0"/>
              <a:t>Q&amp;A</a:t>
            </a:r>
          </a:p>
        </p:txBody>
      </p:sp>
    </p:spTree>
    <p:extLst>
      <p:ext uri="{BB962C8B-B14F-4D97-AF65-F5344CB8AC3E}">
        <p14:creationId xmlns:p14="http://schemas.microsoft.com/office/powerpoint/2010/main" val="22565321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B55E-FFDE-EFA0-4BF3-1CA4950F4252}"/>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6C49E6F4-DC0B-3621-ED8D-80E75A91842E}"/>
              </a:ext>
            </a:extLst>
          </p:cNvPr>
          <p:cNvSpPr>
            <a:spLocks noGrp="1"/>
          </p:cNvSpPr>
          <p:nvPr>
            <p:ph idx="1"/>
          </p:nvPr>
        </p:nvSpPr>
        <p:spPr/>
        <p:txBody>
          <a:bodyPr/>
          <a:lstStyle/>
          <a:p>
            <a:endParaRPr lang="nb-NO"/>
          </a:p>
        </p:txBody>
      </p:sp>
      <p:pic>
        <p:nvPicPr>
          <p:cNvPr id="2050" name="Picture 2" descr="Measuring the engagement of an open source software community · Bessemer  Venture Partners">
            <a:extLst>
              <a:ext uri="{FF2B5EF4-FFF2-40B4-BE49-F238E27FC236}">
                <a16:creationId xmlns:a16="http://schemas.microsoft.com/office/drawing/2014/main" id="{2BE45061-FDD6-D399-8CDB-AF2BF451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8D92D98A-F7DF-93A1-9E22-596F5B5D4F09}"/>
              </a:ext>
            </a:extLst>
          </p:cNvPr>
          <p:cNvSpPr>
            <a:spLocks noGrp="1"/>
          </p:cNvSpPr>
          <p:nvPr>
            <p:ph type="dt" sz="half" idx="10"/>
          </p:nvPr>
        </p:nvSpPr>
        <p:spPr/>
        <p:txBody>
          <a:bodyPr/>
          <a:lstStyle/>
          <a:p>
            <a:fld id="{B58C46B8-99A1-4279-8AFE-DFE57E3D116B}" type="datetime1">
              <a:rPr lang="nb-NO" smtClean="0"/>
              <a:t>30.11.2022</a:t>
            </a:fld>
            <a:endParaRPr lang="nb-NO"/>
          </a:p>
        </p:txBody>
      </p:sp>
      <p:sp>
        <p:nvSpPr>
          <p:cNvPr id="5" name="Footer Placeholder 4">
            <a:extLst>
              <a:ext uri="{FF2B5EF4-FFF2-40B4-BE49-F238E27FC236}">
                <a16:creationId xmlns:a16="http://schemas.microsoft.com/office/drawing/2014/main" id="{0B57D786-DA61-9689-0B03-A825BFC9666B}"/>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0D528E5D-C8A4-565B-D955-45B2E1CBC544}"/>
              </a:ext>
            </a:extLst>
          </p:cNvPr>
          <p:cNvSpPr>
            <a:spLocks noGrp="1"/>
          </p:cNvSpPr>
          <p:nvPr>
            <p:ph type="sldNum" sz="quarter" idx="12"/>
          </p:nvPr>
        </p:nvSpPr>
        <p:spPr/>
        <p:txBody>
          <a:bodyPr/>
          <a:lstStyle/>
          <a:p>
            <a:fld id="{3345F8DE-4C0E-420A-8E4E-D03FE7EAC29F}" type="slidenum">
              <a:rPr lang="nb-NO" smtClean="0"/>
              <a:t>5</a:t>
            </a:fld>
            <a:endParaRPr lang="nb-NO"/>
          </a:p>
        </p:txBody>
      </p:sp>
    </p:spTree>
    <p:extLst>
      <p:ext uri="{BB962C8B-B14F-4D97-AF65-F5344CB8AC3E}">
        <p14:creationId xmlns:p14="http://schemas.microsoft.com/office/powerpoint/2010/main" val="53560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1508040" y="525656"/>
            <a:ext cx="8481599" cy="760500"/>
          </a:xfrm>
          <a:prstGeom prst="rect">
            <a:avLst/>
          </a:prstGeom>
        </p:spPr>
        <p:txBody>
          <a:bodyPr vert="horz" lIns="91425" tIns="91425" rIns="91425" bIns="91425" rtlCol="0" anchor="t" anchorCtr="0">
            <a:noAutofit/>
          </a:bodyPr>
          <a:lstStyle/>
          <a:p>
            <a:pPr>
              <a:spcBef>
                <a:spcPts val="0"/>
              </a:spcBef>
            </a:pPr>
            <a:r>
              <a:rPr lang="en-US" dirty="0"/>
              <a:t>Example - Geant4</a:t>
            </a:r>
          </a:p>
        </p:txBody>
      </p:sp>
      <p:sp>
        <p:nvSpPr>
          <p:cNvPr id="88" name="Shape 88"/>
          <p:cNvSpPr txBox="1">
            <a:spLocks noGrp="1"/>
          </p:cNvSpPr>
          <p:nvPr>
            <p:ph type="body" idx="1"/>
          </p:nvPr>
        </p:nvSpPr>
        <p:spPr>
          <a:xfrm>
            <a:off x="1603200" y="1562587"/>
            <a:ext cx="9060600" cy="2355000"/>
          </a:xfrm>
          <a:prstGeom prst="rect">
            <a:avLst/>
          </a:prstGeom>
        </p:spPr>
        <p:txBody>
          <a:bodyPr vert="horz" lIns="91425" tIns="91425" rIns="91425" bIns="91425" rtlCol="0" anchor="t" anchorCtr="0">
            <a:noAutofit/>
          </a:bodyPr>
          <a:lstStyle/>
          <a:p>
            <a:pPr marL="457200">
              <a:spcBef>
                <a:spcPts val="0"/>
              </a:spcBef>
            </a:pPr>
            <a:r>
              <a:rPr lang="en-US"/>
              <a:t>A framework for the simulation of the passage of particles through matter.</a:t>
            </a:r>
          </a:p>
          <a:p>
            <a:pPr marL="914400" lvl="1">
              <a:spcBef>
                <a:spcPts val="0"/>
              </a:spcBef>
            </a:pPr>
            <a:r>
              <a:rPr lang="en-US"/>
              <a:t>Used in HEP, medical and space physics</a:t>
            </a:r>
          </a:p>
          <a:p>
            <a:pPr marL="457200">
              <a:spcBef>
                <a:spcPts val="0"/>
              </a:spcBef>
            </a:pPr>
            <a:r>
              <a:rPr lang="en-US">
                <a:solidFill>
                  <a:schemeClr val="dk1"/>
                </a:solidFill>
              </a:rPr>
              <a:t>Just under 2 million lines of code</a:t>
            </a:r>
          </a:p>
          <a:p>
            <a:pPr marL="914400" lvl="1">
              <a:spcBef>
                <a:spcPts val="0"/>
              </a:spcBef>
            </a:pPr>
            <a:r>
              <a:rPr lang="en-US">
                <a:solidFill>
                  <a:schemeClr val="dk1"/>
                </a:solidFill>
              </a:rPr>
              <a:t>Mostly C++</a:t>
            </a:r>
          </a:p>
          <a:p>
            <a:pPr marL="457200" indent="0">
              <a:spcBef>
                <a:spcPts val="0"/>
              </a:spcBef>
              <a:buNone/>
            </a:pPr>
            <a:endParaRPr/>
          </a:p>
        </p:txBody>
      </p:sp>
      <p:grpSp>
        <p:nvGrpSpPr>
          <p:cNvPr id="89" name="Shape 89"/>
          <p:cNvGrpSpPr/>
          <p:nvPr/>
        </p:nvGrpSpPr>
        <p:grpSpPr>
          <a:xfrm>
            <a:off x="1826476" y="3834476"/>
            <a:ext cx="9163349" cy="2355025"/>
            <a:chOff x="683475" y="4066150"/>
            <a:chExt cx="9163349" cy="2355025"/>
          </a:xfrm>
        </p:grpSpPr>
        <p:pic>
          <p:nvPicPr>
            <p:cNvPr id="90" name="Shape 90"/>
            <p:cNvPicPr preferRelativeResize="0"/>
            <p:nvPr/>
          </p:nvPicPr>
          <p:blipFill>
            <a:blip r:embed="rId3">
              <a:alphaModFix/>
            </a:blip>
            <a:stretch>
              <a:fillRect/>
            </a:stretch>
          </p:blipFill>
          <p:spPr>
            <a:xfrm>
              <a:off x="683475" y="4066150"/>
              <a:ext cx="8653600" cy="2355025"/>
            </a:xfrm>
            <a:prstGeom prst="rect">
              <a:avLst/>
            </a:prstGeom>
            <a:noFill/>
            <a:ln>
              <a:noFill/>
            </a:ln>
          </p:spPr>
        </p:pic>
        <p:sp>
          <p:nvSpPr>
            <p:cNvPr id="91" name="Shape 91"/>
            <p:cNvSpPr txBox="1"/>
            <p:nvPr/>
          </p:nvSpPr>
          <p:spPr>
            <a:xfrm>
              <a:off x="9240525" y="4751450"/>
              <a:ext cx="606299" cy="359099"/>
            </a:xfrm>
            <a:prstGeom prst="rect">
              <a:avLst/>
            </a:prstGeom>
            <a:noFill/>
            <a:ln>
              <a:noFill/>
            </a:ln>
          </p:spPr>
          <p:txBody>
            <a:bodyPr lIns="91425" tIns="91425" rIns="91425" bIns="91425" anchor="t" anchorCtr="0">
              <a:noAutofit/>
            </a:bodyPr>
            <a:lstStyle/>
            <a:p>
              <a:r>
                <a:rPr lang="en-US"/>
                <a:t>LOC</a:t>
              </a:r>
            </a:p>
          </p:txBody>
        </p:sp>
      </p:grpSp>
      <p:sp>
        <p:nvSpPr>
          <p:cNvPr id="2" name="Date Placeholder 1">
            <a:extLst>
              <a:ext uri="{FF2B5EF4-FFF2-40B4-BE49-F238E27FC236}">
                <a16:creationId xmlns:a16="http://schemas.microsoft.com/office/drawing/2014/main" id="{7E0DB1AC-99BE-5B8F-8B0B-88899F740AF9}"/>
              </a:ext>
            </a:extLst>
          </p:cNvPr>
          <p:cNvSpPr>
            <a:spLocks noGrp="1"/>
          </p:cNvSpPr>
          <p:nvPr>
            <p:ph type="dt" sz="half" idx="10"/>
          </p:nvPr>
        </p:nvSpPr>
        <p:spPr/>
        <p:txBody>
          <a:bodyPr/>
          <a:lstStyle/>
          <a:p>
            <a:fld id="{5423D2D0-4AD0-4331-AA65-85FBC9BEFDA3}" type="datetime1">
              <a:rPr lang="nb-NO" smtClean="0"/>
              <a:t>30.11.2022</a:t>
            </a:fld>
            <a:endParaRPr lang="nb-NO"/>
          </a:p>
        </p:txBody>
      </p:sp>
      <p:sp>
        <p:nvSpPr>
          <p:cNvPr id="3" name="Footer Placeholder 2">
            <a:extLst>
              <a:ext uri="{FF2B5EF4-FFF2-40B4-BE49-F238E27FC236}">
                <a16:creationId xmlns:a16="http://schemas.microsoft.com/office/drawing/2014/main" id="{36A02702-24F4-2747-A6B4-BC7D24A6C79C}"/>
              </a:ext>
            </a:extLst>
          </p:cNvPr>
          <p:cNvSpPr>
            <a:spLocks noGrp="1"/>
          </p:cNvSpPr>
          <p:nvPr>
            <p:ph type="ftr" sz="quarter" idx="11"/>
          </p:nvPr>
        </p:nvSpPr>
        <p:spPr/>
        <p:txBody>
          <a:bodyPr/>
          <a:lstStyle/>
          <a:p>
            <a:r>
              <a:rPr lang="nb-NO"/>
              <a:t>Continuous Integration and Delivery</a:t>
            </a:r>
          </a:p>
        </p:txBody>
      </p:sp>
      <p:sp>
        <p:nvSpPr>
          <p:cNvPr id="4" name="Slide Number Placeholder 3">
            <a:extLst>
              <a:ext uri="{FF2B5EF4-FFF2-40B4-BE49-F238E27FC236}">
                <a16:creationId xmlns:a16="http://schemas.microsoft.com/office/drawing/2014/main" id="{2B450176-803E-2B88-2904-D787A583B50A}"/>
              </a:ext>
            </a:extLst>
          </p:cNvPr>
          <p:cNvSpPr>
            <a:spLocks noGrp="1"/>
          </p:cNvSpPr>
          <p:nvPr>
            <p:ph type="sldNum" sz="quarter" idx="12"/>
          </p:nvPr>
        </p:nvSpPr>
        <p:spPr/>
        <p:txBody>
          <a:bodyPr/>
          <a:lstStyle/>
          <a:p>
            <a:fld id="{3345F8DE-4C0E-420A-8E4E-D03FE7EAC29F}" type="slidenum">
              <a:rPr lang="nb-NO" smtClean="0"/>
              <a:t>6</a:t>
            </a:fld>
            <a:endParaRPr lang="nb-NO"/>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508040" y="525656"/>
            <a:ext cx="8481599" cy="760500"/>
          </a:xfrm>
          <a:prstGeom prst="rect">
            <a:avLst/>
          </a:prstGeom>
        </p:spPr>
        <p:txBody>
          <a:bodyPr vert="horz" lIns="91425" tIns="91425" rIns="91425" bIns="91425" rtlCol="0" anchor="t" anchorCtr="0">
            <a:noAutofit/>
          </a:bodyPr>
          <a:lstStyle/>
          <a:p>
            <a:pPr>
              <a:spcBef>
                <a:spcPts val="0"/>
              </a:spcBef>
            </a:pPr>
            <a:r>
              <a:rPr lang="en-US" dirty="0"/>
              <a:t>Example - Geant4</a:t>
            </a:r>
          </a:p>
        </p:txBody>
      </p:sp>
      <p:sp>
        <p:nvSpPr>
          <p:cNvPr id="97" name="Shape 97"/>
          <p:cNvSpPr txBox="1">
            <a:spLocks noGrp="1"/>
          </p:cNvSpPr>
          <p:nvPr>
            <p:ph type="body" idx="1"/>
          </p:nvPr>
        </p:nvSpPr>
        <p:spPr>
          <a:xfrm>
            <a:off x="1765400" y="3973476"/>
            <a:ext cx="9060600" cy="2339999"/>
          </a:xfrm>
          <a:prstGeom prst="rect">
            <a:avLst/>
          </a:prstGeom>
        </p:spPr>
        <p:txBody>
          <a:bodyPr vert="horz" lIns="91425" tIns="91425" rIns="91425" bIns="91425" rtlCol="0" anchor="t" anchorCtr="0">
            <a:noAutofit/>
          </a:bodyPr>
          <a:lstStyle/>
          <a:p>
            <a:pPr marL="457200">
              <a:spcBef>
                <a:spcPts val="0"/>
              </a:spcBef>
            </a:pPr>
            <a:endParaRPr lang="en-US" dirty="0"/>
          </a:p>
          <a:p>
            <a:pPr marL="457200">
              <a:spcBef>
                <a:spcPts val="0"/>
              </a:spcBef>
            </a:pPr>
            <a:r>
              <a:rPr lang="en-US" dirty="0"/>
              <a:t>537 person-years</a:t>
            </a:r>
          </a:p>
          <a:p>
            <a:pPr marL="914400" lvl="1">
              <a:spcBef>
                <a:spcPts val="0"/>
              </a:spcBef>
            </a:pPr>
            <a:r>
              <a:rPr lang="en-US" dirty="0">
                <a:solidFill>
                  <a:schemeClr val="dk1"/>
                </a:solidFill>
              </a:rPr>
              <a:t>Estimated cost: ~ </a:t>
            </a:r>
            <a:r>
              <a:rPr lang="en-US" dirty="0">
                <a:solidFill>
                  <a:srgbClr val="252525"/>
                </a:solidFill>
                <a:highlight>
                  <a:srgbClr val="FFFFFF"/>
                </a:highlight>
              </a:rPr>
              <a:t>€</a:t>
            </a:r>
            <a:r>
              <a:rPr lang="en-US" dirty="0">
                <a:solidFill>
                  <a:schemeClr val="dk1"/>
                </a:solidFill>
              </a:rPr>
              <a:t>29 million</a:t>
            </a:r>
          </a:p>
          <a:p>
            <a:pPr marL="457200">
              <a:spcBef>
                <a:spcPts val="0"/>
              </a:spcBef>
              <a:buClr>
                <a:schemeClr val="dk1"/>
              </a:buClr>
            </a:pPr>
            <a:r>
              <a:rPr lang="en-US" dirty="0">
                <a:solidFill>
                  <a:schemeClr val="dk1"/>
                </a:solidFill>
              </a:rPr>
              <a:t>58,683 commits from 160 developers</a:t>
            </a:r>
          </a:p>
        </p:txBody>
      </p:sp>
      <p:grpSp>
        <p:nvGrpSpPr>
          <p:cNvPr id="98" name="Shape 98"/>
          <p:cNvGrpSpPr/>
          <p:nvPr/>
        </p:nvGrpSpPr>
        <p:grpSpPr>
          <a:xfrm>
            <a:off x="2290799" y="1286150"/>
            <a:ext cx="7875600" cy="2815024"/>
            <a:chOff x="1159374" y="1286150"/>
            <a:chExt cx="7875600" cy="2815024"/>
          </a:xfrm>
        </p:grpSpPr>
        <p:pic>
          <p:nvPicPr>
            <p:cNvPr id="99" name="Shape 99"/>
            <p:cNvPicPr preferRelativeResize="0"/>
            <p:nvPr/>
          </p:nvPicPr>
          <p:blipFill>
            <a:blip r:embed="rId3">
              <a:alphaModFix/>
            </a:blip>
            <a:stretch>
              <a:fillRect/>
            </a:stretch>
          </p:blipFill>
          <p:spPr>
            <a:xfrm>
              <a:off x="1159374" y="1286150"/>
              <a:ext cx="6466199" cy="2815024"/>
            </a:xfrm>
            <a:prstGeom prst="rect">
              <a:avLst/>
            </a:prstGeom>
            <a:noFill/>
            <a:ln>
              <a:noFill/>
            </a:ln>
          </p:spPr>
        </p:pic>
        <p:sp>
          <p:nvSpPr>
            <p:cNvPr id="100" name="Shape 100"/>
            <p:cNvSpPr txBox="1"/>
            <p:nvPr/>
          </p:nvSpPr>
          <p:spPr>
            <a:xfrm>
              <a:off x="7625575" y="2108650"/>
              <a:ext cx="1409399" cy="637200"/>
            </a:xfrm>
            <a:prstGeom prst="rect">
              <a:avLst/>
            </a:prstGeom>
            <a:noFill/>
            <a:ln>
              <a:noFill/>
            </a:ln>
          </p:spPr>
          <p:txBody>
            <a:bodyPr lIns="91425" tIns="91425" rIns="91425" bIns="91425" anchor="t" anchorCtr="0">
              <a:noAutofit/>
            </a:bodyPr>
            <a:lstStyle/>
            <a:p>
              <a:r>
                <a:rPr lang="en-US"/>
                <a:t># of contributors</a:t>
              </a:r>
            </a:p>
          </p:txBody>
        </p:sp>
      </p:grpSp>
      <p:sp>
        <p:nvSpPr>
          <p:cNvPr id="2" name="Date Placeholder 1">
            <a:extLst>
              <a:ext uri="{FF2B5EF4-FFF2-40B4-BE49-F238E27FC236}">
                <a16:creationId xmlns:a16="http://schemas.microsoft.com/office/drawing/2014/main" id="{CA06D308-41BF-115A-74BB-9B7A338C7A98}"/>
              </a:ext>
            </a:extLst>
          </p:cNvPr>
          <p:cNvSpPr>
            <a:spLocks noGrp="1"/>
          </p:cNvSpPr>
          <p:nvPr>
            <p:ph type="dt" sz="half" idx="10"/>
          </p:nvPr>
        </p:nvSpPr>
        <p:spPr/>
        <p:txBody>
          <a:bodyPr/>
          <a:lstStyle/>
          <a:p>
            <a:fld id="{B09E0C5E-1BD7-4985-B2C1-351C9FE09A61}" type="datetime1">
              <a:rPr lang="nb-NO" smtClean="0"/>
              <a:t>30.11.2022</a:t>
            </a:fld>
            <a:endParaRPr lang="nb-NO"/>
          </a:p>
        </p:txBody>
      </p:sp>
      <p:sp>
        <p:nvSpPr>
          <p:cNvPr id="3" name="Footer Placeholder 2">
            <a:extLst>
              <a:ext uri="{FF2B5EF4-FFF2-40B4-BE49-F238E27FC236}">
                <a16:creationId xmlns:a16="http://schemas.microsoft.com/office/drawing/2014/main" id="{390E6188-1A91-D790-0C86-84B2796B9E6D}"/>
              </a:ext>
            </a:extLst>
          </p:cNvPr>
          <p:cNvSpPr>
            <a:spLocks noGrp="1"/>
          </p:cNvSpPr>
          <p:nvPr>
            <p:ph type="ftr" sz="quarter" idx="11"/>
          </p:nvPr>
        </p:nvSpPr>
        <p:spPr/>
        <p:txBody>
          <a:bodyPr/>
          <a:lstStyle/>
          <a:p>
            <a:r>
              <a:rPr lang="nb-NO"/>
              <a:t>Continuous Integration and Delivery</a:t>
            </a:r>
          </a:p>
        </p:txBody>
      </p:sp>
      <p:sp>
        <p:nvSpPr>
          <p:cNvPr id="4" name="Slide Number Placeholder 3">
            <a:extLst>
              <a:ext uri="{FF2B5EF4-FFF2-40B4-BE49-F238E27FC236}">
                <a16:creationId xmlns:a16="http://schemas.microsoft.com/office/drawing/2014/main" id="{A3CC73E8-45A1-6CF4-C9C0-552D92D753BC}"/>
              </a:ext>
            </a:extLst>
          </p:cNvPr>
          <p:cNvSpPr>
            <a:spLocks noGrp="1"/>
          </p:cNvSpPr>
          <p:nvPr>
            <p:ph type="sldNum" sz="quarter" idx="12"/>
          </p:nvPr>
        </p:nvSpPr>
        <p:spPr/>
        <p:txBody>
          <a:bodyPr/>
          <a:lstStyle/>
          <a:p>
            <a:fld id="{3345F8DE-4C0E-420A-8E4E-D03FE7EAC29F}" type="slidenum">
              <a:rPr lang="nb-NO" smtClean="0"/>
              <a:t>7</a:t>
            </a:fld>
            <a:endParaRPr lang="nb-NO"/>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4E3F-BFDF-1C97-6E74-51929AD6E5EE}"/>
              </a:ext>
            </a:extLst>
          </p:cNvPr>
          <p:cNvSpPr>
            <a:spLocks noGrp="1"/>
          </p:cNvSpPr>
          <p:nvPr>
            <p:ph type="title"/>
          </p:nvPr>
        </p:nvSpPr>
        <p:spPr/>
        <p:txBody>
          <a:bodyPr/>
          <a:lstStyle/>
          <a:p>
            <a:endParaRPr lang="nb-NO"/>
          </a:p>
        </p:txBody>
      </p:sp>
      <p:sp>
        <p:nvSpPr>
          <p:cNvPr id="3" name="Content Placeholder 2">
            <a:extLst>
              <a:ext uri="{FF2B5EF4-FFF2-40B4-BE49-F238E27FC236}">
                <a16:creationId xmlns:a16="http://schemas.microsoft.com/office/drawing/2014/main" id="{E2432142-246D-AE60-4847-01CAF2D654AB}"/>
              </a:ext>
            </a:extLst>
          </p:cNvPr>
          <p:cNvSpPr>
            <a:spLocks noGrp="1"/>
          </p:cNvSpPr>
          <p:nvPr>
            <p:ph idx="1"/>
          </p:nvPr>
        </p:nvSpPr>
        <p:spPr/>
        <p:txBody>
          <a:bodyPr/>
          <a:lstStyle/>
          <a:p>
            <a:endParaRPr lang="nb-NO"/>
          </a:p>
        </p:txBody>
      </p:sp>
      <p:sp>
        <p:nvSpPr>
          <p:cNvPr id="4" name="Date Placeholder 3">
            <a:extLst>
              <a:ext uri="{FF2B5EF4-FFF2-40B4-BE49-F238E27FC236}">
                <a16:creationId xmlns:a16="http://schemas.microsoft.com/office/drawing/2014/main" id="{A7AD2A5C-95C4-C667-316D-78538A62ADA0}"/>
              </a:ext>
            </a:extLst>
          </p:cNvPr>
          <p:cNvSpPr>
            <a:spLocks noGrp="1"/>
          </p:cNvSpPr>
          <p:nvPr>
            <p:ph type="dt" sz="half" idx="10"/>
          </p:nvPr>
        </p:nvSpPr>
        <p:spPr/>
        <p:txBody>
          <a:bodyPr/>
          <a:lstStyle/>
          <a:p>
            <a:fld id="{21009CE3-582F-4556-AA8F-7FD5499ECAC7}" type="datetime1">
              <a:rPr lang="nb-NO" smtClean="0"/>
              <a:t>30.11.2022</a:t>
            </a:fld>
            <a:endParaRPr lang="nb-NO"/>
          </a:p>
        </p:txBody>
      </p:sp>
      <p:sp>
        <p:nvSpPr>
          <p:cNvPr id="5" name="Footer Placeholder 4">
            <a:extLst>
              <a:ext uri="{FF2B5EF4-FFF2-40B4-BE49-F238E27FC236}">
                <a16:creationId xmlns:a16="http://schemas.microsoft.com/office/drawing/2014/main" id="{6D9A4018-F40D-A282-A381-0E9A41285B7B}"/>
              </a:ext>
            </a:extLst>
          </p:cNvPr>
          <p:cNvSpPr>
            <a:spLocks noGrp="1"/>
          </p:cNvSpPr>
          <p:nvPr>
            <p:ph type="ftr" sz="quarter" idx="11"/>
          </p:nvPr>
        </p:nvSpPr>
        <p:spPr/>
        <p:txBody>
          <a:bodyPr/>
          <a:lstStyle/>
          <a:p>
            <a:r>
              <a:rPr lang="nb-NO"/>
              <a:t>Continuous Integration and Delivery</a:t>
            </a:r>
          </a:p>
        </p:txBody>
      </p:sp>
      <p:sp>
        <p:nvSpPr>
          <p:cNvPr id="6" name="Slide Number Placeholder 5">
            <a:extLst>
              <a:ext uri="{FF2B5EF4-FFF2-40B4-BE49-F238E27FC236}">
                <a16:creationId xmlns:a16="http://schemas.microsoft.com/office/drawing/2014/main" id="{EA53EBCB-B508-4A65-72AC-0DC171CA90AC}"/>
              </a:ext>
            </a:extLst>
          </p:cNvPr>
          <p:cNvSpPr>
            <a:spLocks noGrp="1"/>
          </p:cNvSpPr>
          <p:nvPr>
            <p:ph type="sldNum" sz="quarter" idx="12"/>
          </p:nvPr>
        </p:nvSpPr>
        <p:spPr/>
        <p:txBody>
          <a:bodyPr/>
          <a:lstStyle/>
          <a:p>
            <a:fld id="{3345F8DE-4C0E-420A-8E4E-D03FE7EAC29F}" type="slidenum">
              <a:rPr lang="nb-NO" smtClean="0"/>
              <a:t>8</a:t>
            </a:fld>
            <a:endParaRPr lang="nb-NO"/>
          </a:p>
        </p:txBody>
      </p:sp>
      <p:pic>
        <p:nvPicPr>
          <p:cNvPr id="7" name="Picture 2" descr="How Many Millions of Lines of Code Does It Take?">
            <a:extLst>
              <a:ext uri="{FF2B5EF4-FFF2-40B4-BE49-F238E27FC236}">
                <a16:creationId xmlns:a16="http://schemas.microsoft.com/office/drawing/2014/main" id="{B335898A-BF78-B0F1-FF39-2A6EF44F6E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47"/>
          <a:stretch/>
        </p:blipFill>
        <p:spPr bwMode="auto">
          <a:xfrm>
            <a:off x="9602284" y="220531"/>
            <a:ext cx="1873250" cy="647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8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The challenge</a:t>
            </a:r>
          </a:p>
        </p:txBody>
      </p:sp>
      <p:sp>
        <p:nvSpPr>
          <p:cNvPr id="11" name="Content Placeholder 10"/>
          <p:cNvSpPr>
            <a:spLocks noGrp="1"/>
          </p:cNvSpPr>
          <p:nvPr>
            <p:ph idx="1"/>
          </p:nvPr>
        </p:nvSpPr>
        <p:spPr>
          <a:xfrm>
            <a:off x="1024128" y="1528012"/>
            <a:ext cx="7481697" cy="2997689"/>
          </a:xfrm>
        </p:spPr>
        <p:txBody>
          <a:bodyPr>
            <a:noAutofit/>
          </a:bodyPr>
          <a:lstStyle/>
          <a:p>
            <a:pPr marL="457200">
              <a:spcBef>
                <a:spcPts val="0"/>
              </a:spcBef>
            </a:pPr>
            <a:r>
              <a:rPr lang="en-US" sz="2800" dirty="0"/>
              <a:t>How do we handle increasing code-base sizes?</a:t>
            </a:r>
          </a:p>
          <a:p>
            <a:pPr marL="457200">
              <a:spcBef>
                <a:spcPts val="0"/>
              </a:spcBef>
            </a:pPr>
            <a:r>
              <a:rPr lang="en-US" sz="2800" dirty="0"/>
              <a:t>How do we handle an increasing number of developers?</a:t>
            </a:r>
          </a:p>
          <a:p>
            <a:pPr marL="914400" lvl="1">
              <a:spcBef>
                <a:spcPts val="0"/>
              </a:spcBef>
            </a:pPr>
            <a:r>
              <a:rPr lang="en-US" sz="2400" dirty="0">
                <a:solidFill>
                  <a:schemeClr val="dk1"/>
                </a:solidFill>
              </a:rPr>
              <a:t>How can developers interact with each other?</a:t>
            </a:r>
          </a:p>
          <a:p>
            <a:pPr marL="457200">
              <a:spcBef>
                <a:spcPts val="0"/>
              </a:spcBef>
            </a:pPr>
            <a:r>
              <a:rPr lang="en-US" sz="2800" dirty="0"/>
              <a:t>How do we build across multiple platforms?</a:t>
            </a:r>
          </a:p>
          <a:p>
            <a:pPr marL="457200">
              <a:spcBef>
                <a:spcPts val="0"/>
              </a:spcBef>
            </a:pPr>
            <a:r>
              <a:rPr lang="en-US" sz="2800" dirty="0">
                <a:solidFill>
                  <a:schemeClr val="dk1"/>
                </a:solidFill>
              </a:rPr>
              <a:t>How do we build multiple versions?</a:t>
            </a:r>
          </a:p>
          <a:p>
            <a:pPr marL="457200">
              <a:spcBef>
                <a:spcPts val="0"/>
              </a:spcBef>
              <a:buClr>
                <a:srgbClr val="980000"/>
              </a:buClr>
            </a:pPr>
            <a:r>
              <a:rPr lang="en-US" sz="2800" u="sng" dirty="0">
                <a:solidFill>
                  <a:srgbClr val="980000"/>
                </a:solidFill>
              </a:rPr>
              <a:t>How can we make sure we don’t break things!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83BA1C6-81AE-423E-8CAB-312D51DAE2B6}" type="datetime1">
              <a:rPr kumimoji="0" lang="nb-NO"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t>30.11.2022</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sp>
        <p:nvSpPr>
          <p:cNvPr id="5" name="Footer Placeholder 4"/>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black">
                    <a:lumMod val="95000"/>
                    <a:lumOff val="5000"/>
                  </a:prstClr>
                </a:solidFill>
                <a:effectLst/>
                <a:uLnTx/>
                <a:uFillTx/>
                <a:latin typeface="Tw Cen MT Condensed" panose="020B0606020104020203"/>
                <a:ea typeface="+mn-ea"/>
                <a:cs typeface="+mn-cs"/>
              </a:rPr>
              <a:t>Continuous Integration and Delivery</a:t>
            </a:r>
            <a:endParaRPr kumimoji="0" lang="en-US" sz="1000" b="0" i="0" u="none" strike="noStrike" kern="1200" cap="all" spc="0" normalizeH="0" baseline="0" noProof="0" dirty="0">
              <a:ln>
                <a:noFill/>
              </a:ln>
              <a:solidFill>
                <a:prstClr val="black">
                  <a:lumMod val="95000"/>
                  <a:lumOff val="5000"/>
                </a:prstClr>
              </a:solidFill>
              <a:effectLst/>
              <a:uLnTx/>
              <a:uFillTx/>
              <a:latin typeface="Tw Cen MT Condensed" panose="020B0606020104020203"/>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4D3DC4-9E7F-1C47-B729-896D53019E3D}"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7" name="Shape 120">
            <a:extLst>
              <a:ext uri="{FF2B5EF4-FFF2-40B4-BE49-F238E27FC236}">
                <a16:creationId xmlns:a16="http://schemas.microsoft.com/office/drawing/2014/main" id="{EB4C14C3-2D6A-CB41-C3F2-BF0E0C034448}"/>
              </a:ext>
            </a:extLst>
          </p:cNvPr>
          <p:cNvPicPr preferRelativeResize="0"/>
          <p:nvPr/>
        </p:nvPicPr>
        <p:blipFill>
          <a:blip r:embed="rId3">
            <a:alphaModFix/>
          </a:blip>
          <a:stretch>
            <a:fillRect/>
          </a:stretch>
        </p:blipFill>
        <p:spPr>
          <a:xfrm>
            <a:off x="8664824" y="924346"/>
            <a:ext cx="3146174" cy="4664199"/>
          </a:xfrm>
          <a:prstGeom prst="rect">
            <a:avLst/>
          </a:prstGeom>
          <a:noFill/>
          <a:ln>
            <a:noFill/>
          </a:ln>
        </p:spPr>
      </p:pic>
    </p:spTree>
    <p:extLst>
      <p:ext uri="{BB962C8B-B14F-4D97-AF65-F5344CB8AC3E}">
        <p14:creationId xmlns:p14="http://schemas.microsoft.com/office/powerpoint/2010/main" val="22814579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_SE2019s1">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Theme_SE2019s1" id="{E4EA5176-60B7-4738-A39A-85EA610AC46B}" vid="{8416C537-BC8A-42C5-99D5-28933A3097D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4084</Words>
  <Application>Microsoft Office PowerPoint</Application>
  <PresentationFormat>Widescreen</PresentationFormat>
  <Paragraphs>457</Paragraphs>
  <Slides>44</Slides>
  <Notes>29</Notes>
  <HiddenSlides>0</HiddenSlides>
  <MMClips>0</MMClips>
  <ScaleCrop>false</ScaleCrop>
  <HeadingPairs>
    <vt:vector size="6" baseType="variant">
      <vt:variant>
        <vt:lpstr>Fonts Used</vt:lpstr>
      </vt:variant>
      <vt:variant>
        <vt:i4>24</vt:i4>
      </vt:variant>
      <vt:variant>
        <vt:lpstr>Theme</vt:lpstr>
      </vt:variant>
      <vt:variant>
        <vt:i4>2</vt:i4>
      </vt:variant>
      <vt:variant>
        <vt:lpstr>Slide Titles</vt:lpstr>
      </vt:variant>
      <vt:variant>
        <vt:i4>44</vt:i4>
      </vt:variant>
    </vt:vector>
  </HeadingPairs>
  <TitlesOfParts>
    <vt:vector size="70" baseType="lpstr">
      <vt:lpstr>Arial</vt:lpstr>
      <vt:lpstr>Calibri</vt:lpstr>
      <vt:lpstr>Calibri Light</vt:lpstr>
      <vt:lpstr>Charlie Display</vt:lpstr>
      <vt:lpstr>Charlie Text</vt:lpstr>
      <vt:lpstr>courier new</vt:lpstr>
      <vt:lpstr>DejaVuSans_4d_2</vt:lpstr>
      <vt:lpstr>DejaVuSans_4d_3</vt:lpstr>
      <vt:lpstr>DejaVuSans-Bold_43_2</vt:lpstr>
      <vt:lpstr>DejaVuSans-Bold_43_3</vt:lpstr>
      <vt:lpstr>Lora</vt:lpstr>
      <vt:lpstr>OpenSymbol_4i_2</vt:lpstr>
      <vt:lpstr>OpenSymbol_4i_3</vt:lpstr>
      <vt:lpstr>Roboto</vt:lpstr>
      <vt:lpstr>Segoe UI</vt:lpstr>
      <vt:lpstr>Segoe UI Light</vt:lpstr>
      <vt:lpstr>Segoe UI Semilight</vt:lpstr>
      <vt:lpstr>sf_pro_displaysemibold</vt:lpstr>
      <vt:lpstr>source-serif-pro</vt:lpstr>
      <vt:lpstr>Times New Roman</vt:lpstr>
      <vt:lpstr>Tw Cen MT</vt:lpstr>
      <vt:lpstr>Tw Cen MT Condensed</vt:lpstr>
      <vt:lpstr>Wingdings</vt:lpstr>
      <vt:lpstr>Wingdings 3</vt:lpstr>
      <vt:lpstr>Office Theme</vt:lpstr>
      <vt:lpstr>Theme_SE2019s1</vt:lpstr>
      <vt:lpstr>continuous integration  and delivery (CI/CD)</vt:lpstr>
      <vt:lpstr>Outline</vt:lpstr>
      <vt:lpstr>The challenge: complexity and size</vt:lpstr>
      <vt:lpstr>The challenge: complexity and size</vt:lpstr>
      <vt:lpstr>PowerPoint Presentation</vt:lpstr>
      <vt:lpstr>Example - Geant4</vt:lpstr>
      <vt:lpstr>Example - Geant4</vt:lpstr>
      <vt:lpstr>PowerPoint Presentation</vt:lpstr>
      <vt:lpstr>The challenge</vt:lpstr>
      <vt:lpstr>What is integration?</vt:lpstr>
      <vt:lpstr>Terminology</vt:lpstr>
      <vt:lpstr>PowerPoint Presentation</vt:lpstr>
      <vt:lpstr>PowerPoint Presentation</vt:lpstr>
      <vt:lpstr>Integration frequency</vt:lpstr>
      <vt:lpstr>Integration frequency</vt:lpstr>
      <vt:lpstr>What is continous integration?</vt:lpstr>
      <vt:lpstr>Why is continous integration?</vt:lpstr>
      <vt:lpstr>How is continous integration?</vt:lpstr>
      <vt:lpstr>Continuous integration model</vt:lpstr>
      <vt:lpstr>Continuous integration tools</vt:lpstr>
      <vt:lpstr>Setting up a CI pipeline</vt:lpstr>
      <vt:lpstr>PowerPoint Presentation</vt:lpstr>
      <vt:lpstr>PowerPoint Presentation</vt:lpstr>
      <vt:lpstr>PowerPoint Presentation</vt:lpstr>
      <vt:lpstr>Automated testing</vt:lpstr>
      <vt:lpstr>Regression testing</vt:lpstr>
      <vt:lpstr>PowerPoint Presentation</vt:lpstr>
      <vt:lpstr>Build steP:</vt:lpstr>
      <vt:lpstr>Docker</vt:lpstr>
      <vt:lpstr>Deploy step:</vt:lpstr>
      <vt:lpstr>Continuous delivery</vt:lpstr>
      <vt:lpstr>Continuous delivery</vt:lpstr>
      <vt:lpstr>Other solutions for ci/Cd ….</vt:lpstr>
      <vt:lpstr>Common pitfall of ci/cd</vt:lpstr>
      <vt:lpstr>devops</vt:lpstr>
      <vt:lpstr>devops</vt:lpstr>
      <vt:lpstr>devops</vt:lpstr>
      <vt:lpstr>Devs and ops working together</vt:lpstr>
      <vt:lpstr>PowerPoint Presentation</vt:lpstr>
      <vt:lpstr>DevOps: the three stage conversation</vt:lpstr>
      <vt:lpstr>List of DevOps Practices</vt:lpstr>
      <vt:lpstr>PowerPoint Presentation</vt:lpstr>
      <vt:lpstr>A better view</vt:lpstr>
      <vt:lpstr>Q&amp;A</vt:lpstr>
    </vt:vector>
  </TitlesOfParts>
  <Company>USN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and practices of continuousintegration and delivery (CI/CD)</dc:title>
  <dc:creator>Anh Nguyen Duc</dc:creator>
  <cp:lastModifiedBy>Anh Nguyen Duc</cp:lastModifiedBy>
  <cp:revision>4</cp:revision>
  <dcterms:created xsi:type="dcterms:W3CDTF">2022-10-09T16:08:16Z</dcterms:created>
  <dcterms:modified xsi:type="dcterms:W3CDTF">2022-11-30T07:59:48Z</dcterms:modified>
</cp:coreProperties>
</file>