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8521"/>
    <a:srgbClr val="B5BAC0"/>
    <a:srgbClr val="E2E9F1"/>
    <a:srgbClr val="FFC000"/>
    <a:srgbClr val="0180C7"/>
    <a:srgbClr val="8E6134"/>
    <a:srgbClr val="FF0000"/>
    <a:srgbClr val="45619D"/>
    <a:srgbClr val="D73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E1959-50B5-4B30-A80B-0874B1E3EEB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5CEA4-E125-4713-93D0-C5F44C16C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Coin icon : https://www.iconfinder.com/icons/3319620/coin_dollar_money_shine_icon</a:t>
            </a:r>
          </a:p>
          <a:p>
            <a:r>
              <a:rPr lang="en-US" smtClean="0"/>
              <a:t>Search</a:t>
            </a:r>
            <a:r>
              <a:rPr lang="en-US" baseline="0" smtClean="0"/>
              <a:t> icon: https://www.iconfinder.com/icons/314478/search_icon</a:t>
            </a:r>
          </a:p>
          <a:p>
            <a:r>
              <a:rPr lang="en-US" baseline="0" smtClean="0"/>
              <a:t>Google icon: https://www.iconfinder.com/icons/410518/g%2B_google_google%2B_icon</a:t>
            </a:r>
          </a:p>
          <a:p>
            <a:r>
              <a:rPr lang="en-US" baseline="0" smtClean="0"/>
              <a:t>Facebook icon: https://www.iconfinder.com/icons/410527/facebook_social_icon</a:t>
            </a:r>
          </a:p>
          <a:p>
            <a:r>
              <a:rPr lang="en-US" baseline="0" smtClean="0"/>
              <a:t>Zalo icon: https://freebiesupply.com/logos/zalo-logo/</a:t>
            </a:r>
          </a:p>
          <a:p>
            <a:r>
              <a:rPr lang="en-US" baseline="0" smtClean="0"/>
              <a:t>Lock icon: https://www.iconfinder.com/icons/3671803/closed_lock_icon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CEA4-E125-4713-93D0-C5F44C16C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Room</a:t>
            </a:r>
            <a:r>
              <a:rPr lang="en-US" baseline="0" smtClean="0"/>
              <a:t> number icon: https://www.iconfinder.com/icons/379523/coin_euro_icon</a:t>
            </a:r>
          </a:p>
          <a:p>
            <a:r>
              <a:rPr lang="en-US" baseline="0" smtClean="0"/>
              <a:t>Send icon: https://www.iconfinder.com/icons/326692/send_icon</a:t>
            </a:r>
          </a:p>
          <a:p>
            <a:r>
              <a:rPr lang="en-US" smtClean="0"/>
              <a:t>Lock</a:t>
            </a:r>
            <a:r>
              <a:rPr lang="en-US" baseline="0" smtClean="0"/>
              <a:t> icon: </a:t>
            </a:r>
            <a:r>
              <a:rPr lang="en-US" smtClean="0"/>
              <a:t>https://www.iconfinder.com/icons/3319623/atm_card_card_protection_card_security_lock_protection_icon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CEA4-E125-4713-93D0-C5F44C16C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Room</a:t>
            </a:r>
            <a:r>
              <a:rPr lang="en-US" baseline="0" smtClean="0"/>
              <a:t> number icon: https://www.iconfinder.com/icons/379523/coin_euro_icon</a:t>
            </a:r>
          </a:p>
          <a:p>
            <a:r>
              <a:rPr lang="en-US" baseline="0" smtClean="0"/>
              <a:t>Send icon: https://www.iconfinder.com/icons/326692/send_icon</a:t>
            </a:r>
          </a:p>
          <a:p>
            <a:r>
              <a:rPr lang="en-US" smtClean="0"/>
              <a:t>Lock</a:t>
            </a:r>
            <a:r>
              <a:rPr lang="en-US" baseline="0" smtClean="0"/>
              <a:t> icon: </a:t>
            </a:r>
            <a:r>
              <a:rPr lang="en-US" smtClean="0"/>
              <a:t>https://www.iconfinder.com/icons/3319623/atm_card_card_protection_card_security_lock_protection_icon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CEA4-E125-4713-93D0-C5F44C16C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Coin icon : https://www.iconfinder.com/icons/3319620/coin_dollar_money_shine_icon</a:t>
            </a:r>
          </a:p>
          <a:p>
            <a:r>
              <a:rPr lang="en-US" smtClean="0"/>
              <a:t>Search</a:t>
            </a:r>
            <a:r>
              <a:rPr lang="en-US" baseline="0" smtClean="0"/>
              <a:t> icon: https://www.iconfinder.com/icons/314478/search_icon</a:t>
            </a:r>
          </a:p>
          <a:p>
            <a:r>
              <a:rPr lang="en-US" baseline="0" smtClean="0"/>
              <a:t>Google icon: https://www.iconfinder.com/icons/410518/g%2B_google_google%2B_icon</a:t>
            </a:r>
          </a:p>
          <a:p>
            <a:r>
              <a:rPr lang="en-US" baseline="0" smtClean="0"/>
              <a:t>Facebook icon: https://www.iconfinder.com/icons/410527/facebook_social_icon</a:t>
            </a:r>
          </a:p>
          <a:p>
            <a:r>
              <a:rPr lang="en-US" baseline="0" smtClean="0"/>
              <a:t>Zalo icon: https://freebiesupply.com/logos/zalo-logo/</a:t>
            </a:r>
          </a:p>
          <a:p>
            <a:r>
              <a:rPr lang="en-US" baseline="0" smtClean="0"/>
              <a:t>Lock icon: https://www.iconfinder.com/icons/3671803/closed_lock_icon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5CEA4-E125-4713-93D0-C5F44C16C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EC56-9F3E-4464-B953-7A429BA63E7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94C5-B050-40AE-B628-25F1F29A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2" y="28055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516914" y="1204685"/>
            <a:ext cx="4673600" cy="4673600"/>
            <a:chOff x="6516914" y="1204685"/>
            <a:chExt cx="4673600" cy="4673600"/>
          </a:xfrm>
        </p:grpSpPr>
        <p:sp>
          <p:nvSpPr>
            <p:cNvPr id="6" name="Oval 5"/>
            <p:cNvSpPr/>
            <p:nvPr/>
          </p:nvSpPr>
          <p:spPr>
            <a:xfrm>
              <a:off x="6516914" y="1204685"/>
              <a:ext cx="4673600" cy="46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57510" y="1545577"/>
              <a:ext cx="1521962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b="1" smtClean="0">
                  <a:solidFill>
                    <a:srgbClr val="FF0000"/>
                  </a:solidFill>
                  <a:latin typeface=".VnPresentH" pitchFamily="34" charset="0"/>
                </a:rPr>
                <a:t>X</a:t>
              </a:r>
              <a:endParaRPr lang="en-US" sz="12500" b="1">
                <a:solidFill>
                  <a:srgbClr val="0070C0"/>
                </a:solidFill>
                <a:latin typeface=".VnPresentH" pitchFamily="34" charset="0"/>
              </a:endParaRPr>
            </a:p>
          </p:txBody>
        </p:sp>
        <p:pic>
          <p:nvPicPr>
            <p:cNvPr id="24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8106553" y="1848181"/>
              <a:ext cx="1777661" cy="3555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8738144" y="3389853"/>
              <a:ext cx="1895071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0" b="1" smtClean="0">
                  <a:solidFill>
                    <a:srgbClr val="0070C0"/>
                  </a:solidFill>
                  <a:latin typeface=".VnPresentH" pitchFamily="34" charset="0"/>
                </a:rPr>
                <a:t>O</a:t>
              </a:r>
              <a:endParaRPr lang="en-US" sz="15000" b="1">
                <a:solidFill>
                  <a:srgbClr val="0070C0"/>
                </a:solidFill>
                <a:latin typeface=".VnPresentH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46629" y="1162716"/>
            <a:ext cx="4673600" cy="4822098"/>
            <a:chOff x="1146629" y="1162716"/>
            <a:chExt cx="4673600" cy="4822098"/>
          </a:xfrm>
        </p:grpSpPr>
        <p:sp>
          <p:nvSpPr>
            <p:cNvPr id="5" name="Rounded Rectangle 4"/>
            <p:cNvSpPr/>
            <p:nvPr/>
          </p:nvSpPr>
          <p:spPr>
            <a:xfrm>
              <a:off x="1146629" y="1204685"/>
              <a:ext cx="4673600" cy="4673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3342" y="1162716"/>
              <a:ext cx="200427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b="1" smtClean="0">
                  <a:solidFill>
                    <a:srgbClr val="FF0000"/>
                  </a:solidFill>
                  <a:latin typeface=".VnPresentH" pitchFamily="34" charset="0"/>
                </a:rPr>
                <a:t>X</a:t>
              </a:r>
              <a:endParaRPr lang="en-US" sz="15000" b="1">
                <a:solidFill>
                  <a:srgbClr val="0070C0"/>
                </a:solidFill>
                <a:latin typeface=".VnPresentH" pitchFamily="34" charset="0"/>
              </a:endParaRPr>
            </a:p>
          </p:txBody>
        </p:sp>
        <p:pic>
          <p:nvPicPr>
            <p:cNvPr id="28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2414523" y="1392294"/>
              <a:ext cx="2341009" cy="4390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267528" y="3199436"/>
              <a:ext cx="2180405" cy="278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00" b="1" smtClean="0">
                  <a:solidFill>
                    <a:srgbClr val="0070C0"/>
                  </a:solidFill>
                  <a:latin typeface=".VnPresentH" pitchFamily="34" charset="0"/>
                </a:rPr>
                <a:t>O</a:t>
              </a:r>
              <a:endParaRPr lang="en-US" sz="17500" b="1">
                <a:solidFill>
                  <a:srgbClr val="0070C0"/>
                </a:solidFill>
                <a:latin typeface=".VnPresentH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90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280555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Splash screen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5886" y="742220"/>
            <a:ext cx="3291840" cy="5852160"/>
          </a:xfrm>
          <a:prstGeom prst="rect">
            <a:avLst/>
          </a:prstGeom>
          <a:solidFill>
            <a:srgbClr val="498521"/>
          </a:solidFill>
          <a:ln>
            <a:solidFill>
              <a:srgbClr val="498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65815" y="4037014"/>
            <a:ext cx="69850" cy="69850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53140" y="4037014"/>
            <a:ext cx="69850" cy="69850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40465" y="4037014"/>
            <a:ext cx="69850" cy="69850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89" t="8551" r="13943" b="20706"/>
          <a:stretch/>
        </p:blipFill>
        <p:spPr>
          <a:xfrm>
            <a:off x="5833076" y="3401462"/>
            <a:ext cx="535328" cy="53367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873705" y="4037014"/>
            <a:ext cx="69850" cy="69850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84747" y="4037014"/>
            <a:ext cx="69850" cy="69850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7937" y="742220"/>
            <a:ext cx="3291840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38" y="6129259"/>
            <a:ext cx="3292839" cy="465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2" y="280555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36365" y="1476458"/>
            <a:ext cx="3080573" cy="307778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Tìm bàn chơi</a:t>
            </a:r>
            <a:endParaRPr lang="en-US" sz="120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E:\music\31447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" y="1555628"/>
            <a:ext cx="149438" cy="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238" y="1255522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Kiểm tra kết nối mạng</a:t>
            </a:r>
            <a:endParaRPr lang="en-US" sz="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55416" y="1886485"/>
            <a:ext cx="1492458" cy="1020532"/>
            <a:chOff x="2655416" y="1775645"/>
            <a:chExt cx="1492458" cy="1020532"/>
          </a:xfrm>
        </p:grpSpPr>
        <p:grpSp>
          <p:nvGrpSpPr>
            <p:cNvPr id="24" name="Group 23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307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4248271" y="1886485"/>
            <a:ext cx="1492458" cy="1020532"/>
            <a:chOff x="2655416" y="1775645"/>
            <a:chExt cx="1492458" cy="1020532"/>
          </a:xfrm>
        </p:grpSpPr>
        <p:grpSp>
          <p:nvGrpSpPr>
            <p:cNvPr id="42" name="Group 41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916" y="1889945"/>
                <a:ext cx="571090" cy="57109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002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3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2636365" y="2966054"/>
            <a:ext cx="1492458" cy="1020532"/>
            <a:chOff x="2655416" y="1775645"/>
            <a:chExt cx="1492458" cy="1020532"/>
          </a:xfrm>
        </p:grpSpPr>
        <p:grpSp>
          <p:nvGrpSpPr>
            <p:cNvPr id="50" name="Group 49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55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4" name="TextBox 53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003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1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4229220" y="2966054"/>
            <a:ext cx="1492458" cy="1020532"/>
            <a:chOff x="2655416" y="1775645"/>
            <a:chExt cx="1492458" cy="1020532"/>
          </a:xfrm>
        </p:grpSpPr>
        <p:grpSp>
          <p:nvGrpSpPr>
            <p:cNvPr id="58" name="Group 57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6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4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2" name="TextBox 61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004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9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2630944" y="4033389"/>
            <a:ext cx="1492458" cy="1020532"/>
            <a:chOff x="2655416" y="1775645"/>
            <a:chExt cx="1492458" cy="1020532"/>
          </a:xfrm>
        </p:grpSpPr>
        <p:grpSp>
          <p:nvGrpSpPr>
            <p:cNvPr id="66" name="Group 65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337" y="1884944"/>
                <a:ext cx="571090" cy="57109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005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7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4223799" y="4033389"/>
            <a:ext cx="1492458" cy="1020532"/>
            <a:chOff x="2655416" y="1775645"/>
            <a:chExt cx="1492458" cy="1020532"/>
          </a:xfrm>
        </p:grpSpPr>
        <p:grpSp>
          <p:nvGrpSpPr>
            <p:cNvPr id="74" name="Group 73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79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0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006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5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2611893" y="5112958"/>
            <a:ext cx="1492458" cy="1020532"/>
            <a:chOff x="2655416" y="1775645"/>
            <a:chExt cx="1492458" cy="1020532"/>
          </a:xfrm>
        </p:grpSpPr>
        <p:grpSp>
          <p:nvGrpSpPr>
            <p:cNvPr id="82" name="Group 81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8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8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007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4204748" y="5112958"/>
            <a:ext cx="1492458" cy="1020532"/>
            <a:chOff x="2655416" y="1775645"/>
            <a:chExt cx="1492458" cy="1020532"/>
          </a:xfrm>
        </p:grpSpPr>
        <p:grpSp>
          <p:nvGrpSpPr>
            <p:cNvPr id="90" name="Group 89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95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008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1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ounded Rectangle 28"/>
          <p:cNvSpPr/>
          <p:nvPr/>
        </p:nvSpPr>
        <p:spPr>
          <a:xfrm>
            <a:off x="3459087" y="5638800"/>
            <a:ext cx="1467543" cy="36802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Tạo bàn</a:t>
            </a:r>
            <a:endParaRPr lang="en-US" b="1"/>
          </a:p>
        </p:txBody>
      </p:sp>
      <p:sp>
        <p:nvSpPr>
          <p:cNvPr id="123" name="Rectangle 122"/>
          <p:cNvSpPr/>
          <p:nvPr/>
        </p:nvSpPr>
        <p:spPr>
          <a:xfrm>
            <a:off x="2547937" y="742221"/>
            <a:ext cx="3291840" cy="491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5243069" y="900763"/>
            <a:ext cx="473870" cy="201168"/>
          </a:xfrm>
          <a:prstGeom prst="roundRect">
            <a:avLst>
              <a:gd name="adj" fmla="val 50000"/>
            </a:avLst>
          </a:prstGeom>
          <a:solidFill>
            <a:srgbClr val="FEF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rgbClr val="F7A90B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en-US" sz="1000" b="1">
              <a:solidFill>
                <a:srgbClr val="F7A90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66" y="847458"/>
            <a:ext cx="307778" cy="30777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2925094" y="847459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 Lan Nguyễn Hư…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Picture 3" descr="E:\music\3319620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35" y="847458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/>
          <p:cNvSpPr/>
          <p:nvPr/>
        </p:nvSpPr>
        <p:spPr>
          <a:xfrm>
            <a:off x="6267304" y="742220"/>
            <a:ext cx="3291840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355732" y="1476458"/>
            <a:ext cx="3080573" cy="307778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Tìm bàn chơi</a:t>
            </a:r>
            <a:endParaRPr lang="en-US" sz="120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0" name="Picture 4" descr="E:\music\31447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01" y="1555628"/>
            <a:ext cx="149438" cy="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7148605" y="1255522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Kiểm tra kết nối mạng</a:t>
            </a:r>
            <a:endParaRPr lang="en-US" sz="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6374783" y="1886485"/>
            <a:ext cx="1492458" cy="1020532"/>
            <a:chOff x="2655416" y="1775645"/>
            <a:chExt cx="1492458" cy="1020532"/>
          </a:xfrm>
        </p:grpSpPr>
        <p:grpSp>
          <p:nvGrpSpPr>
            <p:cNvPr id="133" name="Group 132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3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37" name="TextBox 136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4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7967638" y="1886485"/>
            <a:ext cx="1492458" cy="1020532"/>
            <a:chOff x="2655416" y="1775645"/>
            <a:chExt cx="1492458" cy="1020532"/>
          </a:xfrm>
        </p:grpSpPr>
        <p:grpSp>
          <p:nvGrpSpPr>
            <p:cNvPr id="141" name="Group 140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46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45" name="TextBox 144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002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2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/>
          <p:cNvGrpSpPr/>
          <p:nvPr/>
        </p:nvGrpSpPr>
        <p:grpSpPr>
          <a:xfrm>
            <a:off x="6355732" y="2966054"/>
            <a:ext cx="1492458" cy="1020532"/>
            <a:chOff x="2655416" y="1775645"/>
            <a:chExt cx="1492458" cy="1020532"/>
          </a:xfrm>
        </p:grpSpPr>
        <p:grpSp>
          <p:nvGrpSpPr>
            <p:cNvPr id="149" name="Group 148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5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53" name="TextBox 152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003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0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7948587" y="2966054"/>
            <a:ext cx="1492458" cy="1020532"/>
            <a:chOff x="2655416" y="1775645"/>
            <a:chExt cx="1492458" cy="1020532"/>
          </a:xfrm>
        </p:grpSpPr>
        <p:grpSp>
          <p:nvGrpSpPr>
            <p:cNvPr id="157" name="Group 156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62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1" name="TextBox 160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004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8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oup 163"/>
          <p:cNvGrpSpPr/>
          <p:nvPr/>
        </p:nvGrpSpPr>
        <p:grpSpPr>
          <a:xfrm>
            <a:off x="6350311" y="4033389"/>
            <a:ext cx="1492458" cy="1020532"/>
            <a:chOff x="2655416" y="1775645"/>
            <a:chExt cx="1492458" cy="1020532"/>
          </a:xfrm>
        </p:grpSpPr>
        <p:grpSp>
          <p:nvGrpSpPr>
            <p:cNvPr id="165" name="Group 164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70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1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9" name="TextBox 168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005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6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/>
          <p:cNvGrpSpPr/>
          <p:nvPr/>
        </p:nvGrpSpPr>
        <p:grpSpPr>
          <a:xfrm>
            <a:off x="7943166" y="4033389"/>
            <a:ext cx="1492458" cy="1020532"/>
            <a:chOff x="2655416" y="1775645"/>
            <a:chExt cx="1492458" cy="1020532"/>
          </a:xfrm>
        </p:grpSpPr>
        <p:grpSp>
          <p:nvGrpSpPr>
            <p:cNvPr id="173" name="Group 172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7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77" name="TextBox 176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006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74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331260" y="5112958"/>
            <a:ext cx="1492458" cy="1020532"/>
            <a:chOff x="2655416" y="1775645"/>
            <a:chExt cx="1492458" cy="1020532"/>
          </a:xfrm>
        </p:grpSpPr>
        <p:grpSp>
          <p:nvGrpSpPr>
            <p:cNvPr id="181" name="Group 180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86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85" name="TextBox 184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007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2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7924115" y="5112958"/>
            <a:ext cx="1492458" cy="1020532"/>
            <a:chOff x="2655416" y="1775645"/>
            <a:chExt cx="1492458" cy="1020532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9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93" name="TextBox 192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008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0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6" name="Picture 10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8"/>
          <a:stretch/>
        </p:blipFill>
        <p:spPr bwMode="auto">
          <a:xfrm flipV="1">
            <a:off x="6279347" y="6165470"/>
            <a:ext cx="3213100" cy="4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Rectangle 197"/>
          <p:cNvSpPr/>
          <p:nvPr/>
        </p:nvSpPr>
        <p:spPr>
          <a:xfrm>
            <a:off x="6267304" y="742221"/>
            <a:ext cx="3291840" cy="491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644461" y="84745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LineXO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2" name="Picture 19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5061" b="16881"/>
          <a:stretch/>
        </p:blipFill>
        <p:spPr bwMode="auto">
          <a:xfrm>
            <a:off x="6353892" y="840316"/>
            <a:ext cx="326056" cy="31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9" name="TextBox 3088"/>
          <p:cNvSpPr txBox="1"/>
          <p:nvPr/>
        </p:nvSpPr>
        <p:spPr>
          <a:xfrm>
            <a:off x="145141" y="985734"/>
            <a:ext cx="21929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TextView  thông báo kết nối mạng bị ẩn đi, khi mất kết nối thì nó sẽ hiển thị và đẩy các View phía dưới xuống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45139" y="6028413"/>
            <a:ext cx="2192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Tạo bàn chỉ xuất hiện sau khi đăng nhập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91" name="Picture 1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6831" y="3681883"/>
            <a:ext cx="178198" cy="19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1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4518" y="2609324"/>
            <a:ext cx="178198" cy="19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" name="TextBox 228"/>
          <p:cNvSpPr txBox="1"/>
          <p:nvPr/>
        </p:nvSpPr>
        <p:spPr>
          <a:xfrm>
            <a:off x="145142" y="2606466"/>
            <a:ext cx="2192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bàn chơi ở trạng thái Private sẽ hiển thị ổ khóa ở góc Item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771741" y="1046323"/>
            <a:ext cx="2192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Khi User chưa đăng nhập, thanh AppBar hiển thị logo ứng dụng thay cho Avatar, appname thay cho username và không hiện số điểm người dùng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45142" y="4289139"/>
            <a:ext cx="2192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Nhấn vào Avatar để hiển thị menu Rating/Đăng xuất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181839" y="5638800"/>
            <a:ext cx="1467543" cy="36802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Tạo bàn</a:t>
            </a:r>
            <a:endParaRPr lang="en-US" b="1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5" y="6129966"/>
            <a:ext cx="3292839" cy="46512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266306" y="742220"/>
            <a:ext cx="3291839" cy="58521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94993" y="2800539"/>
            <a:ext cx="1800105" cy="1632695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" name="Rectangle 3071"/>
          <p:cNvSpPr/>
          <p:nvPr/>
        </p:nvSpPr>
        <p:spPr>
          <a:xfrm>
            <a:off x="7076827" y="3101340"/>
            <a:ext cx="1617327" cy="299720"/>
          </a:xfrm>
          <a:prstGeom prst="rect">
            <a:avLst/>
          </a:prstGeom>
          <a:solidFill>
            <a:srgbClr val="D7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Google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993122" y="2966068"/>
            <a:ext cx="180010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" name="Round Same Side Corner Rectangle 3072"/>
          <p:cNvSpPr/>
          <p:nvPr/>
        </p:nvSpPr>
        <p:spPr>
          <a:xfrm>
            <a:off x="6994032" y="2800540"/>
            <a:ext cx="1801066" cy="165513"/>
          </a:xfrm>
          <a:prstGeom prst="round2SameRect">
            <a:avLst/>
          </a:prstGeom>
          <a:solidFill>
            <a:srgbClr val="FF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ĐĂNG NHẬP</a:t>
            </a:r>
            <a:endParaRPr lang="en-US" sz="700" b="1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4" name="Picture 12" descr="E:\music\iconfinder_google_410518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25" y="3129915"/>
            <a:ext cx="243920" cy="24257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Rectangle 218"/>
          <p:cNvSpPr/>
          <p:nvPr/>
        </p:nvSpPr>
        <p:spPr>
          <a:xfrm>
            <a:off x="7076827" y="3546034"/>
            <a:ext cx="1617327" cy="299720"/>
          </a:xfrm>
          <a:prstGeom prst="rect">
            <a:avLst/>
          </a:prstGeom>
          <a:solidFill>
            <a:srgbClr val="456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Facebook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5" name="Picture 13" descr="E:\music\iconfinder_facebook_410527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5" y="3574609"/>
            <a:ext cx="242570" cy="24257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Rectangle 220"/>
          <p:cNvSpPr/>
          <p:nvPr/>
        </p:nvSpPr>
        <p:spPr>
          <a:xfrm>
            <a:off x="7077233" y="3989419"/>
            <a:ext cx="1617327" cy="299720"/>
          </a:xfrm>
          <a:prstGeom prst="rect">
            <a:avLst/>
          </a:prstGeom>
          <a:solidFill>
            <a:srgbClr val="018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Zalo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76" y="4018482"/>
            <a:ext cx="242570" cy="24159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56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28055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(Online)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9589" y="1746059"/>
            <a:ext cx="5852160" cy="3291840"/>
          </a:xfrm>
          <a:prstGeom prst="rect">
            <a:avLst/>
          </a:prstGeom>
          <a:solidFill>
            <a:srgbClr val="E2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1880139"/>
            <a:ext cx="616317" cy="61631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92" y="1880518"/>
            <a:ext cx="615937" cy="6159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807442" y="1943538"/>
            <a:ext cx="473870" cy="201168"/>
          </a:xfrm>
          <a:prstGeom prst="roundRect">
            <a:avLst>
              <a:gd name="adj" fmla="val 50000"/>
            </a:avLst>
          </a:prstGeom>
          <a:solidFill>
            <a:srgbClr val="FEF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rgbClr val="F7A90B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en-US" sz="1000" b="1">
              <a:solidFill>
                <a:srgbClr val="F7A90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E:\music\3319620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08" y="1890233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564944" y="1951925"/>
            <a:ext cx="473870" cy="201168"/>
          </a:xfrm>
          <a:prstGeom prst="roundRect">
            <a:avLst>
              <a:gd name="adj" fmla="val 50000"/>
            </a:avLst>
          </a:prstGeom>
          <a:solidFill>
            <a:srgbClr val="FEF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ctr"/>
            <a:r>
              <a:rPr lang="en-US" sz="1000" b="1" smtClean="0">
                <a:solidFill>
                  <a:srgbClr val="F7A90B"/>
                </a:solidFill>
                <a:latin typeface="Arial" pitchFamily="34" charset="0"/>
                <a:cs typeface="Arial" pitchFamily="34" charset="0"/>
              </a:rPr>
              <a:t>26</a:t>
            </a:r>
            <a:endParaRPr lang="en-US" sz="1000" b="1">
              <a:solidFill>
                <a:srgbClr val="F7A90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3" descr="E:\music\3319620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69" y="1899189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714108" y="2257188"/>
            <a:ext cx="567204" cy="20116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00:07</a:t>
            </a:r>
            <a:endParaRPr lang="en-US" sz="1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64944" y="2257188"/>
            <a:ext cx="567204" cy="20116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00:07</a:t>
            </a:r>
            <a:endParaRPr lang="en-US" sz="1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072" y="1320800"/>
            <a:ext cx="2419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Đến lượt người chơi nào thì TextView count down thời gian của người đó hiện lên, đồng hồ của người kia sẽ ẩn.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32476" y="1859530"/>
            <a:ext cx="420859" cy="408861"/>
            <a:chOff x="4735973" y="1825970"/>
            <a:chExt cx="496426" cy="508043"/>
          </a:xfrm>
        </p:grpSpPr>
        <p:pic>
          <p:nvPicPr>
            <p:cNvPr id="4099" name="Picture 3" descr="E:\music\379523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973" y="1825970"/>
              <a:ext cx="490077" cy="50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4742322" y="1831660"/>
              <a:ext cx="490077" cy="49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8E6134"/>
                  </a:solidFill>
                  <a:latin typeface="Arial" pitchFamily="34" charset="0"/>
                  <a:cs typeface="Arial" pitchFamily="34" charset="0"/>
                </a:rPr>
                <a:t>001</a:t>
              </a:r>
              <a:endParaRPr lang="en-US" sz="1050" b="1">
                <a:solidFill>
                  <a:srgbClr val="8E613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981370" y="4663440"/>
            <a:ext cx="1336336" cy="26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Aa</a:t>
            </a:r>
            <a:endParaRPr lang="en-US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29611" y="4663440"/>
            <a:ext cx="277359" cy="26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 descr="E:\music\iconfinder_send_32669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92972" y="4703995"/>
            <a:ext cx="173800" cy="1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52" y="4181379"/>
            <a:ext cx="136873" cy="13687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7229996" y="3050540"/>
            <a:ext cx="1158081" cy="153670"/>
          </a:xfrm>
          <a:prstGeom prst="roundRect">
            <a:avLst>
              <a:gd name="adj" fmla="val 50000"/>
            </a:avLst>
          </a:prstGeom>
          <a:solidFill>
            <a:srgbClr val="B5B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>
                <a:solidFill>
                  <a:srgbClr val="0180C7"/>
                </a:solidFill>
                <a:latin typeface="Arial" pitchFamily="34" charset="0"/>
                <a:cs typeface="Arial" pitchFamily="34" charset="0"/>
              </a:rPr>
              <a:t>Lâm Nguyễn</a:t>
            </a:r>
            <a:r>
              <a:rPr lang="en-US" sz="6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đang theo dõi</a:t>
            </a:r>
            <a:endParaRPr lang="en-US" sz="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0064"/>
              </p:ext>
            </p:extLst>
          </p:nvPr>
        </p:nvGraphicFramePr>
        <p:xfrm>
          <a:off x="3054782" y="2751841"/>
          <a:ext cx="3781449" cy="214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161"/>
                <a:gridCol w="420161"/>
                <a:gridCol w="420161"/>
                <a:gridCol w="420161"/>
                <a:gridCol w="420161"/>
                <a:gridCol w="420161"/>
                <a:gridCol w="420161"/>
                <a:gridCol w="420161"/>
                <a:gridCol w="420161"/>
              </a:tblGrid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  <a:latin typeface=".VnPresentH" pitchFamily="34" charset="0"/>
                        </a:rPr>
                        <a:t>x</a:t>
                      </a:r>
                      <a:endParaRPr lang="en-US" b="1">
                        <a:solidFill>
                          <a:srgbClr val="FF0000"/>
                        </a:solidFill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0070C0"/>
                          </a:solidFill>
                          <a:latin typeface=".VnPresentH" pitchFamily="34" charset="0"/>
                        </a:rPr>
                        <a:t>O</a:t>
                      </a:r>
                      <a:endParaRPr lang="en-US" b="1">
                        <a:solidFill>
                          <a:srgbClr val="0070C0"/>
                        </a:solidFill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101" name="Picture 5" descr="E:\music\3319623-12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06" y="2315856"/>
            <a:ext cx="180600" cy="1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929589" y="850858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Button ổ khóa dưới số phòng sử dụng để chuyển trạng thái Private/Public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16943" y="3115864"/>
            <a:ext cx="857307" cy="857307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FFC000"/>
                </a:solidFill>
              </a:rPr>
              <a:t>3</a:t>
            </a:r>
            <a:endParaRPr lang="en-US" sz="4000" b="1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072" y="3005926"/>
            <a:ext cx="241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Mỗi lượt chơi </a:t>
            </a:r>
            <a:r>
              <a:rPr lang="en-US" smtClean="0">
                <a:solidFill>
                  <a:schemeClr val="bg1"/>
                </a:solidFill>
              </a:rPr>
              <a:t>người tạo phòng random </a:t>
            </a:r>
            <a:r>
              <a:rPr lang="en-US" smtClean="0">
                <a:solidFill>
                  <a:schemeClr val="bg1"/>
                </a:solidFill>
              </a:rPr>
              <a:t>bàn cờ và người đi trước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072" y="4224291"/>
            <a:ext cx="241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Khi cả hai sẵn sàng vòng tròn đếm ngược xuất hiện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187403" y="4172980"/>
            <a:ext cx="992890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 đường kia kìa </a:t>
            </a:r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681913" y="4387848"/>
            <a:ext cx="925058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Đường nào mày?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52" y="3730529"/>
            <a:ext cx="136873" cy="13687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Rounded Rectangle 76"/>
          <p:cNvSpPr/>
          <p:nvPr/>
        </p:nvSpPr>
        <p:spPr>
          <a:xfrm>
            <a:off x="7187403" y="3722130"/>
            <a:ext cx="992890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 đường kia kìa </a:t>
            </a:r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681913" y="3936998"/>
            <a:ext cx="925058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Đường nào mày?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52" y="3298805"/>
            <a:ext cx="136873" cy="13687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ounded Rectangle 79"/>
          <p:cNvSpPr/>
          <p:nvPr/>
        </p:nvSpPr>
        <p:spPr>
          <a:xfrm>
            <a:off x="7187403" y="3290406"/>
            <a:ext cx="992890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 đường kia kìa </a:t>
            </a:r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681913" y="3505274"/>
            <a:ext cx="925058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Đường nào mày?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51" y="2591659"/>
            <a:ext cx="136873" cy="13687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Rounded Rectangle 82"/>
          <p:cNvSpPr/>
          <p:nvPr/>
        </p:nvSpPr>
        <p:spPr>
          <a:xfrm>
            <a:off x="7187402" y="2583260"/>
            <a:ext cx="992890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 đường kia kìa </a:t>
            </a:r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681912" y="2798128"/>
            <a:ext cx="925058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Đường nào mày?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52" y="2161492"/>
            <a:ext cx="136873" cy="13687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Rounded Rectangle 87"/>
          <p:cNvSpPr/>
          <p:nvPr/>
        </p:nvSpPr>
        <p:spPr>
          <a:xfrm>
            <a:off x="7187403" y="2153093"/>
            <a:ext cx="992890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 đường kia kìa </a:t>
            </a:r>
            <a:r>
              <a:rPr lang="en-US" sz="7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681913" y="2367961"/>
            <a:ext cx="925058" cy="1536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Đường nào mày?</a:t>
            </a:r>
            <a:endParaRPr lang="en-US" sz="7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825291" y="2295546"/>
            <a:ext cx="3338286" cy="165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r>
              <a:rPr lang="en-US" sz="2000" b="1" smtClean="0">
                <a:solidFill>
                  <a:srgbClr val="00B0F0"/>
                </a:solidFill>
              </a:rPr>
              <a:t>Chơi tiếp</a:t>
            </a:r>
            <a:r>
              <a:rPr lang="en-US" sz="2000" b="1" smtClean="0">
                <a:solidFill>
                  <a:srgbClr val="FF0000"/>
                </a:solidFill>
              </a:rPr>
              <a:t>                        Thoát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4107" name="Picture 11" descr="Káº¿t quáº£ hÃ¬nh áº£nh cho gameo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73" y="2179972"/>
            <a:ext cx="2635319" cy="1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042399" y="4184900"/>
            <a:ext cx="2984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Thông báo kết quả sau khi kết thúc ván đấu và hỏi người chơi Chơi tiếp hay Thoát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4944" y="5262288"/>
            <a:ext cx="33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Cho phép người chơi và bạn bè chat với nhau trong quá trình đấu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9589" y="1746059"/>
            <a:ext cx="5852160" cy="3291840"/>
          </a:xfrm>
          <a:prstGeom prst="rect">
            <a:avLst/>
          </a:prstGeom>
          <a:solidFill>
            <a:srgbClr val="E2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70" t="1564" r="9402" b="17571"/>
          <a:stretch/>
        </p:blipFill>
        <p:spPr>
          <a:xfrm>
            <a:off x="2999074" y="1880140"/>
            <a:ext cx="620350" cy="6163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2" y="28055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(Offline)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92" y="1880518"/>
            <a:ext cx="615937" cy="6159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807442" y="1943538"/>
            <a:ext cx="473870" cy="201168"/>
          </a:xfrm>
          <a:prstGeom prst="roundRect">
            <a:avLst>
              <a:gd name="adj" fmla="val 50000"/>
            </a:avLst>
          </a:prstGeom>
          <a:solidFill>
            <a:srgbClr val="FEF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rgbClr val="F7A90B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en-US" sz="1000" b="1">
              <a:solidFill>
                <a:srgbClr val="F7A90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 descr="E:\music\331962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08" y="1890233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564944" y="1951925"/>
            <a:ext cx="473870" cy="201168"/>
          </a:xfrm>
          <a:prstGeom prst="roundRect">
            <a:avLst>
              <a:gd name="adj" fmla="val 50000"/>
            </a:avLst>
          </a:prstGeom>
          <a:solidFill>
            <a:srgbClr val="FEF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1440" rtlCol="0" anchor="ctr"/>
          <a:lstStyle/>
          <a:p>
            <a:pPr algn="ctr"/>
            <a:r>
              <a:rPr lang="en-US" sz="1000" b="1" smtClean="0">
                <a:solidFill>
                  <a:srgbClr val="F7A90B"/>
                </a:solidFill>
                <a:latin typeface="Arial" pitchFamily="34" charset="0"/>
                <a:cs typeface="Arial" pitchFamily="34" charset="0"/>
              </a:rPr>
              <a:t>26</a:t>
            </a:r>
            <a:endParaRPr lang="en-US" sz="1000" b="1">
              <a:solidFill>
                <a:srgbClr val="F7A90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3" descr="E:\music\331962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69" y="1899189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714108" y="2257188"/>
            <a:ext cx="567204" cy="20116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00:07</a:t>
            </a:r>
            <a:endParaRPr lang="en-US" sz="1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64944" y="2257188"/>
            <a:ext cx="567204" cy="20116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00:07</a:t>
            </a:r>
            <a:endParaRPr lang="en-US" sz="1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072" y="1320800"/>
            <a:ext cx="2419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Đến lượt người chơi nào thì TextView count down thời gian của người đó hiện lên, đồng hồ của người kia sẽ ẩn.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66148" y="1882534"/>
            <a:ext cx="638146" cy="613921"/>
            <a:chOff x="4735973" y="1825970"/>
            <a:chExt cx="496426" cy="508043"/>
          </a:xfrm>
        </p:grpSpPr>
        <p:pic>
          <p:nvPicPr>
            <p:cNvPr id="4099" name="Picture 3" descr="E:\music\379523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973" y="1825970"/>
              <a:ext cx="490077" cy="50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4742322" y="1831660"/>
              <a:ext cx="490077" cy="493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8E6134"/>
                  </a:solidFill>
                  <a:latin typeface="Arial" pitchFamily="34" charset="0"/>
                  <a:cs typeface="Arial" pitchFamily="34" charset="0"/>
                </a:rPr>
                <a:t>001</a:t>
              </a:r>
              <a:endParaRPr lang="en-US" sz="1050" b="1">
                <a:solidFill>
                  <a:srgbClr val="8E613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054782" y="2751841"/>
          <a:ext cx="3781449" cy="214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161"/>
                <a:gridCol w="420161"/>
                <a:gridCol w="420161"/>
                <a:gridCol w="420161"/>
                <a:gridCol w="420161"/>
                <a:gridCol w="420161"/>
                <a:gridCol w="420161"/>
                <a:gridCol w="420161"/>
                <a:gridCol w="420161"/>
              </a:tblGrid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  <a:latin typeface=".VnPresentH" pitchFamily="34" charset="0"/>
                        </a:rPr>
                        <a:t>x</a:t>
                      </a:r>
                      <a:endParaRPr lang="en-US" b="1">
                        <a:solidFill>
                          <a:srgbClr val="FF0000"/>
                        </a:solidFill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0070C0"/>
                          </a:solidFill>
                          <a:latin typeface=".VnPresentH" pitchFamily="34" charset="0"/>
                        </a:rPr>
                        <a:t>O</a:t>
                      </a:r>
                      <a:endParaRPr lang="en-US" b="1">
                        <a:solidFill>
                          <a:srgbClr val="0070C0"/>
                        </a:solidFill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45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>
                          <a:alpha val="2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.VnPresentH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929589" y="850858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Bên trái hiển thị Logo của ứng dụng, bên phải hiển thị avatar của người dùng.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16943" y="3115864"/>
            <a:ext cx="857307" cy="857307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FFC000"/>
                </a:solidFill>
              </a:rPr>
              <a:t>3</a:t>
            </a:r>
            <a:endParaRPr lang="en-US" sz="4000" b="1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072" y="3005926"/>
            <a:ext cx="241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Mỗi lượt chơi hệ thống random bàn cờ và người đi trước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072" y="4224291"/>
            <a:ext cx="241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Khi </a:t>
            </a:r>
            <a:r>
              <a:rPr lang="en-US" smtClean="0">
                <a:solidFill>
                  <a:schemeClr val="bg1"/>
                </a:solidFill>
              </a:rPr>
              <a:t>người chơi sẵn </a:t>
            </a:r>
            <a:r>
              <a:rPr lang="en-US" smtClean="0">
                <a:solidFill>
                  <a:schemeClr val="bg1"/>
                </a:solidFill>
              </a:rPr>
              <a:t>sàng vòng tròn đếm ngược xuất hiện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825291" y="2295546"/>
            <a:ext cx="3338286" cy="1650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endParaRPr lang="en-US" sz="100" b="1">
              <a:solidFill>
                <a:srgbClr val="FF0000"/>
              </a:solidFill>
            </a:endParaRPr>
          </a:p>
          <a:p>
            <a:pPr algn="ctr"/>
            <a:endParaRPr lang="en-US" sz="100" b="1" smtClean="0">
              <a:solidFill>
                <a:srgbClr val="FF0000"/>
              </a:solidFill>
            </a:endParaRPr>
          </a:p>
          <a:p>
            <a:pPr algn="ctr"/>
            <a:r>
              <a:rPr lang="en-US" sz="2000" b="1" smtClean="0">
                <a:solidFill>
                  <a:srgbClr val="00B0F0"/>
                </a:solidFill>
              </a:rPr>
              <a:t>Chơi tiếp</a:t>
            </a:r>
            <a:r>
              <a:rPr lang="en-US" sz="2000" b="1" smtClean="0">
                <a:solidFill>
                  <a:srgbClr val="FF0000"/>
                </a:solidFill>
              </a:rPr>
              <a:t>                        Thoát</a:t>
            </a:r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4107" name="Picture 11" descr="Káº¿t quáº£ hÃ¬nh áº£nh cho gameov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73" y="2179972"/>
            <a:ext cx="2635319" cy="1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042399" y="4184900"/>
            <a:ext cx="2984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Thông báo kết quả sau khi kết thúc ván đấu và hỏi người chơi Chơi tiếp hay Thoát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78971" y="5235203"/>
            <a:ext cx="298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Hiển thị hình ảnh chú robot thay cho khung chat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66" y="1880140"/>
            <a:ext cx="1264921" cy="30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7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7937" y="742220"/>
            <a:ext cx="3291840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38" y="6129259"/>
            <a:ext cx="3292839" cy="465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2" y="280555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36365" y="1476458"/>
            <a:ext cx="3080573" cy="307778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Tìm bàn chơi</a:t>
            </a:r>
            <a:endParaRPr lang="en-US" sz="120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E:\music\31447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" y="1555628"/>
            <a:ext cx="149438" cy="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29238" y="1255522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Kiểm tra kết nối mạng</a:t>
            </a:r>
            <a:endParaRPr lang="en-US" sz="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55416" y="1886485"/>
            <a:ext cx="1492458" cy="1020532"/>
            <a:chOff x="2655416" y="1775645"/>
            <a:chExt cx="1492458" cy="1020532"/>
          </a:xfrm>
        </p:grpSpPr>
        <p:grpSp>
          <p:nvGrpSpPr>
            <p:cNvPr id="24" name="Group 23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307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lasticWrap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4248271" y="1886485"/>
            <a:ext cx="1492458" cy="1020532"/>
            <a:chOff x="2655416" y="1775645"/>
            <a:chExt cx="1492458" cy="1020532"/>
          </a:xfrm>
        </p:grpSpPr>
        <p:grpSp>
          <p:nvGrpSpPr>
            <p:cNvPr id="42" name="Group 41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916" y="1889945"/>
                <a:ext cx="571090" cy="57109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002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3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2636365" y="2966054"/>
            <a:ext cx="1492458" cy="1020532"/>
            <a:chOff x="2655416" y="1775645"/>
            <a:chExt cx="1492458" cy="1020532"/>
          </a:xfrm>
        </p:grpSpPr>
        <p:grpSp>
          <p:nvGrpSpPr>
            <p:cNvPr id="50" name="Group 49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55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4" name="TextBox 53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003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1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4229220" y="2966054"/>
            <a:ext cx="1492458" cy="1020532"/>
            <a:chOff x="2655416" y="1775645"/>
            <a:chExt cx="1492458" cy="1020532"/>
          </a:xfrm>
        </p:grpSpPr>
        <p:grpSp>
          <p:nvGrpSpPr>
            <p:cNvPr id="58" name="Group 57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6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4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2" name="TextBox 61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004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9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2630944" y="4033389"/>
            <a:ext cx="1492458" cy="1020532"/>
            <a:chOff x="2655416" y="1775645"/>
            <a:chExt cx="1492458" cy="1020532"/>
          </a:xfrm>
        </p:grpSpPr>
        <p:grpSp>
          <p:nvGrpSpPr>
            <p:cNvPr id="66" name="Group 65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337" y="1884944"/>
                <a:ext cx="571090" cy="57109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005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7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4223799" y="4033389"/>
            <a:ext cx="1492458" cy="1020532"/>
            <a:chOff x="2655416" y="1775645"/>
            <a:chExt cx="1492458" cy="1020532"/>
          </a:xfrm>
        </p:grpSpPr>
        <p:grpSp>
          <p:nvGrpSpPr>
            <p:cNvPr id="74" name="Group 73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79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0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8" name="TextBox 77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006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5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2611893" y="5112958"/>
            <a:ext cx="1492458" cy="1020532"/>
            <a:chOff x="2655416" y="1775645"/>
            <a:chExt cx="1492458" cy="1020532"/>
          </a:xfrm>
        </p:grpSpPr>
        <p:grpSp>
          <p:nvGrpSpPr>
            <p:cNvPr id="82" name="Group 81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87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8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6" name="TextBox 85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007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3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4204748" y="5112958"/>
            <a:ext cx="1492458" cy="1020532"/>
            <a:chOff x="2655416" y="1775645"/>
            <a:chExt cx="1492458" cy="1020532"/>
          </a:xfrm>
        </p:grpSpPr>
        <p:grpSp>
          <p:nvGrpSpPr>
            <p:cNvPr id="90" name="Group 89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95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6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4" name="TextBox 93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008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1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ounded Rectangle 28"/>
          <p:cNvSpPr/>
          <p:nvPr/>
        </p:nvSpPr>
        <p:spPr>
          <a:xfrm>
            <a:off x="3459087" y="5638800"/>
            <a:ext cx="1467543" cy="36802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Tạo bàn</a:t>
            </a:r>
            <a:endParaRPr lang="en-US" b="1"/>
          </a:p>
        </p:txBody>
      </p:sp>
      <p:sp>
        <p:nvSpPr>
          <p:cNvPr id="123" name="Rectangle 122"/>
          <p:cNvSpPr/>
          <p:nvPr/>
        </p:nvSpPr>
        <p:spPr>
          <a:xfrm>
            <a:off x="2547937" y="742221"/>
            <a:ext cx="3291840" cy="491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5243069" y="900763"/>
            <a:ext cx="473870" cy="201168"/>
          </a:xfrm>
          <a:prstGeom prst="roundRect">
            <a:avLst>
              <a:gd name="adj" fmla="val 50000"/>
            </a:avLst>
          </a:prstGeom>
          <a:solidFill>
            <a:srgbClr val="FEF4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sz="10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b="1" smtClean="0">
                <a:solidFill>
                  <a:srgbClr val="F7A90B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en-US" sz="1000" b="1">
              <a:solidFill>
                <a:srgbClr val="F7A90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66" y="847458"/>
            <a:ext cx="307778" cy="30777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2925094" y="847459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 Lan Nguyễn Hư…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Picture 3" descr="E:\music\3319620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35" y="847458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/>
          <p:cNvSpPr/>
          <p:nvPr/>
        </p:nvSpPr>
        <p:spPr>
          <a:xfrm>
            <a:off x="6267304" y="742220"/>
            <a:ext cx="3291840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355732" y="1476458"/>
            <a:ext cx="3080573" cy="307778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Tìm bàn chơi</a:t>
            </a:r>
            <a:endParaRPr lang="en-US" sz="120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0" name="Picture 4" descr="E:\music\31447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01" y="1555628"/>
            <a:ext cx="149438" cy="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7148605" y="1255522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Kiểm tra kết nối mạng</a:t>
            </a:r>
            <a:endParaRPr lang="en-US" sz="8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6374783" y="1886485"/>
            <a:ext cx="1492458" cy="1020532"/>
            <a:chOff x="2655416" y="1775645"/>
            <a:chExt cx="1492458" cy="1020532"/>
          </a:xfrm>
        </p:grpSpPr>
        <p:grpSp>
          <p:nvGrpSpPr>
            <p:cNvPr id="133" name="Group 132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3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37" name="TextBox 136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4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7967638" y="1886485"/>
            <a:ext cx="1492458" cy="1020532"/>
            <a:chOff x="2655416" y="1775645"/>
            <a:chExt cx="1492458" cy="1020532"/>
          </a:xfrm>
        </p:grpSpPr>
        <p:grpSp>
          <p:nvGrpSpPr>
            <p:cNvPr id="141" name="Group 140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46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45" name="TextBox 144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002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2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/>
          <p:cNvGrpSpPr/>
          <p:nvPr/>
        </p:nvGrpSpPr>
        <p:grpSpPr>
          <a:xfrm>
            <a:off x="6355732" y="2966054"/>
            <a:ext cx="1492458" cy="1020532"/>
            <a:chOff x="2655416" y="1775645"/>
            <a:chExt cx="1492458" cy="1020532"/>
          </a:xfrm>
        </p:grpSpPr>
        <p:grpSp>
          <p:nvGrpSpPr>
            <p:cNvPr id="149" name="Group 148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5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53" name="TextBox 152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003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0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/>
          <p:cNvGrpSpPr/>
          <p:nvPr/>
        </p:nvGrpSpPr>
        <p:grpSpPr>
          <a:xfrm>
            <a:off x="7948587" y="2966054"/>
            <a:ext cx="1492458" cy="1020532"/>
            <a:chOff x="2655416" y="1775645"/>
            <a:chExt cx="1492458" cy="1020532"/>
          </a:xfrm>
        </p:grpSpPr>
        <p:grpSp>
          <p:nvGrpSpPr>
            <p:cNvPr id="157" name="Group 156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62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3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1" name="TextBox 160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004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8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oup 163"/>
          <p:cNvGrpSpPr/>
          <p:nvPr/>
        </p:nvGrpSpPr>
        <p:grpSpPr>
          <a:xfrm>
            <a:off x="6350311" y="4033389"/>
            <a:ext cx="1492458" cy="1020532"/>
            <a:chOff x="2655416" y="1775645"/>
            <a:chExt cx="1492458" cy="1020532"/>
          </a:xfrm>
        </p:grpSpPr>
        <p:grpSp>
          <p:nvGrpSpPr>
            <p:cNvPr id="165" name="Group 164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70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1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9" name="TextBox 168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005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6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/>
          <p:cNvGrpSpPr/>
          <p:nvPr/>
        </p:nvGrpSpPr>
        <p:grpSpPr>
          <a:xfrm>
            <a:off x="7943166" y="4033389"/>
            <a:ext cx="1492458" cy="1020532"/>
            <a:chOff x="2655416" y="1775645"/>
            <a:chExt cx="1492458" cy="1020532"/>
          </a:xfrm>
        </p:grpSpPr>
        <p:grpSp>
          <p:nvGrpSpPr>
            <p:cNvPr id="173" name="Group 172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7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9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77" name="TextBox 176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006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74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331260" y="5112958"/>
            <a:ext cx="1492458" cy="1020532"/>
            <a:chOff x="2655416" y="1775645"/>
            <a:chExt cx="1492458" cy="1020532"/>
          </a:xfrm>
        </p:grpSpPr>
        <p:grpSp>
          <p:nvGrpSpPr>
            <p:cNvPr id="181" name="Group 180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86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7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85" name="TextBox 184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007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2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8" name="Group 187"/>
          <p:cNvGrpSpPr/>
          <p:nvPr/>
        </p:nvGrpSpPr>
        <p:grpSpPr>
          <a:xfrm>
            <a:off x="7924115" y="5112958"/>
            <a:ext cx="1492458" cy="1020532"/>
            <a:chOff x="2655416" y="1775645"/>
            <a:chExt cx="1492458" cy="1020532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55416" y="1775645"/>
              <a:ext cx="1491134" cy="971417"/>
              <a:chOff x="2636366" y="1775645"/>
              <a:chExt cx="1491134" cy="971417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2636366" y="1775645"/>
                <a:ext cx="1491134" cy="971417"/>
              </a:xfrm>
              <a:prstGeom prst="roundRect">
                <a:avLst>
                  <a:gd name="adj" fmla="val 388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870451" y="1889945"/>
                <a:ext cx="1022964" cy="584067"/>
                <a:chOff x="2845740" y="2118545"/>
                <a:chExt cx="1022964" cy="584067"/>
              </a:xfrm>
            </p:grpSpPr>
            <p:pic>
              <p:nvPicPr>
                <p:cNvPr id="194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4637" y="2118545"/>
                  <a:ext cx="584067" cy="584067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5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5740" y="2118545"/>
                  <a:ext cx="571090" cy="57109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93" name="TextBox 192"/>
              <p:cNvSpPr txBox="1"/>
              <p:nvPr/>
            </p:nvSpPr>
            <p:spPr>
              <a:xfrm>
                <a:off x="3176588" y="2493146"/>
                <a:ext cx="4106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008</a:t>
                </a:r>
                <a:endParaRPr lang="en-US" sz="105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0" name="Picture 4" descr="HÃ¬nh áº£nh cÃ³ liÃªn qua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5704">
              <a:off x="3883035" y="2299434"/>
              <a:ext cx="264839" cy="49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6" name="Picture 10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8"/>
          <a:stretch/>
        </p:blipFill>
        <p:spPr bwMode="auto">
          <a:xfrm flipV="1">
            <a:off x="6279347" y="6165470"/>
            <a:ext cx="3213100" cy="4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Rectangle 197"/>
          <p:cNvSpPr/>
          <p:nvPr/>
        </p:nvSpPr>
        <p:spPr>
          <a:xfrm>
            <a:off x="6267304" y="742221"/>
            <a:ext cx="3291840" cy="4915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6644461" y="84745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LineXO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2" name="Picture 19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5061" b="16881"/>
          <a:stretch/>
        </p:blipFill>
        <p:spPr bwMode="auto">
          <a:xfrm>
            <a:off x="6353892" y="840316"/>
            <a:ext cx="326056" cy="31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9" name="TextBox 3088"/>
          <p:cNvSpPr txBox="1"/>
          <p:nvPr/>
        </p:nvSpPr>
        <p:spPr>
          <a:xfrm>
            <a:off x="145141" y="985734"/>
            <a:ext cx="219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Hiển thị Menu gồm Đánh giá, Xếp hạng và Đăng nhập khi click vào avatar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91" name="Picture 1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6831" y="3681883"/>
            <a:ext cx="178198" cy="19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1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4518" y="2609324"/>
            <a:ext cx="178198" cy="19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" name="TextBox 230"/>
          <p:cNvSpPr txBox="1"/>
          <p:nvPr/>
        </p:nvSpPr>
        <p:spPr>
          <a:xfrm>
            <a:off x="9765395" y="3221106"/>
            <a:ext cx="2192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Khi user chọn mục Xếp hạng, hiển thị bảng xếp hạng thành viên. Người có điểm số cao nhất hiển thị phía trên chính giữa.</a:t>
            </a:r>
            <a:endParaRPr lang="en-US" sz="15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181839" y="5638800"/>
            <a:ext cx="1467543" cy="36802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Tạo bàn</a:t>
            </a:r>
            <a:endParaRPr lang="en-US" b="1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5" y="6129966"/>
            <a:ext cx="3292839" cy="46512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266306" y="742220"/>
            <a:ext cx="3291839" cy="58521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clrChange>
              <a:clrFrom>
                <a:srgbClr val="43781F"/>
              </a:clrFrom>
              <a:clrTo>
                <a:srgbClr val="4378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44" y="850051"/>
            <a:ext cx="1742837" cy="1280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348" y="1742101"/>
            <a:ext cx="2518394" cy="4313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78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632</Words>
  <Application>Microsoft Office PowerPoint</Application>
  <PresentationFormat>Widescreen</PresentationFormat>
  <Paragraphs>265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.VnPresentH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Hung-pc</dc:creator>
  <cp:lastModifiedBy>Hung-pc</cp:lastModifiedBy>
  <cp:revision>91</cp:revision>
  <dcterms:created xsi:type="dcterms:W3CDTF">2019-03-04T15:47:39Z</dcterms:created>
  <dcterms:modified xsi:type="dcterms:W3CDTF">2019-05-10T02:52:12Z</dcterms:modified>
</cp:coreProperties>
</file>