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sldIdLst>
    <p:sldId id="256" r:id="rId5"/>
    <p:sldId id="264" r:id="rId6"/>
    <p:sldId id="308" r:id="rId7"/>
    <p:sldId id="280" r:id="rId8"/>
    <p:sldId id="309" r:id="rId9"/>
    <p:sldId id="311" r:id="rId10"/>
    <p:sldId id="304" r:id="rId11"/>
    <p:sldId id="312" r:id="rId12"/>
    <p:sldId id="305" r:id="rId13"/>
    <p:sldId id="313" r:id="rId14"/>
    <p:sldId id="306" r:id="rId15"/>
    <p:sldId id="314" r:id="rId16"/>
    <p:sldId id="302" r:id="rId17"/>
    <p:sldId id="300" r:id="rId18"/>
    <p:sldId id="301" r:id="rId19"/>
    <p:sldId id="30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5" d="100"/>
          <a:sy n="85" d="100"/>
        </p:scale>
        <p:origin x="8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2C1E4-F2BB-41FA-B7E2-40ADEE28A64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CCFA-24A0-4435-98FA-615C6A61E9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82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2C1E4-F2BB-41FA-B7E2-40ADEE28A64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398121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2C1E4-F2BB-41FA-B7E2-40ADEE28A64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7298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2C1E4-F2BB-41FA-B7E2-40ADEE28A64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148188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2C1E4-F2BB-41FA-B7E2-40ADEE28A648}"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1CCFA-24A0-4435-98FA-615C6A61E9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48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2C1E4-F2BB-41FA-B7E2-40ADEE28A648}"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251352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2C1E4-F2BB-41FA-B7E2-40ADEE28A648}" type="datetimeFigureOut">
              <a:rPr lang="en-US" smtClean="0"/>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348913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52C1E4-F2BB-41FA-B7E2-40ADEE28A648}" type="datetimeFigureOut">
              <a:rPr lang="en-US" smtClean="0"/>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39930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52C1E4-F2BB-41FA-B7E2-40ADEE28A648}" type="datetimeFigureOut">
              <a:rPr lang="en-US" smtClean="0"/>
              <a:t>1/2/2025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373396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52C1E4-F2BB-41FA-B7E2-40ADEE28A648}" type="datetimeFigureOut">
              <a:rPr lang="en-US" smtClean="0"/>
              <a:t>1/2/2025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1CCFA-24A0-4435-98FA-615C6A61E963}" type="slidenum">
              <a:rPr lang="en-US" smtClean="0"/>
              <a:t>‹#›</a:t>
            </a:fld>
            <a:endParaRPr lang="en-US"/>
          </a:p>
        </p:txBody>
      </p:sp>
    </p:spTree>
    <p:extLst>
      <p:ext uri="{BB962C8B-B14F-4D97-AF65-F5344CB8AC3E}">
        <p14:creationId xmlns:p14="http://schemas.microsoft.com/office/powerpoint/2010/main" val="407386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2C1E4-F2BB-41FA-B7E2-40ADEE28A648}"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1CCFA-24A0-4435-98FA-615C6A61E963}" type="slidenum">
              <a:rPr lang="en-US" smtClean="0"/>
              <a:t>‹#›</a:t>
            </a:fld>
            <a:endParaRPr lang="en-US"/>
          </a:p>
        </p:txBody>
      </p:sp>
    </p:spTree>
    <p:extLst>
      <p:ext uri="{BB962C8B-B14F-4D97-AF65-F5344CB8AC3E}">
        <p14:creationId xmlns:p14="http://schemas.microsoft.com/office/powerpoint/2010/main" val="8369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52C1E4-F2BB-41FA-B7E2-40ADEE28A648}" type="datetimeFigureOut">
              <a:rPr lang="en-US" smtClean="0"/>
              <a:t>1/2/2025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1CCFA-24A0-4435-98FA-615C6A61E96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68290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82DDF4-8E98-4244-B2A6-3DFFB54189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9607" y="219693"/>
            <a:ext cx="1177970" cy="1177970"/>
          </a:xfrm>
          <a:prstGeom prst="rect">
            <a:avLst/>
          </a:prstGeom>
          <a:noFill/>
          <a:ln>
            <a:noFill/>
          </a:ln>
        </p:spPr>
      </p:pic>
      <p:sp>
        <p:nvSpPr>
          <p:cNvPr id="5" name="TextBox 4">
            <a:extLst>
              <a:ext uri="{FF2B5EF4-FFF2-40B4-BE49-F238E27FC236}">
                <a16:creationId xmlns:a16="http://schemas.microsoft.com/office/drawing/2014/main" id="{9E9B50C3-7F26-47D8-9E03-6D4E83150509}"/>
              </a:ext>
            </a:extLst>
          </p:cNvPr>
          <p:cNvSpPr txBox="1"/>
          <p:nvPr/>
        </p:nvSpPr>
        <p:spPr>
          <a:xfrm>
            <a:off x="3429000" y="374574"/>
            <a:ext cx="5334000" cy="707886"/>
          </a:xfrm>
          <a:prstGeom prst="rect">
            <a:avLst/>
          </a:prstGeom>
          <a:noFill/>
        </p:spPr>
        <p:txBody>
          <a:bodyPr wrap="square" rtlCol="0">
            <a:spAutoFit/>
          </a:bodyPr>
          <a:lstStyle/>
          <a:p>
            <a:pPr algn="ctr"/>
            <a:r>
              <a:rPr lang="en-US"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TRƯỜNG ĐẠI HỌC VINH</a:t>
            </a:r>
          </a:p>
          <a:p>
            <a:pPr algn="ctr"/>
            <a:r>
              <a:rPr lang="en-US"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VIỆN KỸ THUẬT VÀ CÔNG NGHỆ</a:t>
            </a:r>
          </a:p>
        </p:txBody>
      </p:sp>
      <p:cxnSp>
        <p:nvCxnSpPr>
          <p:cNvPr id="7" name="Straight Connector 6">
            <a:extLst>
              <a:ext uri="{FF2B5EF4-FFF2-40B4-BE49-F238E27FC236}">
                <a16:creationId xmlns:a16="http://schemas.microsoft.com/office/drawing/2014/main" id="{A56BE377-89A9-42F8-8F5B-AC2B871D3223}"/>
              </a:ext>
            </a:extLst>
          </p:cNvPr>
          <p:cNvCxnSpPr>
            <a:cxnSpLocks/>
          </p:cNvCxnSpPr>
          <p:nvPr/>
        </p:nvCxnSpPr>
        <p:spPr>
          <a:xfrm>
            <a:off x="3692572" y="1103400"/>
            <a:ext cx="4866369"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933FD9CB-4548-4A98-81C0-DA195D40EA31}"/>
              </a:ext>
            </a:extLst>
          </p:cNvPr>
          <p:cNvSpPr txBox="1"/>
          <p:nvPr/>
        </p:nvSpPr>
        <p:spPr>
          <a:xfrm>
            <a:off x="3046275" y="1498816"/>
            <a:ext cx="6099450" cy="830997"/>
          </a:xfrm>
          <a:prstGeom prst="rect">
            <a:avLst/>
          </a:prstGeom>
          <a:noFill/>
        </p:spPr>
        <p:txBody>
          <a:bodyPr wrap="square" rtlCol="0">
            <a:spAutoFit/>
          </a:bodyPr>
          <a:lstStyle/>
          <a:p>
            <a:pPr algn="ctr"/>
            <a:r>
              <a:rPr lang="en-US" sz="2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BÁO CÁO ĐỒ ÁN HỌC PHẦN </a:t>
            </a:r>
          </a:p>
          <a:p>
            <a:pPr algn="ctr"/>
            <a:r>
              <a:rPr lang="en-US" sz="2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CÔNG NGHỆ PHẦN MỀM</a:t>
            </a:r>
          </a:p>
        </p:txBody>
      </p:sp>
      <p:sp>
        <p:nvSpPr>
          <p:cNvPr id="12" name="TextBox 11">
            <a:extLst>
              <a:ext uri="{FF2B5EF4-FFF2-40B4-BE49-F238E27FC236}">
                <a16:creationId xmlns:a16="http://schemas.microsoft.com/office/drawing/2014/main" id="{EDD82E22-A5DB-4CDC-BC3A-74DA9DD72050}"/>
              </a:ext>
            </a:extLst>
          </p:cNvPr>
          <p:cNvSpPr txBox="1"/>
          <p:nvPr/>
        </p:nvSpPr>
        <p:spPr>
          <a:xfrm>
            <a:off x="1712427" y="2536593"/>
            <a:ext cx="8767146" cy="1569660"/>
          </a:xfrm>
          <a:prstGeom prst="rect">
            <a:avLst/>
          </a:prstGeom>
          <a:noFill/>
        </p:spPr>
        <p:txBody>
          <a:bodyPr wrap="square" rtlCol="0">
            <a:spAutoFit/>
          </a:bodyPr>
          <a:lstStyle/>
          <a:p>
            <a:pPr algn="ctr"/>
            <a:r>
              <a:rPr lang="en-US" sz="3200" b="1" dirty="0">
                <a:solidFill>
                  <a:srgbClr val="BC0000"/>
                </a:solidFill>
                <a:latin typeface="Tahoma" panose="020B0604030504040204" pitchFamily="34" charset="0"/>
                <a:ea typeface="Tahoma" panose="020B0604030504040204" pitchFamily="34" charset="0"/>
                <a:cs typeface="Tahoma" panose="020B0604030504040204" pitchFamily="34" charset="0"/>
              </a:rPr>
              <a:t>XÂY DỰNG HỆ THỐNG </a:t>
            </a:r>
          </a:p>
          <a:p>
            <a:pPr algn="ctr"/>
            <a:r>
              <a:rPr lang="en-US" sz="3200" b="1" dirty="0">
                <a:solidFill>
                  <a:srgbClr val="BC0000"/>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sp>
        <p:nvSpPr>
          <p:cNvPr id="14" name="TextBox 13">
            <a:extLst>
              <a:ext uri="{FF2B5EF4-FFF2-40B4-BE49-F238E27FC236}">
                <a16:creationId xmlns:a16="http://schemas.microsoft.com/office/drawing/2014/main" id="{632D88DA-AD08-430F-8A00-A7619A2655F6}"/>
              </a:ext>
            </a:extLst>
          </p:cNvPr>
          <p:cNvSpPr txBox="1"/>
          <p:nvPr/>
        </p:nvSpPr>
        <p:spPr>
          <a:xfrm>
            <a:off x="4466029" y="6382347"/>
            <a:ext cx="3319454" cy="400110"/>
          </a:xfrm>
          <a:prstGeom prst="rect">
            <a:avLst/>
          </a:prstGeom>
          <a:noFill/>
        </p:spPr>
        <p:txBody>
          <a:bodyPr wrap="square" rtlCol="0">
            <a:spAutoFit/>
          </a:bodyPr>
          <a:lstStyle/>
          <a:p>
            <a:pPr algn="ctr"/>
            <a:r>
              <a:rPr lang="en-US" sz="2000" i="1" dirty="0">
                <a:latin typeface="Tahoma" panose="020B0604030504040204" pitchFamily="34" charset="0"/>
                <a:ea typeface="Tahoma" panose="020B0604030504040204" pitchFamily="34" charset="0"/>
                <a:cs typeface="Tahoma" panose="020B0604030504040204" pitchFamily="34" charset="0"/>
              </a:rPr>
              <a:t>Nghệ An, 1/2025</a:t>
            </a:r>
          </a:p>
        </p:txBody>
      </p:sp>
      <p:graphicFrame>
        <p:nvGraphicFramePr>
          <p:cNvPr id="2" name="Table 1">
            <a:extLst>
              <a:ext uri="{FF2B5EF4-FFF2-40B4-BE49-F238E27FC236}">
                <a16:creationId xmlns:a16="http://schemas.microsoft.com/office/drawing/2014/main" id="{75E3ADD5-CE45-B3B8-3DDB-510783E680C3}"/>
              </a:ext>
            </a:extLst>
          </p:cNvPr>
          <p:cNvGraphicFramePr>
            <a:graphicFrameLocks noGrp="1"/>
          </p:cNvGraphicFramePr>
          <p:nvPr>
            <p:extLst>
              <p:ext uri="{D42A27DB-BD31-4B8C-83A1-F6EECF244321}">
                <p14:modId xmlns:p14="http://schemas.microsoft.com/office/powerpoint/2010/main" val="2621184816"/>
              </p:ext>
            </p:extLst>
          </p:nvPr>
        </p:nvGraphicFramePr>
        <p:xfrm>
          <a:off x="5097937" y="4968612"/>
          <a:ext cx="6922008" cy="1005840"/>
        </p:xfrm>
        <a:graphic>
          <a:graphicData uri="http://schemas.openxmlformats.org/drawingml/2006/table">
            <a:tbl>
              <a:tblPr firstRow="1" bandRow="1">
                <a:tableStyleId>{2D5ABB26-0587-4C30-8999-92F81FD0307C}</a:tableStyleId>
              </a:tblPr>
              <a:tblGrid>
                <a:gridCol w="2368296">
                  <a:extLst>
                    <a:ext uri="{9D8B030D-6E8A-4147-A177-3AD203B41FA5}">
                      <a16:colId xmlns:a16="http://schemas.microsoft.com/office/drawing/2014/main" val="732036594"/>
                    </a:ext>
                  </a:extLst>
                </a:gridCol>
                <a:gridCol w="4553712">
                  <a:extLst>
                    <a:ext uri="{9D8B030D-6E8A-4147-A177-3AD203B41FA5}">
                      <a16:colId xmlns:a16="http://schemas.microsoft.com/office/drawing/2014/main" val="2919961652"/>
                    </a:ext>
                  </a:extLst>
                </a:gridCol>
              </a:tblGrid>
              <a:tr h="365170">
                <a:tc>
                  <a:txBody>
                    <a:bodyPr/>
                    <a:lstStyle/>
                    <a:p>
                      <a:pPr algn="r">
                        <a:lnSpc>
                          <a:spcPct val="100000"/>
                        </a:lnSpc>
                      </a:pPr>
                      <a:r>
                        <a:rPr lang="en-US" sz="1800" dirty="0">
                          <a:latin typeface="Tahoma" panose="020B0604030504040204" pitchFamily="34" charset="0"/>
                          <a:ea typeface="Tahoma" panose="020B0604030504040204" pitchFamily="34" charset="0"/>
                          <a:cs typeface="Tahoma" panose="020B0604030504040204" pitchFamily="34" charset="0"/>
                        </a:rPr>
                        <a:t>GV:</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US" sz="1800" dirty="0">
                          <a:latin typeface="Tahoma" panose="020B0604030504040204" pitchFamily="34" charset="0"/>
                          <a:ea typeface="Tahoma" panose="020B0604030504040204" pitchFamily="34" charset="0"/>
                          <a:cs typeface="Tahoma" panose="020B0604030504040204" pitchFamily="34" charset="0"/>
                        </a:rPr>
                        <a:t>TS. Cao Thanh Sơn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023380"/>
                  </a:ext>
                </a:extLst>
              </a:tr>
              <a:tr h="630293">
                <a:tc>
                  <a:txBody>
                    <a:bodyPr/>
                    <a:lstStyle/>
                    <a:p>
                      <a:pPr algn="r">
                        <a:lnSpc>
                          <a:spcPct val="100000"/>
                        </a:lnSpc>
                      </a:pPr>
                      <a:r>
                        <a:rPr lang="en-US" sz="1800" dirty="0">
                          <a:latin typeface="Tahoma" panose="020B0604030504040204" pitchFamily="34" charset="0"/>
                          <a:ea typeface="Tahoma" panose="020B0604030504040204" pitchFamily="34" charset="0"/>
                          <a:cs typeface="Tahoma" panose="020B0604030504040204" pitchFamily="34" charset="0"/>
                        </a:rPr>
                        <a:t>Thành viên nhóm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US" sz="1800" dirty="0">
                          <a:latin typeface="Tahoma" panose="020B0604030504040204" pitchFamily="34" charset="0"/>
                          <a:ea typeface="Tahoma" panose="020B0604030504040204" pitchFamily="34" charset="0"/>
                          <a:cs typeface="Tahoma" panose="020B0604030504040204" pitchFamily="34" charset="0"/>
                        </a:rPr>
                        <a:t>Đặng Ngọc Anh (NT) – 215748020110333</a:t>
                      </a:r>
                    </a:p>
                    <a:p>
                      <a:pPr algn="l">
                        <a:lnSpc>
                          <a:spcPct val="100000"/>
                        </a:lnSpc>
                      </a:pPr>
                      <a:r>
                        <a:rPr lang="en-US" sz="1800" dirty="0">
                          <a:latin typeface="Tahoma" panose="020B0604030504040204" pitchFamily="34" charset="0"/>
                          <a:ea typeface="Tahoma" panose="020B0604030504040204" pitchFamily="34" charset="0"/>
                          <a:cs typeface="Tahoma" panose="020B0604030504040204" pitchFamily="34" charset="0"/>
                        </a:rPr>
                        <a:t>Thái Văn Tuấn – 215748020110086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5275273"/>
                  </a:ext>
                </a:extLst>
              </a:tr>
            </a:tbl>
          </a:graphicData>
        </a:graphic>
      </p:graphicFrame>
    </p:spTree>
    <p:extLst>
      <p:ext uri="{BB962C8B-B14F-4D97-AF65-F5344CB8AC3E}">
        <p14:creationId xmlns:p14="http://schemas.microsoft.com/office/powerpoint/2010/main" val="2499896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90887-37F0-3EF5-8A48-96BD8CE1BC5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3373474-10DA-30FE-8095-0A53412B6BA1}"/>
              </a:ext>
            </a:extLst>
          </p:cNvPr>
          <p:cNvSpPr txBox="1"/>
          <p:nvPr/>
        </p:nvSpPr>
        <p:spPr>
          <a:xfrm>
            <a:off x="203766" y="92465"/>
            <a:ext cx="7039715" cy="411459"/>
          </a:xfrm>
          <a:prstGeom prst="rect">
            <a:avLst/>
          </a:prstGeom>
          <a:noFill/>
        </p:spPr>
        <p:txBody>
          <a:bodyPr wrap="square" rtlCol="0">
            <a:spAutoFit/>
          </a:bodyPr>
          <a:lstStyle/>
          <a:p>
            <a:pPr algn="just">
              <a:lnSpc>
                <a:spcPct val="150000"/>
              </a:lnSpc>
            </a:pPr>
            <a:r>
              <a:rPr lang="en-US" altLang="en-US" sz="1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3. Quản lý phòng thi</a:t>
            </a:r>
          </a:p>
        </p:txBody>
      </p:sp>
      <p:sp>
        <p:nvSpPr>
          <p:cNvPr id="7" name="TextBox 6">
            <a:extLst>
              <a:ext uri="{FF2B5EF4-FFF2-40B4-BE49-F238E27FC236}">
                <a16:creationId xmlns:a16="http://schemas.microsoft.com/office/drawing/2014/main" id="{EC6A55B1-A347-9268-1ECA-5545894648D2}"/>
              </a:ext>
            </a:extLst>
          </p:cNvPr>
          <p:cNvSpPr txBox="1"/>
          <p:nvPr/>
        </p:nvSpPr>
        <p:spPr>
          <a:xfrm>
            <a:off x="5399249" y="2649540"/>
            <a:ext cx="345788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Biểu đồ luồng của </a:t>
            </a:r>
          </a:p>
          <a:p>
            <a:pPr algn="ctr"/>
            <a:r>
              <a:rPr lang="en-US" altLang="en-US" b="1" dirty="0">
                <a:latin typeface="Tahoma" panose="020B0604030504040204" pitchFamily="34" charset="0"/>
                <a:ea typeface="Tahoma" panose="020B0604030504040204" pitchFamily="34" charset="0"/>
                <a:cs typeface="Tahoma" panose="020B0604030504040204" pitchFamily="34" charset="0"/>
              </a:rPr>
              <a:t>Quản lý phòng thi</a:t>
            </a:r>
          </a:p>
        </p:txBody>
      </p:sp>
      <p:pic>
        <p:nvPicPr>
          <p:cNvPr id="3" name="Picture 2">
            <a:extLst>
              <a:ext uri="{FF2B5EF4-FFF2-40B4-BE49-F238E27FC236}">
                <a16:creationId xmlns:a16="http://schemas.microsoft.com/office/drawing/2014/main" id="{86A7A6DE-8B6D-57C8-32F9-3E28BF2A6B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5227" y="623496"/>
            <a:ext cx="4432466" cy="5611008"/>
          </a:xfrm>
          <a:prstGeom prst="rect">
            <a:avLst/>
          </a:prstGeom>
        </p:spPr>
      </p:pic>
    </p:spTree>
    <p:extLst>
      <p:ext uri="{BB962C8B-B14F-4D97-AF65-F5344CB8AC3E}">
        <p14:creationId xmlns:p14="http://schemas.microsoft.com/office/powerpoint/2010/main" val="114661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96CE5-5C0B-66BA-617E-2C8FE2315F8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3552A5-420B-98E3-9CBC-71EEEBF36639}"/>
              </a:ext>
            </a:extLst>
          </p:cNvPr>
          <p:cNvSpPr txBox="1"/>
          <p:nvPr/>
        </p:nvSpPr>
        <p:spPr>
          <a:xfrm>
            <a:off x="1281954" y="2000441"/>
            <a:ext cx="9932892" cy="2995692"/>
          </a:xfrm>
          <a:prstGeom prst="rect">
            <a:avLst/>
          </a:prstGeom>
          <a:noFill/>
        </p:spPr>
        <p:txBody>
          <a:bodyPr wrap="square" rtlCol="0">
            <a:spAutoFit/>
          </a:bodyPr>
          <a:lstStyle/>
          <a:p>
            <a:pPr algn="just">
              <a:lnSpc>
                <a:spcPct val="150000"/>
              </a:lnSpc>
            </a:pPr>
            <a:r>
              <a:rPr lang="en-US" altLang="en-US" sz="20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4. Giám sát thí sinh trong lúc thi qua camera</a:t>
            </a:r>
          </a:p>
          <a:p>
            <a:pPr>
              <a:lnSpc>
                <a:spcPct val="150000"/>
              </a:lnSpc>
            </a:pPr>
            <a:r>
              <a:rPr lang="en-US" altLang="en-US"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Tính năng giám sát thí sinh sử dụng camera và công nghệ nhận diện hình ảnh để đảm bảo minh bạch, công bằng trong các kỳ thi. Hệ thống theo dõi hoạt động thí sinh, phân tích dữ liệu để phát hiện hành vi bất thường như gian lận, rời vị trí, hoặc sử dụng thiết bị cấm. Cảnh báo tự động được gửi đến cán bộ giám sát khi có vi phạm, giúp phản ứng kịp thời. Tính năng này giảm áp lực cho đội ngũ coi thi và tăng tính chuyên nghiệp, đặc biệt trong các kỳ thi trực tuyến hoặc quy mô lớn.</a:t>
            </a:r>
          </a:p>
        </p:txBody>
      </p:sp>
      <p:sp>
        <p:nvSpPr>
          <p:cNvPr id="3" name="Title 1">
            <a:extLst>
              <a:ext uri="{FF2B5EF4-FFF2-40B4-BE49-F238E27FC236}">
                <a16:creationId xmlns:a16="http://schemas.microsoft.com/office/drawing/2014/main" id="{943EA063-8463-EBAD-AB39-E1E18261FFE9}"/>
              </a:ext>
            </a:extLst>
          </p:cNvPr>
          <p:cNvSpPr txBox="1">
            <a:spLocks/>
          </p:cNvSpPr>
          <p:nvPr/>
        </p:nvSpPr>
        <p:spPr>
          <a:xfrm>
            <a:off x="2569272" y="911657"/>
            <a:ext cx="7053452"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Các tính năng chính</a:t>
            </a:r>
          </a:p>
        </p:txBody>
      </p:sp>
      <p:sp>
        <p:nvSpPr>
          <p:cNvPr id="9" name="AutoShape 5" descr="Python Logo, symbol, meaning, history, PNG, brand">
            <a:extLst>
              <a:ext uri="{FF2B5EF4-FFF2-40B4-BE49-F238E27FC236}">
                <a16:creationId xmlns:a16="http://schemas.microsoft.com/office/drawing/2014/main" id="{33796F17-91FD-898C-63B4-69AD87E63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EB1ACDE-8461-AC9B-1DFB-E27AE7FB3D31}"/>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spTree>
    <p:extLst>
      <p:ext uri="{BB962C8B-B14F-4D97-AF65-F5344CB8AC3E}">
        <p14:creationId xmlns:p14="http://schemas.microsoft.com/office/powerpoint/2010/main" val="403976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2DF64-E0D4-B553-5071-4AAE1462E5E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0B2F6CC-1583-3A9D-92E1-0B70A11B7E9E}"/>
              </a:ext>
            </a:extLst>
          </p:cNvPr>
          <p:cNvSpPr txBox="1"/>
          <p:nvPr/>
        </p:nvSpPr>
        <p:spPr>
          <a:xfrm>
            <a:off x="203766" y="92465"/>
            <a:ext cx="7039715" cy="411459"/>
          </a:xfrm>
          <a:prstGeom prst="rect">
            <a:avLst/>
          </a:prstGeom>
          <a:noFill/>
        </p:spPr>
        <p:txBody>
          <a:bodyPr wrap="square" rtlCol="0">
            <a:spAutoFit/>
          </a:bodyPr>
          <a:lstStyle/>
          <a:p>
            <a:pPr algn="just">
              <a:lnSpc>
                <a:spcPct val="150000"/>
              </a:lnSpc>
            </a:pPr>
            <a:r>
              <a:rPr lang="en-US" altLang="en-US" sz="1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4. Giám sát thí sinh trong lúc thi qua camera</a:t>
            </a:r>
          </a:p>
        </p:txBody>
      </p:sp>
      <p:sp>
        <p:nvSpPr>
          <p:cNvPr id="7" name="TextBox 6">
            <a:extLst>
              <a:ext uri="{FF2B5EF4-FFF2-40B4-BE49-F238E27FC236}">
                <a16:creationId xmlns:a16="http://schemas.microsoft.com/office/drawing/2014/main" id="{B0F4777C-D7C8-DDEE-4875-E50E1E816507}"/>
              </a:ext>
            </a:extLst>
          </p:cNvPr>
          <p:cNvSpPr txBox="1"/>
          <p:nvPr/>
        </p:nvSpPr>
        <p:spPr>
          <a:xfrm>
            <a:off x="5399249" y="2649540"/>
            <a:ext cx="345788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Biểu đồ luồng của </a:t>
            </a:r>
          </a:p>
          <a:p>
            <a:pPr algn="ctr"/>
            <a:r>
              <a:rPr lang="en-US" altLang="en-US" sz="1800" b="1" dirty="0">
                <a:latin typeface="Tahoma" panose="020B0604030504040204" pitchFamily="34" charset="0"/>
                <a:ea typeface="Tahoma" panose="020B0604030504040204" pitchFamily="34" charset="0"/>
                <a:cs typeface="Tahoma" panose="020B0604030504040204" pitchFamily="34" charset="0"/>
              </a:rPr>
              <a:t>Giám sát thí sinh trong lúc thi qua camera</a:t>
            </a:r>
          </a:p>
        </p:txBody>
      </p:sp>
      <p:pic>
        <p:nvPicPr>
          <p:cNvPr id="3" name="Picture 2">
            <a:extLst>
              <a:ext uri="{FF2B5EF4-FFF2-40B4-BE49-F238E27FC236}">
                <a16:creationId xmlns:a16="http://schemas.microsoft.com/office/drawing/2014/main" id="{27BD0305-5875-7259-904C-099A6195E5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9619" y="490367"/>
            <a:ext cx="4030615" cy="5611008"/>
          </a:xfrm>
          <a:prstGeom prst="rect">
            <a:avLst/>
          </a:prstGeom>
        </p:spPr>
      </p:pic>
    </p:spTree>
    <p:extLst>
      <p:ext uri="{BB962C8B-B14F-4D97-AF65-F5344CB8AC3E}">
        <p14:creationId xmlns:p14="http://schemas.microsoft.com/office/powerpoint/2010/main" val="149995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71186-DEF9-6679-E8AF-04F0CBFEE9F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A587A7B-8978-917A-8D5E-BAA15558DD15}"/>
              </a:ext>
            </a:extLst>
          </p:cNvPr>
          <p:cNvSpPr txBox="1"/>
          <p:nvPr/>
        </p:nvSpPr>
        <p:spPr>
          <a:xfrm>
            <a:off x="1165619" y="2491872"/>
            <a:ext cx="5952358" cy="2799549"/>
          </a:xfrm>
          <a:prstGeom prst="rect">
            <a:avLst/>
          </a:prstGeom>
          <a:noFill/>
        </p:spPr>
        <p:txBody>
          <a:bodyPr wrap="square" rtlCol="0">
            <a:spAutoFit/>
          </a:bodyPr>
          <a:lstStyle/>
          <a:p>
            <a:pPr marL="457200" indent="-457200">
              <a:lnSpc>
                <a:spcPct val="150000"/>
              </a:lnSpc>
              <a:buAutoNum type="arabicPeriod"/>
            </a:pP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Tự động hóa và tối ưu quy trình</a:t>
            </a:r>
          </a:p>
          <a:p>
            <a:pPr marL="457200" indent="-457200">
              <a:lnSpc>
                <a:spcPct val="150000"/>
              </a:lnSpc>
              <a:buAutoNum type="arabicPeriod"/>
            </a:pP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Tăng cường tính minh bạch và công bằng</a:t>
            </a:r>
          </a:p>
          <a:p>
            <a:pPr marL="457200" indent="-457200">
              <a:lnSpc>
                <a:spcPct val="150000"/>
              </a:lnSpc>
              <a:buAutoNum type="arabicPeriod"/>
            </a:pP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Tiết kiếm nguồn lực</a:t>
            </a:r>
          </a:p>
          <a:p>
            <a:pPr marL="457200" indent="-457200">
              <a:lnSpc>
                <a:spcPct val="150000"/>
              </a:lnSpc>
              <a:buAutoNum type="arabicPeriod"/>
            </a:pP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Quản lý hiệu quả thi cử</a:t>
            </a:r>
          </a:p>
          <a:p>
            <a:pPr marL="457200" indent="-457200">
              <a:lnSpc>
                <a:spcPct val="150000"/>
              </a:lnSpc>
              <a:buAutoNum type="arabicPeriod"/>
            </a:pP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Tăng khả năng phát hiện và ngăn chặn gian lận</a:t>
            </a:r>
          </a:p>
        </p:txBody>
      </p:sp>
      <p:sp>
        <p:nvSpPr>
          <p:cNvPr id="3" name="Title 1">
            <a:extLst>
              <a:ext uri="{FF2B5EF4-FFF2-40B4-BE49-F238E27FC236}">
                <a16:creationId xmlns:a16="http://schemas.microsoft.com/office/drawing/2014/main" id="{2BD7AF39-8092-CF1D-18E9-4F1D178A28C0}"/>
              </a:ext>
            </a:extLst>
          </p:cNvPr>
          <p:cNvSpPr txBox="1">
            <a:spLocks/>
          </p:cNvSpPr>
          <p:nvPr/>
        </p:nvSpPr>
        <p:spPr>
          <a:xfrm>
            <a:off x="2713327" y="958787"/>
            <a:ext cx="6765343"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Các lợi ích của sản phẩm</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036E009E-4B94-73BB-2B4D-4EE67D906B11}"/>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pic>
        <p:nvPicPr>
          <p:cNvPr id="4" name="Picture 3">
            <a:extLst>
              <a:ext uri="{FF2B5EF4-FFF2-40B4-BE49-F238E27FC236}">
                <a16:creationId xmlns:a16="http://schemas.microsoft.com/office/drawing/2014/main" id="{360DC4F5-00FA-69FE-B858-AFD78529F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011" y="2491872"/>
            <a:ext cx="4766569" cy="2678206"/>
          </a:xfrm>
          <a:prstGeom prst="rect">
            <a:avLst/>
          </a:prstGeom>
        </p:spPr>
      </p:pic>
    </p:spTree>
    <p:extLst>
      <p:ext uri="{BB962C8B-B14F-4D97-AF65-F5344CB8AC3E}">
        <p14:creationId xmlns:p14="http://schemas.microsoft.com/office/powerpoint/2010/main" val="72647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0C4D2A-189E-41DC-AECE-416A17902C6C}"/>
              </a:ext>
            </a:extLst>
          </p:cNvPr>
          <p:cNvSpPr txBox="1"/>
          <p:nvPr/>
        </p:nvSpPr>
        <p:spPr>
          <a:xfrm>
            <a:off x="2539015" y="1889589"/>
            <a:ext cx="7688062" cy="4184543"/>
          </a:xfrm>
          <a:prstGeom prst="rect">
            <a:avLst/>
          </a:prstGeom>
          <a:noFill/>
        </p:spPr>
        <p:txBody>
          <a:bodyPr wrap="square" rtlCol="0">
            <a:spAutoFit/>
          </a:bodyPr>
          <a:lstStyle/>
          <a:p>
            <a:pPr algn="just">
              <a:lnSpc>
                <a:spcPct val="150000"/>
              </a:lnSpc>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Kết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quả</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đạt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được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thể</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tải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ảnh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lên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đọc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ảnh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hiển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thị</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kết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quả</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Cắt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thành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khuôn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mặt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ra</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khỏi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thẻ</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viên</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chiếu</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thành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2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khuôn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mặt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p>
          <a:p>
            <a:pPr algn="just">
              <a:lnSpc>
                <a:spcPct val="150000"/>
              </a:lnSpc>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Hạn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chế</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đang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chính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xác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đang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phụ</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thuộc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vào</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chất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lượng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ảnh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được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tải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lên</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xử</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khá</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lâu</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sử</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dụng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nhiều</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model</a:t>
            </a: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Kết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quả</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chiếu</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khuôn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mặt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chưa</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tuyệt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đối</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110D3096-D9AE-5FEF-B706-49981933B40A}"/>
              </a:ext>
            </a:extLst>
          </p:cNvPr>
          <p:cNvSpPr txBox="1">
            <a:spLocks/>
          </p:cNvSpPr>
          <p:nvPr/>
        </p:nvSpPr>
        <p:spPr>
          <a:xfrm>
            <a:off x="1155575" y="958787"/>
            <a:ext cx="9880846"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Kết</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quả</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đạt</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được</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hạn</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chế</a:t>
            </a:r>
            <a:endPar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AutoShape 5" descr="Python Logo, symbol, meaning, history, PNG, brand">
            <a:extLst>
              <a:ext uri="{FF2B5EF4-FFF2-40B4-BE49-F238E27FC236}">
                <a16:creationId xmlns:a16="http://schemas.microsoft.com/office/drawing/2014/main" id="{DC40C0DC-5426-100A-17EA-6CB324177D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0367EE6C-59D4-9012-11C9-1512D4D91DBB}"/>
              </a:ext>
            </a:extLst>
          </p:cNvPr>
          <p:cNvSpPr>
            <a:spLocks noGrp="1"/>
          </p:cNvSpPr>
          <p:nvPr>
            <p:ph type="title"/>
          </p:nvPr>
        </p:nvSpPr>
        <p:spPr>
          <a:xfrm>
            <a:off x="2569272" y="254259"/>
            <a:ext cx="7053452" cy="765516"/>
          </a:xfrm>
        </p:spPr>
        <p:txBody>
          <a:bodyPr>
            <a:normAutofit/>
          </a:bodyPr>
          <a:lstStyle/>
          <a:p>
            <a:pPr algn="ctr">
              <a:lnSpc>
                <a:spcPct val="130000"/>
              </a:lnSpc>
              <a:spcBef>
                <a:spcPts val="600"/>
              </a:spcBef>
              <a:spcAft>
                <a:spcPts val="600"/>
              </a:spcAft>
            </a:pPr>
            <a:r>
              <a:rPr lang="en-US" sz="18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XÂY DỰNG CHƯƠNG TRÌNH TRÍCH XUẤT THÔNG TIN TRÊN THẺ SINH VIÊN VÀ ĐỐI CHIẾU KHUÔN MẶT</a:t>
            </a:r>
          </a:p>
        </p:txBody>
      </p:sp>
    </p:spTree>
    <p:extLst>
      <p:ext uri="{BB962C8B-B14F-4D97-AF65-F5344CB8AC3E}">
        <p14:creationId xmlns:p14="http://schemas.microsoft.com/office/powerpoint/2010/main" val="340848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0C4D2A-189E-41DC-AECE-416A17902C6C}"/>
              </a:ext>
            </a:extLst>
          </p:cNvPr>
          <p:cNvSpPr txBox="1"/>
          <p:nvPr/>
        </p:nvSpPr>
        <p:spPr>
          <a:xfrm>
            <a:off x="1549153" y="1950793"/>
            <a:ext cx="8788894" cy="3261214"/>
          </a:xfrm>
          <a:prstGeom prst="rect">
            <a:avLst/>
          </a:prstGeom>
          <a:noFill/>
        </p:spPr>
        <p:txBody>
          <a:bodyPr wrap="square" rtlCol="0">
            <a:spAutoFit/>
          </a:bodyPr>
          <a:lstStyle/>
          <a:p>
            <a:pPr algn="just">
              <a:lnSpc>
                <a:spcPct val="150000"/>
              </a:lnSpc>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Bài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rút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ra</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Vận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dụng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các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kiến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thức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để</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xây</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dựng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hoàn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thiện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trình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Áp</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dụng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thêm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nghệ</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nhằm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bắt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kịp</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xu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thế</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nay.</a:t>
            </a: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Nâng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khả</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năng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hoạt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kĩ</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năng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mềm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Hướng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phát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triển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Trainning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model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nhận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diện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thẻ</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cắt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khuôn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mặt</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Cải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thiện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thuật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toán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giảm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xử</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lý</a:t>
            </a:r>
            <a:endPar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110D3096-D9AE-5FEF-B706-49981933B40A}"/>
              </a:ext>
            </a:extLst>
          </p:cNvPr>
          <p:cNvSpPr txBox="1">
            <a:spLocks/>
          </p:cNvSpPr>
          <p:nvPr/>
        </p:nvSpPr>
        <p:spPr>
          <a:xfrm>
            <a:off x="1155575" y="958787"/>
            <a:ext cx="9880846"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Bài</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học</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rút</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ra</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và</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hướng</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phát</a:t>
            </a: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 </a:t>
            </a:r>
            <a:r>
              <a:rPr lang="en-US" sz="3600" b="1" dirty="0" err="1">
                <a:solidFill>
                  <a:srgbClr val="BC0000"/>
                </a:solidFill>
                <a:latin typeface="Tahoma" panose="020B0604030504040204" pitchFamily="34" charset="0"/>
                <a:ea typeface="Tahoma" panose="020B0604030504040204" pitchFamily="34" charset="0"/>
                <a:cs typeface="Tahoma" panose="020B0604030504040204" pitchFamily="34" charset="0"/>
              </a:rPr>
              <a:t>triển</a:t>
            </a:r>
            <a:endPar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AutoShape 5" descr="Python Logo, symbol, meaning, history, PNG, brand">
            <a:extLst>
              <a:ext uri="{FF2B5EF4-FFF2-40B4-BE49-F238E27FC236}">
                <a16:creationId xmlns:a16="http://schemas.microsoft.com/office/drawing/2014/main" id="{DC40C0DC-5426-100A-17EA-6CB324177D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80F752E2-FA6E-3326-342B-A6F68930ED2F}"/>
              </a:ext>
            </a:extLst>
          </p:cNvPr>
          <p:cNvSpPr>
            <a:spLocks noGrp="1"/>
          </p:cNvSpPr>
          <p:nvPr>
            <p:ph type="title"/>
          </p:nvPr>
        </p:nvSpPr>
        <p:spPr>
          <a:xfrm>
            <a:off x="2569272" y="254259"/>
            <a:ext cx="7053452" cy="765516"/>
          </a:xfrm>
        </p:spPr>
        <p:txBody>
          <a:bodyPr>
            <a:normAutofit/>
          </a:bodyPr>
          <a:lstStyle/>
          <a:p>
            <a:pPr algn="ctr">
              <a:lnSpc>
                <a:spcPct val="130000"/>
              </a:lnSpc>
              <a:spcBef>
                <a:spcPts val="600"/>
              </a:spcBef>
              <a:spcAft>
                <a:spcPts val="600"/>
              </a:spcAft>
            </a:pPr>
            <a:r>
              <a:rPr lang="en-US" sz="18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XÂY DỰNG CHƯƠNG TRÌNH TRÍCH XUẤT THÔNG TIN TRÊN THẺ SINH VIÊN VÀ ĐỐI CHIẾU KHUÔN MẶT</a:t>
            </a:r>
          </a:p>
        </p:txBody>
      </p:sp>
    </p:spTree>
    <p:extLst>
      <p:ext uri="{BB962C8B-B14F-4D97-AF65-F5344CB8AC3E}">
        <p14:creationId xmlns:p14="http://schemas.microsoft.com/office/powerpoint/2010/main" val="200584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4A1B0-E0C2-E123-E610-7DD26F08FB6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D3AEBE5-30BE-359C-3D56-55044AB9A3C9}"/>
              </a:ext>
            </a:extLst>
          </p:cNvPr>
          <p:cNvSpPr txBox="1"/>
          <p:nvPr/>
        </p:nvSpPr>
        <p:spPr>
          <a:xfrm>
            <a:off x="362200" y="2659125"/>
            <a:ext cx="11162799" cy="2002023"/>
          </a:xfrm>
          <a:prstGeom prst="rect">
            <a:avLst/>
          </a:prstGeom>
          <a:noFill/>
        </p:spPr>
        <p:txBody>
          <a:bodyPr wrap="square" rtlCol="0">
            <a:spAutoFit/>
          </a:bodyPr>
          <a:lstStyle/>
          <a:p>
            <a:pPr algn="ctr">
              <a:lnSpc>
                <a:spcPct val="150000"/>
              </a:lnSpc>
            </a:pPr>
            <a:r>
              <a:rPr lang="en-US" sz="4400" b="1" dirty="0">
                <a:solidFill>
                  <a:schemeClr val="tx2">
                    <a:lumMod val="75000"/>
                  </a:schemeClr>
                </a:solidFill>
                <a:latin typeface="Times New Roman" panose="02020603050405020304" pitchFamily="18" charset="0"/>
                <a:ea typeface="Tahoma" panose="020B0604030504040204" pitchFamily="34" charset="0"/>
                <a:cs typeface="Times New Roman" panose="02020603050405020304" pitchFamily="18" charset="0"/>
              </a:rPr>
              <a:t>Nhóm em xin cảm ơn vì đã </a:t>
            </a:r>
          </a:p>
          <a:p>
            <a:pPr algn="ctr">
              <a:lnSpc>
                <a:spcPct val="150000"/>
              </a:lnSpc>
            </a:pPr>
            <a:r>
              <a:rPr lang="en-US" sz="4400" b="1" dirty="0">
                <a:solidFill>
                  <a:schemeClr val="tx2">
                    <a:lumMod val="75000"/>
                  </a:schemeClr>
                </a:solidFill>
                <a:latin typeface="Times New Roman" panose="02020603050405020304" pitchFamily="18" charset="0"/>
                <a:ea typeface="Tahoma" panose="020B0604030504040204" pitchFamily="34" charset="0"/>
                <a:cs typeface="Times New Roman" panose="02020603050405020304" pitchFamily="18" charset="0"/>
              </a:rPr>
              <a:t>xem slide của bọn em</a:t>
            </a:r>
          </a:p>
        </p:txBody>
      </p:sp>
      <p:sp>
        <p:nvSpPr>
          <p:cNvPr id="9" name="AutoShape 5" descr="Python Logo, symbol, meaning, history, PNG, brand">
            <a:extLst>
              <a:ext uri="{FF2B5EF4-FFF2-40B4-BE49-F238E27FC236}">
                <a16:creationId xmlns:a16="http://schemas.microsoft.com/office/drawing/2014/main" id="{07908FDD-73BA-0EF8-56A8-D618C49D88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B7C37894-FBC7-057E-49A8-363DC85D011F}"/>
              </a:ext>
            </a:extLst>
          </p:cNvPr>
          <p:cNvSpPr>
            <a:spLocks noGrp="1"/>
          </p:cNvSpPr>
          <p:nvPr>
            <p:ph type="title"/>
          </p:nvPr>
        </p:nvSpPr>
        <p:spPr>
          <a:xfrm>
            <a:off x="2569274" y="747318"/>
            <a:ext cx="7053452" cy="765516"/>
          </a:xfrm>
        </p:spPr>
        <p:txBody>
          <a:bodyPr>
            <a:normAutofit/>
          </a:bodyPr>
          <a:lstStyle/>
          <a:p>
            <a:pPr algn="ctr">
              <a:lnSpc>
                <a:spcPct val="130000"/>
              </a:lnSpc>
              <a:spcBef>
                <a:spcPts val="600"/>
              </a:spcBef>
              <a:spcAft>
                <a:spcPts val="600"/>
              </a:spcAft>
            </a:pPr>
            <a:r>
              <a:rPr lang="en-US" sz="18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XÂY DỰNG CHƯƠNG TRÌNH TRÍCH XUẤT THÔNG TIN TRÊN THẺ SINH VIÊN VÀ ĐỐI CHIẾU KHUÔN MẶT</a:t>
            </a:r>
          </a:p>
        </p:txBody>
      </p:sp>
    </p:spTree>
    <p:extLst>
      <p:ext uri="{BB962C8B-B14F-4D97-AF65-F5344CB8AC3E}">
        <p14:creationId xmlns:p14="http://schemas.microsoft.com/office/powerpoint/2010/main" val="10671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0C4D2A-189E-41DC-AECE-416A17902C6C}"/>
              </a:ext>
            </a:extLst>
          </p:cNvPr>
          <p:cNvSpPr txBox="1"/>
          <p:nvPr/>
        </p:nvSpPr>
        <p:spPr>
          <a:xfrm>
            <a:off x="753242" y="2035023"/>
            <a:ext cx="11056776" cy="3722879"/>
          </a:xfrm>
          <a:prstGeom prst="rect">
            <a:avLst/>
          </a:prstGeom>
          <a:noFill/>
        </p:spPr>
        <p:txBody>
          <a:bodyPr wrap="square" rtlCol="0">
            <a:spAutoFit/>
          </a:bodyPr>
          <a:lstStyle/>
          <a:p>
            <a:pPr>
              <a:lnSpc>
                <a:spcPct val="150000"/>
              </a:lnSpc>
            </a:pPr>
            <a:r>
              <a:rPr lang="en-US"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Mục </a:t>
            </a:r>
            <a:r>
              <a:rPr lang="en-US" sz="2000" b="1"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tiêu</a:t>
            </a:r>
            <a:r>
              <a:rPr lang="en-US"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chính</a:t>
            </a:r>
            <a:r>
              <a:rPr lang="en-US"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a:t>
            </a:r>
          </a:p>
          <a:p>
            <a:pPr marL="800100" lvl="1" indent="-342900">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Vận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dụng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các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kiến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thức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đã</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để</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xây</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dựng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hoàn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thiện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trình</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marL="800100" lvl="1" indent="-342900">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Áp</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dụng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thêm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nghệ</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nhằm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bắt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kịp</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xu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thế</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nay.</a:t>
            </a:r>
          </a:p>
          <a:p>
            <a:pPr marL="800100" lvl="1" indent="-342900">
              <a:lnSpc>
                <a:spcPct val="150000"/>
              </a:lnSpc>
              <a:buFont typeface="Arial" panose="020B0604020202020204" pitchFamily="34" charset="0"/>
              <a:buChar char="•"/>
            </a:pP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Nâng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khả</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năng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hoạt</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kĩ</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năng</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mềm</a:t>
            </a:r>
            <a:r>
              <a:rPr 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en-US" sz="2000" b="1"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Yêu</a:t>
            </a:r>
            <a:r>
              <a:rPr lang="en-US"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cầu</a:t>
            </a:r>
            <a:r>
              <a:rPr lang="en-US"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sản</a:t>
            </a:r>
            <a:r>
              <a:rPr lang="en-US"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phẩm</a:t>
            </a:r>
            <a:r>
              <a:rPr lang="en-US" sz="2000" b="1"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a:t>
            </a:r>
          </a:p>
          <a:p>
            <a:pPr marL="800100" lvl="1" indent="-342900">
              <a:lnSpc>
                <a:spcPct val="150000"/>
              </a:lnSpc>
              <a:buFont typeface="Arial" panose="020B0604020202020204" pitchFamily="34" charset="0"/>
              <a:buChar char="•"/>
            </a:pPr>
            <a:r>
              <a:rPr lang="en-US" alt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Chương</a:t>
            </a:r>
            <a:r>
              <a:rPr lang="en-US" alt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trình</a:t>
            </a:r>
            <a:r>
              <a:rPr lang="en-US" alt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trích</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xuất</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thông</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tin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từ</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thẻ</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sinh</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viên</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nhận</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diện</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khuôn</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mặt</a:t>
            </a:r>
            <a:r>
              <a:rPr lang="en-US" alt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a:t>
            </a:r>
            <a:endPar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800100" lvl="1" indent="-342900" defTabSz="9144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Tách</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khuôn</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mặt</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từ</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thẻ</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sinh</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viên</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đối</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chiếu</a:t>
            </a:r>
            <a:r>
              <a:rPr lang="en-US" alt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với</a:t>
            </a:r>
            <a:r>
              <a:rPr lang="en-US" alt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ảnh</a:t>
            </a:r>
            <a:r>
              <a:rPr lang="en-US" alt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thực</a:t>
            </a:r>
            <a:r>
              <a:rPr lang="en-US" altLang="en-US" sz="2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altLang="en-US" sz="2000" dirty="0" err="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tế</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t>
            </a:r>
          </a:p>
          <a:p>
            <a:pPr marL="800100" lvl="1" indent="-342900" defTabSz="9144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Lưu</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trữ</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thông</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tin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in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kết</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quả</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ra</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giao</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diện</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người</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dùng</a:t>
            </a:r>
            <a:r>
              <a:rPr kumimoji="0" lang="en-US" altLang="en-US" sz="2000" b="0"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p>
        </p:txBody>
      </p:sp>
      <p:sp>
        <p:nvSpPr>
          <p:cNvPr id="3" name="Title 1">
            <a:extLst>
              <a:ext uri="{FF2B5EF4-FFF2-40B4-BE49-F238E27FC236}">
                <a16:creationId xmlns:a16="http://schemas.microsoft.com/office/drawing/2014/main" id="{110D3096-D9AE-5FEF-B706-49981933B40A}"/>
              </a:ext>
            </a:extLst>
          </p:cNvPr>
          <p:cNvSpPr txBox="1">
            <a:spLocks/>
          </p:cNvSpPr>
          <p:nvPr/>
        </p:nvSpPr>
        <p:spPr>
          <a:xfrm>
            <a:off x="2713327" y="958787"/>
            <a:ext cx="6765343"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Mục tiêu của nhóm</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2BC2AF54-FE4E-C8E1-E632-740F13B2D03C}"/>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spTree>
    <p:extLst>
      <p:ext uri="{BB962C8B-B14F-4D97-AF65-F5344CB8AC3E}">
        <p14:creationId xmlns:p14="http://schemas.microsoft.com/office/powerpoint/2010/main" val="157697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21A0-65D0-A12D-1B4B-DEE9599474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B7C29C-0360-8894-6CC1-27660EA087A4}"/>
              </a:ext>
            </a:extLst>
          </p:cNvPr>
          <p:cNvSpPr txBox="1"/>
          <p:nvPr/>
        </p:nvSpPr>
        <p:spPr>
          <a:xfrm>
            <a:off x="1135224" y="2026058"/>
            <a:ext cx="11056776" cy="1876219"/>
          </a:xfrm>
          <a:prstGeom prst="rect">
            <a:avLst/>
          </a:prstGeom>
          <a:noFill/>
        </p:spPr>
        <p:txBody>
          <a:bodyPr wrap="square" rtlCol="0">
            <a:spAutoFit/>
          </a:bodyPr>
          <a:lstStyle/>
          <a:p>
            <a:pPr marL="457200" indent="-457200">
              <a:lnSpc>
                <a:spcPct val="150000"/>
              </a:lnSpc>
              <a:buAutoNum type="arabicPeriod"/>
            </a:pPr>
            <a:r>
              <a:rPr kumimoji="0" lang="en-US" altLang="en-US" sz="2000" b="1"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Giới thiệu đề tài</a:t>
            </a:r>
          </a:p>
          <a:p>
            <a:pPr marL="457200" indent="-457200">
              <a:lnSpc>
                <a:spcPct val="150000"/>
              </a:lnSpc>
              <a:buAutoNum type="arabicPeriod"/>
            </a:pPr>
            <a:r>
              <a:rPr kumimoji="0" lang="en-US" altLang="en-US" sz="2000" b="1"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Các tính năng chính</a:t>
            </a:r>
          </a:p>
          <a:p>
            <a:pPr marL="457200" indent="-457200">
              <a:lnSpc>
                <a:spcPct val="150000"/>
              </a:lnSpc>
              <a:buAutoNum type="arabicPeriod"/>
            </a:pPr>
            <a:r>
              <a:rPr kumimoji="0" lang="en-US" altLang="en-US" sz="2000" b="1"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Các lợi ích của sản phẩm</a:t>
            </a:r>
          </a:p>
          <a:p>
            <a:pPr marL="457200" indent="-457200">
              <a:lnSpc>
                <a:spcPct val="150000"/>
              </a:lnSpc>
              <a:buAutoNum type="arabicPeriod"/>
            </a:pPr>
            <a:r>
              <a:rPr kumimoji="0" lang="en-US" altLang="en-US" sz="2000" b="1"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Kết quả đạt được và hạn chế</a:t>
            </a:r>
          </a:p>
        </p:txBody>
      </p:sp>
      <p:sp>
        <p:nvSpPr>
          <p:cNvPr id="3" name="Title 1">
            <a:extLst>
              <a:ext uri="{FF2B5EF4-FFF2-40B4-BE49-F238E27FC236}">
                <a16:creationId xmlns:a16="http://schemas.microsoft.com/office/drawing/2014/main" id="{F855D85F-72B0-1AD5-160A-5BDC29AD3F60}"/>
              </a:ext>
            </a:extLst>
          </p:cNvPr>
          <p:cNvSpPr txBox="1">
            <a:spLocks/>
          </p:cNvSpPr>
          <p:nvPr/>
        </p:nvSpPr>
        <p:spPr>
          <a:xfrm>
            <a:off x="2713327" y="958787"/>
            <a:ext cx="6765343"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Các mục chính</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36E23241-1FEF-9BE4-034C-1C58E2A61750}"/>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spTree>
    <p:extLst>
      <p:ext uri="{BB962C8B-B14F-4D97-AF65-F5344CB8AC3E}">
        <p14:creationId xmlns:p14="http://schemas.microsoft.com/office/powerpoint/2010/main" val="157287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0D3096-D9AE-5FEF-B706-49981933B40A}"/>
              </a:ext>
            </a:extLst>
          </p:cNvPr>
          <p:cNvSpPr txBox="1">
            <a:spLocks/>
          </p:cNvSpPr>
          <p:nvPr/>
        </p:nvSpPr>
        <p:spPr>
          <a:xfrm>
            <a:off x="2569272" y="911657"/>
            <a:ext cx="7053452"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Giới thiệu đề tài</a:t>
            </a:r>
          </a:p>
        </p:txBody>
      </p:sp>
      <p:sp>
        <p:nvSpPr>
          <p:cNvPr id="9" name="AutoShape 5" descr="Python Logo, symbol, meaning, history, PNG, brand">
            <a:extLst>
              <a:ext uri="{FF2B5EF4-FFF2-40B4-BE49-F238E27FC236}">
                <a16:creationId xmlns:a16="http://schemas.microsoft.com/office/drawing/2014/main" id="{DC40C0DC-5426-100A-17EA-6CB324177D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C45C7AA-5D10-AFB7-6010-59C381002AFC}"/>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sp>
        <p:nvSpPr>
          <p:cNvPr id="17" name="TextBox 16">
            <a:extLst>
              <a:ext uri="{FF2B5EF4-FFF2-40B4-BE49-F238E27FC236}">
                <a16:creationId xmlns:a16="http://schemas.microsoft.com/office/drawing/2014/main" id="{5F3856B0-9A9A-B4CF-0D67-BB4025A40D25}"/>
              </a:ext>
            </a:extLst>
          </p:cNvPr>
          <p:cNvSpPr txBox="1"/>
          <p:nvPr/>
        </p:nvSpPr>
        <p:spPr>
          <a:xfrm>
            <a:off x="2232212" y="5650600"/>
            <a:ext cx="184731" cy="369332"/>
          </a:xfrm>
          <a:prstGeom prst="rect">
            <a:avLst/>
          </a:prstGeom>
          <a:noFill/>
        </p:spPr>
        <p:txBody>
          <a:bodyPr wrap="none" rtlCol="0">
            <a:spAutoFit/>
          </a:bodyPr>
          <a:lstStyle/>
          <a:p>
            <a:endParaRPr lang="en-US"/>
          </a:p>
        </p:txBody>
      </p:sp>
      <p:sp>
        <p:nvSpPr>
          <p:cNvPr id="18" name="Rectangle 12">
            <a:extLst>
              <a:ext uri="{FF2B5EF4-FFF2-40B4-BE49-F238E27FC236}">
                <a16:creationId xmlns:a16="http://schemas.microsoft.com/office/drawing/2014/main" id="{20D51DD5-E883-A230-70A9-0D35714FC519}"/>
              </a:ext>
            </a:extLst>
          </p:cNvPr>
          <p:cNvSpPr>
            <a:spLocks noChangeArrowheads="1"/>
          </p:cNvSpPr>
          <p:nvPr/>
        </p:nvSpPr>
        <p:spPr bwMode="auto">
          <a:xfrm>
            <a:off x="1133309" y="1898118"/>
            <a:ext cx="5823303"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Chương trình trích xuất thông tin thẻ sinh viên và đối chiếu khuôn mặt là giải pháp thông minh hỗ trợ tổ chức thi trắc nghiệm.</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Hệ thống tự động quản lý phòng thi, xác minh danh tính sinh viên, và giám sát thi cử bằng công nghệ thị giác máy tính và web Java. Sản phẩm nâng cao tính chính xác, an toàn, giảm tải công việc thủ công, đồng thời đảm bảo công bằng, chuyên nghiệp, phù hợp xu hướng ứng dụng công nghệ trong giáo dục.</a:t>
            </a:r>
          </a:p>
        </p:txBody>
      </p:sp>
      <p:pic>
        <p:nvPicPr>
          <p:cNvPr id="20" name="Picture 19" descr="A person's face scanning&#10;&#10;Description automatically generated">
            <a:extLst>
              <a:ext uri="{FF2B5EF4-FFF2-40B4-BE49-F238E27FC236}">
                <a16:creationId xmlns:a16="http://schemas.microsoft.com/office/drawing/2014/main" id="{A9BFAC79-AD36-4882-52C9-77CA4F017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694" y="2344953"/>
            <a:ext cx="3769316" cy="2168093"/>
          </a:xfrm>
          <a:prstGeom prst="rect">
            <a:avLst/>
          </a:prstGeom>
        </p:spPr>
      </p:pic>
    </p:spTree>
    <p:extLst>
      <p:ext uri="{BB962C8B-B14F-4D97-AF65-F5344CB8AC3E}">
        <p14:creationId xmlns:p14="http://schemas.microsoft.com/office/powerpoint/2010/main" val="1347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E3697-EF55-10AC-4A03-D8943927F34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3F70062-6E1F-9BA4-988B-5E429B831250}"/>
              </a:ext>
            </a:extLst>
          </p:cNvPr>
          <p:cNvSpPr txBox="1"/>
          <p:nvPr/>
        </p:nvSpPr>
        <p:spPr>
          <a:xfrm>
            <a:off x="1057837" y="2081149"/>
            <a:ext cx="6167716" cy="3000501"/>
          </a:xfrm>
          <a:prstGeom prst="rect">
            <a:avLst/>
          </a:prstGeom>
          <a:noFill/>
        </p:spPr>
        <p:txBody>
          <a:bodyPr wrap="square" rtlCol="0">
            <a:spAutoFit/>
          </a:bodyPr>
          <a:lstStyle/>
          <a:p>
            <a:pPr marL="342900" indent="-342900" algn="just">
              <a:lnSpc>
                <a:spcPct val="150000"/>
              </a:lnSpc>
              <a:buAutoNum type="arabicPeriod"/>
            </a:pPr>
            <a:r>
              <a:rPr lang="en-US" altLang="en-US" sz="1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Trích xuất thông tin sinh viên qua hình chụp sinh viên</a:t>
            </a:r>
          </a:p>
          <a:p>
            <a:pPr algn="just">
              <a:lnSpc>
                <a:spcPct val="150000"/>
              </a:lnSpc>
            </a:pPr>
            <a:r>
              <a:rPr lang="en-US" altLang="en-US" sz="16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Tính năng trích xuất thông tin sinh viên sử dụng công nghệ OCR để nhận diện và xử lý tự động thông tin từ hình ảnh thẻ sinh viên hoặc giấy tờ liên quan. Hệ thống quét và trích xuất các thông tin quan trọng như họ tên, mã số, ngày sinh, ngành học, đảm bảo chính xác, nhanh chóng, và dễ tích hợp. Tính năng này tiết kiệm thời gian, giảm sai sót, tăng hiệu quả trong quản lý giáo dục và hành chính.</a:t>
            </a:r>
            <a:r>
              <a:rPr lang="en-US" altLang="en-US" sz="16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p>
        </p:txBody>
      </p:sp>
      <p:sp>
        <p:nvSpPr>
          <p:cNvPr id="3" name="Title 1">
            <a:extLst>
              <a:ext uri="{FF2B5EF4-FFF2-40B4-BE49-F238E27FC236}">
                <a16:creationId xmlns:a16="http://schemas.microsoft.com/office/drawing/2014/main" id="{F20EEED1-750D-1046-BC22-965A1A149034}"/>
              </a:ext>
            </a:extLst>
          </p:cNvPr>
          <p:cNvSpPr txBox="1">
            <a:spLocks/>
          </p:cNvSpPr>
          <p:nvPr/>
        </p:nvSpPr>
        <p:spPr>
          <a:xfrm>
            <a:off x="2569272" y="911657"/>
            <a:ext cx="7053452"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Các tính năng chính</a:t>
            </a:r>
          </a:p>
        </p:txBody>
      </p:sp>
      <p:sp>
        <p:nvSpPr>
          <p:cNvPr id="9" name="AutoShape 5" descr="Python Logo, symbol, meaning, history, PNG, brand">
            <a:extLst>
              <a:ext uri="{FF2B5EF4-FFF2-40B4-BE49-F238E27FC236}">
                <a16:creationId xmlns:a16="http://schemas.microsoft.com/office/drawing/2014/main" id="{DCF74672-8582-9E4E-46A4-837592838C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FF873FF-8968-CC2F-5823-5D6BC0471429}"/>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pic>
        <p:nvPicPr>
          <p:cNvPr id="15" name="Picture 14" descr="A screenshot of a person's face&#10;&#10;Description automatically generated">
            <a:extLst>
              <a:ext uri="{FF2B5EF4-FFF2-40B4-BE49-F238E27FC236}">
                <a16:creationId xmlns:a16="http://schemas.microsoft.com/office/drawing/2014/main" id="{5B3A3095-BEA4-5AF8-3577-24ADCA1F4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467" y="2272111"/>
            <a:ext cx="3788175" cy="2475142"/>
          </a:xfrm>
          <a:prstGeom prst="rect">
            <a:avLst/>
          </a:prstGeom>
          <a:ln>
            <a:solidFill>
              <a:schemeClr val="tx1"/>
            </a:solidFill>
          </a:ln>
        </p:spPr>
      </p:pic>
    </p:spTree>
    <p:extLst>
      <p:ext uri="{BB962C8B-B14F-4D97-AF65-F5344CB8AC3E}">
        <p14:creationId xmlns:p14="http://schemas.microsoft.com/office/powerpoint/2010/main" val="149259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flowchart&#10;&#10;Description automatically generated">
            <a:extLst>
              <a:ext uri="{FF2B5EF4-FFF2-40B4-BE49-F238E27FC236}">
                <a16:creationId xmlns:a16="http://schemas.microsoft.com/office/drawing/2014/main" id="{F17DA44A-D552-E2E6-ABA3-9CBE98276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502" y="680384"/>
            <a:ext cx="4416981" cy="5497231"/>
          </a:xfrm>
          <a:prstGeom prst="rect">
            <a:avLst/>
          </a:prstGeom>
        </p:spPr>
      </p:pic>
      <p:sp>
        <p:nvSpPr>
          <p:cNvPr id="6" name="TextBox 5">
            <a:extLst>
              <a:ext uri="{FF2B5EF4-FFF2-40B4-BE49-F238E27FC236}">
                <a16:creationId xmlns:a16="http://schemas.microsoft.com/office/drawing/2014/main" id="{0EA74B0B-6988-40AC-50E8-A69528858B93}"/>
              </a:ext>
            </a:extLst>
          </p:cNvPr>
          <p:cNvSpPr txBox="1"/>
          <p:nvPr/>
        </p:nvSpPr>
        <p:spPr>
          <a:xfrm>
            <a:off x="203767" y="92465"/>
            <a:ext cx="6167716" cy="780791"/>
          </a:xfrm>
          <a:prstGeom prst="rect">
            <a:avLst/>
          </a:prstGeom>
          <a:noFill/>
        </p:spPr>
        <p:txBody>
          <a:bodyPr wrap="square" rtlCol="0">
            <a:spAutoFit/>
          </a:bodyPr>
          <a:lstStyle/>
          <a:p>
            <a:pPr marL="342900" indent="-342900" algn="just">
              <a:lnSpc>
                <a:spcPct val="150000"/>
              </a:lnSpc>
              <a:buAutoNum type="arabicPeriod"/>
            </a:pPr>
            <a:r>
              <a:rPr lang="en-US" altLang="en-US" sz="1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Trích xuất thông tin sinh viên qua hình chụp sinh viên</a:t>
            </a:r>
          </a:p>
          <a:p>
            <a:pPr algn="just">
              <a:lnSpc>
                <a:spcPct val="150000"/>
              </a:lnSpc>
            </a:pPr>
            <a:r>
              <a:rPr lang="en-US" altLang="en-US" sz="16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p>
        </p:txBody>
      </p:sp>
      <p:sp>
        <p:nvSpPr>
          <p:cNvPr id="7" name="TextBox 6">
            <a:extLst>
              <a:ext uri="{FF2B5EF4-FFF2-40B4-BE49-F238E27FC236}">
                <a16:creationId xmlns:a16="http://schemas.microsoft.com/office/drawing/2014/main" id="{3117689A-B59F-3B4A-1F8C-BA458272396F}"/>
              </a:ext>
            </a:extLst>
          </p:cNvPr>
          <p:cNvSpPr txBox="1"/>
          <p:nvPr/>
        </p:nvSpPr>
        <p:spPr>
          <a:xfrm>
            <a:off x="6286755" y="2828834"/>
            <a:ext cx="3457880"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Biểu đồ luồng của </a:t>
            </a:r>
          </a:p>
          <a:p>
            <a:pPr algn="ctr"/>
            <a:r>
              <a:rPr lang="en-US" altLang="en-US" sz="1800" b="1" dirty="0">
                <a:latin typeface="Times New Roman" panose="02020603050405020304" pitchFamily="18" charset="0"/>
                <a:ea typeface="Tahoma" panose="020B0604030504040204" pitchFamily="34" charset="0"/>
                <a:cs typeface="Times New Roman" panose="02020603050405020304" pitchFamily="18" charset="0"/>
              </a:rPr>
              <a:t>Trích xuất thông tin sinh viên qua hình chụp sinh viên</a:t>
            </a:r>
          </a:p>
          <a:p>
            <a:pPr algn="ct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952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B759B-DD28-3935-80CD-23CBA7751F7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D68185F-3BB3-E515-6EA8-4CB686ADDF7A}"/>
              </a:ext>
            </a:extLst>
          </p:cNvPr>
          <p:cNvSpPr txBox="1"/>
          <p:nvPr/>
        </p:nvSpPr>
        <p:spPr>
          <a:xfrm>
            <a:off x="1138518" y="1962874"/>
            <a:ext cx="10219764" cy="2944396"/>
          </a:xfrm>
          <a:prstGeom prst="rect">
            <a:avLst/>
          </a:prstGeom>
          <a:noFill/>
        </p:spPr>
        <p:txBody>
          <a:bodyPr wrap="square" rtlCol="0">
            <a:spAutoFit/>
          </a:bodyPr>
          <a:lstStyle/>
          <a:p>
            <a:pPr algn="just">
              <a:lnSpc>
                <a:spcPct val="150000"/>
              </a:lnSpc>
            </a:pPr>
            <a:r>
              <a:rPr lang="en-US" altLang="en-US"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2. Đối chiếu khuôn mặt thực tế với khuôn mặt trên thẻ sinh viên</a:t>
            </a:r>
          </a:p>
          <a:p>
            <a:pPr algn="just">
              <a:lnSpc>
                <a:spcPct val="150000"/>
              </a:lnSpc>
            </a:pPr>
            <a:r>
              <a:rPr kumimoji="0" lang="en-US" altLang="en-US" b="1" i="0" u="none" strike="noStrike" cap="none" normalizeH="0" baseline="0" dirty="0">
                <a:ln>
                  <a:noFill/>
                </a:ln>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Tính năng đối chiếu khuôn mặt sử dụng công nghệ Face Recognition để so sánh khuôn mặt thực tế với ảnh trên thẻ sinh viên, đảm bảo xác thực danh tính chính xác. Hệ thống phân tích đặc điểm sinh trắc học, xác nhận người dùng là chủ thẻ hợp pháp, tăng tính an toàn và minh bạch. Tính năng này hữu ích trong thi cử, điểm danh, và đăng ký trực tuyến, giúp tự động hóa và giảm nguy cơ gian lận.</a:t>
            </a:r>
          </a:p>
          <a:p>
            <a:pPr algn="just">
              <a:lnSpc>
                <a:spcPct val="150000"/>
              </a:lnSpc>
            </a:pPr>
            <a:endParaRPr lang="en-US" altLang="en-US"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7CB040CE-E401-C1F1-C589-4F561CAE3DE1}"/>
              </a:ext>
            </a:extLst>
          </p:cNvPr>
          <p:cNvSpPr txBox="1">
            <a:spLocks/>
          </p:cNvSpPr>
          <p:nvPr/>
        </p:nvSpPr>
        <p:spPr>
          <a:xfrm>
            <a:off x="2569272" y="911657"/>
            <a:ext cx="7053452"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Các tính năng chính</a:t>
            </a:r>
          </a:p>
        </p:txBody>
      </p:sp>
      <p:sp>
        <p:nvSpPr>
          <p:cNvPr id="9" name="AutoShape 5" descr="Python Logo, symbol, meaning, history, PNG, brand">
            <a:extLst>
              <a:ext uri="{FF2B5EF4-FFF2-40B4-BE49-F238E27FC236}">
                <a16:creationId xmlns:a16="http://schemas.microsoft.com/office/drawing/2014/main" id="{F6DFF4C9-8AFD-E5D9-E7F1-4B952421FE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E8409A8-152B-2EE4-79E6-47B8DC5639C9}"/>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spTree>
    <p:extLst>
      <p:ext uri="{BB962C8B-B14F-4D97-AF65-F5344CB8AC3E}">
        <p14:creationId xmlns:p14="http://schemas.microsoft.com/office/powerpoint/2010/main" val="147700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E6B03-0218-E1B9-6168-10A44A61698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A52EB85-FA1B-0BFF-2CD6-8C8BAAAACE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18447" y="680384"/>
            <a:ext cx="4285129" cy="5497231"/>
          </a:xfrm>
          <a:prstGeom prst="rect">
            <a:avLst/>
          </a:prstGeom>
        </p:spPr>
      </p:pic>
      <p:sp>
        <p:nvSpPr>
          <p:cNvPr id="6" name="TextBox 5">
            <a:extLst>
              <a:ext uri="{FF2B5EF4-FFF2-40B4-BE49-F238E27FC236}">
                <a16:creationId xmlns:a16="http://schemas.microsoft.com/office/drawing/2014/main" id="{81B8C905-3027-502E-744C-7D79C9D91D7A}"/>
              </a:ext>
            </a:extLst>
          </p:cNvPr>
          <p:cNvSpPr txBox="1"/>
          <p:nvPr/>
        </p:nvSpPr>
        <p:spPr>
          <a:xfrm>
            <a:off x="203766" y="92465"/>
            <a:ext cx="7039715" cy="411459"/>
          </a:xfrm>
          <a:prstGeom prst="rect">
            <a:avLst/>
          </a:prstGeom>
          <a:noFill/>
        </p:spPr>
        <p:txBody>
          <a:bodyPr wrap="square" rtlCol="0">
            <a:spAutoFit/>
          </a:bodyPr>
          <a:lstStyle/>
          <a:p>
            <a:pPr algn="just">
              <a:lnSpc>
                <a:spcPct val="150000"/>
              </a:lnSpc>
            </a:pPr>
            <a:r>
              <a:rPr lang="en-US" altLang="en-US" sz="16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2. Đối chiếu khuôn mặt thực tế với khuôn mặt trên thẻ sinh viên</a:t>
            </a:r>
          </a:p>
        </p:txBody>
      </p:sp>
      <p:sp>
        <p:nvSpPr>
          <p:cNvPr id="7" name="TextBox 6">
            <a:extLst>
              <a:ext uri="{FF2B5EF4-FFF2-40B4-BE49-F238E27FC236}">
                <a16:creationId xmlns:a16="http://schemas.microsoft.com/office/drawing/2014/main" id="{592761F4-06AC-20FD-F08A-C6E0AC674D15}"/>
              </a:ext>
            </a:extLst>
          </p:cNvPr>
          <p:cNvSpPr txBox="1"/>
          <p:nvPr/>
        </p:nvSpPr>
        <p:spPr>
          <a:xfrm>
            <a:off x="6286755" y="2828834"/>
            <a:ext cx="345788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Biểu đồ luồng của </a:t>
            </a:r>
          </a:p>
          <a:p>
            <a:pPr algn="ctr"/>
            <a:r>
              <a:rPr lang="en-US" altLang="en-US" sz="1800" b="1" dirty="0">
                <a:latin typeface="Times New Roman" panose="02020603050405020304" pitchFamily="18" charset="0"/>
                <a:ea typeface="Tahoma" panose="020B0604030504040204" pitchFamily="34" charset="0"/>
                <a:cs typeface="Times New Roman" panose="02020603050405020304" pitchFamily="18" charset="0"/>
              </a:rPr>
              <a:t>Đối chiếu khuôn mặt thực tế với khuôn mặt trên thẻ sinh viên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2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76944-A881-C264-DC8D-70E1BEF04D0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114980F-A7C4-4414-5CDC-4E387FFEEE4E}"/>
              </a:ext>
            </a:extLst>
          </p:cNvPr>
          <p:cNvSpPr txBox="1"/>
          <p:nvPr/>
        </p:nvSpPr>
        <p:spPr>
          <a:xfrm>
            <a:off x="1281954" y="2000441"/>
            <a:ext cx="9888070" cy="2949525"/>
          </a:xfrm>
          <a:prstGeom prst="rect">
            <a:avLst/>
          </a:prstGeom>
          <a:noFill/>
        </p:spPr>
        <p:txBody>
          <a:bodyPr wrap="square" rtlCol="0">
            <a:spAutoFit/>
          </a:bodyPr>
          <a:lstStyle/>
          <a:p>
            <a:pPr algn="just">
              <a:lnSpc>
                <a:spcPct val="150000"/>
              </a:lnSpc>
            </a:pPr>
            <a:r>
              <a:rPr lang="en-US" altLang="en-US"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3. Quản lý phòng thi</a:t>
            </a:r>
          </a:p>
          <a:p>
            <a:pPr>
              <a:lnSpc>
                <a:spcPct val="150000"/>
              </a:lnSpc>
            </a:pPr>
            <a:r>
              <a:rPr lang="en-US" altLang="en-US"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Tính năng quản lý phòng thi giúp tối ưu hóa tổ chức và giám sát các kỳ thi, đảm bảo hiệu quả và minh bạch. Hệ thống cho phép tạo danh sách phòng thi, phân bổ thí sinh linh hoạt, theo dõi số lượng, vị trí, trạng thái phòng thi, và quản lý cán bộ coi thi. Ngoài ra, tính năng hỗ trợ lập sơ đồ phòng thi, gửi thông báo tự động đến các bên liên quan, giảm thiểu sai sót trong công tác tổ chức. Với công nghệ hiện đại, hệ thống nâng cao hiệu suất vận hành và đảm bảo tính chuyên nghiệp cho các kỳ thi.</a:t>
            </a:r>
          </a:p>
        </p:txBody>
      </p:sp>
      <p:sp>
        <p:nvSpPr>
          <p:cNvPr id="3" name="Title 1">
            <a:extLst>
              <a:ext uri="{FF2B5EF4-FFF2-40B4-BE49-F238E27FC236}">
                <a16:creationId xmlns:a16="http://schemas.microsoft.com/office/drawing/2014/main" id="{CCABF68D-CC16-FA6C-B035-9D43B7746735}"/>
              </a:ext>
            </a:extLst>
          </p:cNvPr>
          <p:cNvSpPr txBox="1">
            <a:spLocks/>
          </p:cNvSpPr>
          <p:nvPr/>
        </p:nvSpPr>
        <p:spPr>
          <a:xfrm>
            <a:off x="2569272" y="911657"/>
            <a:ext cx="7053452" cy="76551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r>
              <a:rPr lang="en-US" sz="3600" b="1" dirty="0">
                <a:solidFill>
                  <a:srgbClr val="BC0000"/>
                </a:solidFill>
                <a:latin typeface="Tahoma" panose="020B0604030504040204" pitchFamily="34" charset="0"/>
                <a:ea typeface="Tahoma" panose="020B0604030504040204" pitchFamily="34" charset="0"/>
                <a:cs typeface="Tahoma" panose="020B0604030504040204" pitchFamily="34" charset="0"/>
              </a:rPr>
              <a:t>Các tính năng chính</a:t>
            </a:r>
          </a:p>
        </p:txBody>
      </p:sp>
      <p:sp>
        <p:nvSpPr>
          <p:cNvPr id="9" name="AutoShape 5" descr="Python Logo, symbol, meaning, history, PNG, brand">
            <a:extLst>
              <a:ext uri="{FF2B5EF4-FFF2-40B4-BE49-F238E27FC236}">
                <a16:creationId xmlns:a16="http://schemas.microsoft.com/office/drawing/2014/main" id="{4EFFCB8B-46AF-483B-5E83-00B2E07833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1329516-368C-D61C-B716-FDD38476A65B}"/>
              </a:ext>
            </a:extLst>
          </p:cNvPr>
          <p:cNvSpPr>
            <a:spLocks noGrp="1"/>
          </p:cNvSpPr>
          <p:nvPr>
            <p:ph type="title"/>
          </p:nvPr>
        </p:nvSpPr>
        <p:spPr>
          <a:xfrm>
            <a:off x="2047709" y="205631"/>
            <a:ext cx="8096577" cy="765516"/>
          </a:xfrm>
        </p:spPr>
        <p:txBody>
          <a:bodyPr>
            <a:normAutofit fontScale="90000"/>
          </a:bodyPr>
          <a:lstStyle/>
          <a:p>
            <a:pPr algn="ctr">
              <a:lnSpc>
                <a:spcPct val="150000"/>
              </a:lnSpc>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XÂY DỰNG HỆ THỐNG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VẬN HÀNH, QUẢN LÝ VÀ GIÁM SÁT QUY TRÌNH THI TRẮC NGHIỆM KHÁCH QUAN </a:t>
            </a:r>
          </a:p>
        </p:txBody>
      </p:sp>
    </p:spTree>
    <p:extLst>
      <p:ext uri="{BB962C8B-B14F-4D97-AF65-F5344CB8AC3E}">
        <p14:creationId xmlns:p14="http://schemas.microsoft.com/office/powerpoint/2010/main" val="13834869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A45F33963856484ABE57BE43B14A31BF" ma:contentTypeVersion="8" ma:contentTypeDescription="Tạo tài liệu mới." ma:contentTypeScope="" ma:versionID="a563e439d138fe2a1cbc1f409d4111a2">
  <xsd:schema xmlns:xsd="http://www.w3.org/2001/XMLSchema" xmlns:xs="http://www.w3.org/2001/XMLSchema" xmlns:p="http://schemas.microsoft.com/office/2006/metadata/properties" xmlns:ns3="a8fb7a21-a572-453d-8e18-3fb505ed7873" xmlns:ns4="4061f06c-8b79-4f0e-b264-935bdec78877" targetNamespace="http://schemas.microsoft.com/office/2006/metadata/properties" ma:root="true" ma:fieldsID="75c518d7d8a70b6047c4190e9c09f35a" ns3:_="" ns4:_="">
    <xsd:import namespace="a8fb7a21-a572-453d-8e18-3fb505ed7873"/>
    <xsd:import namespace="4061f06c-8b79-4f0e-b264-935bdec7887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fb7a21-a572-453d-8e18-3fb505ed78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061f06c-8b79-4f0e-b264-935bdec78877"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CBC7E-B4C3-4CFD-88C7-8DC2007F9182}">
  <ds:schemaRefs>
    <ds:schemaRef ds:uri="http://purl.org/dc/terms/"/>
    <ds:schemaRef ds:uri="http://purl.org/dc/elements/1.1/"/>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a8fb7a21-a572-453d-8e18-3fb505ed7873"/>
    <ds:schemaRef ds:uri="http://schemas.openxmlformats.org/package/2006/metadata/core-properties"/>
    <ds:schemaRef ds:uri="4061f06c-8b79-4f0e-b264-935bdec78877"/>
  </ds:schemaRefs>
</ds:datastoreItem>
</file>

<file path=customXml/itemProps2.xml><?xml version="1.0" encoding="utf-8"?>
<ds:datastoreItem xmlns:ds="http://schemas.openxmlformats.org/officeDocument/2006/customXml" ds:itemID="{2745A96D-8235-4C51-8F04-7ECD0F89F3BB}">
  <ds:schemaRefs>
    <ds:schemaRef ds:uri="http://schemas.microsoft.com/sharepoint/v3/contenttype/forms"/>
  </ds:schemaRefs>
</ds:datastoreItem>
</file>

<file path=customXml/itemProps3.xml><?xml version="1.0" encoding="utf-8"?>
<ds:datastoreItem xmlns:ds="http://schemas.openxmlformats.org/officeDocument/2006/customXml" ds:itemID="{9A8ADD5E-24C3-49D9-B9FE-18D841508A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fb7a21-a572-453d-8e18-3fb505ed7873"/>
    <ds:schemaRef ds:uri="4061f06c-8b79-4f0e-b264-935bdec78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3573</TotalTime>
  <Words>1309</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Tahoma</vt:lpstr>
      <vt:lpstr>Times New Roman</vt:lpstr>
      <vt:lpstr>Retrospect</vt:lpstr>
      <vt:lpstr>PowerPoint Presentation</vt:lpstr>
      <vt:lpstr>XÂY DỰNG HỆ THỐNG  VẬN HÀNH, QUẢN LÝ VÀ GIÁM SÁT QUY TRÌNH THI TRẮC NGHIỆM KHÁCH QUAN </vt:lpstr>
      <vt:lpstr>XÂY DỰNG HỆ THỐNG  VẬN HÀNH, QUẢN LÝ VÀ GIÁM SÁT QUY TRÌNH THI TRẮC NGHIỆM KHÁCH QUAN </vt:lpstr>
      <vt:lpstr>XÂY DỰNG HỆ THỐNG  VẬN HÀNH, QUẢN LÝ VÀ GIÁM SÁT QUY TRÌNH THI TRẮC NGHIỆM KHÁCH QUAN </vt:lpstr>
      <vt:lpstr>XÂY DỰNG HỆ THỐNG  VẬN HÀNH, QUẢN LÝ VÀ GIÁM SÁT QUY TRÌNH THI TRẮC NGHIỆM KHÁCH QUAN </vt:lpstr>
      <vt:lpstr>PowerPoint Presentation</vt:lpstr>
      <vt:lpstr>XÂY DỰNG HỆ THỐNG  VẬN HÀNH, QUẢN LÝ VÀ GIÁM SÁT QUY TRÌNH THI TRẮC NGHIỆM KHÁCH QUAN </vt:lpstr>
      <vt:lpstr>PowerPoint Presentation</vt:lpstr>
      <vt:lpstr>XÂY DỰNG HỆ THỐNG  VẬN HÀNH, QUẢN LÝ VÀ GIÁM SÁT QUY TRÌNH THI TRẮC NGHIỆM KHÁCH QUAN </vt:lpstr>
      <vt:lpstr>PowerPoint Presentation</vt:lpstr>
      <vt:lpstr>XÂY DỰNG HỆ THỐNG  VẬN HÀNH, QUẢN LÝ VÀ GIÁM SÁT QUY TRÌNH THI TRẮC NGHIỆM KHÁCH QUAN </vt:lpstr>
      <vt:lpstr>PowerPoint Presentation</vt:lpstr>
      <vt:lpstr>XÂY DỰNG HỆ THỐNG  VẬN HÀNH, QUẢN LÝ VÀ GIÁM SÁT QUY TRÌNH THI TRẮC NGHIỆM KHÁCH QUAN </vt:lpstr>
      <vt:lpstr>XÂY DỰNG CHƯƠNG TRÌNH TRÍCH XUẤT THÔNG TIN TRÊN THẺ SINH VIÊN VÀ ĐỐI CHIẾU KHUÔN MẶT</vt:lpstr>
      <vt:lpstr>XÂY DỰNG CHƯƠNG TRÌNH TRÍCH XUẤT THÔNG TIN TRÊN THẺ SINH VIÊN VÀ ĐỐI CHIẾU KHUÔN MẶT</vt:lpstr>
      <vt:lpstr>XÂY DỰNG CHƯƠNG TRÌNH TRÍCH XUẤT THÔNG TIN TRÊN THẺ SINH VIÊN VÀ ĐỐI CHIẾU KHUÔN MẶT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Thị Cúc</dc:creator>
  <cp:lastModifiedBy>thai t</cp:lastModifiedBy>
  <cp:revision>81</cp:revision>
  <dcterms:created xsi:type="dcterms:W3CDTF">2023-03-12T06:04:54Z</dcterms:created>
  <dcterms:modified xsi:type="dcterms:W3CDTF">2025-01-02T17:36:29Z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0x010100A45F33963856484ABE57BE43B14A31BF</vt:lpwstr>
  </property>
</Properties>
</file>