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10" r:id="rId2"/>
    <p:sldId id="911" r:id="rId3"/>
    <p:sldId id="902" r:id="rId4"/>
    <p:sldId id="903" r:id="rId5"/>
    <p:sldId id="904" r:id="rId6"/>
    <p:sldId id="905" r:id="rId7"/>
    <p:sldId id="907" r:id="rId8"/>
    <p:sldId id="90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0033CC"/>
    <a:srgbClr val="0099FF"/>
    <a:srgbClr val="FF9900"/>
    <a:srgbClr val="00B0F0"/>
    <a:srgbClr val="DEE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9" autoAdjust="0"/>
    <p:restoredTop sz="85581" autoAdjust="0"/>
  </p:normalViewPr>
  <p:slideViewPr>
    <p:cSldViewPr>
      <p:cViewPr varScale="1">
        <p:scale>
          <a:sx n="63" d="100"/>
          <a:sy n="63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999F6-0259-4BD0-90C3-8FF1DA5271B9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2EBFB-D6BF-46D4-95F0-33580E0E2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19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C4FAC-5D83-482A-9809-B34FBC9884EF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4677B-C5CE-4183-A13D-EB29CCD213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2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E40701"/>
                </a:solidFill>
                <a:latin typeface="Calibri" pitchFamily="34" charset="0"/>
              </a:rPr>
              <a:t>A</a:t>
            </a:r>
            <a:r>
              <a:rPr lang="en-US" b="1" i="1" dirty="0">
                <a:solidFill>
                  <a:srgbClr val="EFBA00"/>
                </a:solidFill>
                <a:latin typeface="Calibri" pitchFamily="34" charset="0"/>
              </a:rPr>
              <a:t>L</a:t>
            </a: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18A221"/>
                </a:solidFill>
                <a:latin typeface="Calibri" pitchFamily="34" charset="0"/>
              </a:rPr>
              <a:t>A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7" name="Picture 6" descr="350px-Zuoshangjia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62508"/>
            <a:ext cx="2133600" cy="365125"/>
          </a:xfrm>
        </p:spPr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729704"/>
          </a:xfrm>
        </p:spPr>
        <p:txBody>
          <a:bodyPr/>
          <a:lstStyle>
            <a:lvl1pPr>
              <a:lnSpc>
                <a:spcPct val="90000"/>
              </a:lnSpc>
              <a:buSzPct val="80000"/>
              <a:defRPr/>
            </a:lvl1pPr>
            <a:lvl2pPr>
              <a:lnSpc>
                <a:spcPct val="90000"/>
              </a:lnSpc>
              <a:buSzPct val="80000"/>
              <a:defRPr/>
            </a:lvl2pPr>
            <a:lvl3pPr>
              <a:lnSpc>
                <a:spcPct val="90000"/>
              </a:lnSpc>
              <a:buSzPct val="80000"/>
              <a:defRPr/>
            </a:lvl3pPr>
            <a:lvl4pPr>
              <a:lnSpc>
                <a:spcPct val="90000"/>
              </a:lnSpc>
              <a:buSzPct val="80000"/>
              <a:defRPr baseline="0"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(only if necessary)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6183" y="6361590"/>
            <a:ext cx="2133600" cy="365125"/>
          </a:xfrm>
        </p:spPr>
        <p:txBody>
          <a:bodyPr/>
          <a:lstStyle/>
          <a:p>
            <a:fld id="{B3999606-967B-419A-9AEC-8752E61A74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FF6C-AE4E-4FE6-A064-67A5E3D5DC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350px-Zuoshangjia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E40701"/>
                </a:solidFill>
                <a:latin typeface="Calibri" pitchFamily="34" charset="0"/>
              </a:rPr>
              <a:t>A</a:t>
            </a:r>
            <a:r>
              <a:rPr lang="en-US" b="1" i="1" dirty="0">
                <a:solidFill>
                  <a:srgbClr val="EFBA00"/>
                </a:solidFill>
                <a:latin typeface="Calibri" pitchFamily="34" charset="0"/>
              </a:rPr>
              <a:t>L</a:t>
            </a: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18A221"/>
                </a:solidFill>
                <a:latin typeface="Calibri" pitchFamily="34" charset="0"/>
              </a:rPr>
              <a:t>A</a:t>
            </a:r>
            <a:endParaRPr lang="en-US" dirty="0">
              <a:latin typeface="Corbe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3494" y="152400"/>
            <a:ext cx="51255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How PageRank is Calculated? 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5" name="Picture 4" descr="PageRank_equation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914400"/>
            <a:ext cx="5029200" cy="1143000"/>
          </a:xfrm>
          <a:prstGeom prst="rect">
            <a:avLst/>
          </a:prstGeom>
        </p:spPr>
      </p:pic>
      <p:sp>
        <p:nvSpPr>
          <p:cNvPr id="456707" name="Rectangle 3"/>
          <p:cNvSpPr>
            <a:spLocks noChangeArrowheads="1"/>
          </p:cNvSpPr>
          <p:nvPr/>
        </p:nvSpPr>
        <p:spPr bwMode="auto">
          <a:xfrm>
            <a:off x="304800" y="2362200"/>
            <a:ext cx="86106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PR, </a:t>
            </a:r>
            <a:r>
              <a:rPr lang="en-US" sz="2000" i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err="1" smtClean="0">
                <a:solidFill>
                  <a:prstClr val="black"/>
                </a:solidFill>
              </a:rPr>
              <a:t>agerank</a:t>
            </a:r>
            <a:r>
              <a:rPr lang="en-US" sz="2000" dirty="0" smtClean="0">
                <a:solidFill>
                  <a:prstClr val="black"/>
                </a:solidFill>
              </a:rPr>
              <a:t>  (a probability value)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000" i="1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n-US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prstClr val="black"/>
                </a:solidFill>
              </a:rPr>
              <a:t>a page under consideration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L(p</a:t>
            </a:r>
            <a:r>
              <a:rPr lang="en-US" sz="2000" i="1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smtClean="0">
                <a:solidFill>
                  <a:prstClr val="black"/>
                </a:solidFill>
              </a:rPr>
              <a:t>the number of outbound links on page </a:t>
            </a:r>
            <a:r>
              <a:rPr lang="en-US" sz="2000" i="1" dirty="0" err="1" smtClean="0">
                <a:solidFill>
                  <a:prstClr val="black"/>
                </a:solidFill>
              </a:rPr>
              <a:t>p</a:t>
            </a:r>
            <a:r>
              <a:rPr lang="en-US" sz="2000" i="1" baseline="-25000" dirty="0" err="1" smtClean="0">
                <a:solidFill>
                  <a:prstClr val="black"/>
                </a:solidFill>
              </a:rPr>
              <a:t>j</a:t>
            </a:r>
            <a:endParaRPr lang="en-US" sz="2000" i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d,   </a:t>
            </a:r>
            <a:r>
              <a:rPr lang="en-US" sz="2000" b="1" dirty="0" smtClean="0">
                <a:solidFill>
                  <a:prstClr val="black"/>
                </a:solidFill>
              </a:rPr>
              <a:t>damping factor </a:t>
            </a:r>
            <a:r>
              <a:rPr lang="en-US" sz="2000" dirty="0" smtClean="0">
                <a:solidFill>
                  <a:prstClr val="black"/>
                </a:solidFill>
              </a:rPr>
              <a:t>which can be set between 0 and 1 (It is usually set d to 0.85)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N, </a:t>
            </a:r>
            <a:r>
              <a:rPr lang="en-US" sz="2000" dirty="0" smtClean="0">
                <a:solidFill>
                  <a:prstClr val="black"/>
                </a:solidFill>
              </a:rPr>
              <a:t>total number of pages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PageRanks</a:t>
            </a:r>
            <a:r>
              <a:rPr lang="en-US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form a probability distribution over web pages, so the sum of all web pages' </a:t>
            </a:r>
            <a:r>
              <a:rPr lang="en-US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PageRanks</a:t>
            </a:r>
            <a:r>
              <a:rPr lang="en-US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will be one.</a:t>
            </a:r>
            <a:endParaRPr lang="en-US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5200" y="228600"/>
            <a:ext cx="2235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An Example </a:t>
            </a:r>
            <a:endParaRPr lang="en-US" sz="3200" dirty="0">
              <a:solidFill>
                <a:prstClr val="black"/>
              </a:solidFill>
            </a:endParaRPr>
          </a:p>
        </p:txBody>
      </p:sp>
      <p:grpSp>
        <p:nvGrpSpPr>
          <p:cNvPr id="5" name="Group 10"/>
          <p:cNvGrpSpPr/>
          <p:nvPr/>
        </p:nvGrpSpPr>
        <p:grpSpPr>
          <a:xfrm>
            <a:off x="145257" y="3040857"/>
            <a:ext cx="1226343" cy="1226343"/>
            <a:chOff x="1513078" y="2837255"/>
            <a:chExt cx="1226343" cy="1226343"/>
          </a:xfrm>
        </p:grpSpPr>
        <p:sp>
          <p:nvSpPr>
            <p:cNvPr id="12" name="Oval 11"/>
            <p:cNvSpPr/>
            <p:nvPr/>
          </p:nvSpPr>
          <p:spPr>
            <a:xfrm>
              <a:off x="1513078" y="2837255"/>
              <a:ext cx="1226343" cy="122634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B</a:t>
              </a:r>
            </a:p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0.20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3" name="Oval 4"/>
            <p:cNvSpPr/>
            <p:nvPr/>
          </p:nvSpPr>
          <p:spPr>
            <a:xfrm>
              <a:off x="1692672" y="3016849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1600200" y="3429000"/>
            <a:ext cx="1226343" cy="1226343"/>
            <a:chOff x="1513078" y="2837255"/>
            <a:chExt cx="1226343" cy="1226343"/>
          </a:xfrm>
        </p:grpSpPr>
        <p:sp>
          <p:nvSpPr>
            <p:cNvPr id="18" name="Oval 17"/>
            <p:cNvSpPr/>
            <p:nvPr/>
          </p:nvSpPr>
          <p:spPr>
            <a:xfrm>
              <a:off x="1513078" y="2837255"/>
              <a:ext cx="1226343" cy="122634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D</a:t>
              </a:r>
            </a:p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0.20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Oval 4"/>
            <p:cNvSpPr/>
            <p:nvPr/>
          </p:nvSpPr>
          <p:spPr>
            <a:xfrm>
              <a:off x="1692672" y="3016849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9"/>
          <p:cNvGrpSpPr/>
          <p:nvPr/>
        </p:nvGrpSpPr>
        <p:grpSpPr>
          <a:xfrm>
            <a:off x="2971800" y="2590800"/>
            <a:ext cx="1226343" cy="1226343"/>
            <a:chOff x="1513078" y="2837255"/>
            <a:chExt cx="1226343" cy="1226343"/>
          </a:xfrm>
        </p:grpSpPr>
        <p:sp>
          <p:nvSpPr>
            <p:cNvPr id="21" name="Oval 20"/>
            <p:cNvSpPr/>
            <p:nvPr/>
          </p:nvSpPr>
          <p:spPr>
            <a:xfrm>
              <a:off x="1513078" y="2837255"/>
              <a:ext cx="1226343" cy="122634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C</a:t>
              </a:r>
            </a:p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0.20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2" name="Oval 4"/>
            <p:cNvSpPr/>
            <p:nvPr/>
          </p:nvSpPr>
          <p:spPr>
            <a:xfrm>
              <a:off x="1692672" y="3016849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2" idx="7"/>
          </p:cNvCxnSpPr>
          <p:nvPr/>
        </p:nvCxnSpPr>
        <p:spPr>
          <a:xfrm rot="5400000" flipH="1" flipV="1">
            <a:off x="928879" y="2625328"/>
            <a:ext cx="858251" cy="331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607344" y="2822972"/>
            <a:ext cx="983457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2362200" y="2209800"/>
            <a:ext cx="762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43400" y="1828800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= PR(B)/L(B) + PR(C)/L(C)+PR(D)/L(D)</a:t>
            </a:r>
          </a:p>
        </p:txBody>
      </p:sp>
      <p:cxnSp>
        <p:nvCxnSpPr>
          <p:cNvPr id="35" name="Straight Arrow Connector 34"/>
          <p:cNvCxnSpPr>
            <a:stCxn id="21" idx="3"/>
          </p:cNvCxnSpPr>
          <p:nvPr/>
        </p:nvCxnSpPr>
        <p:spPr>
          <a:xfrm rot="5400000">
            <a:off x="2784872" y="3672077"/>
            <a:ext cx="401051" cy="3319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9"/>
          <p:cNvGrpSpPr/>
          <p:nvPr/>
        </p:nvGrpSpPr>
        <p:grpSpPr>
          <a:xfrm>
            <a:off x="533400" y="4495800"/>
            <a:ext cx="1226343" cy="1503949"/>
            <a:chOff x="1513078" y="3016849"/>
            <a:chExt cx="1226343" cy="1503949"/>
          </a:xfrm>
        </p:grpSpPr>
        <p:sp>
          <p:nvSpPr>
            <p:cNvPr id="41" name="Oval 40"/>
            <p:cNvSpPr/>
            <p:nvPr/>
          </p:nvSpPr>
          <p:spPr>
            <a:xfrm>
              <a:off x="1513078" y="3294455"/>
              <a:ext cx="1226343" cy="122634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E</a:t>
              </a:r>
            </a:p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0.20</a:t>
              </a:r>
              <a:endParaRPr lang="en-US" sz="1400" dirty="0" smtClean="0">
                <a:solidFill>
                  <a:prstClr val="white"/>
                </a:solidFill>
              </a:endParaRPr>
            </a:p>
            <a:p>
              <a:pPr algn="ctr"/>
              <a:endParaRPr lang="en-US" sz="24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42" name="Oval 4"/>
            <p:cNvSpPr/>
            <p:nvPr/>
          </p:nvSpPr>
          <p:spPr>
            <a:xfrm>
              <a:off x="1692672" y="3016849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 rot="5400000">
            <a:off x="1371601" y="4495801"/>
            <a:ext cx="381000" cy="380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19"/>
          <p:cNvGrpSpPr/>
          <p:nvPr/>
        </p:nvGrpSpPr>
        <p:grpSpPr>
          <a:xfrm>
            <a:off x="1219200" y="1219200"/>
            <a:ext cx="1877806" cy="1351549"/>
            <a:chOff x="682021" y="2532455"/>
            <a:chExt cx="1877806" cy="1351549"/>
          </a:xfrm>
        </p:grpSpPr>
        <p:sp>
          <p:nvSpPr>
            <p:cNvPr id="30" name="Oval 29"/>
            <p:cNvSpPr/>
            <p:nvPr/>
          </p:nvSpPr>
          <p:spPr>
            <a:xfrm>
              <a:off x="682021" y="2532455"/>
              <a:ext cx="1226343" cy="122634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A</a:t>
              </a:r>
            </a:p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0.20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2" name="Oval 4"/>
            <p:cNvSpPr/>
            <p:nvPr/>
          </p:nvSpPr>
          <p:spPr>
            <a:xfrm>
              <a:off x="1692672" y="3016849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4572000" y="990600"/>
          <a:ext cx="1793632" cy="133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8" name="Equation" r:id="rId4" imgW="888840" imgH="660240" progId="Equation.3">
                  <p:embed/>
                </p:oleObj>
              </mc:Choice>
              <mc:Fallback>
                <p:oleObj name="Equation" r:id="rId4" imgW="88884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90600"/>
                        <a:ext cx="1793632" cy="1332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5" name="Object 3"/>
          <p:cNvGraphicFramePr>
            <a:graphicFrameLocks noChangeAspect="1"/>
          </p:cNvGraphicFramePr>
          <p:nvPr/>
        </p:nvGraphicFramePr>
        <p:xfrm>
          <a:off x="6441901" y="2971800"/>
          <a:ext cx="1178099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9" name="Equation" r:id="rId6" imgW="888840" imgH="660240" progId="Equation.3">
                  <p:embed/>
                </p:oleObj>
              </mc:Choice>
              <mc:Fallback>
                <p:oleObj name="Equation" r:id="rId6" imgW="888840" imgH="660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901" y="2971800"/>
                        <a:ext cx="1178099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410200" y="4114800"/>
            <a:ext cx="2119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= PR(A)/N +PR(E)/N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= 0.20/5 + 0.20/5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= 0.08</a:t>
            </a: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616568" y="4038600"/>
          <a:ext cx="1793632" cy="133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0" name="Equation" r:id="rId7" imgW="888840" imgH="660240" progId="Equation.3">
                  <p:embed/>
                </p:oleObj>
              </mc:Choice>
              <mc:Fallback>
                <p:oleObj name="Equation" r:id="rId7" imgW="888840" imgH="660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568" y="4038600"/>
                        <a:ext cx="1793632" cy="1332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"/>
          <p:cNvGraphicFramePr>
            <a:graphicFrameLocks noChangeAspect="1"/>
          </p:cNvGraphicFramePr>
          <p:nvPr/>
        </p:nvGraphicFramePr>
        <p:xfrm>
          <a:off x="6822901" y="5068887"/>
          <a:ext cx="1178099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1" name="Equation" r:id="rId9" imgW="888840" imgH="660240" progId="Equation.3">
                  <p:embed/>
                </p:oleObj>
              </mc:Choice>
              <mc:Fallback>
                <p:oleObj name="Equation" r:id="rId9" imgW="88884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2901" y="5068887"/>
                        <a:ext cx="1178099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495800" y="3151783"/>
            <a:ext cx="3244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PR(A)  = (1-d)/N + d *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  = (1- 0.85)/5 + 0.85 * 0.48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  = 0.438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00600" y="5257800"/>
            <a:ext cx="3244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PR(B)  </a:t>
            </a:r>
            <a:r>
              <a:rPr lang="en-US" dirty="0" smtClean="0">
                <a:solidFill>
                  <a:prstClr val="black"/>
                </a:solidFill>
              </a:rPr>
              <a:t>= (1-d)/N + d *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  = (1- 0.85)/5 + 0.85 * 0.08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  = 0.098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41597" y="2124670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prstClr val="black"/>
                </a:solidFill>
              </a:rPr>
              <a:t>     + </a:t>
            </a:r>
            <a:r>
              <a:rPr lang="en-US" dirty="0" smtClean="0">
                <a:solidFill>
                  <a:prstClr val="black"/>
                </a:solidFill>
              </a:rPr>
              <a:t>PR(A)/N + PR(E)/N  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41597" y="2429470"/>
            <a:ext cx="4421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= 0.20/1 + 0.20/2 + 0.20/2 + 0.20/5 + 0.20/5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= 0.48</a:t>
            </a: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0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6" grpId="0"/>
      <p:bldP spid="50" grpId="0"/>
      <p:bldP spid="51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7800" y="533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&lt;</a:t>
            </a:r>
            <a:r>
              <a:rPr lang="en-US" dirty="0" err="1" smtClean="0"/>
              <a:t>Integer,ArrayList</a:t>
            </a:r>
            <a:r>
              <a:rPr lang="en-US" dirty="0" smtClean="0"/>
              <a:t>&lt;Integer&gt;&gt;    </a:t>
            </a:r>
            <a:r>
              <a:rPr lang="en-US" dirty="0" err="1" smtClean="0">
                <a:solidFill>
                  <a:srgbClr val="C00000"/>
                </a:solidFill>
              </a:rPr>
              <a:t>adjacency_matrix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914400"/>
            <a:ext cx="457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0 4</a:t>
            </a:r>
          </a:p>
          <a:p>
            <a:r>
              <a:rPr lang="en-US" dirty="0" smtClean="0"/>
              <a:t>1 2</a:t>
            </a:r>
          </a:p>
          <a:p>
            <a:r>
              <a:rPr lang="en-US" dirty="0" smtClean="0"/>
              <a:t>2 0</a:t>
            </a:r>
          </a:p>
          <a:p>
            <a:r>
              <a:rPr lang="en-US" dirty="0" smtClean="0"/>
              <a:t>3 14</a:t>
            </a:r>
          </a:p>
          <a:p>
            <a:r>
              <a:rPr lang="en-US" dirty="0" smtClean="0"/>
              <a:t>4 34</a:t>
            </a:r>
          </a:p>
          <a:p>
            <a:r>
              <a:rPr lang="en-US" dirty="0" smtClean="0"/>
              <a:t>5 0 4 6 18 60</a:t>
            </a:r>
          </a:p>
          <a:p>
            <a:r>
              <a:rPr lang="en-US" dirty="0" smtClean="0"/>
              <a:t>6 2 16 92</a:t>
            </a:r>
          </a:p>
          <a:p>
            <a:r>
              <a:rPr lang="en-US" dirty="0" smtClean="0"/>
              <a:t>7 4 16 130</a:t>
            </a:r>
          </a:p>
          <a:p>
            <a:r>
              <a:rPr lang="en-US" dirty="0" smtClean="0"/>
              <a:t>8 0 56 174</a:t>
            </a:r>
          </a:p>
          <a:p>
            <a:r>
              <a:rPr lang="en-US" dirty="0" smtClean="0"/>
              <a:t>9 224</a:t>
            </a:r>
          </a:p>
          <a:p>
            <a:r>
              <a:rPr lang="en-US" dirty="0" smtClean="0"/>
              <a:t>10 280</a:t>
            </a:r>
          </a:p>
          <a:p>
            <a:r>
              <a:rPr lang="en-US" dirty="0" smtClean="0"/>
              <a:t>11 0 2 12 20 66 112 342</a:t>
            </a:r>
          </a:p>
          <a:p>
            <a:r>
              <a:rPr lang="en-US" dirty="0" smtClean="0"/>
              <a:t>12 4 56 410</a:t>
            </a:r>
          </a:p>
          <a:p>
            <a:r>
              <a:rPr lang="en-US" dirty="0" smtClean="0"/>
              <a:t>13 484</a:t>
            </a:r>
          </a:p>
          <a:p>
            <a:r>
              <a:rPr lang="en-US" dirty="0" smtClean="0"/>
              <a:t>14 0 4 6 18 24 60 78 186 564</a:t>
            </a:r>
          </a:p>
          <a:p>
            <a:r>
              <a:rPr lang="en-US" dirty="0" smtClean="0"/>
              <a:t>15 650</a:t>
            </a:r>
          </a:p>
          <a:p>
            <a:r>
              <a:rPr lang="en-US" dirty="0" smtClean="0"/>
              <a:t>16 2 146 742</a:t>
            </a:r>
          </a:p>
          <a:p>
            <a:r>
              <a:rPr lang="en-US" dirty="0" smtClean="0"/>
              <a:t>17 0 278 840</a:t>
            </a:r>
          </a:p>
          <a:p>
            <a:r>
              <a:rPr lang="en-US" dirty="0" smtClean="0"/>
              <a:t>18 944</a:t>
            </a:r>
          </a:p>
          <a:p>
            <a:r>
              <a:rPr lang="en-US" dirty="0" smtClean="0"/>
              <a:t>19 4 148</a:t>
            </a:r>
          </a:p>
          <a:p>
            <a:r>
              <a:rPr lang="en-US" dirty="0" smtClean="0"/>
              <a:t>……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0"/>
            <a:ext cx="4610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Computation of </a:t>
            </a:r>
            <a:r>
              <a:rPr lang="en-US" sz="3200" dirty="0" err="1" smtClean="0"/>
              <a:t>PageRank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762000"/>
            <a:ext cx="4457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&lt;</a:t>
            </a:r>
            <a:r>
              <a:rPr lang="en-US" dirty="0" err="1" smtClean="0"/>
              <a:t>Integer,Double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rgbClr val="C00000"/>
                </a:solidFill>
              </a:rPr>
              <a:t>rank_values_table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/*</a:t>
            </a:r>
          </a:p>
          <a:p>
            <a:r>
              <a:rPr lang="en-US" dirty="0" smtClean="0"/>
              <a:t>  * assign initial rank values for each page in </a:t>
            </a:r>
            <a:r>
              <a:rPr lang="en-US" dirty="0" err="1" smtClean="0"/>
              <a:t>rank_values_table</a:t>
            </a:r>
            <a:endParaRPr lang="en-US" dirty="0" smtClean="0"/>
          </a:p>
          <a:p>
            <a:r>
              <a:rPr lang="en-US" dirty="0" smtClean="0"/>
              <a:t>  */</a:t>
            </a:r>
          </a:p>
          <a:p>
            <a:r>
              <a:rPr lang="en-US" dirty="0" smtClean="0"/>
              <a:t>public static void </a:t>
            </a:r>
            <a:r>
              <a:rPr lang="en-US" dirty="0" err="1" smtClean="0"/>
              <a:t>init_rank_value_table</a:t>
            </a:r>
            <a:r>
              <a:rPr lang="en-US" dirty="0" smtClean="0"/>
              <a:t>(</a:t>
            </a:r>
            <a:r>
              <a:rPr lang="en-US" dirty="0" err="1" smtClean="0"/>
              <a:t>HashMap</a:t>
            </a:r>
            <a:r>
              <a:rPr lang="en-US" dirty="0" smtClean="0"/>
              <a:t>&lt;</a:t>
            </a:r>
            <a:r>
              <a:rPr lang="en-US" dirty="0" err="1" smtClean="0"/>
              <a:t>Integer,Double</a:t>
            </a:r>
            <a:r>
              <a:rPr lang="en-US" dirty="0" smtClean="0"/>
              <a:t>&gt; </a:t>
            </a:r>
            <a:r>
              <a:rPr lang="en-US" dirty="0" err="1" smtClean="0"/>
              <a:t>rank_values_table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num_urls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double </a:t>
            </a:r>
            <a:r>
              <a:rPr lang="en-US" dirty="0" err="1" smtClean="0"/>
              <a:t>initial_rank_value_per_page</a:t>
            </a:r>
            <a:r>
              <a:rPr lang="en-US" dirty="0" smtClean="0"/>
              <a:t> = 1.0/(double)</a:t>
            </a:r>
            <a:r>
              <a:rPr lang="en-US" dirty="0" err="1" smtClean="0">
                <a:solidFill>
                  <a:srgbClr val="C00000"/>
                </a:solidFill>
              </a:rPr>
              <a:t>num_urls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num_urls;i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    rank_values_table.put(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initial_rank_value_per_page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17693"/>
            <a:ext cx="81534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static void </a:t>
            </a:r>
            <a:r>
              <a:rPr lang="en-US" dirty="0" err="1" smtClean="0"/>
              <a:t>join_rvt_am</a:t>
            </a:r>
            <a:r>
              <a:rPr lang="en-US" dirty="0" smtClean="0"/>
              <a:t>(…){/* Pseudo code */</a:t>
            </a:r>
          </a:p>
          <a:p>
            <a:r>
              <a:rPr lang="en-US" dirty="0" err="1" smtClean="0"/>
              <a:t>Iterator</a:t>
            </a:r>
            <a:r>
              <a:rPr lang="en-US" dirty="0" smtClean="0"/>
              <a:t>&lt;Integer&gt; </a:t>
            </a:r>
            <a:r>
              <a:rPr lang="en-US" dirty="0" err="1" smtClean="0"/>
              <a:t>ite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adjacency_matrix</a:t>
            </a:r>
            <a:r>
              <a:rPr lang="en-US" dirty="0" err="1" smtClean="0"/>
              <a:t>.keySet</a:t>
            </a:r>
            <a:r>
              <a:rPr lang="en-US" dirty="0" smtClean="0"/>
              <a:t>().</a:t>
            </a:r>
            <a:r>
              <a:rPr lang="en-US" dirty="0" err="1" smtClean="0"/>
              <a:t>iterator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&lt;Integer</a:t>
            </a:r>
            <a:r>
              <a:rPr lang="en-US" dirty="0" smtClean="0">
                <a:solidFill>
                  <a:srgbClr val="C00000"/>
                </a:solidFill>
              </a:rPr>
              <a:t>&gt; </a:t>
            </a:r>
            <a:r>
              <a:rPr lang="en-US" dirty="0" err="1" smtClean="0">
                <a:solidFill>
                  <a:srgbClr val="C00000"/>
                </a:solidFill>
              </a:rPr>
              <a:t>target_urls_list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&lt;</a:t>
            </a:r>
            <a:r>
              <a:rPr lang="en-US" dirty="0" err="1" smtClean="0"/>
              <a:t>Integer,Double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rgbClr val="C00000"/>
                </a:solidFill>
              </a:rPr>
              <a:t>intermediate_rvt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= = new </a:t>
            </a:r>
            <a:r>
              <a:rPr lang="en-US" dirty="0" err="1" smtClean="0"/>
              <a:t>HashMap</a:t>
            </a:r>
            <a:r>
              <a:rPr lang="en-US" dirty="0" smtClean="0"/>
              <a:t>&lt;</a:t>
            </a:r>
            <a:r>
              <a:rPr lang="en-US" dirty="0" err="1" smtClean="0"/>
              <a:t>Integer,Double</a:t>
            </a:r>
            <a:r>
              <a:rPr lang="en-US" dirty="0" smtClean="0"/>
              <a:t>&gt;(); </a:t>
            </a:r>
          </a:p>
          <a:p>
            <a:endParaRPr lang="en-US" dirty="0" smtClean="0"/>
          </a:p>
          <a:p>
            <a:r>
              <a:rPr lang="en-US" dirty="0" smtClean="0"/>
              <a:t>while(</a:t>
            </a:r>
            <a:r>
              <a:rPr lang="en-US" dirty="0" err="1" smtClean="0"/>
              <a:t>ite.hasNext</a:t>
            </a:r>
            <a:r>
              <a:rPr lang="en-US" dirty="0" smtClean="0"/>
              <a:t>()){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source_url</a:t>
            </a:r>
            <a:r>
              <a:rPr lang="en-US" dirty="0" smtClean="0"/>
              <a:t> = ((Integer)</a:t>
            </a:r>
            <a:r>
              <a:rPr lang="en-US" dirty="0" err="1" smtClean="0"/>
              <a:t>ite.next</a:t>
            </a:r>
            <a:r>
              <a:rPr lang="en-US" dirty="0" smtClean="0"/>
              <a:t>()).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target_urls_list</a:t>
            </a:r>
            <a:r>
              <a:rPr lang="en-US" dirty="0" smtClean="0"/>
              <a:t> = adjacency_matrix.get(</a:t>
            </a:r>
            <a:r>
              <a:rPr lang="en-US" dirty="0" err="1" smtClean="0"/>
              <a:t>source_url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outdegree_of_source_url</a:t>
            </a:r>
            <a:r>
              <a:rPr lang="en-US" dirty="0" smtClean="0"/>
              <a:t> = </a:t>
            </a:r>
            <a:r>
              <a:rPr lang="en-US" dirty="0" err="1" smtClean="0"/>
              <a:t>target_urls_list.size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outdegree_of_source_url;i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target_url</a:t>
            </a:r>
            <a:r>
              <a:rPr lang="en-US" dirty="0" smtClean="0"/>
              <a:t> = target_urls_list.get(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intermediate_rank_value</a:t>
            </a:r>
            <a:r>
              <a:rPr lang="en-US" dirty="0" smtClean="0"/>
              <a:t> = intermediate_rvt.get(</a:t>
            </a:r>
            <a:r>
              <a:rPr lang="en-US" dirty="0" err="1" smtClean="0"/>
              <a:t>target_url</a:t>
            </a:r>
            <a:r>
              <a:rPr lang="en-US" dirty="0" smtClean="0"/>
              <a:t>)+ rank_values_table.get(</a:t>
            </a:r>
            <a:r>
              <a:rPr lang="en-US" dirty="0" err="1" smtClean="0"/>
              <a:t>source_url</a:t>
            </a:r>
            <a:r>
              <a:rPr lang="en-US" dirty="0" smtClean="0"/>
              <a:t>)/(double)</a:t>
            </a:r>
            <a:r>
              <a:rPr lang="en-US" dirty="0" err="1" smtClean="0"/>
              <a:t>outdegree_of_source_url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C00000"/>
                </a:solidFill>
              </a:rPr>
              <a:t>intermediate_rvt</a:t>
            </a:r>
            <a:r>
              <a:rPr lang="en-US" dirty="0" smtClean="0"/>
              <a:t>.put(</a:t>
            </a:r>
            <a:r>
              <a:rPr lang="en-US" dirty="0" err="1" smtClean="0"/>
              <a:t>target_url</a:t>
            </a:r>
            <a:r>
              <a:rPr lang="en-US" dirty="0" smtClean="0"/>
              <a:t>, </a:t>
            </a:r>
            <a:r>
              <a:rPr lang="en-US" dirty="0" err="1" smtClean="0"/>
              <a:t>intermediate_rank_value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}			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num_urls;i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rank_values_table</a:t>
            </a:r>
            <a:r>
              <a:rPr lang="en-US" dirty="0" smtClean="0"/>
              <a:t>.put(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damping_factor</a:t>
            </a:r>
            <a:r>
              <a:rPr lang="en-US" dirty="0" smtClean="0"/>
              <a:t>*</a:t>
            </a:r>
            <a:r>
              <a:rPr lang="en-US" dirty="0" err="1" smtClean="0">
                <a:solidFill>
                  <a:srgbClr val="C00000"/>
                </a:solidFill>
              </a:rPr>
              <a:t>imtermediate_rvt</a:t>
            </a:r>
            <a:r>
              <a:rPr lang="en-US" dirty="0" err="1" smtClean="0"/>
              <a:t>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)+(1-    </a:t>
            </a:r>
            <a:r>
              <a:rPr lang="en-US" dirty="0" err="1" smtClean="0"/>
              <a:t>damping_factor</a:t>
            </a:r>
            <a:r>
              <a:rPr lang="en-US" dirty="0" smtClean="0"/>
              <a:t>)*(1.0/(double)</a:t>
            </a:r>
            <a:r>
              <a:rPr lang="en-US" dirty="0" err="1" smtClean="0"/>
              <a:t>num_urls</a:t>
            </a:r>
            <a:r>
              <a:rPr lang="en-US" dirty="0" smtClean="0"/>
              <a:t>));</a:t>
            </a:r>
          </a:p>
          <a:p>
            <a:r>
              <a:rPr lang="en-US" sz="2000" dirty="0" smtClean="0"/>
              <a:t> }</a:t>
            </a:r>
          </a:p>
          <a:p>
            <a:r>
              <a:rPr lang="en-US" sz="2000" dirty="0" smtClean="0"/>
              <a:t>}</a:t>
            </a: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6764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/* No out bound links */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if (</a:t>
            </a:r>
            <a:r>
              <a:rPr lang="en-US" dirty="0" err="1" smtClean="0">
                <a:solidFill>
                  <a:srgbClr val="0000FF"/>
                </a:solidFill>
              </a:rPr>
              <a:t>outdegree_of_source_url</a:t>
            </a:r>
            <a:r>
              <a:rPr lang="en-US" dirty="0" smtClean="0">
                <a:solidFill>
                  <a:srgbClr val="0000FF"/>
                </a:solidFill>
              </a:rPr>
              <a:t> == 0){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      </a:t>
            </a:r>
            <a:r>
              <a:rPr lang="en-US" dirty="0" err="1" smtClean="0">
                <a:solidFill>
                  <a:srgbClr val="0000FF"/>
                </a:solidFill>
              </a:rPr>
              <a:t>dangling_value</a:t>
            </a:r>
            <a:r>
              <a:rPr lang="en-US" dirty="0" smtClean="0">
                <a:solidFill>
                  <a:srgbClr val="0000FF"/>
                </a:solidFill>
              </a:rPr>
              <a:t> += rank_values_table.get(</a:t>
            </a:r>
            <a:r>
              <a:rPr lang="en-US" dirty="0" err="1" smtClean="0">
                <a:solidFill>
                  <a:srgbClr val="0000FF"/>
                </a:solidFill>
              </a:rPr>
              <a:t>source_url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32766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/* Contribution  is negligible zero if </a:t>
            </a:r>
            <a:r>
              <a:rPr lang="en-US" dirty="0" err="1" smtClean="0"/>
              <a:t>num_urls</a:t>
            </a:r>
            <a:r>
              <a:rPr lang="en-US" dirty="0" smtClean="0"/>
              <a:t> is big */ 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tangling_value_per_page</a:t>
            </a:r>
            <a:r>
              <a:rPr lang="en-US" dirty="0" smtClean="0"/>
              <a:t> = </a:t>
            </a:r>
            <a:r>
              <a:rPr lang="en-US" dirty="0" err="1" smtClean="0"/>
              <a:t>tangling_value</a:t>
            </a:r>
            <a:r>
              <a:rPr lang="en-US" dirty="0" smtClean="0"/>
              <a:t> / (double)</a:t>
            </a:r>
            <a:r>
              <a:rPr lang="en-US" dirty="0" err="1" smtClean="0"/>
              <a:t>num_urls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num_urls;i</a:t>
            </a:r>
            <a:r>
              <a:rPr lang="en-US" dirty="0" smtClean="0"/>
              <a:t>++)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  rank_values_table</a:t>
            </a:r>
            <a:r>
              <a:rPr lang="en-US" dirty="0" smtClean="0"/>
              <a:t>.put(</a:t>
            </a:r>
            <a:r>
              <a:rPr lang="en-US" dirty="0" err="1" smtClean="0"/>
              <a:t>i,intermediate_rvt.get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)+</a:t>
            </a:r>
            <a:r>
              <a:rPr lang="en-US" dirty="0" err="1" smtClean="0"/>
              <a:t>dangling_value_per_page</a:t>
            </a:r>
            <a:r>
              <a:rPr lang="en-US" dirty="0" smtClean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533400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Dangling node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117693"/>
            <a:ext cx="81534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public static void </a:t>
            </a:r>
            <a:r>
              <a:rPr lang="en-US" sz="1600" dirty="0" err="1" smtClean="0"/>
              <a:t>join_rvt_am</a:t>
            </a:r>
            <a:r>
              <a:rPr lang="en-US" sz="1600" dirty="0" smtClean="0"/>
              <a:t>(…){ /* One iteration */</a:t>
            </a:r>
          </a:p>
          <a:p>
            <a:r>
              <a:rPr lang="en-US" sz="1600" dirty="0" err="1" smtClean="0"/>
              <a:t>Iterator</a:t>
            </a:r>
            <a:r>
              <a:rPr lang="en-US" sz="1600" dirty="0" smtClean="0"/>
              <a:t>&lt;Integer&gt; </a:t>
            </a:r>
            <a:r>
              <a:rPr lang="en-US" sz="1600" dirty="0" err="1" smtClean="0"/>
              <a:t>ite</a:t>
            </a:r>
            <a:r>
              <a:rPr lang="en-US" sz="1600" dirty="0" smtClean="0"/>
              <a:t> = </a:t>
            </a:r>
            <a:r>
              <a:rPr lang="en-US" sz="1600" dirty="0" err="1" smtClean="0">
                <a:solidFill>
                  <a:srgbClr val="C00000"/>
                </a:solidFill>
              </a:rPr>
              <a:t>adjacency_matrix</a:t>
            </a:r>
            <a:r>
              <a:rPr lang="en-US" sz="1600" dirty="0" err="1" smtClean="0"/>
              <a:t>.keySet</a:t>
            </a:r>
            <a:r>
              <a:rPr lang="en-US" sz="1600" dirty="0" smtClean="0"/>
              <a:t>().</a:t>
            </a:r>
            <a:r>
              <a:rPr lang="en-US" sz="1600" dirty="0" err="1" smtClean="0"/>
              <a:t>iterator</a:t>
            </a:r>
            <a:r>
              <a:rPr lang="en-US" sz="1600" dirty="0" smtClean="0"/>
              <a:t>();</a:t>
            </a:r>
          </a:p>
          <a:p>
            <a:r>
              <a:rPr lang="en-US" sz="1600" dirty="0" err="1" smtClean="0"/>
              <a:t>ArrayList</a:t>
            </a:r>
            <a:r>
              <a:rPr lang="en-US" sz="1600" dirty="0" smtClean="0"/>
              <a:t>&lt;Integer</a:t>
            </a:r>
            <a:r>
              <a:rPr lang="en-US" sz="1600" dirty="0" smtClean="0">
                <a:solidFill>
                  <a:srgbClr val="C00000"/>
                </a:solidFill>
              </a:rPr>
              <a:t>&gt; </a:t>
            </a:r>
            <a:r>
              <a:rPr lang="en-US" sz="1600" dirty="0" err="1" smtClean="0">
                <a:solidFill>
                  <a:srgbClr val="C00000"/>
                </a:solidFill>
              </a:rPr>
              <a:t>target_urls_list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HashMap</a:t>
            </a:r>
            <a:r>
              <a:rPr lang="en-US" sz="1600" dirty="0" smtClean="0"/>
              <a:t>&lt;</a:t>
            </a:r>
            <a:r>
              <a:rPr lang="en-US" sz="1600" dirty="0" err="1" smtClean="0"/>
              <a:t>Integer,Double</a:t>
            </a:r>
            <a:r>
              <a:rPr lang="en-US" sz="1600" dirty="0" smtClean="0"/>
              <a:t>&gt; </a:t>
            </a:r>
            <a:r>
              <a:rPr lang="en-US" sz="1600" dirty="0" err="1" smtClean="0">
                <a:solidFill>
                  <a:srgbClr val="C00000"/>
                </a:solidFill>
              </a:rPr>
              <a:t>intermediate_rvt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= = new </a:t>
            </a:r>
            <a:r>
              <a:rPr lang="en-US" sz="1600" dirty="0" err="1" smtClean="0"/>
              <a:t>HashMap</a:t>
            </a:r>
            <a:r>
              <a:rPr lang="en-US" sz="1600" dirty="0" smtClean="0"/>
              <a:t>&lt;</a:t>
            </a:r>
            <a:r>
              <a:rPr lang="en-US" sz="1600" dirty="0" err="1" smtClean="0"/>
              <a:t>Integer,Double</a:t>
            </a:r>
            <a:r>
              <a:rPr lang="en-US" sz="1600" dirty="0" smtClean="0"/>
              <a:t>&gt;(); </a:t>
            </a:r>
          </a:p>
          <a:p>
            <a:endParaRPr lang="en-US" sz="1600" dirty="0" smtClean="0"/>
          </a:p>
          <a:p>
            <a:r>
              <a:rPr lang="en-US" sz="1600" dirty="0" smtClean="0"/>
              <a:t>while(</a:t>
            </a:r>
            <a:r>
              <a:rPr lang="en-US" sz="1600" dirty="0" err="1" smtClean="0"/>
              <a:t>ite.hasNext</a:t>
            </a:r>
            <a:r>
              <a:rPr lang="en-US" sz="1600" dirty="0" smtClean="0"/>
              <a:t>()){</a:t>
            </a:r>
          </a:p>
          <a:p>
            <a:r>
              <a:rPr lang="en-US" sz="1600" dirty="0" smtClean="0"/>
              <a:t>       </a:t>
            </a:r>
            <a:r>
              <a:rPr lang="en-US" sz="1600" dirty="0" err="1" smtClean="0"/>
              <a:t>source_url</a:t>
            </a:r>
            <a:r>
              <a:rPr lang="en-US" sz="1600" dirty="0" smtClean="0"/>
              <a:t> = ((Integer)</a:t>
            </a:r>
            <a:r>
              <a:rPr lang="en-US" sz="1600" dirty="0" err="1" smtClean="0"/>
              <a:t>ite.next</a:t>
            </a:r>
            <a:r>
              <a:rPr lang="en-US" sz="1600" dirty="0" smtClean="0"/>
              <a:t>()).</a:t>
            </a:r>
            <a:r>
              <a:rPr lang="en-US" sz="1600" dirty="0" err="1" smtClean="0"/>
              <a:t>intValue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</a:t>
            </a:r>
            <a:r>
              <a:rPr lang="en-US" sz="1600" dirty="0" err="1" smtClean="0"/>
              <a:t>target_urls_list</a:t>
            </a:r>
            <a:r>
              <a:rPr lang="en-US" sz="1600" dirty="0" smtClean="0"/>
              <a:t> = adjacency_matrix.get(</a:t>
            </a:r>
            <a:r>
              <a:rPr lang="en-US" sz="1600" dirty="0" err="1" smtClean="0"/>
              <a:t>source_url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outdegree_of_source_url</a:t>
            </a:r>
            <a:r>
              <a:rPr lang="en-US" sz="1600" dirty="0" smtClean="0"/>
              <a:t> = </a:t>
            </a:r>
            <a:r>
              <a:rPr lang="en-US" sz="1600" dirty="0" err="1" smtClean="0"/>
              <a:t>target_urls_list.size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r>
              <a:rPr lang="en-US" sz="1600" dirty="0" smtClean="0"/>
              <a:t>   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</a:t>
            </a:r>
            <a:r>
              <a:rPr lang="en-US" sz="1600" dirty="0" err="1" smtClean="0"/>
              <a:t>outdegree_of_source_url;i</a:t>
            </a:r>
            <a:r>
              <a:rPr lang="en-US" sz="1600" dirty="0" smtClean="0"/>
              <a:t>++){</a:t>
            </a:r>
          </a:p>
          <a:p>
            <a:r>
              <a:rPr lang="en-US" sz="1600" dirty="0" smtClean="0"/>
              <a:t>             </a:t>
            </a:r>
            <a:r>
              <a:rPr lang="en-US" sz="1600" dirty="0" err="1" smtClean="0"/>
              <a:t>target_url</a:t>
            </a:r>
            <a:r>
              <a:rPr lang="en-US" sz="1600" dirty="0" smtClean="0"/>
              <a:t> = target_urls_list.get(</a:t>
            </a:r>
            <a:r>
              <a:rPr lang="en-US" sz="1600" dirty="0" err="1" smtClean="0"/>
              <a:t>i</a:t>
            </a:r>
            <a:r>
              <a:rPr lang="en-US" sz="1600" dirty="0" smtClean="0"/>
              <a:t>).</a:t>
            </a:r>
            <a:r>
              <a:rPr lang="en-US" sz="1600" dirty="0" err="1" smtClean="0"/>
              <a:t>intValue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     </a:t>
            </a:r>
            <a:r>
              <a:rPr lang="en-US" sz="1600" dirty="0" err="1" smtClean="0"/>
              <a:t>intermediate_rank_value</a:t>
            </a:r>
            <a:r>
              <a:rPr lang="en-US" sz="1600" dirty="0" smtClean="0"/>
              <a:t> = intermediate_rvt.get(</a:t>
            </a:r>
            <a:r>
              <a:rPr lang="en-US" sz="1600" dirty="0" err="1" smtClean="0"/>
              <a:t>target_url</a:t>
            </a:r>
            <a:r>
              <a:rPr lang="en-US" sz="1600" dirty="0" smtClean="0"/>
              <a:t>)+ rank_values_table.get(</a:t>
            </a:r>
            <a:r>
              <a:rPr lang="en-US" sz="1600" dirty="0" err="1" smtClean="0"/>
              <a:t>source_url</a:t>
            </a:r>
            <a:r>
              <a:rPr lang="en-US" sz="1600" dirty="0" smtClean="0"/>
              <a:t>)/(double)</a:t>
            </a:r>
            <a:r>
              <a:rPr lang="en-US" sz="1600" dirty="0" err="1" smtClean="0"/>
              <a:t>outdegree_of_source_url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    </a:t>
            </a:r>
            <a:r>
              <a:rPr lang="en-US" sz="1600" dirty="0" smtClean="0">
                <a:solidFill>
                  <a:srgbClr val="C00000"/>
                </a:solidFill>
              </a:rPr>
              <a:t>intermediate_rvt</a:t>
            </a:r>
            <a:r>
              <a:rPr lang="en-US" sz="1600" dirty="0" smtClean="0"/>
              <a:t>.put(</a:t>
            </a:r>
            <a:r>
              <a:rPr lang="en-US" sz="1600" dirty="0" err="1" smtClean="0"/>
              <a:t>target_url</a:t>
            </a:r>
            <a:r>
              <a:rPr lang="en-US" sz="1600" dirty="0" smtClean="0"/>
              <a:t>, </a:t>
            </a:r>
            <a:r>
              <a:rPr lang="en-US" sz="1600" dirty="0" err="1" smtClean="0"/>
              <a:t>intermediate_rank_value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}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      if (</a:t>
            </a:r>
            <a:r>
              <a:rPr lang="en-US" sz="1600" dirty="0" err="1" smtClean="0">
                <a:solidFill>
                  <a:srgbClr val="0000FF"/>
                </a:solidFill>
              </a:rPr>
              <a:t>outdegree_of_source_url</a:t>
            </a:r>
            <a:r>
              <a:rPr lang="en-US" sz="1600" dirty="0" smtClean="0">
                <a:solidFill>
                  <a:srgbClr val="0000FF"/>
                </a:solidFill>
              </a:rPr>
              <a:t> == 0){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dangling_value</a:t>
            </a:r>
            <a:r>
              <a:rPr lang="en-US" sz="1600" dirty="0" smtClean="0">
                <a:solidFill>
                  <a:srgbClr val="0000FF"/>
                </a:solidFill>
              </a:rPr>
              <a:t> += rank_values_table.get(</a:t>
            </a:r>
            <a:r>
              <a:rPr lang="en-US" sz="1600" dirty="0" err="1" smtClean="0">
                <a:solidFill>
                  <a:srgbClr val="0000FF"/>
                </a:solidFill>
              </a:rPr>
              <a:t>source_url</a:t>
            </a:r>
            <a:r>
              <a:rPr lang="en-US" sz="16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      }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double </a:t>
            </a:r>
            <a:r>
              <a:rPr lang="en-US" sz="1600" dirty="0" err="1" smtClean="0">
                <a:solidFill>
                  <a:srgbClr val="0000FF"/>
                </a:solidFill>
              </a:rPr>
              <a:t>tangling_value_per_page</a:t>
            </a:r>
            <a:r>
              <a:rPr lang="en-US" sz="1600" dirty="0" smtClean="0">
                <a:solidFill>
                  <a:srgbClr val="0000FF"/>
                </a:solidFill>
              </a:rPr>
              <a:t> = </a:t>
            </a:r>
            <a:r>
              <a:rPr lang="en-US" sz="1600" dirty="0" err="1" smtClean="0">
                <a:solidFill>
                  <a:srgbClr val="0000FF"/>
                </a:solidFill>
              </a:rPr>
              <a:t>tangling_value</a:t>
            </a:r>
            <a:r>
              <a:rPr lang="en-US" sz="1600" dirty="0" smtClean="0">
                <a:solidFill>
                  <a:srgbClr val="0000FF"/>
                </a:solidFill>
              </a:rPr>
              <a:t> / (double)</a:t>
            </a:r>
            <a:r>
              <a:rPr lang="en-US" sz="1600" dirty="0" err="1" smtClean="0">
                <a:solidFill>
                  <a:srgbClr val="0000FF"/>
                </a:solidFill>
              </a:rPr>
              <a:t>num_urls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</a:t>
            </a:r>
            <a:r>
              <a:rPr lang="en-US" sz="1600" dirty="0" err="1" smtClean="0"/>
              <a:t>num_urls;i</a:t>
            </a:r>
            <a:r>
              <a:rPr lang="en-US" sz="1600" dirty="0" smtClean="0"/>
              <a:t>++)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      rank_values_table</a:t>
            </a:r>
            <a:r>
              <a:rPr lang="en-US" sz="1600" dirty="0" smtClean="0"/>
              <a:t>.put(</a:t>
            </a:r>
            <a:r>
              <a:rPr lang="en-US" sz="1600" dirty="0" err="1" smtClean="0"/>
              <a:t>i,intermediate_rvt.get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)+</a:t>
            </a:r>
            <a:r>
              <a:rPr lang="en-US" sz="1600" dirty="0" err="1" smtClean="0">
                <a:solidFill>
                  <a:srgbClr val="0000FF"/>
                </a:solidFill>
              </a:rPr>
              <a:t>dangling_value_per_page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</a:t>
            </a:r>
            <a:r>
              <a:rPr lang="en-US" sz="1600" dirty="0" err="1" smtClean="0"/>
              <a:t>num_urls;i</a:t>
            </a:r>
            <a:r>
              <a:rPr lang="en-US" sz="1600" dirty="0" smtClean="0"/>
              <a:t>++){</a:t>
            </a:r>
          </a:p>
          <a:p>
            <a:r>
              <a:rPr lang="en-US" sz="1600" dirty="0" smtClean="0"/>
              <a:t>      rank_values_table.put(</a:t>
            </a:r>
            <a:r>
              <a:rPr lang="en-US" sz="1600" dirty="0" err="1" smtClean="0"/>
              <a:t>i</a:t>
            </a:r>
            <a:r>
              <a:rPr lang="en-US" sz="1600" dirty="0" smtClean="0"/>
              <a:t>, </a:t>
            </a:r>
            <a:r>
              <a:rPr lang="en-US" sz="1600" dirty="0" err="1" smtClean="0"/>
              <a:t>damping_factor</a:t>
            </a:r>
            <a:r>
              <a:rPr lang="en-US" sz="1600" dirty="0" smtClean="0"/>
              <a:t>*</a:t>
            </a:r>
            <a:r>
              <a:rPr lang="en-US" sz="1600" dirty="0" err="1" smtClean="0">
                <a:solidFill>
                  <a:srgbClr val="C00000"/>
                </a:solidFill>
              </a:rPr>
              <a:t>rank_values_table</a:t>
            </a:r>
            <a:r>
              <a:rPr lang="en-US" sz="1600" dirty="0" err="1" smtClean="0"/>
              <a:t>.get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)+(1-damping_factor)*(1.0/(double)</a:t>
            </a:r>
            <a:r>
              <a:rPr lang="en-US" sz="1600" dirty="0" err="1" smtClean="0"/>
              <a:t>num_urls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}</a:t>
            </a: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iteration;i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 /* update </a:t>
            </a:r>
            <a:r>
              <a:rPr lang="en-US" dirty="0" err="1" smtClean="0"/>
              <a:t>rank_values_table</a:t>
            </a:r>
            <a:r>
              <a:rPr lang="en-US" dirty="0" smtClean="0"/>
              <a:t> with </a:t>
            </a:r>
            <a:r>
              <a:rPr lang="en-US" dirty="0" err="1" smtClean="0"/>
              <a:t>adjacency_matrix</a:t>
            </a:r>
            <a:r>
              <a:rPr lang="en-US" dirty="0" smtClean="0"/>
              <a:t>  */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join_rvt_am</a:t>
            </a:r>
            <a:r>
              <a:rPr lang="en-US" dirty="0" smtClean="0"/>
              <a:t>(</a:t>
            </a:r>
            <a:r>
              <a:rPr lang="en-US" dirty="0" err="1" smtClean="0"/>
              <a:t>rank_values_table</a:t>
            </a:r>
            <a:r>
              <a:rPr lang="en-US" dirty="0" smtClean="0"/>
              <a:t>, </a:t>
            </a:r>
            <a:r>
              <a:rPr lang="en-US" dirty="0" err="1" smtClean="0"/>
              <a:t>adjacency_matrix</a:t>
            </a:r>
            <a:r>
              <a:rPr lang="en-US" dirty="0" smtClean="0"/>
              <a:t>, </a:t>
            </a:r>
            <a:r>
              <a:rPr lang="en-US" dirty="0" err="1" smtClean="0"/>
              <a:t>num_urls</a:t>
            </a:r>
            <a:r>
              <a:rPr lang="en-US" dirty="0" smtClean="0"/>
              <a:t>, </a:t>
            </a:r>
            <a:r>
              <a:rPr lang="en-US" dirty="0" err="1" smtClean="0"/>
              <a:t>damping_factor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81000"/>
            <a:ext cx="286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Sequential </a:t>
            </a:r>
            <a:r>
              <a:rPr lang="en-US" dirty="0" err="1" smtClean="0"/>
              <a:t>PageRank</a:t>
            </a:r>
            <a:r>
              <a:rPr lang="en-US" dirty="0" smtClean="0"/>
              <a:t> Main 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salsa_ppt_template_black</Template>
  <TotalTime>47397</TotalTime>
  <Words>624</Words>
  <Application>Microsoft Office PowerPoint</Application>
  <PresentationFormat>On-screen Show (4:3)</PresentationFormat>
  <Paragraphs>141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ptl</dc:creator>
  <cp:lastModifiedBy>WU, TAK LON</cp:lastModifiedBy>
  <cp:revision>1976</cp:revision>
  <dcterms:created xsi:type="dcterms:W3CDTF">2009-02-17T15:34:47Z</dcterms:created>
  <dcterms:modified xsi:type="dcterms:W3CDTF">2012-01-24T22:45:24Z</dcterms:modified>
</cp:coreProperties>
</file>