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notesMasterIdLst>
    <p:notesMasterId r:id="rId19"/>
  </p:notesMasterIdLst>
  <p:sldIdLst>
    <p:sldId id="268" r:id="rId3"/>
    <p:sldId id="280" r:id="rId4"/>
    <p:sldId id="276" r:id="rId5"/>
    <p:sldId id="277" r:id="rId6"/>
    <p:sldId id="278" r:id="rId7"/>
    <p:sldId id="279" r:id="rId8"/>
    <p:sldId id="281" r:id="rId9"/>
    <p:sldId id="282" r:id="rId10"/>
    <p:sldId id="258" r:id="rId11"/>
    <p:sldId id="257" r:id="rId12"/>
    <p:sldId id="263" r:id="rId13"/>
    <p:sldId id="264" r:id="rId14"/>
    <p:sldId id="265" r:id="rId15"/>
    <p:sldId id="266" r:id="rId16"/>
    <p:sldId id="267" r:id="rId17"/>
    <p:sldId id="28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2" autoAdjust="0"/>
  </p:normalViewPr>
  <p:slideViewPr>
    <p:cSldViewPr>
      <p:cViewPr>
        <p:scale>
          <a:sx n="94" d="100"/>
          <a:sy n="94" d="100"/>
        </p:scale>
        <p:origin x="-234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DAF84-066E-45D3-A674-10925FBC13C8}" type="datetimeFigureOut">
              <a:rPr lang="ko-KR" altLang="en-US" smtClean="0"/>
              <a:pPr/>
              <a:t>2012-02-06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D2EAF-7025-4CB2-9109-A54BFAFDD4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8407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D2EAF-7025-4CB2-9109-A54BFAFDD49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3889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D2EAF-7025-4CB2-9109-A54BFAFDD49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27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D2EAF-7025-4CB2-9109-A54BFAFDD49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544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6441B-6DDD-47F5-9A03-6C368F6BB58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186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6441B-6DDD-47F5-9A03-6C368F6BB58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2995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6441B-6DDD-47F5-9A03-6C368F6BB58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7159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6441B-6DDD-47F5-9A03-6C368F6BB58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414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6441B-6DDD-47F5-9A03-6C368F6BB58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0668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6441B-6DDD-47F5-9A03-6C368F6BB58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802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2/6/2012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25"/>
          <p:cNvSpPr>
            <a:spLocks noChangeArrowheads="1"/>
          </p:cNvSpPr>
          <p:nvPr userDrawn="1"/>
        </p:nvSpPr>
        <p:spPr bwMode="auto">
          <a:xfrm>
            <a:off x="8374063" y="6491287"/>
            <a:ext cx="769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5" tIns="45713" rIns="91425" bIns="45713">
            <a:spAutoFit/>
          </a:bodyPr>
          <a:lstStyle/>
          <a:p>
            <a:pPr latinLnBrk="0">
              <a:defRPr/>
            </a:pPr>
            <a:r>
              <a:rPr lang="en-US" b="1" i="1" dirty="0">
                <a:solidFill>
                  <a:srgbClr val="1851CE"/>
                </a:solidFill>
                <a:latin typeface="Calibri" pitchFamily="34" charset="0"/>
              </a:rPr>
              <a:t>S</a:t>
            </a:r>
            <a:r>
              <a:rPr lang="en-US" b="1" i="1" dirty="0">
                <a:solidFill>
                  <a:srgbClr val="E40701"/>
                </a:solidFill>
                <a:latin typeface="Calibri" pitchFamily="34" charset="0"/>
              </a:rPr>
              <a:t>A</a:t>
            </a:r>
            <a:r>
              <a:rPr lang="en-US" b="1" i="1" dirty="0">
                <a:solidFill>
                  <a:srgbClr val="EFBA00"/>
                </a:solidFill>
                <a:latin typeface="Calibri" pitchFamily="34" charset="0"/>
              </a:rPr>
              <a:t>L</a:t>
            </a:r>
            <a:r>
              <a:rPr lang="en-US" b="1" i="1" dirty="0">
                <a:solidFill>
                  <a:srgbClr val="1851CE"/>
                </a:solidFill>
                <a:latin typeface="Calibri" pitchFamily="34" charset="0"/>
              </a:rPr>
              <a:t>S</a:t>
            </a:r>
            <a:r>
              <a:rPr lang="en-US" b="1" i="1" dirty="0">
                <a:solidFill>
                  <a:srgbClr val="18A221"/>
                </a:solidFill>
                <a:latin typeface="Calibri" pitchFamily="34" charset="0"/>
              </a:rPr>
              <a:t>A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350px-Zuoshangjia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00200" cy="15407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8374063" y="6491287"/>
            <a:ext cx="769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5" tIns="45713" rIns="91425" bIns="45713">
            <a:spAutoFit/>
          </a:bodyPr>
          <a:lstStyle/>
          <a:p>
            <a:pPr latinLnBrk="0">
              <a:defRPr/>
            </a:pPr>
            <a:r>
              <a:rPr lang="en-US" b="1" i="1" dirty="0">
                <a:solidFill>
                  <a:srgbClr val="1851CE"/>
                </a:solidFill>
              </a:rPr>
              <a:t>S</a:t>
            </a:r>
            <a:r>
              <a:rPr lang="en-US" b="1" i="1" dirty="0">
                <a:solidFill>
                  <a:srgbClr val="E40701"/>
                </a:solidFill>
              </a:rPr>
              <a:t>A</a:t>
            </a:r>
            <a:r>
              <a:rPr lang="en-US" b="1" i="1" dirty="0">
                <a:solidFill>
                  <a:srgbClr val="EFBA00"/>
                </a:solidFill>
              </a:rPr>
              <a:t>L</a:t>
            </a:r>
            <a:r>
              <a:rPr lang="en-US" b="1" i="1" dirty="0">
                <a:solidFill>
                  <a:srgbClr val="1851CE"/>
                </a:solidFill>
              </a:rPr>
              <a:t>S</a:t>
            </a:r>
            <a:r>
              <a:rPr lang="en-US" b="1" i="1" dirty="0">
                <a:solidFill>
                  <a:srgbClr val="18A221"/>
                </a:solidFill>
              </a:rPr>
              <a:t>A</a:t>
            </a:r>
            <a:endParaRPr lang="en-US" dirty="0">
              <a:solidFill>
                <a:prstClr val="black"/>
              </a:solidFill>
              <a:latin typeface="Corbel" pitchFamily="34" charset="0"/>
            </a:endParaRPr>
          </a:p>
        </p:txBody>
      </p:sp>
      <p:pic>
        <p:nvPicPr>
          <p:cNvPr id="7" name="Picture 6" descr="350px-Zuoshangjia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00200" cy="1540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62508"/>
            <a:ext cx="2133600" cy="365125"/>
          </a:xfrm>
        </p:spPr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6183" y="6361590"/>
            <a:ext cx="2133600" cy="365125"/>
          </a:xfrm>
        </p:spPr>
        <p:txBody>
          <a:bodyPr/>
          <a:lstStyle/>
          <a:p>
            <a:fld id="{B3999606-967B-419A-9AEC-8752E61A74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2/6/2012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999606-967B-419A-9AEC-8752E61A74D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 dirty="0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729704"/>
          </a:xfrm>
        </p:spPr>
        <p:txBody>
          <a:bodyPr/>
          <a:lstStyle>
            <a:lvl1pPr>
              <a:lnSpc>
                <a:spcPct val="90000"/>
              </a:lnSpc>
              <a:buSzPct val="80000"/>
              <a:defRPr/>
            </a:lvl1pPr>
            <a:lvl2pPr>
              <a:lnSpc>
                <a:spcPct val="90000"/>
              </a:lnSpc>
              <a:buSzPct val="80000"/>
              <a:defRPr/>
            </a:lvl2pPr>
            <a:lvl3pPr>
              <a:lnSpc>
                <a:spcPct val="90000"/>
              </a:lnSpc>
              <a:buSzPct val="80000"/>
              <a:defRPr/>
            </a:lvl3pPr>
            <a:lvl4pPr>
              <a:lnSpc>
                <a:spcPct val="90000"/>
              </a:lnSpc>
              <a:buSzPct val="80000"/>
              <a:defRPr baseline="0"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(only if necessary)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2/6/2012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 dirty="0">
              <a:solidFill>
                <a:srgbClr val="D6EC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350px-Zuoshangjiao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600200" cy="1540764"/>
          </a:xfrm>
          <a:prstGeom prst="rect">
            <a:avLst/>
          </a:prstGeom>
        </p:spPr>
      </p:pic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8374063" y="6491287"/>
            <a:ext cx="769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5" tIns="45713" rIns="91425" bIns="45713">
            <a:spAutoFit/>
          </a:bodyPr>
          <a:lstStyle/>
          <a:p>
            <a:pPr latinLnBrk="0">
              <a:defRPr/>
            </a:pPr>
            <a:r>
              <a:rPr lang="en-US" b="1" i="1" dirty="0">
                <a:solidFill>
                  <a:srgbClr val="1851CE"/>
                </a:solidFill>
              </a:rPr>
              <a:t>S</a:t>
            </a:r>
            <a:r>
              <a:rPr lang="en-US" b="1" i="1" dirty="0">
                <a:solidFill>
                  <a:srgbClr val="E40701"/>
                </a:solidFill>
              </a:rPr>
              <a:t>A</a:t>
            </a:r>
            <a:r>
              <a:rPr lang="en-US" b="1" i="1" dirty="0">
                <a:solidFill>
                  <a:srgbClr val="EFBA00"/>
                </a:solidFill>
              </a:rPr>
              <a:t>L</a:t>
            </a:r>
            <a:r>
              <a:rPr lang="en-US" b="1" i="1" dirty="0">
                <a:solidFill>
                  <a:srgbClr val="1851CE"/>
                </a:solidFill>
              </a:rPr>
              <a:t>S</a:t>
            </a:r>
            <a:r>
              <a:rPr lang="en-US" b="1" i="1" dirty="0">
                <a:solidFill>
                  <a:srgbClr val="18A221"/>
                </a:solidFill>
              </a:rPr>
              <a:t>A</a:t>
            </a:r>
            <a:endParaRPr lang="en-US" dirty="0">
              <a:solidFill>
                <a:prstClr val="black"/>
              </a:solidFill>
              <a:latin typeface="Corbe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pj-express.org/docs/javadocs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pj-express.org/docs/javadocs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pj-express.org/docs/guides/DebuggingWithEclipseIDE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1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99592" y="1772816"/>
            <a:ext cx="7772400" cy="1975104"/>
          </a:xfrm>
        </p:spPr>
        <p:txBody>
          <a:bodyPr/>
          <a:lstStyle/>
          <a:p>
            <a:r>
              <a:rPr lang="en-US" dirty="0"/>
              <a:t>Lab Session 2: MPI / MPJ PageRank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04056" y="3573016"/>
            <a:ext cx="7772400" cy="1508760"/>
          </a:xfrm>
        </p:spPr>
        <p:txBody>
          <a:bodyPr/>
          <a:lstStyle/>
          <a:p>
            <a:pPr algn="r"/>
            <a:r>
              <a:rPr lang="en-US" dirty="0" smtClean="0"/>
              <a:t>Spring 2012 B534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4249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984921"/>
            <a:ext cx="4131568" cy="341632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latinLnBrk="0"/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atinLnBrk="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</a:t>
            </a:r>
          </a:p>
          <a:p>
            <a:pPr latinLnBrk="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1 2</a:t>
            </a:r>
          </a:p>
          <a:p>
            <a:pPr latinLnBrk="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2 1</a:t>
            </a:r>
          </a:p>
          <a:p>
            <a:pPr latinLnBrk="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3 0 1</a:t>
            </a:r>
          </a:p>
          <a:p>
            <a:pPr latinLnBrk="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4 1 3 5</a:t>
            </a:r>
          </a:p>
          <a:p>
            <a:pPr latinLnBrk="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5 1 4</a:t>
            </a:r>
          </a:p>
          <a:p>
            <a:pPr latinLnBrk="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6 1 4</a:t>
            </a:r>
          </a:p>
          <a:p>
            <a:pPr latinLnBrk="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7 1 4</a:t>
            </a:r>
          </a:p>
          <a:p>
            <a:pPr latinLnBrk="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8 1 4</a:t>
            </a:r>
          </a:p>
          <a:p>
            <a:pPr latinLnBrk="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9 4</a:t>
            </a:r>
          </a:p>
          <a:p>
            <a:pPr latinLnBrk="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10 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1676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dirty="0">
                <a:solidFill>
                  <a:prstClr val="black"/>
                </a:solidFill>
              </a:rPr>
              <a:t>0   1  2  2   1  3  0  1  4  1 3  5 </a:t>
            </a:r>
          </a:p>
        </p:txBody>
      </p:sp>
      <p:grpSp>
        <p:nvGrpSpPr>
          <p:cNvPr id="5" name="Group 5"/>
          <p:cNvGrpSpPr/>
          <p:nvPr/>
        </p:nvGrpSpPr>
        <p:grpSpPr>
          <a:xfrm rot="4439136">
            <a:off x="1007983" y="2864460"/>
            <a:ext cx="2150298" cy="369332"/>
            <a:chOff x="7288940" y="2730418"/>
            <a:chExt cx="1187221" cy="369332"/>
          </a:xfrm>
        </p:grpSpPr>
        <p:sp>
          <p:nvSpPr>
            <p:cNvPr id="13" name="Left Arrow 12"/>
            <p:cNvSpPr/>
            <p:nvPr/>
          </p:nvSpPr>
          <p:spPr>
            <a:xfrm>
              <a:off x="7288940" y="2808222"/>
              <a:ext cx="294499" cy="205530"/>
            </a:xfrm>
            <a:prstGeom prst="leftArrow">
              <a:avLst>
                <a:gd name="adj1" fmla="val 50000"/>
                <a:gd name="adj2" fmla="val 5871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582700">
              <a:off x="7567039" y="2730418"/>
              <a:ext cx="909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dirty="0" err="1">
                  <a:solidFill>
                    <a:prstClr val="black"/>
                  </a:solidFill>
                </a:rPr>
                <a:t>am_index</a:t>
              </a:r>
              <a:r>
                <a:rPr lang="en-US" dirty="0">
                  <a:solidFill>
                    <a:prstClr val="black"/>
                  </a:solidFill>
                </a:rPr>
                <a:t>[0][0</a:t>
              </a:r>
              <a:r>
                <a:rPr lang="en-US" dirty="0" smtClean="0">
                  <a:solidFill>
                    <a:prstClr val="black"/>
                  </a:solidFill>
                </a:rPr>
                <a:t>]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66800" y="908720"/>
            <a:ext cx="26003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sz="2400" dirty="0">
                <a:solidFill>
                  <a:prstClr val="black"/>
                </a:solidFill>
              </a:rPr>
              <a:t>*</a:t>
            </a:r>
            <a:r>
              <a:rPr lang="en-US" sz="2400" dirty="0" err="1">
                <a:solidFill>
                  <a:prstClr val="black"/>
                </a:solidFill>
              </a:rPr>
              <a:t>adjacency_matrix</a:t>
            </a:r>
            <a:endParaRPr lang="en-US" sz="2400" dirty="0">
              <a:solidFill>
                <a:prstClr val="black"/>
              </a:solidFill>
            </a:endParaRPr>
          </a:p>
          <a:p>
            <a:pPr latinLnBrk="0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4600" y="228600"/>
            <a:ext cx="349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sz="3600" dirty="0">
                <a:solidFill>
                  <a:prstClr val="black"/>
                </a:solidFill>
              </a:rPr>
              <a:t>Adjacency Matrix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152400" y="2127920"/>
            <a:ext cx="990600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52400" y="2966120"/>
            <a:ext cx="990600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52400" y="3728120"/>
            <a:ext cx="990600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5"/>
          <p:cNvGrpSpPr/>
          <p:nvPr/>
        </p:nvGrpSpPr>
        <p:grpSpPr>
          <a:xfrm rot="4439136">
            <a:off x="1294548" y="2879252"/>
            <a:ext cx="2150298" cy="369332"/>
            <a:chOff x="7288940" y="2730418"/>
            <a:chExt cx="1187221" cy="369332"/>
          </a:xfrm>
        </p:grpSpPr>
        <p:sp>
          <p:nvSpPr>
            <p:cNvPr id="46" name="Left Arrow 45"/>
            <p:cNvSpPr/>
            <p:nvPr/>
          </p:nvSpPr>
          <p:spPr>
            <a:xfrm>
              <a:off x="7288940" y="2808222"/>
              <a:ext cx="294499" cy="205530"/>
            </a:xfrm>
            <a:prstGeom prst="leftArrow">
              <a:avLst>
                <a:gd name="adj1" fmla="val 50000"/>
                <a:gd name="adj2" fmla="val 5871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21582700">
              <a:off x="7567039" y="2730418"/>
              <a:ext cx="909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dirty="0" err="1" smtClean="0">
                  <a:solidFill>
                    <a:prstClr val="black"/>
                  </a:solidFill>
                </a:rPr>
                <a:t>am_index</a:t>
              </a:r>
              <a:r>
                <a:rPr lang="en-US" dirty="0" smtClean="0">
                  <a:solidFill>
                    <a:prstClr val="black"/>
                  </a:solidFill>
                </a:rPr>
                <a:t>[1][</a:t>
              </a:r>
              <a:r>
                <a:rPr lang="en-US" dirty="0">
                  <a:solidFill>
                    <a:prstClr val="black"/>
                  </a:solidFill>
                </a:rPr>
                <a:t>0</a:t>
              </a:r>
              <a:r>
                <a:rPr lang="en-US" dirty="0" smtClean="0">
                  <a:solidFill>
                    <a:prstClr val="black"/>
                  </a:solidFill>
                </a:rPr>
                <a:t>]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Group 5"/>
          <p:cNvGrpSpPr/>
          <p:nvPr/>
        </p:nvGrpSpPr>
        <p:grpSpPr>
          <a:xfrm rot="4439136">
            <a:off x="2170763" y="2879252"/>
            <a:ext cx="2150298" cy="369332"/>
            <a:chOff x="7288940" y="2730418"/>
            <a:chExt cx="1187221" cy="369332"/>
          </a:xfrm>
        </p:grpSpPr>
        <p:sp>
          <p:nvSpPr>
            <p:cNvPr id="49" name="Left Arrow 48"/>
            <p:cNvSpPr/>
            <p:nvPr/>
          </p:nvSpPr>
          <p:spPr>
            <a:xfrm>
              <a:off x="7288940" y="2808222"/>
              <a:ext cx="294499" cy="205530"/>
            </a:xfrm>
            <a:prstGeom prst="leftArrow">
              <a:avLst>
                <a:gd name="adj1" fmla="val 50000"/>
                <a:gd name="adj2" fmla="val 5871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 rot="21582700">
              <a:off x="7567039" y="2730418"/>
              <a:ext cx="909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dirty="0" err="1" smtClean="0">
                  <a:solidFill>
                    <a:prstClr val="black"/>
                  </a:solidFill>
                </a:rPr>
                <a:t>am_index</a:t>
              </a:r>
              <a:r>
                <a:rPr lang="en-US" dirty="0" smtClean="0">
                  <a:solidFill>
                    <a:prstClr val="black"/>
                  </a:solidFill>
                </a:rPr>
                <a:t>[3][</a:t>
              </a:r>
              <a:r>
                <a:rPr lang="en-US" dirty="0">
                  <a:solidFill>
                    <a:prstClr val="black"/>
                  </a:solidFill>
                </a:rPr>
                <a:t>0</a:t>
              </a:r>
              <a:r>
                <a:rPr lang="en-US" dirty="0" smtClean="0">
                  <a:solidFill>
                    <a:prstClr val="black"/>
                  </a:solidFill>
                </a:rPr>
                <a:t>]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3" name="Group 5"/>
          <p:cNvGrpSpPr/>
          <p:nvPr/>
        </p:nvGrpSpPr>
        <p:grpSpPr>
          <a:xfrm rot="4439136">
            <a:off x="1738714" y="2879253"/>
            <a:ext cx="2150298" cy="369332"/>
            <a:chOff x="7288940" y="2730419"/>
            <a:chExt cx="1187221" cy="369332"/>
          </a:xfrm>
        </p:grpSpPr>
        <p:sp>
          <p:nvSpPr>
            <p:cNvPr id="54" name="Left Arrow 53"/>
            <p:cNvSpPr/>
            <p:nvPr/>
          </p:nvSpPr>
          <p:spPr>
            <a:xfrm>
              <a:off x="7288940" y="2808222"/>
              <a:ext cx="294499" cy="205530"/>
            </a:xfrm>
            <a:prstGeom prst="leftArrow">
              <a:avLst>
                <a:gd name="adj1" fmla="val 50000"/>
                <a:gd name="adj2" fmla="val 5871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21582700">
              <a:off x="7567039" y="2730419"/>
              <a:ext cx="909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dirty="0" err="1" smtClean="0">
                  <a:solidFill>
                    <a:prstClr val="black"/>
                  </a:solidFill>
                </a:rPr>
                <a:t>am_index</a:t>
              </a:r>
              <a:r>
                <a:rPr lang="en-US" dirty="0" smtClean="0">
                  <a:solidFill>
                    <a:prstClr val="black"/>
                  </a:solidFill>
                </a:rPr>
                <a:t>[2][0]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979712" y="442782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am_index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1763688" y="4706888"/>
          <a:ext cx="1728192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4096"/>
                <a:gridCol w="86409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7452320" y="112474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am_index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7236296" y="1484784"/>
          <a:ext cx="1728192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4096"/>
                <a:gridCol w="86409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0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4932040" y="11383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Adjacency_matrix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0 1 2 2 1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4788024" y="2708920"/>
            <a:ext cx="4338464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19332" y="234888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Process 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452320" y="306896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am_index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7236296" y="3429000"/>
          <a:ext cx="1728192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4096"/>
                <a:gridCol w="86409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5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4932040" y="308254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Adjacency_matrix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3 0 1 4 1 3 5 5 1 4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4788024" y="4725144"/>
            <a:ext cx="4338464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819332" y="4365104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Process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691680" y="6362164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…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380312" y="48598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am_index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7164288" y="5219908"/>
          <a:ext cx="1728192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4096"/>
                <a:gridCol w="86409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15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dk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860032" y="487345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Adjacency_matrix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6 1 4 7 1 4 8 1 4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4716016" y="6516052"/>
            <a:ext cx="4338464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747324" y="615601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Process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58" grpId="0"/>
      <p:bldP spid="77" grpId="0"/>
      <p:bldP spid="79" grpId="0"/>
      <p:bldP spid="83" grpId="0"/>
      <p:bldP spid="84" grpId="0"/>
      <p:bldP spid="86" grpId="0"/>
      <p:bldP spid="88" grpId="0"/>
      <p:bldP spid="89" grpId="0"/>
      <p:bldP spid="91" grpId="0"/>
      <p:bldP spid="93" grpId="0"/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143000"/>
            <a:ext cx="43434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" y="1143000"/>
            <a:ext cx="40767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0" y="152400"/>
            <a:ext cx="3025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sz="3600" b="1" dirty="0">
                <a:solidFill>
                  <a:prstClr val="black"/>
                </a:solidFill>
              </a:rPr>
              <a:t>MPI ROUTINES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0" y="1066800"/>
            <a:ext cx="2667000" cy="4572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67200" y="1066800"/>
            <a:ext cx="2667000" cy="4572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6324600"/>
            <a:ext cx="3514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dirty="0" err="1">
                <a:solidFill>
                  <a:prstClr val="black"/>
                </a:solidFill>
              </a:rPr>
              <a:t>MPI_Barrier</a:t>
            </a:r>
            <a:r>
              <a:rPr lang="en-US" dirty="0">
                <a:solidFill>
                  <a:prstClr val="black"/>
                </a:solidFill>
              </a:rPr>
              <a:t>(MPI_COMM_WORLD);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457200"/>
            <a:ext cx="8153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dirty="0" err="1">
                <a:solidFill>
                  <a:prstClr val="black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main(</a:t>
            </a:r>
            <a:r>
              <a:rPr lang="en-US" dirty="0" err="1">
                <a:solidFill>
                  <a:prstClr val="black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argc</a:t>
            </a:r>
            <a:r>
              <a:rPr lang="en-US" dirty="0">
                <a:solidFill>
                  <a:prstClr val="black"/>
                </a:solidFill>
              </a:rPr>
              <a:t>, char **</a:t>
            </a:r>
            <a:r>
              <a:rPr lang="en-US" dirty="0" err="1">
                <a:solidFill>
                  <a:prstClr val="black"/>
                </a:solidFill>
              </a:rPr>
              <a:t>argv</a:t>
            </a:r>
            <a:r>
              <a:rPr lang="en-US" dirty="0">
                <a:solidFill>
                  <a:prstClr val="black"/>
                </a:solidFill>
              </a:rPr>
              <a:t>) {</a:t>
            </a: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          </a:t>
            </a:r>
            <a:r>
              <a:rPr lang="en-US" dirty="0" err="1">
                <a:solidFill>
                  <a:prstClr val="black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    </a:t>
            </a:r>
            <a:r>
              <a:rPr lang="en-US" dirty="0" err="1">
                <a:solidFill>
                  <a:prstClr val="black"/>
                </a:solidFill>
              </a:rPr>
              <a:t>numUrls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totalNumUrls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          char   *filename;</a:t>
            </a: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          </a:t>
            </a:r>
            <a:r>
              <a:rPr lang="en-US" dirty="0" err="1">
                <a:solidFill>
                  <a:prstClr val="black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   **</a:t>
            </a:r>
            <a:r>
              <a:rPr lang="en-US" dirty="0" err="1">
                <a:solidFill>
                  <a:prstClr val="black"/>
                </a:solidFill>
              </a:rPr>
              <a:t>am_index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;  /*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numUrls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][2],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am_index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][0]refers to index in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ajacency_matrix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am_index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][1] refers to length of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urls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(one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+ its target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urls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          </a:t>
            </a:r>
            <a:r>
              <a:rPr lang="en-US" dirty="0" err="1">
                <a:solidFill>
                  <a:prstClr val="black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	  *</a:t>
            </a:r>
            <a:r>
              <a:rPr lang="en-US" dirty="0" err="1">
                <a:solidFill>
                  <a:prstClr val="black"/>
                </a:solidFill>
              </a:rPr>
              <a:t>adjacency_matrix</a:t>
            </a:r>
            <a:r>
              <a:rPr lang="en-US" dirty="0">
                <a:solidFill>
                  <a:prstClr val="black"/>
                </a:solidFill>
              </a:rPr>
              <a:t>;        	/* [</a:t>
            </a:r>
            <a:r>
              <a:rPr lang="en-US" dirty="0" err="1">
                <a:solidFill>
                  <a:prstClr val="black"/>
                </a:solidFill>
              </a:rPr>
              <a:t>numTotalWebPages</a:t>
            </a:r>
            <a:r>
              <a:rPr lang="en-US" dirty="0">
                <a:solidFill>
                  <a:prstClr val="black"/>
                </a:solidFill>
              </a:rPr>
              <a:t>] */</a:t>
            </a: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          double  *</a:t>
            </a:r>
            <a:r>
              <a:rPr lang="en-US" dirty="0" err="1">
                <a:solidFill>
                  <a:prstClr val="black"/>
                </a:solidFill>
              </a:rPr>
              <a:t>rank_values_table</a:t>
            </a:r>
            <a:r>
              <a:rPr lang="en-US" dirty="0">
                <a:solidFill>
                  <a:prstClr val="black"/>
                </a:solidFill>
              </a:rPr>
              <a:t>;           /* [</a:t>
            </a:r>
            <a:r>
              <a:rPr lang="en-US" dirty="0" err="1">
                <a:solidFill>
                  <a:prstClr val="black"/>
                </a:solidFill>
              </a:rPr>
              <a:t>numUrls</a:t>
            </a:r>
            <a:r>
              <a:rPr lang="en-US" dirty="0">
                <a:solidFill>
                  <a:prstClr val="black"/>
                </a:solidFill>
              </a:rPr>
              <a:t>] */</a:t>
            </a: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          double   threshold;</a:t>
            </a: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          </a:t>
            </a:r>
          </a:p>
          <a:p>
            <a:pPr latinLnBrk="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1800" y="0"/>
            <a:ext cx="26538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sz="3200" dirty="0">
                <a:solidFill>
                  <a:prstClr val="black"/>
                </a:solidFill>
              </a:rPr>
              <a:t>MPI </a:t>
            </a:r>
            <a:r>
              <a:rPr lang="en-US" sz="3200" dirty="0" err="1">
                <a:solidFill>
                  <a:prstClr val="black"/>
                </a:solidFill>
              </a:rPr>
              <a:t>PageRank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0"/>
            <a:ext cx="5410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MPI_Init</a:t>
            </a:r>
            <a:r>
              <a:rPr lang="en-US" dirty="0">
                <a:solidFill>
                  <a:srgbClr val="0000FF"/>
                </a:solidFill>
              </a:rPr>
              <a:t>(&amp;</a:t>
            </a:r>
            <a:r>
              <a:rPr lang="en-US" dirty="0" err="1">
                <a:solidFill>
                  <a:srgbClr val="0000FF"/>
                </a:solidFill>
              </a:rPr>
              <a:t>argc</a:t>
            </a:r>
            <a:r>
              <a:rPr lang="en-US" dirty="0">
                <a:solidFill>
                  <a:srgbClr val="0000FF"/>
                </a:solidFill>
              </a:rPr>
              <a:t>, &amp;</a:t>
            </a:r>
            <a:r>
              <a:rPr lang="en-US" dirty="0" err="1">
                <a:solidFill>
                  <a:srgbClr val="0000FF"/>
                </a:solidFill>
              </a:rPr>
              <a:t>argv</a:t>
            </a:r>
            <a:r>
              <a:rPr lang="en-US" dirty="0">
                <a:solidFill>
                  <a:srgbClr val="0000FF"/>
                </a:solidFill>
              </a:rPr>
              <a:t>);</a:t>
            </a:r>
          </a:p>
          <a:p>
            <a:pPr latinLnBrk="0"/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MPI_Comm_rank</a:t>
            </a:r>
            <a:r>
              <a:rPr lang="en-US" dirty="0">
                <a:solidFill>
                  <a:srgbClr val="0000FF"/>
                </a:solidFill>
              </a:rPr>
              <a:t>(MPI_COMM_WORLD, &amp;rank);</a:t>
            </a:r>
          </a:p>
          <a:p>
            <a:pPr latinLnBrk="0"/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MPI_Comm_size</a:t>
            </a:r>
            <a:r>
              <a:rPr lang="en-US" dirty="0">
                <a:solidFill>
                  <a:srgbClr val="0000FF"/>
                </a:solidFill>
              </a:rPr>
              <a:t>(MPI_COMM_WORLD, &amp;</a:t>
            </a:r>
            <a:r>
              <a:rPr lang="en-US" dirty="0" err="1">
                <a:solidFill>
                  <a:srgbClr val="0000FF"/>
                </a:solidFill>
              </a:rPr>
              <a:t>nproc</a:t>
            </a:r>
            <a:r>
              <a:rPr lang="en-US" dirty="0">
                <a:solidFill>
                  <a:srgbClr val="0000FF"/>
                </a:solidFill>
              </a:rPr>
              <a:t>);</a:t>
            </a:r>
          </a:p>
          <a:p>
            <a:pPr latinLnBrk="0"/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PI_Get_processor_name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mpi_name,&amp;mpi_namelen</a:t>
            </a:r>
            <a:r>
              <a:rPr lang="en-US" dirty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dirty="0">
                <a:solidFill>
                  <a:prstClr val="black"/>
                </a:solidFill>
              </a:rPr>
              <a:t> /* Partition - read local adjacency matrix from file */</a:t>
            </a: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 err="1">
                <a:solidFill>
                  <a:prstClr val="black"/>
                </a:solidFill>
              </a:rPr>
              <a:t>mpi_read</a:t>
            </a:r>
            <a:r>
              <a:rPr lang="en-US" dirty="0">
                <a:solidFill>
                  <a:prstClr val="black"/>
                </a:solidFill>
              </a:rPr>
              <a:t>(filename, &amp;</a:t>
            </a:r>
            <a:r>
              <a:rPr lang="en-US" dirty="0" err="1">
                <a:solidFill>
                  <a:prstClr val="black"/>
                </a:solidFill>
              </a:rPr>
              <a:t>numUrls</a:t>
            </a:r>
            <a:r>
              <a:rPr lang="en-US" dirty="0">
                <a:solidFill>
                  <a:prstClr val="black"/>
                </a:solidFill>
              </a:rPr>
              <a:t>, &amp;</a:t>
            </a:r>
            <a:r>
              <a:rPr lang="en-US" dirty="0" err="1">
                <a:solidFill>
                  <a:prstClr val="black"/>
                </a:solidFill>
              </a:rPr>
              <a:t>am_index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prstClr val="black"/>
                </a:solidFill>
              </a:rPr>
              <a:t>&amp;</a:t>
            </a:r>
            <a:r>
              <a:rPr lang="en-US" dirty="0" err="1" smtClean="0">
                <a:solidFill>
                  <a:prstClr val="black"/>
                </a:solidFill>
              </a:rPr>
              <a:t>adjacency_matrix,MPI_COMM_WORLD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0574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dirty="0">
                <a:solidFill>
                  <a:prstClr val="black"/>
                </a:solidFill>
              </a:rPr>
              <a:t>/* Get global </a:t>
            </a:r>
            <a:r>
              <a:rPr lang="en-US" dirty="0" err="1">
                <a:solidFill>
                  <a:prstClr val="black"/>
                </a:solidFill>
              </a:rPr>
              <a:t>numUrls</a:t>
            </a:r>
            <a:r>
              <a:rPr lang="en-US" dirty="0">
                <a:solidFill>
                  <a:prstClr val="black"/>
                </a:solidFill>
              </a:rPr>
              <a:t>  from all processes */</a:t>
            </a:r>
          </a:p>
          <a:p>
            <a:pPr latinLnBrk="0"/>
            <a:r>
              <a:rPr lang="en-US" dirty="0" err="1">
                <a:solidFill>
                  <a:prstClr val="black"/>
                </a:solidFill>
              </a:rPr>
              <a:t>MPI_Allreduce</a:t>
            </a:r>
            <a:r>
              <a:rPr lang="en-US" dirty="0">
                <a:solidFill>
                  <a:prstClr val="black"/>
                </a:solidFill>
              </a:rPr>
              <a:t>(&amp;</a:t>
            </a:r>
            <a:r>
              <a:rPr lang="en-US" dirty="0" err="1">
                <a:solidFill>
                  <a:prstClr val="black"/>
                </a:solidFill>
              </a:rPr>
              <a:t>numUrls</a:t>
            </a:r>
            <a:r>
              <a:rPr lang="en-US" dirty="0">
                <a:solidFill>
                  <a:prstClr val="black"/>
                </a:solidFill>
              </a:rPr>
              <a:t>, &amp;</a:t>
            </a:r>
            <a:r>
              <a:rPr lang="en-US" dirty="0" err="1">
                <a:solidFill>
                  <a:prstClr val="black"/>
                </a:solidFill>
              </a:rPr>
              <a:t>totalNumUrls</a:t>
            </a:r>
            <a:r>
              <a:rPr lang="en-US" dirty="0">
                <a:solidFill>
                  <a:prstClr val="black"/>
                </a:solidFill>
              </a:rPr>
              <a:t>, 1, MPI_INT, MPI_SUM, MPI_COMM_WORLD);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55626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dirty="0" err="1">
                <a:solidFill>
                  <a:prstClr val="black"/>
                </a:solidFill>
              </a:rPr>
              <a:t>mpi_write</a:t>
            </a:r>
            <a:r>
              <a:rPr lang="en-US" dirty="0">
                <a:solidFill>
                  <a:prstClr val="black"/>
                </a:solidFill>
              </a:rPr>
              <a:t>(filename, </a:t>
            </a:r>
            <a:r>
              <a:rPr lang="en-US" dirty="0" err="1">
                <a:solidFill>
                  <a:prstClr val="black"/>
                </a:solidFill>
              </a:rPr>
              <a:t>totalNumUrls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rank_values_table</a:t>
            </a:r>
            <a:r>
              <a:rPr lang="en-US" dirty="0">
                <a:solidFill>
                  <a:prstClr val="black"/>
                </a:solidFill>
              </a:rPr>
              <a:t>, MPI_COMM_WORLD);</a:t>
            </a: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MPI_Finalize</a:t>
            </a:r>
            <a:r>
              <a:rPr lang="en-US" dirty="0">
                <a:solidFill>
                  <a:srgbClr val="0000FF"/>
                </a:solidFill>
              </a:rPr>
              <a:t>();</a:t>
            </a:r>
          </a:p>
          <a:p>
            <a:pPr latinLnBrk="0"/>
            <a:r>
              <a:rPr lang="en-US" dirty="0">
                <a:solidFill>
                  <a:srgbClr val="0000FF"/>
                </a:solidFill>
              </a:rPr>
              <a:t> return(0);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2819400"/>
            <a:ext cx="87630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sz="1200" dirty="0">
                <a:solidFill>
                  <a:prstClr val="black"/>
                </a:solidFill>
              </a:rPr>
              <a:t> /* assign the initial rank value for each web page */</a:t>
            </a:r>
          </a:p>
          <a:p>
            <a:pPr latinLnBrk="0"/>
            <a:r>
              <a:rPr lang="en-US" sz="1200" dirty="0">
                <a:solidFill>
                  <a:prstClr val="black"/>
                </a:solidFill>
              </a:rPr>
              <a:t>    if (rank == 0) {</a:t>
            </a:r>
          </a:p>
          <a:p>
            <a:pPr latinLnBrk="0"/>
            <a:r>
              <a:rPr lang="en-US" sz="1200" dirty="0">
                <a:solidFill>
                  <a:prstClr val="black"/>
                </a:solidFill>
              </a:rPr>
              <a:t>	double </a:t>
            </a:r>
            <a:r>
              <a:rPr lang="en-US" sz="1200" dirty="0" err="1">
                <a:solidFill>
                  <a:prstClr val="black"/>
                </a:solidFill>
              </a:rPr>
              <a:t>initial_rank</a:t>
            </a:r>
            <a:r>
              <a:rPr lang="en-US" sz="1200" dirty="0">
                <a:solidFill>
                  <a:prstClr val="black"/>
                </a:solidFill>
              </a:rPr>
              <a:t> = 1.0/(double)</a:t>
            </a:r>
            <a:r>
              <a:rPr lang="en-US" sz="1200" dirty="0" err="1">
                <a:solidFill>
                  <a:prstClr val="black"/>
                </a:solidFill>
              </a:rPr>
              <a:t>totalNumUrls</a:t>
            </a:r>
            <a:r>
              <a:rPr lang="en-US" sz="1200" dirty="0">
                <a:solidFill>
                  <a:prstClr val="black"/>
                </a:solidFill>
              </a:rPr>
              <a:t>;</a:t>
            </a:r>
          </a:p>
          <a:p>
            <a:pPr latinLnBrk="0"/>
            <a:r>
              <a:rPr lang="en-US" sz="1200" dirty="0">
                <a:solidFill>
                  <a:prstClr val="black"/>
                </a:solidFill>
              </a:rPr>
              <a:t>    for (</a:t>
            </a:r>
            <a:r>
              <a:rPr lang="en-US" sz="1200" dirty="0" err="1">
                <a:solidFill>
                  <a:prstClr val="black"/>
                </a:solidFill>
              </a:rPr>
              <a:t>i</a:t>
            </a:r>
            <a:r>
              <a:rPr lang="en-US" sz="1200" dirty="0">
                <a:solidFill>
                  <a:prstClr val="black"/>
                </a:solidFill>
              </a:rPr>
              <a:t>=0; </a:t>
            </a:r>
            <a:r>
              <a:rPr lang="en-US" sz="1200" dirty="0" err="1">
                <a:solidFill>
                  <a:prstClr val="black"/>
                </a:solidFill>
              </a:rPr>
              <a:t>i</a:t>
            </a:r>
            <a:r>
              <a:rPr lang="en-US" sz="1200" dirty="0">
                <a:solidFill>
                  <a:prstClr val="black"/>
                </a:solidFill>
              </a:rPr>
              <a:t>&lt;</a:t>
            </a:r>
            <a:r>
              <a:rPr lang="en-US" sz="1200" dirty="0" err="1">
                <a:solidFill>
                  <a:prstClr val="black"/>
                </a:solidFill>
              </a:rPr>
              <a:t>totalNumUrls</a:t>
            </a:r>
            <a:r>
              <a:rPr lang="en-US" sz="1200" dirty="0">
                <a:solidFill>
                  <a:prstClr val="black"/>
                </a:solidFill>
              </a:rPr>
              <a:t>; </a:t>
            </a:r>
            <a:r>
              <a:rPr lang="en-US" sz="1200" dirty="0" err="1">
                <a:solidFill>
                  <a:prstClr val="black"/>
                </a:solidFill>
              </a:rPr>
              <a:t>i</a:t>
            </a:r>
            <a:r>
              <a:rPr lang="en-US" sz="1200" dirty="0">
                <a:solidFill>
                  <a:prstClr val="black"/>
                </a:solidFill>
              </a:rPr>
              <a:t>++)</a:t>
            </a:r>
          </a:p>
          <a:p>
            <a:pPr latinLnBrk="0"/>
            <a:r>
              <a:rPr lang="en-US" sz="1200" dirty="0">
                <a:solidFill>
                  <a:prstClr val="black"/>
                </a:solidFill>
              </a:rPr>
              <a:t>        </a:t>
            </a:r>
            <a:r>
              <a:rPr lang="en-US" sz="1200" dirty="0" err="1">
                <a:solidFill>
                  <a:prstClr val="black"/>
                </a:solidFill>
              </a:rPr>
              <a:t>rank_values_table</a:t>
            </a:r>
            <a:r>
              <a:rPr lang="en-US" sz="1200" dirty="0">
                <a:solidFill>
                  <a:prstClr val="black"/>
                </a:solidFill>
              </a:rPr>
              <a:t>[</a:t>
            </a:r>
            <a:r>
              <a:rPr lang="en-US" sz="1200" dirty="0" err="1">
                <a:solidFill>
                  <a:prstClr val="black"/>
                </a:solidFill>
              </a:rPr>
              <a:t>i</a:t>
            </a:r>
            <a:r>
              <a:rPr lang="en-US" sz="1200" dirty="0">
                <a:solidFill>
                  <a:prstClr val="black"/>
                </a:solidFill>
              </a:rPr>
              <a:t>] = </a:t>
            </a:r>
            <a:r>
              <a:rPr lang="en-US" sz="1200" dirty="0" err="1">
                <a:solidFill>
                  <a:prstClr val="black"/>
                </a:solidFill>
              </a:rPr>
              <a:t>initial_rank</a:t>
            </a:r>
            <a:r>
              <a:rPr lang="en-US" sz="1200" dirty="0">
                <a:solidFill>
                  <a:prstClr val="black"/>
                </a:solidFill>
              </a:rPr>
              <a:t>;</a:t>
            </a:r>
          </a:p>
          <a:p>
            <a:pPr latinLnBrk="0"/>
            <a:r>
              <a:rPr lang="en-US" sz="1200" dirty="0">
                <a:solidFill>
                  <a:prstClr val="black"/>
                </a:solidFill>
              </a:rPr>
              <a:t>    }</a:t>
            </a:r>
          </a:p>
          <a:p>
            <a:pPr latinLnBrk="0"/>
            <a:r>
              <a:rPr lang="en-US" sz="1200" dirty="0">
                <a:solidFill>
                  <a:prstClr val="black"/>
                </a:solidFill>
              </a:rPr>
              <a:t>    /* broad cast the </a:t>
            </a:r>
            <a:r>
              <a:rPr lang="en-US" sz="1200" dirty="0" err="1">
                <a:solidFill>
                  <a:prstClr val="black"/>
                </a:solidFill>
              </a:rPr>
              <a:t>intial</a:t>
            </a:r>
            <a:r>
              <a:rPr lang="en-US" sz="1200" dirty="0">
                <a:solidFill>
                  <a:prstClr val="black"/>
                </a:solidFill>
              </a:rPr>
              <a:t> rank values to all other compute nodes */</a:t>
            </a:r>
          </a:p>
          <a:p>
            <a:pPr latinLnBrk="0"/>
            <a:r>
              <a:rPr lang="en-US" sz="1200" dirty="0">
                <a:solidFill>
                  <a:prstClr val="black"/>
                </a:solidFill>
              </a:rPr>
              <a:t>    </a:t>
            </a:r>
            <a:r>
              <a:rPr lang="en-US" sz="1200" dirty="0" err="1">
                <a:solidFill>
                  <a:prstClr val="black"/>
                </a:solidFill>
              </a:rPr>
              <a:t>MPI_Bcast</a:t>
            </a:r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 err="1">
                <a:solidFill>
                  <a:srgbClr val="C00000"/>
                </a:solidFill>
              </a:rPr>
              <a:t>rank_values_table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 err="1">
                <a:solidFill>
                  <a:prstClr val="black"/>
                </a:solidFill>
              </a:rPr>
              <a:t>totalNumUrls</a:t>
            </a:r>
            <a:r>
              <a:rPr lang="en-US" sz="1200" dirty="0">
                <a:solidFill>
                  <a:prstClr val="black"/>
                </a:solidFill>
              </a:rPr>
              <a:t>, MPI_DOUBLE, 0, MPI_COMM_WORLD);</a:t>
            </a: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	</a:t>
            </a: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   /* Core computation of MPI </a:t>
            </a:r>
            <a:r>
              <a:rPr lang="en-US" dirty="0" err="1">
                <a:solidFill>
                  <a:prstClr val="black"/>
                </a:solidFill>
              </a:rPr>
              <a:t>PageRank</a:t>
            </a:r>
            <a:r>
              <a:rPr lang="en-US" dirty="0">
                <a:solidFill>
                  <a:prstClr val="black"/>
                </a:solidFill>
              </a:rPr>
              <a:t> */</a:t>
            </a: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dirty="0" err="1">
                <a:solidFill>
                  <a:prstClr val="black"/>
                </a:solidFill>
              </a:rPr>
              <a:t>mpi_pagerank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adjacency_matrix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am_index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numUrls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totalNumUrls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num_iterations</a:t>
            </a:r>
            <a:r>
              <a:rPr lang="en-US" dirty="0">
                <a:solidFill>
                  <a:prstClr val="black"/>
                </a:solidFill>
              </a:rPr>
              <a:t>, threshold, </a:t>
            </a:r>
            <a:r>
              <a:rPr lang="en-US" dirty="0" err="1">
                <a:solidFill>
                  <a:srgbClr val="C00000"/>
                </a:solidFill>
              </a:rPr>
              <a:t>rank_values_table</a:t>
            </a:r>
            <a:r>
              <a:rPr lang="en-US" dirty="0">
                <a:solidFill>
                  <a:prstClr val="black"/>
                </a:solidFill>
              </a:rPr>
              <a:t>, MPI_COMM_WORLD);</a:t>
            </a:r>
          </a:p>
          <a:p>
            <a:pPr latinLnBrk="0"/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200" y="457200"/>
            <a:ext cx="17546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sz="2000" dirty="0" err="1">
                <a:solidFill>
                  <a:prstClr val="black"/>
                </a:solidFill>
              </a:rPr>
              <a:t>mpi_pagerank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258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en-US" dirty="0">
                <a:solidFill>
                  <a:prstClr val="black"/>
                </a:solidFill>
              </a:rPr>
              <a:t> double *</a:t>
            </a:r>
            <a:r>
              <a:rPr lang="en-US" dirty="0" err="1">
                <a:solidFill>
                  <a:srgbClr val="009900"/>
                </a:solidFill>
              </a:rPr>
              <a:t>local_rank_values_table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double *</a:t>
            </a:r>
            <a:r>
              <a:rPr lang="en-US" dirty="0" err="1">
                <a:solidFill>
                  <a:srgbClr val="C00000"/>
                </a:solidFill>
              </a:rPr>
              <a:t>old_rank_values_table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993642"/>
            <a:ext cx="8763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dirty="0">
                <a:solidFill>
                  <a:prstClr val="black"/>
                </a:solidFill>
              </a:rPr>
              <a:t>do {  /*  </a:t>
            </a:r>
            <a:r>
              <a:rPr lang="en-US" b="1" dirty="0">
                <a:solidFill>
                  <a:prstClr val="black"/>
                </a:solidFill>
              </a:rPr>
              <a:t>Start of iterations </a:t>
            </a:r>
            <a:r>
              <a:rPr lang="en-US" dirty="0">
                <a:solidFill>
                  <a:prstClr val="black"/>
                </a:solidFill>
              </a:rPr>
              <a:t>*/</a:t>
            </a: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         for (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=0; 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b="1" dirty="0" err="1">
                <a:solidFill>
                  <a:srgbClr val="009900"/>
                </a:solidFill>
              </a:rPr>
              <a:t>numUrls</a:t>
            </a:r>
            <a:r>
              <a:rPr lang="en-US" dirty="0">
                <a:solidFill>
                  <a:prstClr val="black"/>
                </a:solidFill>
              </a:rPr>
              <a:t>; 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++) {</a:t>
            </a: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               for (j=1; j&lt;</a:t>
            </a:r>
            <a:r>
              <a:rPr lang="en-US" dirty="0" err="1">
                <a:solidFill>
                  <a:prstClr val="black"/>
                </a:solidFill>
              </a:rPr>
              <a:t>am_index</a:t>
            </a:r>
            <a:r>
              <a:rPr lang="en-US" dirty="0">
                <a:solidFill>
                  <a:prstClr val="black"/>
                </a:solidFill>
              </a:rPr>
              <a:t>[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][1]; j</a:t>
            </a:r>
            <a:r>
              <a:rPr lang="en-US" dirty="0" smtClean="0">
                <a:solidFill>
                  <a:prstClr val="black"/>
                </a:solidFill>
              </a:rPr>
              <a:t>++){</a:t>
            </a:r>
          </a:p>
          <a:p>
            <a:pPr latinLnBrk="0"/>
            <a:r>
              <a:rPr lang="en-US" dirty="0" smtClean="0">
                <a:solidFill>
                  <a:prstClr val="black"/>
                </a:solidFill>
              </a:rPr>
              <a:t>	 </a:t>
            </a:r>
            <a:r>
              <a:rPr lang="en-US" dirty="0" smtClean="0">
                <a:solidFill>
                  <a:prstClr val="black"/>
                </a:solidFill>
              </a:rPr>
              <a:t>    // get </a:t>
            </a:r>
            <a:r>
              <a:rPr lang="en-US" dirty="0" err="1" smtClean="0">
                <a:solidFill>
                  <a:prstClr val="black"/>
                </a:solidFill>
              </a:rPr>
              <a:t>target_url</a:t>
            </a:r>
            <a:endParaRPr lang="en-US" dirty="0" smtClean="0">
              <a:solidFill>
                <a:prstClr val="black"/>
              </a:solidFill>
            </a:endParaRPr>
          </a:p>
          <a:p>
            <a:pPr latinLnBrk="0"/>
            <a:r>
              <a:rPr lang="en-US" dirty="0" smtClean="0">
                <a:solidFill>
                  <a:prstClr val="black"/>
                </a:solidFill>
              </a:rPr>
              <a:t>	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// </a:t>
            </a:r>
            <a:r>
              <a:rPr lang="en-US" dirty="0" err="1" smtClean="0">
                <a:solidFill>
                  <a:prstClr val="black"/>
                </a:solidFill>
              </a:rPr>
              <a:t>val</a:t>
            </a:r>
            <a:r>
              <a:rPr lang="en-US" dirty="0" smtClean="0">
                <a:solidFill>
                  <a:prstClr val="black"/>
                </a:solidFill>
              </a:rPr>
              <a:t> = </a:t>
            </a:r>
            <a:r>
              <a:rPr lang="en-US" dirty="0" err="1" smtClean="0">
                <a:solidFill>
                  <a:prstClr val="black"/>
                </a:solidFill>
              </a:rPr>
              <a:t>pagerank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err="1" smtClean="0">
                <a:solidFill>
                  <a:prstClr val="black"/>
                </a:solidFill>
              </a:rPr>
              <a:t>src_url</a:t>
            </a:r>
            <a:r>
              <a:rPr lang="en-US" dirty="0" smtClean="0">
                <a:solidFill>
                  <a:prstClr val="black"/>
                </a:solidFill>
              </a:rPr>
              <a:t>)/num of target </a:t>
            </a:r>
            <a:r>
              <a:rPr lang="en-US" dirty="0" err="1" smtClean="0">
                <a:solidFill>
                  <a:prstClr val="black"/>
                </a:solidFill>
              </a:rPr>
              <a:t>urls</a:t>
            </a:r>
            <a:r>
              <a:rPr lang="en-US" dirty="0" smtClean="0">
                <a:solidFill>
                  <a:prstClr val="black"/>
                </a:solidFill>
              </a:rPr>
              <a:t> of the </a:t>
            </a:r>
            <a:r>
              <a:rPr lang="en-US" dirty="0" err="1" smtClean="0">
                <a:solidFill>
                  <a:prstClr val="black"/>
                </a:solidFill>
              </a:rPr>
              <a:t>src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url</a:t>
            </a:r>
            <a:endParaRPr lang="en-US" dirty="0" smtClean="0">
              <a:solidFill>
                <a:prstClr val="black"/>
              </a:solidFill>
            </a:endParaRPr>
          </a:p>
          <a:p>
            <a:pPr latinLnBrk="0"/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              // add the </a:t>
            </a:r>
            <a:r>
              <a:rPr lang="en-US" dirty="0" err="1" smtClean="0">
                <a:solidFill>
                  <a:prstClr val="black"/>
                </a:solidFill>
              </a:rPr>
              <a:t>val</a:t>
            </a:r>
            <a:r>
              <a:rPr lang="en-US" dirty="0" smtClean="0">
                <a:solidFill>
                  <a:prstClr val="black"/>
                </a:solidFill>
              </a:rPr>
              <a:t> to the target </a:t>
            </a:r>
            <a:r>
              <a:rPr lang="en-US" dirty="0" err="1" smtClean="0">
                <a:solidFill>
                  <a:prstClr val="black"/>
                </a:solidFill>
              </a:rPr>
              <a:t>url</a:t>
            </a:r>
            <a:r>
              <a:rPr lang="en-US" dirty="0" smtClean="0">
                <a:solidFill>
                  <a:prstClr val="black"/>
                </a:solidFill>
              </a:rPr>
              <a:t> entry of </a:t>
            </a:r>
            <a:r>
              <a:rPr lang="en-US" dirty="0" err="1" smtClean="0">
                <a:solidFill>
                  <a:prstClr val="black"/>
                </a:solidFill>
              </a:rPr>
              <a:t>local_rank_values_table</a:t>
            </a:r>
            <a:endParaRPr lang="en-US" dirty="0">
              <a:solidFill>
                <a:prstClr val="black"/>
              </a:solidFill>
            </a:endParaRP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	}</a:t>
            </a:r>
          </a:p>
          <a:p>
            <a:pPr latinLnBrk="0"/>
            <a:endParaRPr lang="en-US" dirty="0">
              <a:solidFill>
                <a:prstClr val="black"/>
              </a:solidFill>
            </a:endParaRP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       	if (</a:t>
            </a:r>
            <a:r>
              <a:rPr lang="en-US" dirty="0" err="1">
                <a:solidFill>
                  <a:srgbClr val="0000FF"/>
                </a:solidFill>
              </a:rPr>
              <a:t>am_index</a:t>
            </a:r>
            <a:r>
              <a:rPr lang="en-US" dirty="0">
                <a:solidFill>
                  <a:srgbClr val="0000FF"/>
                </a:solidFill>
              </a:rPr>
              <a:t>[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][1] == 1</a:t>
            </a:r>
            <a:r>
              <a:rPr lang="en-US" dirty="0">
                <a:solidFill>
                  <a:prstClr val="black"/>
                </a:solidFill>
              </a:rPr>
              <a:t>)  /* Only itself */</a:t>
            </a: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       	     </a:t>
            </a:r>
            <a:r>
              <a:rPr lang="en-US" dirty="0" smtClean="0">
                <a:solidFill>
                  <a:prstClr val="black"/>
                </a:solidFill>
              </a:rPr>
              <a:t>dangling </a:t>
            </a:r>
            <a:r>
              <a:rPr lang="en-US" dirty="0">
                <a:solidFill>
                  <a:prstClr val="black"/>
                </a:solidFill>
              </a:rPr>
              <a:t>+= </a:t>
            </a:r>
            <a:r>
              <a:rPr lang="en-US" dirty="0" err="1">
                <a:solidFill>
                  <a:prstClr val="black"/>
                </a:solidFill>
              </a:rPr>
              <a:t>rank_values_table</a:t>
            </a:r>
            <a:r>
              <a:rPr lang="en-US" dirty="0">
                <a:solidFill>
                  <a:prstClr val="black"/>
                </a:solidFill>
              </a:rPr>
              <a:t>[</a:t>
            </a:r>
            <a:r>
              <a:rPr lang="en-US" dirty="0" err="1">
                <a:solidFill>
                  <a:prstClr val="black"/>
                </a:solidFill>
              </a:rPr>
              <a:t>src_url</a:t>
            </a:r>
            <a:r>
              <a:rPr lang="en-US" dirty="0">
                <a:solidFill>
                  <a:prstClr val="black"/>
                </a:solidFill>
              </a:rPr>
              <a:t>];</a:t>
            </a: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         }</a:t>
            </a:r>
          </a:p>
          <a:p>
            <a:pPr latinLnBrk="0"/>
            <a:endParaRPr lang="en-US" dirty="0">
              <a:solidFill>
                <a:prstClr val="black"/>
              </a:solidFill>
            </a:endParaRPr>
          </a:p>
          <a:p>
            <a:pPr latinLnBrk="0"/>
            <a:r>
              <a:rPr lang="en-US" dirty="0" err="1">
                <a:solidFill>
                  <a:prstClr val="black"/>
                </a:solidFill>
              </a:rPr>
              <a:t>MPI_Allreduce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9900"/>
                </a:solidFill>
              </a:rPr>
              <a:t>local_rank_values_table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rank_values_table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prstClr val="black"/>
                </a:solidFill>
              </a:rPr>
              <a:t>count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err="1" smtClean="0">
                <a:solidFill>
                  <a:prstClr val="black"/>
                </a:solidFill>
              </a:rPr>
              <a:t>datatype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prstClr val="black"/>
                </a:solidFill>
              </a:rPr>
              <a:t>op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err="1">
                <a:solidFill>
                  <a:prstClr val="black"/>
                </a:solidFill>
              </a:rPr>
              <a:t>comm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pPr latinLnBrk="0"/>
            <a:r>
              <a:rPr lang="en-US" dirty="0" err="1">
                <a:solidFill>
                  <a:prstClr val="black"/>
                </a:solidFill>
              </a:rPr>
              <a:t>MPI_Allreduce</a:t>
            </a:r>
            <a:r>
              <a:rPr lang="en-US" dirty="0" smtClean="0">
                <a:solidFill>
                  <a:prstClr val="black"/>
                </a:solidFill>
              </a:rPr>
              <a:t>(…) // Sum dangling values</a:t>
            </a:r>
            <a:endParaRPr lang="en-US" dirty="0">
              <a:solidFill>
                <a:prstClr val="black"/>
              </a:solidFill>
            </a:endParaRPr>
          </a:p>
          <a:p>
            <a:pPr latinLnBrk="0"/>
            <a:endParaRPr lang="en-US" dirty="0">
              <a:solidFill>
                <a:prstClr val="black"/>
              </a:solidFill>
            </a:endParaRPr>
          </a:p>
          <a:p>
            <a:pPr latinLnBrk="0"/>
            <a:endParaRPr lang="en-US" dirty="0">
              <a:solidFill>
                <a:prstClr val="black"/>
              </a:solidFill>
            </a:endParaRPr>
          </a:p>
          <a:p>
            <a:pPr latinLnBrk="0"/>
            <a:endParaRPr lang="en-US" dirty="0">
              <a:solidFill>
                <a:prstClr val="black"/>
              </a:solidFill>
            </a:endParaRPr>
          </a:p>
          <a:p>
            <a:pPr latinLnBrk="0"/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447800"/>
            <a:ext cx="8686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dirty="0">
                <a:solidFill>
                  <a:prstClr val="black"/>
                </a:solidFill>
              </a:rPr>
              <a:t> /* </a:t>
            </a:r>
            <a:r>
              <a:rPr lang="en-US" dirty="0" err="1">
                <a:solidFill>
                  <a:prstClr val="black"/>
                </a:solidFill>
              </a:rPr>
              <a:t>Pagerank</a:t>
            </a:r>
            <a:r>
              <a:rPr lang="en-US" dirty="0">
                <a:solidFill>
                  <a:prstClr val="black"/>
                </a:solidFill>
              </a:rPr>
              <a:t> values with damping factor 0.85 */</a:t>
            </a: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val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smtClean="0">
                <a:solidFill>
                  <a:prstClr val="black"/>
                </a:solidFill>
              </a:rPr>
              <a:t>… // dangling value per </a:t>
            </a:r>
            <a:r>
              <a:rPr lang="en-US" dirty="0" err="1" smtClean="0">
                <a:solidFill>
                  <a:prstClr val="black"/>
                </a:solidFill>
              </a:rPr>
              <a:t>url</a:t>
            </a:r>
            <a:endParaRPr lang="en-US" dirty="0">
              <a:solidFill>
                <a:prstClr val="black"/>
              </a:solidFill>
            </a:endParaRP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smtClean="0">
                <a:solidFill>
                  <a:prstClr val="black"/>
                </a:solidFill>
              </a:rPr>
              <a:t>for 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=0; 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en-US" dirty="0" err="1">
                <a:solidFill>
                  <a:prstClr val="black"/>
                </a:solidFill>
              </a:rPr>
              <a:t>total_num_urls</a:t>
            </a:r>
            <a:r>
              <a:rPr lang="en-US" dirty="0">
                <a:solidFill>
                  <a:prstClr val="black"/>
                </a:solidFill>
              </a:rPr>
              <a:t>; 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++) </a:t>
            </a:r>
          </a:p>
          <a:p>
            <a:pPr latinLnBrk="0"/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// update </a:t>
            </a:r>
            <a:r>
              <a:rPr lang="en-US" dirty="0" err="1" smtClean="0">
                <a:solidFill>
                  <a:prstClr val="black"/>
                </a:solidFill>
              </a:rPr>
              <a:t>rank_values_table</a:t>
            </a:r>
            <a:r>
              <a:rPr lang="en-US" dirty="0" smtClean="0">
                <a:solidFill>
                  <a:prstClr val="black"/>
                </a:solidFill>
              </a:rPr>
              <a:t> with the dangling value per </a:t>
            </a:r>
            <a:r>
              <a:rPr lang="en-US" dirty="0" err="1" smtClean="0">
                <a:solidFill>
                  <a:prstClr val="black"/>
                </a:solidFill>
              </a:rPr>
              <a:t>url</a:t>
            </a:r>
            <a:r>
              <a:rPr lang="en-US" dirty="0" smtClean="0">
                <a:solidFill>
                  <a:prstClr val="black"/>
                </a:solidFill>
              </a:rPr>
              <a:t> and damping factor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</a:p>
          <a:p>
            <a:pPr latinLnBrk="0"/>
            <a:endParaRPr lang="en-US" dirty="0">
              <a:solidFill>
                <a:prstClr val="black"/>
              </a:solidFill>
            </a:endParaRP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/*  Calculation of  delta */</a:t>
            </a: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	delta = 0.0;</a:t>
            </a: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       	double </a:t>
            </a:r>
            <a:r>
              <a:rPr lang="en-US" dirty="0" smtClean="0">
                <a:solidFill>
                  <a:prstClr val="black"/>
                </a:solidFill>
              </a:rPr>
              <a:t>diff;</a:t>
            </a:r>
            <a:endParaRPr lang="en-US" dirty="0">
              <a:solidFill>
                <a:prstClr val="black"/>
              </a:solidFill>
            </a:endParaRP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       	for (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=0;i&lt;</a:t>
            </a:r>
            <a:r>
              <a:rPr lang="en-US" dirty="0" err="1">
                <a:solidFill>
                  <a:prstClr val="black"/>
                </a:solidFill>
              </a:rPr>
              <a:t>total_num_urls;i</a:t>
            </a:r>
            <a:r>
              <a:rPr lang="en-US" dirty="0">
                <a:solidFill>
                  <a:prstClr val="black"/>
                </a:solidFill>
              </a:rPr>
              <a:t>++){</a:t>
            </a: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       		diff = </a:t>
            </a:r>
            <a:r>
              <a:rPr lang="en-US" dirty="0" err="1">
                <a:solidFill>
                  <a:srgbClr val="C00000"/>
                </a:solidFill>
              </a:rPr>
              <a:t>old_rank_values_table</a:t>
            </a:r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dirty="0" err="1">
                <a:solidFill>
                  <a:srgbClr val="C00000"/>
                </a:solidFill>
              </a:rPr>
              <a:t>rank_values_table</a:t>
            </a:r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       		delta += diff*diff;</a:t>
            </a: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       		</a:t>
            </a:r>
            <a:r>
              <a:rPr lang="en-US" dirty="0" err="1">
                <a:solidFill>
                  <a:prstClr val="black"/>
                </a:solidFill>
              </a:rPr>
              <a:t>old_rank_values_table</a:t>
            </a:r>
            <a:r>
              <a:rPr lang="en-US" dirty="0">
                <a:solidFill>
                  <a:prstClr val="black"/>
                </a:solidFill>
              </a:rPr>
              <a:t>[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] = </a:t>
            </a:r>
            <a:r>
              <a:rPr lang="en-US" dirty="0" err="1">
                <a:solidFill>
                  <a:prstClr val="black"/>
                </a:solidFill>
              </a:rPr>
              <a:t>rank_values_table</a:t>
            </a:r>
            <a:r>
              <a:rPr lang="en-US" dirty="0">
                <a:solidFill>
                  <a:prstClr val="black"/>
                </a:solidFill>
              </a:rPr>
              <a:t>[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];</a:t>
            </a: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       	}</a:t>
            </a:r>
          </a:p>
          <a:p>
            <a:pPr latinLnBrk="0"/>
            <a:endParaRPr lang="en-US" dirty="0">
              <a:solidFill>
                <a:prstClr val="black"/>
              </a:solidFill>
            </a:endParaRP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 }</a:t>
            </a:r>
          </a:p>
          <a:p>
            <a:pPr latinLnBrk="0"/>
            <a:endParaRPr lang="en-US" dirty="0">
              <a:solidFill>
                <a:prstClr val="black"/>
              </a:solidFill>
            </a:endParaRPr>
          </a:p>
          <a:p>
            <a:pPr latinLnBrk="0"/>
            <a:r>
              <a:rPr lang="en-US" dirty="0">
                <a:solidFill>
                  <a:prstClr val="black"/>
                </a:solidFill>
              </a:rPr>
              <a:t>/*  If delta &lt; threshold,  go to next iteration */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066800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dirty="0">
                <a:solidFill>
                  <a:prstClr val="black"/>
                </a:solidFill>
              </a:rPr>
              <a:t>if (rank == 0){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52400"/>
            <a:ext cx="60371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sz="3200" dirty="0">
                <a:solidFill>
                  <a:prstClr val="black"/>
                </a:solidFill>
              </a:rPr>
              <a:t>Global </a:t>
            </a:r>
            <a:r>
              <a:rPr lang="en-US" sz="3200" dirty="0" err="1">
                <a:solidFill>
                  <a:prstClr val="black"/>
                </a:solidFill>
              </a:rPr>
              <a:t>PageRank</a:t>
            </a:r>
            <a:r>
              <a:rPr lang="en-US" sz="3200" dirty="0">
                <a:solidFill>
                  <a:prstClr val="black"/>
                </a:solidFill>
              </a:rPr>
              <a:t> and Convergence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564904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dirty="0">
                <a:solidFill>
                  <a:prstClr val="black"/>
                </a:solidFill>
              </a:rPr>
              <a:t>if (rank == 0){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2576324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Q/A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xmlns="" val="2618770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/ MPJ General functions (From API)</a:t>
            </a:r>
          </a:p>
          <a:p>
            <a:r>
              <a:rPr lang="en-US" dirty="0" smtClean="0"/>
              <a:t>MPJ Global Mean examples</a:t>
            </a:r>
          </a:p>
          <a:p>
            <a:r>
              <a:rPr lang="en-US" dirty="0" smtClean="0"/>
              <a:t>MPI PageRank</a:t>
            </a:r>
          </a:p>
          <a:p>
            <a:r>
              <a:rPr lang="en-US" dirty="0" smtClean="0"/>
              <a:t>Q/A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9606-967B-419A-9AEC-8752E61A74DA}" type="slidenum">
              <a:rPr lang="en-US" smtClean="0">
                <a:solidFill>
                  <a:srgbClr val="D6ECFF"/>
                </a:solidFill>
              </a:rPr>
              <a:pPr/>
              <a:t>2</a:t>
            </a:fld>
            <a:endParaRPr lang="en-US" dirty="0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989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MPJ general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From the Java </a:t>
            </a:r>
            <a:r>
              <a:rPr lang="en-US" dirty="0" err="1" smtClean="0"/>
              <a:t>mpi</a:t>
            </a:r>
            <a:r>
              <a:rPr lang="en-US" dirty="0" smtClean="0"/>
              <a:t> package:</a:t>
            </a:r>
          </a:p>
          <a:p>
            <a:pPr lvl="1"/>
            <a:r>
              <a:rPr lang="en-US" b="1" dirty="0"/>
              <a:t>import mpi.* </a:t>
            </a:r>
            <a:r>
              <a:rPr lang="en-US" b="1" dirty="0" smtClean="0"/>
              <a:t>;</a:t>
            </a:r>
          </a:p>
          <a:p>
            <a:pPr lvl="1"/>
            <a:r>
              <a:rPr lang="en-US" dirty="0" smtClean="0"/>
              <a:t>We use java class </a:t>
            </a:r>
            <a:r>
              <a:rPr lang="en-US" dirty="0" err="1" smtClean="0"/>
              <a:t>Intracomm</a:t>
            </a:r>
            <a:r>
              <a:rPr lang="en-US" dirty="0" smtClean="0"/>
              <a:t> </a:t>
            </a:r>
            <a:r>
              <a:rPr lang="en-US" b="1" dirty="0" smtClean="0"/>
              <a:t>MPI.COMM_WORLD</a:t>
            </a:r>
            <a:r>
              <a:rPr lang="en-US" dirty="0" smtClean="0"/>
              <a:t> as our program communicator class.</a:t>
            </a:r>
          </a:p>
          <a:p>
            <a:r>
              <a:rPr lang="en-US" dirty="0" err="1" smtClean="0"/>
              <a:t>MPI.</a:t>
            </a:r>
            <a:r>
              <a:rPr lang="en-US" i="1" dirty="0" err="1" smtClean="0"/>
              <a:t>Init</a:t>
            </a:r>
            <a:r>
              <a:rPr lang="en-US" i="1" dirty="0" smtClean="0"/>
              <a:t>(</a:t>
            </a:r>
            <a:r>
              <a:rPr lang="en-US" i="1" dirty="0" err="1" smtClean="0"/>
              <a:t>args</a:t>
            </a:r>
            <a:r>
              <a:rPr lang="en-US" i="1" dirty="0" smtClean="0"/>
              <a:t>);</a:t>
            </a:r>
          </a:p>
          <a:p>
            <a:pPr lvl="1"/>
            <a:r>
              <a:rPr lang="en-US" i="1" dirty="0" smtClean="0"/>
              <a:t>Get program input </a:t>
            </a:r>
            <a:r>
              <a:rPr lang="en-US" i="1" dirty="0" err="1" smtClean="0"/>
              <a:t>args</a:t>
            </a:r>
            <a:r>
              <a:rPr lang="en-US" i="1" dirty="0" smtClean="0"/>
              <a:t> to MPI;</a:t>
            </a:r>
          </a:p>
          <a:p>
            <a:pPr lvl="1"/>
            <a:r>
              <a:rPr lang="en-US" i="1" dirty="0" smtClean="0"/>
              <a:t>Only support MPI default optional arguments. E.g. “-</a:t>
            </a:r>
            <a:r>
              <a:rPr lang="en-US" i="1" dirty="0" err="1" smtClean="0"/>
              <a:t>np</a:t>
            </a:r>
            <a:r>
              <a:rPr lang="en-US" i="1" dirty="0" smtClean="0"/>
              <a:t> 4”</a:t>
            </a:r>
          </a:p>
          <a:p>
            <a:r>
              <a:rPr lang="en-US" dirty="0" err="1"/>
              <a:t>MPI.</a:t>
            </a:r>
            <a:r>
              <a:rPr lang="en-US" i="1" dirty="0" err="1"/>
              <a:t>COMM_WORLD.Rank</a:t>
            </a:r>
            <a:r>
              <a:rPr lang="en-US" i="1" dirty="0" smtClean="0"/>
              <a:t>();</a:t>
            </a:r>
          </a:p>
          <a:p>
            <a:pPr lvl="1"/>
            <a:r>
              <a:rPr lang="en-US" dirty="0"/>
              <a:t>the rank (id) of current process</a:t>
            </a:r>
            <a:endParaRPr lang="en-US" i="1" dirty="0" smtClean="0"/>
          </a:p>
          <a:p>
            <a:r>
              <a:rPr lang="en-US" dirty="0" err="1"/>
              <a:t>MPI.</a:t>
            </a:r>
            <a:r>
              <a:rPr lang="en-US" i="1" dirty="0" err="1"/>
              <a:t>COMM_WORLD.Size</a:t>
            </a:r>
            <a:r>
              <a:rPr lang="en-US" i="1" dirty="0" smtClean="0"/>
              <a:t>();</a:t>
            </a:r>
          </a:p>
          <a:p>
            <a:pPr lvl="1"/>
            <a:r>
              <a:rPr lang="en-US" i="1" dirty="0" smtClean="0"/>
              <a:t>Get the global total number of processes</a:t>
            </a:r>
          </a:p>
          <a:p>
            <a:r>
              <a:rPr lang="en-US" dirty="0" err="1"/>
              <a:t>MPI.</a:t>
            </a:r>
            <a:r>
              <a:rPr lang="en-US" i="1" dirty="0" err="1"/>
              <a:t>Finalize</a:t>
            </a:r>
            <a:r>
              <a:rPr lang="en-US" i="1" dirty="0" smtClean="0"/>
              <a:t>();</a:t>
            </a:r>
          </a:p>
          <a:p>
            <a:pPr lvl="1"/>
            <a:r>
              <a:rPr lang="en-US" i="1" dirty="0" smtClean="0"/>
              <a:t>Terminate and finalize this MPJ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303005"/>
            <a:ext cx="739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* MPJ Official Java doc: </a:t>
            </a:r>
            <a:r>
              <a:rPr lang="en-US" sz="1100" i="1" dirty="0" smtClean="0">
                <a:hlinkClick r:id="rId3"/>
              </a:rPr>
              <a:t>http://mpj-express.org/docs/javadocs/index.html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xmlns="" val="196896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MPJ I/O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MPI.COMM_WORLD</a:t>
            </a:r>
            <a:r>
              <a:rPr lang="en-US" dirty="0" err="1" smtClean="0"/>
              <a:t>.Send</a:t>
            </a:r>
            <a:endParaRPr lang="en-US" dirty="0" smtClean="0"/>
          </a:p>
          <a:p>
            <a:pPr lvl="1"/>
            <a:r>
              <a:rPr lang="en-US" dirty="0" smtClean="0"/>
              <a:t>Send user-specified data to destination rank process</a:t>
            </a:r>
          </a:p>
          <a:p>
            <a:pPr lvl="1"/>
            <a:r>
              <a:rPr lang="en-US" dirty="0" smtClean="0"/>
              <a:t>Generally, it is used to send </a:t>
            </a:r>
            <a:r>
              <a:rPr lang="en-US" dirty="0" err="1" smtClean="0"/>
              <a:t>splitted</a:t>
            </a:r>
            <a:r>
              <a:rPr lang="en-US" dirty="0" smtClean="0"/>
              <a:t> data (from one or more nodes. E.g. root process rank 0)</a:t>
            </a:r>
          </a:p>
          <a:p>
            <a:r>
              <a:rPr lang="en-US" i="1" dirty="0" err="1" smtClean="0"/>
              <a:t>MPI.COMM_WORLD</a:t>
            </a:r>
            <a:r>
              <a:rPr lang="en-US" dirty="0" err="1" smtClean="0"/>
              <a:t>.Recv</a:t>
            </a:r>
            <a:endParaRPr lang="en-US" dirty="0" smtClean="0"/>
          </a:p>
          <a:p>
            <a:pPr lvl="1"/>
            <a:r>
              <a:rPr lang="en-US" dirty="0" smtClean="0"/>
              <a:t>Receive data from other ranks processes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335839"/>
            <a:ext cx="739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* MPJ Official Java doc: </a:t>
            </a:r>
            <a:r>
              <a:rPr lang="en-US" sz="1100" i="1" dirty="0" smtClean="0">
                <a:hlinkClick r:id="rId3"/>
              </a:rPr>
              <a:t>http://mpj-express.org/docs/javadocs/index.html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xmlns="" val="158059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MPJ Sync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MPI.COMM_WORLD</a:t>
            </a:r>
            <a:r>
              <a:rPr lang="en-US" dirty="0" err="1" smtClean="0"/>
              <a:t>.Allreduce</a:t>
            </a:r>
            <a:endParaRPr lang="en-US" dirty="0" smtClean="0"/>
          </a:p>
          <a:p>
            <a:pPr lvl="1"/>
            <a:r>
              <a:rPr lang="en-US" dirty="0"/>
              <a:t>Combines values from all processes and distributes the result back to all </a:t>
            </a:r>
            <a:r>
              <a:rPr lang="en-US" dirty="0" smtClean="0"/>
              <a:t>processes</a:t>
            </a:r>
          </a:p>
          <a:p>
            <a:r>
              <a:rPr lang="en-US" i="1" dirty="0" err="1" smtClean="0"/>
              <a:t>MPI.COMM_WORLD</a:t>
            </a:r>
            <a:r>
              <a:rPr lang="en-US" dirty="0" err="1" smtClean="0"/>
              <a:t>.Bcast</a:t>
            </a:r>
            <a:endParaRPr lang="en-US" dirty="0" smtClean="0"/>
          </a:p>
          <a:p>
            <a:pPr lvl="1"/>
            <a:r>
              <a:rPr lang="en-US" dirty="0"/>
              <a:t>Broadcasts a message from the process with rank "root" to all other processes of the </a:t>
            </a:r>
            <a:r>
              <a:rPr lang="en-US" dirty="0" smtClean="0"/>
              <a:t>communicator</a:t>
            </a:r>
          </a:p>
        </p:txBody>
      </p:sp>
    </p:spTree>
    <p:extLst>
      <p:ext uri="{BB962C8B-B14F-4D97-AF65-F5344CB8AC3E}">
        <p14:creationId xmlns:p14="http://schemas.microsoft.com/office/powerpoint/2010/main" xmlns="" val="320370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MPJ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Eclipse setting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688" y="3139802"/>
            <a:ext cx="8686800" cy="33855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/* </a:t>
            </a:r>
            <a:r>
              <a:rPr lang="en-US" sz="1400" dirty="0"/>
              <a:t>initialize </a:t>
            </a:r>
            <a:r>
              <a:rPr lang="en-US" sz="1400" dirty="0" smtClean="0"/>
              <a:t>MPI */</a:t>
            </a:r>
            <a:endParaRPr lang="en-US" sz="1400" dirty="0"/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MPI.</a:t>
            </a:r>
            <a:r>
              <a:rPr lang="en-US" sz="1400" i="1" dirty="0" err="1" smtClean="0"/>
              <a:t>Init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args</a:t>
            </a:r>
            <a:r>
              <a:rPr lang="en-US" sz="1400" i="1" dirty="0" smtClean="0"/>
              <a:t>);</a:t>
            </a:r>
            <a:endParaRPr lang="en-US" sz="1400" dirty="0" smtClean="0"/>
          </a:p>
          <a:p>
            <a:r>
              <a:rPr lang="en-US" sz="1400" dirty="0" smtClean="0"/>
              <a:t>        // the rank (id) of current process</a:t>
            </a:r>
          </a:p>
          <a:p>
            <a:r>
              <a:rPr lang="en-US" sz="1400" dirty="0" smtClean="0"/>
              <a:t>       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rank= </a:t>
            </a:r>
            <a:r>
              <a:rPr lang="en-US" sz="1400" b="1" dirty="0" err="1" smtClean="0"/>
              <a:t>MPI.</a:t>
            </a:r>
            <a:r>
              <a:rPr lang="en-US" sz="1400" b="1" i="1" dirty="0" err="1" smtClean="0"/>
              <a:t>COMM_WORLD.Rank</a:t>
            </a:r>
            <a:r>
              <a:rPr lang="en-US" sz="1400" b="1" i="1" dirty="0" smtClean="0"/>
              <a:t>();</a:t>
            </a:r>
          </a:p>
          <a:p>
            <a:r>
              <a:rPr lang="en-US" sz="1400" dirty="0" smtClean="0"/>
              <a:t>        // the total number of process in the environment </a:t>
            </a:r>
          </a:p>
          <a:p>
            <a:r>
              <a:rPr lang="en-US" sz="1400" dirty="0" smtClean="0"/>
              <a:t>       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nProcess</a:t>
            </a:r>
            <a:r>
              <a:rPr lang="en-US" sz="1400" b="1" dirty="0" smtClean="0"/>
              <a:t>= </a:t>
            </a:r>
            <a:r>
              <a:rPr lang="en-US" sz="1400" b="1" dirty="0" err="1" smtClean="0"/>
              <a:t>MPI.</a:t>
            </a:r>
            <a:r>
              <a:rPr lang="en-US" sz="1400" b="1" i="1" dirty="0" err="1" smtClean="0"/>
              <a:t>COMM_WORLD.Size</a:t>
            </a:r>
            <a:r>
              <a:rPr lang="en-US" sz="1400" b="1" i="1" dirty="0" smtClean="0"/>
              <a:t>();</a:t>
            </a:r>
          </a:p>
          <a:p>
            <a:endParaRPr lang="en-US" sz="1400" b="1" i="1" dirty="0"/>
          </a:p>
          <a:p>
            <a:r>
              <a:rPr lang="en-US" sz="1400" dirty="0" smtClean="0"/>
              <a:t>/* </a:t>
            </a:r>
            <a:r>
              <a:rPr lang="en-US" sz="1400" dirty="0"/>
              <a:t>MPI </a:t>
            </a:r>
            <a:r>
              <a:rPr lang="en-US" sz="1400" dirty="0" smtClean="0"/>
              <a:t>I/O */</a:t>
            </a:r>
            <a:endParaRPr lang="en-US" sz="1400" i="1" dirty="0" smtClean="0"/>
          </a:p>
          <a:p>
            <a:endParaRPr lang="en-US" sz="1400" dirty="0" smtClean="0"/>
          </a:p>
          <a:p>
            <a:r>
              <a:rPr lang="en-US" sz="1400" dirty="0" smtClean="0"/>
              <a:t>/* Main </a:t>
            </a:r>
            <a:r>
              <a:rPr lang="en-US" sz="1400" dirty="0"/>
              <a:t>B</a:t>
            </a:r>
            <a:r>
              <a:rPr lang="en-US" sz="1400" dirty="0" smtClean="0"/>
              <a:t>ody Calculation */</a:t>
            </a:r>
            <a:endParaRPr lang="en-US" sz="1400" i="1" dirty="0"/>
          </a:p>
          <a:p>
            <a:endParaRPr lang="en-US" sz="1400" dirty="0" smtClean="0"/>
          </a:p>
          <a:p>
            <a:r>
              <a:rPr lang="en-US" sz="1400" dirty="0" smtClean="0"/>
              <a:t>/* MPI finalize        */</a:t>
            </a:r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MPI.</a:t>
            </a:r>
            <a:r>
              <a:rPr lang="en-US" sz="1400" i="1" dirty="0" err="1"/>
              <a:t>Finalize</a:t>
            </a:r>
            <a:r>
              <a:rPr lang="en-US" sz="1400" i="1" dirty="0"/>
              <a:t>();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215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.</a:t>
            </a:r>
            <a:r>
              <a:rPr lang="en-US" dirty="0" err="1" smtClean="0"/>
              <a:t>mpd.conf</a:t>
            </a:r>
            <a:r>
              <a:rPr lang="en-US" dirty="0" smtClean="0"/>
              <a:t> under user home directory with one line:</a:t>
            </a:r>
          </a:p>
          <a:p>
            <a:pPr lvl="1"/>
            <a:r>
              <a:rPr lang="en-US" dirty="0" smtClean="0"/>
              <a:t>MPD_SECRETWORD=mr45-j9z</a:t>
            </a:r>
            <a:endParaRPr lang="en-US" dirty="0"/>
          </a:p>
          <a:p>
            <a:r>
              <a:rPr lang="en-US" dirty="0" smtClean="0"/>
              <a:t>Run command: </a:t>
            </a:r>
            <a:r>
              <a:rPr lang="en-US" dirty="0" err="1" smtClean="0"/>
              <a:t>mpd</a:t>
            </a:r>
            <a:r>
              <a:rPr lang="en-US" dirty="0" smtClean="0"/>
              <a:t> &amp;</a:t>
            </a:r>
          </a:p>
          <a:p>
            <a:r>
              <a:rPr lang="en-US" dirty="0" smtClean="0"/>
              <a:t>Then, run </a:t>
            </a:r>
            <a:r>
              <a:rPr lang="en-US" dirty="0" err="1" smtClean="0"/>
              <a:t>mpirun</a:t>
            </a:r>
            <a:r>
              <a:rPr lang="en-US" dirty="0" smtClean="0"/>
              <a:t> / </a:t>
            </a:r>
            <a:r>
              <a:rPr lang="en-US" dirty="0" err="1" smtClean="0"/>
              <a:t>mpiexec</a:t>
            </a:r>
            <a:endParaRPr lang="en-US" sz="30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572000"/>
            <a:ext cx="8686800" cy="14465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taklwu@polaris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~]$ cat 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mpd.conf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MPD_SECRETWORD=mr45-j9z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taklwu@polaris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~]$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mpd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&amp;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 28907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taklwu@polaris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~]$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mpi_main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pagerank.input0 -n 10 -t 0.000001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22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MPJ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Download the unzip the </a:t>
            </a:r>
            <a:r>
              <a:rPr lang="en-US" sz="2800" dirty="0" err="1" smtClean="0"/>
              <a:t>mpj</a:t>
            </a:r>
            <a:r>
              <a:rPr lang="en-US" sz="2800" dirty="0" smtClean="0"/>
              <a:t> package, e.g.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~/mpj-v0_38</a:t>
            </a:r>
          </a:p>
          <a:p>
            <a:r>
              <a:rPr lang="en-US" sz="2800" dirty="0" smtClean="0"/>
              <a:t>Set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MPJ_HOME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sz="2800" dirty="0" smtClean="0"/>
              <a:t> environment parameter to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~/.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Source and test the environment</a:t>
            </a:r>
          </a:p>
          <a:p>
            <a:r>
              <a:rPr lang="en-US" sz="2800" dirty="0" smtClean="0"/>
              <a:t>Compile and Run MPJ program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762832"/>
            <a:ext cx="8686800" cy="21945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taklwu@polaris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~]$ cat ~/.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export MPJ_HOME=/u/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taklwu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/mpj-v0_38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export PATH=$MPJ_HOME/bin:$JAVA_HOME/bin:$ANT_HOME/bin:$PATH:.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taklwu@polaris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~]$ echo $MPJ_HOME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/u/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taklwu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/mpj-v0_38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taklwu@polaris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~]$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.:$MPJ_HOME/lib/mpj.jar MPIMain.java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taklwu@polaris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~]$ mpjrun.sh -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MPIMain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pagerank.input0 pagerank.output.1000.0 20 0.001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829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srgbClr val="D6ECFF"/>
                </a:solidFill>
              </a:rPr>
              <a:pPr/>
              <a:t>9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838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FF9900"/>
                </a:solidFill>
              </a:rPr>
              <a:t>mpi_main</a:t>
            </a:r>
            <a:endParaRPr lang="en-US" sz="2400" dirty="0" smtClean="0">
              <a:solidFill>
                <a:srgbClr val="FF9900"/>
              </a:solidFill>
            </a:endParaRPr>
          </a:p>
          <a:p>
            <a:pPr marL="630238" lvl="1" indent="-173038"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white"/>
                </a:solidFill>
              </a:rPr>
              <a:t>MPI initialization</a:t>
            </a:r>
          </a:p>
          <a:p>
            <a:pPr marL="630238" lvl="1" indent="-173038">
              <a:buFont typeface="Wingdings" pitchFamily="2" charset="2"/>
              <a:buChar char="§"/>
            </a:pPr>
            <a:r>
              <a:rPr lang="en-US" sz="2400" dirty="0" err="1" smtClean="0">
                <a:solidFill>
                  <a:prstClr val="white"/>
                </a:solidFill>
              </a:rPr>
              <a:t>Pagerank</a:t>
            </a:r>
            <a:r>
              <a:rPr lang="en-US" sz="2400" dirty="0" smtClean="0">
                <a:solidFill>
                  <a:prstClr val="white"/>
                </a:solidFill>
              </a:rPr>
              <a:t> initialization</a:t>
            </a:r>
          </a:p>
          <a:p>
            <a:pPr marL="1087438" lvl="2" indent="-173038">
              <a:buFont typeface="Wingdings" pitchFamily="2" charset="2"/>
              <a:buChar char="§"/>
            </a:pPr>
            <a:r>
              <a:rPr lang="en-US" sz="2400" dirty="0" smtClean="0"/>
              <a:t>Global </a:t>
            </a:r>
            <a:r>
              <a:rPr lang="en-US" sz="2400" dirty="0" smtClean="0">
                <a:solidFill>
                  <a:prstClr val="white"/>
                </a:solidFill>
              </a:rPr>
              <a:t>variables</a:t>
            </a:r>
          </a:p>
          <a:p>
            <a:pPr marL="1544638" lvl="3" indent="-173038">
              <a:buFont typeface="Wingdings" pitchFamily="2" charset="2"/>
              <a:buChar char="§"/>
            </a:pPr>
            <a:r>
              <a:rPr lang="en-US" sz="2400" dirty="0" err="1" smtClean="0">
                <a:solidFill>
                  <a:prstClr val="white"/>
                </a:solidFill>
              </a:rPr>
              <a:t>int</a:t>
            </a:r>
            <a:r>
              <a:rPr lang="en-US" sz="2400" dirty="0" smtClean="0">
                <a:solidFill>
                  <a:prstClr val="white"/>
                </a:solidFill>
              </a:rPr>
              <a:t> *</a:t>
            </a:r>
            <a:r>
              <a:rPr lang="en-US" sz="2400" dirty="0" err="1" smtClean="0">
                <a:solidFill>
                  <a:srgbClr val="0099FF"/>
                </a:solidFill>
              </a:rPr>
              <a:t>adjacency_matrix</a:t>
            </a:r>
            <a:r>
              <a:rPr lang="en-US" sz="2400" dirty="0" smtClean="0">
                <a:solidFill>
                  <a:prstClr val="white"/>
                </a:solidFill>
              </a:rPr>
              <a:t>;  </a:t>
            </a:r>
          </a:p>
          <a:p>
            <a:pPr marL="1544638" lvl="3" indent="-173038">
              <a:buFont typeface="Wingdings" pitchFamily="2" charset="2"/>
              <a:buChar char="§"/>
            </a:pPr>
            <a:r>
              <a:rPr lang="en-US" sz="2400" dirty="0" err="1" smtClean="0">
                <a:solidFill>
                  <a:prstClr val="white"/>
                </a:solidFill>
              </a:rPr>
              <a:t>int</a:t>
            </a:r>
            <a:r>
              <a:rPr lang="en-US" sz="2400" dirty="0" smtClean="0">
                <a:solidFill>
                  <a:prstClr val="white"/>
                </a:solidFill>
              </a:rPr>
              <a:t> **</a:t>
            </a:r>
            <a:r>
              <a:rPr lang="en-US" sz="2400" dirty="0" err="1">
                <a:solidFill>
                  <a:srgbClr val="0099FF"/>
                </a:solidFill>
              </a:rPr>
              <a:t>am_index</a:t>
            </a:r>
            <a:r>
              <a:rPr lang="en-US" sz="2400" dirty="0" smtClean="0">
                <a:solidFill>
                  <a:prstClr val="white"/>
                </a:solidFill>
              </a:rPr>
              <a:t>;</a:t>
            </a:r>
          </a:p>
          <a:p>
            <a:pPr marL="1544638" lvl="3" indent="-173038"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white"/>
                </a:solidFill>
              </a:rPr>
              <a:t>double *</a:t>
            </a:r>
            <a:r>
              <a:rPr lang="en-US" sz="2400" dirty="0" err="1" smtClean="0">
                <a:solidFill>
                  <a:srgbClr val="C00000"/>
                </a:solidFill>
              </a:rPr>
              <a:t>rank_values_table</a:t>
            </a:r>
            <a:r>
              <a:rPr lang="en-US" sz="2400" dirty="0" smtClean="0">
                <a:solidFill>
                  <a:prstClr val="white"/>
                </a:solidFill>
              </a:rPr>
              <a:t>; </a:t>
            </a:r>
          </a:p>
          <a:p>
            <a:pPr marL="1544638" lvl="3" indent="-173038">
              <a:buFont typeface="Wingdings" pitchFamily="2" charset="2"/>
              <a:buChar char="§"/>
            </a:pPr>
            <a:r>
              <a:rPr lang="en-US" sz="2400" dirty="0" err="1" smtClean="0">
                <a:solidFill>
                  <a:prstClr val="white"/>
                </a:solidFill>
              </a:rPr>
              <a:t>int</a:t>
            </a:r>
            <a:r>
              <a:rPr lang="en-US" sz="2400" dirty="0" smtClean="0">
                <a:solidFill>
                  <a:prstClr val="white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total_num_urls</a:t>
            </a:r>
            <a:r>
              <a:rPr lang="en-US" sz="2400" dirty="0" smtClean="0">
                <a:solidFill>
                  <a:prstClr val="white"/>
                </a:solidFill>
              </a:rPr>
              <a:t>; </a:t>
            </a:r>
          </a:p>
          <a:p>
            <a:pPr marL="1544638" lvl="3" indent="-173038">
              <a:buFont typeface="Wingdings" pitchFamily="2" charset="2"/>
              <a:buChar char="§"/>
            </a:pPr>
            <a:r>
              <a:rPr lang="en-US" sz="2400" dirty="0" err="1" smtClean="0">
                <a:solidFill>
                  <a:prstClr val="white"/>
                </a:solidFill>
              </a:rPr>
              <a:t>int</a:t>
            </a:r>
            <a:r>
              <a:rPr lang="en-US" sz="2400" dirty="0" smtClean="0">
                <a:solidFill>
                  <a:prstClr val="white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sum_dangling</a:t>
            </a:r>
            <a:r>
              <a:rPr lang="en-US" sz="2400" dirty="0" smtClean="0">
                <a:solidFill>
                  <a:prstClr val="white"/>
                </a:solidFill>
              </a:rPr>
              <a:t>; </a:t>
            </a:r>
          </a:p>
          <a:p>
            <a:pPr marL="173038" indent="-173038"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FF9900"/>
                </a:solidFill>
              </a:rPr>
              <a:t>mpi_pagerank</a:t>
            </a:r>
            <a:endParaRPr lang="en-US" sz="2400" dirty="0" smtClean="0">
              <a:solidFill>
                <a:srgbClr val="FF9900"/>
              </a:solidFill>
            </a:endParaRPr>
          </a:p>
          <a:p>
            <a:pPr marL="630238" lvl="1" indent="-173038">
              <a:buFont typeface="Wingdings" pitchFamily="2" charset="2"/>
              <a:buChar char="§"/>
            </a:pPr>
            <a:r>
              <a:rPr lang="en-US" sz="2400" dirty="0" err="1" smtClean="0">
                <a:solidFill>
                  <a:prstClr val="white"/>
                </a:solidFill>
              </a:rPr>
              <a:t>MPI_Allreduce</a:t>
            </a:r>
            <a:r>
              <a:rPr lang="en-US" sz="2400" dirty="0" smtClean="0">
                <a:solidFill>
                  <a:prstClr val="white"/>
                </a:solidFill>
              </a:rPr>
              <a:t>()</a:t>
            </a:r>
          </a:p>
          <a:p>
            <a:pPr marL="630238" lvl="1" indent="-173038">
              <a:buFont typeface="Wingdings" pitchFamily="2" charset="2"/>
              <a:buChar char="§"/>
            </a:pPr>
            <a:r>
              <a:rPr lang="en-US" sz="2400" dirty="0" err="1" smtClean="0">
                <a:solidFill>
                  <a:prstClr val="white"/>
                </a:solidFill>
              </a:rPr>
              <a:t>MPI_Bcast</a:t>
            </a:r>
            <a:r>
              <a:rPr lang="en-US" sz="2400" dirty="0" smtClean="0">
                <a:solidFill>
                  <a:prstClr val="white"/>
                </a:solidFill>
              </a:rPr>
              <a:t>()</a:t>
            </a:r>
          </a:p>
          <a:p>
            <a:pPr marL="173038" indent="-173038"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FF9900"/>
                </a:solidFill>
              </a:rPr>
              <a:t>mpi_io</a:t>
            </a:r>
            <a:endParaRPr lang="en-US" sz="2400" dirty="0" smtClean="0">
              <a:solidFill>
                <a:srgbClr val="FF99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0" y="152400"/>
            <a:ext cx="2845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9900"/>
                </a:solidFill>
              </a:rPr>
              <a:t>MPI </a:t>
            </a:r>
            <a:r>
              <a:rPr lang="en-US" sz="3600" dirty="0" err="1" smtClean="0">
                <a:solidFill>
                  <a:srgbClr val="FF9900"/>
                </a:solidFill>
              </a:rPr>
              <a:t>Pagerank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05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tro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855</Words>
  <Application>Microsoft Office PowerPoint</Application>
  <PresentationFormat>On-screen Show (4:3)</PresentationFormat>
  <Paragraphs>245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1_Metro</vt:lpstr>
      <vt:lpstr>2_Office Theme</vt:lpstr>
      <vt:lpstr>Lab Session 2: MPI / MPJ PageRank </vt:lpstr>
      <vt:lpstr>Overview</vt:lpstr>
      <vt:lpstr>MPJ general functions</vt:lpstr>
      <vt:lpstr>MPJ I/O functions</vt:lpstr>
      <vt:lpstr>MPJ Sync functions</vt:lpstr>
      <vt:lpstr>MPJ example</vt:lpstr>
      <vt:lpstr>MPI Configuration</vt:lpstr>
      <vt:lpstr>MPJ Configuration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IU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박익현</dc:creator>
  <cp:lastModifiedBy>박익현</cp:lastModifiedBy>
  <cp:revision>30</cp:revision>
  <dcterms:created xsi:type="dcterms:W3CDTF">2012-02-06T04:24:02Z</dcterms:created>
  <dcterms:modified xsi:type="dcterms:W3CDTF">2012-02-06T18:43:38Z</dcterms:modified>
</cp:coreProperties>
</file>