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728" r:id="rId3"/>
    <p:sldId id="732" r:id="rId4"/>
    <p:sldId id="736" r:id="rId5"/>
    <p:sldId id="739" r:id="rId6"/>
    <p:sldId id="734" r:id="rId7"/>
    <p:sldId id="740" r:id="rId8"/>
    <p:sldId id="731" r:id="rId9"/>
    <p:sldId id="727" r:id="rId10"/>
    <p:sldId id="737" r:id="rId11"/>
    <p:sldId id="738" r:id="rId12"/>
    <p:sldId id="74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FF"/>
    <a:srgbClr val="FF9900"/>
    <a:srgbClr val="009900"/>
    <a:srgbClr val="00B0F0"/>
    <a:srgbClr val="0033CC"/>
    <a:srgbClr val="DEE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5" autoAdjust="0"/>
    <p:restoredTop sz="85884" autoAdjust="0"/>
  </p:normalViewPr>
  <p:slideViewPr>
    <p:cSldViewPr>
      <p:cViewPr varScale="1">
        <p:scale>
          <a:sx n="70" d="100"/>
          <a:sy n="70" d="100"/>
        </p:scale>
        <p:origin x="-1758" y="-9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4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999F6-0259-4BD0-90C3-8FF1DA5271B9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2EBFB-D6BF-46D4-95F0-33580E0E2E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94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C4FAC-5D83-482A-9809-B34FBC9884EF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4677B-C5CE-4183-A13D-EB29CCD213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28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69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14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6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63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41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30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87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64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42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E702F-65D4-4420-B091-0F04A21C2D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06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7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8374063" y="6491287"/>
            <a:ext cx="7699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5" tIns="45713" rIns="91425" bIns="45713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solidFill>
                  <a:srgbClr val="1851CE"/>
                </a:solidFill>
                <a:latin typeface="Calibri" pitchFamily="34" charset="0"/>
              </a:rPr>
              <a:t>S</a:t>
            </a:r>
            <a:r>
              <a:rPr lang="en-US" b="1" i="1" dirty="0">
                <a:solidFill>
                  <a:srgbClr val="E40701"/>
                </a:solidFill>
                <a:latin typeface="Calibri" pitchFamily="34" charset="0"/>
              </a:rPr>
              <a:t>A</a:t>
            </a:r>
            <a:r>
              <a:rPr lang="en-US" b="1" i="1" dirty="0">
                <a:solidFill>
                  <a:srgbClr val="EFBA00"/>
                </a:solidFill>
                <a:latin typeface="Calibri" pitchFamily="34" charset="0"/>
              </a:rPr>
              <a:t>L</a:t>
            </a:r>
            <a:r>
              <a:rPr lang="en-US" b="1" i="1" dirty="0">
                <a:solidFill>
                  <a:srgbClr val="1851CE"/>
                </a:solidFill>
                <a:latin typeface="Calibri" pitchFamily="34" charset="0"/>
              </a:rPr>
              <a:t>S</a:t>
            </a:r>
            <a:r>
              <a:rPr lang="en-US" b="1" i="1" dirty="0">
                <a:solidFill>
                  <a:srgbClr val="18A221"/>
                </a:solidFill>
                <a:latin typeface="Calibri" pitchFamily="34" charset="0"/>
              </a:rPr>
              <a:t>A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7" name="Picture 6" descr="350px-Zuoshangjia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00200" cy="15407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62508"/>
            <a:ext cx="2133600" cy="365125"/>
          </a:xfrm>
        </p:spPr>
        <p:txBody>
          <a:bodyPr/>
          <a:lstStyle/>
          <a:p>
            <a:fld id="{04EFFF6C-AE4E-4FE6-A064-67A5E3D5D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1729704"/>
          </a:xfrm>
        </p:spPr>
        <p:txBody>
          <a:bodyPr/>
          <a:lstStyle>
            <a:lvl1pPr>
              <a:lnSpc>
                <a:spcPct val="90000"/>
              </a:lnSpc>
              <a:buSzPct val="80000"/>
              <a:defRPr/>
            </a:lvl1pPr>
            <a:lvl2pPr>
              <a:lnSpc>
                <a:spcPct val="90000"/>
              </a:lnSpc>
              <a:buSzPct val="80000"/>
              <a:defRPr/>
            </a:lvl2pPr>
            <a:lvl3pPr>
              <a:lnSpc>
                <a:spcPct val="90000"/>
              </a:lnSpc>
              <a:buSzPct val="80000"/>
              <a:defRPr/>
            </a:lvl3pPr>
            <a:lvl4pPr>
              <a:lnSpc>
                <a:spcPct val="90000"/>
              </a:lnSpc>
              <a:buSzPct val="80000"/>
              <a:defRPr baseline="0"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 (only if necessary)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6183" y="6361590"/>
            <a:ext cx="2133600" cy="365125"/>
          </a:xfrm>
        </p:spPr>
        <p:txBody>
          <a:bodyPr/>
          <a:lstStyle/>
          <a:p>
            <a:fld id="{B3999606-967B-419A-9AEC-8752E61A74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FFF6C-AE4E-4FE6-A064-67A5E3D5DC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350px-Zuoshangjiao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1600200" cy="1540764"/>
          </a:xfrm>
          <a:prstGeom prst="rect">
            <a:avLst/>
          </a:prstGeom>
        </p:spPr>
      </p:pic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8374063" y="6491287"/>
            <a:ext cx="7699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5" tIns="45713" rIns="91425" bIns="45713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solidFill>
                  <a:srgbClr val="1851CE"/>
                </a:solidFill>
                <a:latin typeface="Calibri" pitchFamily="34" charset="0"/>
              </a:rPr>
              <a:t>S</a:t>
            </a:r>
            <a:r>
              <a:rPr lang="en-US" b="1" i="1" dirty="0">
                <a:solidFill>
                  <a:srgbClr val="E40701"/>
                </a:solidFill>
                <a:latin typeface="Calibri" pitchFamily="34" charset="0"/>
              </a:rPr>
              <a:t>A</a:t>
            </a:r>
            <a:r>
              <a:rPr lang="en-US" b="1" i="1" dirty="0">
                <a:solidFill>
                  <a:srgbClr val="EFBA00"/>
                </a:solidFill>
                <a:latin typeface="Calibri" pitchFamily="34" charset="0"/>
              </a:rPr>
              <a:t>L</a:t>
            </a:r>
            <a:r>
              <a:rPr lang="en-US" b="1" i="1" dirty="0">
                <a:solidFill>
                  <a:srgbClr val="1851CE"/>
                </a:solidFill>
                <a:latin typeface="Calibri" pitchFamily="34" charset="0"/>
              </a:rPr>
              <a:t>S</a:t>
            </a:r>
            <a:r>
              <a:rPr lang="en-US" b="1" i="1" dirty="0">
                <a:solidFill>
                  <a:srgbClr val="18A221"/>
                </a:solidFill>
                <a:latin typeface="Calibri" pitchFamily="34" charset="0"/>
              </a:rPr>
              <a:t>A</a:t>
            </a:r>
            <a:endParaRPr lang="en-US" dirty="0">
              <a:latin typeface="Corbe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root@something:~/.ssh/id_rs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futuregrid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futuregrid.org/tutorials/hp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209799"/>
            <a:ext cx="8839200" cy="914401"/>
          </a:xfrm>
        </p:spPr>
        <p:txBody>
          <a:bodyPr>
            <a:noAutofit/>
          </a:bodyPr>
          <a:lstStyle/>
          <a:p>
            <a:r>
              <a:rPr lang="en-US" sz="3600" b="1" smtClean="0"/>
              <a:t>Lab 3- </a:t>
            </a:r>
            <a:r>
              <a:rPr lang="en-US" sz="3600" b="1" dirty="0" smtClean="0"/>
              <a:t>Using FutureGrid HPC and Eucalyptus HPC</a:t>
            </a:r>
            <a:endParaRPr lang="en-US" sz="24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90600" y="4191000"/>
            <a:ext cx="7239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ts val="600"/>
              </a:spcBef>
              <a:defRPr/>
            </a:pPr>
            <a:r>
              <a:rPr lang="en-US" sz="2800" b="1" dirty="0" err="1">
                <a:latin typeface="Constantia" pitchFamily="18" charset="0"/>
                <a:cs typeface="Times New Roman" pitchFamily="18" charset="0"/>
              </a:rPr>
              <a:t>Tak</a:t>
            </a:r>
            <a:r>
              <a:rPr lang="en-US" sz="2800" b="1" dirty="0">
                <a:latin typeface="Constantia" pitchFamily="18" charset="0"/>
                <a:cs typeface="Times New Roman" pitchFamily="18" charset="0"/>
              </a:rPr>
              <a:t>-Lon (</a:t>
            </a:r>
            <a:r>
              <a:rPr lang="en-US" sz="2800" b="1" dirty="0" smtClean="0">
                <a:latin typeface="Constantia" pitchFamily="18" charset="0"/>
                <a:cs typeface="Times New Roman" pitchFamily="18" charset="0"/>
              </a:rPr>
              <a:t>Stephen) Wu and </a:t>
            </a:r>
            <a:r>
              <a:rPr lang="en-US" sz="2800" b="1" dirty="0" err="1" smtClean="0">
                <a:latin typeface="Constantia" pitchFamily="18" charset="0"/>
                <a:cs typeface="Times New Roman" pitchFamily="18" charset="0"/>
              </a:rPr>
              <a:t>Ikyhun</a:t>
            </a:r>
            <a:r>
              <a:rPr lang="en-US" sz="2800" b="1" dirty="0" smtClean="0">
                <a:latin typeface="Constantia" pitchFamily="18" charset="0"/>
                <a:cs typeface="Times New Roman" pitchFamily="18" charset="0"/>
              </a:rPr>
              <a:t> Park</a:t>
            </a:r>
            <a:endParaRPr lang="en-US" sz="16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baseline="0" dirty="0" smtClean="0"/>
          </a:p>
          <a:p>
            <a:pPr lvl="0" algn="ctr">
              <a:spcBef>
                <a:spcPct val="20000"/>
              </a:spcBef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03/06/2012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need the following setup before running your program:</a:t>
            </a:r>
          </a:p>
          <a:p>
            <a:pPr lvl="1"/>
            <a:r>
              <a:rPr lang="en-US" dirty="0" smtClean="0"/>
              <a:t>Inject your Eucalyptus </a:t>
            </a:r>
            <a:r>
              <a:rPr lang="en-US" dirty="0" err="1" smtClean="0"/>
              <a:t>ssh</a:t>
            </a:r>
            <a:r>
              <a:rPr lang="en-US" dirty="0" smtClean="0"/>
              <a:t> private key to each node. i.e. </a:t>
            </a:r>
            <a:br>
              <a:rPr lang="en-US" dirty="0" smtClean="0"/>
            </a:b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scp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key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  <a:hlinkClick r:id="rId3"/>
              </a:rPr>
              <a:t>root@something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hlinkClick r:id="rId3"/>
              </a:rPr>
              <a:t>:~/.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  <a:hlinkClick r:id="rId3"/>
              </a:rPr>
              <a:t>ssh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hlinkClick r:id="rId3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  <a:hlinkClick r:id="rId3"/>
              </a:rPr>
              <a:t>id_rsa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Change their hostname to identical name. i.e. master, slave1, slave2, etc. on each node. (Edit /</a:t>
            </a:r>
            <a:r>
              <a:rPr lang="en-US" dirty="0" err="1" smtClean="0"/>
              <a:t>etc</a:t>
            </a:r>
            <a:r>
              <a:rPr lang="en-US" dirty="0" smtClean="0"/>
              <a:t>/hosts/)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9606-967B-419A-9AEC-8752E61A74D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1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 </a:t>
            </a:r>
            <a:r>
              <a:rPr lang="en-US" dirty="0"/>
              <a:t>MPI C/C++ program</a:t>
            </a:r>
          </a:p>
          <a:p>
            <a:pPr lvl="1"/>
            <a:r>
              <a:rPr lang="en-US" dirty="0"/>
              <a:t>Recompile your code within </a:t>
            </a:r>
            <a:r>
              <a:rPr lang="en-US" dirty="0" err="1"/>
              <a:t>FutureGrid</a:t>
            </a:r>
            <a:r>
              <a:rPr lang="en-US" dirty="0"/>
              <a:t> </a:t>
            </a:r>
            <a:r>
              <a:rPr lang="en-US" dirty="0" smtClean="0"/>
              <a:t>India-HPC (i136)</a:t>
            </a:r>
            <a:endParaRPr lang="en-US" dirty="0"/>
          </a:p>
          <a:p>
            <a:pPr lvl="1"/>
            <a:r>
              <a:rPr lang="en-US" dirty="0"/>
              <a:t>Make a “nodes” file included </a:t>
            </a:r>
            <a:r>
              <a:rPr lang="en-US" dirty="0" smtClean="0"/>
              <a:t>VMs’ IP. i.e. 10.128.4.4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For MPJ program</a:t>
            </a:r>
          </a:p>
          <a:p>
            <a:pPr lvl="1"/>
            <a:r>
              <a:rPr lang="en-US" dirty="0"/>
              <a:t>Start MPJ Daemon on each </a:t>
            </a:r>
            <a:r>
              <a:rPr lang="en-US" dirty="0" smtClean="0"/>
              <a:t>VM node</a:t>
            </a:r>
            <a:endParaRPr lang="en-US" dirty="0"/>
          </a:p>
          <a:p>
            <a:pPr lvl="1"/>
            <a:r>
              <a:rPr lang="en-US" dirty="0"/>
              <a:t>Make a “machines” file included </a:t>
            </a:r>
            <a:r>
              <a:rPr lang="en-US" dirty="0" smtClean="0"/>
              <a:t>VMs’ IP. </a:t>
            </a:r>
            <a:r>
              <a:rPr lang="en-US" dirty="0"/>
              <a:t>i.e. 10.128.4.4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Run MPI / MPJ program under each environment</a:t>
            </a:r>
          </a:p>
          <a:p>
            <a:endParaRPr lang="en-US" dirty="0" smtClean="0"/>
          </a:p>
          <a:p>
            <a:r>
              <a:rPr lang="en-US" dirty="0" smtClean="0"/>
              <a:t>Terminate your VM instances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9606-967B-419A-9AEC-8752E61A74D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9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VM Instance class </a:t>
            </a:r>
            <a:r>
              <a:rPr lang="en-US" dirty="0" smtClean="0"/>
              <a:t>(e.g. m1.large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Number of worker </a:t>
            </a:r>
            <a:r>
              <a:rPr lang="en-US" dirty="0" smtClean="0"/>
              <a:t>nodes </a:t>
            </a:r>
            <a:endParaRPr lang="en-US" dirty="0"/>
          </a:p>
          <a:p>
            <a:pPr lvl="0"/>
            <a:r>
              <a:rPr lang="en-US" dirty="0"/>
              <a:t>Total number of cores/</a:t>
            </a:r>
            <a:r>
              <a:rPr lang="en-US" dirty="0" err="1"/>
              <a:t>cpus</a:t>
            </a:r>
            <a:r>
              <a:rPr lang="en-US" dirty="0"/>
              <a:t>/processes</a:t>
            </a:r>
          </a:p>
          <a:p>
            <a:pPr lvl="0"/>
            <a:r>
              <a:rPr lang="en-US" dirty="0"/>
              <a:t>Size of dataset (# of </a:t>
            </a:r>
            <a:r>
              <a:rPr lang="en-US" dirty="0" err="1"/>
              <a:t>urls</a:t>
            </a:r>
            <a:r>
              <a:rPr lang="en-US" dirty="0"/>
              <a:t>, # of groups)</a:t>
            </a:r>
          </a:p>
          <a:p>
            <a:pPr lvl="0"/>
            <a:r>
              <a:rPr lang="en-US" dirty="0"/>
              <a:t>Number of MPI process (set with argument -</a:t>
            </a:r>
            <a:r>
              <a:rPr lang="en-US" dirty="0" err="1"/>
              <a:t>np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MPI PageRank </a:t>
            </a:r>
            <a:r>
              <a:rPr lang="en-US"/>
              <a:t>delta </a:t>
            </a:r>
            <a:r>
              <a:rPr lang="en-US" smtClean="0"/>
              <a:t>threshold</a:t>
            </a:r>
            <a:endParaRPr lang="en-US" dirty="0"/>
          </a:p>
          <a:p>
            <a:pPr lvl="0"/>
            <a:r>
              <a:rPr lang="en-US" dirty="0"/>
              <a:t>number of iteration</a:t>
            </a:r>
          </a:p>
          <a:p>
            <a:pPr lvl="0"/>
            <a:r>
              <a:rPr lang="en-US" dirty="0"/>
              <a:t>others if any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9606-967B-419A-9AEC-8752E61A74D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5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FutureGrid </a:t>
            </a:r>
            <a:r>
              <a:rPr lang="en-US" dirty="0" err="1" smtClean="0"/>
              <a:t>TestBed</a:t>
            </a:r>
            <a:endParaRPr lang="en-US" dirty="0" smtClean="0"/>
          </a:p>
          <a:p>
            <a:r>
              <a:rPr lang="en-US" dirty="0" smtClean="0"/>
              <a:t>Hands on</a:t>
            </a:r>
          </a:p>
          <a:p>
            <a:pPr lvl="1"/>
            <a:r>
              <a:rPr lang="en-US" dirty="0" smtClean="0"/>
              <a:t>FutureGrid HPC (India)</a:t>
            </a:r>
          </a:p>
          <a:p>
            <a:pPr lvl="2"/>
            <a:r>
              <a:rPr lang="en-US" dirty="0" smtClean="0"/>
              <a:t>Obtain worker nodes</a:t>
            </a:r>
          </a:p>
          <a:p>
            <a:pPr lvl="2"/>
            <a:r>
              <a:rPr lang="en-US" dirty="0" smtClean="0"/>
              <a:t>setup</a:t>
            </a:r>
          </a:p>
          <a:p>
            <a:pPr lvl="2"/>
            <a:r>
              <a:rPr lang="en-US" dirty="0" smtClean="0"/>
              <a:t>Run MPI / </a:t>
            </a:r>
            <a:r>
              <a:rPr lang="en-US" dirty="0"/>
              <a:t>MPJ </a:t>
            </a:r>
            <a:r>
              <a:rPr lang="en-US" dirty="0" smtClean="0"/>
              <a:t>PageRank</a:t>
            </a:r>
          </a:p>
          <a:p>
            <a:pPr lvl="1"/>
            <a:r>
              <a:rPr lang="en-US" dirty="0" smtClean="0"/>
              <a:t>FutureGrid </a:t>
            </a:r>
            <a:r>
              <a:rPr lang="en-US" dirty="0"/>
              <a:t>Eucalyptus Cloud (India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Obtain worker </a:t>
            </a:r>
            <a:r>
              <a:rPr lang="en-US" dirty="0" smtClean="0"/>
              <a:t>VM nodes</a:t>
            </a:r>
          </a:p>
          <a:p>
            <a:pPr lvl="2"/>
            <a:r>
              <a:rPr lang="en-US" dirty="0" smtClean="0"/>
              <a:t>setup</a:t>
            </a:r>
          </a:p>
          <a:p>
            <a:pPr lvl="2"/>
            <a:r>
              <a:rPr lang="en-US" dirty="0" smtClean="0"/>
              <a:t>Run MPI / MPJ PageRank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9606-967B-419A-9AEC-8752E61A74D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7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FutureGrid </a:t>
            </a:r>
            <a:r>
              <a:rPr lang="en-US" dirty="0" err="1" smtClean="0"/>
              <a:t>Testbed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NSF funded project </a:t>
            </a:r>
          </a:p>
          <a:p>
            <a:r>
              <a:rPr lang="en-US" dirty="0"/>
              <a:t>Provide HPC Bare Metal cluster and Eucalyptus Cloud</a:t>
            </a:r>
          </a:p>
          <a:p>
            <a:r>
              <a:rPr lang="en-US" dirty="0">
                <a:hlinkClick r:id="rId3"/>
              </a:rPr>
              <a:t>FutureGrid </a:t>
            </a:r>
            <a:r>
              <a:rPr lang="en-US" dirty="0" smtClean="0">
                <a:hlinkClick r:id="rId3"/>
              </a:rPr>
              <a:t>Portal</a:t>
            </a:r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se India Cluster for this demo</a:t>
            </a:r>
          </a:p>
          <a:p>
            <a:r>
              <a:rPr lang="en-US" dirty="0" smtClean="0"/>
              <a:t>Make sure you have accounts on India-HPC and India-Eucalyptus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9606-967B-419A-9AEC-8752E61A74D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5867400"/>
            <a:ext cx="1130300" cy="8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578485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2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FutureGrid HPC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 </a:t>
            </a:r>
            <a:r>
              <a:rPr lang="en-US" dirty="0"/>
              <a:t>t</a:t>
            </a:r>
            <a:r>
              <a:rPr lang="en-US" dirty="0" smtClean="0"/>
              <a:t>raditional </a:t>
            </a:r>
            <a:r>
              <a:rPr lang="en-US" dirty="0"/>
              <a:t>b</a:t>
            </a:r>
            <a:r>
              <a:rPr lang="en-US" dirty="0" smtClean="0"/>
              <a:t>are metal cluster nodes 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FutureGrid Official Tutorial</a:t>
            </a:r>
            <a:endParaRPr lang="en-US" dirty="0" smtClean="0"/>
          </a:p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Login to FutureGrid India </a:t>
            </a:r>
            <a:r>
              <a:rPr lang="en-US" dirty="0" err="1" smtClean="0"/>
              <a:t>headnode</a:t>
            </a:r>
            <a:endParaRPr lang="en-US" dirty="0" smtClean="0"/>
          </a:p>
          <a:p>
            <a:pPr lvl="1"/>
            <a:r>
              <a:rPr lang="en-US" dirty="0" smtClean="0"/>
              <a:t>load the torque tools</a:t>
            </a:r>
          </a:p>
          <a:p>
            <a:pPr lvl="1"/>
            <a:r>
              <a:rPr lang="en-US" dirty="0" smtClean="0"/>
              <a:t>Submit a interactive job with </a:t>
            </a:r>
            <a:r>
              <a:rPr lang="en-US" dirty="0" err="1" smtClean="0"/>
              <a:t>qsub</a:t>
            </a:r>
            <a:endParaRPr lang="en-US" dirty="0" smtClean="0"/>
          </a:p>
          <a:p>
            <a:pPr lvl="1"/>
            <a:r>
              <a:rPr lang="en-US" dirty="0" smtClean="0"/>
              <a:t>Get worker nodes</a:t>
            </a:r>
          </a:p>
          <a:p>
            <a:pPr lvl="1"/>
            <a:r>
              <a:rPr lang="en-US" dirty="0" smtClean="0"/>
              <a:t>Load </a:t>
            </a:r>
            <a:r>
              <a:rPr lang="en-US" dirty="0" err="1" smtClean="0"/>
              <a:t>openmpi</a:t>
            </a:r>
            <a:r>
              <a:rPr lang="en-US" dirty="0" smtClean="0"/>
              <a:t> or set MPJ_HOME &amp; PATH</a:t>
            </a:r>
          </a:p>
          <a:p>
            <a:pPr lvl="1"/>
            <a:r>
              <a:rPr lang="en-US" dirty="0" smtClean="0"/>
              <a:t>Run your program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9606-967B-419A-9AEC-8752E61A74D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for using HPC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MPI C/C++ program</a:t>
            </a:r>
          </a:p>
          <a:p>
            <a:pPr lvl="1"/>
            <a:r>
              <a:rPr lang="en-US" dirty="0" smtClean="0"/>
              <a:t>Recompile your code within </a:t>
            </a:r>
            <a:r>
              <a:rPr lang="en-US" dirty="0" err="1" smtClean="0"/>
              <a:t>FutureGrid</a:t>
            </a:r>
            <a:r>
              <a:rPr lang="en-US" dirty="0" smtClean="0"/>
              <a:t> </a:t>
            </a:r>
            <a:r>
              <a:rPr lang="en-US" dirty="0"/>
              <a:t>India-HPC(i136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Make a “nodes” file included workers hostname</a:t>
            </a:r>
          </a:p>
          <a:p>
            <a:pPr lvl="1"/>
            <a:endParaRPr lang="en-US" dirty="0"/>
          </a:p>
          <a:p>
            <a:r>
              <a:rPr lang="en-US" dirty="0" smtClean="0"/>
              <a:t>For MPJ program</a:t>
            </a:r>
          </a:p>
          <a:p>
            <a:pPr lvl="1"/>
            <a:r>
              <a:rPr lang="en-US" dirty="0" smtClean="0"/>
              <a:t>Start MPJ Daemon on each worker node</a:t>
            </a:r>
          </a:p>
          <a:p>
            <a:pPr lvl="1"/>
            <a:r>
              <a:rPr lang="en-US" dirty="0" smtClean="0"/>
              <a:t>Make a “machines” file </a:t>
            </a:r>
            <a:r>
              <a:rPr lang="en-US" dirty="0"/>
              <a:t>included workers hostname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9606-967B-419A-9AEC-8752E61A74D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Eucalyptus </a:t>
            </a:r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</a:t>
            </a:r>
            <a:r>
              <a:rPr lang="en-US" dirty="0"/>
              <a:t>Cloud Infrastructure Management </a:t>
            </a:r>
            <a:r>
              <a:rPr lang="en-US" dirty="0" smtClean="0"/>
              <a:t>Toots</a:t>
            </a:r>
          </a:p>
          <a:p>
            <a:r>
              <a:rPr lang="en-US" dirty="0" smtClean="0"/>
              <a:t>Sits </a:t>
            </a:r>
            <a:r>
              <a:rPr lang="en-US" dirty="0"/>
              <a:t>on top of the virtualization </a:t>
            </a:r>
            <a:r>
              <a:rPr lang="en-US" dirty="0" smtClean="0"/>
              <a:t>technologies, e.g. </a:t>
            </a:r>
            <a:r>
              <a:rPr lang="en-US" dirty="0" err="1" smtClean="0"/>
              <a:t>Xen</a:t>
            </a:r>
            <a:r>
              <a:rPr lang="en-US" dirty="0" smtClean="0"/>
              <a:t>, KVM</a:t>
            </a:r>
          </a:p>
          <a:p>
            <a:r>
              <a:rPr lang="en-US" dirty="0" smtClean="0"/>
              <a:t>Deploy Virtual Machines/ Clusters with user-level permission</a:t>
            </a:r>
          </a:p>
          <a:p>
            <a:r>
              <a:rPr lang="en-US" dirty="0"/>
              <a:t>Eucalyptus </a:t>
            </a:r>
            <a:r>
              <a:rPr lang="en-US" dirty="0" smtClean="0"/>
              <a:t>has </a:t>
            </a:r>
            <a:r>
              <a:rPr lang="en-US" dirty="0"/>
              <a:t>been setup in India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9606-967B-419A-9AEC-8752E61A74D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5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eucatools</a:t>
            </a:r>
            <a:r>
              <a:rPr lang="en-US" dirty="0" smtClean="0"/>
              <a:t> on FutureGrid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and upload the </a:t>
            </a:r>
            <a:r>
              <a:rPr lang="en-US" dirty="0"/>
              <a:t>credentials </a:t>
            </a:r>
            <a:r>
              <a:rPr lang="en-US" dirty="0" smtClean="0"/>
              <a:t>to India </a:t>
            </a:r>
            <a:r>
              <a:rPr lang="en-US" dirty="0" err="1" smtClean="0"/>
              <a:t>Headnode</a:t>
            </a:r>
            <a:endParaRPr lang="en-US" dirty="0" smtClean="0"/>
          </a:p>
          <a:p>
            <a:r>
              <a:rPr lang="en-US" dirty="0" smtClean="0"/>
              <a:t>Load </a:t>
            </a:r>
            <a:r>
              <a:rPr lang="en-US" dirty="0" err="1" smtClean="0"/>
              <a:t>eucatools</a:t>
            </a:r>
            <a:endParaRPr lang="en-US" dirty="0" smtClean="0"/>
          </a:p>
          <a:p>
            <a:r>
              <a:rPr lang="en-US" dirty="0" smtClean="0"/>
              <a:t>Source the environment with </a:t>
            </a:r>
            <a:r>
              <a:rPr lang="en-US" dirty="0"/>
              <a:t>“</a:t>
            </a:r>
            <a:r>
              <a:rPr lang="en-US" dirty="0" err="1"/>
              <a:t>eucarc</a:t>
            </a:r>
            <a:r>
              <a:rPr lang="en-US" dirty="0"/>
              <a:t>”</a:t>
            </a:r>
            <a:endParaRPr lang="en-US" dirty="0" smtClean="0"/>
          </a:p>
          <a:p>
            <a:r>
              <a:rPr lang="en-US" dirty="0" smtClean="0"/>
              <a:t>Setup </a:t>
            </a:r>
            <a:r>
              <a:rPr lang="en-US" dirty="0" err="1" smtClean="0"/>
              <a:t>Euca</a:t>
            </a:r>
            <a:r>
              <a:rPr lang="en-US" dirty="0" smtClean="0"/>
              <a:t> 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keypairs</a:t>
            </a:r>
            <a:r>
              <a:rPr lang="en-US" dirty="0"/>
              <a:t> </a:t>
            </a:r>
            <a:r>
              <a:rPr lang="en-US" dirty="0" smtClean="0"/>
              <a:t>and VM access </a:t>
            </a:r>
            <a:r>
              <a:rPr lang="en-US" dirty="0" smtClean="0"/>
              <a:t>rules (</a:t>
            </a:r>
            <a:r>
              <a:rPr lang="en-US" smtClean="0"/>
              <a:t>first time)</a:t>
            </a:r>
            <a:endParaRPr lang="en-US" dirty="0" smtClean="0"/>
          </a:p>
          <a:p>
            <a:r>
              <a:rPr lang="en-US" dirty="0" smtClean="0"/>
              <a:t>Start VMs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9606-967B-419A-9AEC-8752E61A74D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India-Eucalyptus Instance type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556307"/>
              </p:ext>
            </p:extLst>
          </p:nvPr>
        </p:nvGraphicFramePr>
        <p:xfrm>
          <a:off x="923960" y="1981200"/>
          <a:ext cx="7229440" cy="2858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888"/>
                <a:gridCol w="1445888"/>
                <a:gridCol w="1445888"/>
                <a:gridCol w="1445888"/>
                <a:gridCol w="1445888"/>
              </a:tblGrid>
              <a:tr h="476469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Slots (avail.)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/>
                </a:tc>
              </a:tr>
              <a:tr h="476469">
                <a:tc>
                  <a:txBody>
                    <a:bodyPr/>
                    <a:lstStyle/>
                    <a:p>
                      <a:r>
                        <a:rPr lang="en-US" dirty="0" smtClean="0"/>
                        <a:t>m1.small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76469">
                <a:tc>
                  <a:txBody>
                    <a:bodyPr/>
                    <a:lstStyle/>
                    <a:p>
                      <a:r>
                        <a:rPr lang="en-US" dirty="0" smtClean="0"/>
                        <a:t>c1.medium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76469">
                <a:tc>
                  <a:txBody>
                    <a:bodyPr/>
                    <a:lstStyle/>
                    <a:p>
                      <a:r>
                        <a:rPr lang="en-US" dirty="0" smtClean="0"/>
                        <a:t>m1.large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</a:tr>
              <a:tr h="476469">
                <a:tc>
                  <a:txBody>
                    <a:bodyPr/>
                    <a:lstStyle/>
                    <a:p>
                      <a:r>
                        <a:rPr lang="en-US" dirty="0" smtClean="0"/>
                        <a:t>m1.xlarge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76469">
                <a:tc>
                  <a:txBody>
                    <a:bodyPr/>
                    <a:lstStyle/>
                    <a:p>
                      <a:r>
                        <a:rPr lang="en-US" dirty="0" smtClean="0"/>
                        <a:t>c1.xlarge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1251" y="13716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euca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-run-instances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-k [public key] -t [instance class]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-n [# of instance] [image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emi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#]</a:t>
            </a:r>
          </a:p>
          <a:p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5257800"/>
            <a:ext cx="8229600" cy="1766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We will use m1.large </a:t>
            </a:r>
            <a:r>
              <a:rPr lang="en-US" dirty="0" smtClean="0"/>
              <a:t>instance for </a:t>
            </a:r>
            <a:r>
              <a:rPr lang="en-US" dirty="0"/>
              <a:t>this project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Each group can only use up to 8 VM nodes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6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</a:t>
            </a:r>
            <a:r>
              <a:rPr lang="en-US" dirty="0"/>
              <a:t>e</a:t>
            </a:r>
            <a:r>
              <a:rPr lang="en-US" dirty="0" smtClean="0"/>
              <a:t>xisting images instance</a:t>
            </a:r>
          </a:p>
          <a:p>
            <a:pPr lvl="1"/>
            <a:r>
              <a:rPr lang="en-US" dirty="0" smtClean="0"/>
              <a:t>For MPI, </a:t>
            </a:r>
            <a:r>
              <a:rPr lang="en-US" dirty="0"/>
              <a:t>emi-A89A14B0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For MPJ, </a:t>
            </a:r>
            <a:r>
              <a:rPr lang="en-US" dirty="0"/>
              <a:t>emi-4A051306</a:t>
            </a:r>
            <a:endParaRPr lang="en-US" dirty="0" smtClean="0"/>
          </a:p>
          <a:p>
            <a:pPr lvl="2"/>
            <a:r>
              <a:rPr lang="en-US" dirty="0" smtClean="0"/>
              <a:t>it is a normal Ubuntu 10.4 with </a:t>
            </a:r>
            <a:r>
              <a:rPr lang="en-US" dirty="0" err="1" smtClean="0"/>
              <a:t>OpenMPI</a:t>
            </a:r>
            <a:r>
              <a:rPr lang="en-US" dirty="0" smtClean="0"/>
              <a:t> or Sun Java JDK installed</a:t>
            </a:r>
          </a:p>
          <a:p>
            <a:r>
              <a:rPr lang="en-US" dirty="0" smtClean="0"/>
              <a:t>Use m1.large Instance type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9606-967B-419A-9AEC-8752E61A74D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7244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euca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-run-instances -k [public key] -t c1.medium -n 2 emi-4A051306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6492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salsa_ppt_template_black</Template>
  <TotalTime>44314</TotalTime>
  <Words>523</Words>
  <Application>Microsoft Office PowerPoint</Application>
  <PresentationFormat>On-screen Show (4:3)</PresentationFormat>
  <Paragraphs>141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Lab 3- Using FutureGrid HPC and Eucalyptus HPC</vt:lpstr>
      <vt:lpstr>Overview</vt:lpstr>
      <vt:lpstr>FutureGrid Testbed</vt:lpstr>
      <vt:lpstr>FutureGrid HPC</vt:lpstr>
      <vt:lpstr>Notes for using HPC</vt:lpstr>
      <vt:lpstr>Eucalyptus Cloud</vt:lpstr>
      <vt:lpstr>Using eucatools on FutureGrid</vt:lpstr>
      <vt:lpstr>India-Eucalyptus Instance type</vt:lpstr>
      <vt:lpstr>Starting VMs</vt:lpstr>
      <vt:lpstr>VM settings</vt:lpstr>
      <vt:lpstr>Demo</vt:lpstr>
      <vt:lpstr>Performance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ptl</dc:creator>
  <cp:lastModifiedBy>taklwu</cp:lastModifiedBy>
  <cp:revision>1964</cp:revision>
  <dcterms:created xsi:type="dcterms:W3CDTF">2009-02-17T15:34:47Z</dcterms:created>
  <dcterms:modified xsi:type="dcterms:W3CDTF">2012-03-07T14:57:55Z</dcterms:modified>
</cp:coreProperties>
</file>