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5" r:id="rId3"/>
    <p:sldId id="258" r:id="rId4"/>
    <p:sldId id="270" r:id="rId5"/>
    <p:sldId id="264" r:id="rId6"/>
    <p:sldId id="266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FD585-EDB8-4994-8246-E446B7DF2F9F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05DC8-D8A9-46F1-89F8-233D1C9E2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79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05DC8-D8A9-46F1-89F8-233D1C9E200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79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05DC8-D8A9-46F1-89F8-233D1C9E20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93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822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49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11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4" y="141318"/>
            <a:ext cx="8395855" cy="7564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4" y="1064029"/>
            <a:ext cx="8395855" cy="526195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34" y="6492875"/>
            <a:ext cx="2057400" cy="365125"/>
          </a:xfrm>
        </p:spPr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5531" y="6492875"/>
            <a:ext cx="2057400" cy="365125"/>
          </a:xfrm>
        </p:spPr>
        <p:txBody>
          <a:bodyPr/>
          <a:lstStyle/>
          <a:p>
            <a:fld id="{89A319C1-0062-4E0A-A572-9A7169354D43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99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96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4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7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3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25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40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19C1-0062-4E0A-A572-9A7169354D43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50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A45BA-0DCF-4FB3-A165-0B77B5FD3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IV Examples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EE167AC-BE1E-43DA-A075-C946DDE88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  <a:p>
            <a:r>
              <a:rPr kumimoji="1" lang="en-US" altLang="ja-JP" dirty="0"/>
              <a:t>Yuta Toyama</a:t>
            </a:r>
          </a:p>
          <a:p>
            <a:r>
              <a:rPr kumimoji="1" lang="en-US" altLang="ja-JP" dirty="0"/>
              <a:t>May 24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, 2019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771F76-A819-4EA4-8CC6-3175905E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5BF3E2-D628-42D9-BCC4-327068AF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306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299D5-F002-435C-BA7F-E317E16B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stage regression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01B872-4778-45D8-95C8-50DC12D03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47" y="798022"/>
            <a:ext cx="8395855" cy="5261956"/>
          </a:xfrm>
        </p:spPr>
        <p:txBody>
          <a:bodyPr/>
          <a:lstStyle/>
          <a:p>
            <a:r>
              <a:rPr kumimoji="1" lang="en-US" altLang="ja-JP" dirty="0"/>
              <a:t>Regress endogenous variable on IV and exogenous variables. </a:t>
            </a:r>
          </a:p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A3E1D5-952B-4EE4-AAAC-CDDE60B7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pPr/>
              <a:t>10</a:t>
            </a:fld>
            <a:r>
              <a:rPr kumimoji="1" lang="en-US" altLang="ja-JP"/>
              <a:t>/9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D238518-5CDA-4E94-81EE-358D22F49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46"/>
          <a:stretch/>
        </p:blipFill>
        <p:spPr>
          <a:xfrm>
            <a:off x="2134570" y="1330672"/>
            <a:ext cx="6548276" cy="533786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6651B84-E6C9-4DCF-832E-F0DE18E95C45}"/>
              </a:ext>
            </a:extLst>
          </p:cNvPr>
          <p:cNvSpPr/>
          <p:nvPr/>
        </p:nvSpPr>
        <p:spPr>
          <a:xfrm>
            <a:off x="2610035" y="6205491"/>
            <a:ext cx="2299316" cy="463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CAE182-7051-4A89-81B9-2E783B3F2856}"/>
              </a:ext>
            </a:extLst>
          </p:cNvPr>
          <p:cNvSpPr/>
          <p:nvPr/>
        </p:nvSpPr>
        <p:spPr>
          <a:xfrm>
            <a:off x="2272683" y="4989250"/>
            <a:ext cx="3497801" cy="284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BBB4C79-0123-4AF6-9566-9BC57E3FCDE8}"/>
              </a:ext>
            </a:extLst>
          </p:cNvPr>
          <p:cNvSpPr/>
          <p:nvPr/>
        </p:nvSpPr>
        <p:spPr>
          <a:xfrm>
            <a:off x="2272682" y="1442621"/>
            <a:ext cx="4021586" cy="284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77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95A7CDE-45BD-4973-AC1D-F1F358367D6A}"/>
              </a:ext>
            </a:extLst>
          </p:cNvPr>
          <p:cNvGrpSpPr/>
          <p:nvPr/>
        </p:nvGrpSpPr>
        <p:grpSpPr>
          <a:xfrm>
            <a:off x="701336" y="2533678"/>
            <a:ext cx="3604334" cy="3538649"/>
            <a:chOff x="701336" y="2533678"/>
            <a:chExt cx="3604334" cy="3538649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047FE57-1A1D-436E-87A5-02D01292F53D}"/>
                </a:ext>
              </a:extLst>
            </p:cNvPr>
            <p:cNvCxnSpPr/>
            <p:nvPr/>
          </p:nvCxnSpPr>
          <p:spPr>
            <a:xfrm>
              <a:off x="701336" y="5814874"/>
              <a:ext cx="3417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5F614DB-DF7E-4D04-A6F3-E1EA9A319C7B}"/>
                </a:ext>
              </a:extLst>
            </p:cNvPr>
            <p:cNvCxnSpPr/>
            <p:nvPr/>
          </p:nvCxnSpPr>
          <p:spPr>
            <a:xfrm flipV="1">
              <a:off x="878889" y="2672179"/>
              <a:ext cx="0" cy="3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5EC7482-32AB-45CF-9B70-FB41765CCCDA}"/>
                </a:ext>
              </a:extLst>
            </p:cNvPr>
            <p:cNvCxnSpPr/>
            <p:nvPr/>
          </p:nvCxnSpPr>
          <p:spPr>
            <a:xfrm>
              <a:off x="1029810" y="3737499"/>
              <a:ext cx="1979720" cy="1979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0877F1CE-FD3E-44BB-934D-EE85164ADE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10" y="3009530"/>
              <a:ext cx="2467992" cy="2467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14AF268-3E00-4404-B4FD-BE42DFA3F203}"/>
                </a:ext>
              </a:extLst>
            </p:cNvPr>
            <p:cNvCxnSpPr>
              <a:cxnSpLocks/>
            </p:cNvCxnSpPr>
            <p:nvPr/>
          </p:nvCxnSpPr>
          <p:spPr>
            <a:xfrm>
              <a:off x="1775534" y="3009530"/>
              <a:ext cx="2467992" cy="2467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78E5685-A965-4084-9FA5-BC62F35BE0C6}"/>
                </a:ext>
              </a:extLst>
            </p:cNvPr>
            <p:cNvCxnSpPr/>
            <p:nvPr/>
          </p:nvCxnSpPr>
          <p:spPr>
            <a:xfrm flipV="1">
              <a:off x="1127464" y="3018408"/>
              <a:ext cx="1882066" cy="188206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85F3479-C3D2-4F1C-BC60-B6E636726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614" y="3018408"/>
              <a:ext cx="2183906" cy="21839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EE450533-4F0F-483A-9B88-973A547AD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764" y="3293616"/>
              <a:ext cx="2183906" cy="21839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8F5D7D7B-1C02-4BFE-935A-2837E1C3F67B}"/>
                    </a:ext>
                  </a:extLst>
                </p:cNvPr>
                <p:cNvSpPr txBox="1"/>
                <p:nvPr/>
              </p:nvSpPr>
              <p:spPr>
                <a:xfrm>
                  <a:off x="2632229" y="5507697"/>
                  <a:ext cx="3016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8F5D7D7B-1C02-4BFE-935A-2837E1C3F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229" y="5507697"/>
                  <a:ext cx="30168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367" r="-8163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5331A573-E622-4725-8B59-AC9C551F7F15}"/>
                    </a:ext>
                  </a:extLst>
                </p:cNvPr>
                <p:cNvSpPr txBox="1"/>
                <p:nvPr/>
              </p:nvSpPr>
              <p:spPr>
                <a:xfrm>
                  <a:off x="3324842" y="5436677"/>
                  <a:ext cx="3070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5331A573-E622-4725-8B59-AC9C551F7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42" y="5436677"/>
                  <a:ext cx="30700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5882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9FC7806-CA78-41DA-B657-4CA304695981}"/>
                    </a:ext>
                  </a:extLst>
                </p:cNvPr>
                <p:cNvSpPr txBox="1"/>
                <p:nvPr/>
              </p:nvSpPr>
              <p:spPr>
                <a:xfrm>
                  <a:off x="3828805" y="5354110"/>
                  <a:ext cx="3070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9FC7806-CA78-41DA-B657-4CA304695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805" y="5354110"/>
                  <a:ext cx="3070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00" r="-8000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A0143F-555E-4576-A5C4-BD421A1EA03A}"/>
                    </a:ext>
                  </a:extLst>
                </p:cNvPr>
                <p:cNvSpPr txBox="1"/>
                <p:nvPr/>
              </p:nvSpPr>
              <p:spPr>
                <a:xfrm>
                  <a:off x="2740336" y="2794675"/>
                  <a:ext cx="266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A0143F-555E-4576-A5C4-BD421A1EA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2794675"/>
                  <a:ext cx="2666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256" r="-6977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E8552D5E-774E-4203-81DF-0112EDCEBF8F}"/>
                    </a:ext>
                  </a:extLst>
                </p:cNvPr>
                <p:cNvSpPr txBox="1"/>
                <p:nvPr/>
              </p:nvSpPr>
              <p:spPr>
                <a:xfrm>
                  <a:off x="3470747" y="2855942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E8552D5E-774E-4203-81DF-0112EDCE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747" y="2855942"/>
                  <a:ext cx="27193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6667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D85D46E0-F9F9-46D8-AEBC-368CE3CD6A0D}"/>
                    </a:ext>
                  </a:extLst>
                </p:cNvPr>
                <p:cNvSpPr txBox="1"/>
                <p:nvPr/>
              </p:nvSpPr>
              <p:spPr>
                <a:xfrm>
                  <a:off x="3976915" y="3053919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D85D46E0-F9F9-46D8-AEBC-368CE3CD6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915" y="3053919"/>
                  <a:ext cx="2719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667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3E6A9EB6-595E-4FA6-9C8F-C145FBBCAA35}"/>
                </a:ext>
              </a:extLst>
            </p:cNvPr>
            <p:cNvSpPr/>
            <p:nvPr/>
          </p:nvSpPr>
          <p:spPr>
            <a:xfrm>
              <a:off x="1606859" y="4282582"/>
              <a:ext cx="133165" cy="1331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2CA45A96-ED09-4549-8C62-6316BE2274CA}"/>
                </a:ext>
              </a:extLst>
            </p:cNvPr>
            <p:cNvSpPr/>
            <p:nvPr/>
          </p:nvSpPr>
          <p:spPr>
            <a:xfrm>
              <a:off x="2365899" y="4318986"/>
              <a:ext cx="133165" cy="1331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E0333B57-7CCB-4A7B-9DC4-97C766D62220}"/>
                </a:ext>
              </a:extLst>
            </p:cNvPr>
            <p:cNvSpPr/>
            <p:nvPr/>
          </p:nvSpPr>
          <p:spPr>
            <a:xfrm>
              <a:off x="3131597" y="4349164"/>
              <a:ext cx="133165" cy="1331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5EBF1EFA-9A26-4541-A7EF-0FBBFA554A46}"/>
                </a:ext>
              </a:extLst>
            </p:cNvPr>
            <p:cNvSpPr/>
            <p:nvPr/>
          </p:nvSpPr>
          <p:spPr>
            <a:xfrm>
              <a:off x="1144938" y="4309216"/>
              <a:ext cx="2885242" cy="173114"/>
            </a:xfrm>
            <a:custGeom>
              <a:avLst/>
              <a:gdLst>
                <a:gd name="connsiteX0" fmla="*/ 0 w 3542190"/>
                <a:gd name="connsiteY0" fmla="*/ 0 h 230819"/>
                <a:gd name="connsiteX1" fmla="*/ 3542190 w 3542190"/>
                <a:gd name="connsiteY1" fmla="*/ 230819 h 2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42190" h="230819">
                  <a:moveTo>
                    <a:pt x="0" y="0"/>
                  </a:moveTo>
                  <a:lnTo>
                    <a:pt x="3542190" y="230819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6B0A0B6F-DB6D-4326-A8B6-BBAD7F9BD426}"/>
                    </a:ext>
                  </a:extLst>
                </p:cNvPr>
                <p:cNvSpPr txBox="1"/>
                <p:nvPr/>
              </p:nvSpPr>
              <p:spPr>
                <a:xfrm>
                  <a:off x="1387387" y="4477002"/>
                  <a:ext cx="48580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6B0A0B6F-DB6D-4326-A8B6-BBAD7F9BD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87" y="4477002"/>
                  <a:ext cx="485802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6456" t="-3226" r="-15190" b="-354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8A009721-9E38-471D-B9B8-51DD2004DE65}"/>
                    </a:ext>
                  </a:extLst>
                </p:cNvPr>
                <p:cNvSpPr txBox="1"/>
                <p:nvPr/>
              </p:nvSpPr>
              <p:spPr>
                <a:xfrm>
                  <a:off x="2167386" y="4477002"/>
                  <a:ext cx="48580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8A009721-9E38-471D-B9B8-51DD2004D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386" y="4477002"/>
                  <a:ext cx="485802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6456" t="-3226" r="-16456" b="-354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22089E50-8A52-4917-9796-76A49CBF50D5}"/>
                    </a:ext>
                  </a:extLst>
                </p:cNvPr>
                <p:cNvSpPr txBox="1"/>
                <p:nvPr/>
              </p:nvSpPr>
              <p:spPr>
                <a:xfrm>
                  <a:off x="2955278" y="4521384"/>
                  <a:ext cx="48580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22089E50-8A52-4917-9796-76A49CBF5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278" y="4521384"/>
                  <a:ext cx="485802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6456" t="-6667" r="-16456" b="-3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07BF0CF-CA8E-4A9D-892C-30C1E4D19009}"/>
                    </a:ext>
                  </a:extLst>
                </p:cNvPr>
                <p:cNvSpPr txBox="1"/>
                <p:nvPr/>
              </p:nvSpPr>
              <p:spPr>
                <a:xfrm>
                  <a:off x="3858691" y="5795328"/>
                  <a:ext cx="342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07BF0CF-CA8E-4A9D-892C-30C1E4D19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691" y="5795328"/>
                  <a:ext cx="34297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6071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20270F0-2B1D-4B15-986C-46E3B029AB26}"/>
                    </a:ext>
                  </a:extLst>
                </p:cNvPr>
                <p:cNvSpPr txBox="1"/>
                <p:nvPr/>
              </p:nvSpPr>
              <p:spPr>
                <a:xfrm>
                  <a:off x="939301" y="2533678"/>
                  <a:ext cx="3461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20270F0-2B1D-4B15-986C-46E3B029A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01" y="2533678"/>
                  <a:ext cx="34618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5789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966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72CB9-58C5-4F82-89E8-3F2E5EC5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 1: Wage regression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F17B8-5D0A-4E21-8194-342837015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134" y="1255222"/>
                <a:ext cx="8395855" cy="4921741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/>
                  <a:t>Consider a regression model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𝑤𝑎𝑔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𝑒𝑑𝑢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𝑒𝑥𝑝𝑒𝑟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𝑎𝑏𝑖𝑙𝑖𝑡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𝑎𝑏𝑖𝑙𝑖𝑡𝑦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Not observed in data </a:t>
                </a:r>
                <a:r>
                  <a:rPr lang="en-US" altLang="ja-JP" dirty="0">
                    <a:sym typeface="Wingdings" panose="05000000000000000000" pitchFamily="2" charset="2"/>
                  </a:rPr>
                  <a:t> part of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Correlated with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𝑒𝑑𝑢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Leads to endogeneity issue. Biased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r>
                  <a:rPr lang="en-US" altLang="ja-JP" dirty="0"/>
                  <a:t>How to get rid of bias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 ? </a:t>
                </a:r>
              </a:p>
              <a:p>
                <a:pPr marL="457200" lvl="1" indent="0">
                  <a:buNone/>
                </a:pPr>
                <a:r>
                  <a:rPr kumimoji="1" lang="en-US" altLang="ja-JP" dirty="0">
                    <a:sym typeface="Wingdings" panose="05000000000000000000" pitchFamily="2" charset="2"/>
                  </a:rPr>
                  <a:t> Use </a:t>
                </a:r>
                <a:r>
                  <a:rPr lang="en-US" altLang="ja-JP" dirty="0">
                    <a:sym typeface="Wingdings" panose="05000000000000000000" pitchFamily="2" charset="2"/>
                  </a:rPr>
                  <a:t>i</a:t>
                </a:r>
                <a:r>
                  <a:rPr kumimoji="1" lang="en-US" altLang="ja-JP" dirty="0"/>
                  <a:t>nstrumental variable estimator!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F17B8-5D0A-4E21-8194-342837015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134" y="1255222"/>
                <a:ext cx="8395855" cy="4921741"/>
              </a:xfrm>
              <a:blipFill>
                <a:blip r:embed="rId2"/>
                <a:stretch>
                  <a:fillRect l="-1306" t="-2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BECDD-5304-4D1E-84B2-96E570B8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4BF4A6-E1D2-4EA4-BBF5-77DDAC40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2D3B4D7F-F829-4A02-B404-F34A44752BB2}"/>
              </a:ext>
            </a:extLst>
          </p:cNvPr>
          <p:cNvSpPr/>
          <p:nvPr/>
        </p:nvSpPr>
        <p:spPr>
          <a:xfrm rot="5400000">
            <a:off x="6671102" y="1504609"/>
            <a:ext cx="258074" cy="22729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1B98429-DE37-43C8-82DE-52C9F1F77949}"/>
                  </a:ext>
                </a:extLst>
              </p:cNvPr>
              <p:cNvSpPr/>
              <p:nvPr/>
            </p:nvSpPr>
            <p:spPr>
              <a:xfrm>
                <a:off x="6348830" y="2770144"/>
                <a:ext cx="9934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1B98429-DE37-43C8-82DE-52C9F1F77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30" y="2770144"/>
                <a:ext cx="993401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75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767990C-3596-4EDD-BB41-D6FBB052B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134" y="1064029"/>
                <a:ext cx="8395855" cy="5261956"/>
              </a:xfrm>
            </p:spPr>
            <p:txBody>
              <a:bodyPr/>
              <a:lstStyle/>
              <a:p>
                <a:r>
                  <a:rPr kumimoji="1" lang="en-US" altLang="ja-JP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: endogenous variable.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𝐶𝑜𝑟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r>
                  <a:rPr lang="en-US" altLang="ja-JP" dirty="0"/>
                  <a:t>Instrumental variable (IV)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𝐶𝑜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𝐶𝑜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767990C-3596-4EDD-BB41-D6FBB052B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134" y="1064029"/>
                <a:ext cx="8395855" cy="5261956"/>
              </a:xfrm>
              <a:blipFill>
                <a:blip r:embed="rId3"/>
                <a:stretch>
                  <a:fillRect l="-1306" t="-1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64E2976A-6F14-4A04-8933-5A26A2B7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Idea of Instrumental Variable (IV)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E0491D-154C-43BC-801A-3FBAC8CA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D789E3-F5B9-400D-AF47-9910EDF9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9257" y="6492875"/>
            <a:ext cx="513674" cy="365125"/>
          </a:xfrm>
        </p:spPr>
        <p:txBody>
          <a:bodyPr/>
          <a:lstStyle/>
          <a:p>
            <a:fld id="{89A319C1-0062-4E0A-A572-9A7169354D43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97DEE20-7F28-4B2A-9373-ADFC29B2F1FE}"/>
              </a:ext>
            </a:extLst>
          </p:cNvPr>
          <p:cNvGrpSpPr/>
          <p:nvPr/>
        </p:nvGrpSpPr>
        <p:grpSpPr>
          <a:xfrm>
            <a:off x="4368111" y="2528475"/>
            <a:ext cx="4410385" cy="4146962"/>
            <a:chOff x="2090587" y="2029462"/>
            <a:chExt cx="4410385" cy="414696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863DE7E-6E1A-456B-AD22-E6A0635122BC}"/>
                </a:ext>
              </a:extLst>
            </p:cNvPr>
            <p:cNvGrpSpPr/>
            <p:nvPr/>
          </p:nvGrpSpPr>
          <p:grpSpPr>
            <a:xfrm>
              <a:off x="2090587" y="2029462"/>
              <a:ext cx="4410385" cy="4146962"/>
              <a:chOff x="1846259" y="1030656"/>
              <a:chExt cx="4410385" cy="4146962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A776469-21F4-45E7-809E-A4C3F157FDA6}"/>
                  </a:ext>
                </a:extLst>
              </p:cNvPr>
              <p:cNvGrpSpPr/>
              <p:nvPr/>
            </p:nvGrpSpPr>
            <p:grpSpPr>
              <a:xfrm>
                <a:off x="2162206" y="1692668"/>
                <a:ext cx="4094438" cy="3163529"/>
                <a:chOff x="516988" y="1432239"/>
                <a:chExt cx="5373463" cy="4151756"/>
              </a:xfrm>
            </p:grpSpPr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DBFC5ECC-2525-46F9-9D9C-00A447906BF8}"/>
                    </a:ext>
                  </a:extLst>
                </p:cNvPr>
                <p:cNvSpPr/>
                <p:nvPr/>
              </p:nvSpPr>
              <p:spPr>
                <a:xfrm>
                  <a:off x="1962444" y="3336681"/>
                  <a:ext cx="907366" cy="9073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3000" dirty="0"/>
                    <a:t>X</a:t>
                  </a:r>
                  <a:endParaRPr lang="ja-JP" altLang="en-US" sz="3000" dirty="0"/>
                </a:p>
              </p:txBody>
            </p:sp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6D740119-28A5-4A0A-AC32-DE247C0AB08C}"/>
                    </a:ext>
                  </a:extLst>
                </p:cNvPr>
                <p:cNvSpPr/>
                <p:nvPr/>
              </p:nvSpPr>
              <p:spPr>
                <a:xfrm>
                  <a:off x="4983085" y="3336681"/>
                  <a:ext cx="907366" cy="9073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3000" dirty="0"/>
                    <a:t>Y</a:t>
                  </a:r>
                  <a:endParaRPr lang="ja-JP" altLang="en-US" sz="3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楕円 8">
                      <a:extLst>
                        <a:ext uri="{FF2B5EF4-FFF2-40B4-BE49-F238E27FC236}">
                          <a16:creationId xmlns:a16="http://schemas.microsoft.com/office/drawing/2014/main" id="{DECF0163-0E58-43C2-A8F3-D87130619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2643" y="1432239"/>
                      <a:ext cx="907366" cy="90736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30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ja-JP" altLang="en-US" sz="3000" dirty="0"/>
                    </a:p>
                  </p:txBody>
                </p:sp>
              </mc:Choice>
              <mc:Fallback xmlns="">
                <p:sp>
                  <p:nvSpPr>
                    <p:cNvPr id="9" name="楕円 8">
                      <a:extLst>
                        <a:ext uri="{FF2B5EF4-FFF2-40B4-BE49-F238E27FC236}">
                          <a16:creationId xmlns:a16="http://schemas.microsoft.com/office/drawing/2014/main" id="{DECF0163-0E58-43C2-A8F3-D871306198D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2643" y="1432239"/>
                      <a:ext cx="907366" cy="907366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矢印: 右 9">
                  <a:extLst>
                    <a:ext uri="{FF2B5EF4-FFF2-40B4-BE49-F238E27FC236}">
                      <a16:creationId xmlns:a16="http://schemas.microsoft.com/office/drawing/2014/main" id="{F3E3FFC2-3C4A-446A-B3ED-5BF1F37CA868}"/>
                    </a:ext>
                  </a:extLst>
                </p:cNvPr>
                <p:cNvSpPr/>
                <p:nvPr/>
              </p:nvSpPr>
              <p:spPr>
                <a:xfrm>
                  <a:off x="2975317" y="3616675"/>
                  <a:ext cx="2007769" cy="26864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 dirty="0"/>
                </a:p>
              </p:txBody>
            </p:sp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10645497-F4E2-4987-A972-83BB478A5128}"/>
                    </a:ext>
                  </a:extLst>
                </p:cNvPr>
                <p:cNvSpPr/>
                <p:nvPr/>
              </p:nvSpPr>
              <p:spPr>
                <a:xfrm>
                  <a:off x="516988" y="4676629"/>
                  <a:ext cx="907366" cy="9073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3000" dirty="0"/>
                    <a:t>Z</a:t>
                  </a:r>
                  <a:endParaRPr lang="ja-JP" altLang="en-US" sz="3000" dirty="0"/>
                </a:p>
              </p:txBody>
            </p:sp>
            <p:sp>
              <p:nvSpPr>
                <p:cNvPr id="12" name="矢印: 右 11">
                  <a:extLst>
                    <a:ext uri="{FF2B5EF4-FFF2-40B4-BE49-F238E27FC236}">
                      <a16:creationId xmlns:a16="http://schemas.microsoft.com/office/drawing/2014/main" id="{B97CE3C7-535B-45D8-B0BD-33DE09D36D5F}"/>
                    </a:ext>
                  </a:extLst>
                </p:cNvPr>
                <p:cNvSpPr/>
                <p:nvPr/>
              </p:nvSpPr>
              <p:spPr>
                <a:xfrm rot="18900000">
                  <a:off x="1197948" y="4240796"/>
                  <a:ext cx="905962" cy="390378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5" name="矢印: 右 24">
                  <a:extLst>
                    <a:ext uri="{FF2B5EF4-FFF2-40B4-BE49-F238E27FC236}">
                      <a16:creationId xmlns:a16="http://schemas.microsoft.com/office/drawing/2014/main" id="{A86F36EA-BDAF-435B-87BC-B38546E0686A}"/>
                    </a:ext>
                  </a:extLst>
                </p:cNvPr>
                <p:cNvSpPr/>
                <p:nvPr/>
              </p:nvSpPr>
              <p:spPr>
                <a:xfrm rot="2737490">
                  <a:off x="3824468" y="2657035"/>
                  <a:ext cx="1591509" cy="1897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C23D9885-5895-4127-9E1F-7A2C9BF5B132}"/>
                      </a:ext>
                    </a:extLst>
                  </p:cNvPr>
                  <p:cNvSpPr txBox="1"/>
                  <p:nvPr/>
                </p:nvSpPr>
                <p:spPr>
                  <a:xfrm>
                    <a:off x="4135190" y="3529591"/>
                    <a:ext cx="135569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/>
                  </a:p>
                  <a:p>
                    <a:r>
                      <a:rPr kumimoji="1" lang="en-US" altLang="ja-JP" dirty="0"/>
                      <a:t>causal effect</a:t>
                    </a:r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C23D9885-5895-4127-9E1F-7A2C9BF5B1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5190" y="3529591"/>
                    <a:ext cx="1355692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04" r="-4505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4E4EFAFB-1FFC-4B03-B977-22ECB4F597A4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3784210" y="2282805"/>
                <a:ext cx="495168" cy="8609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F89A3B0-11A7-4CC8-B911-1F69AB0C447B}"/>
                  </a:ext>
                </a:extLst>
              </p:cNvPr>
              <p:cNvSpPr txBox="1"/>
              <p:nvPr/>
            </p:nvSpPr>
            <p:spPr>
              <a:xfrm>
                <a:off x="3704567" y="1030656"/>
                <a:ext cx="2059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indirect effect (bias)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C1FBEDA-450A-4D48-A595-2EAEF2636BB9}"/>
                  </a:ext>
                </a:extLst>
              </p:cNvPr>
              <p:cNvSpPr txBox="1"/>
              <p:nvPr/>
            </p:nvSpPr>
            <p:spPr>
              <a:xfrm>
                <a:off x="1846259" y="4808286"/>
                <a:ext cx="2185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Instrumental variable</a:t>
                </a:r>
                <a:endParaRPr kumimoji="1" lang="ja-JP" altLang="en-US" dirty="0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B07FE44-9E4A-4749-A1FB-3CEBD27CE613}"/>
                </a:ext>
              </a:extLst>
            </p:cNvPr>
            <p:cNvSpPr txBox="1"/>
            <p:nvPr/>
          </p:nvSpPr>
          <p:spPr>
            <a:xfrm>
              <a:off x="3707551" y="3509137"/>
              <a:ext cx="12099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correlation</a:t>
              </a:r>
              <a:endParaRPr kumimoji="1" lang="ja-JP" altLang="en-US" dirty="0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C6317D0A-2EA6-4D2E-BE37-E97981224768}"/>
                </a:ext>
              </a:extLst>
            </p:cNvPr>
            <p:cNvSpPr/>
            <p:nvPr/>
          </p:nvSpPr>
          <p:spPr>
            <a:xfrm rot="16200000">
              <a:off x="3312116" y="2732506"/>
              <a:ext cx="3212474" cy="2430328"/>
            </a:xfrm>
            <a:prstGeom prst="arc">
              <a:avLst>
                <a:gd name="adj1" fmla="val 15972851"/>
                <a:gd name="adj2" fmla="val 547002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110CBE4-444E-4644-AADF-BDE8373A8001}"/>
                  </a:ext>
                </a:extLst>
              </p:cNvPr>
              <p:cNvSpPr txBox="1"/>
              <p:nvPr/>
            </p:nvSpPr>
            <p:spPr>
              <a:xfrm>
                <a:off x="349134" y="3248968"/>
                <a:ext cx="445471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Idea: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ja-JP" sz="2800" dirty="0"/>
                  <a:t>Pick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/>
                  <a:t> that is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ja-JP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ja-JP" sz="2800" dirty="0"/>
                  <a:t>Use this variation to explain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and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.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110CBE4-444E-4644-AADF-BDE8373A8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4" y="3248968"/>
                <a:ext cx="4454713" cy="2246769"/>
              </a:xfrm>
              <a:prstGeom prst="rect">
                <a:avLst/>
              </a:prstGeom>
              <a:blipFill>
                <a:blip r:embed="rId6"/>
                <a:stretch>
                  <a:fillRect l="-2736" t="-2710" r="-4925" b="-67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18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2976A-6F14-4A04-8933-5A26A2B7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Two Conditions for IV and Example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767990C-3596-4EDD-BB41-D6FBB052B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134" y="1064029"/>
                <a:ext cx="8395855" cy="526195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ja-JP" b="1" dirty="0"/>
                  <a:t>Independence</a:t>
                </a:r>
                <a:r>
                  <a:rPr lang="en-US" altLang="ja-JP" dirty="0"/>
                  <a:t>: Uncorrelated with error term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b="1" dirty="0"/>
                  <a:t>Relevance</a:t>
                </a:r>
                <a:r>
                  <a:rPr lang="en-US" altLang="ja-JP" dirty="0"/>
                  <a:t>: Correlated with endogenous variable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ja-JP" dirty="0"/>
              </a:p>
              <a:p>
                <a:r>
                  <a:rPr kumimoji="1" lang="en-US" altLang="ja-JP" dirty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𝑤𝑎𝑔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𝑒𝑑𝑢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𝑒𝑥𝑝𝑒𝑟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𝑒𝑑𝑢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(through unobserved ability).</a:t>
                </a:r>
              </a:p>
              <a:p>
                <a:pPr lvl="1"/>
                <a:endParaRPr lang="en-US" altLang="ja-JP" dirty="0"/>
              </a:p>
              <a:p>
                <a:r>
                  <a:rPr lang="en-US" altLang="ja-JP" dirty="0"/>
                  <a:t>IV: father’s education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𝑓𝑎𝑡h𝑒𝑟𝑒𝑑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Worker’s 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) is affected by her education, not her father’s education. </a:t>
                </a:r>
                <a:r>
                  <a:rPr kumimoji="1" lang="en-US" altLang="ja-JP" dirty="0">
                    <a:sym typeface="Wingdings" panose="05000000000000000000" pitchFamily="2" charset="2"/>
                  </a:rPr>
                  <a:t> uncorrelated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More educated father is likely to invest in education of his children. </a:t>
                </a:r>
                <a:r>
                  <a:rPr lang="en-US" altLang="ja-JP" dirty="0">
                    <a:sym typeface="Wingdings" panose="05000000000000000000" pitchFamily="2" charset="2"/>
                  </a:rPr>
                  <a:t> correlated with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𝑒𝑑𝑢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767990C-3596-4EDD-BB41-D6FBB052B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134" y="1064029"/>
                <a:ext cx="8395855" cy="5261956"/>
              </a:xfrm>
              <a:blipFill>
                <a:blip r:embed="rId2"/>
                <a:stretch>
                  <a:fillRect l="-1524" t="-2086" b="-2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E0491D-154C-43BC-801A-3FBAC8CA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D789E3-F5B9-400D-AF47-9910EDF9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57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CA40B-1DA8-497F-80F0-5867D67E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Example: Wage regressions (</a:t>
            </a:r>
            <a:r>
              <a:rPr kumimoji="1" lang="en-US" altLang="ja-JP" dirty="0" err="1"/>
              <a:t>MROZ.dta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6148F-AE96-48CF-A1AD-7CF072FB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4" y="1784285"/>
            <a:ext cx="8395855" cy="4921741"/>
          </a:xfrm>
        </p:spPr>
        <p:txBody>
          <a:bodyPr/>
          <a:lstStyle/>
          <a:p>
            <a:r>
              <a:rPr lang="en-US" altLang="ja-JP" dirty="0">
                <a:sym typeface="Wingdings" panose="05000000000000000000" pitchFamily="2" charset="2"/>
              </a:rPr>
              <a:t>OLS might have an upward bias: </a:t>
            </a:r>
          </a:p>
          <a:p>
            <a:pPr lvl="1"/>
            <a:r>
              <a:rPr lang="en-US" altLang="ja-JP" dirty="0">
                <a:sym typeface="Wingdings" panose="05000000000000000000" pitchFamily="2" charset="2"/>
              </a:rPr>
              <a:t>Education level is positively correlated with ability.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55CD92-9A13-4C9B-912F-DB31FB99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1978B-E720-45CF-88A1-9F6E0E56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B45C8F-0BFE-4F60-B38F-311DEFCE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66" y="3025829"/>
            <a:ext cx="3845765" cy="3467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0B3A7C9-7339-49F0-A32F-B8602C3D3D40}"/>
                  </a:ext>
                </a:extLst>
              </p:cNvPr>
              <p:cNvSpPr/>
              <p:nvPr/>
            </p:nvSpPr>
            <p:spPr>
              <a:xfrm>
                <a:off x="868263" y="953288"/>
                <a:ext cx="735759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𝑤𝑎𝑔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𝑒𝑑𝑢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𝑒𝑥𝑝𝑒𝑟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r>
                  <a:rPr lang="en-US" altLang="ja-JP" sz="2400" dirty="0"/>
                  <a:t>IV: father’s education (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𝑓𝑎𝑡h𝑒𝑟𝑒𝑑𝑢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400" dirty="0"/>
                  <a:t>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0B3A7C9-7339-49F0-A32F-B8602C3D3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63" y="953288"/>
                <a:ext cx="7357593" cy="830997"/>
              </a:xfrm>
              <a:prstGeom prst="rect">
                <a:avLst/>
              </a:prstGeom>
              <a:blipFill>
                <a:blip r:embed="rId4"/>
                <a:stretch>
                  <a:fillRect l="-1243" b="-15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F5B76E6C-8733-4229-8B9B-91EFC6FD253C}"/>
              </a:ext>
            </a:extLst>
          </p:cNvPr>
          <p:cNvSpPr txBox="1">
            <a:spLocks/>
          </p:cNvSpPr>
          <p:nvPr/>
        </p:nvSpPr>
        <p:spPr>
          <a:xfrm>
            <a:off x="349134" y="3069099"/>
            <a:ext cx="4595728" cy="253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OLS: 1 additional year of schooling </a:t>
            </a:r>
            <a:r>
              <a:rPr lang="en-US" altLang="ja-JP" dirty="0">
                <a:sym typeface="Wingdings" panose="05000000000000000000" pitchFamily="2" charset="2"/>
              </a:rPr>
              <a:t> 11% increase in wage.</a:t>
            </a:r>
          </a:p>
          <a:p>
            <a:r>
              <a:rPr lang="en-US" altLang="ja-JP" dirty="0">
                <a:sym typeface="Wingdings" panose="05000000000000000000" pitchFamily="2" charset="2"/>
              </a:rPr>
              <a:t>IV: 7.5% increase in wage. IV helps to eliminate the upward bias.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0DC936A-901D-4D00-AC62-80D9B8FBF765}"/>
              </a:ext>
            </a:extLst>
          </p:cNvPr>
          <p:cNvSpPr/>
          <p:nvPr/>
        </p:nvSpPr>
        <p:spPr>
          <a:xfrm>
            <a:off x="5057166" y="3713871"/>
            <a:ext cx="3845765" cy="733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50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A9832-F638-46DC-AF6B-DB6D42EA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4" y="141318"/>
            <a:ext cx="8395855" cy="756457"/>
          </a:xfrm>
        </p:spPr>
        <p:txBody>
          <a:bodyPr/>
          <a:lstStyle/>
          <a:p>
            <a:r>
              <a:rPr kumimoji="1" lang="en-US" altLang="ja-JP" dirty="0"/>
              <a:t>Example 2: Measurement Error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E0B676-88B8-4A85-866A-D690C9745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ja-JP" dirty="0"/>
                  <a:t>Consider the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r>
                  <a:rPr lang="en-US" altLang="ja-JP" dirty="0"/>
                  <a:t>We observe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altLang="ja-JP" b="0" dirty="0"/>
              </a:p>
              <a:p>
                <a:r>
                  <a:rPr lang="en-US" altLang="ja-JP" dirty="0"/>
                  <a:t>The regression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en-US" altLang="ja-JP" dirty="0"/>
                  <a:t>Consider the second measurement with error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is a classical measurement error.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can be used as an IV.</a:t>
                </a:r>
              </a:p>
              <a:p>
                <a:r>
                  <a:rPr lang="en-US" altLang="ja-JP" dirty="0"/>
                  <a:t>Example: </a:t>
                </a:r>
                <a:r>
                  <a:rPr lang="en-US" altLang="ja-JP" dirty="0" err="1"/>
                  <a:t>Ashenfelter</a:t>
                </a:r>
                <a:r>
                  <a:rPr lang="en-US" altLang="ja-JP" dirty="0"/>
                  <a:t> and Krueger (1994). Each twin was asked about his or her sibling’s years of education: a second measure that can be used as an IV for self-reported education.</a:t>
                </a:r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E0B676-88B8-4A85-866A-D690C9745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6" t="-2433" r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F635A-3CB3-40A5-9EEC-3125E4E0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3C24E-7E28-40DB-9E2C-1B3DF326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pPr/>
              <a:t>7</a:t>
            </a:fld>
            <a:r>
              <a:rPr kumimoji="1" lang="en-US" altLang="ja-JP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36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F2152-1A26-4D9C-BD71-54306F76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/>
              <a:t>Example 3: Demand and Supply (</a:t>
            </a:r>
            <a:r>
              <a:rPr kumimoji="1" lang="en-US" altLang="ja-JP" sz="2800" b="1" dirty="0"/>
              <a:t>Simultaneous</a:t>
            </a:r>
            <a:r>
              <a:rPr kumimoji="1" lang="en-US" altLang="ja-JP" sz="2800" dirty="0"/>
              <a:t> </a:t>
            </a:r>
            <a:r>
              <a:rPr kumimoji="1" lang="en-US" altLang="ja-JP" sz="2800" b="1" dirty="0"/>
              <a:t>equation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4A23FF-01B3-4693-926D-DE6A15DDA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be an index for “market” (geographic and/or time)</a:t>
                </a:r>
              </a:p>
              <a:p>
                <a:r>
                  <a:rPr kumimoji="1" lang="en-US" altLang="ja-JP" dirty="0"/>
                  <a:t>Demand equation:</a:t>
                </a:r>
              </a:p>
              <a:p>
                <a:pPr marL="0" indent="0">
                  <a:buNone/>
                </a:pPr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 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ja-JP" dirty="0"/>
                  <a:t> is </a:t>
                </a:r>
                <a:r>
                  <a:rPr kumimoji="1" lang="en-US" altLang="ja-JP" b="1" dirty="0"/>
                  <a:t>demand shifter </a:t>
                </a:r>
                <a:r>
                  <a:rPr kumimoji="1" lang="en-US" altLang="ja-JP" dirty="0"/>
                  <a:t>(GDP, </a:t>
                </a:r>
                <a:r>
                  <a:rPr kumimoji="1" lang="en-US" altLang="ja-JP" dirty="0" err="1"/>
                  <a:t>income,etc</a:t>
                </a:r>
                <a:r>
                  <a:rPr kumimoji="1" lang="en-US" altLang="ja-JP" dirty="0"/>
                  <a:t>)</a:t>
                </a:r>
              </a:p>
              <a:p>
                <a:r>
                  <a:rPr lang="en-US" altLang="ja-JP" dirty="0"/>
                  <a:t>Supply equation:  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:r>
                  <a:rPr kumimoji="1" lang="en-US" altLang="ja-JP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/>
                  <a:t> is </a:t>
                </a:r>
                <a:r>
                  <a:rPr lang="en-US" altLang="ja-JP" b="1" dirty="0"/>
                  <a:t>cost shifter </a:t>
                </a:r>
                <a:r>
                  <a:rPr lang="en-US" altLang="ja-JP" dirty="0"/>
                  <a:t>(oil price, wage, etc..)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/>
                  <a:t> as an IV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in supply equation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/>
                  <a:t> as an IV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in demand equation</a:t>
                </a:r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4A23FF-01B3-4693-926D-DE6A15DDA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1" t="-1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F85AB-35F1-4CC2-B3D6-E946156A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882307-09B3-4179-8A8F-AA8B658C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pPr/>
              <a:t>8</a:t>
            </a:fld>
            <a:r>
              <a:rPr kumimoji="1" lang="en-US" altLang="ja-JP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16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9F514-24F4-4402-B20F-C500AD3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Demand estimation from Ryan (2012, </a:t>
            </a:r>
            <a:r>
              <a:rPr lang="en-US" altLang="ja-JP" sz="2800" dirty="0" err="1"/>
              <a:t>Econometrica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153867-6E51-4B65-BD66-5178D9D2A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Estimate the demand for cement in market j in year 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1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Panel data!</a:t>
                </a:r>
              </a:p>
              <a:p>
                <a:r>
                  <a:rPr lang="en-US" altLang="ja-JP" dirty="0"/>
                  <a:t>IV: wage, electricity price, coal price, gas price</a:t>
                </a:r>
              </a:p>
              <a:p>
                <a:r>
                  <a:rPr lang="en-US" altLang="ja-JP" dirty="0"/>
                  <a:t>Elasticity is under-estimated in OLS.</a:t>
                </a: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153867-6E51-4B65-BD66-5178D9D2A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6" t="-1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D0004D-72FA-4E9E-9331-74E6C92B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2017/11/18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7088E7-8983-4613-B35E-C264243B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9C1-0062-4E0A-A572-9A7169354D43}" type="slidenum">
              <a:rPr kumimoji="1" lang="ja-JP" altLang="en-US" smtClean="0"/>
              <a:pPr/>
              <a:t>9</a:t>
            </a:fld>
            <a:r>
              <a:rPr kumimoji="1" lang="en-US" altLang="ja-JP"/>
              <a:t>/9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88E5DA-D058-4650-90B9-5E119465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47" y="3429000"/>
            <a:ext cx="6192836" cy="29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2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562</Words>
  <Application>Microsoft Office PowerPoint</Application>
  <PresentationFormat>画面に合わせる (4:3)</PresentationFormat>
  <Paragraphs>114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游ゴシック</vt:lpstr>
      <vt:lpstr>游ゴシック Light</vt:lpstr>
      <vt:lpstr>Arial</vt:lpstr>
      <vt:lpstr>Calibri</vt:lpstr>
      <vt:lpstr>Calibri Light</vt:lpstr>
      <vt:lpstr>Cambria Math</vt:lpstr>
      <vt:lpstr>Wingdings</vt:lpstr>
      <vt:lpstr>Office テーマ</vt:lpstr>
      <vt:lpstr>IV Examples</vt:lpstr>
      <vt:lpstr>PowerPoint プレゼンテーション</vt:lpstr>
      <vt:lpstr>Example 1: Wage regression</vt:lpstr>
      <vt:lpstr>Idea of Instrumental Variable (IV)</vt:lpstr>
      <vt:lpstr>Two Conditions for IV and Example </vt:lpstr>
      <vt:lpstr>Example: Wage regressions (MROZ.dta)</vt:lpstr>
      <vt:lpstr>Example 2: Measurement Error</vt:lpstr>
      <vt:lpstr>Example 3: Demand and Supply (Simultaneous equation)</vt:lpstr>
      <vt:lpstr>Demand estimation from Ryan (2012, Econometrica)</vt:lpstr>
      <vt:lpstr>1st stage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Instrumental Variable Estimation</dc:title>
  <dc:creator>Yuta</dc:creator>
  <cp:lastModifiedBy>Yuta</cp:lastModifiedBy>
  <cp:revision>73</cp:revision>
  <dcterms:created xsi:type="dcterms:W3CDTF">2017-10-26T01:26:17Z</dcterms:created>
  <dcterms:modified xsi:type="dcterms:W3CDTF">2019-05-27T09:24:32Z</dcterms:modified>
</cp:coreProperties>
</file>