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0E9F74-4D1D-4A96-AFB2-1B441DDD7546}">
  <a:tblStyle styleId="{F90E9F74-4D1D-4A96-AFB2-1B441DDD7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-2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179950" y="2167925"/>
            <a:ext cx="4784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Spam or No Spam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23550" y="27211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ETC3250 - Email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</a:rPr>
              <a:t>Potential </a:t>
            </a:r>
            <a:r>
              <a:rPr b="1" lang="en-GB">
                <a:solidFill>
                  <a:srgbClr val="CC0000"/>
                </a:solidFill>
              </a:rPr>
              <a:t>Improvements</a:t>
            </a:r>
          </a:p>
        </p:txBody>
      </p:sp>
      <p:pic>
        <p:nvPicPr>
          <p:cNvPr descr="Untitled-2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keywords variables.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</a:pPr>
            <a:r>
              <a:rPr lang="en-GB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as “confirm”, “confirmation”, “user”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of images variable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how the data was collected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</a:pPr>
            <a:r>
              <a:rPr lang="en-GB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make more logical analysis and assumptions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</a:p>
        </p:txBody>
      </p:sp>
      <p:pic>
        <p:nvPicPr>
          <p:cNvPr descr="Untitled-2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ortance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912" y="1416650"/>
            <a:ext cx="3586174" cy="26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1: Logit Model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2: Logit Model with Interactions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Model: Random Forest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Interesting Fact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Improvements</a:t>
            </a:r>
          </a:p>
          <a:p>
            <a:pPr indent="-317500" lvl="0" marL="45720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</a:p>
        </p:txBody>
      </p:sp>
      <p:pic>
        <p:nvPicPr>
          <p:cNvPr descr="Untitled-2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</a:p>
        </p:txBody>
      </p:sp>
      <p:pic>
        <p:nvPicPr>
          <p:cNvPr descr="Untitled-2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44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replySameAddress (string to dummy variable)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44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replySameAddress (string to dummy variable)</a:t>
            </a:r>
            <a:b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(grouping of “big” and “small” emails)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97" y="1211972"/>
            <a:ext cx="5126950" cy="2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</a:p>
        </p:txBody>
      </p:sp>
      <p:pic>
        <p:nvPicPr>
          <p:cNvPr descr="Untitled-2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44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replySameAddress (string to dummy variable)</a:t>
            </a:r>
            <a:b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(grouping of “big” and “small” emails)</a:t>
            </a:r>
            <a:b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(grouped com, edu and org, and made into a dummy variable)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00" y="1170125"/>
            <a:ext cx="5086500" cy="344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1 &amp; 2: Logistic Regression (Logit) </a:t>
            </a:r>
          </a:p>
        </p:txBody>
      </p:sp>
      <p:pic>
        <p:nvPicPr>
          <p:cNvPr descr="Untitled-2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{F90E9F74-4D1D-4A96-AFB2-1B441DDD7546}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Settings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 </a:t>
                      </a: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Logit with </a:t>
                      </a:r>
                      <a:r>
                        <a:rPr lang="en-GB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variables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~83%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Logit </a:t>
                      </a:r>
                      <a:r>
                        <a:rPr lang="en-GB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removing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insignificant variables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~79%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Model 2: Logit </a:t>
                      </a:r>
                      <a:r>
                        <a:rPr lang="en-GB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interactions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~88%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</a:rPr>
              <a:t>Final Model</a:t>
            </a:r>
            <a:r>
              <a:rPr b="1" lang="en-GB">
                <a:solidFill>
                  <a:srgbClr val="CC0000"/>
                </a:solidFill>
              </a:rPr>
              <a:t>: Random Forest</a:t>
            </a:r>
          </a:p>
        </p:txBody>
      </p:sp>
      <p:pic>
        <p:nvPicPr>
          <p:cNvPr descr="Untitled-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{F90E9F74-4D1D-4A96-AFB2-1B441DDD7546}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Mean Squared Errors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 </a:t>
                      </a:r>
                      <a:r>
                        <a:rPr lang="en-GB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Interactions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0.0956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 </a:t>
                      </a:r>
                      <a:r>
                        <a:rPr lang="en-GB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without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Interactions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0.0966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Logit Model with Interaction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37.6483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Shape 101"/>
          <p:cNvSpPr txBox="1"/>
          <p:nvPr/>
        </p:nvSpPr>
        <p:spPr>
          <a:xfrm>
            <a:off x="850475" y="360470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Random Forest Training Accuracy = 96.26%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</a:rPr>
              <a:t>Interesting Fact</a:t>
            </a:r>
          </a:p>
        </p:txBody>
      </p:sp>
      <p:pic>
        <p:nvPicPr>
          <p:cNvPr descr="Untitled-2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44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faceted by Weekday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666" y="1152476"/>
            <a:ext cx="51310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</a:rPr>
              <a:t>Interesting Fact</a:t>
            </a:r>
          </a:p>
        </p:txBody>
      </p:sp>
      <p:pic>
        <p:nvPicPr>
          <p:cNvPr descr="Untitled-2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475" y="263475"/>
            <a:ext cx="1300725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13 at 8.18.57 pm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19" y="1612225"/>
            <a:ext cx="4986156" cy="2257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13 at 8.18.53 pm.pn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950" y="1876031"/>
            <a:ext cx="2696146" cy="173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