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74" r:id="rId10"/>
    <p:sldId id="27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8FF"/>
    <a:srgbClr val="0072C8"/>
    <a:srgbClr val="00599D"/>
    <a:srgbClr val="6A8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1182-1742-4964-AE62-FC59752122E1}" type="datetimeFigureOut">
              <a:rPr lang="en-AU" smtClean="0"/>
              <a:t>13/10/2017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625C-0F99-4248-B5B1-B21707B76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812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1182-1742-4964-AE62-FC59752122E1}" type="datetimeFigureOut">
              <a:rPr lang="en-AU" smtClean="0"/>
              <a:t>13/10/2017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625C-0F99-4248-B5B1-B21707B76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54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1182-1742-4964-AE62-FC59752122E1}" type="datetimeFigureOut">
              <a:rPr lang="en-AU" smtClean="0"/>
              <a:t>13/10/2017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625C-0F99-4248-B5B1-B21707B76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83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1182-1742-4964-AE62-FC59752122E1}" type="datetimeFigureOut">
              <a:rPr lang="en-AU" smtClean="0"/>
              <a:t>13/10/2017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625C-0F99-4248-B5B1-B21707B76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93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1182-1742-4964-AE62-FC59752122E1}" type="datetimeFigureOut">
              <a:rPr lang="en-AU" smtClean="0"/>
              <a:t>13/10/2017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625C-0F99-4248-B5B1-B21707B76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73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1182-1742-4964-AE62-FC59752122E1}" type="datetimeFigureOut">
              <a:rPr lang="en-AU" smtClean="0"/>
              <a:t>13/10/2017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625C-0F99-4248-B5B1-B21707B76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691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1182-1742-4964-AE62-FC59752122E1}" type="datetimeFigureOut">
              <a:rPr lang="en-AU" smtClean="0"/>
              <a:t>13/10/2017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625C-0F99-4248-B5B1-B21707B76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44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1182-1742-4964-AE62-FC59752122E1}" type="datetimeFigureOut">
              <a:rPr lang="en-AU" smtClean="0"/>
              <a:t>13/10/2017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625C-0F99-4248-B5B1-B21707B76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973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1182-1742-4964-AE62-FC59752122E1}" type="datetimeFigureOut">
              <a:rPr lang="en-AU" smtClean="0"/>
              <a:t>13/10/2017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625C-0F99-4248-B5B1-B21707B76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00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1182-1742-4964-AE62-FC59752122E1}" type="datetimeFigureOut">
              <a:rPr lang="en-AU" smtClean="0"/>
              <a:t>13/10/2017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625C-0F99-4248-B5B1-B21707B76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02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1182-1742-4964-AE62-FC59752122E1}" type="datetimeFigureOut">
              <a:rPr lang="en-AU" smtClean="0"/>
              <a:t>13/10/2017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625C-0F99-4248-B5B1-B21707B76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40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A8FF"/>
            </a:gs>
            <a:gs pos="49000">
              <a:srgbClr val="0072C8"/>
            </a:gs>
            <a:gs pos="97000">
              <a:srgbClr val="00599D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21182-1742-4964-AE62-FC59752122E1}" type="datetimeFigureOut">
              <a:rPr lang="en-AU" smtClean="0"/>
              <a:t>13/10/2017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9625C-0F99-4248-B5B1-B21707B76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46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D2ED-7C51-40B6-BC00-639C9B8EB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bg1"/>
                </a:solidFill>
                <a:latin typeface="HelveticaNeueLT Pro 55 Roman" panose="020B0604020202020204" pitchFamily="34" charset="0"/>
              </a:rPr>
              <a:t>Building a Spam Identifier</a:t>
            </a:r>
            <a:br>
              <a:rPr lang="en-AU" dirty="0">
                <a:solidFill>
                  <a:schemeClr val="bg1"/>
                </a:solidFill>
                <a:latin typeface="HelveticaNeueLT Pro 55 Roman" panose="020B0604020202020204" pitchFamily="34" charset="0"/>
              </a:rPr>
            </a:br>
            <a:br>
              <a:rPr lang="en-AU" sz="2200" dirty="0">
                <a:solidFill>
                  <a:schemeClr val="bg1"/>
                </a:solidFill>
                <a:latin typeface="HelveticaNeueLT Pro 55 Roman" panose="020B0604020202020204" pitchFamily="34" charset="0"/>
              </a:rPr>
            </a:br>
            <a:r>
              <a:rPr lang="en-AU" sz="4900" dirty="0">
                <a:solidFill>
                  <a:schemeClr val="bg1"/>
                </a:solidFill>
                <a:latin typeface="HelveticaNeueLT Pro 55 Roman" panose="020B0604020202020204" pitchFamily="34" charset="0"/>
              </a:rPr>
              <a:t>SID</a:t>
            </a:r>
            <a:endParaRPr lang="en-AU" dirty="0">
              <a:solidFill>
                <a:schemeClr val="bg1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C9B1A-53E2-4BB1-96A4-998628EE7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062034"/>
            <a:ext cx="7617204" cy="1195765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chemeClr val="bg1"/>
                </a:solidFill>
                <a:latin typeface="HelveticaNeueLT Pro 55 Roman" panose="020B0604020202020204" pitchFamily="34" charset="0"/>
              </a:rPr>
              <a:t>Alvin </a:t>
            </a:r>
            <a:r>
              <a:rPr lang="en-AU" sz="1800" dirty="0" err="1">
                <a:solidFill>
                  <a:schemeClr val="bg1"/>
                </a:solidFill>
                <a:latin typeface="HelveticaNeueLT Pro 55 Roman" panose="020B0604020202020204" pitchFamily="34" charset="0"/>
              </a:rPr>
              <a:t>Reksaniardana</a:t>
            </a:r>
            <a:r>
              <a:rPr lang="en-AU" sz="1800" dirty="0">
                <a:solidFill>
                  <a:schemeClr val="bg1"/>
                </a:solidFill>
                <a:latin typeface="HelveticaNeueLT Pro 55 Roman" panose="020B0604020202020204" pitchFamily="34" charset="0"/>
              </a:rPr>
              <a:t>, </a:t>
            </a:r>
            <a:r>
              <a:rPr lang="en-AU" sz="1800" dirty="0" err="1">
                <a:solidFill>
                  <a:schemeClr val="bg1"/>
                </a:solidFill>
                <a:latin typeface="HelveticaNeueLT Pro 55 Roman" panose="020B0604020202020204" pitchFamily="34" charset="0"/>
              </a:rPr>
              <a:t>Jone</a:t>
            </a:r>
            <a:r>
              <a:rPr lang="en-AU" sz="1800" dirty="0">
                <a:solidFill>
                  <a:schemeClr val="bg1"/>
                </a:solidFill>
                <a:latin typeface="HelveticaNeueLT Pro 55 Roman" panose="020B0604020202020204" pitchFamily="34" charset="0"/>
              </a:rPr>
              <a:t> </a:t>
            </a:r>
            <a:r>
              <a:rPr lang="en-AU" sz="1800" dirty="0" err="1">
                <a:solidFill>
                  <a:schemeClr val="bg1"/>
                </a:solidFill>
                <a:latin typeface="HelveticaNeueLT Pro 55 Roman" panose="020B0604020202020204" pitchFamily="34" charset="0"/>
              </a:rPr>
              <a:t>Vuong</a:t>
            </a:r>
            <a:r>
              <a:rPr lang="en-AU" sz="1800" dirty="0">
                <a:solidFill>
                  <a:schemeClr val="bg1"/>
                </a:solidFill>
                <a:latin typeface="HelveticaNeueLT Pro 55 Roman" panose="020B0604020202020204" pitchFamily="34" charset="0"/>
              </a:rPr>
              <a:t>, Lewis Harding and Murphy Guo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0581F8-BA08-45F9-80E2-31F813DADC9E}"/>
              </a:ext>
            </a:extLst>
          </p:cNvPr>
          <p:cNvCxnSpPr/>
          <p:nvPr/>
        </p:nvCxnSpPr>
        <p:spPr>
          <a:xfrm>
            <a:off x="685800" y="2667699"/>
            <a:ext cx="76172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57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9616AB-FB5E-49A0-85E5-F67974C6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2431F-DA46-439B-93E7-75F20AB72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55" y="208746"/>
            <a:ext cx="5539090" cy="2914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3F1CF7-06B6-49D6-93BD-72023B6EBB27}"/>
              </a:ext>
            </a:extLst>
          </p:cNvPr>
          <p:cNvSpPr txBox="1"/>
          <p:nvPr/>
        </p:nvSpPr>
        <p:spPr>
          <a:xfrm>
            <a:off x="3993542" y="3095204"/>
            <a:ext cx="115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HelveticaNeueLT Pro 55 Roman" panose="020B0604020202020204" pitchFamily="34" charset="0"/>
              </a:rPr>
              <a:t>(Figure 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4C91CF-DC2A-4412-AD64-44D2D8652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55" y="3491529"/>
            <a:ext cx="5539090" cy="2914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6677D2-895F-4E68-8755-51A767C3091F}"/>
              </a:ext>
            </a:extLst>
          </p:cNvPr>
          <p:cNvSpPr txBox="1"/>
          <p:nvPr/>
        </p:nvSpPr>
        <p:spPr>
          <a:xfrm>
            <a:off x="3993541" y="6381702"/>
            <a:ext cx="115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HelveticaNeueLT Pro 55 Roman" panose="020B0604020202020204" pitchFamily="34" charset="0"/>
              </a:rPr>
              <a:t>(Figure 7)</a:t>
            </a:r>
          </a:p>
        </p:txBody>
      </p:sp>
    </p:spTree>
    <p:extLst>
      <p:ext uri="{BB962C8B-B14F-4D97-AF65-F5344CB8AC3E}">
        <p14:creationId xmlns:p14="http://schemas.microsoft.com/office/powerpoint/2010/main" val="301925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D946-DAEA-4B9D-87D9-2141A2EE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HelveticaNeueLT Pro 55 Roman" panose="020B0604020202020204" pitchFamily="34" charset="0"/>
              </a:rPr>
              <a:t>Random Forest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FFEB9C-AE21-44FE-B1DC-9805AB16F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10" y="2565814"/>
            <a:ext cx="6590575" cy="3602848"/>
          </a:xfrm>
        </p:spPr>
      </p:pic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2F2DBD3-8074-480D-A89B-6AF1DD4947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077008"/>
              </p:ext>
            </p:extLst>
          </p:nvPr>
        </p:nvGraphicFramePr>
        <p:xfrm>
          <a:off x="2663506" y="1566798"/>
          <a:ext cx="3816985" cy="570802"/>
        </p:xfrm>
        <a:graphic>
          <a:graphicData uri="http://schemas.openxmlformats.org/drawingml/2006/table">
            <a:tbl>
              <a:tblPr firstRow="1" firstCol="1" bandRow="1"/>
              <a:tblGrid>
                <a:gridCol w="1908175">
                  <a:extLst>
                    <a:ext uri="{9D8B030D-6E8A-4147-A177-3AD203B41FA5}">
                      <a16:colId xmlns:a16="http://schemas.microsoft.com/office/drawing/2014/main" val="2520327137"/>
                    </a:ext>
                  </a:extLst>
                </a:gridCol>
                <a:gridCol w="1908810">
                  <a:extLst>
                    <a:ext uri="{9D8B030D-6E8A-4147-A177-3AD203B41FA5}">
                      <a16:colId xmlns:a16="http://schemas.microsoft.com/office/drawing/2014/main" val="3339780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A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A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31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Original Model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88.26%</a:t>
                      </a:r>
                      <a:endParaRPr lang="en-A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182157"/>
                  </a:ext>
                </a:extLst>
              </a:tr>
              <a:tr h="556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Model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88.36%</a:t>
                      </a: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787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15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D946-DAEA-4B9D-87D9-2141A2EE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HelveticaNeueLT Pro 55 Roman" panose="020B0604020202020204" pitchFamily="34" charset="0"/>
              </a:rPr>
              <a:t>Summary and Final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811DB9-F8FC-4DF5-8134-9BDAF75C6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26"/>
          <a:stretch/>
        </p:blipFill>
        <p:spPr>
          <a:xfrm>
            <a:off x="1149879" y="1690689"/>
            <a:ext cx="6844242" cy="4459396"/>
          </a:xfrm>
        </p:spPr>
      </p:pic>
    </p:spTree>
    <p:extLst>
      <p:ext uri="{BB962C8B-B14F-4D97-AF65-F5344CB8AC3E}">
        <p14:creationId xmlns:p14="http://schemas.microsoft.com/office/powerpoint/2010/main" val="137115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D946-DAEA-4B9D-87D9-2141A2EE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HelveticaNeueLT Pro 55 Roman" panose="020B0604020202020204" pitchFamily="34" charset="0"/>
              </a:rPr>
              <a:t>Spam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3B4A50-61AA-41DE-96E7-6453001C2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80" y="1690689"/>
            <a:ext cx="6770440" cy="41826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DED451-8520-451F-A5E2-72FF53FAA5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7833">
            <a:off x="6824350" y="4808515"/>
            <a:ext cx="2839717" cy="251577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9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D946-DAEA-4B9D-87D9-2141A2EE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HelveticaNeueLT Pro 55 Roman" panose="020B0604020202020204" pitchFamily="34" charset="0"/>
              </a:rPr>
              <a:t>Objectives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B2136-3F22-451C-A7C1-139600BB8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2" y="2076583"/>
            <a:ext cx="7876398" cy="355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4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D946-DAEA-4B9D-87D9-2141A2EE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HelveticaNeueLT Pro 55 Roman" panose="020B0604020202020204" pitchFamily="34" charset="0"/>
              </a:rPr>
              <a:t>Data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3B2024FB-9019-4D01-92C2-885C25579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766252"/>
              </p:ext>
            </p:extLst>
          </p:nvPr>
        </p:nvGraphicFramePr>
        <p:xfrm>
          <a:off x="628650" y="1950748"/>
          <a:ext cx="7886700" cy="3342885"/>
        </p:xfrm>
        <a:graphic>
          <a:graphicData uri="http://schemas.openxmlformats.org/drawingml/2006/table">
            <a:tbl>
              <a:tblPr firstRow="1" firstCol="1" bandRow="1"/>
              <a:tblGrid>
                <a:gridCol w="3100096">
                  <a:extLst>
                    <a:ext uri="{9D8B030D-6E8A-4147-A177-3AD203B41FA5}">
                      <a16:colId xmlns:a16="http://schemas.microsoft.com/office/drawing/2014/main" val="3184032655"/>
                    </a:ext>
                  </a:extLst>
                </a:gridCol>
                <a:gridCol w="4786604">
                  <a:extLst>
                    <a:ext uri="{9D8B030D-6E8A-4147-A177-3AD203B41FA5}">
                      <a16:colId xmlns:a16="http://schemas.microsoft.com/office/drawing/2014/main" val="542015411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A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2918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numRecipients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number of people in the To: or Cc: lines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33816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Domain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Domain name of the sender’s email address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5889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replyToSameAddress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Dummy where ‘1’ if the reply is sending to the same address as which the email was sent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514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Weekday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 of the week</a:t>
                      </a:r>
                      <a:endParaRPr lang="en-A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0919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Hour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Hour of the day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99313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percentLowerCase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lower case letters in the subject line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53481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numDigits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digits in the sender’s email address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5439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percentNonLetters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non-letters in the sender’s email address</a:t>
                      </a:r>
                      <a:endParaRPr lang="en-A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333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 of the mail in Kb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16825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numLinks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links in the email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212296"/>
                  </a:ext>
                </a:extLst>
              </a:tr>
              <a:tr h="174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localSender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Dummy where ‘1’ if the sender is in the local domain of the receiver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70418"/>
                  </a:ext>
                </a:extLst>
              </a:tr>
              <a:tr h="3637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credit, porn, sucker, pharm, prescription, drugs, save, sex, discreet, free, sell, sale, </a:t>
                      </a:r>
                      <a:r>
                        <a:rPr lang="en-AU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asseenon</a:t>
                      </a:r>
                      <a:r>
                        <a:rPr lang="en-A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discount</a:t>
                      </a:r>
                      <a:endParaRPr lang="en-A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Dummy where ‘1’ if the variable keyword is present in the email 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68884"/>
                  </a:ext>
                </a:extLst>
              </a:tr>
              <a:tr h="1792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newsletter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Dummy where ‘1’ if the email is basically a newsletter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024927"/>
                  </a:ext>
                </a:extLst>
              </a:tr>
              <a:tr h="175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mon, tue, wed, thu, fri and sat *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Dummy where ‘1’ depending on respective factor of Weekday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05687"/>
                  </a:ext>
                </a:extLst>
              </a:tr>
              <a:tr h="1877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com, </a:t>
                      </a:r>
                      <a:r>
                        <a:rPr lang="en-AU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</a:t>
                      </a:r>
                      <a:r>
                        <a:rPr lang="en-A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net and org *</a:t>
                      </a:r>
                      <a:endParaRPr lang="en-A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Dummy where ‘1’ depending on respective factor of Domain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4780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spam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Response dummy where ‘1’ if the email is spam</a:t>
                      </a:r>
                      <a:endParaRPr lang="en-A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92" marR="60992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55569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7003E459-8886-4E20-8E75-988C67A5A8B5}"/>
              </a:ext>
            </a:extLst>
          </p:cNvPr>
          <p:cNvSpPr/>
          <p:nvPr/>
        </p:nvSpPr>
        <p:spPr>
          <a:xfrm rot="16200000">
            <a:off x="280246" y="4581094"/>
            <a:ext cx="213919" cy="482890"/>
          </a:xfrm>
          <a:prstGeom prst="downArrow">
            <a:avLst>
              <a:gd name="adj1" fmla="val 50000"/>
              <a:gd name="adj2" fmla="val 64815"/>
            </a:avLst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7C1174A-934A-4BAD-906A-8E27F5A8516D}"/>
              </a:ext>
            </a:extLst>
          </p:cNvPr>
          <p:cNvSpPr/>
          <p:nvPr/>
        </p:nvSpPr>
        <p:spPr>
          <a:xfrm rot="16200000">
            <a:off x="280246" y="4795013"/>
            <a:ext cx="213919" cy="482890"/>
          </a:xfrm>
          <a:prstGeom prst="downArrow">
            <a:avLst>
              <a:gd name="adj1" fmla="val 50000"/>
              <a:gd name="adj2" fmla="val 64815"/>
            </a:avLst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633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D946-DAEA-4B9D-87D9-2141A2EE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HelveticaNeueLT Pro 55 Roman" panose="020B0604020202020204" pitchFamily="34" charset="0"/>
              </a:rPr>
              <a:t>Classification Models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30445F-84A0-4BF3-A0A6-6B84A6AED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5" y="1690689"/>
            <a:ext cx="8211869" cy="43211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F39DBF-A100-4FEB-BF18-66401C5A57A6}"/>
              </a:ext>
            </a:extLst>
          </p:cNvPr>
          <p:cNvSpPr txBox="1"/>
          <p:nvPr/>
        </p:nvSpPr>
        <p:spPr>
          <a:xfrm>
            <a:off x="3993541" y="6217919"/>
            <a:ext cx="115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HelveticaNeueLT Pro 55 Roman" panose="020B0604020202020204" pitchFamily="34" charset="0"/>
              </a:rPr>
              <a:t>(Figure 1)</a:t>
            </a:r>
          </a:p>
        </p:txBody>
      </p:sp>
    </p:spTree>
    <p:extLst>
      <p:ext uri="{BB962C8B-B14F-4D97-AF65-F5344CB8AC3E}">
        <p14:creationId xmlns:p14="http://schemas.microsoft.com/office/powerpoint/2010/main" val="301279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D946-DAEA-4B9D-87D9-2141A2EE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HelveticaNeueLT Pro 55 Roman" panose="020B0604020202020204" pitchFamily="34" charset="0"/>
              </a:rPr>
              <a:t>Summary Statistics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10E7BA-20F0-4E79-A107-0CCFEDCCA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859115"/>
              </p:ext>
            </p:extLst>
          </p:nvPr>
        </p:nvGraphicFramePr>
        <p:xfrm>
          <a:off x="2663507" y="1860996"/>
          <a:ext cx="3816985" cy="378206"/>
        </p:xfrm>
        <a:graphic>
          <a:graphicData uri="http://schemas.openxmlformats.org/drawingml/2006/table">
            <a:tbl>
              <a:tblPr firstRow="1" firstCol="1" bandRow="1"/>
              <a:tblGrid>
                <a:gridCol w="1908175">
                  <a:extLst>
                    <a:ext uri="{9D8B030D-6E8A-4147-A177-3AD203B41FA5}">
                      <a16:colId xmlns:a16="http://schemas.microsoft.com/office/drawing/2014/main" val="2520327137"/>
                    </a:ext>
                  </a:extLst>
                </a:gridCol>
                <a:gridCol w="1908810">
                  <a:extLst>
                    <a:ext uri="{9D8B030D-6E8A-4147-A177-3AD203B41FA5}">
                      <a16:colId xmlns:a16="http://schemas.microsoft.com/office/drawing/2014/main" val="3339780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Spam</a:t>
                      </a:r>
                      <a:endParaRPr lang="en-A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Spam</a:t>
                      </a:r>
                      <a:endParaRPr lang="en-A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31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60.04%</a:t>
                      </a:r>
                      <a:endParaRPr lang="en-A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39.96%</a:t>
                      </a:r>
                      <a:endParaRPr lang="en-A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18215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26F5B9B-6DA2-4EA1-B70A-C74231356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6" r="18073"/>
          <a:stretch/>
        </p:blipFill>
        <p:spPr>
          <a:xfrm>
            <a:off x="2125405" y="2409509"/>
            <a:ext cx="4896180" cy="39777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995A5A-7960-431D-A89A-03082E5B8191}"/>
              </a:ext>
            </a:extLst>
          </p:cNvPr>
          <p:cNvSpPr txBox="1"/>
          <p:nvPr/>
        </p:nvSpPr>
        <p:spPr>
          <a:xfrm>
            <a:off x="3993541" y="6387293"/>
            <a:ext cx="115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HelveticaNeueLT Pro 55 Roman" panose="020B0604020202020204" pitchFamily="34" charset="0"/>
              </a:rPr>
              <a:t>(Figure 2)</a:t>
            </a:r>
          </a:p>
        </p:txBody>
      </p:sp>
    </p:spTree>
    <p:extLst>
      <p:ext uri="{BB962C8B-B14F-4D97-AF65-F5344CB8AC3E}">
        <p14:creationId xmlns:p14="http://schemas.microsoft.com/office/powerpoint/2010/main" val="48046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D946-DAEA-4B9D-87D9-2141A2EE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HelveticaNeueLT Pro 55 Roman" panose="020B0604020202020204" pitchFamily="34" charset="0"/>
              </a:rPr>
              <a:t>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0B88A-9D34-4C24-ACE0-9F80661F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9" y="1690689"/>
            <a:ext cx="8194281" cy="4311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0D9452-9D39-4013-8B71-B8DE1948C90C}"/>
              </a:ext>
            </a:extLst>
          </p:cNvPr>
          <p:cNvSpPr txBox="1"/>
          <p:nvPr/>
        </p:nvSpPr>
        <p:spPr>
          <a:xfrm>
            <a:off x="3993541" y="6202017"/>
            <a:ext cx="115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HelveticaNeueLT Pro 55 Roman" panose="020B0604020202020204" pitchFamily="34" charset="0"/>
              </a:rPr>
              <a:t>(Figure 3)</a:t>
            </a:r>
          </a:p>
        </p:txBody>
      </p:sp>
    </p:spTree>
    <p:extLst>
      <p:ext uri="{BB962C8B-B14F-4D97-AF65-F5344CB8AC3E}">
        <p14:creationId xmlns:p14="http://schemas.microsoft.com/office/powerpoint/2010/main" val="245886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FECBDC-8FCA-4128-A654-FB1D7F27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59" y="1690689"/>
            <a:ext cx="8146681" cy="428689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99616AB-FB5E-49A0-85E5-F67974C6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752C6-8F37-4BAB-AE19-AAAB8813DE2B}"/>
              </a:ext>
            </a:extLst>
          </p:cNvPr>
          <p:cNvSpPr txBox="1"/>
          <p:nvPr/>
        </p:nvSpPr>
        <p:spPr>
          <a:xfrm>
            <a:off x="3993541" y="6170211"/>
            <a:ext cx="115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HelveticaNeueLT Pro 55 Roman" panose="020B0604020202020204" pitchFamily="34" charset="0"/>
              </a:rPr>
              <a:t>(Figure 4)</a:t>
            </a:r>
          </a:p>
        </p:txBody>
      </p:sp>
    </p:spTree>
    <p:extLst>
      <p:ext uri="{BB962C8B-B14F-4D97-AF65-F5344CB8AC3E}">
        <p14:creationId xmlns:p14="http://schemas.microsoft.com/office/powerpoint/2010/main" val="356845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9616AB-FB5E-49A0-85E5-F67974C6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A8A16-0C07-4A33-850C-85D19EF00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38" y="1690689"/>
            <a:ext cx="8185724" cy="4307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1B1F73-95E0-4D23-9062-D1C8DADABBA5}"/>
              </a:ext>
            </a:extLst>
          </p:cNvPr>
          <p:cNvSpPr txBox="1"/>
          <p:nvPr/>
        </p:nvSpPr>
        <p:spPr>
          <a:xfrm>
            <a:off x="3993542" y="6202017"/>
            <a:ext cx="115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HelveticaNeueLT Pro 55 Roman" panose="020B0604020202020204" pitchFamily="34" charset="0"/>
              </a:rPr>
              <a:t>(Figure 5)</a:t>
            </a:r>
          </a:p>
        </p:txBody>
      </p:sp>
    </p:spTree>
    <p:extLst>
      <p:ext uri="{BB962C8B-B14F-4D97-AF65-F5344CB8AC3E}">
        <p14:creationId xmlns:p14="http://schemas.microsoft.com/office/powerpoint/2010/main" val="184104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295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HelveticaNeueLT Pro 55 Roman</vt:lpstr>
      <vt:lpstr>Times New Roman</vt:lpstr>
      <vt:lpstr>Office Theme</vt:lpstr>
      <vt:lpstr>Building a Spam Identifier  SID</vt:lpstr>
      <vt:lpstr>Spam</vt:lpstr>
      <vt:lpstr>Objectives</vt:lpstr>
      <vt:lpstr>Data</vt:lpstr>
      <vt:lpstr>Classification Models</vt:lpstr>
      <vt:lpstr>Summary Statistics</vt:lpstr>
      <vt:lpstr>Plots</vt:lpstr>
      <vt:lpstr>PowerPoint Presentation</vt:lpstr>
      <vt:lpstr>PowerPoint Presentation</vt:lpstr>
      <vt:lpstr>PowerPoint Presentation</vt:lpstr>
      <vt:lpstr>Random Forest</vt:lpstr>
      <vt:lpstr>Summary and Final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Spam Identifier  SID</dc:title>
  <dc:creator>Lewis Harding</dc:creator>
  <cp:lastModifiedBy>Lewis Harding</cp:lastModifiedBy>
  <cp:revision>45</cp:revision>
  <dcterms:created xsi:type="dcterms:W3CDTF">2017-10-12T07:34:40Z</dcterms:created>
  <dcterms:modified xsi:type="dcterms:W3CDTF">2017-10-13T11:58:21Z</dcterms:modified>
</cp:coreProperties>
</file>